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ags/tag2.xml" ContentType="application/vnd.openxmlformats-officedocument.presentationml.tags+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tags/tag3.xml" ContentType="application/vnd.openxmlformats-officedocument.presentationml.tags+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5.xml" ContentType="application/vnd.openxmlformats-officedocument.theme+xml"/>
  <Override PartName="/ppt/tags/tag4.xml" ContentType="application/vnd.openxmlformats-officedocument.presentationml.tags+xml"/>
  <Override PartName="/ppt/theme/theme6.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tags/tag16.xml" ContentType="application/vnd.openxmlformats-officedocument.presentationml.tags+xml"/>
  <Override PartName="/ppt/tags/tag17.xml" ContentType="application/vnd.openxmlformats-officedocument.presentationml.tag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tags/tag18.xml" ContentType="application/vnd.openxmlformats-officedocument.presentationml.tags+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drawings/drawing1.xml" ContentType="application/vnd.openxmlformats-officedocument.drawingml.chartshapes+xml"/>
  <Override PartName="/ppt/tags/tag19.xml" ContentType="application/vnd.openxmlformats-officedocument.presentationml.tags+xml"/>
  <Override PartName="/ppt/tags/tag20.xml" ContentType="application/vnd.openxmlformats-officedocument.presentationml.tags+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tags/tag21.xml" ContentType="application/vnd.openxmlformats-officedocument.presentationml.tags+xml"/>
  <Override PartName="/ppt/tags/tag22.xml" ContentType="application/vnd.openxmlformats-officedocument.presentationml.tag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8.xml" ContentType="application/vnd.openxmlformats-officedocument.themeOverride+xml"/>
  <Override PartName="/ppt/tags/tag23.xml" ContentType="application/vnd.openxmlformats-officedocument.presentationml.tags+xml"/>
  <Override PartName="/ppt/tags/tag24.xml" ContentType="application/vnd.openxmlformats-officedocument.presentationml.tags+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9.xml" ContentType="application/vnd.openxmlformats-officedocument.themeOverride+xml"/>
  <Override PartName="/ppt/drawings/drawing2.xml" ContentType="application/vnd.openxmlformats-officedocument.drawingml.chartshape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10.xml" ContentType="application/vnd.openxmlformats-officedocument.themeOverr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2.xml" ContentType="application/vnd.openxmlformats-officedocument.themeOverr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3.xml" ContentType="application/vnd.openxmlformats-officedocument.themeOverride+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notesSlides/notesSlide1.xml" ContentType="application/vnd.openxmlformats-officedocument.presentationml.notesSlide+xml"/>
  <Override PartName="/ppt/charts/chart15.xml" ContentType="application/vnd.openxmlformats-officedocument.drawingml.chart+xml"/>
  <Override PartName="/ppt/theme/themeOverride14.xml" ContentType="application/vnd.openxmlformats-officedocument.themeOverr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notesSlides/notesSlide2.xml" ContentType="application/vnd.openxmlformats-officedocument.presentationml.notesSlid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3.xml" ContentType="application/vnd.openxmlformats-officedocument.presentationml.notesSlide+xml"/>
  <Override PartName="/ppt/charts/chart18.xml" ContentType="application/vnd.openxmlformats-officedocument.drawingml.chart+xml"/>
  <Override PartName="/ppt/charts/chart19.xml" ContentType="application/vnd.openxmlformats-officedocument.drawingml.chart+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notesSlides/notesSlide4.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notesSlides/notesSlide5.xml" ContentType="application/vnd.openxmlformats-officedocument.presentationml.notesSlide+xml"/>
  <Override PartName="/ppt/charts/chart22.xml" ContentType="application/vnd.openxmlformats-officedocument.drawingml.chart+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5.xml" ContentType="application/vnd.openxmlformats-officedocument.themeOverr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6.xml" ContentType="application/vnd.openxmlformats-officedocument.themeOverride+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7.xml" ContentType="application/vnd.openxmlformats-officedocument.themeOverr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8.xml" ContentType="application/vnd.openxmlformats-officedocument.themeOverride+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9.xml" ContentType="application/vnd.openxmlformats-officedocument.themeOverr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20.xml" ContentType="application/vnd.openxmlformats-officedocument.themeOverride+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1.xml" ContentType="application/vnd.openxmlformats-officedocument.themeOverride+xml"/>
  <Override PartName="/ppt/charts/chart30.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2.xml" ContentType="application/vnd.openxmlformats-officedocument.themeOverride+xml"/>
  <Override PartName="/ppt/charts/chart31.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3.xml" ContentType="application/vnd.openxmlformats-officedocument.themeOverride+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charts/chart32.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4.xml" ContentType="application/vnd.openxmlformats-officedocument.themeOverride+xml"/>
  <Override PartName="/ppt/charts/chart33.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5.xml" ContentType="application/vnd.openxmlformats-officedocument.themeOverride+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charts/chart34.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6.xml" ContentType="application/vnd.openxmlformats-officedocument.themeOverride+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notesSlides/notesSlide7.xml" ContentType="application/vnd.openxmlformats-officedocument.presentationml.notesSlide+xml"/>
  <Override PartName="/ppt/charts/chart35.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27.xml" ContentType="application/vnd.openxmlformats-officedocument.themeOverride+xml"/>
  <Override PartName="/ppt/drawings/drawing3.xml" ContentType="application/vnd.openxmlformats-officedocument.drawingml.chartshapes+xml"/>
  <Override PartName="/ppt/charts/chart36.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28.xml" ContentType="application/vnd.openxmlformats-officedocument.themeOverride+xml"/>
  <Override PartName="/ppt/drawings/drawing4.xml" ContentType="application/vnd.openxmlformats-officedocument.drawingml.chartshape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notesSlides/notesSlide8.xml" ContentType="application/vnd.openxmlformats-officedocument.presentationml.notesSlide+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charts/chart37.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9.xml" ContentType="application/vnd.openxmlformats-officedocument.themeOverride+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charts/chart38.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30.xml" ContentType="application/vnd.openxmlformats-officedocument.themeOverride+xml"/>
  <Override PartName="/ppt/tags/tag185.xml" ContentType="application/vnd.openxmlformats-officedocument.presentationml.tags+xml"/>
  <Override PartName="/ppt/tags/tag186.xml" ContentType="application/vnd.openxmlformats-officedocument.presentationml.tags+xml"/>
  <Override PartName="/ppt/charts/chart39.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31.xml" ContentType="application/vnd.openxmlformats-officedocument.themeOverride+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charts/chart40.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32.xml" ContentType="application/vnd.openxmlformats-officedocument.themeOverride+xml"/>
  <Override PartName="/ppt/charts/chart41.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33.xml" ContentType="application/vnd.openxmlformats-officedocument.themeOverride+xml"/>
  <Override PartName="/ppt/tags/tag190.xml" ContentType="application/vnd.openxmlformats-officedocument.presentationml.tags+xml"/>
  <Override PartName="/ppt/tags/tag191.xml" ContentType="application/vnd.openxmlformats-officedocument.presentationml.tags+xml"/>
  <Override PartName="/ppt/charts/chart42.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34.xml" ContentType="application/vnd.openxmlformats-officedocument.themeOverride+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charts/chart43.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35.xml" ContentType="application/vnd.openxmlformats-officedocument.themeOverride+xml"/>
  <Override PartName="/ppt/charts/chart44.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36.xml" ContentType="application/vnd.openxmlformats-officedocument.themeOverride+xml"/>
  <Override PartName="/ppt/tags/tag195.xml" ContentType="application/vnd.openxmlformats-officedocument.presentationml.tags+xml"/>
  <Override PartName="/ppt/tags/tag196.xml" ContentType="application/vnd.openxmlformats-officedocument.presentationml.tags+xml"/>
  <Override PartName="/ppt/charts/chart45.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37.xml" ContentType="application/vnd.openxmlformats-officedocument.themeOverride+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charts/chart46.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38.xml" ContentType="application/vnd.openxmlformats-officedocument.themeOverride+xml"/>
  <Override PartName="/ppt/charts/chart47.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39.xml" ContentType="application/vnd.openxmlformats-officedocument.themeOverride+xml"/>
  <Override PartName="/ppt/tags/tag200.xml" ContentType="application/vnd.openxmlformats-officedocument.presentationml.tags+xml"/>
  <Override PartName="/ppt/tags/tag201.xml" ContentType="application/vnd.openxmlformats-officedocument.presentationml.tags+xml"/>
  <Override PartName="/ppt/charts/chart48.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40.xml" ContentType="application/vnd.openxmlformats-officedocument.themeOverride+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charts/chart49.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41.xml" ContentType="application/vnd.openxmlformats-officedocument.themeOverride+xml"/>
  <Override PartName="/ppt/charts/chart50.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42.xml" ContentType="application/vnd.openxmlformats-officedocument.themeOverride+xml"/>
  <Override PartName="/ppt/tags/tag205.xml" ContentType="application/vnd.openxmlformats-officedocument.presentationml.tags+xml"/>
  <Override PartName="/ppt/tags/tag206.xml" ContentType="application/vnd.openxmlformats-officedocument.presentationml.tags+xml"/>
  <Override PartName="/ppt/charts/chart51.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43.xml" ContentType="application/vnd.openxmlformats-officedocument.themeOverride+xml"/>
  <Override PartName="/ppt/tags/tag207.xml" ContentType="application/vnd.openxmlformats-officedocument.presentationml.tags+xml"/>
  <Override PartName="/ppt/charts/chart52.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44.xml" ContentType="application/vnd.openxmlformats-officedocument.themeOverride+xml"/>
  <Override PartName="/ppt/drawings/drawing5.xml" ContentType="application/vnd.openxmlformats-officedocument.drawingml.chartshapes+xml"/>
  <Override PartName="/ppt/tags/tag208.xml" ContentType="application/vnd.openxmlformats-officedocument.presentationml.tags+xml"/>
  <Override PartName="/ppt/charts/chart53.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45.xml" ContentType="application/vnd.openxmlformats-officedocument.themeOverride+xml"/>
  <Override PartName="/ppt/drawings/drawing6.xml" ContentType="application/vnd.openxmlformats-officedocument.drawingml.chartshapes+xml"/>
  <Override PartName="/ppt/tags/tag209.xml" ContentType="application/vnd.openxmlformats-officedocument.presentationml.tags+xml"/>
  <Override PartName="/ppt/tags/tag210.xml" ContentType="application/vnd.openxmlformats-officedocument.presentationml.tags+xml"/>
  <Override PartName="/ppt/charts/chart54.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46.xml" ContentType="application/vnd.openxmlformats-officedocument.themeOverride+xml"/>
  <Override PartName="/ppt/tags/tag211.xml" ContentType="application/vnd.openxmlformats-officedocument.presentationml.tags+xml"/>
  <Override PartName="/ppt/tags/tag212.xml" ContentType="application/vnd.openxmlformats-officedocument.presentationml.tags+xml"/>
  <Override PartName="/ppt/charts/chart55.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47.xml" ContentType="application/vnd.openxmlformats-officedocument.themeOverride+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charts/chart56.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48.xml" ContentType="application/vnd.openxmlformats-officedocument.themeOverride+xml"/>
  <Override PartName="/ppt/charts/chart57.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49.xml" ContentType="application/vnd.openxmlformats-officedocument.themeOverr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78" r:id="rId5"/>
    <p:sldMasterId id="2147483691" r:id="rId6"/>
    <p:sldMasterId id="2147483711" r:id="rId7"/>
    <p:sldMasterId id="2147483725" r:id="rId8"/>
  </p:sldMasterIdLst>
  <p:notesMasterIdLst>
    <p:notesMasterId r:id="rId66"/>
  </p:notesMasterIdLst>
  <p:sldIdLst>
    <p:sldId id="256" r:id="rId9"/>
    <p:sldId id="4996" r:id="rId10"/>
    <p:sldId id="4974" r:id="rId11"/>
    <p:sldId id="4888" r:id="rId12"/>
    <p:sldId id="4890" r:id="rId13"/>
    <p:sldId id="4882" r:id="rId14"/>
    <p:sldId id="4883" r:id="rId15"/>
    <p:sldId id="4885" r:id="rId16"/>
    <p:sldId id="4901" r:id="rId17"/>
    <p:sldId id="4904" r:id="rId18"/>
    <p:sldId id="4907" r:id="rId19"/>
    <p:sldId id="1287" r:id="rId20"/>
    <p:sldId id="5003" r:id="rId21"/>
    <p:sldId id="5616" r:id="rId22"/>
    <p:sldId id="261" r:id="rId23"/>
    <p:sldId id="5073" r:id="rId24"/>
    <p:sldId id="4912" r:id="rId25"/>
    <p:sldId id="5074" r:id="rId26"/>
    <p:sldId id="5617" r:id="rId27"/>
    <p:sldId id="5113" r:id="rId28"/>
    <p:sldId id="5308" r:id="rId29"/>
    <p:sldId id="5309" r:id="rId30"/>
    <p:sldId id="5310" r:id="rId31"/>
    <p:sldId id="5117" r:id="rId32"/>
    <p:sldId id="5313" r:id="rId33"/>
    <p:sldId id="5126" r:id="rId34"/>
    <p:sldId id="5060" r:id="rId35"/>
    <p:sldId id="5061" r:id="rId36"/>
    <p:sldId id="5062" r:id="rId37"/>
    <p:sldId id="5063" r:id="rId38"/>
    <p:sldId id="5064" r:id="rId39"/>
    <p:sldId id="5065" r:id="rId40"/>
    <p:sldId id="5066" r:id="rId41"/>
    <p:sldId id="5067" r:id="rId42"/>
    <p:sldId id="5068" r:id="rId43"/>
    <p:sldId id="5069" r:id="rId44"/>
    <p:sldId id="267" r:id="rId45"/>
    <p:sldId id="5070" r:id="rId46"/>
    <p:sldId id="5071" r:id="rId47"/>
    <p:sldId id="5072" r:id="rId48"/>
    <p:sldId id="5002" r:id="rId49"/>
    <p:sldId id="4889" r:id="rId50"/>
    <p:sldId id="4891" r:id="rId51"/>
    <p:sldId id="4899" r:id="rId52"/>
    <p:sldId id="4900" r:id="rId53"/>
    <p:sldId id="4897" r:id="rId54"/>
    <p:sldId id="4898" r:id="rId55"/>
    <p:sldId id="5000" r:id="rId56"/>
    <p:sldId id="4903" r:id="rId57"/>
    <p:sldId id="4905" r:id="rId58"/>
    <p:sldId id="4906" r:id="rId59"/>
    <p:sldId id="4908" r:id="rId60"/>
    <p:sldId id="4880" r:id="rId61"/>
    <p:sldId id="4881" r:id="rId62"/>
    <p:sldId id="4910" r:id="rId63"/>
    <p:sldId id="4911" r:id="rId64"/>
    <p:sldId id="5001" r:id="rId65"/>
  </p:sldIdLst>
  <p:sldSz cx="12192000" cy="6858000"/>
  <p:notesSz cx="6858000" cy="9144000"/>
  <p:custDataLst>
    <p:tags r:id="rId67"/>
  </p:custDataLst>
  <p:defaultText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22728"/>
    <a:srgbClr val="FF66FF"/>
    <a:srgbClr val="4472C4"/>
    <a:srgbClr val="232C77"/>
    <a:srgbClr val="7F7F7F"/>
    <a:srgbClr val="F6727F"/>
    <a:srgbClr val="00FF00"/>
    <a:srgbClr val="F2F2F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řední styl 2 – zvýraznění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981" autoAdjust="0"/>
    <p:restoredTop sz="94657" autoAdjust="0"/>
  </p:normalViewPr>
  <p:slideViewPr>
    <p:cSldViewPr snapToGrid="0">
      <p:cViewPr varScale="1">
        <p:scale>
          <a:sx n="105" d="100"/>
          <a:sy n="105" d="100"/>
        </p:scale>
        <p:origin x="654" y="102"/>
      </p:cViewPr>
      <p:guideLst/>
    </p:cSldViewPr>
  </p:slid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8.xml"/><Relationship Id="rId21" Type="http://schemas.openxmlformats.org/officeDocument/2006/relationships/slide" Target="slides/slide13.xml"/><Relationship Id="rId42" Type="http://schemas.openxmlformats.org/officeDocument/2006/relationships/slide" Target="slides/slide34.xml"/><Relationship Id="rId47" Type="http://schemas.openxmlformats.org/officeDocument/2006/relationships/slide" Target="slides/slide39.xml"/><Relationship Id="rId63" Type="http://schemas.openxmlformats.org/officeDocument/2006/relationships/slide" Target="slides/slide55.xml"/><Relationship Id="rId68" Type="http://schemas.openxmlformats.org/officeDocument/2006/relationships/presProps" Target="presProps.xml"/><Relationship Id="rId7" Type="http://schemas.openxmlformats.org/officeDocument/2006/relationships/slideMaster" Target="slideMasters/slideMaster4.xml"/><Relationship Id="rId71"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slide" Target="slides/slide37.xml"/><Relationship Id="rId53" Type="http://schemas.openxmlformats.org/officeDocument/2006/relationships/slide" Target="slides/slide45.xml"/><Relationship Id="rId58" Type="http://schemas.openxmlformats.org/officeDocument/2006/relationships/slide" Target="slides/slide50.xml"/><Relationship Id="rId66" Type="http://schemas.openxmlformats.org/officeDocument/2006/relationships/notesMaster" Target="notesMasters/notesMaster1.xml"/><Relationship Id="rId5" Type="http://schemas.openxmlformats.org/officeDocument/2006/relationships/slideMaster" Target="slideMasters/slideMaster2.xml"/><Relationship Id="rId61" Type="http://schemas.openxmlformats.org/officeDocument/2006/relationships/slide" Target="slides/slide53.xml"/><Relationship Id="rId19" Type="http://schemas.openxmlformats.org/officeDocument/2006/relationships/slide" Target="slides/slide1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slide" Target="slides/slide40.xml"/><Relationship Id="rId56" Type="http://schemas.openxmlformats.org/officeDocument/2006/relationships/slide" Target="slides/slide48.xml"/><Relationship Id="rId64" Type="http://schemas.openxmlformats.org/officeDocument/2006/relationships/slide" Target="slides/slide56.xml"/><Relationship Id="rId69" Type="http://schemas.openxmlformats.org/officeDocument/2006/relationships/viewProps" Target="viewProps.xml"/><Relationship Id="rId8" Type="http://schemas.openxmlformats.org/officeDocument/2006/relationships/slideMaster" Target="slideMasters/slideMaster5.xml"/><Relationship Id="rId51" Type="http://schemas.openxmlformats.org/officeDocument/2006/relationships/slide" Target="slides/slide43.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slide" Target="slides/slide38.xml"/><Relationship Id="rId59" Type="http://schemas.openxmlformats.org/officeDocument/2006/relationships/slide" Target="slides/slide51.xml"/><Relationship Id="rId67" Type="http://schemas.openxmlformats.org/officeDocument/2006/relationships/tags" Target="tags/tag1.xml"/><Relationship Id="rId20" Type="http://schemas.openxmlformats.org/officeDocument/2006/relationships/slide" Target="slides/slide12.xml"/><Relationship Id="rId41" Type="http://schemas.openxmlformats.org/officeDocument/2006/relationships/slide" Target="slides/slide33.xml"/><Relationship Id="rId54" Type="http://schemas.openxmlformats.org/officeDocument/2006/relationships/slide" Target="slides/slide46.xml"/><Relationship Id="rId62" Type="http://schemas.openxmlformats.org/officeDocument/2006/relationships/slide" Target="slides/slide54.xml"/><Relationship Id="rId7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slide" Target="slides/slide41.xml"/><Relationship Id="rId57" Type="http://schemas.openxmlformats.org/officeDocument/2006/relationships/slide" Target="slides/slide49.xml"/><Relationship Id="rId10" Type="http://schemas.openxmlformats.org/officeDocument/2006/relationships/slide" Target="slides/slide2.xml"/><Relationship Id="rId31" Type="http://schemas.openxmlformats.org/officeDocument/2006/relationships/slide" Target="slides/slide23.xml"/><Relationship Id="rId44" Type="http://schemas.openxmlformats.org/officeDocument/2006/relationships/slide" Target="slides/slide36.xml"/><Relationship Id="rId52" Type="http://schemas.openxmlformats.org/officeDocument/2006/relationships/slide" Target="slides/slide44.xml"/><Relationship Id="rId60" Type="http://schemas.openxmlformats.org/officeDocument/2006/relationships/slide" Target="slides/slide52.xml"/><Relationship Id="rId65" Type="http://schemas.openxmlformats.org/officeDocument/2006/relationships/slide" Target="slides/slide57.xml"/><Relationship Id="rId4" Type="http://schemas.openxmlformats.org/officeDocument/2006/relationships/slideMaster" Target="slideMasters/slideMaster1.xml"/><Relationship Id="rId9" Type="http://schemas.openxmlformats.org/officeDocument/2006/relationships/slide" Target="slides/slide1.xml"/><Relationship Id="rId13" Type="http://schemas.openxmlformats.org/officeDocument/2006/relationships/slide" Target="slides/slide5.xml"/><Relationship Id="rId18" Type="http://schemas.openxmlformats.org/officeDocument/2006/relationships/slide" Target="slides/slide10.xml"/><Relationship Id="rId39" Type="http://schemas.openxmlformats.org/officeDocument/2006/relationships/slide" Target="slides/slide31.xml"/><Relationship Id="rId34" Type="http://schemas.openxmlformats.org/officeDocument/2006/relationships/slide" Target="slides/slide26.xml"/><Relationship Id="rId50" Type="http://schemas.openxmlformats.org/officeDocument/2006/relationships/slide" Target="slides/slide42.xml"/><Relationship Id="rId55" Type="http://schemas.openxmlformats.org/officeDocument/2006/relationships/slide" Target="slides/slide47.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7.xlsx"/></Relationships>
</file>

<file path=ppt/charts/_rels/chart11.xml.rels><?xml version="1.0" encoding="UTF-8" standalone="yes"?>
<Relationships xmlns="http://schemas.openxmlformats.org/package/2006/relationships"><Relationship Id="rId3" Type="http://schemas.openxmlformats.org/officeDocument/2006/relationships/oleObject" Target="file:///\\homer.int.mznet.cz\users\dankovas\ECHIS\EHIS%202019\vysledky\smoking.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8.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9.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10.xlsx"/></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9.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20.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21.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2.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3.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24.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5.xlsx"/></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6.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27.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8.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29.xlsx"/></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30.xlsx"/></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31.xml"/><Relationship Id="rId1" Type="http://schemas.microsoft.com/office/2011/relationships/chartStyle" Target="style31.xml"/><Relationship Id="rId5" Type="http://schemas.openxmlformats.org/officeDocument/2006/relationships/chartUserShapes" Target="../drawings/drawing3.xml"/><Relationship Id="rId4" Type="http://schemas.openxmlformats.org/officeDocument/2006/relationships/package" Target="../embeddings/Microsoft_Excel_Worksheet31.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2.xml"/><Relationship Id="rId1" Type="http://schemas.microsoft.com/office/2011/relationships/chartStyle" Target="style32.xml"/><Relationship Id="rId5" Type="http://schemas.openxmlformats.org/officeDocument/2006/relationships/chartUserShapes" Target="../drawings/drawing4.xml"/><Relationship Id="rId4" Type="http://schemas.openxmlformats.org/officeDocument/2006/relationships/package" Target="../embeddings/Microsoft_Excel_Worksheet32.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33.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Microsoft_Excel_Worksheet34.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5.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5" Type="http://schemas.openxmlformats.org/officeDocument/2006/relationships/chartUserShapes" Target="../drawings/drawing1.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36.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7.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38.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39.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40.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41.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42.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3.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44.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5.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46.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47.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48.xml"/><Relationship Id="rId1" Type="http://schemas.microsoft.com/office/2011/relationships/chartStyle" Target="style48.xml"/><Relationship Id="rId5" Type="http://schemas.openxmlformats.org/officeDocument/2006/relationships/chartUserShapes" Target="../drawings/drawing5.xml"/><Relationship Id="rId4" Type="http://schemas.openxmlformats.org/officeDocument/2006/relationships/package" Target="../embeddings/Microsoft_Excel_Worksheet48.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49.xml"/><Relationship Id="rId1" Type="http://schemas.microsoft.com/office/2011/relationships/chartStyle" Target="style49.xml"/><Relationship Id="rId5" Type="http://schemas.openxmlformats.org/officeDocument/2006/relationships/chartUserShapes" Target="../drawings/drawing6.xml"/><Relationship Id="rId4" Type="http://schemas.openxmlformats.org/officeDocument/2006/relationships/package" Target="../embeddings/Microsoft_Excel_Worksheet49.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50.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51.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Microsoft_Excel_Worksheet52.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53.xlsx"/></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homer.int.mznet.cz\users\dankovas\ECHIS\Onkoreport\smoking.xlsx" TargetMode="Externa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file:///\\homer.int.mznet.cz\users\dankovas\ECHIS\Onkoreport\smoking.xlsx"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9.xml"/><Relationship Id="rId1" Type="http://schemas.microsoft.com/office/2011/relationships/chartStyle" Target="style9.xml"/><Relationship Id="rId5" Type="http://schemas.openxmlformats.org/officeDocument/2006/relationships/chartUserShapes" Target="../drawings/drawing2.xml"/><Relationship Id="rId4"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Podíl</a:t>
            </a:r>
            <a:r>
              <a:rPr lang="cs-CZ" b="1" baseline="0" dirty="0">
                <a:solidFill>
                  <a:schemeClr val="tx1"/>
                </a:solidFill>
              </a:rPr>
              <a:t> osob s chronickou nemocností</a:t>
            </a:r>
            <a:endParaRPr lang="cs-CZ" b="1" dirty="0">
              <a:solidFill>
                <a:schemeClr val="tx1"/>
              </a:solidFill>
            </a:endParaRPr>
          </a:p>
        </c:rich>
      </c:tx>
      <c:layout>
        <c:manualLayout>
          <c:xMode val="edge"/>
          <c:yMode val="edge"/>
          <c:x val="0.28967609113320941"/>
          <c:y val="9.2622845607197458E-3"/>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barChart>
        <c:barDir val="bar"/>
        <c:grouping val="clustered"/>
        <c:varyColors val="0"/>
        <c:ser>
          <c:idx val="0"/>
          <c:order val="0"/>
          <c:tx>
            <c:strRef>
              <c:f>List1!$B$1</c:f>
              <c:strCache>
                <c:ptCount val="1"/>
                <c:pt idx="0">
                  <c:v>celkem</c:v>
                </c:pt>
              </c:strCache>
            </c:strRef>
          </c:tx>
          <c:spPr>
            <a:solidFill>
              <a:schemeClr val="accent1"/>
            </a:solidFill>
            <a:ln>
              <a:solidFill>
                <a:schemeClr val="tx1"/>
              </a:solidFill>
            </a:ln>
            <a:effectLst/>
          </c:spPr>
          <c:invertIfNegative val="0"/>
          <c:dLbls>
            <c:dLbl>
              <c:idx val="1"/>
              <c:layout>
                <c:manualLayout>
                  <c:x val="-1.309375316282013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B00-40A4-96BE-899B64B945D5}"/>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Středočeský</c:v>
                </c:pt>
                <c:pt idx="2">
                  <c:v>Plzeňský</c:v>
                </c:pt>
                <c:pt idx="3">
                  <c:v>Hl.m.Praha</c:v>
                </c:pt>
                <c:pt idx="4">
                  <c:v>Královéhradecký</c:v>
                </c:pt>
                <c:pt idx="5">
                  <c:v>Liberecký</c:v>
                </c:pt>
                <c:pt idx="6">
                  <c:v>ČR</c:v>
                </c:pt>
                <c:pt idx="7">
                  <c:v>Karlovarský</c:v>
                </c:pt>
                <c:pt idx="8">
                  <c:v>Olomoucký</c:v>
                </c:pt>
                <c:pt idx="9">
                  <c:v>Vysočina</c:v>
                </c:pt>
                <c:pt idx="10">
                  <c:v>Ústecký</c:v>
                </c:pt>
                <c:pt idx="11">
                  <c:v>Jihomoravský</c:v>
                </c:pt>
                <c:pt idx="12">
                  <c:v>Pardubický</c:v>
                </c:pt>
                <c:pt idx="13">
                  <c:v>Zlínský</c:v>
                </c:pt>
                <c:pt idx="14">
                  <c:v>Moravskoslezský</c:v>
                </c:pt>
              </c:strCache>
            </c:strRef>
          </c:cat>
          <c:val>
            <c:numRef>
              <c:f>List1!$B$2:$B$16</c:f>
              <c:numCache>
                <c:formatCode>General</c:formatCode>
                <c:ptCount val="15"/>
                <c:pt idx="0">
                  <c:v>0.27861816532780515</c:v>
                </c:pt>
                <c:pt idx="1">
                  <c:v>0.30516955983976274</c:v>
                </c:pt>
                <c:pt idx="2">
                  <c:v>0.31450962740013166</c:v>
                </c:pt>
                <c:pt idx="3">
                  <c:v>0.31869563281180419</c:v>
                </c:pt>
                <c:pt idx="4">
                  <c:v>0.33059729193228216</c:v>
                </c:pt>
                <c:pt idx="5">
                  <c:v>0.34972130680662356</c:v>
                </c:pt>
                <c:pt idx="6">
                  <c:v>0.36300481327099982</c:v>
                </c:pt>
                <c:pt idx="7">
                  <c:v>0.36966641543849865</c:v>
                </c:pt>
                <c:pt idx="8">
                  <c:v>0.37241419328633185</c:v>
                </c:pt>
                <c:pt idx="9">
                  <c:v>0.3895360397369379</c:v>
                </c:pt>
                <c:pt idx="10">
                  <c:v>0.3925783568799715</c:v>
                </c:pt>
                <c:pt idx="11">
                  <c:v>0.4008671201101795</c:v>
                </c:pt>
                <c:pt idx="12">
                  <c:v>0.41645017628502506</c:v>
                </c:pt>
                <c:pt idx="13">
                  <c:v>0.43064053659660528</c:v>
                </c:pt>
                <c:pt idx="14">
                  <c:v>0.45568347001438064</c:v>
                </c:pt>
              </c:numCache>
            </c:numRef>
          </c:val>
          <c:extLst>
            <c:ext xmlns:c16="http://schemas.microsoft.com/office/drawing/2014/chart" uri="{C3380CC4-5D6E-409C-BE32-E72D297353CC}">
              <c16:uniqueId val="{00000001-EB00-40A4-96BE-899B64B945D5}"/>
            </c:ext>
          </c:extLst>
        </c:ser>
        <c:ser>
          <c:idx val="1"/>
          <c:order val="1"/>
          <c:tx>
            <c:strRef>
              <c:f>List1!$C$1</c:f>
              <c:strCache>
                <c:ptCount val="1"/>
                <c:pt idx="0">
                  <c:v>věk 65+</c:v>
                </c:pt>
              </c:strCache>
            </c:strRef>
          </c:tx>
          <c:spPr>
            <a:solidFill>
              <a:schemeClr val="accent2"/>
            </a:solidFill>
            <a:ln>
              <a:solidFill>
                <a:schemeClr val="tx1"/>
              </a:solidFill>
            </a:ln>
            <a:effectLst/>
          </c:spPr>
          <c:invertIfNegative val="0"/>
          <c:dLbls>
            <c:dLbl>
              <c:idx val="0"/>
              <c:layout>
                <c:manualLayout>
                  <c:x val="6.5468765814100669E-3"/>
                  <c:y val="-1.389342684107961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B00-40A4-96BE-899B64B945D5}"/>
                </c:ext>
              </c:extLst>
            </c:dLbl>
            <c:dLbl>
              <c:idx val="1"/>
              <c:layout>
                <c:manualLayout>
                  <c:x val="2.1822921938033555E-3"/>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B00-40A4-96BE-899B64B945D5}"/>
                </c:ext>
              </c:extLst>
            </c:dLbl>
            <c:dLbl>
              <c:idx val="2"/>
              <c:layout>
                <c:manualLayout>
                  <c:x val="-2.1822921938033555E-3"/>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B00-40A4-96BE-899B64B945D5}"/>
                </c:ext>
              </c:extLst>
            </c:dLbl>
            <c:dLbl>
              <c:idx val="3"/>
              <c:layout>
                <c:manualLayout>
                  <c:x val="0"/>
                  <c:y val="-1.157785570089959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B00-40A4-96BE-899B64B945D5}"/>
                </c:ext>
              </c:extLst>
            </c:dLbl>
            <c:dLbl>
              <c:idx val="4"/>
              <c:layout>
                <c:manualLayout>
                  <c:x val="-1.3093753162820134E-2"/>
                  <c:y val="-1.157785570089968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B00-40A4-96BE-899B64B945D5}"/>
                </c:ext>
              </c:extLst>
            </c:dLbl>
            <c:dLbl>
              <c:idx val="5"/>
              <c:layout>
                <c:manualLayout>
                  <c:x val="0"/>
                  <c:y val="-1.389342684107970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B00-40A4-96BE-899B64B945D5}"/>
                </c:ext>
              </c:extLst>
            </c:dLbl>
            <c:dLbl>
              <c:idx val="6"/>
              <c:layout>
                <c:manualLayout>
                  <c:x val="-8.0016456082527629E-17"/>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B00-40A4-96BE-899B64B945D5}"/>
                </c:ext>
              </c:extLst>
            </c:dLbl>
            <c:dLbl>
              <c:idx val="7"/>
              <c:layout>
                <c:manualLayout>
                  <c:x val="-1.6003291216505526E-16"/>
                  <c:y val="-9.262284560719745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B00-40A4-96BE-899B64B945D5}"/>
                </c:ext>
              </c:extLst>
            </c:dLbl>
            <c:dLbl>
              <c:idx val="8"/>
              <c:layout>
                <c:manualLayout>
                  <c:x val="-1.6003291216505526E-16"/>
                  <c:y val="-1.157785570089968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B00-40A4-96BE-899B64B945D5}"/>
                </c:ext>
              </c:extLst>
            </c:dLbl>
            <c:dLbl>
              <c:idx val="9"/>
              <c:layout>
                <c:manualLayout>
                  <c:x val="-8.7291687752134219E-3"/>
                  <c:y val="-6.946713420539808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B00-40A4-96BE-899B64B945D5}"/>
                </c:ext>
              </c:extLst>
            </c:dLbl>
            <c:dLbl>
              <c:idx val="10"/>
              <c:layout>
                <c:manualLayout>
                  <c:x val="0"/>
                  <c:y val="-1.389342684107957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EB00-40A4-96BE-899B64B945D5}"/>
                </c:ext>
              </c:extLst>
            </c:dLbl>
            <c:dLbl>
              <c:idx val="11"/>
              <c:layout>
                <c:manualLayout>
                  <c:x val="1.0911460969016778E-2"/>
                  <c:y val="-9.2622845607197874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B00-40A4-96BE-899B64B945D5}"/>
                </c:ext>
              </c:extLst>
            </c:dLbl>
            <c:dLbl>
              <c:idx val="12"/>
              <c:layout>
                <c:manualLayout>
                  <c:x val="2.1822921938033555E-3"/>
                  <c:y val="-1.1577855700899682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B00-40A4-96BE-899B64B945D5}"/>
                </c:ext>
              </c:extLst>
            </c:dLbl>
            <c:dLbl>
              <c:idx val="13"/>
              <c:layout>
                <c:manualLayout>
                  <c:x val="-4.364584387606711E-3"/>
                  <c:y val="-1.389342684107961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B00-40A4-96BE-899B64B945D5}"/>
                </c:ext>
              </c:extLst>
            </c:dLbl>
            <c:dLbl>
              <c:idx val="14"/>
              <c:layout>
                <c:manualLayout>
                  <c:x val="4.364584387606711E-3"/>
                  <c:y val="-1.157785570089970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B00-40A4-96BE-899B64B945D5}"/>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Středočeský</c:v>
                </c:pt>
                <c:pt idx="2">
                  <c:v>Plzeňský</c:v>
                </c:pt>
                <c:pt idx="3">
                  <c:v>Hl.m.Praha</c:v>
                </c:pt>
                <c:pt idx="4">
                  <c:v>Královéhradecký</c:v>
                </c:pt>
                <c:pt idx="5">
                  <c:v>Liberecký</c:v>
                </c:pt>
                <c:pt idx="6">
                  <c:v>ČR</c:v>
                </c:pt>
                <c:pt idx="7">
                  <c:v>Karlovarský</c:v>
                </c:pt>
                <c:pt idx="8">
                  <c:v>Olomoucký</c:v>
                </c:pt>
                <c:pt idx="9">
                  <c:v>Vysočina</c:v>
                </c:pt>
                <c:pt idx="10">
                  <c:v>Ústecký</c:v>
                </c:pt>
                <c:pt idx="11">
                  <c:v>Jihomoravský</c:v>
                </c:pt>
                <c:pt idx="12">
                  <c:v>Pardubický</c:v>
                </c:pt>
                <c:pt idx="13">
                  <c:v>Zlínský</c:v>
                </c:pt>
                <c:pt idx="14">
                  <c:v>Moravskoslezský</c:v>
                </c:pt>
              </c:strCache>
            </c:strRef>
          </c:cat>
          <c:val>
            <c:numRef>
              <c:f>List1!$C$2:$C$16</c:f>
              <c:numCache>
                <c:formatCode>General</c:formatCode>
                <c:ptCount val="15"/>
                <c:pt idx="0">
                  <c:v>0.53995576584906002</c:v>
                </c:pt>
                <c:pt idx="1">
                  <c:v>0.58152989590898085</c:v>
                </c:pt>
                <c:pt idx="2">
                  <c:v>0.4810699128880947</c:v>
                </c:pt>
                <c:pt idx="3">
                  <c:v>0.64057418356002116</c:v>
                </c:pt>
                <c:pt idx="4">
                  <c:v>0.54651474807521616</c:v>
                </c:pt>
                <c:pt idx="5">
                  <c:v>0.63956451880990639</c:v>
                </c:pt>
                <c:pt idx="6">
                  <c:v>0.63347409092302942</c:v>
                </c:pt>
                <c:pt idx="7">
                  <c:v>0.67394214162348876</c:v>
                </c:pt>
                <c:pt idx="8">
                  <c:v>0.62955874534821898</c:v>
                </c:pt>
                <c:pt idx="9">
                  <c:v>0.71992079822960742</c:v>
                </c:pt>
                <c:pt idx="10">
                  <c:v>0.62903266195337348</c:v>
                </c:pt>
                <c:pt idx="11">
                  <c:v>0.64022865122871375</c:v>
                </c:pt>
                <c:pt idx="12">
                  <c:v>0.7008555385972528</c:v>
                </c:pt>
                <c:pt idx="13">
                  <c:v>0.70353274965858204</c:v>
                </c:pt>
                <c:pt idx="14">
                  <c:v>0.74353106662607726</c:v>
                </c:pt>
              </c:numCache>
            </c:numRef>
          </c:val>
          <c:extLst>
            <c:ext xmlns:c16="http://schemas.microsoft.com/office/drawing/2014/chart" uri="{C3380CC4-5D6E-409C-BE32-E72D297353CC}">
              <c16:uniqueId val="{00000011-EB00-40A4-96BE-899B64B945D5}"/>
            </c:ext>
          </c:extLst>
        </c:ser>
        <c:dLbls>
          <c:showLegendKey val="0"/>
          <c:showVal val="0"/>
          <c:showCatName val="0"/>
          <c:showSerName val="0"/>
          <c:showPercent val="0"/>
          <c:showBubbleSize val="0"/>
        </c:dLbls>
        <c:gapWidth val="219"/>
        <c:axId val="452412280"/>
        <c:axId val="452412672"/>
      </c:barChart>
      <c:catAx>
        <c:axId val="45241228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52412672"/>
        <c:crosses val="autoZero"/>
        <c:auto val="1"/>
        <c:lblAlgn val="ctr"/>
        <c:lblOffset val="100"/>
        <c:noMultiLvlLbl val="0"/>
      </c:catAx>
      <c:valAx>
        <c:axId val="4524126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in"/>
        <c:minorTickMark val="none"/>
        <c:tickLblPos val="nextTo"/>
        <c:spPr>
          <a:noFill/>
          <a:ln w="22225">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52412280"/>
        <c:crosses val="autoZero"/>
        <c:crossBetween val="between"/>
      </c:valAx>
      <c:spPr>
        <a:noFill/>
        <a:ln>
          <a:noFill/>
        </a:ln>
        <a:effectLst/>
      </c:spPr>
    </c:plotArea>
    <c:legend>
      <c:legendPos val="t"/>
      <c:layout>
        <c:manualLayout>
          <c:xMode val="edge"/>
          <c:yMode val="edge"/>
          <c:x val="0.42750983792786029"/>
          <c:y val="9.1372437191500275E-2"/>
          <c:w val="0.30210519026409"/>
          <c:h val="5.3070520263253089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r>
              <a:rPr lang="cs-CZ" b="1" dirty="0">
                <a:solidFill>
                  <a:schemeClr val="tx1"/>
                </a:solidFill>
              </a:rPr>
              <a:t>Muži</a:t>
            </a:r>
            <a:endParaRPr lang="en-US" b="1" dirty="0">
              <a:solidFill>
                <a:schemeClr val="tx1"/>
              </a:solidFill>
            </a:endParaRP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'smoking 2'!$F$2</c:f>
              <c:strCache>
                <c:ptCount val="1"/>
                <c:pt idx="0">
                  <c:v>male</c:v>
                </c:pt>
              </c:strCache>
            </c:strRef>
          </c:tx>
          <c:spPr>
            <a:solidFill>
              <a:schemeClr val="accent1"/>
            </a:solidFill>
            <a:ln>
              <a:noFill/>
            </a:ln>
            <a:effectLst/>
          </c:spPr>
          <c:invertIfNegative val="0"/>
          <c:dPt>
            <c:idx val="17"/>
            <c:invertIfNegative val="0"/>
            <c:bubble3D val="0"/>
            <c:spPr>
              <a:solidFill>
                <a:schemeClr val="tx2">
                  <a:lumMod val="75000"/>
                </a:schemeClr>
              </a:solidFill>
              <a:ln>
                <a:noFill/>
              </a:ln>
              <a:effectLst/>
            </c:spPr>
            <c:extLst>
              <c:ext xmlns:c16="http://schemas.microsoft.com/office/drawing/2014/chart" uri="{C3380CC4-5D6E-409C-BE32-E72D297353CC}">
                <c16:uniqueId val="{00000001-631D-4237-AB39-7E772ACF6DDC}"/>
              </c:ext>
            </c:extLst>
          </c:dPt>
          <c:dLbls>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31D-4237-AB39-7E772ACF6DDC}"/>
                </c:ext>
              </c:extLst>
            </c:dLbl>
            <c:dLbl>
              <c:idx val="17"/>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31D-4237-AB39-7E772ACF6DDC}"/>
                </c:ext>
              </c:extLst>
            </c:dLbl>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'smoking 2'!$E$3:$E$34</c:f>
              <c:strCache>
                <c:ptCount val="32"/>
                <c:pt idx="0">
                  <c:v>Švédsko</c:v>
                </c:pt>
                <c:pt idx="1">
                  <c:v>Island</c:v>
                </c:pt>
                <c:pt idx="2">
                  <c:v>Norsko</c:v>
                </c:pt>
                <c:pt idx="3">
                  <c:v>Lucembursko</c:v>
                </c:pt>
                <c:pt idx="4">
                  <c:v>Dánsko</c:v>
                </c:pt>
                <c:pt idx="5">
                  <c:v>Finsko</c:v>
                </c:pt>
                <c:pt idx="6">
                  <c:v>Irsko</c:v>
                </c:pt>
                <c:pt idx="7">
                  <c:v>Nizozemsko</c:v>
                </c:pt>
                <c:pt idx="8">
                  <c:v>Belgie</c:v>
                </c:pt>
                <c:pt idx="9">
                  <c:v>Slovinsko</c:v>
                </c:pt>
                <c:pt idx="10">
                  <c:v>Portugalsko</c:v>
                </c:pt>
                <c:pt idx="11">
                  <c:v>Itálie</c:v>
                </c:pt>
                <c:pt idx="12">
                  <c:v>Francie</c:v>
                </c:pt>
                <c:pt idx="13">
                  <c:v>Španělsko</c:v>
                </c:pt>
                <c:pt idx="14">
                  <c:v>Rakousko</c:v>
                </c:pt>
                <c:pt idx="15">
                  <c:v>EU 27</c:v>
                </c:pt>
                <c:pt idx="16">
                  <c:v>Malta</c:v>
                </c:pt>
                <c:pt idx="17">
                  <c:v>Česko</c:v>
                </c:pt>
                <c:pt idx="18">
                  <c:v>Polsko</c:v>
                </c:pt>
                <c:pt idx="19">
                  <c:v>Chorvatsko</c:v>
                </c:pt>
                <c:pt idx="20">
                  <c:v>Estonsko</c:v>
                </c:pt>
                <c:pt idx="21">
                  <c:v>Německo</c:v>
                </c:pt>
                <c:pt idx="22">
                  <c:v>Slovensko</c:v>
                </c:pt>
                <c:pt idx="23">
                  <c:v>Maďarsko</c:v>
                </c:pt>
                <c:pt idx="24">
                  <c:v>Srbsko</c:v>
                </c:pt>
                <c:pt idx="25">
                  <c:v>Litva</c:v>
                </c:pt>
                <c:pt idx="26">
                  <c:v>Rumunsko</c:v>
                </c:pt>
                <c:pt idx="27">
                  <c:v>Řecko</c:v>
                </c:pt>
                <c:pt idx="28">
                  <c:v>Kypr</c:v>
                </c:pt>
                <c:pt idx="29">
                  <c:v>Lotyšsko</c:v>
                </c:pt>
                <c:pt idx="30">
                  <c:v>Bulharsko</c:v>
                </c:pt>
                <c:pt idx="31">
                  <c:v>Turecko</c:v>
                </c:pt>
              </c:strCache>
            </c:strRef>
          </c:cat>
          <c:val>
            <c:numRef>
              <c:f>'smoking 2'!$F$3:$F$34</c:f>
              <c:numCache>
                <c:formatCode>General</c:formatCode>
                <c:ptCount val="32"/>
                <c:pt idx="0">
                  <c:v>7.7</c:v>
                </c:pt>
                <c:pt idx="1">
                  <c:v>10.3</c:v>
                </c:pt>
                <c:pt idx="2">
                  <c:v>11.1</c:v>
                </c:pt>
                <c:pt idx="3">
                  <c:v>13</c:v>
                </c:pt>
                <c:pt idx="4">
                  <c:v>13.4</c:v>
                </c:pt>
                <c:pt idx="5">
                  <c:v>13.4</c:v>
                </c:pt>
                <c:pt idx="6">
                  <c:v>15.6</c:v>
                </c:pt>
                <c:pt idx="7">
                  <c:v>17.7</c:v>
                </c:pt>
                <c:pt idx="8">
                  <c:v>18.899999999999999</c:v>
                </c:pt>
                <c:pt idx="9">
                  <c:v>19.3</c:v>
                </c:pt>
                <c:pt idx="10">
                  <c:v>20.3</c:v>
                </c:pt>
                <c:pt idx="11">
                  <c:v>21.6</c:v>
                </c:pt>
                <c:pt idx="12">
                  <c:v>21.7</c:v>
                </c:pt>
                <c:pt idx="13">
                  <c:v>23.3</c:v>
                </c:pt>
                <c:pt idx="14">
                  <c:v>23.5</c:v>
                </c:pt>
                <c:pt idx="15">
                  <c:v>23.6</c:v>
                </c:pt>
                <c:pt idx="16">
                  <c:v>23.6</c:v>
                </c:pt>
                <c:pt idx="17">
                  <c:v>23.8</c:v>
                </c:pt>
                <c:pt idx="18">
                  <c:v>24.3</c:v>
                </c:pt>
                <c:pt idx="19">
                  <c:v>25.6</c:v>
                </c:pt>
                <c:pt idx="20">
                  <c:v>25.8</c:v>
                </c:pt>
                <c:pt idx="21">
                  <c:v>26.9</c:v>
                </c:pt>
                <c:pt idx="22">
                  <c:v>26.9</c:v>
                </c:pt>
                <c:pt idx="23">
                  <c:v>27.7</c:v>
                </c:pt>
                <c:pt idx="24">
                  <c:v>29.2</c:v>
                </c:pt>
                <c:pt idx="25">
                  <c:v>29.9</c:v>
                </c:pt>
                <c:pt idx="26">
                  <c:v>30.8</c:v>
                </c:pt>
                <c:pt idx="27">
                  <c:v>31.3</c:v>
                </c:pt>
                <c:pt idx="28">
                  <c:v>32.200000000000003</c:v>
                </c:pt>
                <c:pt idx="29">
                  <c:v>35.200000000000003</c:v>
                </c:pt>
                <c:pt idx="30">
                  <c:v>38</c:v>
                </c:pt>
                <c:pt idx="31">
                  <c:v>41.4</c:v>
                </c:pt>
              </c:numCache>
            </c:numRef>
          </c:val>
          <c:extLst>
            <c:ext xmlns:c16="http://schemas.microsoft.com/office/drawing/2014/chart" uri="{C3380CC4-5D6E-409C-BE32-E72D297353CC}">
              <c16:uniqueId val="{00000003-631D-4237-AB39-7E772ACF6DDC}"/>
            </c:ext>
          </c:extLst>
        </c:ser>
        <c:dLbls>
          <c:showLegendKey val="0"/>
          <c:showVal val="0"/>
          <c:showCatName val="0"/>
          <c:showSerName val="0"/>
          <c:showPercent val="0"/>
          <c:showBubbleSize val="0"/>
        </c:dLbls>
        <c:gapWidth val="84"/>
        <c:overlap val="-27"/>
        <c:axId val="157665552"/>
        <c:axId val="157664720"/>
      </c:barChart>
      <c:catAx>
        <c:axId val="157665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57664720"/>
        <c:crosses val="autoZero"/>
        <c:auto val="1"/>
        <c:lblAlgn val="ctr"/>
        <c:lblOffset val="100"/>
        <c:noMultiLvlLbl val="0"/>
      </c:catAx>
      <c:valAx>
        <c:axId val="1576647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576655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cs-CZ"/>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r>
              <a:rPr lang="cs-CZ" b="1" dirty="0">
                <a:solidFill>
                  <a:schemeClr val="tx1"/>
                </a:solidFill>
              </a:rPr>
              <a:t>Ženy</a:t>
            </a:r>
            <a:endParaRPr lang="en-US" b="1" dirty="0">
              <a:solidFill>
                <a:schemeClr val="tx1"/>
              </a:solidFill>
            </a:endParaRP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'smoking 2'!$I$2</c:f>
              <c:strCache>
                <c:ptCount val="1"/>
                <c:pt idx="0">
                  <c:v>female</c:v>
                </c:pt>
              </c:strCache>
            </c:strRef>
          </c:tx>
          <c:spPr>
            <a:solidFill>
              <a:srgbClr val="C00000"/>
            </a:solidFill>
            <a:ln>
              <a:noFill/>
            </a:ln>
            <a:effectLst/>
          </c:spPr>
          <c:invertIfNegative val="0"/>
          <c:dPt>
            <c:idx val="22"/>
            <c:invertIfNegative val="0"/>
            <c:bubble3D val="0"/>
            <c:spPr>
              <a:solidFill>
                <a:srgbClr val="760000"/>
              </a:solidFill>
              <a:ln>
                <a:noFill/>
              </a:ln>
              <a:effectLst/>
            </c:spPr>
            <c:extLst>
              <c:ext xmlns:c16="http://schemas.microsoft.com/office/drawing/2014/chart" uri="{C3380CC4-5D6E-409C-BE32-E72D297353CC}">
                <c16:uniqueId val="{00000001-9666-418C-B520-165DE568F78F}"/>
              </c:ext>
            </c:extLst>
          </c:dPt>
          <c:dLbls>
            <c:dLbl>
              <c:idx val="1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666-418C-B520-165DE568F78F}"/>
                </c:ext>
              </c:extLst>
            </c:dLbl>
            <c:dLbl>
              <c:idx val="2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666-418C-B520-165DE568F78F}"/>
                </c:ext>
              </c:extLst>
            </c:dLbl>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'smoking 2'!$H$3:$H$34</c:f>
              <c:strCache>
                <c:ptCount val="32"/>
                <c:pt idx="0">
                  <c:v>Island</c:v>
                </c:pt>
                <c:pt idx="1">
                  <c:v>Švédsko</c:v>
                </c:pt>
                <c:pt idx="2">
                  <c:v>Rumunsko</c:v>
                </c:pt>
                <c:pt idx="3">
                  <c:v>Finsko</c:v>
                </c:pt>
                <c:pt idx="4">
                  <c:v>Portugalsko</c:v>
                </c:pt>
                <c:pt idx="5">
                  <c:v>Norsko</c:v>
                </c:pt>
                <c:pt idx="6">
                  <c:v>Litva</c:v>
                </c:pt>
                <c:pt idx="7">
                  <c:v>Lucembursko</c:v>
                </c:pt>
                <c:pt idx="8">
                  <c:v>Belgie</c:v>
                </c:pt>
                <c:pt idx="9">
                  <c:v>Lotyšsko</c:v>
                </c:pt>
                <c:pt idx="10">
                  <c:v>Dánsko</c:v>
                </c:pt>
                <c:pt idx="11">
                  <c:v>Irsko</c:v>
                </c:pt>
                <c:pt idx="12">
                  <c:v>Nizozemsko</c:v>
                </c:pt>
                <c:pt idx="13">
                  <c:v>Itálie</c:v>
                </c:pt>
                <c:pt idx="14">
                  <c:v>Kypr</c:v>
                </c:pt>
                <c:pt idx="15">
                  <c:v>Estonsko</c:v>
                </c:pt>
                <c:pt idx="16">
                  <c:v>Polsko</c:v>
                </c:pt>
                <c:pt idx="17">
                  <c:v>Turecko</c:v>
                </c:pt>
                <c:pt idx="18">
                  <c:v>EU 27</c:v>
                </c:pt>
                <c:pt idx="19">
                  <c:v>Slovensko</c:v>
                </c:pt>
                <c:pt idx="20">
                  <c:v>Slovinsko</c:v>
                </c:pt>
                <c:pt idx="21">
                  <c:v>Francie</c:v>
                </c:pt>
                <c:pt idx="22">
                  <c:v>Česko</c:v>
                </c:pt>
                <c:pt idx="23">
                  <c:v>Španělsko</c:v>
                </c:pt>
                <c:pt idx="24">
                  <c:v>Malta</c:v>
                </c:pt>
                <c:pt idx="25">
                  <c:v>Rakousko</c:v>
                </c:pt>
                <c:pt idx="26">
                  <c:v>Řecko</c:v>
                </c:pt>
                <c:pt idx="27">
                  <c:v>Německo</c:v>
                </c:pt>
                <c:pt idx="28">
                  <c:v>Chorvatsko</c:v>
                </c:pt>
                <c:pt idx="29">
                  <c:v>Bulharsko</c:v>
                </c:pt>
                <c:pt idx="30">
                  <c:v>Maďarsko</c:v>
                </c:pt>
                <c:pt idx="31">
                  <c:v>Srbsko</c:v>
                </c:pt>
              </c:strCache>
            </c:strRef>
          </c:cat>
          <c:val>
            <c:numRef>
              <c:f>'smoking 2'!$I$3:$I$34</c:f>
              <c:numCache>
                <c:formatCode>#\ ##0.##########</c:formatCode>
                <c:ptCount val="32"/>
                <c:pt idx="0">
                  <c:v>6.7</c:v>
                </c:pt>
                <c:pt idx="1">
                  <c:v>7.1</c:v>
                </c:pt>
                <c:pt idx="2">
                  <c:v>7.7</c:v>
                </c:pt>
                <c:pt idx="3">
                  <c:v>8.1999999999999993</c:v>
                </c:pt>
                <c:pt idx="4" formatCode="#\ ##0.0">
                  <c:v>9</c:v>
                </c:pt>
                <c:pt idx="5">
                  <c:v>9.5</c:v>
                </c:pt>
                <c:pt idx="6">
                  <c:v>9.6999999999999993</c:v>
                </c:pt>
                <c:pt idx="7">
                  <c:v>9.6999999999999993</c:v>
                </c:pt>
                <c:pt idx="8">
                  <c:v>12.1</c:v>
                </c:pt>
                <c:pt idx="9">
                  <c:v>12.3</c:v>
                </c:pt>
                <c:pt idx="10">
                  <c:v>12.4</c:v>
                </c:pt>
                <c:pt idx="11">
                  <c:v>12.7</c:v>
                </c:pt>
                <c:pt idx="12">
                  <c:v>13.1</c:v>
                </c:pt>
                <c:pt idx="13">
                  <c:v>13.2</c:v>
                </c:pt>
                <c:pt idx="14">
                  <c:v>13.3</c:v>
                </c:pt>
                <c:pt idx="15">
                  <c:v>13.7</c:v>
                </c:pt>
                <c:pt idx="16">
                  <c:v>14.9</c:v>
                </c:pt>
                <c:pt idx="17">
                  <c:v>14.9</c:v>
                </c:pt>
                <c:pt idx="18">
                  <c:v>15.3</c:v>
                </c:pt>
                <c:pt idx="19">
                  <c:v>15.4</c:v>
                </c:pt>
                <c:pt idx="20">
                  <c:v>15.6</c:v>
                </c:pt>
                <c:pt idx="21">
                  <c:v>15.7</c:v>
                </c:pt>
                <c:pt idx="22">
                  <c:v>16.2</c:v>
                </c:pt>
                <c:pt idx="23">
                  <c:v>16.399999999999999</c:v>
                </c:pt>
                <c:pt idx="24">
                  <c:v>17.2</c:v>
                </c:pt>
                <c:pt idx="25">
                  <c:v>17.8</c:v>
                </c:pt>
                <c:pt idx="26" formatCode="#\ ##0.0">
                  <c:v>19</c:v>
                </c:pt>
                <c:pt idx="27">
                  <c:v>19.100000000000001</c:v>
                </c:pt>
                <c:pt idx="28">
                  <c:v>19.5</c:v>
                </c:pt>
                <c:pt idx="29">
                  <c:v>21.1</c:v>
                </c:pt>
                <c:pt idx="30">
                  <c:v>22.3</c:v>
                </c:pt>
                <c:pt idx="31">
                  <c:v>25.3</c:v>
                </c:pt>
              </c:numCache>
            </c:numRef>
          </c:val>
          <c:extLst>
            <c:ext xmlns:c16="http://schemas.microsoft.com/office/drawing/2014/chart" uri="{C3380CC4-5D6E-409C-BE32-E72D297353CC}">
              <c16:uniqueId val="{00000003-9666-418C-B520-165DE568F78F}"/>
            </c:ext>
          </c:extLst>
        </c:ser>
        <c:dLbls>
          <c:showLegendKey val="0"/>
          <c:showVal val="0"/>
          <c:showCatName val="0"/>
          <c:showSerName val="0"/>
          <c:showPercent val="0"/>
          <c:showBubbleSize val="0"/>
        </c:dLbls>
        <c:gapWidth val="85"/>
        <c:overlap val="-27"/>
        <c:axId val="157708400"/>
        <c:axId val="157700496"/>
      </c:barChart>
      <c:catAx>
        <c:axId val="1577084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57700496"/>
        <c:crosses val="autoZero"/>
        <c:auto val="1"/>
        <c:lblAlgn val="ctr"/>
        <c:lblOffset val="100"/>
        <c:noMultiLvlLbl val="0"/>
      </c:catAx>
      <c:valAx>
        <c:axId val="1577004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1577084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cs-CZ"/>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dirty="0">
                <a:solidFill>
                  <a:schemeClr val="tx1"/>
                </a:solidFill>
              </a:rPr>
              <a:t>Podíl současných</a:t>
            </a:r>
            <a:r>
              <a:rPr lang="cs-CZ" baseline="0" dirty="0">
                <a:solidFill>
                  <a:schemeClr val="tx1"/>
                </a:solidFill>
              </a:rPr>
              <a:t> denních kuřáků ve věku 15–19 let</a:t>
            </a:r>
            <a:endParaRPr lang="en-US" dirty="0">
              <a:solidFill>
                <a:schemeClr val="tx1"/>
              </a:solidFill>
            </a:endParaRPr>
          </a:p>
        </c:rich>
      </c:tx>
      <c:layout>
        <c:manualLayout>
          <c:xMode val="edge"/>
          <c:yMode val="edge"/>
          <c:x val="0.18071652777777777"/>
          <c:y val="8.0835122009238357E-4"/>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Sloupec2</c:v>
                </c:pt>
              </c:strCache>
            </c:strRef>
          </c:tx>
          <c:spPr>
            <a:solidFill>
              <a:srgbClr val="4472C4"/>
            </a:solidFill>
            <a:ln>
              <a:noFill/>
            </a:ln>
            <a:effectLst/>
          </c:spPr>
          <c:invertIfNegative val="0"/>
          <c:dPt>
            <c:idx val="17"/>
            <c:invertIfNegative val="0"/>
            <c:bubble3D val="0"/>
            <c:spPr>
              <a:solidFill>
                <a:srgbClr val="FFC000"/>
              </a:solidFill>
              <a:ln>
                <a:noFill/>
              </a:ln>
              <a:effectLst/>
            </c:spPr>
            <c:extLst>
              <c:ext xmlns:c16="http://schemas.microsoft.com/office/drawing/2014/chart" uri="{C3380CC4-5D6E-409C-BE32-E72D297353CC}">
                <c16:uniqueId val="{00000001-E2A2-40C2-92BF-647460A615EE}"/>
              </c:ext>
            </c:extLst>
          </c:dPt>
          <c:dPt>
            <c:idx val="25"/>
            <c:invertIfNegative val="0"/>
            <c:bubble3D val="0"/>
            <c:spPr>
              <a:solidFill>
                <a:srgbClr val="4472C4"/>
              </a:solidFill>
              <a:ln>
                <a:noFill/>
              </a:ln>
              <a:effectLst/>
            </c:spPr>
            <c:extLst>
              <c:ext xmlns:c16="http://schemas.microsoft.com/office/drawing/2014/chart" uri="{C3380CC4-5D6E-409C-BE32-E72D297353CC}">
                <c16:uniqueId val="{00000003-E2A2-40C2-92BF-647460A615EE}"/>
              </c:ext>
            </c:extLst>
          </c:dPt>
          <c:cat>
            <c:strRef>
              <c:f>List1!$A$2:$A$31</c:f>
              <c:strCache>
                <c:ptCount val="30"/>
                <c:pt idx="0">
                  <c:v>Sweden</c:v>
                </c:pt>
                <c:pt idx="1">
                  <c:v>Iceland</c:v>
                </c:pt>
                <c:pt idx="2">
                  <c:v>Norway</c:v>
                </c:pt>
                <c:pt idx="3">
                  <c:v>Luxembourg</c:v>
                </c:pt>
                <c:pt idx="4">
                  <c:v>Finland</c:v>
                </c:pt>
                <c:pt idx="5">
                  <c:v>Portugal</c:v>
                </c:pt>
                <c:pt idx="6">
                  <c:v>Romania</c:v>
                </c:pt>
                <c:pt idx="7">
                  <c:v>Poland</c:v>
                </c:pt>
                <c:pt idx="8">
                  <c:v>Denmark</c:v>
                </c:pt>
                <c:pt idx="9">
                  <c:v>Lithuania</c:v>
                </c:pt>
                <c:pt idx="10">
                  <c:v>Slovakia</c:v>
                </c:pt>
                <c:pt idx="11">
                  <c:v>Netherlands</c:v>
                </c:pt>
                <c:pt idx="12">
                  <c:v>Slovenia</c:v>
                </c:pt>
                <c:pt idx="13">
                  <c:v>Ireland</c:v>
                </c:pt>
                <c:pt idx="14">
                  <c:v>Greece</c:v>
                </c:pt>
                <c:pt idx="15">
                  <c:v>Latvia</c:v>
                </c:pt>
                <c:pt idx="16">
                  <c:v>Croatia</c:v>
                </c:pt>
                <c:pt idx="17">
                  <c:v>Czechia</c:v>
                </c:pt>
                <c:pt idx="18">
                  <c:v>Malta</c:v>
                </c:pt>
                <c:pt idx="19">
                  <c:v>Cyprus</c:v>
                </c:pt>
                <c:pt idx="20">
                  <c:v>Bulgaria</c:v>
                </c:pt>
                <c:pt idx="21">
                  <c:v>Spain</c:v>
                </c:pt>
                <c:pt idx="22">
                  <c:v>Italy</c:v>
                </c:pt>
                <c:pt idx="23">
                  <c:v>Belgium</c:v>
                </c:pt>
                <c:pt idx="24">
                  <c:v>Austria</c:v>
                </c:pt>
                <c:pt idx="25">
                  <c:v>European Union 27</c:v>
                </c:pt>
                <c:pt idx="26">
                  <c:v>Estonia</c:v>
                </c:pt>
                <c:pt idx="27">
                  <c:v>France</c:v>
                </c:pt>
                <c:pt idx="28">
                  <c:v>Germany </c:v>
                </c:pt>
                <c:pt idx="29">
                  <c:v>Hungary</c:v>
                </c:pt>
              </c:strCache>
            </c:strRef>
          </c:cat>
          <c:val>
            <c:numRef>
              <c:f>List1!$B$2:$B$31</c:f>
              <c:numCache>
                <c:formatCode>#\ ##0.##########</c:formatCode>
                <c:ptCount val="30"/>
                <c:pt idx="0">
                  <c:v>4.0999999999999996</c:v>
                </c:pt>
                <c:pt idx="1">
                  <c:v>4.2</c:v>
                </c:pt>
                <c:pt idx="2">
                  <c:v>4.9000000000000004</c:v>
                </c:pt>
                <c:pt idx="3">
                  <c:v>7.3</c:v>
                </c:pt>
                <c:pt idx="4">
                  <c:v>7.8</c:v>
                </c:pt>
                <c:pt idx="5">
                  <c:v>7.9</c:v>
                </c:pt>
                <c:pt idx="6">
                  <c:v>8.3000000000000007</c:v>
                </c:pt>
                <c:pt idx="7">
                  <c:v>8.8000000000000007</c:v>
                </c:pt>
                <c:pt idx="8">
                  <c:v>9.8000000000000007</c:v>
                </c:pt>
                <c:pt idx="9">
                  <c:v>10.1</c:v>
                </c:pt>
                <c:pt idx="10">
                  <c:v>10.4</c:v>
                </c:pt>
                <c:pt idx="11">
                  <c:v>10.6</c:v>
                </c:pt>
                <c:pt idx="12">
                  <c:v>10.6</c:v>
                </c:pt>
                <c:pt idx="13">
                  <c:v>11.4</c:v>
                </c:pt>
                <c:pt idx="14">
                  <c:v>11.7</c:v>
                </c:pt>
                <c:pt idx="15">
                  <c:v>12.1</c:v>
                </c:pt>
                <c:pt idx="16">
                  <c:v>12.5</c:v>
                </c:pt>
                <c:pt idx="17">
                  <c:v>12.8</c:v>
                </c:pt>
                <c:pt idx="18">
                  <c:v>12.9</c:v>
                </c:pt>
                <c:pt idx="19">
                  <c:v>13.1</c:v>
                </c:pt>
                <c:pt idx="20">
                  <c:v>14.3</c:v>
                </c:pt>
                <c:pt idx="21">
                  <c:v>14.3</c:v>
                </c:pt>
                <c:pt idx="22">
                  <c:v>14.4</c:v>
                </c:pt>
                <c:pt idx="23">
                  <c:v>14.9</c:v>
                </c:pt>
                <c:pt idx="24" formatCode="#\ ##0.0">
                  <c:v>15</c:v>
                </c:pt>
                <c:pt idx="25">
                  <c:v>15.1</c:v>
                </c:pt>
                <c:pt idx="26">
                  <c:v>16.899999999999999</c:v>
                </c:pt>
                <c:pt idx="27">
                  <c:v>18.600000000000001</c:v>
                </c:pt>
                <c:pt idx="28">
                  <c:v>20.3</c:v>
                </c:pt>
                <c:pt idx="29">
                  <c:v>28.6</c:v>
                </c:pt>
              </c:numCache>
            </c:numRef>
          </c:val>
          <c:extLst>
            <c:ext xmlns:c16="http://schemas.microsoft.com/office/drawing/2014/chart" uri="{C3380CC4-5D6E-409C-BE32-E72D297353CC}">
              <c16:uniqueId val="{00000004-E2A2-40C2-92BF-647460A615EE}"/>
            </c:ext>
          </c:extLst>
        </c:ser>
        <c:dLbls>
          <c:showLegendKey val="0"/>
          <c:showVal val="0"/>
          <c:showCatName val="0"/>
          <c:showSerName val="0"/>
          <c:showPercent val="0"/>
          <c:showBubbleSize val="0"/>
        </c:dLbls>
        <c:gapWidth val="81"/>
        <c:overlap val="-27"/>
        <c:axId val="414452848"/>
        <c:axId val="414441480"/>
      </c:barChart>
      <c:catAx>
        <c:axId val="414452848"/>
        <c:scaling>
          <c:orientation val="minMax"/>
        </c:scaling>
        <c:delete val="0"/>
        <c:axPos val="b"/>
        <c:numFmt formatCode="General" sourceLinked="1"/>
        <c:majorTickMark val="in"/>
        <c:minorTickMark val="none"/>
        <c:tickLblPos val="nextTo"/>
        <c:spPr>
          <a:noFill/>
          <a:ln w="25400" cap="flat" cmpd="sng" algn="ctr">
            <a:solidFill>
              <a:schemeClr val="tx1"/>
            </a:solidFill>
            <a:round/>
          </a:ln>
          <a:effectLst/>
        </c:spPr>
        <c:txPr>
          <a:bodyPr rot="-5400000" spcFirstLastPara="1" vertOverflow="ellipsis" wrap="square" anchor="ctr" anchorCtr="1"/>
          <a:lstStyle/>
          <a:p>
            <a:pPr>
              <a:defRPr sz="1400" b="0" i="0" u="none" strike="noStrike" kern="1200" baseline="0">
                <a:solidFill>
                  <a:schemeClr val="tx1"/>
                </a:solidFill>
                <a:latin typeface="+mn-lt"/>
                <a:ea typeface="+mn-ea"/>
                <a:cs typeface="+mn-cs"/>
              </a:defRPr>
            </a:pPr>
            <a:endParaRPr lang="cs-CZ"/>
          </a:p>
        </c:txPr>
        <c:crossAx val="414441480"/>
        <c:crosses val="autoZero"/>
        <c:auto val="1"/>
        <c:lblAlgn val="ctr"/>
        <c:lblOffset val="100"/>
        <c:noMultiLvlLbl val="0"/>
      </c:catAx>
      <c:valAx>
        <c:axId val="414441480"/>
        <c:scaling>
          <c:orientation val="minMax"/>
        </c:scaling>
        <c:delete val="0"/>
        <c:axPos val="l"/>
        <c:majorGridlines>
          <c:spPr>
            <a:ln w="9525" cap="flat" cmpd="sng" algn="ctr">
              <a:solidFill>
                <a:schemeClr val="tx1">
                  <a:lumMod val="15000"/>
                  <a:lumOff val="85000"/>
                </a:schemeClr>
              </a:solidFill>
              <a:round/>
            </a:ln>
            <a:effectLst/>
          </c:spPr>
        </c:majorGridlines>
        <c:numFmt formatCode="0&quot; %&quot;"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44528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r>
              <a:rPr lang="cs-CZ" sz="1800" dirty="0">
                <a:solidFill>
                  <a:schemeClr val="tx1"/>
                </a:solidFill>
              </a:rPr>
              <a:t>Podíl osob</a:t>
            </a:r>
            <a:r>
              <a:rPr lang="cs-CZ" sz="1800" baseline="0" dirty="0">
                <a:solidFill>
                  <a:schemeClr val="tx1"/>
                </a:solidFill>
              </a:rPr>
              <a:t> konzumujících alkohol denně</a:t>
            </a:r>
            <a:endParaRPr lang="en-US" sz="1800" dirty="0">
              <a:solidFill>
                <a:schemeClr val="tx1"/>
              </a:solidFill>
            </a:endParaRPr>
          </a:p>
        </c:rich>
      </c:tx>
      <c:layout>
        <c:manualLayout>
          <c:xMode val="edge"/>
          <c:yMode val="edge"/>
          <c:x val="0.23539708333333334"/>
          <c:y val="1.2989971505079951E-2"/>
        </c:manualLayout>
      </c:layout>
      <c:overlay val="0"/>
      <c:spPr>
        <a:noFill/>
        <a:ln>
          <a:noFill/>
        </a:ln>
        <a:effectLst/>
      </c:spPr>
      <c:txPr>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tx>
            <c:strRef>
              <c:f>List1!$B$1</c:f>
              <c:strCache>
                <c:ptCount val="1"/>
                <c:pt idx="0">
                  <c:v>Konzumace alkoholu</c:v>
                </c:pt>
              </c:strCache>
            </c:strRef>
          </c:tx>
          <c:spPr>
            <a:solidFill>
              <a:srgbClr val="70AD47"/>
            </a:solidFill>
            <a:ln>
              <a:solidFill>
                <a:schemeClr val="tx1"/>
              </a:solidFill>
            </a:ln>
            <a:effectLst/>
          </c:spPr>
          <c:invertIfNegative val="0"/>
          <c:dPt>
            <c:idx val="17"/>
            <c:invertIfNegative val="0"/>
            <c:bubble3D val="0"/>
            <c:spPr>
              <a:solidFill>
                <a:srgbClr val="FFC000"/>
              </a:solidFill>
              <a:ln>
                <a:solidFill>
                  <a:schemeClr val="tx1"/>
                </a:solidFill>
              </a:ln>
              <a:effectLst/>
            </c:spPr>
            <c:extLst>
              <c:ext xmlns:c16="http://schemas.microsoft.com/office/drawing/2014/chart" uri="{C3380CC4-5D6E-409C-BE32-E72D297353CC}">
                <c16:uniqueId val="{00000005-4FE1-4D02-BAD3-C76F47EB5343}"/>
              </c:ext>
            </c:extLst>
          </c:dPt>
          <c:dPt>
            <c:idx val="20"/>
            <c:invertIfNegative val="0"/>
            <c:bubble3D val="0"/>
            <c:spPr>
              <a:solidFill>
                <a:srgbClr val="70AD47"/>
              </a:solidFill>
              <a:ln>
                <a:solidFill>
                  <a:schemeClr val="tx1"/>
                </a:solidFill>
              </a:ln>
              <a:effectLst/>
            </c:spPr>
            <c:extLst>
              <c:ext xmlns:c16="http://schemas.microsoft.com/office/drawing/2014/chart" uri="{C3380CC4-5D6E-409C-BE32-E72D297353CC}">
                <c16:uniqueId val="{00000001-D47C-4062-A0D1-FA2D5093F32E}"/>
              </c:ext>
            </c:extLst>
          </c:dPt>
          <c:dPt>
            <c:idx val="21"/>
            <c:invertIfNegative val="0"/>
            <c:bubble3D val="0"/>
            <c:spPr>
              <a:solidFill>
                <a:srgbClr val="70AD47"/>
              </a:solidFill>
              <a:ln>
                <a:solidFill>
                  <a:schemeClr val="tx1"/>
                </a:solidFill>
              </a:ln>
              <a:effectLst/>
            </c:spPr>
            <c:extLst>
              <c:ext xmlns:c16="http://schemas.microsoft.com/office/drawing/2014/chart" uri="{C3380CC4-5D6E-409C-BE32-E72D297353CC}">
                <c16:uniqueId val="{00000003-D47C-4062-A0D1-FA2D5093F32E}"/>
              </c:ext>
            </c:extLst>
          </c:dPt>
          <c:cat>
            <c:strRef>
              <c:f>List1!$A$2:$A$31</c:f>
              <c:strCache>
                <c:ptCount val="30"/>
                <c:pt idx="0">
                  <c:v>Turkey</c:v>
                </c:pt>
                <c:pt idx="1">
                  <c:v>Lithuania</c:v>
                </c:pt>
                <c:pt idx="2">
                  <c:v>Latvia</c:v>
                </c:pt>
                <c:pt idx="3">
                  <c:v>Estonia</c:v>
                </c:pt>
                <c:pt idx="4">
                  <c:v>Norway</c:v>
                </c:pt>
                <c:pt idx="5">
                  <c:v>Poland</c:v>
                </c:pt>
                <c:pt idx="6">
                  <c:v>Sweden</c:v>
                </c:pt>
                <c:pt idx="7">
                  <c:v>Ireland</c:v>
                </c:pt>
                <c:pt idx="8">
                  <c:v>Romania</c:v>
                </c:pt>
                <c:pt idx="9">
                  <c:v>Serbia</c:v>
                </c:pt>
                <c:pt idx="10">
                  <c:v>Cyprus</c:v>
                </c:pt>
                <c:pt idx="11">
                  <c:v>Slovakia</c:v>
                </c:pt>
                <c:pt idx="12">
                  <c:v>Austria</c:v>
                </c:pt>
                <c:pt idx="13">
                  <c:v>Greece</c:v>
                </c:pt>
                <c:pt idx="14">
                  <c:v>Hungary</c:v>
                </c:pt>
                <c:pt idx="15">
                  <c:v>Slovenia</c:v>
                </c:pt>
                <c:pt idx="16">
                  <c:v>Germany</c:v>
                </c:pt>
                <c:pt idx="17">
                  <c:v>Czechia</c:v>
                </c:pt>
                <c:pt idx="18">
                  <c:v>Malta</c:v>
                </c:pt>
                <c:pt idx="19">
                  <c:v>Netherlands</c:v>
                </c:pt>
                <c:pt idx="20">
                  <c:v>European Union(27)</c:v>
                </c:pt>
                <c:pt idx="21">
                  <c:v>Luxembourg</c:v>
                </c:pt>
                <c:pt idx="22">
                  <c:v>Denmark</c:v>
                </c:pt>
                <c:pt idx="23">
                  <c:v>Belgium</c:v>
                </c:pt>
                <c:pt idx="24">
                  <c:v>France</c:v>
                </c:pt>
                <c:pt idx="25">
                  <c:v>Bulgaria</c:v>
                </c:pt>
                <c:pt idx="26">
                  <c:v>Croatia</c:v>
                </c:pt>
                <c:pt idx="27">
                  <c:v>Italy</c:v>
                </c:pt>
                <c:pt idx="28">
                  <c:v>Spain</c:v>
                </c:pt>
                <c:pt idx="29">
                  <c:v>Portugal</c:v>
                </c:pt>
              </c:strCache>
            </c:strRef>
          </c:cat>
          <c:val>
            <c:numRef>
              <c:f>List1!$B$2:$B$31</c:f>
              <c:numCache>
                <c:formatCode>#\ ##0.##########</c:formatCode>
                <c:ptCount val="30"/>
                <c:pt idx="0">
                  <c:v>0.5</c:v>
                </c:pt>
                <c:pt idx="1">
                  <c:v>0.8</c:v>
                </c:pt>
                <c:pt idx="2">
                  <c:v>1.2</c:v>
                </c:pt>
                <c:pt idx="3">
                  <c:v>1.3</c:v>
                </c:pt>
                <c:pt idx="4">
                  <c:v>1.4</c:v>
                </c:pt>
                <c:pt idx="5">
                  <c:v>1.6</c:v>
                </c:pt>
                <c:pt idx="6">
                  <c:v>1.8</c:v>
                </c:pt>
                <c:pt idx="7">
                  <c:v>2.4</c:v>
                </c:pt>
                <c:pt idx="8">
                  <c:v>2.9</c:v>
                </c:pt>
                <c:pt idx="9">
                  <c:v>3.1</c:v>
                </c:pt>
                <c:pt idx="10" formatCode="#\ ##0.0">
                  <c:v>4</c:v>
                </c:pt>
                <c:pt idx="11">
                  <c:v>4.0999999999999996</c:v>
                </c:pt>
                <c:pt idx="12">
                  <c:v>5.7</c:v>
                </c:pt>
                <c:pt idx="13">
                  <c:v>5.9</c:v>
                </c:pt>
                <c:pt idx="14">
                  <c:v>6.3</c:v>
                </c:pt>
                <c:pt idx="15">
                  <c:v>6.6</c:v>
                </c:pt>
                <c:pt idx="16">
                  <c:v>7.5</c:v>
                </c:pt>
                <c:pt idx="17">
                  <c:v>7.8</c:v>
                </c:pt>
                <c:pt idx="18">
                  <c:v>7.9</c:v>
                </c:pt>
                <c:pt idx="19">
                  <c:v>8.3000000000000007</c:v>
                </c:pt>
                <c:pt idx="20">
                  <c:v>8.4</c:v>
                </c:pt>
                <c:pt idx="21">
                  <c:v>8.9</c:v>
                </c:pt>
                <c:pt idx="22">
                  <c:v>9.6</c:v>
                </c:pt>
                <c:pt idx="23">
                  <c:v>9.6999999999999993</c:v>
                </c:pt>
                <c:pt idx="24">
                  <c:v>9.9</c:v>
                </c:pt>
                <c:pt idx="25">
                  <c:v>10.199999999999999</c:v>
                </c:pt>
                <c:pt idx="26">
                  <c:v>10.199999999999999</c:v>
                </c:pt>
                <c:pt idx="27">
                  <c:v>12.1</c:v>
                </c:pt>
                <c:pt idx="28" formatCode="#\ ##0.0">
                  <c:v>13</c:v>
                </c:pt>
                <c:pt idx="29">
                  <c:v>20.7</c:v>
                </c:pt>
              </c:numCache>
            </c:numRef>
          </c:val>
          <c:extLst>
            <c:ext xmlns:c16="http://schemas.microsoft.com/office/drawing/2014/chart" uri="{C3380CC4-5D6E-409C-BE32-E72D297353CC}">
              <c16:uniqueId val="{00000004-D47C-4062-A0D1-FA2D5093F32E}"/>
            </c:ext>
          </c:extLst>
        </c:ser>
        <c:dLbls>
          <c:showLegendKey val="0"/>
          <c:showVal val="0"/>
          <c:showCatName val="0"/>
          <c:showSerName val="0"/>
          <c:showPercent val="0"/>
          <c:showBubbleSize val="0"/>
        </c:dLbls>
        <c:gapWidth val="81"/>
        <c:overlap val="-27"/>
        <c:axId val="410196832"/>
        <c:axId val="410195264"/>
      </c:barChart>
      <c:catAx>
        <c:axId val="410196832"/>
        <c:scaling>
          <c:orientation val="minMax"/>
        </c:scaling>
        <c:delete val="0"/>
        <c:axPos val="b"/>
        <c:numFmt formatCode="General" sourceLinked="1"/>
        <c:majorTickMark val="in"/>
        <c:minorTickMark val="none"/>
        <c:tickLblPos val="nextTo"/>
        <c:spPr>
          <a:noFill/>
          <a:ln w="25400" cap="flat" cmpd="sng" algn="ctr">
            <a:solidFill>
              <a:schemeClr val="tx1"/>
            </a:solidFill>
            <a:round/>
          </a:ln>
          <a:effectLst/>
        </c:spPr>
        <c:txPr>
          <a:bodyPr rot="-5400000" spcFirstLastPara="1" vertOverflow="ellipsis" wrap="square" anchor="ctr" anchorCtr="1"/>
          <a:lstStyle/>
          <a:p>
            <a:pPr>
              <a:defRPr sz="1400" b="0" i="0" u="none" strike="noStrike" kern="1200" baseline="0">
                <a:solidFill>
                  <a:schemeClr val="tx1"/>
                </a:solidFill>
                <a:latin typeface="+mn-lt"/>
                <a:ea typeface="+mn-ea"/>
                <a:cs typeface="+mn-cs"/>
              </a:defRPr>
            </a:pPr>
            <a:endParaRPr lang="cs-CZ"/>
          </a:p>
        </c:txPr>
        <c:crossAx val="410195264"/>
        <c:crosses val="autoZero"/>
        <c:auto val="1"/>
        <c:lblAlgn val="ctr"/>
        <c:lblOffset val="100"/>
        <c:noMultiLvlLbl val="0"/>
      </c:catAx>
      <c:valAx>
        <c:axId val="410195264"/>
        <c:scaling>
          <c:orientation val="minMax"/>
        </c:scaling>
        <c:delete val="0"/>
        <c:axPos val="l"/>
        <c:majorGridlines>
          <c:spPr>
            <a:ln w="9525" cap="flat" cmpd="sng" algn="ctr">
              <a:solidFill>
                <a:schemeClr val="tx1">
                  <a:lumMod val="15000"/>
                  <a:lumOff val="85000"/>
                </a:schemeClr>
              </a:solidFill>
              <a:round/>
            </a:ln>
            <a:effectLst/>
          </c:spPr>
        </c:majorGridlines>
        <c:numFmt formatCode="0&quot; %&quot;"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83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r>
              <a:rPr lang="cs-CZ" sz="1800" dirty="0"/>
              <a:t>Podíl osob dle</a:t>
            </a:r>
            <a:r>
              <a:rPr lang="cs-CZ" sz="1800" baseline="0" dirty="0"/>
              <a:t> frekvence konzumace alkoholu </a:t>
            </a:r>
            <a:br>
              <a:rPr lang="cs-CZ" sz="1800" baseline="0" dirty="0"/>
            </a:br>
            <a:r>
              <a:rPr lang="cs-CZ" sz="1800" baseline="0" dirty="0"/>
              <a:t>v ČR</a:t>
            </a:r>
            <a:endParaRPr lang="en-US" sz="1800" dirty="0"/>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endParaRPr lang="cs-CZ"/>
        </a:p>
      </c:txPr>
    </c:title>
    <c:autoTitleDeleted val="0"/>
    <c:plotArea>
      <c:layout/>
      <c:pieChart>
        <c:varyColors val="1"/>
        <c:ser>
          <c:idx val="0"/>
          <c:order val="0"/>
          <c:tx>
            <c:strRef>
              <c:f>List1!$B$1</c:f>
              <c:strCache>
                <c:ptCount val="1"/>
                <c:pt idx="0">
                  <c:v>Celkem</c:v>
                </c:pt>
              </c:strCache>
            </c:strRef>
          </c:tx>
          <c:spPr>
            <a:ln>
              <a:solidFill>
                <a:schemeClr val="tx1"/>
              </a:solidFill>
            </a:ln>
          </c:spPr>
          <c:dPt>
            <c:idx val="0"/>
            <c:bubble3D val="0"/>
            <c:spPr>
              <a:solidFill>
                <a:schemeClr val="accent1"/>
              </a:solidFill>
              <a:ln w="19050">
                <a:solidFill>
                  <a:schemeClr val="tx1"/>
                </a:solidFill>
              </a:ln>
              <a:effectLst/>
            </c:spPr>
            <c:extLst>
              <c:ext xmlns:c16="http://schemas.microsoft.com/office/drawing/2014/chart" uri="{C3380CC4-5D6E-409C-BE32-E72D297353CC}">
                <c16:uniqueId val="{00000001-AF19-4A76-A3D7-9C321761A33B}"/>
              </c:ext>
            </c:extLst>
          </c:dPt>
          <c:dPt>
            <c:idx val="1"/>
            <c:bubble3D val="0"/>
            <c:spPr>
              <a:solidFill>
                <a:schemeClr val="accent2"/>
              </a:solidFill>
              <a:ln w="19050">
                <a:solidFill>
                  <a:schemeClr val="tx1"/>
                </a:solidFill>
              </a:ln>
              <a:effectLst/>
            </c:spPr>
            <c:extLst>
              <c:ext xmlns:c16="http://schemas.microsoft.com/office/drawing/2014/chart" uri="{C3380CC4-5D6E-409C-BE32-E72D297353CC}">
                <c16:uniqueId val="{00000003-AF19-4A76-A3D7-9C321761A33B}"/>
              </c:ext>
            </c:extLst>
          </c:dPt>
          <c:dPt>
            <c:idx val="2"/>
            <c:bubble3D val="0"/>
            <c:spPr>
              <a:solidFill>
                <a:schemeClr val="accent3"/>
              </a:solidFill>
              <a:ln w="19050">
                <a:solidFill>
                  <a:schemeClr val="tx1"/>
                </a:solidFill>
              </a:ln>
              <a:effectLst/>
            </c:spPr>
            <c:extLst>
              <c:ext xmlns:c16="http://schemas.microsoft.com/office/drawing/2014/chart" uri="{C3380CC4-5D6E-409C-BE32-E72D297353CC}">
                <c16:uniqueId val="{00000005-AF19-4A76-A3D7-9C321761A33B}"/>
              </c:ext>
            </c:extLst>
          </c:dPt>
          <c:dPt>
            <c:idx val="3"/>
            <c:bubble3D val="0"/>
            <c:spPr>
              <a:solidFill>
                <a:schemeClr val="accent4"/>
              </a:solidFill>
              <a:ln w="19050">
                <a:solidFill>
                  <a:schemeClr val="tx1"/>
                </a:solidFill>
              </a:ln>
              <a:effectLst/>
            </c:spPr>
            <c:extLst>
              <c:ext xmlns:c16="http://schemas.microsoft.com/office/drawing/2014/chart" uri="{C3380CC4-5D6E-409C-BE32-E72D297353CC}">
                <c16:uniqueId val="{00000007-AF19-4A76-A3D7-9C321761A33B}"/>
              </c:ext>
            </c:extLst>
          </c:dPt>
          <c:dPt>
            <c:idx val="4"/>
            <c:bubble3D val="0"/>
            <c:spPr>
              <a:solidFill>
                <a:schemeClr val="accent5"/>
              </a:solidFill>
              <a:ln w="19050">
                <a:solidFill>
                  <a:schemeClr val="tx1"/>
                </a:solidFill>
              </a:ln>
              <a:effectLst/>
            </c:spPr>
            <c:extLst>
              <c:ext xmlns:c16="http://schemas.microsoft.com/office/drawing/2014/chart" uri="{C3380CC4-5D6E-409C-BE32-E72D297353CC}">
                <c16:uniqueId val="{00000009-AF19-4A76-A3D7-9C321761A33B}"/>
              </c:ext>
            </c:extLst>
          </c:dPt>
          <c:dLbls>
            <c:dLbl>
              <c:idx val="0"/>
              <c:layout>
                <c:manualLayout>
                  <c:x val="-3.7859169121791277E-2"/>
                  <c:y val="0.1058464875977141"/>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F19-4A76-A3D7-9C321761A33B}"/>
                </c:ext>
              </c:extLst>
            </c:dLbl>
            <c:dLbl>
              <c:idx val="1"/>
              <c:layout>
                <c:manualLayout>
                  <c:x val="-0.10453574413015763"/>
                  <c:y val="-4.6008328659705305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19-4A76-A3D7-9C321761A33B}"/>
                </c:ext>
              </c:extLst>
            </c:dLbl>
            <c:dLbl>
              <c:idx val="2"/>
              <c:layout>
                <c:manualLayout>
                  <c:x val="6.8662399373422542E-2"/>
                  <c:y val="-0.14975536806260997"/>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F19-4A76-A3D7-9C321761A33B}"/>
                </c:ext>
              </c:extLst>
            </c:dLbl>
            <c:dLbl>
              <c:idx val="3"/>
              <c:layout>
                <c:manualLayout>
                  <c:x val="9.7999638992545449E-2"/>
                  <c:y val="2.5195254041270237E-2"/>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F19-4A76-A3D7-9C321761A33B}"/>
                </c:ext>
              </c:extLst>
            </c:dLbl>
            <c:dLbl>
              <c:idx val="4"/>
              <c:layout>
                <c:manualLayout>
                  <c:x val="5.8248439436182298E-2"/>
                  <c:y val="0.11508834697729028"/>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F19-4A76-A3D7-9C321761A33B}"/>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cs-CZ"/>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List1!$A$2:$A$6</c:f>
              <c:strCache>
                <c:ptCount val="5"/>
                <c:pt idx="0">
                  <c:v>Denně</c:v>
                </c:pt>
                <c:pt idx="1">
                  <c:v>Týdně</c:v>
                </c:pt>
                <c:pt idx="2">
                  <c:v>Měsíčně</c:v>
                </c:pt>
                <c:pt idx="3">
                  <c:v>Méně než1x za měsíc</c:v>
                </c:pt>
                <c:pt idx="4">
                  <c:v>Nikdy či ne v posledním roce</c:v>
                </c:pt>
              </c:strCache>
            </c:strRef>
          </c:cat>
          <c:val>
            <c:numRef>
              <c:f>List1!$B$2:$B$6</c:f>
              <c:numCache>
                <c:formatCode>General</c:formatCode>
                <c:ptCount val="5"/>
                <c:pt idx="0">
                  <c:v>7.8E-2</c:v>
                </c:pt>
                <c:pt idx="1">
                  <c:v>0.33799999999999997</c:v>
                </c:pt>
                <c:pt idx="2">
                  <c:v>0.26600000000000001</c:v>
                </c:pt>
                <c:pt idx="3">
                  <c:v>0.16600000000000001</c:v>
                </c:pt>
                <c:pt idx="4">
                  <c:v>0.152</c:v>
                </c:pt>
              </c:numCache>
            </c:numRef>
          </c:val>
          <c:extLst>
            <c:ext xmlns:c16="http://schemas.microsoft.com/office/drawing/2014/chart" uri="{C3380CC4-5D6E-409C-BE32-E72D297353CC}">
              <c16:uniqueId val="{0000000A-AF19-4A76-A3D7-9C321761A33B}"/>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131074023507296"/>
          <c:y val="0.15573556917754688"/>
          <c:w val="0.61189273984018855"/>
          <c:h val="0.82154124498910663"/>
        </c:manualLayout>
      </c:layout>
      <c:barChart>
        <c:barDir val="bar"/>
        <c:grouping val="clustered"/>
        <c:varyColors val="0"/>
        <c:ser>
          <c:idx val="0"/>
          <c:order val="0"/>
          <c:tx>
            <c:strRef>
              <c:f>List1!$B$1</c:f>
              <c:strCache>
                <c:ptCount val="1"/>
                <c:pt idx="0">
                  <c:v>Řada 1</c:v>
                </c:pt>
              </c:strCache>
            </c:strRef>
          </c:tx>
          <c:spPr>
            <a:solidFill>
              <a:srgbClr val="232C77"/>
            </a:solidFill>
            <a:ln w="3175">
              <a:solidFill>
                <a:sysClr val="windowText" lastClr="000000"/>
              </a:solidFill>
            </a:ln>
            <a:effectLst/>
          </c:spPr>
          <c:invertIfNegative val="0"/>
          <c:dPt>
            <c:idx val="0"/>
            <c:invertIfNegative val="0"/>
            <c:bubble3D val="0"/>
            <c:extLst>
              <c:ext xmlns:c16="http://schemas.microsoft.com/office/drawing/2014/chart" uri="{C3380CC4-5D6E-409C-BE32-E72D297353CC}">
                <c16:uniqueId val="{0000000B-3DCE-424A-B80D-0AD0E7EA9211}"/>
              </c:ext>
            </c:extLst>
          </c:dPt>
          <c:dPt>
            <c:idx val="4"/>
            <c:invertIfNegative val="0"/>
            <c:bubble3D val="0"/>
            <c:extLst>
              <c:ext xmlns:c16="http://schemas.microsoft.com/office/drawing/2014/chart" uri="{C3380CC4-5D6E-409C-BE32-E72D297353CC}">
                <c16:uniqueId val="{00000009-083B-4CE2-8F3F-607E1C64D95A}"/>
              </c:ext>
            </c:extLst>
          </c:dPt>
          <c:dPt>
            <c:idx val="6"/>
            <c:invertIfNegative val="0"/>
            <c:bubble3D val="0"/>
            <c:extLst>
              <c:ext xmlns:c16="http://schemas.microsoft.com/office/drawing/2014/chart" uri="{C3380CC4-5D6E-409C-BE32-E72D297353CC}">
                <c16:uniqueId val="{00000000-BF80-480D-8E4A-2E63C799A4DC}"/>
              </c:ext>
            </c:extLst>
          </c:dPt>
          <c:dPt>
            <c:idx val="7"/>
            <c:invertIfNegative val="0"/>
            <c:bubble3D val="0"/>
            <c:extLst>
              <c:ext xmlns:c16="http://schemas.microsoft.com/office/drawing/2014/chart" uri="{C3380CC4-5D6E-409C-BE32-E72D297353CC}">
                <c16:uniqueId val="{00000001-D697-4DBA-8851-0E6FD3AF0793}"/>
              </c:ext>
            </c:extLst>
          </c:dPt>
          <c:dPt>
            <c:idx val="8"/>
            <c:invertIfNegative val="0"/>
            <c:bubble3D val="0"/>
            <c:spPr>
              <a:solidFill>
                <a:srgbClr val="C10C1D"/>
              </a:solidFill>
              <a:ln w="3175">
                <a:solidFill>
                  <a:sysClr val="windowText" lastClr="000000"/>
                </a:solidFill>
              </a:ln>
              <a:effectLst/>
            </c:spPr>
            <c:extLst>
              <c:ext xmlns:c16="http://schemas.microsoft.com/office/drawing/2014/chart" uri="{C3380CC4-5D6E-409C-BE32-E72D297353CC}">
                <c16:uniqueId val="{00000002-3B8A-4BF5-9223-B43A4EB7B652}"/>
              </c:ext>
            </c:extLst>
          </c:dPt>
          <c:dPt>
            <c:idx val="9"/>
            <c:invertIfNegative val="0"/>
            <c:bubble3D val="0"/>
            <c:extLst>
              <c:ext xmlns:c16="http://schemas.microsoft.com/office/drawing/2014/chart" uri="{C3380CC4-5D6E-409C-BE32-E72D297353CC}">
                <c16:uniqueId val="{00000003-D697-4DBA-8851-0E6FD3AF0793}"/>
              </c:ext>
            </c:extLst>
          </c:dPt>
          <c:dPt>
            <c:idx val="10"/>
            <c:invertIfNegative val="0"/>
            <c:bubble3D val="0"/>
            <c:extLst>
              <c:ext xmlns:c16="http://schemas.microsoft.com/office/drawing/2014/chart" uri="{C3380CC4-5D6E-409C-BE32-E72D297353CC}">
                <c16:uniqueId val="{00000006-BF80-480D-8E4A-2E63C799A4DC}"/>
              </c:ext>
            </c:extLst>
          </c:dPt>
          <c:dPt>
            <c:idx val="11"/>
            <c:invertIfNegative val="0"/>
            <c:bubble3D val="0"/>
            <c:extLst>
              <c:ext xmlns:c16="http://schemas.microsoft.com/office/drawing/2014/chart" uri="{C3380CC4-5D6E-409C-BE32-E72D297353CC}">
                <c16:uniqueId val="{00000006-44BA-44AA-8510-0415550FCC6E}"/>
              </c:ext>
            </c:extLst>
          </c:dPt>
          <c:dPt>
            <c:idx val="12"/>
            <c:invertIfNegative val="0"/>
            <c:bubble3D val="0"/>
            <c:extLst>
              <c:ext xmlns:c16="http://schemas.microsoft.com/office/drawing/2014/chart" uri="{C3380CC4-5D6E-409C-BE32-E72D297353CC}">
                <c16:uniqueId val="{0000000A-35FC-4C0F-A64E-6AAA662EDF4D}"/>
              </c:ext>
            </c:extLst>
          </c:dPt>
          <c:dPt>
            <c:idx val="13"/>
            <c:invertIfNegative val="0"/>
            <c:bubble3D val="0"/>
            <c:extLst>
              <c:ext xmlns:c16="http://schemas.microsoft.com/office/drawing/2014/chart" uri="{C3380CC4-5D6E-409C-BE32-E72D297353CC}">
                <c16:uniqueId val="{00000008-7712-45B9-B7A1-595D7C9638EC}"/>
              </c:ext>
            </c:extLst>
          </c:dPt>
          <c:dLbls>
            <c:numFmt formatCode="0.0\ %" sourceLinked="0"/>
            <c:spPr>
              <a:noFill/>
              <a:ln>
                <a:noFill/>
              </a:ln>
              <a:effectLst/>
            </c:spPr>
            <c:txPr>
              <a:bodyPr rot="0" vert="horz"/>
              <a:lstStyle/>
              <a:p>
                <a:pPr>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Olomoucký kraj</c:v>
                </c:pt>
                <c:pt idx="1">
                  <c:v>Moravskoslezský kraj</c:v>
                </c:pt>
                <c:pt idx="2">
                  <c:v>Ústecký kraj</c:v>
                </c:pt>
                <c:pt idx="3">
                  <c:v>Liberecký kraj</c:v>
                </c:pt>
                <c:pt idx="4">
                  <c:v>Královéhradecký kraj</c:v>
                </c:pt>
                <c:pt idx="5">
                  <c:v>Jihočeský kraj</c:v>
                </c:pt>
                <c:pt idx="6">
                  <c:v>Pardubický kraj</c:v>
                </c:pt>
                <c:pt idx="7">
                  <c:v>Zlínský kraj</c:v>
                </c:pt>
                <c:pt idx="8">
                  <c:v>Česká republika</c:v>
                </c:pt>
                <c:pt idx="9">
                  <c:v>Středočeský kraj</c:v>
                </c:pt>
                <c:pt idx="10">
                  <c:v>Kraj Vysočina</c:v>
                </c:pt>
                <c:pt idx="11">
                  <c:v>Karlovarský kraj</c:v>
                </c:pt>
                <c:pt idx="12">
                  <c:v>Hlavní město Praha</c:v>
                </c:pt>
                <c:pt idx="13">
                  <c:v>Jihomoravský kraj</c:v>
                </c:pt>
                <c:pt idx="14">
                  <c:v>Plzeňský kraj</c:v>
                </c:pt>
              </c:strCache>
            </c:strRef>
          </c:cat>
          <c:val>
            <c:numRef>
              <c:f>List1!$B$2:$B$16</c:f>
              <c:numCache>
                <c:formatCode>0.0\ %</c:formatCode>
                <c:ptCount val="15"/>
                <c:pt idx="0">
                  <c:v>0.64049446737492355</c:v>
                </c:pt>
                <c:pt idx="1">
                  <c:v>0.63596673792134972</c:v>
                </c:pt>
                <c:pt idx="2">
                  <c:v>0.63010257088347532</c:v>
                </c:pt>
                <c:pt idx="3">
                  <c:v>0.61964293019048</c:v>
                </c:pt>
                <c:pt idx="4">
                  <c:v>0.61536666147996222</c:v>
                </c:pt>
                <c:pt idx="5">
                  <c:v>0.61389392318274638</c:v>
                </c:pt>
                <c:pt idx="6">
                  <c:v>0.60864662597772423</c:v>
                </c:pt>
                <c:pt idx="7">
                  <c:v>0.60565631103792195</c:v>
                </c:pt>
                <c:pt idx="8">
                  <c:v>0.6053516150975552</c:v>
                </c:pt>
                <c:pt idx="9">
                  <c:v>0.6051710688250197</c:v>
                </c:pt>
                <c:pt idx="10">
                  <c:v>0.60387218215361471</c:v>
                </c:pt>
                <c:pt idx="11">
                  <c:v>0.59935594200622133</c:v>
                </c:pt>
                <c:pt idx="12">
                  <c:v>0.59531190568186532</c:v>
                </c:pt>
                <c:pt idx="13">
                  <c:v>0.59216078225596891</c:v>
                </c:pt>
                <c:pt idx="14">
                  <c:v>0.54471084401041647</c:v>
                </c:pt>
              </c:numCache>
            </c:numRef>
          </c:val>
          <c:extLst>
            <c:ext xmlns:c16="http://schemas.microsoft.com/office/drawing/2014/chart" uri="{C3380CC4-5D6E-409C-BE32-E72D297353CC}">
              <c16:uniqueId val="{00000000-19E8-4F9A-8E8B-794FAC733DCB}"/>
            </c:ext>
          </c:extLst>
        </c:ser>
        <c:dLbls>
          <c:showLegendKey val="0"/>
          <c:showVal val="1"/>
          <c:showCatName val="0"/>
          <c:showSerName val="0"/>
          <c:showPercent val="0"/>
          <c:showBubbleSize val="0"/>
        </c:dLbls>
        <c:gapWidth val="50"/>
        <c:overlap val="100"/>
        <c:axId val="582406232"/>
        <c:axId val="582411720"/>
      </c:barChart>
      <c:catAx>
        <c:axId val="582406232"/>
        <c:scaling>
          <c:orientation val="maxMin"/>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vert="horz"/>
          <a:lstStyle/>
          <a:p>
            <a:pPr>
              <a:defRPr/>
            </a:pPr>
            <a:endParaRPr lang="cs-CZ"/>
          </a:p>
        </c:txPr>
        <c:crossAx val="582411720"/>
        <c:crosses val="autoZero"/>
        <c:auto val="1"/>
        <c:lblAlgn val="ctr"/>
        <c:lblOffset val="100"/>
        <c:tickLblSkip val="1"/>
        <c:noMultiLvlLbl val="0"/>
      </c:catAx>
      <c:valAx>
        <c:axId val="582411720"/>
        <c:scaling>
          <c:orientation val="minMax"/>
          <c:max val="1"/>
        </c:scaling>
        <c:delete val="0"/>
        <c:axPos val="t"/>
        <c:numFmt formatCode="0\ %" sourceLinked="0"/>
        <c:majorTickMark val="out"/>
        <c:minorTickMark val="none"/>
        <c:tickLblPos val="nextTo"/>
        <c:spPr>
          <a:noFill/>
          <a:ln>
            <a:solidFill>
              <a:schemeClr val="tx1"/>
            </a:solidFill>
          </a:ln>
          <a:effectLst/>
        </c:spPr>
        <c:txPr>
          <a:bodyPr rot="-60000000" vert="horz"/>
          <a:lstStyle/>
          <a:p>
            <a:pPr>
              <a:defRPr/>
            </a:pPr>
            <a:endParaRPr lang="cs-CZ"/>
          </a:p>
        </c:txPr>
        <c:crossAx val="582406232"/>
        <c:crosses val="autoZero"/>
        <c:crossBetween val="between"/>
        <c:majorUnit val="0.25"/>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cked"/>
        <c:varyColors val="0"/>
        <c:ser>
          <c:idx val="0"/>
          <c:order val="1"/>
          <c:tx>
            <c:strRef>
              <c:f>List1!$C$1</c:f>
              <c:strCache>
                <c:ptCount val="1"/>
                <c:pt idx="0">
                  <c:v>Min</c:v>
                </c:pt>
              </c:strCache>
            </c:strRef>
          </c:tx>
          <c:spPr>
            <a:noFill/>
            <a:ln>
              <a:noFill/>
            </a:ln>
            <a:effectLst/>
          </c:spPr>
          <c:cat>
            <c:numRef>
              <c:f>List1!$A$2:$A$97</c:f>
              <c:numCache>
                <c:formatCode>0</c:formatCode>
                <c:ptCount val="96"/>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numCache>
            </c:numRef>
          </c:cat>
          <c:val>
            <c:numRef>
              <c:f>List1!$C$2:$C$97</c:f>
              <c:numCache>
                <c:formatCode>0.0\ %</c:formatCode>
                <c:ptCount val="96"/>
                <c:pt idx="0">
                  <c:v>0.95151164711713143</c:v>
                </c:pt>
                <c:pt idx="1">
                  <c:v>0.98043864848843842</c:v>
                </c:pt>
                <c:pt idx="2">
                  <c:v>0.96862075756580934</c:v>
                </c:pt>
                <c:pt idx="3">
                  <c:v>0.92918961447679127</c:v>
                </c:pt>
                <c:pt idx="4">
                  <c:v>0.90805022156573045</c:v>
                </c:pt>
                <c:pt idx="5">
                  <c:v>0.857463524130191</c:v>
                </c:pt>
                <c:pt idx="6">
                  <c:v>0.90033469691334989</c:v>
                </c:pt>
                <c:pt idx="7">
                  <c:v>0.85980182110337255</c:v>
                </c:pt>
                <c:pt idx="8">
                  <c:v>0.86946902654867109</c:v>
                </c:pt>
                <c:pt idx="9">
                  <c:v>0.82159795695001925</c:v>
                </c:pt>
                <c:pt idx="10">
                  <c:v>0.85202108963093215</c:v>
                </c:pt>
                <c:pt idx="11">
                  <c:v>0.83649373881931954</c:v>
                </c:pt>
                <c:pt idx="12">
                  <c:v>0.84431345353675569</c:v>
                </c:pt>
                <c:pt idx="13">
                  <c:v>0.82406534715677138</c:v>
                </c:pt>
                <c:pt idx="14">
                  <c:v>0.86343081097377194</c:v>
                </c:pt>
                <c:pt idx="15">
                  <c:v>0.83826138379657111</c:v>
                </c:pt>
                <c:pt idx="16">
                  <c:v>0.85337776431384216</c:v>
                </c:pt>
                <c:pt idx="17">
                  <c:v>0.80109058354358098</c:v>
                </c:pt>
                <c:pt idx="18">
                  <c:v>0.81544600548674318</c:v>
                </c:pt>
                <c:pt idx="19">
                  <c:v>0.71704464918497623</c:v>
                </c:pt>
                <c:pt idx="20">
                  <c:v>0.7213565536205323</c:v>
                </c:pt>
                <c:pt idx="21">
                  <c:v>0.41253456221198259</c:v>
                </c:pt>
                <c:pt idx="22">
                  <c:v>0.37966101694915333</c:v>
                </c:pt>
                <c:pt idx="23">
                  <c:v>0.38842373498361826</c:v>
                </c:pt>
                <c:pt idx="24">
                  <c:v>0.39070830159938996</c:v>
                </c:pt>
                <c:pt idx="25">
                  <c:v>0.3988878591288228</c:v>
                </c:pt>
                <c:pt idx="26">
                  <c:v>0.3819274845012206</c:v>
                </c:pt>
                <c:pt idx="27">
                  <c:v>0.3961928482476425</c:v>
                </c:pt>
                <c:pt idx="28">
                  <c:v>0.39532502985838469</c:v>
                </c:pt>
                <c:pt idx="29">
                  <c:v>0.3997252747252743</c:v>
                </c:pt>
                <c:pt idx="30">
                  <c:v>0.40033571128829082</c:v>
                </c:pt>
                <c:pt idx="31">
                  <c:v>0.39571813412732199</c:v>
                </c:pt>
                <c:pt idx="32">
                  <c:v>0.39155920281359852</c:v>
                </c:pt>
                <c:pt idx="33">
                  <c:v>0.38340281396560821</c:v>
                </c:pt>
                <c:pt idx="34">
                  <c:v>0.40304727178017957</c:v>
                </c:pt>
                <c:pt idx="35">
                  <c:v>0.3930740405737177</c:v>
                </c:pt>
                <c:pt idx="36">
                  <c:v>0.38911005522023845</c:v>
                </c:pt>
                <c:pt idx="37">
                  <c:v>0.38550983899821245</c:v>
                </c:pt>
                <c:pt idx="38">
                  <c:v>0.40194714881780214</c:v>
                </c:pt>
                <c:pt idx="39">
                  <c:v>0.39727385377943003</c:v>
                </c:pt>
                <c:pt idx="40">
                  <c:v>0.40126999633654925</c:v>
                </c:pt>
                <c:pt idx="41">
                  <c:v>0.41179349155860129</c:v>
                </c:pt>
                <c:pt idx="42">
                  <c:v>0.41561961074156378</c:v>
                </c:pt>
                <c:pt idx="43">
                  <c:v>0.41611123879567763</c:v>
                </c:pt>
                <c:pt idx="44">
                  <c:v>0.41514588569555122</c:v>
                </c:pt>
                <c:pt idx="45">
                  <c:v>0.41525953721075753</c:v>
                </c:pt>
                <c:pt idx="46">
                  <c:v>0.41471843870705405</c:v>
                </c:pt>
                <c:pt idx="47">
                  <c:v>0.42409354426648438</c:v>
                </c:pt>
                <c:pt idx="48">
                  <c:v>0.43083986990625872</c:v>
                </c:pt>
                <c:pt idx="49">
                  <c:v>0.42885356907740085</c:v>
                </c:pt>
                <c:pt idx="50">
                  <c:v>0.46775336640680304</c:v>
                </c:pt>
                <c:pt idx="51">
                  <c:v>0.49456521739130277</c:v>
                </c:pt>
                <c:pt idx="52">
                  <c:v>0.4697691462074024</c:v>
                </c:pt>
                <c:pt idx="53">
                  <c:v>0.47226101307604479</c:v>
                </c:pt>
                <c:pt idx="54">
                  <c:v>0.46843549862762957</c:v>
                </c:pt>
                <c:pt idx="55">
                  <c:v>0.47350714886459239</c:v>
                </c:pt>
                <c:pt idx="56">
                  <c:v>0.46654509748912854</c:v>
                </c:pt>
                <c:pt idx="57">
                  <c:v>0.46990897975818507</c:v>
                </c:pt>
                <c:pt idx="58">
                  <c:v>0.47463175122749507</c:v>
                </c:pt>
                <c:pt idx="59">
                  <c:v>0.48063606052834168</c:v>
                </c:pt>
                <c:pt idx="60">
                  <c:v>0.47221095334685759</c:v>
                </c:pt>
                <c:pt idx="61">
                  <c:v>0.4796538111144848</c:v>
                </c:pt>
                <c:pt idx="62">
                  <c:v>0.46712328767123323</c:v>
                </c:pt>
                <c:pt idx="63">
                  <c:v>0.47349378637722167</c:v>
                </c:pt>
                <c:pt idx="64">
                  <c:v>0.46924290220820197</c:v>
                </c:pt>
                <c:pt idx="65">
                  <c:v>0.56829194427619756</c:v>
                </c:pt>
                <c:pt idx="66">
                  <c:v>0.55011229646266047</c:v>
                </c:pt>
                <c:pt idx="67">
                  <c:v>0.46101878124577683</c:v>
                </c:pt>
                <c:pt idx="68">
                  <c:v>0.57314814814814863</c:v>
                </c:pt>
                <c:pt idx="69">
                  <c:v>0.53963039014373859</c:v>
                </c:pt>
                <c:pt idx="70">
                  <c:v>0.55644837284049631</c:v>
                </c:pt>
                <c:pt idx="71">
                  <c:v>0.54361961528041303</c:v>
                </c:pt>
                <c:pt idx="72">
                  <c:v>0.54040995607613784</c:v>
                </c:pt>
                <c:pt idx="73">
                  <c:v>0.52154465483822865</c:v>
                </c:pt>
                <c:pt idx="74">
                  <c:v>0.53027268525650828</c:v>
                </c:pt>
                <c:pt idx="75">
                  <c:v>0.52481504315659755</c:v>
                </c:pt>
                <c:pt idx="76">
                  <c:v>0.51477496590392402</c:v>
                </c:pt>
                <c:pt idx="77">
                  <c:v>0.51044386422976362</c:v>
                </c:pt>
                <c:pt idx="78">
                  <c:v>0.49505154639175319</c:v>
                </c:pt>
                <c:pt idx="79">
                  <c:v>0.48772367873491368</c:v>
                </c:pt>
                <c:pt idx="80">
                  <c:v>0.49083088068824898</c:v>
                </c:pt>
                <c:pt idx="81">
                  <c:v>0.4619506966773852</c:v>
                </c:pt>
                <c:pt idx="82">
                  <c:v>0.4517002708396024</c:v>
                </c:pt>
                <c:pt idx="83">
                  <c:v>0.46456953642384086</c:v>
                </c:pt>
                <c:pt idx="84">
                  <c:v>0.44544037412314857</c:v>
                </c:pt>
                <c:pt idx="85">
                  <c:v>0.41356084418500216</c:v>
                </c:pt>
                <c:pt idx="86">
                  <c:v>0.42217484008528822</c:v>
                </c:pt>
                <c:pt idx="87">
                  <c:v>0.40791027154663528</c:v>
                </c:pt>
                <c:pt idx="88">
                  <c:v>0.38948069241012073</c:v>
                </c:pt>
                <c:pt idx="89">
                  <c:v>0.38931888544891619</c:v>
                </c:pt>
                <c:pt idx="90">
                  <c:v>0.37233054781801334</c:v>
                </c:pt>
                <c:pt idx="91">
                  <c:v>0.37970353477765095</c:v>
                </c:pt>
                <c:pt idx="92">
                  <c:v>0.34062927496580031</c:v>
                </c:pt>
                <c:pt idx="93">
                  <c:v>0.32573289902280167</c:v>
                </c:pt>
                <c:pt idx="94">
                  <c:v>0.30673316708229464</c:v>
                </c:pt>
                <c:pt idx="95">
                  <c:v>0.33070866141732291</c:v>
                </c:pt>
              </c:numCache>
            </c:numRef>
          </c:val>
          <c:extLst>
            <c:ext xmlns:c16="http://schemas.microsoft.com/office/drawing/2014/chart" uri="{C3380CC4-5D6E-409C-BE32-E72D297353CC}">
              <c16:uniqueId val="{00000000-44FB-431B-83BD-982D45DDE4CA}"/>
            </c:ext>
          </c:extLst>
        </c:ser>
        <c:ser>
          <c:idx val="2"/>
          <c:order val="2"/>
          <c:tx>
            <c:strRef>
              <c:f>List1!$D$1</c:f>
              <c:strCache>
                <c:ptCount val="1"/>
                <c:pt idx="0">
                  <c:v>Max-Min</c:v>
                </c:pt>
              </c:strCache>
            </c:strRef>
          </c:tx>
          <c:spPr>
            <a:solidFill>
              <a:srgbClr val="BEC2EC"/>
            </a:solidFill>
            <a:ln>
              <a:noFill/>
            </a:ln>
            <a:effectLst/>
          </c:spPr>
          <c:cat>
            <c:numRef>
              <c:f>List1!$A$2:$A$97</c:f>
              <c:numCache>
                <c:formatCode>0</c:formatCode>
                <c:ptCount val="96"/>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numCache>
            </c:numRef>
          </c:cat>
          <c:val>
            <c:numRef>
              <c:f>List1!$D$2:$D$97</c:f>
              <c:numCache>
                <c:formatCode>0.0%</c:formatCode>
                <c:ptCount val="96"/>
                <c:pt idx="0">
                  <c:v>2.1362253176123502E-2</c:v>
                </c:pt>
                <c:pt idx="1">
                  <c:v>1.4434899016688707E-2</c:v>
                </c:pt>
                <c:pt idx="2">
                  <c:v>2.2436083091170067E-2</c:v>
                </c:pt>
                <c:pt idx="3">
                  <c:v>4.7171167100318545E-2</c:v>
                </c:pt>
                <c:pt idx="4">
                  <c:v>5.4225126009716296E-2</c:v>
                </c:pt>
                <c:pt idx="5">
                  <c:v>7.1634774831122461E-2</c:v>
                </c:pt>
                <c:pt idx="6">
                  <c:v>5.9446999140386425E-2</c:v>
                </c:pt>
                <c:pt idx="7">
                  <c:v>7.717521290054441E-2</c:v>
                </c:pt>
                <c:pt idx="8">
                  <c:v>7.5674705378527274E-2</c:v>
                </c:pt>
                <c:pt idx="9">
                  <c:v>0.11089980491211204</c:v>
                </c:pt>
                <c:pt idx="10">
                  <c:v>9.0418621687496814E-2</c:v>
                </c:pt>
                <c:pt idx="11">
                  <c:v>8.9180729645930601E-2</c:v>
                </c:pt>
                <c:pt idx="12">
                  <c:v>9.2492102018801092E-2</c:v>
                </c:pt>
                <c:pt idx="13">
                  <c:v>0.10273182343049647</c:v>
                </c:pt>
                <c:pt idx="14">
                  <c:v>7.9430956588543822E-2</c:v>
                </c:pt>
                <c:pt idx="15">
                  <c:v>8.8841419941746325E-2</c:v>
                </c:pt>
                <c:pt idx="16">
                  <c:v>8.3676302595941943E-2</c:v>
                </c:pt>
                <c:pt idx="17">
                  <c:v>0.1102864542642541</c:v>
                </c:pt>
                <c:pt idx="18">
                  <c:v>0.1038727627912569</c:v>
                </c:pt>
                <c:pt idx="19">
                  <c:v>0.12534665516285104</c:v>
                </c:pt>
                <c:pt idx="20">
                  <c:v>0.12032604676187519</c:v>
                </c:pt>
                <c:pt idx="21">
                  <c:v>0.11378122726170159</c:v>
                </c:pt>
                <c:pt idx="22">
                  <c:v>0.12863039352224703</c:v>
                </c:pt>
                <c:pt idx="23">
                  <c:v>0.12376909938141567</c:v>
                </c:pt>
                <c:pt idx="24">
                  <c:v>0.12744587475546632</c:v>
                </c:pt>
                <c:pt idx="25">
                  <c:v>0.11953689473896673</c:v>
                </c:pt>
                <c:pt idx="26">
                  <c:v>0.14541626549878062</c:v>
                </c:pt>
                <c:pt idx="27">
                  <c:v>0.1080345307773613</c:v>
                </c:pt>
                <c:pt idx="28">
                  <c:v>0.11217582251120373</c:v>
                </c:pt>
                <c:pt idx="29">
                  <c:v>0.11066192113601225</c:v>
                </c:pt>
                <c:pt idx="30">
                  <c:v>0.13045447944740352</c:v>
                </c:pt>
                <c:pt idx="31">
                  <c:v>0.11640797743290404</c:v>
                </c:pt>
                <c:pt idx="32">
                  <c:v>0.11623908156383805</c:v>
                </c:pt>
                <c:pt idx="33">
                  <c:v>0.12165663455450265</c:v>
                </c:pt>
                <c:pt idx="34">
                  <c:v>0.11088340186272366</c:v>
                </c:pt>
                <c:pt idx="35">
                  <c:v>0.11087073260182362</c:v>
                </c:pt>
                <c:pt idx="36">
                  <c:v>0.11639045724986696</c:v>
                </c:pt>
                <c:pt idx="37">
                  <c:v>0.12913534806077032</c:v>
                </c:pt>
                <c:pt idx="38">
                  <c:v>0.10379690675259479</c:v>
                </c:pt>
                <c:pt idx="39">
                  <c:v>0.12462676097466818</c:v>
                </c:pt>
                <c:pt idx="40">
                  <c:v>0.12435318473392964</c:v>
                </c:pt>
                <c:pt idx="41">
                  <c:v>0.12105054513864594</c:v>
                </c:pt>
                <c:pt idx="42">
                  <c:v>0.1166498928045388</c:v>
                </c:pt>
                <c:pt idx="43">
                  <c:v>0.11290938557037727</c:v>
                </c:pt>
                <c:pt idx="44">
                  <c:v>0.11706540673636034</c:v>
                </c:pt>
                <c:pt idx="45">
                  <c:v>0.11876153390425387</c:v>
                </c:pt>
                <c:pt idx="46">
                  <c:v>0.13684817600784305</c:v>
                </c:pt>
                <c:pt idx="47">
                  <c:v>0.12621861144413149</c:v>
                </c:pt>
                <c:pt idx="48">
                  <c:v>0.1270206875033198</c:v>
                </c:pt>
                <c:pt idx="49">
                  <c:v>0.12072762519441321</c:v>
                </c:pt>
                <c:pt idx="50">
                  <c:v>0.1179343841064418</c:v>
                </c:pt>
                <c:pt idx="51">
                  <c:v>0.10269970363064307</c:v>
                </c:pt>
                <c:pt idx="52">
                  <c:v>0.11488275252677527</c:v>
                </c:pt>
                <c:pt idx="53">
                  <c:v>0.11381248789107384</c:v>
                </c:pt>
                <c:pt idx="54">
                  <c:v>0.115663708221172</c:v>
                </c:pt>
                <c:pt idx="55">
                  <c:v>0.11339591830248469</c:v>
                </c:pt>
                <c:pt idx="56">
                  <c:v>0.11372866482378063</c:v>
                </c:pt>
                <c:pt idx="57">
                  <c:v>0.11236950125447315</c:v>
                </c:pt>
                <c:pt idx="58">
                  <c:v>0.11148681427628698</c:v>
                </c:pt>
                <c:pt idx="59">
                  <c:v>0.11090640887672204</c:v>
                </c:pt>
                <c:pt idx="60">
                  <c:v>0.1245063718811058</c:v>
                </c:pt>
                <c:pt idx="61">
                  <c:v>0.11172928438496743</c:v>
                </c:pt>
                <c:pt idx="62">
                  <c:v>0.11409775348439444</c:v>
                </c:pt>
                <c:pt idx="63">
                  <c:v>0.10747882929794456</c:v>
                </c:pt>
                <c:pt idx="64">
                  <c:v>0.12690173380712522</c:v>
                </c:pt>
                <c:pt idx="65">
                  <c:v>9.346473875708039E-2</c:v>
                </c:pt>
                <c:pt idx="66">
                  <c:v>8.644706379979783E-2</c:v>
                </c:pt>
                <c:pt idx="67">
                  <c:v>0.13226517939133259</c:v>
                </c:pt>
                <c:pt idx="68">
                  <c:v>8.0335088149782075E-2</c:v>
                </c:pt>
                <c:pt idx="69">
                  <c:v>9.0944117915197076E-2</c:v>
                </c:pt>
                <c:pt idx="70">
                  <c:v>9.7331955358434974E-2</c:v>
                </c:pt>
                <c:pt idx="71">
                  <c:v>9.6590452099689861E-2</c:v>
                </c:pt>
                <c:pt idx="72">
                  <c:v>9.9554832656258418E-2</c:v>
                </c:pt>
                <c:pt idx="73">
                  <c:v>0.11433138806999377</c:v>
                </c:pt>
                <c:pt idx="74">
                  <c:v>9.6991475564348728E-2</c:v>
                </c:pt>
                <c:pt idx="75">
                  <c:v>0.11232365511747067</c:v>
                </c:pt>
                <c:pt idx="76">
                  <c:v>0.11114415174313486</c:v>
                </c:pt>
                <c:pt idx="77">
                  <c:v>0.11415921703566734</c:v>
                </c:pt>
                <c:pt idx="78">
                  <c:v>0.11910564254051292</c:v>
                </c:pt>
                <c:pt idx="79">
                  <c:v>0.12005134194333383</c:v>
                </c:pt>
                <c:pt idx="80">
                  <c:v>9.703010805380019E-2</c:v>
                </c:pt>
                <c:pt idx="81">
                  <c:v>0.12559462215392259</c:v>
                </c:pt>
                <c:pt idx="82">
                  <c:v>0.14398958626978886</c:v>
                </c:pt>
                <c:pt idx="83">
                  <c:v>0.11336079665523341</c:v>
                </c:pt>
                <c:pt idx="84">
                  <c:v>0.10755214458009338</c:v>
                </c:pt>
                <c:pt idx="85">
                  <c:v>0.14173691296890378</c:v>
                </c:pt>
                <c:pt idx="86">
                  <c:v>0.13043266220199362</c:v>
                </c:pt>
                <c:pt idx="87">
                  <c:v>0.15261317447299372</c:v>
                </c:pt>
                <c:pt idx="88">
                  <c:v>0.15408777232016968</c:v>
                </c:pt>
                <c:pt idx="89">
                  <c:v>0.15736678810774701</c:v>
                </c:pt>
                <c:pt idx="90">
                  <c:v>0.17042686928495432</c:v>
                </c:pt>
                <c:pt idx="91">
                  <c:v>0.13303856512041201</c:v>
                </c:pt>
                <c:pt idx="92">
                  <c:v>0.13979777129754495</c:v>
                </c:pt>
                <c:pt idx="93">
                  <c:v>0.21663998233312942</c:v>
                </c:pt>
                <c:pt idx="94">
                  <c:v>0.19855224517986275</c:v>
                </c:pt>
                <c:pt idx="95">
                  <c:v>0.16620491882959054</c:v>
                </c:pt>
              </c:numCache>
            </c:numRef>
          </c:val>
          <c:extLst>
            <c:ext xmlns:c16="http://schemas.microsoft.com/office/drawing/2014/chart" uri="{C3380CC4-5D6E-409C-BE32-E72D297353CC}">
              <c16:uniqueId val="{00000001-44FB-431B-83BD-982D45DDE4CA}"/>
            </c:ext>
          </c:extLst>
        </c:ser>
        <c:dLbls>
          <c:showLegendKey val="0"/>
          <c:showVal val="0"/>
          <c:showCatName val="0"/>
          <c:showSerName val="0"/>
          <c:showPercent val="0"/>
          <c:showBubbleSize val="0"/>
        </c:dLbls>
        <c:axId val="311519744"/>
        <c:axId val="311522488"/>
      </c:areaChart>
      <c:lineChart>
        <c:grouping val="standard"/>
        <c:varyColors val="0"/>
        <c:ser>
          <c:idx val="1"/>
          <c:order val="0"/>
          <c:tx>
            <c:strRef>
              <c:f>List1!$B$1</c:f>
              <c:strCache>
                <c:ptCount val="1"/>
                <c:pt idx="0">
                  <c:v>ČR</c:v>
                </c:pt>
              </c:strCache>
            </c:strRef>
          </c:tx>
          <c:spPr>
            <a:ln w="19050" cap="rnd">
              <a:solidFill>
                <a:srgbClr val="C22728"/>
              </a:solidFill>
              <a:round/>
            </a:ln>
            <a:effectLst/>
          </c:spPr>
          <c:marker>
            <c:symbol val="none"/>
          </c:marker>
          <c:cat>
            <c:numRef>
              <c:f>List1!$A$2:$A$97</c:f>
              <c:numCache>
                <c:formatCode>0</c:formatCode>
                <c:ptCount val="96"/>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pt idx="85">
                  <c:v>85</c:v>
                </c:pt>
                <c:pt idx="86">
                  <c:v>86</c:v>
                </c:pt>
                <c:pt idx="87">
                  <c:v>87</c:v>
                </c:pt>
                <c:pt idx="88">
                  <c:v>88</c:v>
                </c:pt>
                <c:pt idx="89">
                  <c:v>89</c:v>
                </c:pt>
                <c:pt idx="90">
                  <c:v>90</c:v>
                </c:pt>
                <c:pt idx="91">
                  <c:v>91</c:v>
                </c:pt>
                <c:pt idx="92">
                  <c:v>92</c:v>
                </c:pt>
                <c:pt idx="93">
                  <c:v>93</c:v>
                </c:pt>
                <c:pt idx="94">
                  <c:v>94</c:v>
                </c:pt>
                <c:pt idx="95">
                  <c:v>95</c:v>
                </c:pt>
              </c:numCache>
            </c:numRef>
          </c:cat>
          <c:val>
            <c:numRef>
              <c:f>List1!$B$2:$B$97</c:f>
              <c:numCache>
                <c:formatCode>0.0\ %</c:formatCode>
                <c:ptCount val="96"/>
                <c:pt idx="0">
                  <c:v>0.96034086815562325</c:v>
                </c:pt>
                <c:pt idx="1">
                  <c:v>0.98602725377234346</c:v>
                </c:pt>
                <c:pt idx="2">
                  <c:v>0.97949659011707668</c:v>
                </c:pt>
                <c:pt idx="3">
                  <c:v>0.95771566787902407</c:v>
                </c:pt>
                <c:pt idx="4">
                  <c:v>0.93963215663008159</c:v>
                </c:pt>
                <c:pt idx="5">
                  <c:v>0.90215908315709736</c:v>
                </c:pt>
                <c:pt idx="6">
                  <c:v>0.93803081135440269</c:v>
                </c:pt>
                <c:pt idx="7">
                  <c:v>0.90227398308326967</c:v>
                </c:pt>
                <c:pt idx="8">
                  <c:v>0.91496363006581782</c:v>
                </c:pt>
                <c:pt idx="9">
                  <c:v>0.89335938863104281</c:v>
                </c:pt>
                <c:pt idx="10">
                  <c:v>0.90846749350404687</c:v>
                </c:pt>
                <c:pt idx="11">
                  <c:v>0.89270142014113352</c:v>
                </c:pt>
                <c:pt idx="12">
                  <c:v>0.90595258999122574</c:v>
                </c:pt>
                <c:pt idx="13">
                  <c:v>0.89139620532044794</c:v>
                </c:pt>
                <c:pt idx="14">
                  <c:v>0.91387742812269201</c:v>
                </c:pt>
                <c:pt idx="15">
                  <c:v>0.89081000265258403</c:v>
                </c:pt>
                <c:pt idx="16">
                  <c:v>0.90340249655575566</c:v>
                </c:pt>
                <c:pt idx="17">
                  <c:v>0.86318620528365642</c:v>
                </c:pt>
                <c:pt idx="18">
                  <c:v>0.87865191220728722</c:v>
                </c:pt>
                <c:pt idx="19">
                  <c:v>0.78399080811948507</c:v>
                </c:pt>
                <c:pt idx="20">
                  <c:v>0.78556157354617295</c:v>
                </c:pt>
                <c:pt idx="21">
                  <c:v>0.47642538271806611</c:v>
                </c:pt>
                <c:pt idx="22">
                  <c:v>0.45943038040160383</c:v>
                </c:pt>
                <c:pt idx="23">
                  <c:v>0.46344027847248787</c:v>
                </c:pt>
                <c:pt idx="24">
                  <c:v>0.46430196483971492</c:v>
                </c:pt>
                <c:pt idx="25">
                  <c:v>0.47052252324785254</c:v>
                </c:pt>
                <c:pt idx="26">
                  <c:v>0.47190211697732948</c:v>
                </c:pt>
                <c:pt idx="27">
                  <c:v>0.46601221725638897</c:v>
                </c:pt>
                <c:pt idx="28">
                  <c:v>0.4601787083837689</c:v>
                </c:pt>
                <c:pt idx="29">
                  <c:v>0.4697985452351407</c:v>
                </c:pt>
                <c:pt idx="30">
                  <c:v>0.47449440911419283</c:v>
                </c:pt>
                <c:pt idx="31">
                  <c:v>0.4694167745605034</c:v>
                </c:pt>
                <c:pt idx="32">
                  <c:v>0.46398643326970451</c:v>
                </c:pt>
                <c:pt idx="33">
                  <c:v>0.46121978635711636</c:v>
                </c:pt>
                <c:pt idx="34">
                  <c:v>0.46364702749771775</c:v>
                </c:pt>
                <c:pt idx="35">
                  <c:v>0.46350681103737634</c:v>
                </c:pt>
                <c:pt idx="36">
                  <c:v>0.46267727674624021</c:v>
                </c:pt>
                <c:pt idx="37">
                  <c:v>0.46440141850889027</c:v>
                </c:pt>
                <c:pt idx="38">
                  <c:v>0.46546153054574085</c:v>
                </c:pt>
                <c:pt idx="39">
                  <c:v>0.46973569700748269</c:v>
                </c:pt>
                <c:pt idx="40">
                  <c:v>0.48027588469714183</c:v>
                </c:pt>
                <c:pt idx="41">
                  <c:v>0.48618464090856645</c:v>
                </c:pt>
                <c:pt idx="42">
                  <c:v>0.48288075560802524</c:v>
                </c:pt>
                <c:pt idx="43">
                  <c:v>0.48548167212404425</c:v>
                </c:pt>
                <c:pt idx="44">
                  <c:v>0.48813482729453034</c:v>
                </c:pt>
                <c:pt idx="45">
                  <c:v>0.49273571019247547</c:v>
                </c:pt>
                <c:pt idx="46">
                  <c:v>0.49716428326151357</c:v>
                </c:pt>
                <c:pt idx="47">
                  <c:v>0.50167695523258993</c:v>
                </c:pt>
                <c:pt idx="48">
                  <c:v>0.50687075551783156</c:v>
                </c:pt>
                <c:pt idx="49">
                  <c:v>0.50824268488067614</c:v>
                </c:pt>
                <c:pt idx="50">
                  <c:v>0.53359349446782633</c:v>
                </c:pt>
                <c:pt idx="51">
                  <c:v>0.55178453445030617</c:v>
                </c:pt>
                <c:pt idx="52">
                  <c:v>0.53904813555734055</c:v>
                </c:pt>
                <c:pt idx="53">
                  <c:v>0.53955028832989382</c:v>
                </c:pt>
                <c:pt idx="54">
                  <c:v>0.54035664345745404</c:v>
                </c:pt>
                <c:pt idx="55">
                  <c:v>0.54346255901831386</c:v>
                </c:pt>
                <c:pt idx="56">
                  <c:v>0.54183706046002234</c:v>
                </c:pt>
                <c:pt idx="57">
                  <c:v>0.54372253182909369</c:v>
                </c:pt>
                <c:pt idx="58">
                  <c:v>0.54576854121692575</c:v>
                </c:pt>
                <c:pt idx="59">
                  <c:v>0.55022704072653184</c:v>
                </c:pt>
                <c:pt idx="60">
                  <c:v>0.5538799575200507</c:v>
                </c:pt>
                <c:pt idx="61">
                  <c:v>0.55447515441453898</c:v>
                </c:pt>
                <c:pt idx="62">
                  <c:v>0.54434851525217598</c:v>
                </c:pt>
                <c:pt idx="63">
                  <c:v>0.5438773119016781</c:v>
                </c:pt>
                <c:pt idx="64">
                  <c:v>0.5470123216888314</c:v>
                </c:pt>
                <c:pt idx="65">
                  <c:v>0.63009549277406895</c:v>
                </c:pt>
                <c:pt idx="66">
                  <c:v>0.6090503931740916</c:v>
                </c:pt>
                <c:pt idx="67">
                  <c:v>0.54666090372088394</c:v>
                </c:pt>
                <c:pt idx="68">
                  <c:v>0.62447308751692654</c:v>
                </c:pt>
                <c:pt idx="69">
                  <c:v>0.60368476335784194</c:v>
                </c:pt>
                <c:pt idx="70">
                  <c:v>0.6173751311971446</c:v>
                </c:pt>
                <c:pt idx="71">
                  <c:v>0.60306204424669307</c:v>
                </c:pt>
                <c:pt idx="72">
                  <c:v>0.6057251279960375</c:v>
                </c:pt>
                <c:pt idx="73">
                  <c:v>0.59821639643604507</c:v>
                </c:pt>
                <c:pt idx="74">
                  <c:v>0.59663887129086246</c:v>
                </c:pt>
                <c:pt idx="75">
                  <c:v>0.59239116514551382</c:v>
                </c:pt>
                <c:pt idx="76">
                  <c:v>0.58759083948800028</c:v>
                </c:pt>
                <c:pt idx="77">
                  <c:v>0.58409451402942025</c:v>
                </c:pt>
                <c:pt idx="78">
                  <c:v>0.5722207831963706</c:v>
                </c:pt>
                <c:pt idx="79">
                  <c:v>0.56457672545968463</c:v>
                </c:pt>
                <c:pt idx="80">
                  <c:v>0.55322160713834501</c:v>
                </c:pt>
                <c:pt idx="81">
                  <c:v>0.53964025977912344</c:v>
                </c:pt>
                <c:pt idx="82">
                  <c:v>0.52728024476970037</c:v>
                </c:pt>
                <c:pt idx="83">
                  <c:v>0.52163124393138838</c:v>
                </c:pt>
                <c:pt idx="84">
                  <c:v>0.50618610977054079</c:v>
                </c:pt>
                <c:pt idx="85">
                  <c:v>0.49548091527027438</c:v>
                </c:pt>
                <c:pt idx="86">
                  <c:v>0.49161929747850419</c:v>
                </c:pt>
                <c:pt idx="87">
                  <c:v>0.48532902545166856</c:v>
                </c:pt>
                <c:pt idx="88">
                  <c:v>0.47005819410550054</c:v>
                </c:pt>
                <c:pt idx="89">
                  <c:v>0.4674619462972468</c:v>
                </c:pt>
                <c:pt idx="90">
                  <c:v>0.45751176058452658</c:v>
                </c:pt>
                <c:pt idx="91">
                  <c:v>0.45439169485594288</c:v>
                </c:pt>
                <c:pt idx="92">
                  <c:v>0.43561544064093149</c:v>
                </c:pt>
                <c:pt idx="93">
                  <c:v>0.44139377907507044</c:v>
                </c:pt>
                <c:pt idx="94">
                  <c:v>0.42209047557675045</c:v>
                </c:pt>
                <c:pt idx="95">
                  <c:v>0.41255764455480676</c:v>
                </c:pt>
              </c:numCache>
            </c:numRef>
          </c:val>
          <c:smooth val="0"/>
          <c:extLst>
            <c:ext xmlns:c16="http://schemas.microsoft.com/office/drawing/2014/chart" uri="{C3380CC4-5D6E-409C-BE32-E72D297353CC}">
              <c16:uniqueId val="{00000002-44FB-431B-83BD-982D45DDE4CA}"/>
            </c:ext>
          </c:extLst>
        </c:ser>
        <c:dLbls>
          <c:showLegendKey val="0"/>
          <c:showVal val="0"/>
          <c:showCatName val="0"/>
          <c:showSerName val="0"/>
          <c:showPercent val="0"/>
          <c:showBubbleSize val="0"/>
        </c:dLbls>
        <c:marker val="1"/>
        <c:smooth val="0"/>
        <c:axId val="311519744"/>
        <c:axId val="311522488"/>
      </c:lineChart>
      <c:catAx>
        <c:axId val="3115197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11522488"/>
        <c:crosses val="autoZero"/>
        <c:auto val="1"/>
        <c:lblAlgn val="ctr"/>
        <c:lblOffset val="100"/>
        <c:tickLblSkip val="10"/>
        <c:tickMarkSkip val="10"/>
        <c:noMultiLvlLbl val="1"/>
      </c:catAx>
      <c:valAx>
        <c:axId val="311522488"/>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11519744"/>
        <c:crosses val="autoZero"/>
        <c:crossBetween val="between"/>
      </c:valAx>
      <c:spPr>
        <a:noFill/>
        <a:ln>
          <a:noFill/>
        </a:ln>
        <a:effectLst/>
      </c:spPr>
    </c:plotArea>
    <c:plotVisOnly val="1"/>
    <c:dispBlanksAs val="gap"/>
    <c:showDLblsOverMax val="0"/>
  </c:chart>
  <c:spPr>
    <a:noFill/>
    <a:ln>
      <a:noFill/>
    </a:ln>
    <a:effectLst/>
  </c:spPr>
  <c:txPr>
    <a:bodyPr/>
    <a:lstStyle/>
    <a:p>
      <a:pPr>
        <a:defRPr sz="1400"/>
      </a:pPr>
      <a:endParaRPr lang="cs-CZ"/>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List1!$B$1</c:f>
              <c:strCache>
                <c:ptCount val="1"/>
                <c:pt idx="0">
                  <c:v>2011–2013</c:v>
                </c:pt>
              </c:strCache>
            </c:strRef>
          </c:tx>
          <c:spPr>
            <a:ln w="28575" cap="rnd">
              <a:solidFill>
                <a:schemeClr val="bg1">
                  <a:lumMod val="65000"/>
                </a:schemeClr>
              </a:solidFill>
              <a:round/>
            </a:ln>
            <a:effectLst/>
          </c:spPr>
          <c:marker>
            <c:symbol val="circle"/>
            <c:size val="5"/>
            <c:spPr>
              <a:solidFill>
                <a:schemeClr val="bg1">
                  <a:lumMod val="65000"/>
                </a:schemeClr>
              </a:solidFill>
              <a:ln w="9525">
                <a:solidFill>
                  <a:schemeClr val="bg1">
                    <a:lumMod val="65000"/>
                  </a:schemeClr>
                </a:solidFill>
              </a:ln>
              <a:effectLst/>
            </c:spPr>
          </c:marker>
          <c:cat>
            <c:strRef>
              <c:f>List1!$A$2:$A$9</c:f>
              <c:strCache>
                <c:ptCount val="8"/>
                <c:pt idx="0">
                  <c:v>20–29 let</c:v>
                </c:pt>
                <c:pt idx="1">
                  <c:v>30–39 let</c:v>
                </c:pt>
                <c:pt idx="2">
                  <c:v>40–49 let</c:v>
                </c:pt>
                <c:pt idx="3">
                  <c:v>50–59 let</c:v>
                </c:pt>
                <c:pt idx="4">
                  <c:v>60–69 let</c:v>
                </c:pt>
                <c:pt idx="5">
                  <c:v>70–79 let</c:v>
                </c:pt>
                <c:pt idx="6">
                  <c:v>80–89 let</c:v>
                </c:pt>
                <c:pt idx="7">
                  <c:v>90+ let</c:v>
                </c:pt>
              </c:strCache>
            </c:strRef>
          </c:cat>
          <c:val>
            <c:numRef>
              <c:f>List1!$B$2:$B$9</c:f>
              <c:numCache>
                <c:formatCode>0.0\ %</c:formatCode>
                <c:ptCount val="8"/>
                <c:pt idx="0">
                  <c:v>0.38558510779587901</c:v>
                </c:pt>
                <c:pt idx="1">
                  <c:v>0.3676756974213784</c:v>
                </c:pt>
                <c:pt idx="2">
                  <c:v>0.38834690251206733</c:v>
                </c:pt>
                <c:pt idx="3">
                  <c:v>0.43205307563669754</c:v>
                </c:pt>
                <c:pt idx="4">
                  <c:v>0.45302634716971052</c:v>
                </c:pt>
                <c:pt idx="5">
                  <c:v>0.43923657574795699</c:v>
                </c:pt>
                <c:pt idx="6">
                  <c:v>0.38242403748914899</c:v>
                </c:pt>
                <c:pt idx="7">
                  <c:v>0.33316163910558572</c:v>
                </c:pt>
              </c:numCache>
            </c:numRef>
          </c:val>
          <c:smooth val="0"/>
          <c:extLst>
            <c:ext xmlns:c16="http://schemas.microsoft.com/office/drawing/2014/chart" uri="{C3380CC4-5D6E-409C-BE32-E72D297353CC}">
              <c16:uniqueId val="{00000000-179C-47F7-99A7-11C3CA026A7E}"/>
            </c:ext>
          </c:extLst>
        </c:ser>
        <c:ser>
          <c:idx val="1"/>
          <c:order val="1"/>
          <c:tx>
            <c:strRef>
              <c:f>List1!$C$1</c:f>
              <c:strCache>
                <c:ptCount val="1"/>
                <c:pt idx="0">
                  <c:v>2014–2016</c:v>
                </c:pt>
              </c:strCache>
            </c:strRef>
          </c:tx>
          <c:spPr>
            <a:ln w="28575" cap="rnd">
              <a:solidFill>
                <a:srgbClr val="E88C8C"/>
              </a:solidFill>
              <a:round/>
            </a:ln>
            <a:effectLst/>
          </c:spPr>
          <c:marker>
            <c:symbol val="circle"/>
            <c:size val="5"/>
            <c:spPr>
              <a:solidFill>
                <a:srgbClr val="E88C8C"/>
              </a:solidFill>
              <a:ln w="9525">
                <a:solidFill>
                  <a:srgbClr val="E88C8C"/>
                </a:solidFill>
              </a:ln>
              <a:effectLst/>
            </c:spPr>
          </c:marker>
          <c:cat>
            <c:strRef>
              <c:f>List1!$A$2:$A$9</c:f>
              <c:strCache>
                <c:ptCount val="8"/>
                <c:pt idx="0">
                  <c:v>20–29 let</c:v>
                </c:pt>
                <c:pt idx="1">
                  <c:v>30–39 let</c:v>
                </c:pt>
                <c:pt idx="2">
                  <c:v>40–49 let</c:v>
                </c:pt>
                <c:pt idx="3">
                  <c:v>50–59 let</c:v>
                </c:pt>
                <c:pt idx="4">
                  <c:v>60–69 let</c:v>
                </c:pt>
                <c:pt idx="5">
                  <c:v>70–79 let</c:v>
                </c:pt>
                <c:pt idx="6">
                  <c:v>80–89 let</c:v>
                </c:pt>
                <c:pt idx="7">
                  <c:v>90+ let</c:v>
                </c:pt>
              </c:strCache>
            </c:strRef>
          </c:cat>
          <c:val>
            <c:numRef>
              <c:f>List1!$C$2:$C$9</c:f>
              <c:numCache>
                <c:formatCode>0.0\ %</c:formatCode>
                <c:ptCount val="8"/>
                <c:pt idx="0">
                  <c:v>0.43136311292146273</c:v>
                </c:pt>
                <c:pt idx="1">
                  <c:v>0.40886158761335439</c:v>
                </c:pt>
                <c:pt idx="2">
                  <c:v>0.43098709571170074</c:v>
                </c:pt>
                <c:pt idx="3">
                  <c:v>0.48735151682712347</c:v>
                </c:pt>
                <c:pt idx="4">
                  <c:v>0.50487200692352252</c:v>
                </c:pt>
                <c:pt idx="5">
                  <c:v>0.4990705014729187</c:v>
                </c:pt>
                <c:pt idx="6">
                  <c:v>0.43271121317843148</c:v>
                </c:pt>
                <c:pt idx="7">
                  <c:v>0.37814682999563898</c:v>
                </c:pt>
              </c:numCache>
            </c:numRef>
          </c:val>
          <c:smooth val="0"/>
          <c:extLst xmlns:c15="http://schemas.microsoft.com/office/drawing/2012/chart">
            <c:ext xmlns:c16="http://schemas.microsoft.com/office/drawing/2014/chart" uri="{C3380CC4-5D6E-409C-BE32-E72D297353CC}">
              <c16:uniqueId val="{00000001-179C-47F7-99A7-11C3CA026A7E}"/>
            </c:ext>
          </c:extLst>
        </c:ser>
        <c:ser>
          <c:idx val="2"/>
          <c:order val="2"/>
          <c:tx>
            <c:strRef>
              <c:f>List1!$D$1</c:f>
              <c:strCache>
                <c:ptCount val="1"/>
                <c:pt idx="0">
                  <c:v>2017–2019</c:v>
                </c:pt>
              </c:strCache>
            </c:strRef>
          </c:tx>
          <c:spPr>
            <a:ln w="28575" cap="rnd">
              <a:solidFill>
                <a:srgbClr val="C22728"/>
              </a:solidFill>
              <a:round/>
            </a:ln>
            <a:effectLst/>
          </c:spPr>
          <c:marker>
            <c:symbol val="circle"/>
            <c:size val="5"/>
            <c:spPr>
              <a:solidFill>
                <a:srgbClr val="C22728"/>
              </a:solidFill>
              <a:ln w="9525">
                <a:solidFill>
                  <a:srgbClr val="C22728"/>
                </a:solidFill>
              </a:ln>
              <a:effectLst/>
            </c:spPr>
          </c:marker>
          <c:cat>
            <c:strRef>
              <c:f>List1!$A$2:$A$9</c:f>
              <c:strCache>
                <c:ptCount val="8"/>
                <c:pt idx="0">
                  <c:v>20–29 let</c:v>
                </c:pt>
                <c:pt idx="1">
                  <c:v>30–39 let</c:v>
                </c:pt>
                <c:pt idx="2">
                  <c:v>40–49 let</c:v>
                </c:pt>
                <c:pt idx="3">
                  <c:v>50–59 let</c:v>
                </c:pt>
                <c:pt idx="4">
                  <c:v>60–69 let</c:v>
                </c:pt>
                <c:pt idx="5">
                  <c:v>70–79 let</c:v>
                </c:pt>
                <c:pt idx="6">
                  <c:v>80–89 let</c:v>
                </c:pt>
                <c:pt idx="7">
                  <c:v>90+ let</c:v>
                </c:pt>
              </c:strCache>
            </c:strRef>
          </c:cat>
          <c:val>
            <c:numRef>
              <c:f>List1!$D$2:$D$9</c:f>
              <c:numCache>
                <c:formatCode>0.0\ %</c:formatCode>
                <c:ptCount val="8"/>
                <c:pt idx="0">
                  <c:v>0.46004997724678026</c:v>
                </c:pt>
                <c:pt idx="1">
                  <c:v>0.43641937543379344</c:v>
                </c:pt>
                <c:pt idx="2">
                  <c:v>0.46157530714574196</c:v>
                </c:pt>
                <c:pt idx="3">
                  <c:v>0.5121807893018584</c:v>
                </c:pt>
                <c:pt idx="4">
                  <c:v>0.53555784144645069</c:v>
                </c:pt>
                <c:pt idx="5">
                  <c:v>0.53938378317767477</c:v>
                </c:pt>
                <c:pt idx="6">
                  <c:v>0.46935373092232835</c:v>
                </c:pt>
                <c:pt idx="7">
                  <c:v>0.40538941813203094</c:v>
                </c:pt>
              </c:numCache>
            </c:numRef>
          </c:val>
          <c:smooth val="0"/>
          <c:extLst xmlns:c15="http://schemas.microsoft.com/office/drawing/2012/chart">
            <c:ext xmlns:c16="http://schemas.microsoft.com/office/drawing/2014/chart" uri="{C3380CC4-5D6E-409C-BE32-E72D297353CC}">
              <c16:uniqueId val="{00000002-179C-47F7-99A7-11C3CA026A7E}"/>
            </c:ext>
          </c:extLst>
        </c:ser>
        <c:ser>
          <c:idx val="3"/>
          <c:order val="3"/>
          <c:tx>
            <c:strRef>
              <c:f>List1!$E$1</c:f>
              <c:strCache>
                <c:ptCount val="1"/>
                <c:pt idx="0">
                  <c:v>2020–2022</c:v>
                </c:pt>
              </c:strCache>
            </c:strRef>
          </c:tx>
          <c:spPr>
            <a:ln w="28575" cap="rnd">
              <a:solidFill>
                <a:srgbClr val="232C77"/>
              </a:solidFill>
              <a:round/>
            </a:ln>
            <a:effectLst/>
          </c:spPr>
          <c:marker>
            <c:symbol val="circle"/>
            <c:size val="5"/>
            <c:spPr>
              <a:solidFill>
                <a:srgbClr val="232C77"/>
              </a:solidFill>
              <a:ln w="9525">
                <a:solidFill>
                  <a:srgbClr val="232C77"/>
                </a:solidFill>
              </a:ln>
              <a:effectLst/>
            </c:spPr>
          </c:marker>
          <c:cat>
            <c:strRef>
              <c:f>List1!$A$2:$A$9</c:f>
              <c:strCache>
                <c:ptCount val="8"/>
                <c:pt idx="0">
                  <c:v>20–29 let</c:v>
                </c:pt>
                <c:pt idx="1">
                  <c:v>30–39 let</c:v>
                </c:pt>
                <c:pt idx="2">
                  <c:v>40–49 let</c:v>
                </c:pt>
                <c:pt idx="3">
                  <c:v>50–59 let</c:v>
                </c:pt>
                <c:pt idx="4">
                  <c:v>60–69 let</c:v>
                </c:pt>
                <c:pt idx="5">
                  <c:v>70–79 let</c:v>
                </c:pt>
                <c:pt idx="6">
                  <c:v>80–89 let</c:v>
                </c:pt>
                <c:pt idx="7">
                  <c:v>90+ let</c:v>
                </c:pt>
              </c:strCache>
            </c:strRef>
          </c:cat>
          <c:val>
            <c:numRef>
              <c:f>List1!$E$2:$E$9</c:f>
              <c:numCache>
                <c:formatCode>0.0\ %</c:formatCode>
                <c:ptCount val="8"/>
                <c:pt idx="0">
                  <c:v>0.43861041572936671</c:v>
                </c:pt>
                <c:pt idx="1">
                  <c:v>0.41401912815323039</c:v>
                </c:pt>
                <c:pt idx="2">
                  <c:v>0.44046153167365643</c:v>
                </c:pt>
                <c:pt idx="3">
                  <c:v>0.48994038299519738</c:v>
                </c:pt>
                <c:pt idx="4">
                  <c:v>0.51752129378646172</c:v>
                </c:pt>
                <c:pt idx="5">
                  <c:v>0.52915402031500403</c:v>
                </c:pt>
                <c:pt idx="6">
                  <c:v>0.45839011716840172</c:v>
                </c:pt>
                <c:pt idx="7">
                  <c:v>0.3957890686718637</c:v>
                </c:pt>
              </c:numCache>
            </c:numRef>
          </c:val>
          <c:smooth val="0"/>
          <c:extLst xmlns:c15="http://schemas.microsoft.com/office/drawing/2012/chart">
            <c:ext xmlns:c16="http://schemas.microsoft.com/office/drawing/2014/chart" uri="{C3380CC4-5D6E-409C-BE32-E72D297353CC}">
              <c16:uniqueId val="{00000004-179C-47F7-99A7-11C3CA026A7E}"/>
            </c:ext>
          </c:extLst>
        </c:ser>
        <c:dLbls>
          <c:showLegendKey val="0"/>
          <c:showVal val="0"/>
          <c:showCatName val="0"/>
          <c:showSerName val="0"/>
          <c:showPercent val="0"/>
          <c:showBubbleSize val="0"/>
        </c:dLbls>
        <c:marker val="1"/>
        <c:smooth val="0"/>
        <c:axId val="1810066079"/>
        <c:axId val="1810066911"/>
        <c:extLst/>
      </c:lineChart>
      <c:catAx>
        <c:axId val="1810066079"/>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0" spcFirstLastPara="1" vertOverflow="ellipsis" wrap="square" anchor="ctr" anchorCtr="1"/>
          <a:lstStyle/>
          <a:p>
            <a:pPr>
              <a:defRPr sz="1197" b="0" i="0" u="none" strike="noStrike" kern="1200" baseline="0">
                <a:solidFill>
                  <a:schemeClr val="tx1"/>
                </a:solidFill>
                <a:latin typeface="+mn-lt"/>
                <a:ea typeface="+mn-ea"/>
                <a:cs typeface="+mn-cs"/>
              </a:defRPr>
            </a:pPr>
            <a:endParaRPr lang="cs-CZ"/>
          </a:p>
        </c:txPr>
        <c:crossAx val="1810066911"/>
        <c:crosses val="autoZero"/>
        <c:auto val="1"/>
        <c:lblAlgn val="ctr"/>
        <c:lblOffset val="100"/>
        <c:noMultiLvlLbl val="0"/>
      </c:catAx>
      <c:valAx>
        <c:axId val="1810066911"/>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cs-CZ" dirty="0"/>
                  <a:t>Podíl osob s preventivní prohlídkou u PL</a:t>
                </a:r>
              </a:p>
            </c:rich>
          </c:tx>
          <c:layout>
            <c:manualLayout>
              <c:xMode val="edge"/>
              <c:yMode val="edge"/>
              <c:x val="6.1233591687660464E-3"/>
              <c:y val="0.10657515690494303"/>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cs-CZ"/>
            </a:p>
          </c:txPr>
        </c:title>
        <c:numFmt formatCode="0\ %"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810066079"/>
        <c:crosses val="autoZero"/>
        <c:crossBetween val="between"/>
      </c:valAx>
      <c:spPr>
        <a:noFill/>
        <a:ln>
          <a:noFill/>
        </a:ln>
        <a:effectLst/>
      </c:spPr>
    </c:plotArea>
    <c:legend>
      <c:legendPos val="b"/>
      <c:layout>
        <c:manualLayout>
          <c:xMode val="edge"/>
          <c:yMode val="edge"/>
          <c:x val="0.10265377707597546"/>
          <c:y val="0.89173603359698239"/>
          <c:w val="0.88654283337953976"/>
          <c:h val="9.716160867481823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cs-CZ"/>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49857693594291"/>
          <c:y val="6.3195657023299462E-2"/>
          <c:w val="0.83651097439738153"/>
          <c:h val="0.69962327792435564"/>
        </c:manualLayout>
      </c:layout>
      <c:barChart>
        <c:barDir val="col"/>
        <c:grouping val="clustered"/>
        <c:varyColors val="0"/>
        <c:ser>
          <c:idx val="0"/>
          <c:order val="0"/>
          <c:tx>
            <c:strRef>
              <c:f>Sheet1!$B$1</c:f>
              <c:strCache>
                <c:ptCount val="1"/>
                <c:pt idx="0">
                  <c:v>40 let</c:v>
                </c:pt>
              </c:strCache>
            </c:strRef>
          </c:tx>
          <c:spPr>
            <a:solidFill>
              <a:srgbClr val="232C77"/>
            </a:solidFill>
          </c:spPr>
          <c:invertIfNegative val="0"/>
          <c:dLbls>
            <c:spPr>
              <a:noFill/>
              <a:ln>
                <a:noFill/>
              </a:ln>
              <a:effectLst/>
            </c:spPr>
            <c:txPr>
              <a:bodyPr wrap="square" lIns="38100" tIns="19050" rIns="38100" bIns="19050" anchor="ctr">
                <a:spAutoFit/>
              </a:bodyPr>
              <a:lstStyle/>
              <a:p>
                <a:pPr>
                  <a:defRPr sz="1400" b="0">
                    <a:latin typeface="+mn-lt"/>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5leté pokrytí</c:v>
                </c:pt>
                <c:pt idx="1">
                  <c:v>10leté pokrytí</c:v>
                </c:pt>
              </c:strCache>
            </c:strRef>
          </c:cat>
          <c:val>
            <c:numRef>
              <c:f>Sheet1!$B$2:$B$3</c:f>
              <c:numCache>
                <c:formatCode>0.0%</c:formatCode>
                <c:ptCount val="2"/>
                <c:pt idx="0">
                  <c:v>0.69299999999999995</c:v>
                </c:pt>
                <c:pt idx="1">
                  <c:v>0.83399999999999996</c:v>
                </c:pt>
              </c:numCache>
            </c:numRef>
          </c:val>
          <c:extLst>
            <c:ext xmlns:c16="http://schemas.microsoft.com/office/drawing/2014/chart" uri="{C3380CC4-5D6E-409C-BE32-E72D297353CC}">
              <c16:uniqueId val="{00000002-0A20-4482-A934-809C5758EF66}"/>
            </c:ext>
          </c:extLst>
        </c:ser>
        <c:ser>
          <c:idx val="1"/>
          <c:order val="1"/>
          <c:tx>
            <c:strRef>
              <c:f>Sheet1!$C$1</c:f>
              <c:strCache>
                <c:ptCount val="1"/>
                <c:pt idx="0">
                  <c:v>50 let</c:v>
                </c:pt>
              </c:strCache>
            </c:strRef>
          </c:tx>
          <c:spPr>
            <a:solidFill>
              <a:srgbClr val="C22728"/>
            </a:solidFill>
          </c:spPr>
          <c:invertIfNegative val="0"/>
          <c:dLbls>
            <c:spPr>
              <a:noFill/>
              <a:ln>
                <a:noFill/>
              </a:ln>
              <a:effectLst/>
            </c:spPr>
            <c:txPr>
              <a:bodyPr wrap="square" lIns="38100" tIns="19050" rIns="38100" bIns="19050" anchor="ctr">
                <a:spAutoFit/>
              </a:bodyPr>
              <a:lstStyle/>
              <a:p>
                <a:pPr>
                  <a:defRPr sz="1400" b="0">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5leté pokrytí</c:v>
                </c:pt>
                <c:pt idx="1">
                  <c:v>10leté pokrytí</c:v>
                </c:pt>
              </c:strCache>
            </c:strRef>
          </c:cat>
          <c:val>
            <c:numRef>
              <c:f>Sheet1!$C$2:$C$3</c:f>
              <c:numCache>
                <c:formatCode>0.0%</c:formatCode>
                <c:ptCount val="2"/>
                <c:pt idx="0">
                  <c:v>0.82299999999999995</c:v>
                </c:pt>
                <c:pt idx="1">
                  <c:v>0.95599999999999996</c:v>
                </c:pt>
              </c:numCache>
            </c:numRef>
          </c:val>
          <c:extLst>
            <c:ext xmlns:c16="http://schemas.microsoft.com/office/drawing/2014/chart" uri="{C3380CC4-5D6E-409C-BE32-E72D297353CC}">
              <c16:uniqueId val="{00000003-0A20-4482-A934-809C5758EF66}"/>
            </c:ext>
          </c:extLst>
        </c:ser>
        <c:dLbls>
          <c:showLegendKey val="0"/>
          <c:showVal val="1"/>
          <c:showCatName val="0"/>
          <c:showSerName val="0"/>
          <c:showPercent val="0"/>
          <c:showBubbleSize val="0"/>
        </c:dLbls>
        <c:gapWidth val="100"/>
        <c:axId val="328231464"/>
        <c:axId val="328226368"/>
      </c:barChart>
      <c:catAx>
        <c:axId val="328231464"/>
        <c:scaling>
          <c:orientation val="minMax"/>
        </c:scaling>
        <c:delete val="0"/>
        <c:axPos val="b"/>
        <c:numFmt formatCode="General" sourceLinked="1"/>
        <c:majorTickMark val="out"/>
        <c:minorTickMark val="none"/>
        <c:tickLblPos val="nextTo"/>
        <c:spPr>
          <a:ln w="3163">
            <a:solidFill>
              <a:schemeClr val="accent6">
                <a:lumMod val="25000"/>
              </a:schemeClr>
            </a:solidFill>
            <a:prstDash val="solid"/>
          </a:ln>
        </c:spPr>
        <c:txPr>
          <a:bodyPr rot="0" vert="horz"/>
          <a:lstStyle/>
          <a:p>
            <a:pPr algn="just">
              <a:defRPr sz="1400" b="0" i="0" u="none" strike="noStrike" baseline="0">
                <a:solidFill>
                  <a:schemeClr val="tx1"/>
                </a:solidFill>
                <a:latin typeface="+mn-lt"/>
                <a:ea typeface="Arial"/>
                <a:cs typeface="Arial"/>
              </a:defRPr>
            </a:pPr>
            <a:endParaRPr lang="cs-CZ"/>
          </a:p>
        </c:txPr>
        <c:crossAx val="328226368"/>
        <c:crosses val="autoZero"/>
        <c:auto val="1"/>
        <c:lblAlgn val="ctr"/>
        <c:lblOffset val="240"/>
        <c:noMultiLvlLbl val="0"/>
      </c:catAx>
      <c:valAx>
        <c:axId val="328226368"/>
        <c:scaling>
          <c:orientation val="minMax"/>
          <c:max val="1"/>
        </c:scaling>
        <c:delete val="0"/>
        <c:axPos val="l"/>
        <c:title>
          <c:tx>
            <c:rich>
              <a:bodyPr/>
              <a:lstStyle/>
              <a:p>
                <a:pPr>
                  <a:defRPr sz="1400" b="0">
                    <a:solidFill>
                      <a:schemeClr val="tx1"/>
                    </a:solidFill>
                    <a:latin typeface="+mn-lt"/>
                  </a:defRPr>
                </a:pPr>
                <a:r>
                  <a:rPr lang="cs-CZ" sz="1400" b="0" dirty="0">
                    <a:solidFill>
                      <a:schemeClr val="tx1"/>
                    </a:solidFill>
                    <a:latin typeface="+mn-lt"/>
                  </a:rPr>
                  <a:t>Pokrytí cílové populace</a:t>
                </a:r>
              </a:p>
            </c:rich>
          </c:tx>
          <c:layout>
            <c:manualLayout>
              <c:xMode val="edge"/>
              <c:yMode val="edge"/>
              <c:x val="1.0507485089751359E-3"/>
              <c:y val="0.13216810381298894"/>
            </c:manualLayout>
          </c:layout>
          <c:overlay val="0"/>
        </c:title>
        <c:numFmt formatCode="0%" sourceLinked="0"/>
        <c:majorTickMark val="out"/>
        <c:minorTickMark val="none"/>
        <c:tickLblPos val="nextTo"/>
        <c:spPr>
          <a:ln w="3163">
            <a:solidFill>
              <a:schemeClr val="tx1"/>
            </a:solidFill>
            <a:prstDash val="solid"/>
          </a:ln>
        </c:spPr>
        <c:txPr>
          <a:bodyPr rot="0" vert="horz"/>
          <a:lstStyle/>
          <a:p>
            <a:pPr>
              <a:defRPr sz="1400" b="0" i="0" u="none" strike="noStrike" baseline="0">
                <a:solidFill>
                  <a:schemeClr val="tx1"/>
                </a:solidFill>
                <a:latin typeface="+mn-lt"/>
                <a:ea typeface="Arial"/>
                <a:cs typeface="Arial"/>
              </a:defRPr>
            </a:pPr>
            <a:endParaRPr lang="cs-CZ"/>
          </a:p>
        </c:txPr>
        <c:crossAx val="328231464"/>
        <c:crosses val="autoZero"/>
        <c:crossBetween val="between"/>
      </c:valAx>
      <c:spPr>
        <a:noFill/>
        <a:ln w="25396">
          <a:noFill/>
        </a:ln>
      </c:spPr>
    </c:plotArea>
    <c:plotVisOnly val="1"/>
    <c:dispBlanksAs val="gap"/>
    <c:showDLblsOverMax val="0"/>
  </c:chart>
  <c:spPr>
    <a:noFill/>
    <a:ln>
      <a:noFill/>
    </a:ln>
  </c:spPr>
  <c:txPr>
    <a:bodyPr/>
    <a:lstStyle/>
    <a:p>
      <a:pPr algn="just">
        <a:defRPr sz="1644" b="1" i="0" u="none" strike="noStrike" baseline="0">
          <a:solidFill>
            <a:schemeClr val="tx1"/>
          </a:solidFill>
          <a:latin typeface="Georgia"/>
          <a:ea typeface="Georgia"/>
          <a:cs typeface="Georgia"/>
        </a:defRPr>
      </a:pPr>
      <a:endParaRPr lang="cs-CZ"/>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149865232015109"/>
          <c:y val="5.5054819247760949E-2"/>
          <c:w val="0.83153632162422808"/>
          <c:h val="0.69962327792435564"/>
        </c:manualLayout>
      </c:layout>
      <c:barChart>
        <c:barDir val="col"/>
        <c:grouping val="clustered"/>
        <c:varyColors val="0"/>
        <c:ser>
          <c:idx val="0"/>
          <c:order val="0"/>
          <c:tx>
            <c:strRef>
              <c:f>Sheet1!$B$1</c:f>
              <c:strCache>
                <c:ptCount val="1"/>
                <c:pt idx="0">
                  <c:v>40 let</c:v>
                </c:pt>
              </c:strCache>
            </c:strRef>
          </c:tx>
          <c:spPr>
            <a:solidFill>
              <a:srgbClr val="232C77"/>
            </a:solidFill>
          </c:spPr>
          <c:invertIfNegative val="0"/>
          <c:dLbls>
            <c:spPr>
              <a:noFill/>
              <a:ln>
                <a:noFill/>
              </a:ln>
              <a:effectLst/>
            </c:spPr>
            <c:txPr>
              <a:bodyPr wrap="square" lIns="38100" tIns="19050" rIns="38100" bIns="19050" anchor="ctr">
                <a:spAutoFit/>
              </a:bodyPr>
              <a:lstStyle/>
              <a:p>
                <a:pPr>
                  <a:defRPr sz="1400" b="0">
                    <a:latin typeface="+mn-lt"/>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5leté pokrytí</c:v>
                </c:pt>
                <c:pt idx="1">
                  <c:v>10leté pokrytí</c:v>
                </c:pt>
              </c:strCache>
            </c:strRef>
          </c:cat>
          <c:val>
            <c:numRef>
              <c:f>Sheet1!$B$2:$B$3</c:f>
              <c:numCache>
                <c:formatCode>0.0%</c:formatCode>
                <c:ptCount val="2"/>
                <c:pt idx="0">
                  <c:v>0.85399999999999998</c:v>
                </c:pt>
                <c:pt idx="1">
                  <c:v>0.877</c:v>
                </c:pt>
              </c:numCache>
            </c:numRef>
          </c:val>
          <c:extLst>
            <c:ext xmlns:c16="http://schemas.microsoft.com/office/drawing/2014/chart" uri="{C3380CC4-5D6E-409C-BE32-E72D297353CC}">
              <c16:uniqueId val="{00000000-1947-44DF-9607-7D6F5F812A5E}"/>
            </c:ext>
          </c:extLst>
        </c:ser>
        <c:ser>
          <c:idx val="1"/>
          <c:order val="1"/>
          <c:tx>
            <c:strRef>
              <c:f>Sheet1!$C$1</c:f>
              <c:strCache>
                <c:ptCount val="1"/>
                <c:pt idx="0">
                  <c:v>50 let</c:v>
                </c:pt>
              </c:strCache>
            </c:strRef>
          </c:tx>
          <c:spPr>
            <a:solidFill>
              <a:srgbClr val="C22728"/>
            </a:solidFill>
          </c:spPr>
          <c:invertIfNegative val="0"/>
          <c:dLbls>
            <c:spPr>
              <a:noFill/>
              <a:ln>
                <a:noFill/>
              </a:ln>
              <a:effectLst/>
            </c:spPr>
            <c:txPr>
              <a:bodyPr wrap="square" lIns="38100" tIns="19050" rIns="38100" bIns="19050" anchor="ctr">
                <a:spAutoFit/>
              </a:bodyPr>
              <a:lstStyle/>
              <a:p>
                <a:pPr>
                  <a:defRPr sz="1400" b="0">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5leté pokrytí</c:v>
                </c:pt>
                <c:pt idx="1">
                  <c:v>10leté pokrytí</c:v>
                </c:pt>
              </c:strCache>
            </c:strRef>
          </c:cat>
          <c:val>
            <c:numRef>
              <c:f>Sheet1!$C$2:$C$3</c:f>
              <c:numCache>
                <c:formatCode>0.0%</c:formatCode>
                <c:ptCount val="2"/>
                <c:pt idx="0">
                  <c:v>0.95699999999999996</c:v>
                </c:pt>
                <c:pt idx="1">
                  <c:v>0.96799999999999997</c:v>
                </c:pt>
              </c:numCache>
            </c:numRef>
          </c:val>
          <c:extLst>
            <c:ext xmlns:c16="http://schemas.microsoft.com/office/drawing/2014/chart" uri="{C3380CC4-5D6E-409C-BE32-E72D297353CC}">
              <c16:uniqueId val="{00000001-1947-44DF-9607-7D6F5F812A5E}"/>
            </c:ext>
          </c:extLst>
        </c:ser>
        <c:dLbls>
          <c:showLegendKey val="0"/>
          <c:showVal val="1"/>
          <c:showCatName val="0"/>
          <c:showSerName val="0"/>
          <c:showPercent val="0"/>
          <c:showBubbleSize val="0"/>
        </c:dLbls>
        <c:gapWidth val="100"/>
        <c:axId val="328231464"/>
        <c:axId val="328226368"/>
      </c:barChart>
      <c:catAx>
        <c:axId val="328231464"/>
        <c:scaling>
          <c:orientation val="minMax"/>
        </c:scaling>
        <c:delete val="0"/>
        <c:axPos val="b"/>
        <c:numFmt formatCode="General" sourceLinked="1"/>
        <c:majorTickMark val="out"/>
        <c:minorTickMark val="none"/>
        <c:tickLblPos val="nextTo"/>
        <c:spPr>
          <a:ln w="3163">
            <a:solidFill>
              <a:schemeClr val="accent6">
                <a:lumMod val="25000"/>
              </a:schemeClr>
            </a:solidFill>
            <a:prstDash val="solid"/>
          </a:ln>
        </c:spPr>
        <c:txPr>
          <a:bodyPr rot="0" vert="horz"/>
          <a:lstStyle/>
          <a:p>
            <a:pPr algn="just">
              <a:defRPr sz="1400" b="0" i="0" u="none" strike="noStrike" baseline="0">
                <a:solidFill>
                  <a:schemeClr val="tx1"/>
                </a:solidFill>
                <a:latin typeface="+mn-lt"/>
                <a:ea typeface="Arial"/>
                <a:cs typeface="Arial"/>
              </a:defRPr>
            </a:pPr>
            <a:endParaRPr lang="cs-CZ"/>
          </a:p>
        </c:txPr>
        <c:crossAx val="328226368"/>
        <c:crosses val="autoZero"/>
        <c:auto val="1"/>
        <c:lblAlgn val="ctr"/>
        <c:lblOffset val="240"/>
        <c:noMultiLvlLbl val="0"/>
      </c:catAx>
      <c:valAx>
        <c:axId val="328226368"/>
        <c:scaling>
          <c:orientation val="minMax"/>
          <c:max val="1"/>
          <c:min val="0"/>
        </c:scaling>
        <c:delete val="0"/>
        <c:axPos val="l"/>
        <c:title>
          <c:tx>
            <c:rich>
              <a:bodyPr/>
              <a:lstStyle/>
              <a:p>
                <a:pPr>
                  <a:defRPr sz="1400" b="0">
                    <a:solidFill>
                      <a:schemeClr val="tx1"/>
                    </a:solidFill>
                    <a:latin typeface="+mn-lt"/>
                  </a:defRPr>
                </a:pPr>
                <a:r>
                  <a:rPr lang="cs-CZ" sz="1400" b="0" dirty="0">
                    <a:solidFill>
                      <a:schemeClr val="tx1"/>
                    </a:solidFill>
                    <a:latin typeface="+mn-lt"/>
                  </a:rPr>
                  <a:t>Pokrytí cílové populace</a:t>
                </a:r>
              </a:p>
            </c:rich>
          </c:tx>
          <c:layout>
            <c:manualLayout>
              <c:xMode val="edge"/>
              <c:yMode val="edge"/>
              <c:x val="1.0507485089751359E-3"/>
              <c:y val="0.14030894158852744"/>
            </c:manualLayout>
          </c:layout>
          <c:overlay val="0"/>
        </c:title>
        <c:numFmt formatCode="0%" sourceLinked="0"/>
        <c:majorTickMark val="out"/>
        <c:minorTickMark val="none"/>
        <c:tickLblPos val="nextTo"/>
        <c:spPr>
          <a:ln w="3163">
            <a:solidFill>
              <a:schemeClr val="tx1"/>
            </a:solidFill>
            <a:prstDash val="solid"/>
          </a:ln>
        </c:spPr>
        <c:txPr>
          <a:bodyPr rot="0" vert="horz"/>
          <a:lstStyle/>
          <a:p>
            <a:pPr>
              <a:defRPr sz="1400" b="0" i="0" u="none" strike="noStrike" baseline="0">
                <a:solidFill>
                  <a:schemeClr val="tx1"/>
                </a:solidFill>
                <a:latin typeface="+mn-lt"/>
                <a:ea typeface="Arial"/>
                <a:cs typeface="Arial"/>
              </a:defRPr>
            </a:pPr>
            <a:endParaRPr lang="cs-CZ"/>
          </a:p>
        </c:txPr>
        <c:crossAx val="328231464"/>
        <c:crosses val="autoZero"/>
        <c:crossBetween val="between"/>
      </c:valAx>
      <c:spPr>
        <a:noFill/>
        <a:ln w="25396">
          <a:noFill/>
        </a:ln>
      </c:spPr>
    </c:plotArea>
    <c:plotVisOnly val="1"/>
    <c:dispBlanksAs val="gap"/>
    <c:showDLblsOverMax val="0"/>
  </c:chart>
  <c:spPr>
    <a:noFill/>
    <a:ln>
      <a:noFill/>
    </a:ln>
  </c:spPr>
  <c:txPr>
    <a:bodyPr/>
    <a:lstStyle/>
    <a:p>
      <a:pPr algn="just">
        <a:defRPr sz="1644" b="1" i="0" u="none" strike="noStrike" baseline="0">
          <a:solidFill>
            <a:schemeClr val="tx1"/>
          </a:solidFill>
          <a:latin typeface="Georgia"/>
          <a:ea typeface="Georgia"/>
          <a:cs typeface="Georgia"/>
        </a:defRPr>
      </a:pPr>
      <a:endParaRPr lang="cs-CZ"/>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Kategorie BMI</a:t>
            </a:r>
          </a:p>
        </c:rich>
      </c:tx>
      <c:layout>
        <c:manualLayout>
          <c:xMode val="edge"/>
          <c:yMode val="edge"/>
          <c:x val="0.42045328180069796"/>
          <c:y val="1.3764667183172857E-2"/>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barChart>
        <c:barDir val="col"/>
        <c:grouping val="percentStacked"/>
        <c:varyColors val="0"/>
        <c:ser>
          <c:idx val="0"/>
          <c:order val="0"/>
          <c:tx>
            <c:strRef>
              <c:f>List1!$B$1</c:f>
              <c:strCache>
                <c:ptCount val="1"/>
                <c:pt idx="0">
                  <c:v>Preobezita</c:v>
                </c:pt>
              </c:strCache>
            </c:strRef>
          </c:tx>
          <c:spPr>
            <a:solidFill>
              <a:schemeClr val="accent1"/>
            </a:solidFill>
            <a:ln>
              <a:solidFill>
                <a:schemeClr val="tx1"/>
              </a:solidFill>
            </a:ln>
            <a:effectLst/>
          </c:spPr>
          <c:invertIfNegative val="0"/>
          <c:cat>
            <c:strRef>
              <c:f>List1!$A$2:$A$32</c:f>
              <c:strCache>
                <c:ptCount val="31"/>
                <c:pt idx="0">
                  <c:v>Italy</c:v>
                </c:pt>
                <c:pt idx="1">
                  <c:v>France</c:v>
                </c:pt>
                <c:pt idx="2">
                  <c:v>Luxembourg</c:v>
                </c:pt>
                <c:pt idx="3">
                  <c:v>Netherlands</c:v>
                </c:pt>
                <c:pt idx="4">
                  <c:v>Cyprus</c:v>
                </c:pt>
                <c:pt idx="5">
                  <c:v>Belgium</c:v>
                </c:pt>
                <c:pt idx="6">
                  <c:v>Denmark</c:v>
                </c:pt>
                <c:pt idx="7">
                  <c:v>Norway</c:v>
                </c:pt>
                <c:pt idx="8">
                  <c:v>Sweden</c:v>
                </c:pt>
                <c:pt idx="9">
                  <c:v>Austria</c:v>
                </c:pt>
                <c:pt idx="10">
                  <c:v>European Union (27)</c:v>
                </c:pt>
                <c:pt idx="11">
                  <c:v>Germany</c:v>
                </c:pt>
                <c:pt idx="12">
                  <c:v>Spain</c:v>
                </c:pt>
                <c:pt idx="13">
                  <c:v>Serbia</c:v>
                </c:pt>
                <c:pt idx="14">
                  <c:v>Bulgaria</c:v>
                </c:pt>
                <c:pt idx="15">
                  <c:v>Ireland</c:v>
                </c:pt>
                <c:pt idx="16">
                  <c:v>Portugal</c:v>
                </c:pt>
                <c:pt idx="17">
                  <c:v>Lithuania</c:v>
                </c:pt>
                <c:pt idx="18">
                  <c:v>Estonia</c:v>
                </c:pt>
                <c:pt idx="19">
                  <c:v>Turkey</c:v>
                </c:pt>
                <c:pt idx="20">
                  <c:v>Greece</c:v>
                </c:pt>
                <c:pt idx="21">
                  <c:v>Romania</c:v>
                </c:pt>
                <c:pt idx="22">
                  <c:v>Latvia</c:v>
                </c:pt>
                <c:pt idx="23">
                  <c:v>Poland</c:v>
                </c:pt>
                <c:pt idx="24">
                  <c:v>Slovenia</c:v>
                </c:pt>
                <c:pt idx="25">
                  <c:v>Finland</c:v>
                </c:pt>
                <c:pt idx="26">
                  <c:v>Slovakia</c:v>
                </c:pt>
                <c:pt idx="27">
                  <c:v>Czechia</c:v>
                </c:pt>
                <c:pt idx="28">
                  <c:v>Hungary</c:v>
                </c:pt>
                <c:pt idx="29">
                  <c:v>Croatia</c:v>
                </c:pt>
                <c:pt idx="30">
                  <c:v>Malta</c:v>
                </c:pt>
              </c:strCache>
            </c:strRef>
          </c:cat>
          <c:val>
            <c:numRef>
              <c:f>List1!$B$2:$B$32</c:f>
              <c:numCache>
                <c:formatCode>#\ ##0.0</c:formatCode>
                <c:ptCount val="31"/>
                <c:pt idx="0">
                  <c:v>33.200000000000003</c:v>
                </c:pt>
                <c:pt idx="1">
                  <c:v>31</c:v>
                </c:pt>
                <c:pt idx="2">
                  <c:v>31</c:v>
                </c:pt>
                <c:pt idx="3">
                  <c:v>34.200000000000003</c:v>
                </c:pt>
                <c:pt idx="4">
                  <c:v>33.799999999999997</c:v>
                </c:pt>
                <c:pt idx="5">
                  <c:v>32.9</c:v>
                </c:pt>
                <c:pt idx="6">
                  <c:v>32.9</c:v>
                </c:pt>
                <c:pt idx="7">
                  <c:v>35.700000000000003</c:v>
                </c:pt>
                <c:pt idx="8">
                  <c:v>35</c:v>
                </c:pt>
                <c:pt idx="9">
                  <c:v>34.4</c:v>
                </c:pt>
                <c:pt idx="10">
                  <c:v>35.200000000000003</c:v>
                </c:pt>
                <c:pt idx="11">
                  <c:v>33.6</c:v>
                </c:pt>
                <c:pt idx="12">
                  <c:v>36.9</c:v>
                </c:pt>
                <c:pt idx="13">
                  <c:v>35.6</c:v>
                </c:pt>
                <c:pt idx="14">
                  <c:v>40.200000000000003</c:v>
                </c:pt>
                <c:pt idx="15">
                  <c:v>28.2</c:v>
                </c:pt>
                <c:pt idx="16">
                  <c:v>37.299999999999997</c:v>
                </c:pt>
                <c:pt idx="17">
                  <c:v>36.700000000000003</c:v>
                </c:pt>
                <c:pt idx="18">
                  <c:v>34</c:v>
                </c:pt>
                <c:pt idx="19">
                  <c:v>35</c:v>
                </c:pt>
                <c:pt idx="20">
                  <c:v>40.1</c:v>
                </c:pt>
                <c:pt idx="21">
                  <c:v>46</c:v>
                </c:pt>
                <c:pt idx="22">
                  <c:v>34.4</c:v>
                </c:pt>
                <c:pt idx="23">
                  <c:v>38.200000000000003</c:v>
                </c:pt>
                <c:pt idx="24">
                  <c:v>37.299999999999997</c:v>
                </c:pt>
                <c:pt idx="25">
                  <c:v>37.299999999999997</c:v>
                </c:pt>
                <c:pt idx="26">
                  <c:v>38.5</c:v>
                </c:pt>
                <c:pt idx="27">
                  <c:v>39.1</c:v>
                </c:pt>
                <c:pt idx="28">
                  <c:v>34.5</c:v>
                </c:pt>
                <c:pt idx="29" formatCode="General">
                  <c:v>41.2</c:v>
                </c:pt>
                <c:pt idx="30" formatCode="General">
                  <c:v>35.700000000000003</c:v>
                </c:pt>
              </c:numCache>
            </c:numRef>
          </c:val>
          <c:extLst>
            <c:ext xmlns:c16="http://schemas.microsoft.com/office/drawing/2014/chart" uri="{C3380CC4-5D6E-409C-BE32-E72D297353CC}">
              <c16:uniqueId val="{00000000-1F89-44AC-BA1F-48C028E3ABB0}"/>
            </c:ext>
          </c:extLst>
        </c:ser>
        <c:ser>
          <c:idx val="1"/>
          <c:order val="1"/>
          <c:tx>
            <c:strRef>
              <c:f>List1!$C$1</c:f>
              <c:strCache>
                <c:ptCount val="1"/>
                <c:pt idx="0">
                  <c:v>Obezita</c:v>
                </c:pt>
              </c:strCache>
            </c:strRef>
          </c:tx>
          <c:spPr>
            <a:solidFill>
              <a:srgbClr val="DA2128"/>
            </a:solidFill>
            <a:ln>
              <a:solidFill>
                <a:schemeClr val="tx1"/>
              </a:solidFill>
            </a:ln>
            <a:effectLst/>
          </c:spPr>
          <c:invertIfNegative val="0"/>
          <c:cat>
            <c:strRef>
              <c:f>List1!$A$2:$A$32</c:f>
              <c:strCache>
                <c:ptCount val="31"/>
                <c:pt idx="0">
                  <c:v>Italy</c:v>
                </c:pt>
                <c:pt idx="1">
                  <c:v>France</c:v>
                </c:pt>
                <c:pt idx="2">
                  <c:v>Luxembourg</c:v>
                </c:pt>
                <c:pt idx="3">
                  <c:v>Netherlands</c:v>
                </c:pt>
                <c:pt idx="4">
                  <c:v>Cyprus</c:v>
                </c:pt>
                <c:pt idx="5">
                  <c:v>Belgium</c:v>
                </c:pt>
                <c:pt idx="6">
                  <c:v>Denmark</c:v>
                </c:pt>
                <c:pt idx="7">
                  <c:v>Norway</c:v>
                </c:pt>
                <c:pt idx="8">
                  <c:v>Sweden</c:v>
                </c:pt>
                <c:pt idx="9">
                  <c:v>Austria</c:v>
                </c:pt>
                <c:pt idx="10">
                  <c:v>European Union (27)</c:v>
                </c:pt>
                <c:pt idx="11">
                  <c:v>Germany</c:v>
                </c:pt>
                <c:pt idx="12">
                  <c:v>Spain</c:v>
                </c:pt>
                <c:pt idx="13">
                  <c:v>Serbia</c:v>
                </c:pt>
                <c:pt idx="14">
                  <c:v>Bulgaria</c:v>
                </c:pt>
                <c:pt idx="15">
                  <c:v>Ireland</c:v>
                </c:pt>
                <c:pt idx="16">
                  <c:v>Portugal</c:v>
                </c:pt>
                <c:pt idx="17">
                  <c:v>Lithuania</c:v>
                </c:pt>
                <c:pt idx="18">
                  <c:v>Estonia</c:v>
                </c:pt>
                <c:pt idx="19">
                  <c:v>Turkey</c:v>
                </c:pt>
                <c:pt idx="20">
                  <c:v>Greece</c:v>
                </c:pt>
                <c:pt idx="21">
                  <c:v>Romania</c:v>
                </c:pt>
                <c:pt idx="22">
                  <c:v>Latvia</c:v>
                </c:pt>
                <c:pt idx="23">
                  <c:v>Poland</c:v>
                </c:pt>
                <c:pt idx="24">
                  <c:v>Slovenia</c:v>
                </c:pt>
                <c:pt idx="25">
                  <c:v>Finland</c:v>
                </c:pt>
                <c:pt idx="26">
                  <c:v>Slovakia</c:v>
                </c:pt>
                <c:pt idx="27">
                  <c:v>Czechia</c:v>
                </c:pt>
                <c:pt idx="28">
                  <c:v>Hungary</c:v>
                </c:pt>
                <c:pt idx="29">
                  <c:v>Croatia</c:v>
                </c:pt>
                <c:pt idx="30">
                  <c:v>Malta</c:v>
                </c:pt>
              </c:strCache>
            </c:strRef>
          </c:cat>
          <c:val>
            <c:numRef>
              <c:f>List1!$C$2:$C$32</c:f>
              <c:numCache>
                <c:formatCode>#\ ##0.0</c:formatCode>
                <c:ptCount val="31"/>
                <c:pt idx="0">
                  <c:v>11.4</c:v>
                </c:pt>
                <c:pt idx="1">
                  <c:v>14.4</c:v>
                </c:pt>
                <c:pt idx="2">
                  <c:v>16.100000000000001</c:v>
                </c:pt>
                <c:pt idx="3">
                  <c:v>14.1</c:v>
                </c:pt>
                <c:pt idx="4">
                  <c:v>14.6</c:v>
                </c:pt>
                <c:pt idx="5">
                  <c:v>15.9</c:v>
                </c:pt>
                <c:pt idx="6">
                  <c:v>15.9</c:v>
                </c:pt>
                <c:pt idx="7">
                  <c:v>13.8</c:v>
                </c:pt>
                <c:pt idx="8">
                  <c:v>14.7</c:v>
                </c:pt>
                <c:pt idx="9">
                  <c:v>16.7</c:v>
                </c:pt>
                <c:pt idx="10">
                  <c:v>16</c:v>
                </c:pt>
                <c:pt idx="11">
                  <c:v>18.5</c:v>
                </c:pt>
                <c:pt idx="12">
                  <c:v>15.4</c:v>
                </c:pt>
                <c:pt idx="13">
                  <c:v>16.8</c:v>
                </c:pt>
                <c:pt idx="14">
                  <c:v>13.2</c:v>
                </c:pt>
                <c:pt idx="15">
                  <c:v>25.8</c:v>
                </c:pt>
                <c:pt idx="16">
                  <c:v>17.2</c:v>
                </c:pt>
                <c:pt idx="17">
                  <c:v>18.3</c:v>
                </c:pt>
                <c:pt idx="18">
                  <c:v>21.1</c:v>
                </c:pt>
                <c:pt idx="19">
                  <c:v>21.1</c:v>
                </c:pt>
                <c:pt idx="20">
                  <c:v>16.2</c:v>
                </c:pt>
                <c:pt idx="21">
                  <c:v>10.5</c:v>
                </c:pt>
                <c:pt idx="22">
                  <c:v>22.3</c:v>
                </c:pt>
                <c:pt idx="23">
                  <c:v>18.5</c:v>
                </c:pt>
                <c:pt idx="24">
                  <c:v>19.399999999999999</c:v>
                </c:pt>
                <c:pt idx="25">
                  <c:v>20.3</c:v>
                </c:pt>
                <c:pt idx="26">
                  <c:v>19.3</c:v>
                </c:pt>
                <c:pt idx="27">
                  <c:v>19.3</c:v>
                </c:pt>
                <c:pt idx="28">
                  <c:v>23.9</c:v>
                </c:pt>
                <c:pt idx="29" formatCode="General">
                  <c:v>22.6</c:v>
                </c:pt>
                <c:pt idx="30" formatCode="General">
                  <c:v>28.1</c:v>
                </c:pt>
              </c:numCache>
            </c:numRef>
          </c:val>
          <c:extLst>
            <c:ext xmlns:c16="http://schemas.microsoft.com/office/drawing/2014/chart" uri="{C3380CC4-5D6E-409C-BE32-E72D297353CC}">
              <c16:uniqueId val="{00000001-1F89-44AC-BA1F-48C028E3ABB0}"/>
            </c:ext>
          </c:extLst>
        </c:ser>
        <c:ser>
          <c:idx val="2"/>
          <c:order val="2"/>
          <c:tx>
            <c:strRef>
              <c:f>List1!$D$1</c:f>
              <c:strCache>
                <c:ptCount val="1"/>
                <c:pt idx="0">
                  <c:v>Ostatní</c:v>
                </c:pt>
              </c:strCache>
            </c:strRef>
          </c:tx>
          <c:spPr>
            <a:solidFill>
              <a:srgbClr val="AFABAB"/>
            </a:solidFill>
            <a:ln>
              <a:solidFill>
                <a:schemeClr val="tx1"/>
              </a:solidFill>
            </a:ln>
            <a:effectLst/>
          </c:spPr>
          <c:invertIfNegative val="0"/>
          <c:cat>
            <c:strRef>
              <c:f>List1!$A$2:$A$32</c:f>
              <c:strCache>
                <c:ptCount val="31"/>
                <c:pt idx="0">
                  <c:v>Italy</c:v>
                </c:pt>
                <c:pt idx="1">
                  <c:v>France</c:v>
                </c:pt>
                <c:pt idx="2">
                  <c:v>Luxembourg</c:v>
                </c:pt>
                <c:pt idx="3">
                  <c:v>Netherlands</c:v>
                </c:pt>
                <c:pt idx="4">
                  <c:v>Cyprus</c:v>
                </c:pt>
                <c:pt idx="5">
                  <c:v>Belgium</c:v>
                </c:pt>
                <c:pt idx="6">
                  <c:v>Denmark</c:v>
                </c:pt>
                <c:pt idx="7">
                  <c:v>Norway</c:v>
                </c:pt>
                <c:pt idx="8">
                  <c:v>Sweden</c:v>
                </c:pt>
                <c:pt idx="9">
                  <c:v>Austria</c:v>
                </c:pt>
                <c:pt idx="10">
                  <c:v>European Union (27)</c:v>
                </c:pt>
                <c:pt idx="11">
                  <c:v>Germany</c:v>
                </c:pt>
                <c:pt idx="12">
                  <c:v>Spain</c:v>
                </c:pt>
                <c:pt idx="13">
                  <c:v>Serbia</c:v>
                </c:pt>
                <c:pt idx="14">
                  <c:v>Bulgaria</c:v>
                </c:pt>
                <c:pt idx="15">
                  <c:v>Ireland</c:v>
                </c:pt>
                <c:pt idx="16">
                  <c:v>Portugal</c:v>
                </c:pt>
                <c:pt idx="17">
                  <c:v>Lithuania</c:v>
                </c:pt>
                <c:pt idx="18">
                  <c:v>Estonia</c:v>
                </c:pt>
                <c:pt idx="19">
                  <c:v>Turkey</c:v>
                </c:pt>
                <c:pt idx="20">
                  <c:v>Greece</c:v>
                </c:pt>
                <c:pt idx="21">
                  <c:v>Romania</c:v>
                </c:pt>
                <c:pt idx="22">
                  <c:v>Latvia</c:v>
                </c:pt>
                <c:pt idx="23">
                  <c:v>Poland</c:v>
                </c:pt>
                <c:pt idx="24">
                  <c:v>Slovenia</c:v>
                </c:pt>
                <c:pt idx="25">
                  <c:v>Finland</c:v>
                </c:pt>
                <c:pt idx="26">
                  <c:v>Slovakia</c:v>
                </c:pt>
                <c:pt idx="27">
                  <c:v>Czechia</c:v>
                </c:pt>
                <c:pt idx="28">
                  <c:v>Hungary</c:v>
                </c:pt>
                <c:pt idx="29">
                  <c:v>Croatia</c:v>
                </c:pt>
                <c:pt idx="30">
                  <c:v>Malta</c:v>
                </c:pt>
              </c:strCache>
            </c:strRef>
          </c:cat>
          <c:val>
            <c:numRef>
              <c:f>List1!$D$2:$D$32</c:f>
              <c:numCache>
                <c:formatCode>#\ ##0.0</c:formatCode>
                <c:ptCount val="31"/>
                <c:pt idx="0">
                  <c:v>55.399999999999991</c:v>
                </c:pt>
                <c:pt idx="1">
                  <c:v>54.599999999999994</c:v>
                </c:pt>
                <c:pt idx="2">
                  <c:v>52.900000000000006</c:v>
                </c:pt>
                <c:pt idx="3">
                  <c:v>51.7</c:v>
                </c:pt>
                <c:pt idx="4">
                  <c:v>51.600000000000009</c:v>
                </c:pt>
                <c:pt idx="5">
                  <c:v>51.199999999999996</c:v>
                </c:pt>
                <c:pt idx="6">
                  <c:v>51.199999999999996</c:v>
                </c:pt>
                <c:pt idx="7">
                  <c:v>50.5</c:v>
                </c:pt>
                <c:pt idx="8">
                  <c:v>50.3</c:v>
                </c:pt>
                <c:pt idx="9">
                  <c:v>48.9</c:v>
                </c:pt>
                <c:pt idx="10">
                  <c:v>48.8</c:v>
                </c:pt>
                <c:pt idx="11">
                  <c:v>47.9</c:v>
                </c:pt>
                <c:pt idx="12">
                  <c:v>47.699999999999996</c:v>
                </c:pt>
                <c:pt idx="13">
                  <c:v>47.6</c:v>
                </c:pt>
                <c:pt idx="14">
                  <c:v>46.599999999999994</c:v>
                </c:pt>
                <c:pt idx="15">
                  <c:v>46</c:v>
                </c:pt>
                <c:pt idx="16">
                  <c:v>45.5</c:v>
                </c:pt>
                <c:pt idx="17">
                  <c:v>45</c:v>
                </c:pt>
                <c:pt idx="18">
                  <c:v>44.900000000000006</c:v>
                </c:pt>
                <c:pt idx="19">
                  <c:v>43.900000000000006</c:v>
                </c:pt>
                <c:pt idx="20">
                  <c:v>43.699999999999996</c:v>
                </c:pt>
                <c:pt idx="21">
                  <c:v>43.5</c:v>
                </c:pt>
                <c:pt idx="22">
                  <c:v>43.300000000000004</c:v>
                </c:pt>
                <c:pt idx="23">
                  <c:v>43.3</c:v>
                </c:pt>
                <c:pt idx="24">
                  <c:v>43.3</c:v>
                </c:pt>
                <c:pt idx="25">
                  <c:v>42.400000000000006</c:v>
                </c:pt>
                <c:pt idx="26">
                  <c:v>42.2</c:v>
                </c:pt>
                <c:pt idx="27">
                  <c:v>41.6</c:v>
                </c:pt>
                <c:pt idx="28">
                  <c:v>41.599999999999994</c:v>
                </c:pt>
                <c:pt idx="29" formatCode="General">
                  <c:v>36.200000000000003</c:v>
                </c:pt>
                <c:pt idx="30" formatCode="General">
                  <c:v>36.200000000000003</c:v>
                </c:pt>
              </c:numCache>
            </c:numRef>
          </c:val>
          <c:extLst>
            <c:ext xmlns:c16="http://schemas.microsoft.com/office/drawing/2014/chart" uri="{C3380CC4-5D6E-409C-BE32-E72D297353CC}">
              <c16:uniqueId val="{00000002-1F89-44AC-BA1F-48C028E3ABB0}"/>
            </c:ext>
          </c:extLst>
        </c:ser>
        <c:dLbls>
          <c:showLegendKey val="0"/>
          <c:showVal val="0"/>
          <c:showCatName val="0"/>
          <c:showSerName val="0"/>
          <c:showPercent val="0"/>
          <c:showBubbleSize val="0"/>
        </c:dLbls>
        <c:gapWidth val="150"/>
        <c:overlap val="100"/>
        <c:axId val="338366776"/>
        <c:axId val="338367168"/>
      </c:barChart>
      <c:catAx>
        <c:axId val="338366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38367168"/>
        <c:crosses val="autoZero"/>
        <c:auto val="1"/>
        <c:lblAlgn val="ctr"/>
        <c:lblOffset val="100"/>
        <c:noMultiLvlLbl val="0"/>
      </c:catAx>
      <c:valAx>
        <c:axId val="338367168"/>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in"/>
        <c:minorTickMark val="none"/>
        <c:tickLblPos val="nextTo"/>
        <c:spPr>
          <a:noFill/>
          <a:ln w="25400">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cs-CZ"/>
          </a:p>
        </c:txPr>
        <c:crossAx val="338366776"/>
        <c:crosses val="autoZero"/>
        <c:crossBetween val="between"/>
      </c:valAx>
      <c:spPr>
        <a:noFill/>
        <a:ln w="25400">
          <a:noFill/>
        </a:ln>
        <a:effectLst/>
      </c:spPr>
    </c:plotArea>
    <c:legend>
      <c:legendPos val="t"/>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List1!$A$2</c:f>
              <c:strCache>
                <c:ptCount val="1"/>
                <c:pt idx="0">
                  <c:v>Pouze PL</c:v>
                </c:pt>
              </c:strCache>
            </c:strRef>
          </c:tx>
          <c:spPr>
            <a:solidFill>
              <a:srgbClr val="232C77"/>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List1!$B$2:$E$2</c:f>
              <c:numCache>
                <c:formatCode>0%</c:formatCode>
                <c:ptCount val="4"/>
                <c:pt idx="0">
                  <c:v>0.22896535349586442</c:v>
                </c:pt>
                <c:pt idx="1">
                  <c:v>0.18202982702206841</c:v>
                </c:pt>
                <c:pt idx="2">
                  <c:v>0.12168035424880173</c:v>
                </c:pt>
                <c:pt idx="3">
                  <c:v>7.9821626708831708E-2</c:v>
                </c:pt>
              </c:numCache>
            </c:numRef>
          </c:val>
          <c:extLst>
            <c:ext xmlns:c16="http://schemas.microsoft.com/office/drawing/2014/chart" uri="{C3380CC4-5D6E-409C-BE32-E72D297353CC}">
              <c16:uniqueId val="{00000000-6B77-4A19-8C63-491464088167}"/>
            </c:ext>
          </c:extLst>
        </c:ser>
        <c:ser>
          <c:idx val="1"/>
          <c:order val="1"/>
          <c:tx>
            <c:strRef>
              <c:f>List1!$A$3</c:f>
              <c:strCache>
                <c:ptCount val="1"/>
                <c:pt idx="0">
                  <c:v>PL a ambulantní specialista</c:v>
                </c:pt>
              </c:strCache>
            </c:strRef>
          </c:tx>
          <c:spPr>
            <a:solidFill>
              <a:srgbClr val="4472C4"/>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List1!$B$3:$E$3</c:f>
              <c:numCache>
                <c:formatCode>0%</c:formatCode>
                <c:ptCount val="4"/>
                <c:pt idx="0">
                  <c:v>0.37818254759365733</c:v>
                </c:pt>
                <c:pt idx="1">
                  <c:v>0.42716753617029535</c:v>
                </c:pt>
                <c:pt idx="2">
                  <c:v>0.48448509212537788</c:v>
                </c:pt>
                <c:pt idx="3">
                  <c:v>0.43315528287704835</c:v>
                </c:pt>
              </c:numCache>
            </c:numRef>
          </c:val>
          <c:extLst>
            <c:ext xmlns:c16="http://schemas.microsoft.com/office/drawing/2014/chart" uri="{C3380CC4-5D6E-409C-BE32-E72D297353CC}">
              <c16:uniqueId val="{00000001-6B77-4A19-8C63-491464088167}"/>
            </c:ext>
          </c:extLst>
        </c:ser>
        <c:ser>
          <c:idx val="2"/>
          <c:order val="2"/>
          <c:tx>
            <c:strRef>
              <c:f>List1!$A$4</c:f>
              <c:strCache>
                <c:ptCount val="1"/>
                <c:pt idx="0">
                  <c:v>Pouze ambulantní specialista</c:v>
                </c:pt>
              </c:strCache>
            </c:strRef>
          </c:tx>
          <c:spPr>
            <a:solidFill>
              <a:srgbClr val="C22728"/>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List1!$B$4:$E$4</c:f>
              <c:numCache>
                <c:formatCode>0%</c:formatCode>
                <c:ptCount val="4"/>
                <c:pt idx="0">
                  <c:v>0.23942664507954961</c:v>
                </c:pt>
                <c:pt idx="1">
                  <c:v>0.274904460160321</c:v>
                </c:pt>
                <c:pt idx="2">
                  <c:v>0.31810625739934023</c:v>
                </c:pt>
                <c:pt idx="3">
                  <c:v>0.40271054975271547</c:v>
                </c:pt>
              </c:numCache>
            </c:numRef>
          </c:val>
          <c:extLst>
            <c:ext xmlns:c16="http://schemas.microsoft.com/office/drawing/2014/chart" uri="{C3380CC4-5D6E-409C-BE32-E72D297353CC}">
              <c16:uniqueId val="{00000002-6B77-4A19-8C63-491464088167}"/>
            </c:ext>
          </c:extLst>
        </c:ser>
        <c:ser>
          <c:idx val="3"/>
          <c:order val="3"/>
          <c:tx>
            <c:strRef>
              <c:f>List1!$A$5</c:f>
              <c:strCache>
                <c:ptCount val="1"/>
                <c:pt idx="0">
                  <c:v>Bez vyšetření</c:v>
                </c:pt>
              </c:strCache>
            </c:strRef>
          </c:tx>
          <c:spPr>
            <a:solidFill>
              <a:srgbClr val="7F7F7F"/>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List1!$B$5:$E$5</c:f>
              <c:numCache>
                <c:formatCode>0%</c:formatCode>
                <c:ptCount val="4"/>
                <c:pt idx="0">
                  <c:v>0.15342545383092865</c:v>
                </c:pt>
                <c:pt idx="1">
                  <c:v>0.11589817664731523</c:v>
                </c:pt>
                <c:pt idx="2">
                  <c:v>7.5728296226480155E-2</c:v>
                </c:pt>
                <c:pt idx="3">
                  <c:v>8.4312540661404464E-2</c:v>
                </c:pt>
              </c:numCache>
            </c:numRef>
          </c:val>
          <c:extLst>
            <c:ext xmlns:c16="http://schemas.microsoft.com/office/drawing/2014/chart" uri="{C3380CC4-5D6E-409C-BE32-E72D297353CC}">
              <c16:uniqueId val="{00000003-6B77-4A19-8C63-491464088167}"/>
            </c:ext>
          </c:extLst>
        </c:ser>
        <c:dLbls>
          <c:showLegendKey val="0"/>
          <c:showVal val="0"/>
          <c:showCatName val="0"/>
          <c:showSerName val="0"/>
          <c:showPercent val="0"/>
          <c:showBubbleSize val="0"/>
        </c:dLbls>
        <c:gapWidth val="20"/>
        <c:overlap val="100"/>
        <c:axId val="188866719"/>
        <c:axId val="188873375"/>
      </c:barChart>
      <c:catAx>
        <c:axId val="188866719"/>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188873375"/>
        <c:crosses val="autoZero"/>
        <c:auto val="1"/>
        <c:lblAlgn val="ctr"/>
        <c:lblOffset val="0"/>
        <c:noMultiLvlLbl val="0"/>
      </c:catAx>
      <c:valAx>
        <c:axId val="188873375"/>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a:t>Podíl osob</a:t>
                </a:r>
              </a:p>
            </c:rich>
          </c:tx>
          <c:layout>
            <c:manualLayout>
              <c:xMode val="edge"/>
              <c:yMode val="edge"/>
              <c:x val="3.5192638127640806E-2"/>
              <c:y val="0.37097639389052001"/>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accent1">
                <a:shade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1888667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List1!$A$2</c:f>
              <c:strCache>
                <c:ptCount val="1"/>
                <c:pt idx="0">
                  <c:v>Pouze PL</c:v>
                </c:pt>
              </c:strCache>
            </c:strRef>
          </c:tx>
          <c:spPr>
            <a:solidFill>
              <a:srgbClr val="232C77"/>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List1!$B$2:$E$2</c:f>
              <c:numCache>
                <c:formatCode>0%</c:formatCode>
                <c:ptCount val="4"/>
                <c:pt idx="0">
                  <c:v>0.29596323359529719</c:v>
                </c:pt>
                <c:pt idx="1">
                  <c:v>0.2633460040613631</c:v>
                </c:pt>
                <c:pt idx="2">
                  <c:v>0.2357972454346938</c:v>
                </c:pt>
                <c:pt idx="3">
                  <c:v>0.17779981720241916</c:v>
                </c:pt>
              </c:numCache>
            </c:numRef>
          </c:val>
          <c:extLst>
            <c:ext xmlns:c16="http://schemas.microsoft.com/office/drawing/2014/chart" uri="{C3380CC4-5D6E-409C-BE32-E72D297353CC}">
              <c16:uniqueId val="{00000000-54D7-4B75-82B5-0768C9140A90}"/>
            </c:ext>
          </c:extLst>
        </c:ser>
        <c:ser>
          <c:idx val="1"/>
          <c:order val="1"/>
          <c:tx>
            <c:strRef>
              <c:f>List1!$A$3</c:f>
              <c:strCache>
                <c:ptCount val="1"/>
                <c:pt idx="0">
                  <c:v>PL a ambulantní specialista</c:v>
                </c:pt>
              </c:strCache>
            </c:strRef>
          </c:tx>
          <c:spPr>
            <a:solidFill>
              <a:srgbClr val="4472C4"/>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List1!$B$3:$E$3</c:f>
              <c:numCache>
                <c:formatCode>0%</c:formatCode>
                <c:ptCount val="4"/>
                <c:pt idx="0">
                  <c:v>0.18259420218156447</c:v>
                </c:pt>
                <c:pt idx="1">
                  <c:v>0.23981553024861288</c:v>
                </c:pt>
                <c:pt idx="2">
                  <c:v>0.28289264659159108</c:v>
                </c:pt>
                <c:pt idx="3">
                  <c:v>0.22851642261244967</c:v>
                </c:pt>
              </c:numCache>
            </c:numRef>
          </c:val>
          <c:extLst>
            <c:ext xmlns:c16="http://schemas.microsoft.com/office/drawing/2014/chart" uri="{C3380CC4-5D6E-409C-BE32-E72D297353CC}">
              <c16:uniqueId val="{00000001-54D7-4B75-82B5-0768C9140A90}"/>
            </c:ext>
          </c:extLst>
        </c:ser>
        <c:ser>
          <c:idx val="2"/>
          <c:order val="2"/>
          <c:tx>
            <c:strRef>
              <c:f>List1!$A$4</c:f>
              <c:strCache>
                <c:ptCount val="1"/>
                <c:pt idx="0">
                  <c:v>Pouze ambulantní specialista</c:v>
                </c:pt>
              </c:strCache>
            </c:strRef>
          </c:tx>
          <c:spPr>
            <a:solidFill>
              <a:srgbClr val="C22728"/>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List1!$B$4:$E$4</c:f>
              <c:numCache>
                <c:formatCode>0%</c:formatCode>
                <c:ptCount val="4"/>
                <c:pt idx="0">
                  <c:v>0.14255601179780925</c:v>
                </c:pt>
                <c:pt idx="1">
                  <c:v>0.17326799948747618</c:v>
                </c:pt>
                <c:pt idx="2">
                  <c:v>0.1983317279324622</c:v>
                </c:pt>
                <c:pt idx="3">
                  <c:v>0.2354393948233281</c:v>
                </c:pt>
              </c:numCache>
            </c:numRef>
          </c:val>
          <c:extLst>
            <c:ext xmlns:c16="http://schemas.microsoft.com/office/drawing/2014/chart" uri="{C3380CC4-5D6E-409C-BE32-E72D297353CC}">
              <c16:uniqueId val="{00000002-54D7-4B75-82B5-0768C9140A90}"/>
            </c:ext>
          </c:extLst>
        </c:ser>
        <c:ser>
          <c:idx val="3"/>
          <c:order val="3"/>
          <c:tx>
            <c:strRef>
              <c:f>List1!$A$5</c:f>
              <c:strCache>
                <c:ptCount val="1"/>
                <c:pt idx="0">
                  <c:v>Bez vyšetření</c:v>
                </c:pt>
              </c:strCache>
            </c:strRef>
          </c:tx>
          <c:spPr>
            <a:solidFill>
              <a:schemeClr val="bg1">
                <a:lumMod val="50000"/>
              </a:schemeClr>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List1!$B$1:$E$1</c:f>
              <c:strCache>
                <c:ptCount val="4"/>
                <c:pt idx="0">
                  <c:v>35–49 let</c:v>
                </c:pt>
                <c:pt idx="1">
                  <c:v>50–64 let</c:v>
                </c:pt>
                <c:pt idx="2">
                  <c:v>65–79 let</c:v>
                </c:pt>
                <c:pt idx="3">
                  <c:v>80+ let</c:v>
                </c:pt>
              </c:strCache>
            </c:strRef>
          </c:cat>
          <c:val>
            <c:numRef>
              <c:f>List1!$B$5:$E$5</c:f>
              <c:numCache>
                <c:formatCode>0%</c:formatCode>
                <c:ptCount val="4"/>
                <c:pt idx="0">
                  <c:v>0.37888655242532909</c:v>
                </c:pt>
                <c:pt idx="1">
                  <c:v>0.32357046620254787</c:v>
                </c:pt>
                <c:pt idx="2">
                  <c:v>0.28297838004125292</c:v>
                </c:pt>
                <c:pt idx="3">
                  <c:v>0.3582443653618031</c:v>
                </c:pt>
              </c:numCache>
            </c:numRef>
          </c:val>
          <c:extLst>
            <c:ext xmlns:c16="http://schemas.microsoft.com/office/drawing/2014/chart" uri="{C3380CC4-5D6E-409C-BE32-E72D297353CC}">
              <c16:uniqueId val="{00000003-54D7-4B75-82B5-0768C9140A90}"/>
            </c:ext>
          </c:extLst>
        </c:ser>
        <c:dLbls>
          <c:showLegendKey val="0"/>
          <c:showVal val="0"/>
          <c:showCatName val="0"/>
          <c:showSerName val="0"/>
          <c:showPercent val="0"/>
          <c:showBubbleSize val="0"/>
        </c:dLbls>
        <c:gapWidth val="20"/>
        <c:overlap val="100"/>
        <c:axId val="188866719"/>
        <c:axId val="188873375"/>
      </c:barChart>
      <c:catAx>
        <c:axId val="188866719"/>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188873375"/>
        <c:crosses val="autoZero"/>
        <c:auto val="1"/>
        <c:lblAlgn val="ctr"/>
        <c:lblOffset val="0"/>
        <c:noMultiLvlLbl val="0"/>
      </c:catAx>
      <c:valAx>
        <c:axId val="188873375"/>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cs-CZ"/>
                  <a:t>Podíl osob</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title>
        <c:numFmt formatCode="0%" sourceLinked="0"/>
        <c:majorTickMark val="out"/>
        <c:minorTickMark val="none"/>
        <c:tickLblPos val="nextTo"/>
        <c:spPr>
          <a:noFill/>
          <a:ln>
            <a:solidFill>
              <a:schemeClr val="accent1">
                <a:shade val="50000"/>
              </a:schemeClr>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18886671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cs-CZ"/>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64982477805895"/>
          <c:y val="6.6410186560380488E-2"/>
          <c:w val="0.81009944221588459"/>
          <c:h val="0.74232764584831412"/>
        </c:manualLayout>
      </c:layout>
      <c:barChart>
        <c:barDir val="col"/>
        <c:grouping val="percentStacked"/>
        <c:varyColors val="0"/>
        <c:ser>
          <c:idx val="0"/>
          <c:order val="0"/>
          <c:tx>
            <c:strRef>
              <c:f>Sheet1!$B$1</c:f>
              <c:strCache>
                <c:ptCount val="1"/>
                <c:pt idx="0">
                  <c:v>Praktik</c:v>
                </c:pt>
              </c:strCache>
            </c:strRef>
          </c:tx>
          <c:spPr>
            <a:solidFill>
              <a:srgbClr val="232C77"/>
            </a:solidFill>
          </c:spPr>
          <c:invertIfNegative val="0"/>
          <c:dLbls>
            <c:dLbl>
              <c:idx val="0"/>
              <c:layout>
                <c:manualLayout>
                  <c:x val="2.6416490952858E-4"/>
                  <c:y val="-8.9832147748982145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25-429E-A2CA-2482C24B3024}"/>
                </c:ext>
              </c:extLst>
            </c:dLbl>
            <c:dLbl>
              <c:idx val="13"/>
              <c:layout>
                <c:manualLayout>
                  <c:x val="-4.9519220037193869E-3"/>
                  <c:y val="6.768543009827178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25-429E-A2CA-2482C24B3024}"/>
                </c:ext>
              </c:extLst>
            </c:dLbl>
            <c:spPr>
              <a:noFill/>
              <a:ln>
                <a:noFill/>
              </a:ln>
              <a:effectLst/>
            </c:spPr>
            <c:txPr>
              <a:bodyPr wrap="square" lIns="38100" tIns="19050" rIns="38100" bIns="19050" anchor="ctr">
                <a:spAutoFit/>
              </a:bodyPr>
              <a:lstStyle/>
              <a:p>
                <a:pPr>
                  <a:defRPr sz="1400" b="0">
                    <a:solidFill>
                      <a:schemeClr val="bg1"/>
                    </a:solidFill>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2019</c:v>
                </c:pt>
                <c:pt idx="1">
                  <c:v>2020</c:v>
                </c:pt>
                <c:pt idx="2">
                  <c:v>2021</c:v>
                </c:pt>
                <c:pt idx="3">
                  <c:v>2022</c:v>
                </c:pt>
                <c:pt idx="4">
                  <c:v>2023*</c:v>
                </c:pt>
              </c:strCache>
            </c:strRef>
          </c:cat>
          <c:val>
            <c:numRef>
              <c:f>Sheet1!$B$2:$B$6</c:f>
              <c:numCache>
                <c:formatCode>0.0%</c:formatCode>
                <c:ptCount val="5"/>
                <c:pt idx="0">
                  <c:v>0.8728134793568606</c:v>
                </c:pt>
                <c:pt idx="1">
                  <c:v>0.83821784446707592</c:v>
                </c:pt>
                <c:pt idx="2">
                  <c:v>0.78455218134655824</c:v>
                </c:pt>
                <c:pt idx="3">
                  <c:v>0.78251941144646708</c:v>
                </c:pt>
                <c:pt idx="4">
                  <c:v>0.78943995272560974</c:v>
                </c:pt>
              </c:numCache>
            </c:numRef>
          </c:val>
          <c:extLst>
            <c:ext xmlns:c16="http://schemas.microsoft.com/office/drawing/2014/chart" uri="{C3380CC4-5D6E-409C-BE32-E72D297353CC}">
              <c16:uniqueId val="{00000002-AA25-429E-A2CA-2482C24B3024}"/>
            </c:ext>
          </c:extLst>
        </c:ser>
        <c:ser>
          <c:idx val="1"/>
          <c:order val="1"/>
          <c:tx>
            <c:strRef>
              <c:f>Sheet1!$C$1</c:f>
              <c:strCache>
                <c:ptCount val="1"/>
                <c:pt idx="0">
                  <c:v>Internista</c:v>
                </c:pt>
              </c:strCache>
            </c:strRef>
          </c:tx>
          <c:spPr>
            <a:solidFill>
              <a:srgbClr val="4472C4"/>
            </a:solidFill>
          </c:spPr>
          <c:invertIfNegative val="0"/>
          <c:dLbls>
            <c:dLbl>
              <c:idx val="0"/>
              <c:layout>
                <c:manualLayout>
                  <c:x val="5.6058645968089693E-4"/>
                  <c:y val="1.3208757790311983E-3"/>
                </c:manualLayout>
              </c:layout>
              <c:showLegendKey val="0"/>
              <c:showVal val="1"/>
              <c:showCatName val="0"/>
              <c:showSerName val="0"/>
              <c:showPercent val="0"/>
              <c:showBubbleSize val="0"/>
              <c:extLst>
                <c:ext xmlns:c15="http://schemas.microsoft.com/office/drawing/2012/chart" uri="{CE6537A1-D6FC-4f65-9D91-7224C49458BB}">
                  <c15:layout>
                    <c:manualLayout>
                      <c:w val="6.1372590568931497E-2"/>
                      <c:h val="8.4807892713205518E-2"/>
                    </c:manualLayout>
                  </c15:layout>
                </c:ext>
                <c:ext xmlns:c16="http://schemas.microsoft.com/office/drawing/2014/chart" uri="{C3380CC4-5D6E-409C-BE32-E72D297353CC}">
                  <c16:uniqueId val="{00000003-AA25-429E-A2CA-2482C24B3024}"/>
                </c:ext>
              </c:extLst>
            </c:dLbl>
            <c:dLbl>
              <c:idx val="1"/>
              <c:layout>
                <c:manualLayout>
                  <c:x val="-2.4654938831223071E-3"/>
                  <c:y val="5.019212212477540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25-429E-A2CA-2482C24B3024}"/>
                </c:ext>
              </c:extLst>
            </c:dLbl>
            <c:dLbl>
              <c:idx val="2"/>
              <c:layout>
                <c:manualLayout>
                  <c:x val="1.468322281189625E-3"/>
                  <c:y val="8.816127223853624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A25-429E-A2CA-2482C24B3024}"/>
                </c:ext>
              </c:extLst>
            </c:dLbl>
            <c:dLbl>
              <c:idx val="3"/>
              <c:layout>
                <c:manualLayout>
                  <c:x val="2.952399384747023E-3"/>
                  <c:y val="-6.722248779921299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A25-429E-A2CA-2482C24B3024}"/>
                </c:ext>
              </c:extLst>
            </c:dLbl>
            <c:dLbl>
              <c:idx val="4"/>
              <c:layout>
                <c:manualLayout>
                  <c:x val="4.3651723353468272E-3"/>
                  <c:y val="-2.113555576904601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A25-429E-A2CA-2482C24B3024}"/>
                </c:ext>
              </c:extLst>
            </c:dLbl>
            <c:spPr>
              <a:noFill/>
              <a:ln>
                <a:noFill/>
              </a:ln>
              <a:effectLst/>
            </c:spPr>
            <c:txPr>
              <a:bodyPr wrap="square" lIns="38100" tIns="19050" rIns="38100" bIns="19050" anchor="ctr">
                <a:spAutoFit/>
              </a:bodyPr>
              <a:lstStyle/>
              <a:p>
                <a:pPr>
                  <a:defRPr sz="1400" b="0">
                    <a:solidFill>
                      <a:schemeClr val="bg1"/>
                    </a:solidFill>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2019</c:v>
                </c:pt>
                <c:pt idx="1">
                  <c:v>2020</c:v>
                </c:pt>
                <c:pt idx="2">
                  <c:v>2021</c:v>
                </c:pt>
                <c:pt idx="3">
                  <c:v>2022</c:v>
                </c:pt>
                <c:pt idx="4">
                  <c:v>2023*</c:v>
                </c:pt>
              </c:strCache>
            </c:strRef>
          </c:cat>
          <c:val>
            <c:numRef>
              <c:f>Sheet1!$C$2:$C$6</c:f>
              <c:numCache>
                <c:formatCode>0.0%</c:formatCode>
                <c:ptCount val="5"/>
                <c:pt idx="0">
                  <c:v>7.8704097969750642E-2</c:v>
                </c:pt>
                <c:pt idx="1">
                  <c:v>0.10088630623756538</c:v>
                </c:pt>
                <c:pt idx="2">
                  <c:v>0.13325793957179333</c:v>
                </c:pt>
                <c:pt idx="3">
                  <c:v>0.13512195493648896</c:v>
                </c:pt>
                <c:pt idx="4">
                  <c:v>0.12487086987267851</c:v>
                </c:pt>
              </c:numCache>
            </c:numRef>
          </c:val>
          <c:extLst>
            <c:ext xmlns:c16="http://schemas.microsoft.com/office/drawing/2014/chart" uri="{C3380CC4-5D6E-409C-BE32-E72D297353CC}">
              <c16:uniqueId val="{00000008-AA25-429E-A2CA-2482C24B3024}"/>
            </c:ext>
          </c:extLst>
        </c:ser>
        <c:ser>
          <c:idx val="2"/>
          <c:order val="2"/>
          <c:tx>
            <c:strRef>
              <c:f>Sheet1!$D$1</c:f>
              <c:strCache>
                <c:ptCount val="1"/>
                <c:pt idx="0">
                  <c:v>Kardiolog</c:v>
                </c:pt>
              </c:strCache>
            </c:strRef>
          </c:tx>
          <c:spPr>
            <a:solidFill>
              <a:srgbClr val="C22728"/>
            </a:solidFill>
          </c:spPr>
          <c:invertIfNegative val="0"/>
          <c:dLbls>
            <c:dLbl>
              <c:idx val="0"/>
              <c:layout>
                <c:manualLayout>
                  <c:x val="3.4497628288054881E-3"/>
                  <c:y val="-6.165048346316101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A25-429E-A2CA-2482C24B3024}"/>
                </c:ext>
              </c:extLst>
            </c:dLbl>
            <c:dLbl>
              <c:idx val="1"/>
              <c:layout>
                <c:manualLayout>
                  <c:x val="8.7664343968612516E-4"/>
                  <c:y val="-3.310138320097235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AA25-429E-A2CA-2482C24B3024}"/>
                </c:ext>
              </c:extLst>
            </c:dLbl>
            <c:dLbl>
              <c:idx val="2"/>
              <c:layout>
                <c:manualLayout>
                  <c:x val="6.5742314314419699E-4"/>
                  <c:y val="-3.210765168469334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A25-429E-A2CA-2482C24B3024}"/>
                </c:ext>
              </c:extLst>
            </c:dLbl>
            <c:dLbl>
              <c:idx val="3"/>
              <c:layout>
                <c:manualLayout>
                  <c:x val="5.1746442432082798E-3"/>
                  <c:y val="-8.534880384470398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A25-429E-A2CA-2482C24B3024}"/>
                </c:ext>
              </c:extLst>
            </c:dLbl>
            <c:dLbl>
              <c:idx val="4"/>
              <c:layout>
                <c:manualLayout>
                  <c:x val="4.3121356272897973E-3"/>
                  <c:y val="-8.4282960268720446E-3"/>
                </c:manualLayout>
              </c:layout>
              <c:showLegendKey val="0"/>
              <c:showVal val="1"/>
              <c:showCatName val="0"/>
              <c:showSerName val="0"/>
              <c:showPercent val="0"/>
              <c:showBubbleSize val="0"/>
              <c:extLst>
                <c:ext xmlns:c15="http://schemas.microsoft.com/office/drawing/2012/chart" uri="{CE6537A1-D6FC-4f65-9D91-7224C49458BB}">
                  <c15:layout>
                    <c:manualLayout>
                      <c:w val="5.9844692763986643E-2"/>
                      <c:h val="7.4098781337108025E-2"/>
                    </c:manualLayout>
                  </c15:layout>
                </c:ext>
                <c:ext xmlns:c16="http://schemas.microsoft.com/office/drawing/2014/chart" uri="{C3380CC4-5D6E-409C-BE32-E72D297353CC}">
                  <c16:uniqueId val="{0000000D-AA25-429E-A2CA-2482C24B3024}"/>
                </c:ext>
              </c:extLst>
            </c:dLbl>
            <c:numFmt formatCode="0.0%" sourceLinked="0"/>
            <c:spPr>
              <a:noFill/>
              <a:ln>
                <a:noFill/>
              </a:ln>
              <a:effectLst/>
            </c:spPr>
            <c:txPr>
              <a:bodyPr wrap="square" lIns="38100" tIns="19050" rIns="38100" bIns="19050" anchor="ctr">
                <a:spAutoFit/>
              </a:bodyPr>
              <a:lstStyle/>
              <a:p>
                <a:pPr>
                  <a:defRPr sz="1400" b="0">
                    <a:solidFill>
                      <a:schemeClr val="bg1"/>
                    </a:solidFill>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2019</c:v>
                </c:pt>
                <c:pt idx="1">
                  <c:v>2020</c:v>
                </c:pt>
                <c:pt idx="2">
                  <c:v>2021</c:v>
                </c:pt>
                <c:pt idx="3">
                  <c:v>2022</c:v>
                </c:pt>
                <c:pt idx="4">
                  <c:v>2023*</c:v>
                </c:pt>
              </c:strCache>
            </c:strRef>
          </c:cat>
          <c:val>
            <c:numRef>
              <c:f>Sheet1!$D$2:$D$6</c:f>
              <c:numCache>
                <c:formatCode>0.00%</c:formatCode>
                <c:ptCount val="5"/>
                <c:pt idx="0">
                  <c:v>3.9630952786483174E-2</c:v>
                </c:pt>
                <c:pt idx="1">
                  <c:v>5.4051753221570256E-2</c:v>
                </c:pt>
                <c:pt idx="2">
                  <c:v>7.4419836461747282E-2</c:v>
                </c:pt>
                <c:pt idx="3">
                  <c:v>7.4721686719446498E-2</c:v>
                </c:pt>
                <c:pt idx="4">
                  <c:v>7.9330163602847323E-2</c:v>
                </c:pt>
              </c:numCache>
            </c:numRef>
          </c:val>
          <c:extLst>
            <c:ext xmlns:c16="http://schemas.microsoft.com/office/drawing/2014/chart" uri="{C3380CC4-5D6E-409C-BE32-E72D297353CC}">
              <c16:uniqueId val="{0000000E-AA25-429E-A2CA-2482C24B3024}"/>
            </c:ext>
          </c:extLst>
        </c:ser>
        <c:ser>
          <c:idx val="3"/>
          <c:order val="3"/>
          <c:tx>
            <c:strRef>
              <c:f>Sheet1!$E$1</c:f>
              <c:strCache>
                <c:ptCount val="1"/>
                <c:pt idx="0">
                  <c:v>Ostatní </c:v>
                </c:pt>
              </c:strCache>
            </c:strRef>
          </c:tx>
          <c:spPr>
            <a:solidFill>
              <a:srgbClr val="7F7F7F"/>
            </a:solidFill>
          </c:spPr>
          <c:invertIfNegative val="0"/>
          <c:dLbls>
            <c:dLbl>
              <c:idx val="0"/>
              <c:layout>
                <c:manualLayout>
                  <c:x val="5.1555621212257735E-2"/>
                  <c:y val="-3.80754183892257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A25-429E-A2CA-2482C24B3024}"/>
                </c:ext>
              </c:extLst>
            </c:dLbl>
            <c:dLbl>
              <c:idx val="1"/>
              <c:layout>
                <c:manualLayout>
                  <c:x val="4.1397153945666239E-2"/>
                  <c:y val="-3.724527935847252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AA25-429E-A2CA-2482C24B3024}"/>
                </c:ext>
              </c:extLst>
            </c:dLbl>
            <c:dLbl>
              <c:idx val="2"/>
              <c:layout>
                <c:manualLayout>
                  <c:x val="5.5196205260888316E-2"/>
                  <c:y val="-3.64776977314085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A25-429E-A2CA-2482C24B3024}"/>
                </c:ext>
              </c:extLst>
            </c:dLbl>
            <c:dLbl>
              <c:idx val="3"/>
              <c:layout>
                <c:manualLayout>
                  <c:x val="5.3909659012496849E-2"/>
                  <c:y val="-3.63981538487924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AA25-429E-A2CA-2482C24B3024}"/>
                </c:ext>
              </c:extLst>
            </c:dLbl>
            <c:dLbl>
              <c:idx val="4"/>
              <c:layout>
                <c:manualLayout>
                  <c:x val="5.177472279144886E-2"/>
                  <c:y val="-3.54278626176575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A25-429E-A2CA-2482C24B3024}"/>
                </c:ext>
              </c:extLst>
            </c:dLbl>
            <c:spPr>
              <a:noFill/>
              <a:ln>
                <a:noFill/>
              </a:ln>
              <a:effectLst/>
            </c:spPr>
            <c:txPr>
              <a:bodyPr wrap="square" lIns="38100" tIns="19050" rIns="38100" bIns="19050" anchor="ctr">
                <a:spAutoFit/>
              </a:bodyPr>
              <a:lstStyle/>
              <a:p>
                <a:pPr>
                  <a:defRPr sz="1400" b="0">
                    <a:solidFill>
                      <a:schemeClr val="tx1"/>
                    </a:solidFill>
                    <a:latin typeface="+mn-lt"/>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2019</c:v>
                </c:pt>
                <c:pt idx="1">
                  <c:v>2020</c:v>
                </c:pt>
                <c:pt idx="2">
                  <c:v>2021</c:v>
                </c:pt>
                <c:pt idx="3">
                  <c:v>2022</c:v>
                </c:pt>
                <c:pt idx="4">
                  <c:v>2023*</c:v>
                </c:pt>
              </c:strCache>
            </c:strRef>
          </c:cat>
          <c:val>
            <c:numRef>
              <c:f>Sheet1!$E$2:$E$6</c:f>
              <c:numCache>
                <c:formatCode>0.0%</c:formatCode>
                <c:ptCount val="5"/>
                <c:pt idx="0">
                  <c:v>8.8514698869055723E-3</c:v>
                </c:pt>
                <c:pt idx="1">
                  <c:v>6.8440960737884363E-3</c:v>
                </c:pt>
                <c:pt idx="2">
                  <c:v>7.7700426199011768E-3</c:v>
                </c:pt>
                <c:pt idx="3">
                  <c:v>7.6369468975974767E-3</c:v>
                </c:pt>
                <c:pt idx="4">
                  <c:v>6.3590137988644149E-3</c:v>
                </c:pt>
              </c:numCache>
            </c:numRef>
          </c:val>
          <c:extLst>
            <c:ext xmlns:c16="http://schemas.microsoft.com/office/drawing/2014/chart" uri="{C3380CC4-5D6E-409C-BE32-E72D297353CC}">
              <c16:uniqueId val="{0000000F-AA25-429E-A2CA-2482C24B3024}"/>
            </c:ext>
          </c:extLst>
        </c:ser>
        <c:dLbls>
          <c:showLegendKey val="0"/>
          <c:showVal val="1"/>
          <c:showCatName val="0"/>
          <c:showSerName val="0"/>
          <c:showPercent val="0"/>
          <c:showBubbleSize val="0"/>
        </c:dLbls>
        <c:gapWidth val="100"/>
        <c:overlap val="100"/>
        <c:axId val="328231464"/>
        <c:axId val="328226368"/>
      </c:barChart>
      <c:catAx>
        <c:axId val="328231464"/>
        <c:scaling>
          <c:orientation val="minMax"/>
        </c:scaling>
        <c:delete val="0"/>
        <c:axPos val="b"/>
        <c:title>
          <c:tx>
            <c:rich>
              <a:bodyPr/>
              <a:lstStyle/>
              <a:p>
                <a:pPr>
                  <a:defRPr sz="1400" b="0">
                    <a:solidFill>
                      <a:schemeClr val="tx1"/>
                    </a:solidFill>
                    <a:latin typeface="+mn-lt"/>
                  </a:defRPr>
                </a:pPr>
                <a:r>
                  <a:rPr lang="cs-CZ" sz="1400" b="0" dirty="0">
                    <a:solidFill>
                      <a:schemeClr val="tx1"/>
                    </a:solidFill>
                    <a:latin typeface="+mn-lt"/>
                  </a:rPr>
                  <a:t>Rok</a:t>
                </a:r>
              </a:p>
            </c:rich>
          </c:tx>
          <c:layout>
            <c:manualLayout>
              <c:xMode val="edge"/>
              <c:yMode val="edge"/>
              <c:x val="0.94846050925698122"/>
              <c:y val="0.8560702725920597"/>
            </c:manualLayout>
          </c:layout>
          <c:overlay val="0"/>
        </c:title>
        <c:numFmt formatCode="General" sourceLinked="1"/>
        <c:majorTickMark val="out"/>
        <c:minorTickMark val="none"/>
        <c:tickLblPos val="nextTo"/>
        <c:spPr>
          <a:ln w="3163">
            <a:solidFill>
              <a:schemeClr val="accent6">
                <a:lumMod val="25000"/>
              </a:schemeClr>
            </a:solidFill>
            <a:prstDash val="solid"/>
          </a:ln>
        </c:spPr>
        <c:txPr>
          <a:bodyPr rot="0" vert="horz"/>
          <a:lstStyle/>
          <a:p>
            <a:pPr algn="just">
              <a:defRPr sz="1400" b="0" i="0" u="none" strike="noStrike" baseline="0">
                <a:solidFill>
                  <a:schemeClr val="tx1"/>
                </a:solidFill>
                <a:latin typeface="+mn-lt"/>
                <a:ea typeface="Arial"/>
                <a:cs typeface="Arial"/>
              </a:defRPr>
            </a:pPr>
            <a:endParaRPr lang="cs-CZ"/>
          </a:p>
        </c:txPr>
        <c:crossAx val="328226368"/>
        <c:crosses val="autoZero"/>
        <c:auto val="1"/>
        <c:lblAlgn val="ctr"/>
        <c:lblOffset val="240"/>
        <c:noMultiLvlLbl val="0"/>
      </c:catAx>
      <c:valAx>
        <c:axId val="328226368"/>
        <c:scaling>
          <c:orientation val="minMax"/>
          <c:max val="1"/>
        </c:scaling>
        <c:delete val="0"/>
        <c:axPos val="l"/>
        <c:title>
          <c:tx>
            <c:rich>
              <a:bodyPr/>
              <a:lstStyle/>
              <a:p>
                <a:pPr>
                  <a:defRPr sz="1400" b="0">
                    <a:solidFill>
                      <a:schemeClr val="tx1"/>
                    </a:solidFill>
                    <a:latin typeface="+mn-lt"/>
                  </a:defRPr>
                </a:pPr>
                <a:r>
                  <a:rPr lang="cs-CZ" sz="1400" b="0" dirty="0">
                    <a:solidFill>
                      <a:schemeClr val="tx1"/>
                    </a:solidFill>
                    <a:latin typeface="+mn-lt"/>
                  </a:rPr>
                  <a:t>Podíl výkonů vykázaných</a:t>
                </a:r>
                <a:r>
                  <a:rPr lang="cs-CZ" sz="1400" b="0" baseline="0" dirty="0">
                    <a:solidFill>
                      <a:schemeClr val="tx1"/>
                    </a:solidFill>
                    <a:latin typeface="+mn-lt"/>
                  </a:rPr>
                  <a:t> danou odborností</a:t>
                </a:r>
                <a:endParaRPr lang="cs-CZ" sz="1400" b="0" dirty="0">
                  <a:solidFill>
                    <a:schemeClr val="tx1"/>
                  </a:solidFill>
                  <a:latin typeface="+mn-lt"/>
                </a:endParaRPr>
              </a:p>
            </c:rich>
          </c:tx>
          <c:layout>
            <c:manualLayout>
              <c:xMode val="edge"/>
              <c:yMode val="edge"/>
              <c:x val="3.0425234804988973E-3"/>
              <c:y val="0.11471763804713847"/>
            </c:manualLayout>
          </c:layout>
          <c:overlay val="0"/>
        </c:title>
        <c:numFmt formatCode="0%" sourceLinked="0"/>
        <c:majorTickMark val="out"/>
        <c:minorTickMark val="none"/>
        <c:tickLblPos val="nextTo"/>
        <c:spPr>
          <a:ln w="3163">
            <a:solidFill>
              <a:schemeClr val="tx1"/>
            </a:solidFill>
            <a:prstDash val="solid"/>
          </a:ln>
        </c:spPr>
        <c:txPr>
          <a:bodyPr rot="0" vert="horz"/>
          <a:lstStyle/>
          <a:p>
            <a:pPr>
              <a:defRPr sz="1400" b="0" i="0" u="none" strike="noStrike" baseline="0">
                <a:solidFill>
                  <a:schemeClr val="tx1"/>
                </a:solidFill>
                <a:latin typeface="+mn-lt"/>
                <a:ea typeface="Arial"/>
                <a:cs typeface="Arial"/>
              </a:defRPr>
            </a:pPr>
            <a:endParaRPr lang="cs-CZ"/>
          </a:p>
        </c:txPr>
        <c:crossAx val="328231464"/>
        <c:crosses val="autoZero"/>
        <c:crossBetween val="between"/>
      </c:valAx>
      <c:spPr>
        <a:noFill/>
        <a:ln w="25396">
          <a:noFill/>
        </a:ln>
      </c:spPr>
    </c:plotArea>
    <c:plotVisOnly val="1"/>
    <c:dispBlanksAs val="gap"/>
    <c:showDLblsOverMax val="0"/>
  </c:chart>
  <c:spPr>
    <a:noFill/>
    <a:ln>
      <a:noFill/>
    </a:ln>
  </c:spPr>
  <c:txPr>
    <a:bodyPr/>
    <a:lstStyle/>
    <a:p>
      <a:pPr algn="just">
        <a:defRPr sz="1644" b="1" i="0" u="none" strike="noStrike" baseline="0">
          <a:solidFill>
            <a:schemeClr val="tx1"/>
          </a:solidFill>
          <a:latin typeface="Georgia"/>
          <a:ea typeface="Georgia"/>
          <a:cs typeface="Georgia"/>
        </a:defRPr>
      </a:pPr>
      <a:endParaRPr lang="cs-CZ"/>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6BAED6"/>
              </a:solidFill>
              <a:ln>
                <a:noFill/>
              </a:ln>
              <a:effectLst/>
            </c:spPr>
            <c:extLst>
              <c:ext xmlns:c16="http://schemas.microsoft.com/office/drawing/2014/chart" uri="{C3380CC4-5D6E-409C-BE32-E72D297353CC}">
                <c16:uniqueId val="{00000001-BA50-4BDF-A396-2CC3557BF75A}"/>
              </c:ext>
            </c:extLst>
          </c:dPt>
          <c:dPt>
            <c:idx val="1"/>
            <c:invertIfNegative val="0"/>
            <c:bubble3D val="0"/>
            <c:spPr>
              <a:solidFill>
                <a:srgbClr val="6BAED6"/>
              </a:solidFill>
              <a:ln>
                <a:noFill/>
              </a:ln>
              <a:effectLst/>
            </c:spPr>
            <c:extLst>
              <c:ext xmlns:c16="http://schemas.microsoft.com/office/drawing/2014/chart" uri="{C3380CC4-5D6E-409C-BE32-E72D297353CC}">
                <c16:uniqueId val="{00000003-BA50-4BDF-A396-2CC3557BF75A}"/>
              </c:ext>
            </c:extLst>
          </c:dPt>
          <c:dPt>
            <c:idx val="2"/>
            <c:invertIfNegative val="0"/>
            <c:bubble3D val="0"/>
            <c:spPr>
              <a:solidFill>
                <a:srgbClr val="6BAED6"/>
              </a:solidFill>
              <a:ln>
                <a:noFill/>
              </a:ln>
              <a:effectLst/>
            </c:spPr>
            <c:extLst>
              <c:ext xmlns:c16="http://schemas.microsoft.com/office/drawing/2014/chart" uri="{C3380CC4-5D6E-409C-BE32-E72D297353CC}">
                <c16:uniqueId val="{00000005-BA50-4BDF-A396-2CC3557BF75A}"/>
              </c:ext>
            </c:extLst>
          </c:dPt>
          <c:dPt>
            <c:idx val="3"/>
            <c:invertIfNegative val="0"/>
            <c:bubble3D val="0"/>
            <c:spPr>
              <a:solidFill>
                <a:srgbClr val="6BAED6"/>
              </a:solidFill>
              <a:ln>
                <a:noFill/>
              </a:ln>
              <a:effectLst/>
            </c:spPr>
            <c:extLst>
              <c:ext xmlns:c16="http://schemas.microsoft.com/office/drawing/2014/chart" uri="{C3380CC4-5D6E-409C-BE32-E72D297353CC}">
                <c16:uniqueId val="{00000007-BA50-4BDF-A396-2CC3557BF75A}"/>
              </c:ext>
            </c:extLst>
          </c:dPt>
          <c:dPt>
            <c:idx val="4"/>
            <c:invertIfNegative val="0"/>
            <c:bubble3D val="0"/>
            <c:spPr>
              <a:solidFill>
                <a:srgbClr val="6BAED6"/>
              </a:solidFill>
              <a:ln>
                <a:noFill/>
              </a:ln>
              <a:effectLst/>
            </c:spPr>
            <c:extLst>
              <c:ext xmlns:c16="http://schemas.microsoft.com/office/drawing/2014/chart" uri="{C3380CC4-5D6E-409C-BE32-E72D297353CC}">
                <c16:uniqueId val="{00000009-BA50-4BDF-A396-2CC3557BF75A}"/>
              </c:ext>
            </c:extLst>
          </c:dPt>
          <c:dPt>
            <c:idx val="5"/>
            <c:invertIfNegative val="0"/>
            <c:bubble3D val="0"/>
            <c:spPr>
              <a:solidFill>
                <a:srgbClr val="6BAED6"/>
              </a:solidFill>
              <a:ln>
                <a:noFill/>
              </a:ln>
              <a:effectLst/>
            </c:spPr>
            <c:extLst>
              <c:ext xmlns:c16="http://schemas.microsoft.com/office/drawing/2014/chart" uri="{C3380CC4-5D6E-409C-BE32-E72D297353CC}">
                <c16:uniqueId val="{0000000B-BA50-4BDF-A396-2CC3557BF75A}"/>
              </c:ext>
            </c:extLst>
          </c:dPt>
          <c:dPt>
            <c:idx val="6"/>
            <c:invertIfNegative val="0"/>
            <c:bubble3D val="0"/>
            <c:spPr>
              <a:solidFill>
                <a:srgbClr val="6BAED6"/>
              </a:solidFill>
              <a:ln>
                <a:noFill/>
              </a:ln>
              <a:effectLst/>
            </c:spPr>
            <c:extLst>
              <c:ext xmlns:c16="http://schemas.microsoft.com/office/drawing/2014/chart" uri="{C3380CC4-5D6E-409C-BE32-E72D297353CC}">
                <c16:uniqueId val="{0000000D-BA50-4BDF-A396-2CC3557BF75A}"/>
              </c:ext>
            </c:extLst>
          </c:dPt>
          <c:dPt>
            <c:idx val="7"/>
            <c:invertIfNegative val="0"/>
            <c:bubble3D val="0"/>
            <c:spPr>
              <a:solidFill>
                <a:srgbClr val="6BAED6"/>
              </a:solidFill>
              <a:ln>
                <a:noFill/>
              </a:ln>
              <a:effectLst/>
            </c:spPr>
            <c:extLst>
              <c:ext xmlns:c16="http://schemas.microsoft.com/office/drawing/2014/chart" uri="{C3380CC4-5D6E-409C-BE32-E72D297353CC}">
                <c16:uniqueId val="{0000000F-BA50-4BDF-A396-2CC3557BF75A}"/>
              </c:ext>
            </c:extLst>
          </c:dPt>
          <c:dPt>
            <c:idx val="8"/>
            <c:invertIfNegative val="0"/>
            <c:bubble3D val="0"/>
            <c:spPr>
              <a:solidFill>
                <a:srgbClr val="6BAED6"/>
              </a:solidFill>
              <a:ln>
                <a:noFill/>
              </a:ln>
              <a:effectLst/>
            </c:spPr>
            <c:extLst>
              <c:ext xmlns:c16="http://schemas.microsoft.com/office/drawing/2014/chart" uri="{C3380CC4-5D6E-409C-BE32-E72D297353CC}">
                <c16:uniqueId val="{00000011-BA50-4BDF-A396-2CC3557BF75A}"/>
              </c:ext>
            </c:extLst>
          </c:dPt>
          <c:dPt>
            <c:idx val="9"/>
            <c:invertIfNegative val="0"/>
            <c:bubble3D val="0"/>
            <c:spPr>
              <a:solidFill>
                <a:srgbClr val="6BAED6"/>
              </a:solidFill>
              <a:ln>
                <a:noFill/>
              </a:ln>
              <a:effectLst/>
            </c:spPr>
            <c:extLst>
              <c:ext xmlns:c16="http://schemas.microsoft.com/office/drawing/2014/chart" uri="{C3380CC4-5D6E-409C-BE32-E72D297353CC}">
                <c16:uniqueId val="{00000013-BA50-4BDF-A396-2CC3557BF75A}"/>
              </c:ext>
            </c:extLst>
          </c:dPt>
          <c:dPt>
            <c:idx val="10"/>
            <c:invertIfNegative val="0"/>
            <c:bubble3D val="0"/>
            <c:spPr>
              <a:solidFill>
                <a:srgbClr val="FFC000"/>
              </a:solidFill>
              <a:ln>
                <a:noFill/>
              </a:ln>
              <a:effectLst/>
            </c:spPr>
            <c:extLst>
              <c:ext xmlns:c16="http://schemas.microsoft.com/office/drawing/2014/chart" uri="{C3380CC4-5D6E-409C-BE32-E72D297353CC}">
                <c16:uniqueId val="{00000015-BA50-4BDF-A396-2CC3557BF75A}"/>
              </c:ext>
            </c:extLst>
          </c:dPt>
          <c:dPt>
            <c:idx val="11"/>
            <c:invertIfNegative val="0"/>
            <c:bubble3D val="0"/>
            <c:spPr>
              <a:solidFill>
                <a:srgbClr val="BDD7E7"/>
              </a:solidFill>
              <a:ln>
                <a:noFill/>
              </a:ln>
              <a:effectLst/>
            </c:spPr>
            <c:extLst>
              <c:ext xmlns:c16="http://schemas.microsoft.com/office/drawing/2014/chart" uri="{C3380CC4-5D6E-409C-BE32-E72D297353CC}">
                <c16:uniqueId val="{00000017-BA50-4BDF-A396-2CC3557BF75A}"/>
              </c:ext>
            </c:extLst>
          </c:dPt>
          <c:dPt>
            <c:idx val="12"/>
            <c:invertIfNegative val="0"/>
            <c:bubble3D val="0"/>
            <c:spPr>
              <a:solidFill>
                <a:srgbClr val="BDD7E7"/>
              </a:solidFill>
              <a:ln>
                <a:noFill/>
              </a:ln>
              <a:effectLst/>
            </c:spPr>
            <c:extLst>
              <c:ext xmlns:c16="http://schemas.microsoft.com/office/drawing/2014/chart" uri="{C3380CC4-5D6E-409C-BE32-E72D297353CC}">
                <c16:uniqueId val="{00000019-BA50-4BDF-A396-2CC3557BF75A}"/>
              </c:ext>
            </c:extLst>
          </c:dPt>
          <c:dPt>
            <c:idx val="13"/>
            <c:invertIfNegative val="0"/>
            <c:bubble3D val="0"/>
            <c:spPr>
              <a:solidFill>
                <a:srgbClr val="BDD7E7"/>
              </a:solidFill>
              <a:ln>
                <a:noFill/>
              </a:ln>
              <a:effectLst/>
            </c:spPr>
            <c:extLst>
              <c:ext xmlns:c16="http://schemas.microsoft.com/office/drawing/2014/chart" uri="{C3380CC4-5D6E-409C-BE32-E72D297353CC}">
                <c16:uniqueId val="{0000001B-BA50-4BDF-A396-2CC3557BF75A}"/>
              </c:ext>
            </c:extLst>
          </c:dPt>
          <c:dPt>
            <c:idx val="14"/>
            <c:invertIfNegative val="0"/>
            <c:bubble3D val="0"/>
            <c:spPr>
              <a:solidFill>
                <a:srgbClr val="BDD7E7"/>
              </a:solidFill>
              <a:ln>
                <a:noFill/>
              </a:ln>
              <a:effectLst/>
            </c:spPr>
            <c:extLst>
              <c:ext xmlns:c16="http://schemas.microsoft.com/office/drawing/2014/chart" uri="{C3380CC4-5D6E-409C-BE32-E72D297353CC}">
                <c16:uniqueId val="{0000001D-BA50-4BDF-A396-2CC3557BF75A}"/>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Ústecký kraj</c:v>
                </c:pt>
                <c:pt idx="1">
                  <c:v>Kraj Vysočina</c:v>
                </c:pt>
                <c:pt idx="2">
                  <c:v>Královéhradecký kraj</c:v>
                </c:pt>
                <c:pt idx="3">
                  <c:v>Pardubický kraj</c:v>
                </c:pt>
                <c:pt idx="4">
                  <c:v>Karlovarský kraj</c:v>
                </c:pt>
                <c:pt idx="5">
                  <c:v>Liberecký kraj</c:v>
                </c:pt>
                <c:pt idx="6">
                  <c:v>Jihočeský kraj</c:v>
                </c:pt>
                <c:pt idx="7">
                  <c:v>Zlínský kraj</c:v>
                </c:pt>
                <c:pt idx="8">
                  <c:v>Hlavní město Praha</c:v>
                </c:pt>
                <c:pt idx="9">
                  <c:v>Jihomoravský kraj</c:v>
                </c:pt>
                <c:pt idx="10">
                  <c:v>Česká republika</c:v>
                </c:pt>
                <c:pt idx="11">
                  <c:v>Olomoucký kraj</c:v>
                </c:pt>
                <c:pt idx="12">
                  <c:v>Středočeský kraj</c:v>
                </c:pt>
                <c:pt idx="13">
                  <c:v>Plzeňský kraj</c:v>
                </c:pt>
                <c:pt idx="14">
                  <c:v>Moravskoslezský kraj</c:v>
                </c:pt>
              </c:strCache>
            </c:strRef>
          </c:cat>
          <c:val>
            <c:numRef>
              <c:f>Sheet1!$B$2:$B$16</c:f>
              <c:numCache>
                <c:formatCode>0.0%</c:formatCode>
                <c:ptCount val="15"/>
                <c:pt idx="0">
                  <c:v>6.7542165382000002E-2</c:v>
                </c:pt>
                <c:pt idx="1">
                  <c:v>6.3930595189000003E-2</c:v>
                </c:pt>
                <c:pt idx="2">
                  <c:v>6.2229522012999999E-2</c:v>
                </c:pt>
                <c:pt idx="3">
                  <c:v>6.0929228895E-2</c:v>
                </c:pt>
                <c:pt idx="4">
                  <c:v>6.0893407585000003E-2</c:v>
                </c:pt>
                <c:pt idx="5">
                  <c:v>6.0628660861000001E-2</c:v>
                </c:pt>
                <c:pt idx="6">
                  <c:v>6.0548548756999998E-2</c:v>
                </c:pt>
                <c:pt idx="7">
                  <c:v>5.9829707629000001E-2</c:v>
                </c:pt>
                <c:pt idx="8">
                  <c:v>5.9247373143E-2</c:v>
                </c:pt>
                <c:pt idx="9">
                  <c:v>5.9069175155999999E-2</c:v>
                </c:pt>
                <c:pt idx="10">
                  <c:v>5.8407601586000002E-2</c:v>
                </c:pt>
                <c:pt idx="11">
                  <c:v>5.5417678323E-2</c:v>
                </c:pt>
                <c:pt idx="12">
                  <c:v>5.4011036611999998E-2</c:v>
                </c:pt>
                <c:pt idx="13">
                  <c:v>5.1272902666999999E-2</c:v>
                </c:pt>
                <c:pt idx="14">
                  <c:v>5.1164436643000001E-2</c:v>
                </c:pt>
              </c:numCache>
            </c:numRef>
          </c:val>
          <c:extLst>
            <c:ext xmlns:c16="http://schemas.microsoft.com/office/drawing/2014/chart" uri="{C3380CC4-5D6E-409C-BE32-E72D297353CC}">
              <c16:uniqueId val="{0000001E-BA50-4BDF-A396-2CC3557BF75A}"/>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788C-499B-AA10-45258FC118B6}"/>
              </c:ext>
            </c:extLst>
          </c:dPt>
          <c:dPt>
            <c:idx val="1"/>
            <c:invertIfNegative val="0"/>
            <c:bubble3D val="0"/>
            <c:spPr>
              <a:solidFill>
                <a:srgbClr val="2171B5"/>
              </a:solidFill>
              <a:ln>
                <a:noFill/>
              </a:ln>
              <a:effectLst/>
            </c:spPr>
            <c:extLst>
              <c:ext xmlns:c16="http://schemas.microsoft.com/office/drawing/2014/chart" uri="{C3380CC4-5D6E-409C-BE32-E72D297353CC}">
                <c16:uniqueId val="{00000003-788C-499B-AA10-45258FC118B6}"/>
              </c:ext>
            </c:extLst>
          </c:dPt>
          <c:dPt>
            <c:idx val="2"/>
            <c:invertIfNegative val="0"/>
            <c:bubble3D val="0"/>
            <c:spPr>
              <a:solidFill>
                <a:srgbClr val="6BAED6"/>
              </a:solidFill>
              <a:ln>
                <a:noFill/>
              </a:ln>
              <a:effectLst/>
            </c:spPr>
            <c:extLst>
              <c:ext xmlns:c16="http://schemas.microsoft.com/office/drawing/2014/chart" uri="{C3380CC4-5D6E-409C-BE32-E72D297353CC}">
                <c16:uniqueId val="{00000005-788C-499B-AA10-45258FC118B6}"/>
              </c:ext>
            </c:extLst>
          </c:dPt>
          <c:dPt>
            <c:idx val="3"/>
            <c:invertIfNegative val="0"/>
            <c:bubble3D val="0"/>
            <c:spPr>
              <a:solidFill>
                <a:srgbClr val="6BAED6"/>
              </a:solidFill>
              <a:ln>
                <a:noFill/>
              </a:ln>
              <a:effectLst/>
            </c:spPr>
            <c:extLst>
              <c:ext xmlns:c16="http://schemas.microsoft.com/office/drawing/2014/chart" uri="{C3380CC4-5D6E-409C-BE32-E72D297353CC}">
                <c16:uniqueId val="{00000007-788C-499B-AA10-45258FC118B6}"/>
              </c:ext>
            </c:extLst>
          </c:dPt>
          <c:dPt>
            <c:idx val="4"/>
            <c:invertIfNegative val="0"/>
            <c:bubble3D val="0"/>
            <c:spPr>
              <a:solidFill>
                <a:srgbClr val="6BAED6"/>
              </a:solidFill>
              <a:ln>
                <a:noFill/>
              </a:ln>
              <a:effectLst/>
            </c:spPr>
            <c:extLst>
              <c:ext xmlns:c16="http://schemas.microsoft.com/office/drawing/2014/chart" uri="{C3380CC4-5D6E-409C-BE32-E72D297353CC}">
                <c16:uniqueId val="{00000009-788C-499B-AA10-45258FC118B6}"/>
              </c:ext>
            </c:extLst>
          </c:dPt>
          <c:dPt>
            <c:idx val="5"/>
            <c:invertIfNegative val="0"/>
            <c:bubble3D val="0"/>
            <c:spPr>
              <a:solidFill>
                <a:srgbClr val="6BAED6"/>
              </a:solidFill>
              <a:ln>
                <a:noFill/>
              </a:ln>
              <a:effectLst/>
            </c:spPr>
            <c:extLst>
              <c:ext xmlns:c16="http://schemas.microsoft.com/office/drawing/2014/chart" uri="{C3380CC4-5D6E-409C-BE32-E72D297353CC}">
                <c16:uniqueId val="{0000000B-788C-499B-AA10-45258FC118B6}"/>
              </c:ext>
            </c:extLst>
          </c:dPt>
          <c:dPt>
            <c:idx val="6"/>
            <c:invertIfNegative val="0"/>
            <c:bubble3D val="0"/>
            <c:spPr>
              <a:solidFill>
                <a:srgbClr val="6BAED6"/>
              </a:solidFill>
              <a:ln>
                <a:noFill/>
              </a:ln>
              <a:effectLst/>
            </c:spPr>
            <c:extLst>
              <c:ext xmlns:c16="http://schemas.microsoft.com/office/drawing/2014/chart" uri="{C3380CC4-5D6E-409C-BE32-E72D297353CC}">
                <c16:uniqueId val="{0000000D-788C-499B-AA10-45258FC118B6}"/>
              </c:ext>
            </c:extLst>
          </c:dPt>
          <c:dPt>
            <c:idx val="7"/>
            <c:invertIfNegative val="0"/>
            <c:bubble3D val="0"/>
            <c:spPr>
              <a:solidFill>
                <a:srgbClr val="FFC000"/>
              </a:solidFill>
              <a:ln>
                <a:noFill/>
              </a:ln>
              <a:effectLst/>
            </c:spPr>
            <c:extLst>
              <c:ext xmlns:c16="http://schemas.microsoft.com/office/drawing/2014/chart" uri="{C3380CC4-5D6E-409C-BE32-E72D297353CC}">
                <c16:uniqueId val="{0000000F-788C-499B-AA10-45258FC118B6}"/>
              </c:ext>
            </c:extLst>
          </c:dPt>
          <c:dPt>
            <c:idx val="8"/>
            <c:invertIfNegative val="0"/>
            <c:bubble3D val="0"/>
            <c:spPr>
              <a:solidFill>
                <a:srgbClr val="6BAED6"/>
              </a:solidFill>
              <a:ln>
                <a:noFill/>
              </a:ln>
              <a:effectLst/>
            </c:spPr>
            <c:extLst>
              <c:ext xmlns:c16="http://schemas.microsoft.com/office/drawing/2014/chart" uri="{C3380CC4-5D6E-409C-BE32-E72D297353CC}">
                <c16:uniqueId val="{00000011-788C-499B-AA10-45258FC118B6}"/>
              </c:ext>
            </c:extLst>
          </c:dPt>
          <c:dPt>
            <c:idx val="9"/>
            <c:invertIfNegative val="0"/>
            <c:bubble3D val="0"/>
            <c:spPr>
              <a:solidFill>
                <a:srgbClr val="6BAED6"/>
              </a:solidFill>
              <a:ln>
                <a:noFill/>
              </a:ln>
              <a:effectLst/>
            </c:spPr>
            <c:extLst>
              <c:ext xmlns:c16="http://schemas.microsoft.com/office/drawing/2014/chart" uri="{C3380CC4-5D6E-409C-BE32-E72D297353CC}">
                <c16:uniqueId val="{00000013-788C-499B-AA10-45258FC118B6}"/>
              </c:ext>
            </c:extLst>
          </c:dPt>
          <c:dPt>
            <c:idx val="10"/>
            <c:invertIfNegative val="0"/>
            <c:bubble3D val="0"/>
            <c:spPr>
              <a:solidFill>
                <a:srgbClr val="6BAED6"/>
              </a:solidFill>
              <a:ln>
                <a:noFill/>
              </a:ln>
              <a:effectLst/>
            </c:spPr>
            <c:extLst>
              <c:ext xmlns:c16="http://schemas.microsoft.com/office/drawing/2014/chart" uri="{C3380CC4-5D6E-409C-BE32-E72D297353CC}">
                <c16:uniqueId val="{00000015-788C-499B-AA10-45258FC118B6}"/>
              </c:ext>
            </c:extLst>
          </c:dPt>
          <c:dPt>
            <c:idx val="11"/>
            <c:invertIfNegative val="0"/>
            <c:bubble3D val="0"/>
            <c:spPr>
              <a:solidFill>
                <a:srgbClr val="6BAED6"/>
              </a:solidFill>
              <a:ln>
                <a:noFill/>
              </a:ln>
              <a:effectLst/>
            </c:spPr>
            <c:extLst>
              <c:ext xmlns:c16="http://schemas.microsoft.com/office/drawing/2014/chart" uri="{C3380CC4-5D6E-409C-BE32-E72D297353CC}">
                <c16:uniqueId val="{00000017-788C-499B-AA10-45258FC118B6}"/>
              </c:ext>
            </c:extLst>
          </c:dPt>
          <c:dPt>
            <c:idx val="12"/>
            <c:invertIfNegative val="0"/>
            <c:bubble3D val="0"/>
            <c:spPr>
              <a:solidFill>
                <a:srgbClr val="BDD7E7"/>
              </a:solidFill>
              <a:ln>
                <a:noFill/>
              </a:ln>
              <a:effectLst/>
            </c:spPr>
            <c:extLst>
              <c:ext xmlns:c16="http://schemas.microsoft.com/office/drawing/2014/chart" uri="{C3380CC4-5D6E-409C-BE32-E72D297353CC}">
                <c16:uniqueId val="{00000019-788C-499B-AA10-45258FC118B6}"/>
              </c:ext>
            </c:extLst>
          </c:dPt>
          <c:dPt>
            <c:idx val="13"/>
            <c:invertIfNegative val="0"/>
            <c:bubble3D val="0"/>
            <c:spPr>
              <a:solidFill>
                <a:srgbClr val="BDD7E7"/>
              </a:solidFill>
              <a:ln>
                <a:noFill/>
              </a:ln>
              <a:effectLst/>
            </c:spPr>
            <c:extLst>
              <c:ext xmlns:c16="http://schemas.microsoft.com/office/drawing/2014/chart" uri="{C3380CC4-5D6E-409C-BE32-E72D297353CC}">
                <c16:uniqueId val="{0000001B-788C-499B-AA10-45258FC118B6}"/>
              </c:ext>
            </c:extLst>
          </c:dPt>
          <c:dPt>
            <c:idx val="14"/>
            <c:invertIfNegative val="0"/>
            <c:bubble3D val="0"/>
            <c:spPr>
              <a:solidFill>
                <a:srgbClr val="BDD7E7"/>
              </a:solidFill>
              <a:ln>
                <a:noFill/>
              </a:ln>
              <a:effectLst/>
            </c:spPr>
            <c:extLst>
              <c:ext xmlns:c16="http://schemas.microsoft.com/office/drawing/2014/chart" uri="{C3380CC4-5D6E-409C-BE32-E72D297353CC}">
                <c16:uniqueId val="{0000001D-788C-499B-AA10-45258FC118B6}"/>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Ústecký kraj</c:v>
                </c:pt>
                <c:pt idx="2">
                  <c:v>Kraj Vysočina</c:v>
                </c:pt>
                <c:pt idx="3">
                  <c:v>Královéhradecký kraj</c:v>
                </c:pt>
                <c:pt idx="4">
                  <c:v>Jihočeský kraj</c:v>
                </c:pt>
                <c:pt idx="5">
                  <c:v>Liberecký kraj</c:v>
                </c:pt>
                <c:pt idx="6">
                  <c:v>Pardubický kraj</c:v>
                </c:pt>
                <c:pt idx="7">
                  <c:v>Česká republika</c:v>
                </c:pt>
                <c:pt idx="8">
                  <c:v>Jihomoravský kraj</c:v>
                </c:pt>
                <c:pt idx="9">
                  <c:v>Karlovarský kraj</c:v>
                </c:pt>
                <c:pt idx="10">
                  <c:v>Zlínský kraj</c:v>
                </c:pt>
                <c:pt idx="11">
                  <c:v>Středočeský kraj</c:v>
                </c:pt>
                <c:pt idx="12">
                  <c:v>Olomoucký kraj</c:v>
                </c:pt>
                <c:pt idx="13">
                  <c:v>Plzeňský kraj</c:v>
                </c:pt>
                <c:pt idx="14">
                  <c:v>Moravskoslezský kraj</c:v>
                </c:pt>
              </c:strCache>
            </c:strRef>
          </c:cat>
          <c:val>
            <c:numRef>
              <c:f>Sheet1!$B$2:$B$16</c:f>
              <c:numCache>
                <c:formatCode>0.0%</c:formatCode>
                <c:ptCount val="15"/>
                <c:pt idx="0">
                  <c:v>8.3343202872000005E-2</c:v>
                </c:pt>
                <c:pt idx="1">
                  <c:v>8.0592330328000006E-2</c:v>
                </c:pt>
                <c:pt idx="2">
                  <c:v>7.8430766853999995E-2</c:v>
                </c:pt>
                <c:pt idx="3">
                  <c:v>7.7217124008999993E-2</c:v>
                </c:pt>
                <c:pt idx="4">
                  <c:v>7.5460080518000003E-2</c:v>
                </c:pt>
                <c:pt idx="5">
                  <c:v>7.4286487637000007E-2</c:v>
                </c:pt>
                <c:pt idx="6">
                  <c:v>7.3322527141000002E-2</c:v>
                </c:pt>
                <c:pt idx="7">
                  <c:v>7.3175723620999999E-2</c:v>
                </c:pt>
                <c:pt idx="8">
                  <c:v>7.1703339475999994E-2</c:v>
                </c:pt>
                <c:pt idx="9">
                  <c:v>7.1621983414000001E-2</c:v>
                </c:pt>
                <c:pt idx="10">
                  <c:v>7.1249982779999999E-2</c:v>
                </c:pt>
                <c:pt idx="11">
                  <c:v>7.0835336621E-2</c:v>
                </c:pt>
                <c:pt idx="12">
                  <c:v>6.5056631439999998E-2</c:v>
                </c:pt>
                <c:pt idx="13">
                  <c:v>6.3722948804000007E-2</c:v>
                </c:pt>
                <c:pt idx="14">
                  <c:v>6.1373826525000001E-2</c:v>
                </c:pt>
              </c:numCache>
            </c:numRef>
          </c:val>
          <c:extLst>
            <c:ext xmlns:c16="http://schemas.microsoft.com/office/drawing/2014/chart" uri="{C3380CC4-5D6E-409C-BE32-E72D297353CC}">
              <c16:uniqueId val="{0000001E-788C-499B-AA10-45258FC118B6}"/>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BA50-4BDF-A396-2CC3557BF75A}"/>
              </c:ext>
            </c:extLst>
          </c:dPt>
          <c:dPt>
            <c:idx val="1"/>
            <c:invertIfNegative val="0"/>
            <c:bubble3D val="0"/>
            <c:spPr>
              <a:solidFill>
                <a:srgbClr val="6BAED6"/>
              </a:solidFill>
              <a:ln>
                <a:noFill/>
              </a:ln>
              <a:effectLst/>
            </c:spPr>
            <c:extLst>
              <c:ext xmlns:c16="http://schemas.microsoft.com/office/drawing/2014/chart" uri="{C3380CC4-5D6E-409C-BE32-E72D297353CC}">
                <c16:uniqueId val="{00000003-BA50-4BDF-A396-2CC3557BF75A}"/>
              </c:ext>
            </c:extLst>
          </c:dPt>
          <c:dPt>
            <c:idx val="2"/>
            <c:invertIfNegative val="0"/>
            <c:bubble3D val="0"/>
            <c:spPr>
              <a:solidFill>
                <a:srgbClr val="6BAED6"/>
              </a:solidFill>
              <a:ln>
                <a:noFill/>
              </a:ln>
              <a:effectLst/>
            </c:spPr>
            <c:extLst>
              <c:ext xmlns:c16="http://schemas.microsoft.com/office/drawing/2014/chart" uri="{C3380CC4-5D6E-409C-BE32-E72D297353CC}">
                <c16:uniqueId val="{00000005-BA50-4BDF-A396-2CC3557BF75A}"/>
              </c:ext>
            </c:extLst>
          </c:dPt>
          <c:dPt>
            <c:idx val="3"/>
            <c:invertIfNegative val="0"/>
            <c:bubble3D val="0"/>
            <c:spPr>
              <a:solidFill>
                <a:srgbClr val="6BAED6"/>
              </a:solidFill>
              <a:ln>
                <a:noFill/>
              </a:ln>
              <a:effectLst/>
            </c:spPr>
            <c:extLst>
              <c:ext xmlns:c16="http://schemas.microsoft.com/office/drawing/2014/chart" uri="{C3380CC4-5D6E-409C-BE32-E72D297353CC}">
                <c16:uniqueId val="{00000007-BA50-4BDF-A396-2CC3557BF75A}"/>
              </c:ext>
            </c:extLst>
          </c:dPt>
          <c:dPt>
            <c:idx val="4"/>
            <c:invertIfNegative val="0"/>
            <c:bubble3D val="0"/>
            <c:spPr>
              <a:solidFill>
                <a:srgbClr val="6BAED6"/>
              </a:solidFill>
              <a:ln>
                <a:noFill/>
              </a:ln>
              <a:effectLst/>
            </c:spPr>
            <c:extLst>
              <c:ext xmlns:c16="http://schemas.microsoft.com/office/drawing/2014/chart" uri="{C3380CC4-5D6E-409C-BE32-E72D297353CC}">
                <c16:uniqueId val="{00000009-BA50-4BDF-A396-2CC3557BF75A}"/>
              </c:ext>
            </c:extLst>
          </c:dPt>
          <c:dPt>
            <c:idx val="5"/>
            <c:invertIfNegative val="0"/>
            <c:bubble3D val="0"/>
            <c:spPr>
              <a:solidFill>
                <a:srgbClr val="6BAED6"/>
              </a:solidFill>
              <a:ln>
                <a:noFill/>
              </a:ln>
              <a:effectLst/>
            </c:spPr>
            <c:extLst>
              <c:ext xmlns:c16="http://schemas.microsoft.com/office/drawing/2014/chart" uri="{C3380CC4-5D6E-409C-BE32-E72D297353CC}">
                <c16:uniqueId val="{0000000B-BA50-4BDF-A396-2CC3557BF75A}"/>
              </c:ext>
            </c:extLst>
          </c:dPt>
          <c:dPt>
            <c:idx val="6"/>
            <c:invertIfNegative val="0"/>
            <c:bubble3D val="0"/>
            <c:spPr>
              <a:solidFill>
                <a:srgbClr val="6BAED6"/>
              </a:solidFill>
              <a:ln>
                <a:noFill/>
              </a:ln>
              <a:effectLst/>
            </c:spPr>
            <c:extLst>
              <c:ext xmlns:c16="http://schemas.microsoft.com/office/drawing/2014/chart" uri="{C3380CC4-5D6E-409C-BE32-E72D297353CC}">
                <c16:uniqueId val="{0000000D-BA50-4BDF-A396-2CC3557BF75A}"/>
              </c:ext>
            </c:extLst>
          </c:dPt>
          <c:dPt>
            <c:idx val="7"/>
            <c:invertIfNegative val="0"/>
            <c:bubble3D val="0"/>
            <c:spPr>
              <a:solidFill>
                <a:srgbClr val="6BAED6"/>
              </a:solidFill>
              <a:ln>
                <a:noFill/>
              </a:ln>
              <a:effectLst/>
            </c:spPr>
            <c:extLst>
              <c:ext xmlns:c16="http://schemas.microsoft.com/office/drawing/2014/chart" uri="{C3380CC4-5D6E-409C-BE32-E72D297353CC}">
                <c16:uniqueId val="{0000000F-BA50-4BDF-A396-2CC3557BF75A}"/>
              </c:ext>
            </c:extLst>
          </c:dPt>
          <c:dPt>
            <c:idx val="8"/>
            <c:invertIfNegative val="0"/>
            <c:bubble3D val="0"/>
            <c:spPr>
              <a:solidFill>
                <a:srgbClr val="6BAED6"/>
              </a:solidFill>
              <a:ln>
                <a:noFill/>
              </a:ln>
              <a:effectLst/>
            </c:spPr>
            <c:extLst>
              <c:ext xmlns:c16="http://schemas.microsoft.com/office/drawing/2014/chart" uri="{C3380CC4-5D6E-409C-BE32-E72D297353CC}">
                <c16:uniqueId val="{00000011-BA50-4BDF-A396-2CC3557BF75A}"/>
              </c:ext>
            </c:extLst>
          </c:dPt>
          <c:dPt>
            <c:idx val="9"/>
            <c:invertIfNegative val="0"/>
            <c:bubble3D val="0"/>
            <c:spPr>
              <a:solidFill>
                <a:srgbClr val="6BAED6"/>
              </a:solidFill>
              <a:ln>
                <a:noFill/>
              </a:ln>
              <a:effectLst/>
            </c:spPr>
            <c:extLst>
              <c:ext xmlns:c16="http://schemas.microsoft.com/office/drawing/2014/chart" uri="{C3380CC4-5D6E-409C-BE32-E72D297353CC}">
                <c16:uniqueId val="{00000013-BA50-4BDF-A396-2CC3557BF75A}"/>
              </c:ext>
            </c:extLst>
          </c:dPt>
          <c:dPt>
            <c:idx val="10"/>
            <c:invertIfNegative val="0"/>
            <c:bubble3D val="0"/>
            <c:spPr>
              <a:solidFill>
                <a:srgbClr val="FFC000"/>
              </a:solidFill>
              <a:ln>
                <a:noFill/>
              </a:ln>
              <a:effectLst/>
            </c:spPr>
            <c:extLst>
              <c:ext xmlns:c16="http://schemas.microsoft.com/office/drawing/2014/chart" uri="{C3380CC4-5D6E-409C-BE32-E72D297353CC}">
                <c16:uniqueId val="{00000015-BA50-4BDF-A396-2CC3557BF75A}"/>
              </c:ext>
            </c:extLst>
          </c:dPt>
          <c:dPt>
            <c:idx val="11"/>
            <c:invertIfNegative val="0"/>
            <c:bubble3D val="0"/>
            <c:spPr>
              <a:solidFill>
                <a:srgbClr val="BDD7E7"/>
              </a:solidFill>
              <a:ln>
                <a:noFill/>
              </a:ln>
              <a:effectLst/>
            </c:spPr>
            <c:extLst>
              <c:ext xmlns:c16="http://schemas.microsoft.com/office/drawing/2014/chart" uri="{C3380CC4-5D6E-409C-BE32-E72D297353CC}">
                <c16:uniqueId val="{00000017-BA50-4BDF-A396-2CC3557BF75A}"/>
              </c:ext>
            </c:extLst>
          </c:dPt>
          <c:dPt>
            <c:idx val="12"/>
            <c:invertIfNegative val="0"/>
            <c:bubble3D val="0"/>
            <c:spPr>
              <a:solidFill>
                <a:srgbClr val="BDD7E7"/>
              </a:solidFill>
              <a:ln>
                <a:noFill/>
              </a:ln>
              <a:effectLst/>
            </c:spPr>
            <c:extLst>
              <c:ext xmlns:c16="http://schemas.microsoft.com/office/drawing/2014/chart" uri="{C3380CC4-5D6E-409C-BE32-E72D297353CC}">
                <c16:uniqueId val="{00000019-BA50-4BDF-A396-2CC3557BF75A}"/>
              </c:ext>
            </c:extLst>
          </c:dPt>
          <c:dPt>
            <c:idx val="13"/>
            <c:invertIfNegative val="0"/>
            <c:bubble3D val="0"/>
            <c:spPr>
              <a:solidFill>
                <a:srgbClr val="BDD7E7"/>
              </a:solidFill>
              <a:ln>
                <a:noFill/>
              </a:ln>
              <a:effectLst/>
            </c:spPr>
            <c:extLst>
              <c:ext xmlns:c16="http://schemas.microsoft.com/office/drawing/2014/chart" uri="{C3380CC4-5D6E-409C-BE32-E72D297353CC}">
                <c16:uniqueId val="{0000001B-BA50-4BDF-A396-2CC3557BF75A}"/>
              </c:ext>
            </c:extLst>
          </c:dPt>
          <c:dPt>
            <c:idx val="14"/>
            <c:invertIfNegative val="0"/>
            <c:bubble3D val="0"/>
            <c:spPr>
              <a:solidFill>
                <a:srgbClr val="BDD7E7"/>
              </a:solidFill>
              <a:ln>
                <a:noFill/>
              </a:ln>
              <a:effectLst/>
            </c:spPr>
            <c:extLst>
              <c:ext xmlns:c16="http://schemas.microsoft.com/office/drawing/2014/chart" uri="{C3380CC4-5D6E-409C-BE32-E72D297353CC}">
                <c16:uniqueId val="{0000001D-BA50-4BDF-A396-2CC3557BF75A}"/>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Ústecký kraj</c:v>
                </c:pt>
                <c:pt idx="1">
                  <c:v>Kraj Vysočina</c:v>
                </c:pt>
                <c:pt idx="2">
                  <c:v>Královéhradecký kraj</c:v>
                </c:pt>
                <c:pt idx="3">
                  <c:v>Pardubický kraj</c:v>
                </c:pt>
                <c:pt idx="4">
                  <c:v>Liberecký kraj</c:v>
                </c:pt>
                <c:pt idx="5">
                  <c:v>Jihočeský kraj</c:v>
                </c:pt>
                <c:pt idx="6">
                  <c:v>Karlovarský kraj</c:v>
                </c:pt>
                <c:pt idx="7">
                  <c:v>Zlínský kraj</c:v>
                </c:pt>
                <c:pt idx="8">
                  <c:v>Jihomoravský kraj</c:v>
                </c:pt>
                <c:pt idx="9">
                  <c:v>Hlavní město Praha</c:v>
                </c:pt>
                <c:pt idx="10">
                  <c:v>Česká republika</c:v>
                </c:pt>
                <c:pt idx="11">
                  <c:v>Středočeský kraj</c:v>
                </c:pt>
                <c:pt idx="12">
                  <c:v>Olomoucký kraj</c:v>
                </c:pt>
                <c:pt idx="13">
                  <c:v>Plzeňský kraj</c:v>
                </c:pt>
                <c:pt idx="14">
                  <c:v>Moravskoslezský kraj</c:v>
                </c:pt>
              </c:strCache>
            </c:strRef>
          </c:cat>
          <c:val>
            <c:numRef>
              <c:f>Sheet1!$B$2:$B$16</c:f>
              <c:numCache>
                <c:formatCode>0.0%</c:formatCode>
                <c:ptCount val="15"/>
                <c:pt idx="0">
                  <c:v>8.3120701934999999E-2</c:v>
                </c:pt>
                <c:pt idx="1">
                  <c:v>7.8337805984000003E-2</c:v>
                </c:pt>
                <c:pt idx="2">
                  <c:v>7.6169621519000003E-2</c:v>
                </c:pt>
                <c:pt idx="3">
                  <c:v>7.4957474514000005E-2</c:v>
                </c:pt>
                <c:pt idx="4">
                  <c:v>7.4728181911000002E-2</c:v>
                </c:pt>
                <c:pt idx="5">
                  <c:v>7.4119880949000003E-2</c:v>
                </c:pt>
                <c:pt idx="6">
                  <c:v>7.3977782042999998E-2</c:v>
                </c:pt>
                <c:pt idx="7">
                  <c:v>7.3021883743000005E-2</c:v>
                </c:pt>
                <c:pt idx="8">
                  <c:v>7.2903609095000002E-2</c:v>
                </c:pt>
                <c:pt idx="9">
                  <c:v>7.2752515350000005E-2</c:v>
                </c:pt>
                <c:pt idx="10">
                  <c:v>7.1899006417000005E-2</c:v>
                </c:pt>
                <c:pt idx="11">
                  <c:v>6.8295719402999999E-2</c:v>
                </c:pt>
                <c:pt idx="12">
                  <c:v>6.7992375416000006E-2</c:v>
                </c:pt>
                <c:pt idx="13">
                  <c:v>6.2626110432999996E-2</c:v>
                </c:pt>
                <c:pt idx="14">
                  <c:v>6.2402583001000003E-2</c:v>
                </c:pt>
              </c:numCache>
            </c:numRef>
          </c:val>
          <c:extLst>
            <c:ext xmlns:c16="http://schemas.microsoft.com/office/drawing/2014/chart" uri="{C3380CC4-5D6E-409C-BE32-E72D297353CC}">
              <c16:uniqueId val="{0000001E-BA50-4BDF-A396-2CC3557BF75A}"/>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788C-499B-AA10-45258FC118B6}"/>
              </c:ext>
            </c:extLst>
          </c:dPt>
          <c:dPt>
            <c:idx val="1"/>
            <c:invertIfNegative val="0"/>
            <c:bubble3D val="0"/>
            <c:spPr>
              <a:solidFill>
                <a:srgbClr val="6BAED6"/>
              </a:solidFill>
              <a:ln>
                <a:noFill/>
              </a:ln>
              <a:effectLst/>
            </c:spPr>
            <c:extLst>
              <c:ext xmlns:c16="http://schemas.microsoft.com/office/drawing/2014/chart" uri="{C3380CC4-5D6E-409C-BE32-E72D297353CC}">
                <c16:uniqueId val="{00000003-788C-499B-AA10-45258FC118B6}"/>
              </c:ext>
            </c:extLst>
          </c:dPt>
          <c:dPt>
            <c:idx val="2"/>
            <c:invertIfNegative val="0"/>
            <c:bubble3D val="0"/>
            <c:spPr>
              <a:solidFill>
                <a:srgbClr val="6BAED6"/>
              </a:solidFill>
              <a:ln>
                <a:noFill/>
              </a:ln>
              <a:effectLst/>
            </c:spPr>
            <c:extLst>
              <c:ext xmlns:c16="http://schemas.microsoft.com/office/drawing/2014/chart" uri="{C3380CC4-5D6E-409C-BE32-E72D297353CC}">
                <c16:uniqueId val="{00000005-788C-499B-AA10-45258FC118B6}"/>
              </c:ext>
            </c:extLst>
          </c:dPt>
          <c:dPt>
            <c:idx val="3"/>
            <c:invertIfNegative val="0"/>
            <c:bubble3D val="0"/>
            <c:spPr>
              <a:solidFill>
                <a:srgbClr val="6BAED6"/>
              </a:solidFill>
              <a:ln>
                <a:noFill/>
              </a:ln>
              <a:effectLst/>
            </c:spPr>
            <c:extLst>
              <c:ext xmlns:c16="http://schemas.microsoft.com/office/drawing/2014/chart" uri="{C3380CC4-5D6E-409C-BE32-E72D297353CC}">
                <c16:uniqueId val="{00000007-788C-499B-AA10-45258FC118B6}"/>
              </c:ext>
            </c:extLst>
          </c:dPt>
          <c:dPt>
            <c:idx val="4"/>
            <c:invertIfNegative val="0"/>
            <c:bubble3D val="0"/>
            <c:spPr>
              <a:solidFill>
                <a:srgbClr val="6BAED6"/>
              </a:solidFill>
              <a:ln>
                <a:noFill/>
              </a:ln>
              <a:effectLst/>
            </c:spPr>
            <c:extLst>
              <c:ext xmlns:c16="http://schemas.microsoft.com/office/drawing/2014/chart" uri="{C3380CC4-5D6E-409C-BE32-E72D297353CC}">
                <c16:uniqueId val="{00000009-788C-499B-AA10-45258FC118B6}"/>
              </c:ext>
            </c:extLst>
          </c:dPt>
          <c:dPt>
            <c:idx val="5"/>
            <c:invertIfNegative val="0"/>
            <c:bubble3D val="0"/>
            <c:spPr>
              <a:solidFill>
                <a:srgbClr val="6BAED6"/>
              </a:solidFill>
              <a:ln>
                <a:noFill/>
              </a:ln>
              <a:effectLst/>
            </c:spPr>
            <c:extLst>
              <c:ext xmlns:c16="http://schemas.microsoft.com/office/drawing/2014/chart" uri="{C3380CC4-5D6E-409C-BE32-E72D297353CC}">
                <c16:uniqueId val="{0000000B-788C-499B-AA10-45258FC118B6}"/>
              </c:ext>
            </c:extLst>
          </c:dPt>
          <c:dPt>
            <c:idx val="6"/>
            <c:invertIfNegative val="0"/>
            <c:bubble3D val="0"/>
            <c:spPr>
              <a:solidFill>
                <a:srgbClr val="BDD7E7"/>
              </a:solidFill>
              <a:ln>
                <a:noFill/>
              </a:ln>
              <a:effectLst/>
            </c:spPr>
            <c:extLst>
              <c:ext xmlns:c16="http://schemas.microsoft.com/office/drawing/2014/chart" uri="{C3380CC4-5D6E-409C-BE32-E72D297353CC}">
                <c16:uniqueId val="{0000000D-788C-499B-AA10-45258FC118B6}"/>
              </c:ext>
            </c:extLst>
          </c:dPt>
          <c:dPt>
            <c:idx val="7"/>
            <c:invertIfNegative val="0"/>
            <c:bubble3D val="0"/>
            <c:spPr>
              <a:solidFill>
                <a:srgbClr val="FFC000"/>
              </a:solidFill>
              <a:ln>
                <a:noFill/>
              </a:ln>
              <a:effectLst/>
            </c:spPr>
            <c:extLst>
              <c:ext xmlns:c16="http://schemas.microsoft.com/office/drawing/2014/chart" uri="{C3380CC4-5D6E-409C-BE32-E72D297353CC}">
                <c16:uniqueId val="{0000000F-788C-499B-AA10-45258FC118B6}"/>
              </c:ext>
            </c:extLst>
          </c:dPt>
          <c:dPt>
            <c:idx val="8"/>
            <c:invertIfNegative val="0"/>
            <c:bubble3D val="0"/>
            <c:spPr>
              <a:solidFill>
                <a:srgbClr val="BDD7E7"/>
              </a:solidFill>
              <a:ln>
                <a:noFill/>
              </a:ln>
              <a:effectLst/>
            </c:spPr>
            <c:extLst>
              <c:ext xmlns:c16="http://schemas.microsoft.com/office/drawing/2014/chart" uri="{C3380CC4-5D6E-409C-BE32-E72D297353CC}">
                <c16:uniqueId val="{00000011-788C-499B-AA10-45258FC118B6}"/>
              </c:ext>
            </c:extLst>
          </c:dPt>
          <c:dPt>
            <c:idx val="9"/>
            <c:invertIfNegative val="0"/>
            <c:bubble3D val="0"/>
            <c:spPr>
              <a:solidFill>
                <a:srgbClr val="BDD7E7"/>
              </a:solidFill>
              <a:ln>
                <a:noFill/>
              </a:ln>
              <a:effectLst/>
            </c:spPr>
            <c:extLst>
              <c:ext xmlns:c16="http://schemas.microsoft.com/office/drawing/2014/chart" uri="{C3380CC4-5D6E-409C-BE32-E72D297353CC}">
                <c16:uniqueId val="{00000013-788C-499B-AA10-45258FC118B6}"/>
              </c:ext>
            </c:extLst>
          </c:dPt>
          <c:dPt>
            <c:idx val="10"/>
            <c:invertIfNegative val="0"/>
            <c:bubble3D val="0"/>
            <c:spPr>
              <a:solidFill>
                <a:srgbClr val="BDD7E7"/>
              </a:solidFill>
              <a:ln>
                <a:noFill/>
              </a:ln>
              <a:effectLst/>
            </c:spPr>
            <c:extLst>
              <c:ext xmlns:c16="http://schemas.microsoft.com/office/drawing/2014/chart" uri="{C3380CC4-5D6E-409C-BE32-E72D297353CC}">
                <c16:uniqueId val="{00000015-788C-499B-AA10-45258FC118B6}"/>
              </c:ext>
            </c:extLst>
          </c:dPt>
          <c:dPt>
            <c:idx val="11"/>
            <c:invertIfNegative val="0"/>
            <c:bubble3D val="0"/>
            <c:spPr>
              <a:solidFill>
                <a:srgbClr val="BDD7E7"/>
              </a:solidFill>
              <a:ln>
                <a:noFill/>
              </a:ln>
              <a:effectLst/>
            </c:spPr>
            <c:extLst>
              <c:ext xmlns:c16="http://schemas.microsoft.com/office/drawing/2014/chart" uri="{C3380CC4-5D6E-409C-BE32-E72D297353CC}">
                <c16:uniqueId val="{00000017-788C-499B-AA10-45258FC118B6}"/>
              </c:ext>
            </c:extLst>
          </c:dPt>
          <c:dPt>
            <c:idx val="12"/>
            <c:invertIfNegative val="0"/>
            <c:bubble3D val="0"/>
            <c:spPr>
              <a:solidFill>
                <a:srgbClr val="BDD7E7"/>
              </a:solidFill>
              <a:ln>
                <a:noFill/>
              </a:ln>
              <a:effectLst/>
            </c:spPr>
            <c:extLst>
              <c:ext xmlns:c16="http://schemas.microsoft.com/office/drawing/2014/chart" uri="{C3380CC4-5D6E-409C-BE32-E72D297353CC}">
                <c16:uniqueId val="{00000019-788C-499B-AA10-45258FC118B6}"/>
              </c:ext>
            </c:extLst>
          </c:dPt>
          <c:dPt>
            <c:idx val="13"/>
            <c:invertIfNegative val="0"/>
            <c:bubble3D val="0"/>
            <c:spPr>
              <a:solidFill>
                <a:srgbClr val="BDD7E7"/>
              </a:solidFill>
              <a:ln>
                <a:noFill/>
              </a:ln>
              <a:effectLst/>
            </c:spPr>
            <c:extLst>
              <c:ext xmlns:c16="http://schemas.microsoft.com/office/drawing/2014/chart" uri="{C3380CC4-5D6E-409C-BE32-E72D297353CC}">
                <c16:uniqueId val="{0000001B-788C-499B-AA10-45258FC118B6}"/>
              </c:ext>
            </c:extLst>
          </c:dPt>
          <c:dPt>
            <c:idx val="14"/>
            <c:invertIfNegative val="0"/>
            <c:bubble3D val="0"/>
            <c:spPr>
              <a:solidFill>
                <a:srgbClr val="BDD7E7"/>
              </a:solidFill>
              <a:ln>
                <a:noFill/>
              </a:ln>
              <a:effectLst/>
            </c:spPr>
            <c:extLst>
              <c:ext xmlns:c16="http://schemas.microsoft.com/office/drawing/2014/chart" uri="{C3380CC4-5D6E-409C-BE32-E72D297353CC}">
                <c16:uniqueId val="{0000001D-788C-499B-AA10-45258FC118B6}"/>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Ústecký kraj</c:v>
                </c:pt>
                <c:pt idx="2">
                  <c:v>Kraj Vysočina</c:v>
                </c:pt>
                <c:pt idx="3">
                  <c:v>Královéhradecký kraj</c:v>
                </c:pt>
                <c:pt idx="4">
                  <c:v>Liberecký kraj</c:v>
                </c:pt>
                <c:pt idx="5">
                  <c:v>Jihočeský kraj</c:v>
                </c:pt>
                <c:pt idx="6">
                  <c:v>Pardubický kraj</c:v>
                </c:pt>
                <c:pt idx="7">
                  <c:v>Česká republika</c:v>
                </c:pt>
                <c:pt idx="8">
                  <c:v>Středočeský kraj</c:v>
                </c:pt>
                <c:pt idx="9">
                  <c:v>Jihomoravský kraj</c:v>
                </c:pt>
                <c:pt idx="10">
                  <c:v>Karlovarský kraj</c:v>
                </c:pt>
                <c:pt idx="11">
                  <c:v>Zlínský kraj</c:v>
                </c:pt>
                <c:pt idx="12">
                  <c:v>Olomoucký kraj</c:v>
                </c:pt>
                <c:pt idx="13">
                  <c:v>Plzeňský kraj</c:v>
                </c:pt>
                <c:pt idx="14">
                  <c:v>Moravskoslezský kraj</c:v>
                </c:pt>
              </c:strCache>
            </c:strRef>
          </c:cat>
          <c:val>
            <c:numRef>
              <c:f>Sheet1!$B$2:$B$16</c:f>
              <c:numCache>
                <c:formatCode>0.0%</c:formatCode>
                <c:ptCount val="15"/>
                <c:pt idx="0">
                  <c:v>0.100700651686</c:v>
                </c:pt>
                <c:pt idx="1">
                  <c:v>9.8228607029000006E-2</c:v>
                </c:pt>
                <c:pt idx="2">
                  <c:v>9.5180232017000002E-2</c:v>
                </c:pt>
                <c:pt idx="3">
                  <c:v>9.3135258600000007E-2</c:v>
                </c:pt>
                <c:pt idx="4">
                  <c:v>9.0682942668000005E-2</c:v>
                </c:pt>
                <c:pt idx="5">
                  <c:v>9.0584100594999994E-2</c:v>
                </c:pt>
                <c:pt idx="6">
                  <c:v>8.9503237520000001E-2</c:v>
                </c:pt>
                <c:pt idx="7">
                  <c:v>8.8924312307E-2</c:v>
                </c:pt>
                <c:pt idx="8">
                  <c:v>8.8294957239999999E-2</c:v>
                </c:pt>
                <c:pt idx="9">
                  <c:v>8.7410540110999996E-2</c:v>
                </c:pt>
                <c:pt idx="10">
                  <c:v>8.6265104159999995E-2</c:v>
                </c:pt>
                <c:pt idx="11">
                  <c:v>8.6153904569999995E-2</c:v>
                </c:pt>
                <c:pt idx="12">
                  <c:v>7.8980678378999997E-2</c:v>
                </c:pt>
                <c:pt idx="13">
                  <c:v>7.7042890476000006E-2</c:v>
                </c:pt>
                <c:pt idx="14">
                  <c:v>7.3960608183000001E-2</c:v>
                </c:pt>
              </c:numCache>
            </c:numRef>
          </c:val>
          <c:extLst>
            <c:ext xmlns:c16="http://schemas.microsoft.com/office/drawing/2014/chart" uri="{C3380CC4-5D6E-409C-BE32-E72D297353CC}">
              <c16:uniqueId val="{0000001E-788C-499B-AA10-45258FC118B6}"/>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BA50-4BDF-A396-2CC3557BF75A}"/>
              </c:ext>
            </c:extLst>
          </c:dPt>
          <c:dPt>
            <c:idx val="1"/>
            <c:invertIfNegative val="0"/>
            <c:bubble3D val="0"/>
            <c:spPr>
              <a:solidFill>
                <a:srgbClr val="2171B5"/>
              </a:solidFill>
              <a:ln>
                <a:noFill/>
              </a:ln>
              <a:effectLst/>
            </c:spPr>
            <c:extLst>
              <c:ext xmlns:c16="http://schemas.microsoft.com/office/drawing/2014/chart" uri="{C3380CC4-5D6E-409C-BE32-E72D297353CC}">
                <c16:uniqueId val="{00000003-BA50-4BDF-A396-2CC3557BF75A}"/>
              </c:ext>
            </c:extLst>
          </c:dPt>
          <c:dPt>
            <c:idx val="2"/>
            <c:invertIfNegative val="0"/>
            <c:bubble3D val="0"/>
            <c:spPr>
              <a:solidFill>
                <a:srgbClr val="6BAED6"/>
              </a:solidFill>
              <a:ln>
                <a:noFill/>
              </a:ln>
              <a:effectLst/>
            </c:spPr>
            <c:extLst>
              <c:ext xmlns:c16="http://schemas.microsoft.com/office/drawing/2014/chart" uri="{C3380CC4-5D6E-409C-BE32-E72D297353CC}">
                <c16:uniqueId val="{00000005-BA50-4BDF-A396-2CC3557BF75A}"/>
              </c:ext>
            </c:extLst>
          </c:dPt>
          <c:dPt>
            <c:idx val="3"/>
            <c:invertIfNegative val="0"/>
            <c:bubble3D val="0"/>
            <c:spPr>
              <a:solidFill>
                <a:srgbClr val="6BAED6"/>
              </a:solidFill>
              <a:ln>
                <a:noFill/>
              </a:ln>
              <a:effectLst/>
            </c:spPr>
            <c:extLst>
              <c:ext xmlns:c16="http://schemas.microsoft.com/office/drawing/2014/chart" uri="{C3380CC4-5D6E-409C-BE32-E72D297353CC}">
                <c16:uniqueId val="{00000007-BA50-4BDF-A396-2CC3557BF75A}"/>
              </c:ext>
            </c:extLst>
          </c:dPt>
          <c:dPt>
            <c:idx val="4"/>
            <c:invertIfNegative val="0"/>
            <c:bubble3D val="0"/>
            <c:spPr>
              <a:solidFill>
                <a:srgbClr val="6BAED6"/>
              </a:solidFill>
              <a:ln>
                <a:noFill/>
              </a:ln>
              <a:effectLst/>
            </c:spPr>
            <c:extLst>
              <c:ext xmlns:c16="http://schemas.microsoft.com/office/drawing/2014/chart" uri="{C3380CC4-5D6E-409C-BE32-E72D297353CC}">
                <c16:uniqueId val="{00000009-BA50-4BDF-A396-2CC3557BF75A}"/>
              </c:ext>
            </c:extLst>
          </c:dPt>
          <c:dPt>
            <c:idx val="5"/>
            <c:invertIfNegative val="0"/>
            <c:bubble3D val="0"/>
            <c:spPr>
              <a:solidFill>
                <a:srgbClr val="6BAED6"/>
              </a:solidFill>
              <a:ln>
                <a:noFill/>
              </a:ln>
              <a:effectLst/>
            </c:spPr>
            <c:extLst>
              <c:ext xmlns:c16="http://schemas.microsoft.com/office/drawing/2014/chart" uri="{C3380CC4-5D6E-409C-BE32-E72D297353CC}">
                <c16:uniqueId val="{0000000B-BA50-4BDF-A396-2CC3557BF75A}"/>
              </c:ext>
            </c:extLst>
          </c:dPt>
          <c:dPt>
            <c:idx val="6"/>
            <c:invertIfNegative val="0"/>
            <c:bubble3D val="0"/>
            <c:spPr>
              <a:solidFill>
                <a:srgbClr val="6BAED6"/>
              </a:solidFill>
              <a:ln>
                <a:noFill/>
              </a:ln>
              <a:effectLst/>
            </c:spPr>
            <c:extLst>
              <c:ext xmlns:c16="http://schemas.microsoft.com/office/drawing/2014/chart" uri="{C3380CC4-5D6E-409C-BE32-E72D297353CC}">
                <c16:uniqueId val="{0000000D-BA50-4BDF-A396-2CC3557BF75A}"/>
              </c:ext>
            </c:extLst>
          </c:dPt>
          <c:dPt>
            <c:idx val="7"/>
            <c:invertIfNegative val="0"/>
            <c:bubble3D val="0"/>
            <c:spPr>
              <a:solidFill>
                <a:srgbClr val="6BAED6"/>
              </a:solidFill>
              <a:ln>
                <a:noFill/>
              </a:ln>
              <a:effectLst/>
            </c:spPr>
            <c:extLst>
              <c:ext xmlns:c16="http://schemas.microsoft.com/office/drawing/2014/chart" uri="{C3380CC4-5D6E-409C-BE32-E72D297353CC}">
                <c16:uniqueId val="{0000000F-BA50-4BDF-A396-2CC3557BF75A}"/>
              </c:ext>
            </c:extLst>
          </c:dPt>
          <c:dPt>
            <c:idx val="8"/>
            <c:invertIfNegative val="0"/>
            <c:bubble3D val="0"/>
            <c:spPr>
              <a:solidFill>
                <a:srgbClr val="6BAED6"/>
              </a:solidFill>
              <a:ln>
                <a:noFill/>
              </a:ln>
              <a:effectLst/>
            </c:spPr>
            <c:extLst>
              <c:ext xmlns:c16="http://schemas.microsoft.com/office/drawing/2014/chart" uri="{C3380CC4-5D6E-409C-BE32-E72D297353CC}">
                <c16:uniqueId val="{00000011-BA50-4BDF-A396-2CC3557BF75A}"/>
              </c:ext>
            </c:extLst>
          </c:dPt>
          <c:dPt>
            <c:idx val="9"/>
            <c:invertIfNegative val="0"/>
            <c:bubble3D val="0"/>
            <c:spPr>
              <a:solidFill>
                <a:srgbClr val="FFC000"/>
              </a:solidFill>
              <a:ln>
                <a:noFill/>
              </a:ln>
              <a:effectLst/>
            </c:spPr>
            <c:extLst>
              <c:ext xmlns:c16="http://schemas.microsoft.com/office/drawing/2014/chart" uri="{C3380CC4-5D6E-409C-BE32-E72D297353CC}">
                <c16:uniqueId val="{00000013-BA50-4BDF-A396-2CC3557BF75A}"/>
              </c:ext>
            </c:extLst>
          </c:dPt>
          <c:dPt>
            <c:idx val="10"/>
            <c:invertIfNegative val="0"/>
            <c:bubble3D val="0"/>
            <c:spPr>
              <a:solidFill>
                <a:srgbClr val="6BAED6"/>
              </a:solidFill>
              <a:ln>
                <a:noFill/>
              </a:ln>
              <a:effectLst/>
            </c:spPr>
            <c:extLst>
              <c:ext xmlns:c16="http://schemas.microsoft.com/office/drawing/2014/chart" uri="{C3380CC4-5D6E-409C-BE32-E72D297353CC}">
                <c16:uniqueId val="{00000015-BA50-4BDF-A396-2CC3557BF75A}"/>
              </c:ext>
            </c:extLst>
          </c:dPt>
          <c:dPt>
            <c:idx val="11"/>
            <c:invertIfNegative val="0"/>
            <c:bubble3D val="0"/>
            <c:spPr>
              <a:solidFill>
                <a:srgbClr val="BDD7E7"/>
              </a:solidFill>
              <a:ln>
                <a:noFill/>
              </a:ln>
              <a:effectLst/>
            </c:spPr>
            <c:extLst>
              <c:ext xmlns:c16="http://schemas.microsoft.com/office/drawing/2014/chart" uri="{C3380CC4-5D6E-409C-BE32-E72D297353CC}">
                <c16:uniqueId val="{00000017-BA50-4BDF-A396-2CC3557BF75A}"/>
              </c:ext>
            </c:extLst>
          </c:dPt>
          <c:dPt>
            <c:idx val="12"/>
            <c:invertIfNegative val="0"/>
            <c:bubble3D val="0"/>
            <c:spPr>
              <a:solidFill>
                <a:srgbClr val="BDD7E7"/>
              </a:solidFill>
              <a:ln>
                <a:noFill/>
              </a:ln>
              <a:effectLst/>
            </c:spPr>
            <c:extLst>
              <c:ext xmlns:c16="http://schemas.microsoft.com/office/drawing/2014/chart" uri="{C3380CC4-5D6E-409C-BE32-E72D297353CC}">
                <c16:uniqueId val="{00000019-BA50-4BDF-A396-2CC3557BF75A}"/>
              </c:ext>
            </c:extLst>
          </c:dPt>
          <c:dPt>
            <c:idx val="13"/>
            <c:invertIfNegative val="0"/>
            <c:bubble3D val="0"/>
            <c:spPr>
              <a:solidFill>
                <a:srgbClr val="BDD7E7"/>
              </a:solidFill>
              <a:ln>
                <a:noFill/>
              </a:ln>
              <a:effectLst/>
            </c:spPr>
            <c:extLst>
              <c:ext xmlns:c16="http://schemas.microsoft.com/office/drawing/2014/chart" uri="{C3380CC4-5D6E-409C-BE32-E72D297353CC}">
                <c16:uniqueId val="{0000001B-BA50-4BDF-A396-2CC3557BF75A}"/>
              </c:ext>
            </c:extLst>
          </c:dPt>
          <c:dPt>
            <c:idx val="14"/>
            <c:invertIfNegative val="0"/>
            <c:bubble3D val="0"/>
            <c:spPr>
              <a:solidFill>
                <a:srgbClr val="BDD7E7"/>
              </a:solidFill>
              <a:ln>
                <a:noFill/>
              </a:ln>
              <a:effectLst/>
            </c:spPr>
            <c:extLst>
              <c:ext xmlns:c16="http://schemas.microsoft.com/office/drawing/2014/chart" uri="{C3380CC4-5D6E-409C-BE32-E72D297353CC}">
                <c16:uniqueId val="{0000001D-BA50-4BDF-A396-2CC3557BF75A}"/>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Ústecký kraj</c:v>
                </c:pt>
                <c:pt idx="2">
                  <c:v>Kraj Vysočina</c:v>
                </c:pt>
                <c:pt idx="3">
                  <c:v>Liberecký kraj</c:v>
                </c:pt>
                <c:pt idx="4">
                  <c:v>Pardubický kraj</c:v>
                </c:pt>
                <c:pt idx="5">
                  <c:v>Středočeský kraj</c:v>
                </c:pt>
                <c:pt idx="6">
                  <c:v>Jihomoravský kraj</c:v>
                </c:pt>
                <c:pt idx="7">
                  <c:v>Jihočeský kraj</c:v>
                </c:pt>
                <c:pt idx="8">
                  <c:v>Karlovarský kraj</c:v>
                </c:pt>
                <c:pt idx="9">
                  <c:v>Česká republika</c:v>
                </c:pt>
                <c:pt idx="10">
                  <c:v>Královéhradecký kraj</c:v>
                </c:pt>
                <c:pt idx="11">
                  <c:v>Zlínský kraj</c:v>
                </c:pt>
                <c:pt idx="12">
                  <c:v>Olomoucký kraj</c:v>
                </c:pt>
                <c:pt idx="13">
                  <c:v>Moravskoslezský kraj</c:v>
                </c:pt>
                <c:pt idx="14">
                  <c:v>Plzeňský kraj</c:v>
                </c:pt>
              </c:strCache>
            </c:strRef>
          </c:cat>
          <c:val>
            <c:numRef>
              <c:f>Sheet1!$B$2:$B$16</c:f>
              <c:numCache>
                <c:formatCode>0.0%</c:formatCode>
                <c:ptCount val="15"/>
                <c:pt idx="0">
                  <c:v>0.27426872136000002</c:v>
                </c:pt>
                <c:pt idx="1">
                  <c:v>0.26354976789000001</c:v>
                </c:pt>
                <c:pt idx="2">
                  <c:v>0.24869035495700001</c:v>
                </c:pt>
                <c:pt idx="3">
                  <c:v>0.248400314022</c:v>
                </c:pt>
                <c:pt idx="4">
                  <c:v>0.24369503333199999</c:v>
                </c:pt>
                <c:pt idx="5">
                  <c:v>0.24360065075500001</c:v>
                </c:pt>
                <c:pt idx="6">
                  <c:v>0.24327456570299999</c:v>
                </c:pt>
                <c:pt idx="7">
                  <c:v>0.24094360986300001</c:v>
                </c:pt>
                <c:pt idx="8">
                  <c:v>0.240029112081</c:v>
                </c:pt>
                <c:pt idx="9">
                  <c:v>0.23982708962400001</c:v>
                </c:pt>
                <c:pt idx="10">
                  <c:v>0.23683934097699999</c:v>
                </c:pt>
                <c:pt idx="11">
                  <c:v>0.22598555916499999</c:v>
                </c:pt>
                <c:pt idx="12">
                  <c:v>0.22033761230400001</c:v>
                </c:pt>
                <c:pt idx="13">
                  <c:v>0.20711903987999999</c:v>
                </c:pt>
                <c:pt idx="14">
                  <c:v>0.19992427415899999</c:v>
                </c:pt>
              </c:numCache>
            </c:numRef>
          </c:val>
          <c:extLst>
            <c:ext xmlns:c16="http://schemas.microsoft.com/office/drawing/2014/chart" uri="{C3380CC4-5D6E-409C-BE32-E72D297353CC}">
              <c16:uniqueId val="{0000001E-BA50-4BDF-A396-2CC3557BF75A}"/>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788C-499B-AA10-45258FC118B6}"/>
              </c:ext>
            </c:extLst>
          </c:dPt>
          <c:dPt>
            <c:idx val="1"/>
            <c:invertIfNegative val="0"/>
            <c:bubble3D val="0"/>
            <c:spPr>
              <a:solidFill>
                <a:srgbClr val="2171B5"/>
              </a:solidFill>
              <a:ln>
                <a:noFill/>
              </a:ln>
              <a:effectLst/>
            </c:spPr>
            <c:extLst>
              <c:ext xmlns:c16="http://schemas.microsoft.com/office/drawing/2014/chart" uri="{C3380CC4-5D6E-409C-BE32-E72D297353CC}">
                <c16:uniqueId val="{00000003-788C-499B-AA10-45258FC118B6}"/>
              </c:ext>
            </c:extLst>
          </c:dPt>
          <c:dPt>
            <c:idx val="2"/>
            <c:invertIfNegative val="0"/>
            <c:bubble3D val="0"/>
            <c:spPr>
              <a:solidFill>
                <a:srgbClr val="6BAED6"/>
              </a:solidFill>
              <a:ln>
                <a:noFill/>
              </a:ln>
              <a:effectLst/>
            </c:spPr>
            <c:extLst>
              <c:ext xmlns:c16="http://schemas.microsoft.com/office/drawing/2014/chart" uri="{C3380CC4-5D6E-409C-BE32-E72D297353CC}">
                <c16:uniqueId val="{00000005-788C-499B-AA10-45258FC118B6}"/>
              </c:ext>
            </c:extLst>
          </c:dPt>
          <c:dPt>
            <c:idx val="3"/>
            <c:invertIfNegative val="0"/>
            <c:bubble3D val="0"/>
            <c:spPr>
              <a:solidFill>
                <a:srgbClr val="6BAED6"/>
              </a:solidFill>
              <a:ln>
                <a:noFill/>
              </a:ln>
              <a:effectLst/>
            </c:spPr>
            <c:extLst>
              <c:ext xmlns:c16="http://schemas.microsoft.com/office/drawing/2014/chart" uri="{C3380CC4-5D6E-409C-BE32-E72D297353CC}">
                <c16:uniqueId val="{00000007-788C-499B-AA10-45258FC118B6}"/>
              </c:ext>
            </c:extLst>
          </c:dPt>
          <c:dPt>
            <c:idx val="4"/>
            <c:invertIfNegative val="0"/>
            <c:bubble3D val="0"/>
            <c:spPr>
              <a:solidFill>
                <a:srgbClr val="6BAED6"/>
              </a:solidFill>
              <a:ln>
                <a:noFill/>
              </a:ln>
              <a:effectLst/>
            </c:spPr>
            <c:extLst>
              <c:ext xmlns:c16="http://schemas.microsoft.com/office/drawing/2014/chart" uri="{C3380CC4-5D6E-409C-BE32-E72D297353CC}">
                <c16:uniqueId val="{00000009-788C-499B-AA10-45258FC118B6}"/>
              </c:ext>
            </c:extLst>
          </c:dPt>
          <c:dPt>
            <c:idx val="5"/>
            <c:invertIfNegative val="0"/>
            <c:bubble3D val="0"/>
            <c:spPr>
              <a:solidFill>
                <a:srgbClr val="6BAED6"/>
              </a:solidFill>
              <a:ln>
                <a:noFill/>
              </a:ln>
              <a:effectLst/>
            </c:spPr>
            <c:extLst>
              <c:ext xmlns:c16="http://schemas.microsoft.com/office/drawing/2014/chart" uri="{C3380CC4-5D6E-409C-BE32-E72D297353CC}">
                <c16:uniqueId val="{0000000B-788C-499B-AA10-45258FC118B6}"/>
              </c:ext>
            </c:extLst>
          </c:dPt>
          <c:dPt>
            <c:idx val="6"/>
            <c:invertIfNegative val="0"/>
            <c:bubble3D val="0"/>
            <c:spPr>
              <a:solidFill>
                <a:srgbClr val="FFC000"/>
              </a:solidFill>
              <a:ln>
                <a:noFill/>
              </a:ln>
              <a:effectLst/>
            </c:spPr>
            <c:extLst>
              <c:ext xmlns:c16="http://schemas.microsoft.com/office/drawing/2014/chart" uri="{C3380CC4-5D6E-409C-BE32-E72D297353CC}">
                <c16:uniqueId val="{0000000D-788C-499B-AA10-45258FC118B6}"/>
              </c:ext>
            </c:extLst>
          </c:dPt>
          <c:dPt>
            <c:idx val="7"/>
            <c:invertIfNegative val="0"/>
            <c:bubble3D val="0"/>
            <c:spPr>
              <a:solidFill>
                <a:srgbClr val="6BAED6"/>
              </a:solidFill>
              <a:ln>
                <a:noFill/>
              </a:ln>
              <a:effectLst/>
            </c:spPr>
            <c:extLst>
              <c:ext xmlns:c16="http://schemas.microsoft.com/office/drawing/2014/chart" uri="{C3380CC4-5D6E-409C-BE32-E72D297353CC}">
                <c16:uniqueId val="{0000000F-788C-499B-AA10-45258FC118B6}"/>
              </c:ext>
            </c:extLst>
          </c:dPt>
          <c:dPt>
            <c:idx val="8"/>
            <c:invertIfNegative val="0"/>
            <c:bubble3D val="0"/>
            <c:spPr>
              <a:solidFill>
                <a:srgbClr val="6BAED6"/>
              </a:solidFill>
              <a:ln>
                <a:noFill/>
              </a:ln>
              <a:effectLst/>
            </c:spPr>
            <c:extLst>
              <c:ext xmlns:c16="http://schemas.microsoft.com/office/drawing/2014/chart" uri="{C3380CC4-5D6E-409C-BE32-E72D297353CC}">
                <c16:uniqueId val="{00000011-788C-499B-AA10-45258FC118B6}"/>
              </c:ext>
            </c:extLst>
          </c:dPt>
          <c:dPt>
            <c:idx val="9"/>
            <c:invertIfNegative val="0"/>
            <c:bubble3D val="0"/>
            <c:spPr>
              <a:solidFill>
                <a:srgbClr val="BDD7E7"/>
              </a:solidFill>
              <a:ln>
                <a:noFill/>
              </a:ln>
              <a:effectLst/>
            </c:spPr>
            <c:extLst>
              <c:ext xmlns:c16="http://schemas.microsoft.com/office/drawing/2014/chart" uri="{C3380CC4-5D6E-409C-BE32-E72D297353CC}">
                <c16:uniqueId val="{00000013-788C-499B-AA10-45258FC118B6}"/>
              </c:ext>
            </c:extLst>
          </c:dPt>
          <c:dPt>
            <c:idx val="10"/>
            <c:invertIfNegative val="0"/>
            <c:bubble3D val="0"/>
            <c:spPr>
              <a:solidFill>
                <a:srgbClr val="BDD7E7"/>
              </a:solidFill>
              <a:ln>
                <a:noFill/>
              </a:ln>
              <a:effectLst/>
            </c:spPr>
            <c:extLst>
              <c:ext xmlns:c16="http://schemas.microsoft.com/office/drawing/2014/chart" uri="{C3380CC4-5D6E-409C-BE32-E72D297353CC}">
                <c16:uniqueId val="{00000015-788C-499B-AA10-45258FC118B6}"/>
              </c:ext>
            </c:extLst>
          </c:dPt>
          <c:dPt>
            <c:idx val="11"/>
            <c:invertIfNegative val="0"/>
            <c:bubble3D val="0"/>
            <c:spPr>
              <a:solidFill>
                <a:srgbClr val="BDD7E7"/>
              </a:solidFill>
              <a:ln>
                <a:noFill/>
              </a:ln>
              <a:effectLst/>
            </c:spPr>
            <c:extLst>
              <c:ext xmlns:c16="http://schemas.microsoft.com/office/drawing/2014/chart" uri="{C3380CC4-5D6E-409C-BE32-E72D297353CC}">
                <c16:uniqueId val="{00000017-788C-499B-AA10-45258FC118B6}"/>
              </c:ext>
            </c:extLst>
          </c:dPt>
          <c:dPt>
            <c:idx val="12"/>
            <c:invertIfNegative val="0"/>
            <c:bubble3D val="0"/>
            <c:spPr>
              <a:solidFill>
                <a:srgbClr val="BDD7E7"/>
              </a:solidFill>
              <a:ln>
                <a:noFill/>
              </a:ln>
              <a:effectLst/>
            </c:spPr>
            <c:extLst>
              <c:ext xmlns:c16="http://schemas.microsoft.com/office/drawing/2014/chart" uri="{C3380CC4-5D6E-409C-BE32-E72D297353CC}">
                <c16:uniqueId val="{00000019-788C-499B-AA10-45258FC118B6}"/>
              </c:ext>
            </c:extLst>
          </c:dPt>
          <c:dPt>
            <c:idx val="13"/>
            <c:invertIfNegative val="0"/>
            <c:bubble3D val="0"/>
            <c:spPr>
              <a:solidFill>
                <a:srgbClr val="BDD7E7"/>
              </a:solidFill>
              <a:ln>
                <a:noFill/>
              </a:ln>
              <a:effectLst/>
            </c:spPr>
            <c:extLst>
              <c:ext xmlns:c16="http://schemas.microsoft.com/office/drawing/2014/chart" uri="{C3380CC4-5D6E-409C-BE32-E72D297353CC}">
                <c16:uniqueId val="{0000001B-788C-499B-AA10-45258FC118B6}"/>
              </c:ext>
            </c:extLst>
          </c:dPt>
          <c:dPt>
            <c:idx val="14"/>
            <c:invertIfNegative val="0"/>
            <c:bubble3D val="0"/>
            <c:spPr>
              <a:solidFill>
                <a:srgbClr val="BDD7E7"/>
              </a:solidFill>
              <a:ln>
                <a:noFill/>
              </a:ln>
              <a:effectLst/>
            </c:spPr>
            <c:extLst>
              <c:ext xmlns:c16="http://schemas.microsoft.com/office/drawing/2014/chart" uri="{C3380CC4-5D6E-409C-BE32-E72D297353CC}">
                <c16:uniqueId val="{0000001D-788C-499B-AA10-45258FC118B6}"/>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Ústecký kraj</c:v>
                </c:pt>
                <c:pt idx="2">
                  <c:v>Středočeský kraj</c:v>
                </c:pt>
                <c:pt idx="3">
                  <c:v>Liberecký kraj</c:v>
                </c:pt>
                <c:pt idx="4">
                  <c:v>Pardubický kraj</c:v>
                </c:pt>
                <c:pt idx="5">
                  <c:v>Kraj Vysočina</c:v>
                </c:pt>
                <c:pt idx="6">
                  <c:v>Česká republika</c:v>
                </c:pt>
                <c:pt idx="7">
                  <c:v>Jihomoravský kraj</c:v>
                </c:pt>
                <c:pt idx="8">
                  <c:v>Jihočeský kraj</c:v>
                </c:pt>
                <c:pt idx="9">
                  <c:v>Karlovarský kraj</c:v>
                </c:pt>
                <c:pt idx="10">
                  <c:v>Královéhradecký kraj</c:v>
                </c:pt>
                <c:pt idx="11">
                  <c:v>Zlínský kraj</c:v>
                </c:pt>
                <c:pt idx="12">
                  <c:v>Olomoucký kraj</c:v>
                </c:pt>
                <c:pt idx="13">
                  <c:v>Plzeňský kraj</c:v>
                </c:pt>
                <c:pt idx="14">
                  <c:v>Moravskoslezský kraj</c:v>
                </c:pt>
              </c:strCache>
            </c:strRef>
          </c:cat>
          <c:val>
            <c:numRef>
              <c:f>Sheet1!$B$2:$B$16</c:f>
              <c:numCache>
                <c:formatCode>0.0%</c:formatCode>
                <c:ptCount val="15"/>
                <c:pt idx="0">
                  <c:v>0.322161092235</c:v>
                </c:pt>
                <c:pt idx="1">
                  <c:v>0.28898487862799999</c:v>
                </c:pt>
                <c:pt idx="2">
                  <c:v>0.27102151978099998</c:v>
                </c:pt>
                <c:pt idx="3">
                  <c:v>0.27004991857600003</c:v>
                </c:pt>
                <c:pt idx="4">
                  <c:v>0.26866916605300001</c:v>
                </c:pt>
                <c:pt idx="5">
                  <c:v>0.26850650520699998</c:v>
                </c:pt>
                <c:pt idx="6">
                  <c:v>0.263798416142</c:v>
                </c:pt>
                <c:pt idx="7">
                  <c:v>0.26103193202199998</c:v>
                </c:pt>
                <c:pt idx="8">
                  <c:v>0.26010990959000002</c:v>
                </c:pt>
                <c:pt idx="9">
                  <c:v>0.25679825608200002</c:v>
                </c:pt>
                <c:pt idx="10">
                  <c:v>0.25673924520399999</c:v>
                </c:pt>
                <c:pt idx="11">
                  <c:v>0.24803836435099999</c:v>
                </c:pt>
                <c:pt idx="12">
                  <c:v>0.232734976999</c:v>
                </c:pt>
                <c:pt idx="13">
                  <c:v>0.22708012632300001</c:v>
                </c:pt>
                <c:pt idx="14">
                  <c:v>0.22027800619900001</c:v>
                </c:pt>
              </c:numCache>
            </c:numRef>
          </c:val>
          <c:extLst>
            <c:ext xmlns:c16="http://schemas.microsoft.com/office/drawing/2014/chart" uri="{C3380CC4-5D6E-409C-BE32-E72D297353CC}">
              <c16:uniqueId val="{0000001E-788C-499B-AA10-45258FC118B6}"/>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6BAED6"/>
              </a:solidFill>
              <a:ln>
                <a:noFill/>
              </a:ln>
              <a:effectLst/>
            </c:spPr>
            <c:extLst>
              <c:ext xmlns:c16="http://schemas.microsoft.com/office/drawing/2014/chart" uri="{C3380CC4-5D6E-409C-BE32-E72D297353CC}">
                <c16:uniqueId val="{00000001-BA50-4BDF-A396-2CC3557BF75A}"/>
              </c:ext>
            </c:extLst>
          </c:dPt>
          <c:dPt>
            <c:idx val="1"/>
            <c:invertIfNegative val="0"/>
            <c:bubble3D val="0"/>
            <c:spPr>
              <a:solidFill>
                <a:srgbClr val="6BAED6"/>
              </a:solidFill>
              <a:ln>
                <a:noFill/>
              </a:ln>
              <a:effectLst/>
            </c:spPr>
            <c:extLst>
              <c:ext xmlns:c16="http://schemas.microsoft.com/office/drawing/2014/chart" uri="{C3380CC4-5D6E-409C-BE32-E72D297353CC}">
                <c16:uniqueId val="{00000003-BA50-4BDF-A396-2CC3557BF75A}"/>
              </c:ext>
            </c:extLst>
          </c:dPt>
          <c:dPt>
            <c:idx val="2"/>
            <c:invertIfNegative val="0"/>
            <c:bubble3D val="0"/>
            <c:spPr>
              <a:solidFill>
                <a:srgbClr val="6BAED6"/>
              </a:solidFill>
              <a:ln>
                <a:noFill/>
              </a:ln>
              <a:effectLst/>
            </c:spPr>
            <c:extLst>
              <c:ext xmlns:c16="http://schemas.microsoft.com/office/drawing/2014/chart" uri="{C3380CC4-5D6E-409C-BE32-E72D297353CC}">
                <c16:uniqueId val="{00000005-BA50-4BDF-A396-2CC3557BF75A}"/>
              </c:ext>
            </c:extLst>
          </c:dPt>
          <c:dPt>
            <c:idx val="3"/>
            <c:invertIfNegative val="0"/>
            <c:bubble3D val="0"/>
            <c:spPr>
              <a:solidFill>
                <a:srgbClr val="6BAED6"/>
              </a:solidFill>
              <a:ln>
                <a:noFill/>
              </a:ln>
              <a:effectLst/>
            </c:spPr>
            <c:extLst>
              <c:ext xmlns:c16="http://schemas.microsoft.com/office/drawing/2014/chart" uri="{C3380CC4-5D6E-409C-BE32-E72D297353CC}">
                <c16:uniqueId val="{00000007-BA50-4BDF-A396-2CC3557BF75A}"/>
              </c:ext>
            </c:extLst>
          </c:dPt>
          <c:dPt>
            <c:idx val="4"/>
            <c:invertIfNegative val="0"/>
            <c:bubble3D val="0"/>
            <c:spPr>
              <a:solidFill>
                <a:srgbClr val="6BAED6"/>
              </a:solidFill>
              <a:ln>
                <a:noFill/>
              </a:ln>
              <a:effectLst/>
            </c:spPr>
            <c:extLst>
              <c:ext xmlns:c16="http://schemas.microsoft.com/office/drawing/2014/chart" uri="{C3380CC4-5D6E-409C-BE32-E72D297353CC}">
                <c16:uniqueId val="{00000009-BA50-4BDF-A396-2CC3557BF75A}"/>
              </c:ext>
            </c:extLst>
          </c:dPt>
          <c:dPt>
            <c:idx val="5"/>
            <c:invertIfNegative val="0"/>
            <c:bubble3D val="0"/>
            <c:spPr>
              <a:solidFill>
                <a:srgbClr val="6BAED6"/>
              </a:solidFill>
              <a:ln>
                <a:noFill/>
              </a:ln>
              <a:effectLst/>
            </c:spPr>
            <c:extLst>
              <c:ext xmlns:c16="http://schemas.microsoft.com/office/drawing/2014/chart" uri="{C3380CC4-5D6E-409C-BE32-E72D297353CC}">
                <c16:uniqueId val="{0000000B-BA50-4BDF-A396-2CC3557BF75A}"/>
              </c:ext>
            </c:extLst>
          </c:dPt>
          <c:dPt>
            <c:idx val="6"/>
            <c:invertIfNegative val="0"/>
            <c:bubble3D val="0"/>
            <c:spPr>
              <a:solidFill>
                <a:srgbClr val="6BAED6"/>
              </a:solidFill>
              <a:ln>
                <a:noFill/>
              </a:ln>
              <a:effectLst/>
            </c:spPr>
            <c:extLst>
              <c:ext xmlns:c16="http://schemas.microsoft.com/office/drawing/2014/chart" uri="{C3380CC4-5D6E-409C-BE32-E72D297353CC}">
                <c16:uniqueId val="{0000000D-BA50-4BDF-A396-2CC3557BF75A}"/>
              </c:ext>
            </c:extLst>
          </c:dPt>
          <c:dPt>
            <c:idx val="7"/>
            <c:invertIfNegative val="0"/>
            <c:bubble3D val="0"/>
            <c:spPr>
              <a:solidFill>
                <a:srgbClr val="6BAED6"/>
              </a:solidFill>
              <a:ln>
                <a:noFill/>
              </a:ln>
              <a:effectLst/>
            </c:spPr>
            <c:extLst>
              <c:ext xmlns:c16="http://schemas.microsoft.com/office/drawing/2014/chart" uri="{C3380CC4-5D6E-409C-BE32-E72D297353CC}">
                <c16:uniqueId val="{0000000F-BA50-4BDF-A396-2CC3557BF75A}"/>
              </c:ext>
            </c:extLst>
          </c:dPt>
          <c:dPt>
            <c:idx val="8"/>
            <c:invertIfNegative val="0"/>
            <c:bubble3D val="0"/>
            <c:spPr>
              <a:solidFill>
                <a:srgbClr val="FFC000"/>
              </a:solidFill>
              <a:ln>
                <a:noFill/>
              </a:ln>
              <a:effectLst/>
            </c:spPr>
            <c:extLst>
              <c:ext xmlns:c16="http://schemas.microsoft.com/office/drawing/2014/chart" uri="{C3380CC4-5D6E-409C-BE32-E72D297353CC}">
                <c16:uniqueId val="{00000011-BA50-4BDF-A396-2CC3557BF75A}"/>
              </c:ext>
            </c:extLst>
          </c:dPt>
          <c:dPt>
            <c:idx val="9"/>
            <c:invertIfNegative val="0"/>
            <c:bubble3D val="0"/>
            <c:spPr>
              <a:solidFill>
                <a:srgbClr val="BDD7E7"/>
              </a:solidFill>
              <a:ln>
                <a:noFill/>
              </a:ln>
              <a:effectLst/>
            </c:spPr>
            <c:extLst>
              <c:ext xmlns:c16="http://schemas.microsoft.com/office/drawing/2014/chart" uri="{C3380CC4-5D6E-409C-BE32-E72D297353CC}">
                <c16:uniqueId val="{00000013-BA50-4BDF-A396-2CC3557BF75A}"/>
              </c:ext>
            </c:extLst>
          </c:dPt>
          <c:dPt>
            <c:idx val="10"/>
            <c:invertIfNegative val="0"/>
            <c:bubble3D val="0"/>
            <c:spPr>
              <a:solidFill>
                <a:srgbClr val="BDD7E7"/>
              </a:solidFill>
              <a:ln>
                <a:noFill/>
              </a:ln>
              <a:effectLst/>
            </c:spPr>
            <c:extLst>
              <c:ext xmlns:c16="http://schemas.microsoft.com/office/drawing/2014/chart" uri="{C3380CC4-5D6E-409C-BE32-E72D297353CC}">
                <c16:uniqueId val="{00000015-BA50-4BDF-A396-2CC3557BF75A}"/>
              </c:ext>
            </c:extLst>
          </c:dPt>
          <c:dPt>
            <c:idx val="11"/>
            <c:invertIfNegative val="0"/>
            <c:bubble3D val="0"/>
            <c:spPr>
              <a:solidFill>
                <a:srgbClr val="BDD7E7"/>
              </a:solidFill>
              <a:ln>
                <a:noFill/>
              </a:ln>
              <a:effectLst/>
            </c:spPr>
            <c:extLst>
              <c:ext xmlns:c16="http://schemas.microsoft.com/office/drawing/2014/chart" uri="{C3380CC4-5D6E-409C-BE32-E72D297353CC}">
                <c16:uniqueId val="{00000017-BA50-4BDF-A396-2CC3557BF75A}"/>
              </c:ext>
            </c:extLst>
          </c:dPt>
          <c:dPt>
            <c:idx val="12"/>
            <c:invertIfNegative val="0"/>
            <c:bubble3D val="0"/>
            <c:spPr>
              <a:solidFill>
                <a:srgbClr val="BDD7E7"/>
              </a:solidFill>
              <a:ln>
                <a:noFill/>
              </a:ln>
              <a:effectLst/>
            </c:spPr>
            <c:extLst>
              <c:ext xmlns:c16="http://schemas.microsoft.com/office/drawing/2014/chart" uri="{C3380CC4-5D6E-409C-BE32-E72D297353CC}">
                <c16:uniqueId val="{00000019-BA50-4BDF-A396-2CC3557BF75A}"/>
              </c:ext>
            </c:extLst>
          </c:dPt>
          <c:dPt>
            <c:idx val="13"/>
            <c:invertIfNegative val="0"/>
            <c:bubble3D val="0"/>
            <c:spPr>
              <a:solidFill>
                <a:srgbClr val="BDD7E7"/>
              </a:solidFill>
              <a:ln>
                <a:noFill/>
              </a:ln>
              <a:effectLst/>
            </c:spPr>
            <c:extLst>
              <c:ext xmlns:c16="http://schemas.microsoft.com/office/drawing/2014/chart" uri="{C3380CC4-5D6E-409C-BE32-E72D297353CC}">
                <c16:uniqueId val="{0000001B-BA50-4BDF-A396-2CC3557BF75A}"/>
              </c:ext>
            </c:extLst>
          </c:dPt>
          <c:dPt>
            <c:idx val="14"/>
            <c:invertIfNegative val="0"/>
            <c:bubble3D val="0"/>
            <c:spPr>
              <a:solidFill>
                <a:srgbClr val="BDD7E7"/>
              </a:solidFill>
              <a:ln>
                <a:noFill/>
              </a:ln>
              <a:effectLst/>
            </c:spPr>
            <c:extLst>
              <c:ext xmlns:c16="http://schemas.microsoft.com/office/drawing/2014/chart" uri="{C3380CC4-5D6E-409C-BE32-E72D297353CC}">
                <c16:uniqueId val="{0000001D-BA50-4BDF-A396-2CC3557BF75A}"/>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Ústecký kraj</c:v>
                </c:pt>
                <c:pt idx="2">
                  <c:v>Pardubický kraj</c:v>
                </c:pt>
                <c:pt idx="3">
                  <c:v>Kraj Vysočina</c:v>
                </c:pt>
                <c:pt idx="4">
                  <c:v>Liberecký kraj</c:v>
                </c:pt>
                <c:pt idx="5">
                  <c:v>Karlovarský kraj</c:v>
                </c:pt>
                <c:pt idx="6">
                  <c:v>Středočeský kraj</c:v>
                </c:pt>
                <c:pt idx="7">
                  <c:v>Jihočeský kraj</c:v>
                </c:pt>
                <c:pt idx="8">
                  <c:v>Česká republika</c:v>
                </c:pt>
                <c:pt idx="9">
                  <c:v>Jihomoravský kraj</c:v>
                </c:pt>
                <c:pt idx="10">
                  <c:v>Královéhradecký kraj</c:v>
                </c:pt>
                <c:pt idx="11">
                  <c:v>Olomoucký kraj</c:v>
                </c:pt>
                <c:pt idx="12">
                  <c:v>Zlínský kraj</c:v>
                </c:pt>
                <c:pt idx="13">
                  <c:v>Moravskoslezský kraj</c:v>
                </c:pt>
                <c:pt idx="14">
                  <c:v>Plzeňský kraj</c:v>
                </c:pt>
              </c:strCache>
            </c:strRef>
          </c:cat>
          <c:val>
            <c:numRef>
              <c:f>Sheet1!$B$2:$B$16</c:f>
              <c:numCache>
                <c:formatCode>0.0%</c:formatCode>
                <c:ptCount val="15"/>
                <c:pt idx="0">
                  <c:v>0.31680601794199997</c:v>
                </c:pt>
                <c:pt idx="1">
                  <c:v>0.31115341613000003</c:v>
                </c:pt>
                <c:pt idx="2">
                  <c:v>0.29085521654099999</c:v>
                </c:pt>
                <c:pt idx="3">
                  <c:v>0.28973292004500001</c:v>
                </c:pt>
                <c:pt idx="4">
                  <c:v>0.28702765874500002</c:v>
                </c:pt>
                <c:pt idx="5">
                  <c:v>0.28679885312699999</c:v>
                </c:pt>
                <c:pt idx="6">
                  <c:v>0.284999910222</c:v>
                </c:pt>
                <c:pt idx="7">
                  <c:v>0.28359033689599999</c:v>
                </c:pt>
                <c:pt idx="8">
                  <c:v>0.28120955781200002</c:v>
                </c:pt>
                <c:pt idx="9">
                  <c:v>0.27942794279400002</c:v>
                </c:pt>
                <c:pt idx="10">
                  <c:v>0.27734236172100002</c:v>
                </c:pt>
                <c:pt idx="11">
                  <c:v>0.26582322177500001</c:v>
                </c:pt>
                <c:pt idx="12">
                  <c:v>0.26440384225300001</c:v>
                </c:pt>
                <c:pt idx="13">
                  <c:v>0.24369020720099999</c:v>
                </c:pt>
                <c:pt idx="14">
                  <c:v>0.23919144417400001</c:v>
                </c:pt>
              </c:numCache>
            </c:numRef>
          </c:val>
          <c:extLst>
            <c:ext xmlns:c16="http://schemas.microsoft.com/office/drawing/2014/chart" uri="{C3380CC4-5D6E-409C-BE32-E72D297353CC}">
              <c16:uniqueId val="{0000001E-BA50-4BDF-A396-2CC3557BF75A}"/>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Podíl osob dle BMI a pohlaví – ČR</a:t>
            </a: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barChart>
        <c:barDir val="col"/>
        <c:grouping val="stacked"/>
        <c:varyColors val="0"/>
        <c:ser>
          <c:idx val="0"/>
          <c:order val="0"/>
          <c:tx>
            <c:strRef>
              <c:f>List1!$B$1</c:f>
              <c:strCache>
                <c:ptCount val="1"/>
                <c:pt idx="0">
                  <c:v>preobezita – muži</c:v>
                </c:pt>
              </c:strCache>
            </c:strRef>
          </c:tx>
          <c:spPr>
            <a:solidFill>
              <a:srgbClr val="4472C4">
                <a:lumMod val="60000"/>
                <a:lumOff val="40000"/>
              </a:srgbClr>
            </a:solidFill>
            <a:ln>
              <a:solidFill>
                <a:schemeClr val="tx1"/>
              </a:solidFill>
            </a:ln>
            <a:effectLst/>
          </c:spPr>
          <c:invertIfNegative val="0"/>
          <c:cat>
            <c:numRef>
              <c:f>List1!$A$2:$A$8</c:f>
              <c:numCache>
                <c:formatCode>General</c:formatCode>
                <c:ptCount val="7"/>
                <c:pt idx="0">
                  <c:v>1993</c:v>
                </c:pt>
                <c:pt idx="1">
                  <c:v>1996</c:v>
                </c:pt>
                <c:pt idx="2">
                  <c:v>1999</c:v>
                </c:pt>
                <c:pt idx="3">
                  <c:v>2002</c:v>
                </c:pt>
                <c:pt idx="4">
                  <c:v>2008</c:v>
                </c:pt>
                <c:pt idx="5">
                  <c:v>2014</c:v>
                </c:pt>
                <c:pt idx="6">
                  <c:v>2019</c:v>
                </c:pt>
              </c:numCache>
            </c:numRef>
          </c:cat>
          <c:val>
            <c:numRef>
              <c:f>List1!$B$2:$B$8</c:f>
              <c:numCache>
                <c:formatCode>General</c:formatCode>
                <c:ptCount val="7"/>
                <c:pt idx="0">
                  <c:v>0.441</c:v>
                </c:pt>
                <c:pt idx="1">
                  <c:v>0.40100000000000002</c:v>
                </c:pt>
                <c:pt idx="2">
                  <c:v>0.41799999999999998</c:v>
                </c:pt>
                <c:pt idx="3">
                  <c:v>0.42499999999999999</c:v>
                </c:pt>
                <c:pt idx="4">
                  <c:v>0.45200000000000001</c:v>
                </c:pt>
                <c:pt idx="5">
                  <c:v>0.44019999999999998</c:v>
                </c:pt>
                <c:pt idx="6">
                  <c:v>0.46852561746139459</c:v>
                </c:pt>
              </c:numCache>
            </c:numRef>
          </c:val>
          <c:extLst>
            <c:ext xmlns:c16="http://schemas.microsoft.com/office/drawing/2014/chart" uri="{C3380CC4-5D6E-409C-BE32-E72D297353CC}">
              <c16:uniqueId val="{00000000-12EA-45FA-9441-B331E8A459C0}"/>
            </c:ext>
          </c:extLst>
        </c:ser>
        <c:ser>
          <c:idx val="1"/>
          <c:order val="1"/>
          <c:tx>
            <c:strRef>
              <c:f>List1!$C$1</c:f>
              <c:strCache>
                <c:ptCount val="1"/>
                <c:pt idx="0">
                  <c:v>obezita – muži</c:v>
                </c:pt>
              </c:strCache>
            </c:strRef>
          </c:tx>
          <c:spPr>
            <a:solidFill>
              <a:srgbClr val="DA2128"/>
            </a:solidFill>
            <a:ln>
              <a:solidFill>
                <a:schemeClr val="tx1"/>
              </a:solidFill>
            </a:ln>
            <a:effectLst/>
          </c:spPr>
          <c:invertIfNegative val="0"/>
          <c:cat>
            <c:numRef>
              <c:f>List1!$A$2:$A$8</c:f>
              <c:numCache>
                <c:formatCode>General</c:formatCode>
                <c:ptCount val="7"/>
                <c:pt idx="0">
                  <c:v>1993</c:v>
                </c:pt>
                <c:pt idx="1">
                  <c:v>1996</c:v>
                </c:pt>
                <c:pt idx="2">
                  <c:v>1999</c:v>
                </c:pt>
                <c:pt idx="3">
                  <c:v>2002</c:v>
                </c:pt>
                <c:pt idx="4">
                  <c:v>2008</c:v>
                </c:pt>
                <c:pt idx="5">
                  <c:v>2014</c:v>
                </c:pt>
                <c:pt idx="6">
                  <c:v>2019</c:v>
                </c:pt>
              </c:numCache>
            </c:numRef>
          </c:cat>
          <c:val>
            <c:numRef>
              <c:f>List1!$C$2:$C$8</c:f>
              <c:numCache>
                <c:formatCode>General</c:formatCode>
                <c:ptCount val="7"/>
                <c:pt idx="0">
                  <c:v>0.104</c:v>
                </c:pt>
                <c:pt idx="1">
                  <c:v>0.104</c:v>
                </c:pt>
                <c:pt idx="2">
                  <c:v>0.15</c:v>
                </c:pt>
                <c:pt idx="3">
                  <c:v>0.13400000000000001</c:v>
                </c:pt>
                <c:pt idx="4">
                  <c:v>0.17399999999999999</c:v>
                </c:pt>
                <c:pt idx="5">
                  <c:v>0.19700000000000001</c:v>
                </c:pt>
                <c:pt idx="6">
                  <c:v>0.21215592477879078</c:v>
                </c:pt>
              </c:numCache>
            </c:numRef>
          </c:val>
          <c:extLst>
            <c:ext xmlns:c16="http://schemas.microsoft.com/office/drawing/2014/chart" uri="{C3380CC4-5D6E-409C-BE32-E72D297353CC}">
              <c16:uniqueId val="{00000001-12EA-45FA-9441-B331E8A459C0}"/>
            </c:ext>
          </c:extLst>
        </c:ser>
        <c:dLbls>
          <c:showLegendKey val="0"/>
          <c:showVal val="0"/>
          <c:showCatName val="0"/>
          <c:showSerName val="0"/>
          <c:showPercent val="0"/>
          <c:showBubbleSize val="0"/>
        </c:dLbls>
        <c:gapWidth val="50"/>
        <c:overlap val="100"/>
        <c:axId val="338366384"/>
        <c:axId val="338364032"/>
      </c:barChart>
      <c:barChart>
        <c:barDir val="col"/>
        <c:grouping val="stacked"/>
        <c:varyColors val="0"/>
        <c:ser>
          <c:idx val="2"/>
          <c:order val="2"/>
          <c:tx>
            <c:strRef>
              <c:f>List1!$D$1</c:f>
              <c:strCache>
                <c:ptCount val="1"/>
                <c:pt idx="0">
                  <c:v>preobezita – ženy</c:v>
                </c:pt>
              </c:strCache>
            </c:strRef>
          </c:tx>
          <c:spPr>
            <a:solidFill>
              <a:srgbClr val="7030A0"/>
            </a:solidFill>
            <a:ln>
              <a:solidFill>
                <a:schemeClr val="tx1"/>
              </a:solidFill>
            </a:ln>
            <a:effectLst/>
          </c:spPr>
          <c:invertIfNegative val="0"/>
          <c:cat>
            <c:numRef>
              <c:f>List1!$A$2:$A$8</c:f>
              <c:numCache>
                <c:formatCode>General</c:formatCode>
                <c:ptCount val="7"/>
                <c:pt idx="0">
                  <c:v>1993</c:v>
                </c:pt>
                <c:pt idx="1">
                  <c:v>1996</c:v>
                </c:pt>
                <c:pt idx="2">
                  <c:v>1999</c:v>
                </c:pt>
                <c:pt idx="3">
                  <c:v>2002</c:v>
                </c:pt>
                <c:pt idx="4">
                  <c:v>2008</c:v>
                </c:pt>
                <c:pt idx="5">
                  <c:v>2014</c:v>
                </c:pt>
                <c:pt idx="6">
                  <c:v>2019</c:v>
                </c:pt>
              </c:numCache>
            </c:numRef>
          </c:cat>
          <c:val>
            <c:numRef>
              <c:f>List1!$D$2:$D$8</c:f>
              <c:numCache>
                <c:formatCode>General</c:formatCode>
                <c:ptCount val="7"/>
                <c:pt idx="0">
                  <c:v>0.28000000000000003</c:v>
                </c:pt>
                <c:pt idx="1">
                  <c:v>0.29099999999999998</c:v>
                </c:pt>
                <c:pt idx="2">
                  <c:v>0.3</c:v>
                </c:pt>
                <c:pt idx="3">
                  <c:v>0.30399999999999999</c:v>
                </c:pt>
                <c:pt idx="4">
                  <c:v>0.28899999999999998</c:v>
                </c:pt>
                <c:pt idx="5">
                  <c:v>0.30890000000000001</c:v>
                </c:pt>
                <c:pt idx="6">
                  <c:v>0.31737001711854218</c:v>
                </c:pt>
              </c:numCache>
            </c:numRef>
          </c:val>
          <c:extLst>
            <c:ext xmlns:c16="http://schemas.microsoft.com/office/drawing/2014/chart" uri="{C3380CC4-5D6E-409C-BE32-E72D297353CC}">
              <c16:uniqueId val="{00000002-12EA-45FA-9441-B331E8A459C0}"/>
            </c:ext>
          </c:extLst>
        </c:ser>
        <c:ser>
          <c:idx val="3"/>
          <c:order val="3"/>
          <c:tx>
            <c:strRef>
              <c:f>List1!$E$1</c:f>
              <c:strCache>
                <c:ptCount val="1"/>
                <c:pt idx="0">
                  <c:v>obezita – ženy</c:v>
                </c:pt>
              </c:strCache>
            </c:strRef>
          </c:tx>
          <c:spPr>
            <a:solidFill>
              <a:srgbClr val="ED7D31">
                <a:lumMod val="60000"/>
                <a:lumOff val="40000"/>
              </a:srgbClr>
            </a:solidFill>
            <a:ln>
              <a:solidFill>
                <a:schemeClr val="tx1"/>
              </a:solidFill>
            </a:ln>
            <a:effectLst/>
          </c:spPr>
          <c:invertIfNegative val="0"/>
          <c:cat>
            <c:numRef>
              <c:f>List1!$A$2:$A$8</c:f>
              <c:numCache>
                <c:formatCode>General</c:formatCode>
                <c:ptCount val="7"/>
                <c:pt idx="0">
                  <c:v>1993</c:v>
                </c:pt>
                <c:pt idx="1">
                  <c:v>1996</c:v>
                </c:pt>
                <c:pt idx="2">
                  <c:v>1999</c:v>
                </c:pt>
                <c:pt idx="3">
                  <c:v>2002</c:v>
                </c:pt>
                <c:pt idx="4">
                  <c:v>2008</c:v>
                </c:pt>
                <c:pt idx="5">
                  <c:v>2014</c:v>
                </c:pt>
                <c:pt idx="6">
                  <c:v>2019</c:v>
                </c:pt>
              </c:numCache>
            </c:numRef>
          </c:cat>
          <c:val>
            <c:numRef>
              <c:f>List1!$E$2:$E$8</c:f>
              <c:numCache>
                <c:formatCode>General</c:formatCode>
                <c:ptCount val="7"/>
                <c:pt idx="0">
                  <c:v>0.123</c:v>
                </c:pt>
                <c:pt idx="1">
                  <c:v>0.121</c:v>
                </c:pt>
                <c:pt idx="2">
                  <c:v>0.13600000000000001</c:v>
                </c:pt>
                <c:pt idx="3">
                  <c:v>0.161</c:v>
                </c:pt>
                <c:pt idx="4">
                  <c:v>0.17499999999999999</c:v>
                </c:pt>
                <c:pt idx="5">
                  <c:v>0.182</c:v>
                </c:pt>
                <c:pt idx="6">
                  <c:v>0.17538784731765789</c:v>
                </c:pt>
              </c:numCache>
            </c:numRef>
          </c:val>
          <c:extLst>
            <c:ext xmlns:c16="http://schemas.microsoft.com/office/drawing/2014/chart" uri="{C3380CC4-5D6E-409C-BE32-E72D297353CC}">
              <c16:uniqueId val="{00000003-12EA-45FA-9441-B331E8A459C0}"/>
            </c:ext>
          </c:extLst>
        </c:ser>
        <c:dLbls>
          <c:showLegendKey val="0"/>
          <c:showVal val="0"/>
          <c:showCatName val="0"/>
          <c:showSerName val="0"/>
          <c:showPercent val="0"/>
          <c:showBubbleSize val="0"/>
        </c:dLbls>
        <c:gapWidth val="219"/>
        <c:overlap val="100"/>
        <c:axId val="338370304"/>
        <c:axId val="338368736"/>
      </c:barChart>
      <c:catAx>
        <c:axId val="338366384"/>
        <c:scaling>
          <c:orientation val="minMax"/>
        </c:scaling>
        <c:delete val="0"/>
        <c:axPos val="b"/>
        <c:numFmt formatCode="General" sourceLinked="1"/>
        <c:majorTickMark val="in"/>
        <c:minorTickMark val="none"/>
        <c:tickLblPos val="nextTo"/>
        <c:spPr>
          <a:noFill/>
          <a:ln w="25400"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364032"/>
        <c:crosses val="autoZero"/>
        <c:auto val="1"/>
        <c:lblAlgn val="ctr"/>
        <c:lblOffset val="100"/>
        <c:noMultiLvlLbl val="0"/>
      </c:catAx>
      <c:valAx>
        <c:axId val="338364032"/>
        <c:scaling>
          <c:orientation val="minMax"/>
        </c:scaling>
        <c:delete val="0"/>
        <c:axPos val="l"/>
        <c:majorGridlines>
          <c:spPr>
            <a:ln w="9525" cap="flat" cmpd="sng" algn="ctr">
              <a:solidFill>
                <a:schemeClr val="tx1">
                  <a:lumMod val="15000"/>
                  <a:lumOff val="85000"/>
                </a:schemeClr>
              </a:solidFill>
              <a:round/>
            </a:ln>
            <a:effectLst/>
          </c:spPr>
        </c:majorGridlines>
        <c:numFmt formatCode="#,##0&quot; &quot;%;#,##0&quot; &quot;%"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366384"/>
        <c:crosses val="autoZero"/>
        <c:crossBetween val="between"/>
      </c:valAx>
      <c:valAx>
        <c:axId val="338368736"/>
        <c:scaling>
          <c:orientation val="minMax"/>
          <c:max val="0.70000000000000007"/>
        </c:scaling>
        <c:delete val="1"/>
        <c:axPos val="r"/>
        <c:numFmt formatCode="General" sourceLinked="1"/>
        <c:majorTickMark val="out"/>
        <c:minorTickMark val="none"/>
        <c:tickLblPos val="nextTo"/>
        <c:crossAx val="338370304"/>
        <c:crosses val="max"/>
        <c:crossBetween val="between"/>
      </c:valAx>
      <c:catAx>
        <c:axId val="338370304"/>
        <c:scaling>
          <c:orientation val="minMax"/>
        </c:scaling>
        <c:delete val="1"/>
        <c:axPos val="b"/>
        <c:numFmt formatCode="General" sourceLinked="1"/>
        <c:majorTickMark val="out"/>
        <c:minorTickMark val="none"/>
        <c:tickLblPos val="nextTo"/>
        <c:crossAx val="3383687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788C-499B-AA10-45258FC118B6}"/>
              </c:ext>
            </c:extLst>
          </c:dPt>
          <c:dPt>
            <c:idx val="1"/>
            <c:invertIfNegative val="0"/>
            <c:bubble3D val="0"/>
            <c:spPr>
              <a:solidFill>
                <a:srgbClr val="2171B5"/>
              </a:solidFill>
              <a:ln>
                <a:noFill/>
              </a:ln>
              <a:effectLst/>
            </c:spPr>
            <c:extLst>
              <c:ext xmlns:c16="http://schemas.microsoft.com/office/drawing/2014/chart" uri="{C3380CC4-5D6E-409C-BE32-E72D297353CC}">
                <c16:uniqueId val="{00000003-788C-499B-AA10-45258FC118B6}"/>
              </c:ext>
            </c:extLst>
          </c:dPt>
          <c:dPt>
            <c:idx val="2"/>
            <c:invertIfNegative val="0"/>
            <c:bubble3D val="0"/>
            <c:spPr>
              <a:solidFill>
                <a:srgbClr val="6BAED6"/>
              </a:solidFill>
              <a:ln>
                <a:noFill/>
              </a:ln>
              <a:effectLst/>
            </c:spPr>
            <c:extLst>
              <c:ext xmlns:c16="http://schemas.microsoft.com/office/drawing/2014/chart" uri="{C3380CC4-5D6E-409C-BE32-E72D297353CC}">
                <c16:uniqueId val="{00000005-788C-499B-AA10-45258FC118B6}"/>
              </c:ext>
            </c:extLst>
          </c:dPt>
          <c:dPt>
            <c:idx val="3"/>
            <c:invertIfNegative val="0"/>
            <c:bubble3D val="0"/>
            <c:spPr>
              <a:solidFill>
                <a:srgbClr val="6BAED6"/>
              </a:solidFill>
              <a:ln>
                <a:noFill/>
              </a:ln>
              <a:effectLst/>
            </c:spPr>
            <c:extLst>
              <c:ext xmlns:c16="http://schemas.microsoft.com/office/drawing/2014/chart" uri="{C3380CC4-5D6E-409C-BE32-E72D297353CC}">
                <c16:uniqueId val="{00000007-788C-499B-AA10-45258FC118B6}"/>
              </c:ext>
            </c:extLst>
          </c:dPt>
          <c:dPt>
            <c:idx val="4"/>
            <c:invertIfNegative val="0"/>
            <c:bubble3D val="0"/>
            <c:spPr>
              <a:solidFill>
                <a:srgbClr val="6BAED6"/>
              </a:solidFill>
              <a:ln>
                <a:noFill/>
              </a:ln>
              <a:effectLst/>
            </c:spPr>
            <c:extLst>
              <c:ext xmlns:c16="http://schemas.microsoft.com/office/drawing/2014/chart" uri="{C3380CC4-5D6E-409C-BE32-E72D297353CC}">
                <c16:uniqueId val="{00000009-788C-499B-AA10-45258FC118B6}"/>
              </c:ext>
            </c:extLst>
          </c:dPt>
          <c:dPt>
            <c:idx val="5"/>
            <c:invertIfNegative val="0"/>
            <c:bubble3D val="0"/>
            <c:spPr>
              <a:solidFill>
                <a:srgbClr val="6BAED6"/>
              </a:solidFill>
              <a:ln>
                <a:noFill/>
              </a:ln>
              <a:effectLst/>
            </c:spPr>
            <c:extLst>
              <c:ext xmlns:c16="http://schemas.microsoft.com/office/drawing/2014/chart" uri="{C3380CC4-5D6E-409C-BE32-E72D297353CC}">
                <c16:uniqueId val="{0000000B-788C-499B-AA10-45258FC118B6}"/>
              </c:ext>
            </c:extLst>
          </c:dPt>
          <c:dPt>
            <c:idx val="6"/>
            <c:invertIfNegative val="0"/>
            <c:bubble3D val="0"/>
            <c:spPr>
              <a:solidFill>
                <a:srgbClr val="FFC000"/>
              </a:solidFill>
              <a:ln>
                <a:noFill/>
              </a:ln>
              <a:effectLst/>
            </c:spPr>
            <c:extLst>
              <c:ext xmlns:c16="http://schemas.microsoft.com/office/drawing/2014/chart" uri="{C3380CC4-5D6E-409C-BE32-E72D297353CC}">
                <c16:uniqueId val="{0000000D-788C-499B-AA10-45258FC118B6}"/>
              </c:ext>
            </c:extLst>
          </c:dPt>
          <c:dPt>
            <c:idx val="7"/>
            <c:invertIfNegative val="0"/>
            <c:bubble3D val="0"/>
            <c:spPr>
              <a:solidFill>
                <a:srgbClr val="6BAED6"/>
              </a:solidFill>
              <a:ln>
                <a:noFill/>
              </a:ln>
              <a:effectLst/>
            </c:spPr>
            <c:extLst>
              <c:ext xmlns:c16="http://schemas.microsoft.com/office/drawing/2014/chart" uri="{C3380CC4-5D6E-409C-BE32-E72D297353CC}">
                <c16:uniqueId val="{0000000F-788C-499B-AA10-45258FC118B6}"/>
              </c:ext>
            </c:extLst>
          </c:dPt>
          <c:dPt>
            <c:idx val="8"/>
            <c:invertIfNegative val="0"/>
            <c:bubble3D val="0"/>
            <c:spPr>
              <a:solidFill>
                <a:srgbClr val="6BAED6"/>
              </a:solidFill>
              <a:ln>
                <a:noFill/>
              </a:ln>
              <a:effectLst/>
            </c:spPr>
            <c:extLst>
              <c:ext xmlns:c16="http://schemas.microsoft.com/office/drawing/2014/chart" uri="{C3380CC4-5D6E-409C-BE32-E72D297353CC}">
                <c16:uniqueId val="{00000011-788C-499B-AA10-45258FC118B6}"/>
              </c:ext>
            </c:extLst>
          </c:dPt>
          <c:dPt>
            <c:idx val="9"/>
            <c:invertIfNegative val="0"/>
            <c:bubble3D val="0"/>
            <c:spPr>
              <a:solidFill>
                <a:srgbClr val="6BAED6"/>
              </a:solidFill>
              <a:ln>
                <a:noFill/>
              </a:ln>
              <a:effectLst/>
            </c:spPr>
            <c:extLst>
              <c:ext xmlns:c16="http://schemas.microsoft.com/office/drawing/2014/chart" uri="{C3380CC4-5D6E-409C-BE32-E72D297353CC}">
                <c16:uniqueId val="{00000013-788C-499B-AA10-45258FC118B6}"/>
              </c:ext>
            </c:extLst>
          </c:dPt>
          <c:dPt>
            <c:idx val="10"/>
            <c:invertIfNegative val="0"/>
            <c:bubble3D val="0"/>
            <c:spPr>
              <a:solidFill>
                <a:srgbClr val="6BAED6"/>
              </a:solidFill>
              <a:ln>
                <a:noFill/>
              </a:ln>
              <a:effectLst/>
            </c:spPr>
            <c:extLst>
              <c:ext xmlns:c16="http://schemas.microsoft.com/office/drawing/2014/chart" uri="{C3380CC4-5D6E-409C-BE32-E72D297353CC}">
                <c16:uniqueId val="{00000015-788C-499B-AA10-45258FC118B6}"/>
              </c:ext>
            </c:extLst>
          </c:dPt>
          <c:dPt>
            <c:idx val="11"/>
            <c:invertIfNegative val="0"/>
            <c:bubble3D val="0"/>
            <c:spPr>
              <a:solidFill>
                <a:srgbClr val="BDD7E7"/>
              </a:solidFill>
              <a:ln>
                <a:noFill/>
              </a:ln>
              <a:effectLst/>
            </c:spPr>
            <c:extLst>
              <c:ext xmlns:c16="http://schemas.microsoft.com/office/drawing/2014/chart" uri="{C3380CC4-5D6E-409C-BE32-E72D297353CC}">
                <c16:uniqueId val="{00000017-788C-499B-AA10-45258FC118B6}"/>
              </c:ext>
            </c:extLst>
          </c:dPt>
          <c:dPt>
            <c:idx val="12"/>
            <c:invertIfNegative val="0"/>
            <c:bubble3D val="0"/>
            <c:spPr>
              <a:solidFill>
                <a:srgbClr val="BDD7E7"/>
              </a:solidFill>
              <a:ln>
                <a:noFill/>
              </a:ln>
              <a:effectLst/>
            </c:spPr>
            <c:extLst>
              <c:ext xmlns:c16="http://schemas.microsoft.com/office/drawing/2014/chart" uri="{C3380CC4-5D6E-409C-BE32-E72D297353CC}">
                <c16:uniqueId val="{00000019-788C-499B-AA10-45258FC118B6}"/>
              </c:ext>
            </c:extLst>
          </c:dPt>
          <c:dPt>
            <c:idx val="13"/>
            <c:invertIfNegative val="0"/>
            <c:bubble3D val="0"/>
            <c:spPr>
              <a:solidFill>
                <a:srgbClr val="BDD7E7"/>
              </a:solidFill>
              <a:ln>
                <a:noFill/>
              </a:ln>
              <a:effectLst/>
            </c:spPr>
            <c:extLst>
              <c:ext xmlns:c16="http://schemas.microsoft.com/office/drawing/2014/chart" uri="{C3380CC4-5D6E-409C-BE32-E72D297353CC}">
                <c16:uniqueId val="{0000001B-788C-499B-AA10-45258FC118B6}"/>
              </c:ext>
            </c:extLst>
          </c:dPt>
          <c:dPt>
            <c:idx val="14"/>
            <c:invertIfNegative val="0"/>
            <c:bubble3D val="0"/>
            <c:spPr>
              <a:solidFill>
                <a:srgbClr val="BDD7E7"/>
              </a:solidFill>
              <a:ln>
                <a:noFill/>
              </a:ln>
              <a:effectLst/>
            </c:spPr>
            <c:extLst>
              <c:ext xmlns:c16="http://schemas.microsoft.com/office/drawing/2014/chart" uri="{C3380CC4-5D6E-409C-BE32-E72D297353CC}">
                <c16:uniqueId val="{0000001D-788C-499B-AA10-45258FC118B6}"/>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Hlavní město Praha</c:v>
                </c:pt>
                <c:pt idx="1">
                  <c:v>Ústecký kraj</c:v>
                </c:pt>
                <c:pt idx="2">
                  <c:v>Pardubický kraj</c:v>
                </c:pt>
                <c:pt idx="3">
                  <c:v>Kraj Vysočina</c:v>
                </c:pt>
                <c:pt idx="4">
                  <c:v>Liberecký kraj</c:v>
                </c:pt>
                <c:pt idx="5">
                  <c:v>Středočeský kraj</c:v>
                </c:pt>
                <c:pt idx="6">
                  <c:v>Česká republika</c:v>
                </c:pt>
                <c:pt idx="7">
                  <c:v>Jihočeský kraj</c:v>
                </c:pt>
                <c:pt idx="8">
                  <c:v>Karlovarský kraj</c:v>
                </c:pt>
                <c:pt idx="9">
                  <c:v>Jihomoravský kraj</c:v>
                </c:pt>
                <c:pt idx="10">
                  <c:v>Královéhradecký kraj</c:v>
                </c:pt>
                <c:pt idx="11">
                  <c:v>Zlínský kraj</c:v>
                </c:pt>
                <c:pt idx="12">
                  <c:v>Olomoucký kraj</c:v>
                </c:pt>
                <c:pt idx="13">
                  <c:v>Plzeňský kraj</c:v>
                </c:pt>
                <c:pt idx="14">
                  <c:v>Moravskoslezský kraj</c:v>
                </c:pt>
              </c:strCache>
            </c:strRef>
          </c:cat>
          <c:val>
            <c:numRef>
              <c:f>Sheet1!$B$2:$B$16</c:f>
              <c:numCache>
                <c:formatCode>0.0%</c:formatCode>
                <c:ptCount val="15"/>
                <c:pt idx="0">
                  <c:v>0.37213875945500002</c:v>
                </c:pt>
                <c:pt idx="1">
                  <c:v>0.34381435246300002</c:v>
                </c:pt>
                <c:pt idx="2">
                  <c:v>0.32342495842899999</c:v>
                </c:pt>
                <c:pt idx="3">
                  <c:v>0.31694722289900001</c:v>
                </c:pt>
                <c:pt idx="4">
                  <c:v>0.316540783652</c:v>
                </c:pt>
                <c:pt idx="5">
                  <c:v>0.31639870287900002</c:v>
                </c:pt>
                <c:pt idx="6">
                  <c:v>0.31108303289299999</c:v>
                </c:pt>
                <c:pt idx="7">
                  <c:v>0.30978118018099998</c:v>
                </c:pt>
                <c:pt idx="8">
                  <c:v>0.305979522703</c:v>
                </c:pt>
                <c:pt idx="9">
                  <c:v>0.30419010891199999</c:v>
                </c:pt>
                <c:pt idx="10">
                  <c:v>0.30266818862799999</c:v>
                </c:pt>
                <c:pt idx="11">
                  <c:v>0.29442200014100001</c:v>
                </c:pt>
                <c:pt idx="12">
                  <c:v>0.28012578823399997</c:v>
                </c:pt>
                <c:pt idx="13">
                  <c:v>0.27089836349500002</c:v>
                </c:pt>
                <c:pt idx="14">
                  <c:v>0.25884736687600002</c:v>
                </c:pt>
              </c:numCache>
            </c:numRef>
          </c:val>
          <c:extLst>
            <c:ext xmlns:c16="http://schemas.microsoft.com/office/drawing/2014/chart" uri="{C3380CC4-5D6E-409C-BE32-E72D297353CC}">
              <c16:uniqueId val="{0000001E-788C-499B-AA10-45258FC118B6}"/>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9363875005533843E-2"/>
          <c:y val="3.2390254549422966E-2"/>
          <c:w val="0.91841900859150227"/>
          <c:h val="0.7240165244720751"/>
        </c:manualLayout>
      </c:layout>
      <c:barChart>
        <c:barDir val="col"/>
        <c:grouping val="clustered"/>
        <c:varyColors val="0"/>
        <c:ser>
          <c:idx val="0"/>
          <c:order val="0"/>
          <c:tx>
            <c:strRef>
              <c:f>List1!$B$1</c:f>
              <c:strCache>
                <c:ptCount val="1"/>
                <c:pt idx="0">
                  <c:v>Řada 1</c:v>
                </c:pt>
              </c:strCache>
            </c:strRef>
          </c:tx>
          <c:spPr>
            <a:solidFill>
              <a:schemeClr val="accent1"/>
            </a:solidFill>
            <a:ln>
              <a:noFill/>
            </a:ln>
            <a:effectLst/>
          </c:spPr>
          <c:invertIfNegative val="0"/>
          <c:dPt>
            <c:idx val="14"/>
            <c:invertIfNegative val="0"/>
            <c:bubble3D val="0"/>
            <c:spPr>
              <a:solidFill>
                <a:schemeClr val="accent3"/>
              </a:solidFill>
              <a:ln>
                <a:noFill/>
              </a:ln>
              <a:effectLst/>
            </c:spPr>
            <c:extLst>
              <c:ext xmlns:c16="http://schemas.microsoft.com/office/drawing/2014/chart" uri="{C3380CC4-5D6E-409C-BE32-E72D297353CC}">
                <c16:uniqueId val="{00000001-C4D8-4401-81F9-6E2B0497ACAC}"/>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List1!$A$2:$A$19</c:f>
              <c:strCache>
                <c:ptCount val="18"/>
                <c:pt idx="0">
                  <c:v>DNK</c:v>
                </c:pt>
                <c:pt idx="1">
                  <c:v>GRC</c:v>
                </c:pt>
                <c:pt idx="2">
                  <c:v>IRL*</c:v>
                </c:pt>
                <c:pt idx="3">
                  <c:v>NLD</c:v>
                </c:pt>
                <c:pt idx="4">
                  <c:v>ESP</c:v>
                </c:pt>
                <c:pt idx="5">
                  <c:v>SWE</c:v>
                </c:pt>
                <c:pt idx="6">
                  <c:v>FRA</c:v>
                </c:pt>
                <c:pt idx="7">
                  <c:v>ITA</c:v>
                </c:pt>
                <c:pt idx="8">
                  <c:v>FIN</c:v>
                </c:pt>
                <c:pt idx="9">
                  <c:v>DEU*</c:v>
                </c:pt>
                <c:pt idx="10">
                  <c:v>LUX*</c:v>
                </c:pt>
                <c:pt idx="11">
                  <c:v>HUN</c:v>
                </c:pt>
                <c:pt idx="12">
                  <c:v>SVN</c:v>
                </c:pt>
                <c:pt idx="13">
                  <c:v>LTU</c:v>
                </c:pt>
                <c:pt idx="14">
                  <c:v>CZE</c:v>
                </c:pt>
                <c:pt idx="15">
                  <c:v>SVK</c:v>
                </c:pt>
                <c:pt idx="16">
                  <c:v>EST</c:v>
                </c:pt>
                <c:pt idx="17">
                  <c:v>LVA</c:v>
                </c:pt>
              </c:strCache>
            </c:strRef>
          </c:cat>
          <c:val>
            <c:numRef>
              <c:f>List1!$B$2:$B$19</c:f>
              <c:numCache>
                <c:formatCode>General</c:formatCode>
                <c:ptCount val="18"/>
                <c:pt idx="0">
                  <c:v>75</c:v>
                </c:pt>
                <c:pt idx="1">
                  <c:v>73.5</c:v>
                </c:pt>
                <c:pt idx="2">
                  <c:v>70.5</c:v>
                </c:pt>
                <c:pt idx="3">
                  <c:v>67.900000000000006</c:v>
                </c:pt>
                <c:pt idx="4">
                  <c:v>67.7</c:v>
                </c:pt>
                <c:pt idx="5">
                  <c:v>60.4</c:v>
                </c:pt>
                <c:pt idx="6">
                  <c:v>59.9</c:v>
                </c:pt>
                <c:pt idx="7">
                  <c:v>54.6</c:v>
                </c:pt>
                <c:pt idx="8">
                  <c:v>53.7</c:v>
                </c:pt>
                <c:pt idx="9">
                  <c:v>47.3</c:v>
                </c:pt>
                <c:pt idx="10">
                  <c:v>46.3</c:v>
                </c:pt>
                <c:pt idx="11">
                  <c:v>30.5</c:v>
                </c:pt>
                <c:pt idx="12">
                  <c:v>27</c:v>
                </c:pt>
                <c:pt idx="13">
                  <c:v>26.3</c:v>
                </c:pt>
                <c:pt idx="14">
                  <c:v>23.9</c:v>
                </c:pt>
                <c:pt idx="15">
                  <c:v>12.8</c:v>
                </c:pt>
                <c:pt idx="16">
                  <c:v>12</c:v>
                </c:pt>
                <c:pt idx="17">
                  <c:v>9.1</c:v>
                </c:pt>
              </c:numCache>
            </c:numRef>
          </c:val>
          <c:extLst>
            <c:ext xmlns:c16="http://schemas.microsoft.com/office/drawing/2014/chart" uri="{C3380CC4-5D6E-409C-BE32-E72D297353CC}">
              <c16:uniqueId val="{00000002-C4D8-4401-81F9-6E2B0497ACAC}"/>
            </c:ext>
          </c:extLst>
        </c:ser>
        <c:dLbls>
          <c:showLegendKey val="0"/>
          <c:showVal val="0"/>
          <c:showCatName val="0"/>
          <c:showSerName val="0"/>
          <c:showPercent val="0"/>
          <c:showBubbleSize val="0"/>
        </c:dLbls>
        <c:gapWidth val="219"/>
        <c:overlap val="-27"/>
        <c:axId val="1143280591"/>
        <c:axId val="1143279343"/>
      </c:barChart>
      <c:catAx>
        <c:axId val="1143280591"/>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100" b="0" i="0" u="none" strike="noStrike" kern="1200" baseline="0">
                <a:solidFill>
                  <a:schemeClr val="tx1"/>
                </a:solidFill>
                <a:latin typeface="+mn-lt"/>
                <a:ea typeface="+mn-ea"/>
                <a:cs typeface="+mn-cs"/>
              </a:defRPr>
            </a:pPr>
            <a:endParaRPr lang="cs-CZ"/>
          </a:p>
        </c:txPr>
        <c:crossAx val="1143279343"/>
        <c:crosses val="autoZero"/>
        <c:auto val="1"/>
        <c:lblAlgn val="ctr"/>
        <c:lblOffset val="100"/>
        <c:noMultiLvlLbl val="0"/>
      </c:catAx>
      <c:valAx>
        <c:axId val="1143279343"/>
        <c:scaling>
          <c:orientation val="minMax"/>
          <c:max val="100"/>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cs-CZ" dirty="0">
                    <a:solidFill>
                      <a:schemeClr val="tx1"/>
                    </a:solidFill>
                  </a:rPr>
                  <a:t>Podíl osob starších 65 let očkovaných proti chřipce</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cs-CZ"/>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cs-CZ"/>
          </a:p>
        </c:txPr>
        <c:crossAx val="114328059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6BAED6"/>
              </a:solidFill>
              <a:ln>
                <a:noFill/>
              </a:ln>
              <a:effectLst/>
            </c:spPr>
            <c:extLst>
              <c:ext xmlns:c16="http://schemas.microsoft.com/office/drawing/2014/chart" uri="{C3380CC4-5D6E-409C-BE32-E72D297353CC}">
                <c16:uniqueId val="{00000001-BA50-4BDF-A396-2CC3557BF75A}"/>
              </c:ext>
            </c:extLst>
          </c:dPt>
          <c:dPt>
            <c:idx val="1"/>
            <c:invertIfNegative val="0"/>
            <c:bubble3D val="0"/>
            <c:spPr>
              <a:solidFill>
                <a:srgbClr val="6BAED6"/>
              </a:solidFill>
              <a:ln>
                <a:noFill/>
              </a:ln>
              <a:effectLst/>
            </c:spPr>
            <c:extLst>
              <c:ext xmlns:c16="http://schemas.microsoft.com/office/drawing/2014/chart" uri="{C3380CC4-5D6E-409C-BE32-E72D297353CC}">
                <c16:uniqueId val="{00000003-BA50-4BDF-A396-2CC3557BF75A}"/>
              </c:ext>
            </c:extLst>
          </c:dPt>
          <c:dPt>
            <c:idx val="2"/>
            <c:invertIfNegative val="0"/>
            <c:bubble3D val="0"/>
            <c:spPr>
              <a:solidFill>
                <a:srgbClr val="6BAED6"/>
              </a:solidFill>
              <a:ln>
                <a:noFill/>
              </a:ln>
              <a:effectLst/>
            </c:spPr>
            <c:extLst>
              <c:ext xmlns:c16="http://schemas.microsoft.com/office/drawing/2014/chart" uri="{C3380CC4-5D6E-409C-BE32-E72D297353CC}">
                <c16:uniqueId val="{00000005-BA50-4BDF-A396-2CC3557BF75A}"/>
              </c:ext>
            </c:extLst>
          </c:dPt>
          <c:dPt>
            <c:idx val="3"/>
            <c:invertIfNegative val="0"/>
            <c:bubble3D val="0"/>
            <c:spPr>
              <a:solidFill>
                <a:srgbClr val="6BAED6"/>
              </a:solidFill>
              <a:ln>
                <a:noFill/>
              </a:ln>
              <a:effectLst/>
            </c:spPr>
            <c:extLst>
              <c:ext xmlns:c16="http://schemas.microsoft.com/office/drawing/2014/chart" uri="{C3380CC4-5D6E-409C-BE32-E72D297353CC}">
                <c16:uniqueId val="{00000007-BA50-4BDF-A396-2CC3557BF75A}"/>
              </c:ext>
            </c:extLst>
          </c:dPt>
          <c:dPt>
            <c:idx val="4"/>
            <c:invertIfNegative val="0"/>
            <c:bubble3D val="0"/>
            <c:spPr>
              <a:solidFill>
                <a:srgbClr val="6BAED6"/>
              </a:solidFill>
              <a:ln>
                <a:noFill/>
              </a:ln>
              <a:effectLst/>
            </c:spPr>
            <c:extLst>
              <c:ext xmlns:c16="http://schemas.microsoft.com/office/drawing/2014/chart" uri="{C3380CC4-5D6E-409C-BE32-E72D297353CC}">
                <c16:uniqueId val="{00000009-BA50-4BDF-A396-2CC3557BF75A}"/>
              </c:ext>
            </c:extLst>
          </c:dPt>
          <c:dPt>
            <c:idx val="5"/>
            <c:invertIfNegative val="0"/>
            <c:bubble3D val="0"/>
            <c:spPr>
              <a:solidFill>
                <a:srgbClr val="6BAED6"/>
              </a:solidFill>
              <a:ln>
                <a:noFill/>
              </a:ln>
              <a:effectLst/>
            </c:spPr>
            <c:extLst>
              <c:ext xmlns:c16="http://schemas.microsoft.com/office/drawing/2014/chart" uri="{C3380CC4-5D6E-409C-BE32-E72D297353CC}">
                <c16:uniqueId val="{0000000B-BA50-4BDF-A396-2CC3557BF75A}"/>
              </c:ext>
            </c:extLst>
          </c:dPt>
          <c:dPt>
            <c:idx val="6"/>
            <c:invertIfNegative val="0"/>
            <c:bubble3D val="0"/>
            <c:spPr>
              <a:solidFill>
                <a:srgbClr val="6BAED6"/>
              </a:solidFill>
              <a:ln>
                <a:noFill/>
              </a:ln>
              <a:effectLst/>
            </c:spPr>
            <c:extLst>
              <c:ext xmlns:c16="http://schemas.microsoft.com/office/drawing/2014/chart" uri="{C3380CC4-5D6E-409C-BE32-E72D297353CC}">
                <c16:uniqueId val="{0000000D-BA50-4BDF-A396-2CC3557BF75A}"/>
              </c:ext>
            </c:extLst>
          </c:dPt>
          <c:dPt>
            <c:idx val="7"/>
            <c:invertIfNegative val="0"/>
            <c:bubble3D val="0"/>
            <c:spPr>
              <a:solidFill>
                <a:srgbClr val="6BAED6"/>
              </a:solidFill>
              <a:ln>
                <a:noFill/>
              </a:ln>
              <a:effectLst/>
            </c:spPr>
            <c:extLst>
              <c:ext xmlns:c16="http://schemas.microsoft.com/office/drawing/2014/chart" uri="{C3380CC4-5D6E-409C-BE32-E72D297353CC}">
                <c16:uniqueId val="{0000000F-BA50-4BDF-A396-2CC3557BF75A}"/>
              </c:ext>
            </c:extLst>
          </c:dPt>
          <c:dPt>
            <c:idx val="8"/>
            <c:invertIfNegative val="0"/>
            <c:bubble3D val="0"/>
            <c:spPr>
              <a:solidFill>
                <a:srgbClr val="FFC000"/>
              </a:solidFill>
              <a:ln>
                <a:noFill/>
              </a:ln>
              <a:effectLst/>
            </c:spPr>
            <c:extLst>
              <c:ext xmlns:c16="http://schemas.microsoft.com/office/drawing/2014/chart" uri="{C3380CC4-5D6E-409C-BE32-E72D297353CC}">
                <c16:uniqueId val="{00000011-BA50-4BDF-A396-2CC3557BF75A}"/>
              </c:ext>
            </c:extLst>
          </c:dPt>
          <c:dPt>
            <c:idx val="9"/>
            <c:invertIfNegative val="0"/>
            <c:bubble3D val="0"/>
            <c:spPr>
              <a:solidFill>
                <a:srgbClr val="6BAED6"/>
              </a:solidFill>
              <a:ln>
                <a:noFill/>
              </a:ln>
              <a:effectLst/>
            </c:spPr>
            <c:extLst>
              <c:ext xmlns:c16="http://schemas.microsoft.com/office/drawing/2014/chart" uri="{C3380CC4-5D6E-409C-BE32-E72D297353CC}">
                <c16:uniqueId val="{00000013-BA50-4BDF-A396-2CC3557BF75A}"/>
              </c:ext>
            </c:extLst>
          </c:dPt>
          <c:dPt>
            <c:idx val="10"/>
            <c:invertIfNegative val="0"/>
            <c:bubble3D val="0"/>
            <c:spPr>
              <a:solidFill>
                <a:srgbClr val="6BAED6"/>
              </a:solidFill>
              <a:ln>
                <a:noFill/>
              </a:ln>
              <a:effectLst/>
            </c:spPr>
            <c:extLst>
              <c:ext xmlns:c16="http://schemas.microsoft.com/office/drawing/2014/chart" uri="{C3380CC4-5D6E-409C-BE32-E72D297353CC}">
                <c16:uniqueId val="{00000015-BA50-4BDF-A396-2CC3557BF75A}"/>
              </c:ext>
            </c:extLst>
          </c:dPt>
          <c:dPt>
            <c:idx val="11"/>
            <c:invertIfNegative val="0"/>
            <c:bubble3D val="0"/>
            <c:spPr>
              <a:solidFill>
                <a:srgbClr val="BDD7E7"/>
              </a:solidFill>
              <a:ln>
                <a:noFill/>
              </a:ln>
              <a:effectLst/>
            </c:spPr>
            <c:extLst>
              <c:ext xmlns:c16="http://schemas.microsoft.com/office/drawing/2014/chart" uri="{C3380CC4-5D6E-409C-BE32-E72D297353CC}">
                <c16:uniqueId val="{00000017-BA50-4BDF-A396-2CC3557BF75A}"/>
              </c:ext>
            </c:extLst>
          </c:dPt>
          <c:dPt>
            <c:idx val="12"/>
            <c:invertIfNegative val="0"/>
            <c:bubble3D val="0"/>
            <c:spPr>
              <a:solidFill>
                <a:srgbClr val="BDD7E7"/>
              </a:solidFill>
              <a:ln>
                <a:noFill/>
              </a:ln>
              <a:effectLst/>
            </c:spPr>
            <c:extLst>
              <c:ext xmlns:c16="http://schemas.microsoft.com/office/drawing/2014/chart" uri="{C3380CC4-5D6E-409C-BE32-E72D297353CC}">
                <c16:uniqueId val="{00000019-BA50-4BDF-A396-2CC3557BF75A}"/>
              </c:ext>
            </c:extLst>
          </c:dPt>
          <c:dPt>
            <c:idx val="13"/>
            <c:invertIfNegative val="0"/>
            <c:bubble3D val="0"/>
            <c:spPr>
              <a:solidFill>
                <a:srgbClr val="BDD7E7"/>
              </a:solidFill>
              <a:ln>
                <a:noFill/>
              </a:ln>
              <a:effectLst/>
            </c:spPr>
            <c:extLst>
              <c:ext xmlns:c16="http://schemas.microsoft.com/office/drawing/2014/chart" uri="{C3380CC4-5D6E-409C-BE32-E72D297353CC}">
                <c16:uniqueId val="{0000001B-BA50-4BDF-A396-2CC3557BF75A}"/>
              </c:ext>
            </c:extLst>
          </c:dPt>
          <c:dPt>
            <c:idx val="14"/>
            <c:invertIfNegative val="0"/>
            <c:bubble3D val="0"/>
            <c:spPr>
              <a:solidFill>
                <a:srgbClr val="BDD7E7"/>
              </a:solidFill>
              <a:ln>
                <a:noFill/>
              </a:ln>
              <a:effectLst/>
            </c:spPr>
            <c:extLst>
              <c:ext xmlns:c16="http://schemas.microsoft.com/office/drawing/2014/chart" uri="{C3380CC4-5D6E-409C-BE32-E72D297353CC}">
                <c16:uniqueId val="{0000001D-BA50-4BDF-A396-2CC3557BF75A}"/>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 m. Praha</c:v>
                </c:pt>
                <c:pt idx="1">
                  <c:v>Ústecký kraj</c:v>
                </c:pt>
                <c:pt idx="2">
                  <c:v>Vysočina</c:v>
                </c:pt>
                <c:pt idx="3">
                  <c:v>Liberecký kraj</c:v>
                </c:pt>
                <c:pt idx="4">
                  <c:v>Jihočeský kraj</c:v>
                </c:pt>
                <c:pt idx="5">
                  <c:v>Pardubický kraj</c:v>
                </c:pt>
                <c:pt idx="6">
                  <c:v>Středočeský kraj</c:v>
                </c:pt>
                <c:pt idx="7">
                  <c:v>Královéhradecký kraj</c:v>
                </c:pt>
                <c:pt idx="8">
                  <c:v>Česká republika</c:v>
                </c:pt>
                <c:pt idx="9">
                  <c:v>Jihomoravský kraj</c:v>
                </c:pt>
                <c:pt idx="10">
                  <c:v>Karlovarský kraj</c:v>
                </c:pt>
                <c:pt idx="11">
                  <c:v>Zlínský kraj</c:v>
                </c:pt>
                <c:pt idx="12">
                  <c:v>Olomoucký kraj</c:v>
                </c:pt>
                <c:pt idx="13">
                  <c:v>Plzeňský kraj</c:v>
                </c:pt>
                <c:pt idx="14">
                  <c:v>Moravskoslezský kraj</c:v>
                </c:pt>
              </c:strCache>
            </c:strRef>
          </c:cat>
          <c:val>
            <c:numRef>
              <c:f>Sheet1!$B$2:$B$16</c:f>
              <c:numCache>
                <c:formatCode>0.0%</c:formatCode>
                <c:ptCount val="15"/>
                <c:pt idx="0">
                  <c:v>0.32035971129122781</c:v>
                </c:pt>
                <c:pt idx="1">
                  <c:v>0.30808375545647659</c:v>
                </c:pt>
                <c:pt idx="2">
                  <c:v>0.30054774946415813</c:v>
                </c:pt>
                <c:pt idx="3">
                  <c:v>0.29990317294801133</c:v>
                </c:pt>
                <c:pt idx="4">
                  <c:v>0.29006918221658717</c:v>
                </c:pt>
                <c:pt idx="5">
                  <c:v>0.28859082739798975</c:v>
                </c:pt>
                <c:pt idx="6">
                  <c:v>0.2843738546120953</c:v>
                </c:pt>
                <c:pt idx="7">
                  <c:v>0.28353346959632092</c:v>
                </c:pt>
                <c:pt idx="8">
                  <c:v>0.28233342192798061</c:v>
                </c:pt>
                <c:pt idx="9">
                  <c:v>0.28138900637332825</c:v>
                </c:pt>
                <c:pt idx="10">
                  <c:v>0.28051963819583559</c:v>
                </c:pt>
                <c:pt idx="11">
                  <c:v>0.27182174113311836</c:v>
                </c:pt>
                <c:pt idx="12">
                  <c:v>0.26391316605582182</c:v>
                </c:pt>
                <c:pt idx="13">
                  <c:v>0.24400821730198585</c:v>
                </c:pt>
                <c:pt idx="14">
                  <c:v>0.23930909042630874</c:v>
                </c:pt>
              </c:numCache>
            </c:numRef>
          </c:val>
          <c:extLst>
            <c:ext xmlns:c16="http://schemas.microsoft.com/office/drawing/2014/chart" uri="{C3380CC4-5D6E-409C-BE32-E72D297353CC}">
              <c16:uniqueId val="{0000001E-BA50-4BDF-A396-2CC3557BF75A}"/>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Sheet1!$B$1</c:f>
              <c:strCache>
                <c:ptCount val="1"/>
                <c:pt idx="0">
                  <c:v>vyskyt</c:v>
                </c:pt>
              </c:strCache>
            </c:strRef>
          </c:tx>
          <c:spPr>
            <a:solidFill>
              <a:srgbClr val="6BAED6"/>
            </a:solidFill>
            <a:ln>
              <a:noFill/>
            </a:ln>
            <a:effectLst/>
          </c:spPr>
          <c:invertIfNegative val="0"/>
          <c:dPt>
            <c:idx val="0"/>
            <c:invertIfNegative val="0"/>
            <c:bubble3D val="0"/>
            <c:spPr>
              <a:solidFill>
                <a:srgbClr val="2171B5"/>
              </a:solidFill>
              <a:ln>
                <a:noFill/>
              </a:ln>
              <a:effectLst/>
            </c:spPr>
            <c:extLst>
              <c:ext xmlns:c16="http://schemas.microsoft.com/office/drawing/2014/chart" uri="{C3380CC4-5D6E-409C-BE32-E72D297353CC}">
                <c16:uniqueId val="{00000001-788C-499B-AA10-45258FC118B6}"/>
              </c:ext>
            </c:extLst>
          </c:dPt>
          <c:dPt>
            <c:idx val="1"/>
            <c:invertIfNegative val="0"/>
            <c:bubble3D val="0"/>
            <c:spPr>
              <a:solidFill>
                <a:srgbClr val="6BAED6"/>
              </a:solidFill>
              <a:ln>
                <a:noFill/>
              </a:ln>
              <a:effectLst/>
            </c:spPr>
            <c:extLst>
              <c:ext xmlns:c16="http://schemas.microsoft.com/office/drawing/2014/chart" uri="{C3380CC4-5D6E-409C-BE32-E72D297353CC}">
                <c16:uniqueId val="{00000003-788C-499B-AA10-45258FC118B6}"/>
              </c:ext>
            </c:extLst>
          </c:dPt>
          <c:dPt>
            <c:idx val="2"/>
            <c:invertIfNegative val="0"/>
            <c:bubble3D val="0"/>
            <c:spPr>
              <a:solidFill>
                <a:srgbClr val="6BAED6"/>
              </a:solidFill>
              <a:ln>
                <a:noFill/>
              </a:ln>
              <a:effectLst/>
            </c:spPr>
            <c:extLst>
              <c:ext xmlns:c16="http://schemas.microsoft.com/office/drawing/2014/chart" uri="{C3380CC4-5D6E-409C-BE32-E72D297353CC}">
                <c16:uniqueId val="{00000005-788C-499B-AA10-45258FC118B6}"/>
              </c:ext>
            </c:extLst>
          </c:dPt>
          <c:dPt>
            <c:idx val="3"/>
            <c:invertIfNegative val="0"/>
            <c:bubble3D val="0"/>
            <c:spPr>
              <a:solidFill>
                <a:srgbClr val="6BAED6"/>
              </a:solidFill>
              <a:ln>
                <a:noFill/>
              </a:ln>
              <a:effectLst/>
            </c:spPr>
            <c:extLst>
              <c:ext xmlns:c16="http://schemas.microsoft.com/office/drawing/2014/chart" uri="{C3380CC4-5D6E-409C-BE32-E72D297353CC}">
                <c16:uniqueId val="{00000007-788C-499B-AA10-45258FC118B6}"/>
              </c:ext>
            </c:extLst>
          </c:dPt>
          <c:dPt>
            <c:idx val="4"/>
            <c:invertIfNegative val="0"/>
            <c:bubble3D val="0"/>
            <c:spPr>
              <a:solidFill>
                <a:srgbClr val="6BAED6"/>
              </a:solidFill>
              <a:ln>
                <a:noFill/>
              </a:ln>
              <a:effectLst/>
            </c:spPr>
            <c:extLst>
              <c:ext xmlns:c16="http://schemas.microsoft.com/office/drawing/2014/chart" uri="{C3380CC4-5D6E-409C-BE32-E72D297353CC}">
                <c16:uniqueId val="{00000009-788C-499B-AA10-45258FC118B6}"/>
              </c:ext>
            </c:extLst>
          </c:dPt>
          <c:dPt>
            <c:idx val="5"/>
            <c:invertIfNegative val="0"/>
            <c:bubble3D val="0"/>
            <c:spPr>
              <a:solidFill>
                <a:srgbClr val="6BAED6"/>
              </a:solidFill>
              <a:ln>
                <a:noFill/>
              </a:ln>
              <a:effectLst/>
            </c:spPr>
            <c:extLst>
              <c:ext xmlns:c16="http://schemas.microsoft.com/office/drawing/2014/chart" uri="{C3380CC4-5D6E-409C-BE32-E72D297353CC}">
                <c16:uniqueId val="{0000000B-788C-499B-AA10-45258FC118B6}"/>
              </c:ext>
            </c:extLst>
          </c:dPt>
          <c:dPt>
            <c:idx val="6"/>
            <c:invertIfNegative val="0"/>
            <c:bubble3D val="0"/>
            <c:spPr>
              <a:solidFill>
                <a:srgbClr val="6BAED6"/>
              </a:solidFill>
              <a:ln>
                <a:noFill/>
              </a:ln>
              <a:effectLst/>
            </c:spPr>
            <c:extLst>
              <c:ext xmlns:c16="http://schemas.microsoft.com/office/drawing/2014/chart" uri="{C3380CC4-5D6E-409C-BE32-E72D297353CC}">
                <c16:uniqueId val="{0000000D-788C-499B-AA10-45258FC118B6}"/>
              </c:ext>
            </c:extLst>
          </c:dPt>
          <c:dPt>
            <c:idx val="7"/>
            <c:invertIfNegative val="0"/>
            <c:bubble3D val="0"/>
            <c:spPr>
              <a:solidFill>
                <a:srgbClr val="6BAED6"/>
              </a:solidFill>
              <a:ln>
                <a:noFill/>
              </a:ln>
              <a:effectLst/>
            </c:spPr>
            <c:extLst>
              <c:ext xmlns:c16="http://schemas.microsoft.com/office/drawing/2014/chart" uri="{C3380CC4-5D6E-409C-BE32-E72D297353CC}">
                <c16:uniqueId val="{0000000F-788C-499B-AA10-45258FC118B6}"/>
              </c:ext>
            </c:extLst>
          </c:dPt>
          <c:dPt>
            <c:idx val="8"/>
            <c:invertIfNegative val="0"/>
            <c:bubble3D val="0"/>
            <c:spPr>
              <a:solidFill>
                <a:srgbClr val="FFC000"/>
              </a:solidFill>
              <a:ln>
                <a:noFill/>
              </a:ln>
              <a:effectLst/>
            </c:spPr>
            <c:extLst>
              <c:ext xmlns:c16="http://schemas.microsoft.com/office/drawing/2014/chart" uri="{C3380CC4-5D6E-409C-BE32-E72D297353CC}">
                <c16:uniqueId val="{00000011-788C-499B-AA10-45258FC118B6}"/>
              </c:ext>
            </c:extLst>
          </c:dPt>
          <c:dPt>
            <c:idx val="9"/>
            <c:invertIfNegative val="0"/>
            <c:bubble3D val="0"/>
            <c:spPr>
              <a:solidFill>
                <a:srgbClr val="6BAED6"/>
              </a:solidFill>
              <a:ln>
                <a:noFill/>
              </a:ln>
              <a:effectLst/>
            </c:spPr>
            <c:extLst>
              <c:ext xmlns:c16="http://schemas.microsoft.com/office/drawing/2014/chart" uri="{C3380CC4-5D6E-409C-BE32-E72D297353CC}">
                <c16:uniqueId val="{00000013-788C-499B-AA10-45258FC118B6}"/>
              </c:ext>
            </c:extLst>
          </c:dPt>
          <c:dPt>
            <c:idx val="10"/>
            <c:invertIfNegative val="0"/>
            <c:bubble3D val="0"/>
            <c:spPr>
              <a:solidFill>
                <a:srgbClr val="6BAED6"/>
              </a:solidFill>
              <a:ln>
                <a:noFill/>
              </a:ln>
              <a:effectLst/>
            </c:spPr>
            <c:extLst>
              <c:ext xmlns:c16="http://schemas.microsoft.com/office/drawing/2014/chart" uri="{C3380CC4-5D6E-409C-BE32-E72D297353CC}">
                <c16:uniqueId val="{00000015-788C-499B-AA10-45258FC118B6}"/>
              </c:ext>
            </c:extLst>
          </c:dPt>
          <c:dPt>
            <c:idx val="11"/>
            <c:invertIfNegative val="0"/>
            <c:bubble3D val="0"/>
            <c:spPr>
              <a:solidFill>
                <a:srgbClr val="BDD7E7"/>
              </a:solidFill>
              <a:ln>
                <a:noFill/>
              </a:ln>
              <a:effectLst/>
            </c:spPr>
            <c:extLst>
              <c:ext xmlns:c16="http://schemas.microsoft.com/office/drawing/2014/chart" uri="{C3380CC4-5D6E-409C-BE32-E72D297353CC}">
                <c16:uniqueId val="{00000017-788C-499B-AA10-45258FC118B6}"/>
              </c:ext>
            </c:extLst>
          </c:dPt>
          <c:dPt>
            <c:idx val="12"/>
            <c:invertIfNegative val="0"/>
            <c:bubble3D val="0"/>
            <c:spPr>
              <a:solidFill>
                <a:srgbClr val="BDD7E7"/>
              </a:solidFill>
              <a:ln>
                <a:noFill/>
              </a:ln>
              <a:effectLst/>
            </c:spPr>
            <c:extLst>
              <c:ext xmlns:c16="http://schemas.microsoft.com/office/drawing/2014/chart" uri="{C3380CC4-5D6E-409C-BE32-E72D297353CC}">
                <c16:uniqueId val="{00000019-788C-499B-AA10-45258FC118B6}"/>
              </c:ext>
            </c:extLst>
          </c:dPt>
          <c:dPt>
            <c:idx val="13"/>
            <c:invertIfNegative val="0"/>
            <c:bubble3D val="0"/>
            <c:spPr>
              <a:solidFill>
                <a:srgbClr val="BDD7E7"/>
              </a:solidFill>
              <a:ln>
                <a:noFill/>
              </a:ln>
              <a:effectLst/>
            </c:spPr>
            <c:extLst>
              <c:ext xmlns:c16="http://schemas.microsoft.com/office/drawing/2014/chart" uri="{C3380CC4-5D6E-409C-BE32-E72D297353CC}">
                <c16:uniqueId val="{0000001B-788C-499B-AA10-45258FC118B6}"/>
              </c:ext>
            </c:extLst>
          </c:dPt>
          <c:dPt>
            <c:idx val="14"/>
            <c:invertIfNegative val="0"/>
            <c:bubble3D val="0"/>
            <c:spPr>
              <a:solidFill>
                <a:srgbClr val="BDD7E7"/>
              </a:solidFill>
              <a:ln>
                <a:noFill/>
              </a:ln>
              <a:effectLst/>
            </c:spPr>
            <c:extLst>
              <c:ext xmlns:c16="http://schemas.microsoft.com/office/drawing/2014/chart" uri="{C3380CC4-5D6E-409C-BE32-E72D297353CC}">
                <c16:uniqueId val="{0000001D-788C-499B-AA10-45258FC118B6}"/>
              </c:ext>
            </c:extLst>
          </c:dPt>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Hl. m. Praha</c:v>
                </c:pt>
                <c:pt idx="1">
                  <c:v>Ústecký kraj</c:v>
                </c:pt>
                <c:pt idx="2">
                  <c:v>Vysočina</c:v>
                </c:pt>
                <c:pt idx="3">
                  <c:v>Jihočeský kraj</c:v>
                </c:pt>
                <c:pt idx="4">
                  <c:v>Liberecký kraj</c:v>
                </c:pt>
                <c:pt idx="5">
                  <c:v>Středočeský kraj</c:v>
                </c:pt>
                <c:pt idx="6">
                  <c:v>Pardubický kraj</c:v>
                </c:pt>
                <c:pt idx="7">
                  <c:v>Královéhradecký kraj</c:v>
                </c:pt>
                <c:pt idx="8">
                  <c:v>Česká republika</c:v>
                </c:pt>
                <c:pt idx="9">
                  <c:v>Karlovarský kraj</c:v>
                </c:pt>
                <c:pt idx="10">
                  <c:v>Jihomoravský kraj</c:v>
                </c:pt>
                <c:pt idx="11">
                  <c:v>Zlínský kraj</c:v>
                </c:pt>
                <c:pt idx="12">
                  <c:v>Olomoucký kraj</c:v>
                </c:pt>
                <c:pt idx="13">
                  <c:v>Plzeňský kraj</c:v>
                </c:pt>
                <c:pt idx="14">
                  <c:v>Moravskoslezský kraj</c:v>
                </c:pt>
              </c:strCache>
            </c:strRef>
          </c:cat>
          <c:val>
            <c:numRef>
              <c:f>Sheet1!$B$2:$B$16</c:f>
              <c:numCache>
                <c:formatCode>0.0%</c:formatCode>
                <c:ptCount val="15"/>
                <c:pt idx="0">
                  <c:v>0.35247841731540136</c:v>
                </c:pt>
                <c:pt idx="1">
                  <c:v>0.32293676574750263</c:v>
                </c:pt>
                <c:pt idx="2">
                  <c:v>0.31748504265939748</c:v>
                </c:pt>
                <c:pt idx="3">
                  <c:v>0.31708169506334644</c:v>
                </c:pt>
                <c:pt idx="4">
                  <c:v>0.31559769619558831</c:v>
                </c:pt>
                <c:pt idx="5">
                  <c:v>0.30822514099700971</c:v>
                </c:pt>
                <c:pt idx="6">
                  <c:v>0.30643205985244709</c:v>
                </c:pt>
                <c:pt idx="7">
                  <c:v>0.30259450959837514</c:v>
                </c:pt>
                <c:pt idx="8">
                  <c:v>0.30182277150322989</c:v>
                </c:pt>
                <c:pt idx="9">
                  <c:v>0.29932142190126376</c:v>
                </c:pt>
                <c:pt idx="10">
                  <c:v>0.29918790339686674</c:v>
                </c:pt>
                <c:pt idx="11">
                  <c:v>0.28710071150010419</c:v>
                </c:pt>
                <c:pt idx="12">
                  <c:v>0.2763312566122017</c:v>
                </c:pt>
                <c:pt idx="13">
                  <c:v>0.26355009605868313</c:v>
                </c:pt>
                <c:pt idx="14">
                  <c:v>0.25140581068416118</c:v>
                </c:pt>
              </c:numCache>
            </c:numRef>
          </c:val>
          <c:extLst>
            <c:ext xmlns:c16="http://schemas.microsoft.com/office/drawing/2014/chart" uri="{C3380CC4-5D6E-409C-BE32-E72D297353CC}">
              <c16:uniqueId val="{0000001E-788C-499B-AA10-45258FC118B6}"/>
            </c:ext>
          </c:extLst>
        </c:ser>
        <c:dLbls>
          <c:showLegendKey val="0"/>
          <c:showVal val="0"/>
          <c:showCatName val="0"/>
          <c:showSerName val="0"/>
          <c:showPercent val="0"/>
          <c:showBubbleSize val="0"/>
        </c:dLbls>
        <c:gapWidth val="30"/>
        <c:overlap val="100"/>
        <c:axId val="797556008"/>
        <c:axId val="797550128"/>
      </c:barChart>
      <c:catAx>
        <c:axId val="797556008"/>
        <c:scaling>
          <c:orientation val="maxMin"/>
        </c:scaling>
        <c:delete val="0"/>
        <c:axPos val="l"/>
        <c:numFmt formatCode="General"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0128"/>
        <c:crosses val="autoZero"/>
        <c:auto val="1"/>
        <c:lblAlgn val="ctr"/>
        <c:lblOffset val="100"/>
        <c:noMultiLvlLbl val="0"/>
      </c:catAx>
      <c:valAx>
        <c:axId val="797550128"/>
        <c:scaling>
          <c:orientation val="minMax"/>
        </c:scaling>
        <c:delete val="0"/>
        <c:axPos val="t"/>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cs-CZ"/>
          </a:p>
        </c:txPr>
        <c:crossAx val="797556008"/>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rgbClr val="000000"/>
          </a:solidFill>
        </a:defRPr>
      </a:pPr>
      <a:endParaRPr lang="cs-CZ"/>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Řada 1</c:v>
                </c:pt>
              </c:strCache>
            </c:strRef>
          </c:tx>
          <c:spPr>
            <a:solidFill>
              <a:srgbClr val="FFC000"/>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List1!$A$2:$A$12</c:f>
              <c:strCache>
                <c:ptCount val="11"/>
                <c:pt idx="0">
                  <c:v>CHOPN + DM</c:v>
                </c:pt>
                <c:pt idx="1">
                  <c:v>Kardiovaskulární o. + DM</c:v>
                </c:pt>
                <c:pt idx="2">
                  <c:v>Astma + DM</c:v>
                </c:pt>
                <c:pt idx="3">
                  <c:v>Kardiovaskulární o. + CHOPN</c:v>
                </c:pt>
                <c:pt idx="4">
                  <c:v>Pouze DM</c:v>
                </c:pt>
                <c:pt idx="5">
                  <c:v>Pouze CHOPN</c:v>
                </c:pt>
                <c:pt idx="6">
                  <c:v>Pouze onemocnění ledvin</c:v>
                </c:pt>
                <c:pt idx="7">
                  <c:v>Kardiovaskulární o. + Astma</c:v>
                </c:pt>
                <c:pt idx="8">
                  <c:v>Pouze kardiovaskulární o.</c:v>
                </c:pt>
                <c:pt idx="9">
                  <c:v>Pouze Astma</c:v>
                </c:pt>
                <c:pt idx="10">
                  <c:v>Ostatní kombinace</c:v>
                </c:pt>
              </c:strCache>
            </c:strRef>
          </c:cat>
          <c:val>
            <c:numRef>
              <c:f>List1!$B$2:$B$12</c:f>
              <c:numCache>
                <c:formatCode>0%</c:formatCode>
                <c:ptCount val="11"/>
                <c:pt idx="0">
                  <c:v>0.29916950698478229</c:v>
                </c:pt>
                <c:pt idx="1">
                  <c:v>0.26897549834356593</c:v>
                </c:pt>
                <c:pt idx="2">
                  <c:v>0.25839402822690322</c:v>
                </c:pt>
                <c:pt idx="3">
                  <c:v>0.24646132940776808</c:v>
                </c:pt>
                <c:pt idx="4">
                  <c:v>0.19571252608670678</c:v>
                </c:pt>
                <c:pt idx="5">
                  <c:v>0.18392781541066894</c:v>
                </c:pt>
                <c:pt idx="6">
                  <c:v>0.17924787892685165</c:v>
                </c:pt>
                <c:pt idx="7">
                  <c:v>0.14865318452630696</c:v>
                </c:pt>
                <c:pt idx="8">
                  <c:v>0.13481165909652204</c:v>
                </c:pt>
                <c:pt idx="9">
                  <c:v>8.8547238770711259E-2</c:v>
                </c:pt>
                <c:pt idx="10">
                  <c:v>0.28142420845092203</c:v>
                </c:pt>
              </c:numCache>
            </c:numRef>
          </c:val>
          <c:extLst>
            <c:ext xmlns:c16="http://schemas.microsoft.com/office/drawing/2014/chart" uri="{C3380CC4-5D6E-409C-BE32-E72D297353CC}">
              <c16:uniqueId val="{00000000-0767-4543-A7EB-708A7928C6DE}"/>
            </c:ext>
          </c:extLst>
        </c:ser>
        <c:dLbls>
          <c:showLegendKey val="0"/>
          <c:showVal val="0"/>
          <c:showCatName val="0"/>
          <c:showSerName val="0"/>
          <c:showPercent val="0"/>
          <c:showBubbleSize val="0"/>
        </c:dLbls>
        <c:gapWidth val="42"/>
        <c:axId val="289525312"/>
        <c:axId val="278752208"/>
      </c:barChart>
      <c:catAx>
        <c:axId val="289525312"/>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accent6">
                    <a:lumMod val="10000"/>
                  </a:schemeClr>
                </a:solidFill>
                <a:latin typeface="+mn-lt"/>
                <a:ea typeface="+mn-ea"/>
                <a:cs typeface="+mn-cs"/>
              </a:defRPr>
            </a:pPr>
            <a:endParaRPr lang="cs-CZ"/>
          </a:p>
        </c:txPr>
        <c:crossAx val="278752208"/>
        <c:crosses val="autoZero"/>
        <c:auto val="1"/>
        <c:lblAlgn val="ctr"/>
        <c:lblOffset val="100"/>
        <c:noMultiLvlLbl val="0"/>
      </c:catAx>
      <c:valAx>
        <c:axId val="278752208"/>
        <c:scaling>
          <c:orientation val="minMax"/>
        </c:scaling>
        <c:delete val="0"/>
        <c:axPos val="t"/>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accent6">
                    <a:lumMod val="10000"/>
                  </a:schemeClr>
                </a:solidFill>
                <a:latin typeface="+mn-lt"/>
                <a:ea typeface="+mn-ea"/>
                <a:cs typeface="+mn-cs"/>
              </a:defRPr>
            </a:pPr>
            <a:endParaRPr lang="cs-CZ"/>
          </a:p>
        </c:txPr>
        <c:crossAx val="2895253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6">
              <a:lumMod val="10000"/>
            </a:schemeClr>
          </a:solidFill>
        </a:defRPr>
      </a:pPr>
      <a:endParaRPr lang="cs-CZ"/>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00" b="1" i="0" u="none" strike="noStrike" kern="1200" spc="0" baseline="0">
                <a:solidFill>
                  <a:schemeClr val="accent6">
                    <a:lumMod val="25000"/>
                  </a:schemeClr>
                </a:solidFill>
                <a:latin typeface="+mn-lt"/>
                <a:ea typeface="+mn-ea"/>
                <a:cs typeface="+mn-cs"/>
              </a:defRPr>
            </a:pPr>
            <a:r>
              <a:rPr lang="cs-CZ" sz="1400" b="1" dirty="0">
                <a:solidFill>
                  <a:schemeClr val="bg2">
                    <a:lumMod val="10000"/>
                  </a:schemeClr>
                </a:solidFill>
                <a:latin typeface="Arial (Základní text)"/>
              </a:rPr>
              <a:t>Oslovené</a:t>
            </a:r>
            <a:r>
              <a:rPr lang="cs-CZ" sz="1400" b="1" baseline="0" dirty="0">
                <a:solidFill>
                  <a:schemeClr val="bg2">
                    <a:lumMod val="10000"/>
                  </a:schemeClr>
                </a:solidFill>
                <a:latin typeface="Arial (Základní text)"/>
              </a:rPr>
              <a:t> osoby praktickým lékařem</a:t>
            </a:r>
            <a:endParaRPr lang="cs-CZ" sz="1400" b="1" dirty="0">
              <a:solidFill>
                <a:schemeClr val="bg2">
                  <a:lumMod val="10000"/>
                </a:schemeClr>
              </a:solidFill>
              <a:latin typeface="Arial (Základní text)"/>
            </a:endParaRPr>
          </a:p>
        </c:rich>
      </c:tx>
      <c:layout>
        <c:manualLayout>
          <c:xMode val="edge"/>
          <c:yMode val="edge"/>
          <c:x val="3.1129366207182742E-2"/>
          <c:y val="1.5858056657589905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chemeClr val="accent6">
                  <a:lumMod val="25000"/>
                </a:schemeClr>
              </a:solidFill>
              <a:latin typeface="+mn-lt"/>
              <a:ea typeface="+mn-ea"/>
              <a:cs typeface="+mn-cs"/>
            </a:defRPr>
          </a:pPr>
          <a:endParaRPr lang="cs-CZ"/>
        </a:p>
      </c:txPr>
    </c:title>
    <c:autoTitleDeleted val="0"/>
    <c:plotArea>
      <c:layout>
        <c:manualLayout>
          <c:layoutTarget val="inner"/>
          <c:xMode val="edge"/>
          <c:yMode val="edge"/>
          <c:x val="0.1221749150323488"/>
          <c:y val="0.15849721812850581"/>
          <c:w val="0.45735501577170767"/>
          <c:h val="0.65833161381636307"/>
        </c:manualLayout>
      </c:layout>
      <c:pieChart>
        <c:varyColors val="1"/>
        <c:ser>
          <c:idx val="0"/>
          <c:order val="0"/>
          <c:tx>
            <c:strRef>
              <c:f>List1!$B$1</c:f>
              <c:strCache>
                <c:ptCount val="1"/>
                <c:pt idx="0">
                  <c:v>Výsledek CT vstupního vyšetření</c:v>
                </c:pt>
              </c:strCache>
            </c:strRef>
          </c:tx>
          <c:spPr>
            <a:solidFill>
              <a:schemeClr val="accent1"/>
            </a:solidFill>
          </c:spPr>
          <c:dPt>
            <c:idx val="0"/>
            <c:bubble3D val="0"/>
            <c:spPr>
              <a:solidFill>
                <a:srgbClr val="92D050"/>
              </a:solidFill>
              <a:ln>
                <a:noFill/>
              </a:ln>
              <a:effectLst/>
            </c:spPr>
            <c:extLst>
              <c:ext xmlns:c16="http://schemas.microsoft.com/office/drawing/2014/chart" uri="{C3380CC4-5D6E-409C-BE32-E72D297353CC}">
                <c16:uniqueId val="{00000001-B38C-482F-99FD-EF65C5405502}"/>
              </c:ext>
            </c:extLst>
          </c:dPt>
          <c:dPt>
            <c:idx val="1"/>
            <c:bubble3D val="0"/>
            <c:spPr>
              <a:solidFill>
                <a:srgbClr val="C00000"/>
              </a:solidFill>
              <a:ln>
                <a:noFill/>
              </a:ln>
              <a:effectLst/>
            </c:spPr>
            <c:extLst>
              <c:ext xmlns:c16="http://schemas.microsoft.com/office/drawing/2014/chart" uri="{C3380CC4-5D6E-409C-BE32-E72D297353CC}">
                <c16:uniqueId val="{00000003-B38C-482F-99FD-EF65C5405502}"/>
              </c:ext>
            </c:extLst>
          </c:dPt>
          <c:dPt>
            <c:idx val="2"/>
            <c:bubble3D val="0"/>
            <c:spPr>
              <a:solidFill>
                <a:schemeClr val="accent1"/>
              </a:solidFill>
              <a:ln>
                <a:noFill/>
              </a:ln>
              <a:effectLst/>
            </c:spPr>
            <c:extLst>
              <c:ext xmlns:c16="http://schemas.microsoft.com/office/drawing/2014/chart" uri="{C3380CC4-5D6E-409C-BE32-E72D297353CC}">
                <c16:uniqueId val="{00000005-B38C-482F-99FD-EF65C5405502}"/>
              </c:ext>
            </c:extLst>
          </c:dPt>
          <c:dPt>
            <c:idx val="3"/>
            <c:bubble3D val="0"/>
            <c:spPr>
              <a:solidFill>
                <a:schemeClr val="accent1"/>
              </a:solidFill>
              <a:ln>
                <a:noFill/>
              </a:ln>
              <a:effectLst/>
            </c:spPr>
            <c:extLst>
              <c:ext xmlns:c16="http://schemas.microsoft.com/office/drawing/2014/chart" uri="{C3380CC4-5D6E-409C-BE32-E72D297353CC}">
                <c16:uniqueId val="{00000007-B38C-482F-99FD-EF65C5405502}"/>
              </c:ext>
            </c:extLst>
          </c:dPt>
          <c:dPt>
            <c:idx val="4"/>
            <c:bubble3D val="0"/>
            <c:spPr>
              <a:solidFill>
                <a:schemeClr val="accent1"/>
              </a:solidFill>
              <a:ln>
                <a:noFill/>
              </a:ln>
              <a:effectLst/>
            </c:spPr>
            <c:extLst>
              <c:ext xmlns:c16="http://schemas.microsoft.com/office/drawing/2014/chart" uri="{C3380CC4-5D6E-409C-BE32-E72D297353CC}">
                <c16:uniqueId val="{00000009-B38C-482F-99FD-EF65C5405502}"/>
              </c:ext>
            </c:extLst>
          </c:dPt>
          <c:dLbls>
            <c:dLbl>
              <c:idx val="0"/>
              <c:layout>
                <c:manualLayout>
                  <c:x val="-7.659352642445337E-2"/>
                  <c:y val="0.10192484966843239"/>
                </c:manualLayout>
              </c:layout>
              <c:tx>
                <c:rich>
                  <a:bodyPr rot="0" spcFirstLastPara="1" vertOverflow="ellipsis" vert="horz" wrap="square" lIns="38100" tIns="19050" rIns="38100" bIns="19050" anchor="ctr" anchorCtr="1">
                    <a:spAutoFit/>
                  </a:bodyPr>
                  <a:lstStyle/>
                  <a:p>
                    <a:pPr>
                      <a:defRPr sz="1200" b="1" i="0" u="none" strike="noStrike" kern="1200" baseline="0">
                        <a:solidFill>
                          <a:schemeClr val="bg2">
                            <a:lumMod val="10000"/>
                          </a:schemeClr>
                        </a:solidFill>
                        <a:latin typeface="+mj-lt"/>
                        <a:ea typeface="+mn-ea"/>
                        <a:cs typeface="+mn-cs"/>
                      </a:defRPr>
                    </a:pPr>
                    <a:fld id="{0E0C20E8-5CFF-4946-8425-F89863938828}" type="PERCENTAGE">
                      <a:rPr lang="en-US" sz="1100" dirty="0">
                        <a:solidFill>
                          <a:schemeClr val="bg2">
                            <a:lumMod val="10000"/>
                          </a:schemeClr>
                        </a:solidFill>
                        <a:latin typeface="Arial (Základní text)"/>
                      </a:rPr>
                      <a:pPr>
                        <a:defRPr sz="1200" b="1">
                          <a:solidFill>
                            <a:schemeClr val="bg2">
                              <a:lumMod val="10000"/>
                            </a:schemeClr>
                          </a:solidFill>
                          <a:latin typeface="+mj-lt"/>
                        </a:defRPr>
                      </a:pPr>
                      <a:t>[PROCENTO]</a:t>
                    </a:fld>
                    <a:endParaRPr lang="cs-CZ"/>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2">
                          <a:lumMod val="10000"/>
                        </a:schemeClr>
                      </a:solidFill>
                      <a:latin typeface="+mj-lt"/>
                      <a:ea typeface="+mn-ea"/>
                      <a:cs typeface="+mn-cs"/>
                    </a:defRPr>
                  </a:pPr>
                  <a:endParaRPr lang="cs-CZ"/>
                </a:p>
              </c:tx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38C-482F-99FD-EF65C5405502}"/>
                </c:ext>
              </c:extLst>
            </c:dLbl>
            <c:dLbl>
              <c:idx val="1"/>
              <c:layout>
                <c:manualLayout>
                  <c:x val="8.7860385573166111E-2"/>
                  <c:y val="-0.15660236765780569"/>
                </c:manualLayout>
              </c:layout>
              <c:tx>
                <c:rich>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j-lt"/>
                        <a:ea typeface="+mn-ea"/>
                        <a:cs typeface="+mn-cs"/>
                      </a:defRPr>
                    </a:pPr>
                    <a:fld id="{C0C58A73-A8D1-4481-A92F-08C8453942AD}" type="PERCENTAGE">
                      <a:rPr lang="en-US" sz="1100" dirty="0">
                        <a:solidFill>
                          <a:schemeClr val="bg1"/>
                        </a:solidFill>
                        <a:latin typeface="Arial (Základní text)"/>
                      </a:rPr>
                      <a:pPr>
                        <a:defRPr sz="1200" b="1">
                          <a:solidFill>
                            <a:schemeClr val="bg1"/>
                          </a:solidFill>
                          <a:latin typeface="+mj-lt"/>
                        </a:defRPr>
                      </a:pPr>
                      <a:t>[PROCENTO]</a:t>
                    </a:fld>
                    <a:endParaRPr lang="cs-CZ"/>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j-lt"/>
                      <a:ea typeface="+mn-ea"/>
                      <a:cs typeface="+mn-cs"/>
                    </a:defRPr>
                  </a:pPr>
                  <a:endParaRPr lang="cs-CZ"/>
                </a:p>
              </c:tx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38C-482F-99FD-EF65C5405502}"/>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6">
                        <a:lumMod val="25000"/>
                      </a:schemeClr>
                    </a:solidFill>
                    <a:latin typeface="+mj-lt"/>
                    <a:ea typeface="+mn-ea"/>
                    <a:cs typeface="+mn-cs"/>
                  </a:defRPr>
                </a:pPr>
                <a:endParaRPr lang="cs-CZ"/>
              </a:p>
            </c:txPr>
            <c:showLegendKey val="0"/>
            <c:showVal val="0"/>
            <c:showCatName val="0"/>
            <c:showSerName val="0"/>
            <c:showPercent val="1"/>
            <c:showBubbleSize val="0"/>
            <c:showLeaderLines val="1"/>
            <c:leaderLines>
              <c:spPr>
                <a:ln w="9525" cap="flat" cmpd="sng" algn="ctr">
                  <a:solidFill>
                    <a:schemeClr val="accent6">
                      <a:lumMod val="25000"/>
                    </a:schemeClr>
                  </a:solidFill>
                  <a:prstDash val="solid"/>
                  <a:round/>
                </a:ln>
                <a:effectLst/>
              </c:spPr>
            </c:leaderLines>
            <c:extLst>
              <c:ext xmlns:c15="http://schemas.microsoft.com/office/drawing/2012/chart" uri="{CE6537A1-D6FC-4f65-9D91-7224C49458BB}"/>
            </c:extLst>
          </c:dLbls>
          <c:cat>
            <c:strRef>
              <c:f>List1!$A$2:$A$3</c:f>
              <c:strCache>
                <c:ptCount val="2"/>
                <c:pt idx="0">
                  <c:v>Ano (N = 2 590)</c:v>
                </c:pt>
                <c:pt idx="1">
                  <c:v>Ne (N = 13 553)</c:v>
                </c:pt>
              </c:strCache>
            </c:strRef>
          </c:cat>
          <c:val>
            <c:numRef>
              <c:f>List1!$B$2:$B$3</c:f>
              <c:numCache>
                <c:formatCode>General</c:formatCode>
                <c:ptCount val="2"/>
                <c:pt idx="0">
                  <c:v>2590</c:v>
                </c:pt>
                <c:pt idx="1">
                  <c:v>13553</c:v>
                </c:pt>
              </c:numCache>
            </c:numRef>
          </c:val>
          <c:extLst>
            <c:ext xmlns:c16="http://schemas.microsoft.com/office/drawing/2014/chart" uri="{C3380CC4-5D6E-409C-BE32-E72D297353CC}">
              <c16:uniqueId val="{0000000A-B38C-482F-99FD-EF65C5405502}"/>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55283256399496428"/>
          <c:y val="0.32661447035183344"/>
          <c:w val="0.30010082742329797"/>
          <c:h val="0.15451896863944428"/>
        </c:manualLayout>
      </c:layout>
      <c:overlay val="0"/>
      <c:spPr>
        <a:noFill/>
        <a:ln>
          <a:noFill/>
        </a:ln>
        <a:effectLst/>
      </c:spPr>
      <c:txPr>
        <a:bodyPr rot="0" spcFirstLastPara="1" vertOverflow="ellipsis" vert="horz" wrap="square" anchor="ctr" anchorCtr="1"/>
        <a:lstStyle/>
        <a:p>
          <a:pPr>
            <a:defRPr sz="1100" b="1" i="0" u="none" strike="noStrike" kern="1200" baseline="0">
              <a:solidFill>
                <a:schemeClr val="bg2">
                  <a:lumMod val="10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sz="1000">
          <a:solidFill>
            <a:schemeClr val="accent6">
              <a:lumMod val="25000"/>
            </a:schemeClr>
          </a:solidFill>
        </a:defRPr>
      </a:pPr>
      <a:endParaRPr lang="cs-CZ"/>
    </a:p>
  </c:txPr>
  <c:externalData r:id="rId4">
    <c:autoUpdate val="0"/>
  </c:externalData>
  <c:userShapes r:id="rId5"/>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bg2">
                    <a:lumMod val="10000"/>
                  </a:schemeClr>
                </a:solidFill>
                <a:latin typeface="+mn-lt"/>
                <a:ea typeface="+mn-ea"/>
                <a:cs typeface="+mn-cs"/>
              </a:defRPr>
            </a:pPr>
            <a:r>
              <a:rPr lang="cs-CZ" sz="1400" b="1" baseline="0" dirty="0">
                <a:solidFill>
                  <a:schemeClr val="bg2">
                    <a:lumMod val="10000"/>
                  </a:schemeClr>
                </a:solidFill>
                <a:latin typeface="Arial (Základní text)"/>
              </a:rPr>
              <a:t>Osoby vyšetřené u pneumologa s vykázaným screeningovým výkonem (25507)</a:t>
            </a:r>
            <a:endParaRPr lang="cs-CZ" sz="1400" b="1" dirty="0">
              <a:solidFill>
                <a:schemeClr val="bg2">
                  <a:lumMod val="10000"/>
                </a:schemeClr>
              </a:solidFill>
              <a:latin typeface="Arial (Základní text)"/>
            </a:endParaRPr>
          </a:p>
        </c:rich>
      </c:tx>
      <c:layout>
        <c:manualLayout>
          <c:xMode val="edge"/>
          <c:yMode val="edge"/>
          <c:x val="5.9088062187184556E-2"/>
          <c:y val="1.189354249319243E-2"/>
        </c:manualLayout>
      </c:layout>
      <c:overlay val="0"/>
      <c:spPr>
        <a:noFill/>
        <a:ln>
          <a:noFill/>
        </a:ln>
        <a:effectLst/>
      </c:spPr>
      <c:txPr>
        <a:bodyPr rot="0" spcFirstLastPara="1" vertOverflow="ellipsis" vert="horz" wrap="square" anchor="ctr" anchorCtr="1"/>
        <a:lstStyle/>
        <a:p>
          <a:pPr>
            <a:defRPr sz="1400" b="1" i="0" u="none" strike="noStrike" kern="1200" spc="0" baseline="0">
              <a:solidFill>
                <a:schemeClr val="bg2">
                  <a:lumMod val="10000"/>
                </a:schemeClr>
              </a:solidFill>
              <a:latin typeface="+mn-lt"/>
              <a:ea typeface="+mn-ea"/>
              <a:cs typeface="+mn-cs"/>
            </a:defRPr>
          </a:pPr>
          <a:endParaRPr lang="cs-CZ"/>
        </a:p>
      </c:txPr>
    </c:title>
    <c:autoTitleDeleted val="0"/>
    <c:plotArea>
      <c:layout>
        <c:manualLayout>
          <c:layoutTarget val="inner"/>
          <c:xMode val="edge"/>
          <c:yMode val="edge"/>
          <c:x val="0.17456408100096535"/>
          <c:y val="0.17039076062169822"/>
          <c:w val="0.45735501577170767"/>
          <c:h val="0.65833161381636307"/>
        </c:manualLayout>
      </c:layout>
      <c:pieChart>
        <c:varyColors val="1"/>
        <c:ser>
          <c:idx val="0"/>
          <c:order val="0"/>
          <c:tx>
            <c:strRef>
              <c:f>List1!$B$1</c:f>
              <c:strCache>
                <c:ptCount val="1"/>
                <c:pt idx="0">
                  <c:v>Výsledek CT vstupního vyšetření</c:v>
                </c:pt>
              </c:strCache>
            </c:strRef>
          </c:tx>
          <c:spPr>
            <a:solidFill>
              <a:schemeClr val="accent1"/>
            </a:solidFill>
          </c:spPr>
          <c:dPt>
            <c:idx val="0"/>
            <c:bubble3D val="0"/>
            <c:spPr>
              <a:solidFill>
                <a:srgbClr val="92D050"/>
              </a:solidFill>
              <a:ln>
                <a:noFill/>
              </a:ln>
              <a:effectLst/>
            </c:spPr>
            <c:extLst>
              <c:ext xmlns:c16="http://schemas.microsoft.com/office/drawing/2014/chart" uri="{C3380CC4-5D6E-409C-BE32-E72D297353CC}">
                <c16:uniqueId val="{00000001-40F4-42AE-AF95-CDF0BA02DC6E}"/>
              </c:ext>
            </c:extLst>
          </c:dPt>
          <c:dPt>
            <c:idx val="1"/>
            <c:bubble3D val="0"/>
            <c:spPr>
              <a:solidFill>
                <a:srgbClr val="C00000"/>
              </a:solidFill>
              <a:ln>
                <a:noFill/>
              </a:ln>
              <a:effectLst/>
            </c:spPr>
            <c:extLst>
              <c:ext xmlns:c16="http://schemas.microsoft.com/office/drawing/2014/chart" uri="{C3380CC4-5D6E-409C-BE32-E72D297353CC}">
                <c16:uniqueId val="{00000003-40F4-42AE-AF95-CDF0BA02DC6E}"/>
              </c:ext>
            </c:extLst>
          </c:dPt>
          <c:dPt>
            <c:idx val="2"/>
            <c:bubble3D val="0"/>
            <c:spPr>
              <a:solidFill>
                <a:schemeClr val="accent1"/>
              </a:solidFill>
              <a:ln>
                <a:noFill/>
              </a:ln>
              <a:effectLst/>
            </c:spPr>
            <c:extLst>
              <c:ext xmlns:c16="http://schemas.microsoft.com/office/drawing/2014/chart" uri="{C3380CC4-5D6E-409C-BE32-E72D297353CC}">
                <c16:uniqueId val="{00000005-40F4-42AE-AF95-CDF0BA02DC6E}"/>
              </c:ext>
            </c:extLst>
          </c:dPt>
          <c:dPt>
            <c:idx val="3"/>
            <c:bubble3D val="0"/>
            <c:spPr>
              <a:solidFill>
                <a:schemeClr val="accent1"/>
              </a:solidFill>
              <a:ln>
                <a:noFill/>
              </a:ln>
              <a:effectLst/>
            </c:spPr>
            <c:extLst>
              <c:ext xmlns:c16="http://schemas.microsoft.com/office/drawing/2014/chart" uri="{C3380CC4-5D6E-409C-BE32-E72D297353CC}">
                <c16:uniqueId val="{00000007-40F4-42AE-AF95-CDF0BA02DC6E}"/>
              </c:ext>
            </c:extLst>
          </c:dPt>
          <c:dPt>
            <c:idx val="4"/>
            <c:bubble3D val="0"/>
            <c:spPr>
              <a:solidFill>
                <a:schemeClr val="accent1"/>
              </a:solidFill>
              <a:ln>
                <a:noFill/>
              </a:ln>
              <a:effectLst/>
            </c:spPr>
            <c:extLst>
              <c:ext xmlns:c16="http://schemas.microsoft.com/office/drawing/2014/chart" uri="{C3380CC4-5D6E-409C-BE32-E72D297353CC}">
                <c16:uniqueId val="{00000009-40F4-42AE-AF95-CDF0BA02DC6E}"/>
              </c:ext>
            </c:extLst>
          </c:dPt>
          <c:dLbls>
            <c:dLbl>
              <c:idx val="0"/>
              <c:tx>
                <c:rich>
                  <a:bodyPr/>
                  <a:lstStyle/>
                  <a:p>
                    <a:fld id="{0597DDD5-ECA4-4969-AB5C-94C904029B6B}" type="PERCENTAGE">
                      <a:rPr lang="en-US" sz="1100">
                        <a:latin typeface="Arial (Základní text)"/>
                      </a:rPr>
                      <a:pPr/>
                      <a:t>[PROCENTO]</a:t>
                    </a:fld>
                    <a:endParaRPr lang="cs-CZ"/>
                  </a:p>
                </c:rich>
              </c:tx>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0F4-42AE-AF95-CDF0BA02DC6E}"/>
                </c:ext>
              </c:extLst>
            </c:dLbl>
            <c:dLbl>
              <c:idx val="1"/>
              <c:tx>
                <c:rich>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cs"/>
                      </a:defRPr>
                    </a:pPr>
                    <a:fld id="{DCAFB736-79B7-4AA9-9D81-2A18D1A6FBAB}" type="PERCENTAGE">
                      <a:rPr lang="en-US" sz="1100">
                        <a:solidFill>
                          <a:schemeClr val="bg1"/>
                        </a:solidFill>
                        <a:latin typeface="Arial (Základní text)"/>
                      </a:rPr>
                      <a:pPr>
                        <a:defRPr sz="1200" b="1">
                          <a:solidFill>
                            <a:schemeClr val="bg1"/>
                          </a:solidFill>
                        </a:defRPr>
                      </a:pPr>
                      <a:t>[PROCENTO]</a:t>
                    </a:fld>
                    <a:endParaRPr lang="cs-CZ"/>
                  </a:p>
                </c:rich>
              </c:tx>
              <c:numFmt formatCode="0.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cs"/>
                    </a:defRPr>
                  </a:pPr>
                  <a:endParaRPr lang="cs-CZ"/>
                </a:p>
              </c:tx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0F4-42AE-AF95-CDF0BA02DC6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6">
                        <a:lumMod val="10000"/>
                      </a:schemeClr>
                    </a:solidFill>
                    <a:latin typeface="+mn-lt"/>
                    <a:ea typeface="+mn-ea"/>
                    <a:cs typeface="+mn-cs"/>
                  </a:defRPr>
                </a:pPr>
                <a:endParaRPr lang="cs-CZ"/>
              </a:p>
            </c:txPr>
            <c:showLegendKey val="0"/>
            <c:showVal val="0"/>
            <c:showCatName val="0"/>
            <c:showSerName val="0"/>
            <c:showPercent val="1"/>
            <c:showBubbleSize val="0"/>
            <c:showLeaderLines val="1"/>
            <c:leaderLines>
              <c:spPr>
                <a:ln w="9525" cap="flat" cmpd="sng" algn="ctr">
                  <a:solidFill>
                    <a:schemeClr val="accent6">
                      <a:lumMod val="25000"/>
                    </a:schemeClr>
                  </a:solidFill>
                  <a:prstDash val="solid"/>
                  <a:round/>
                </a:ln>
                <a:effectLst/>
              </c:spPr>
            </c:leaderLines>
            <c:extLst>
              <c:ext xmlns:c15="http://schemas.microsoft.com/office/drawing/2012/chart" uri="{CE6537A1-D6FC-4f65-9D91-7224C49458BB}"/>
            </c:extLst>
          </c:dLbls>
          <c:cat>
            <c:strRef>
              <c:f>List1!$A$2:$A$3</c:f>
              <c:strCache>
                <c:ptCount val="2"/>
                <c:pt idx="0">
                  <c:v>Ano (N = 3 742)</c:v>
                </c:pt>
                <c:pt idx="1">
                  <c:v>Ne (N = 987)</c:v>
                </c:pt>
              </c:strCache>
            </c:strRef>
          </c:cat>
          <c:val>
            <c:numRef>
              <c:f>List1!$B$2:$B$3</c:f>
              <c:numCache>
                <c:formatCode>General</c:formatCode>
                <c:ptCount val="2"/>
                <c:pt idx="0">
                  <c:v>3742</c:v>
                </c:pt>
                <c:pt idx="1">
                  <c:v>987</c:v>
                </c:pt>
              </c:numCache>
            </c:numRef>
          </c:val>
          <c:extLst>
            <c:ext xmlns:c16="http://schemas.microsoft.com/office/drawing/2014/chart" uri="{C3380CC4-5D6E-409C-BE32-E72D297353CC}">
              <c16:uniqueId val="{0000000A-40F4-42AE-AF95-CDF0BA02DC6E}"/>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59710051444734424"/>
          <c:y val="0.31472092785864103"/>
          <c:w val="0.32339974073996614"/>
          <c:h val="0.16641251113263672"/>
        </c:manualLayout>
      </c:layout>
      <c:overlay val="0"/>
      <c:spPr>
        <a:noFill/>
        <a:ln>
          <a:noFill/>
        </a:ln>
        <a:effectLst/>
      </c:spPr>
      <c:txPr>
        <a:bodyPr rot="0" spcFirstLastPara="1" vertOverflow="ellipsis" vert="horz" wrap="square" anchor="ctr" anchorCtr="1"/>
        <a:lstStyle/>
        <a:p>
          <a:pPr>
            <a:defRPr sz="1100" b="1" i="0" u="none" strike="noStrike" kern="1200" baseline="0">
              <a:solidFill>
                <a:schemeClr val="bg2">
                  <a:lumMod val="10000"/>
                </a:schemeClr>
              </a:solidFill>
              <a:latin typeface="+mn-lt"/>
              <a:ea typeface="+mn-ea"/>
              <a:cs typeface="+mn-cs"/>
            </a:defRPr>
          </a:pPr>
          <a:endParaRPr lang="cs-CZ"/>
        </a:p>
      </c:txPr>
    </c:legend>
    <c:plotVisOnly val="1"/>
    <c:dispBlanksAs val="gap"/>
    <c:showDLblsOverMax val="0"/>
  </c:chart>
  <c:spPr>
    <a:noFill/>
    <a:ln>
      <a:noFill/>
    </a:ln>
    <a:effectLst/>
  </c:spPr>
  <c:txPr>
    <a:bodyPr/>
    <a:lstStyle/>
    <a:p>
      <a:pPr>
        <a:defRPr sz="1000">
          <a:solidFill>
            <a:schemeClr val="accent6">
              <a:lumMod val="25000"/>
            </a:schemeClr>
          </a:solidFill>
        </a:defRPr>
      </a:pPr>
      <a:endParaRPr lang="cs-CZ"/>
    </a:p>
  </c:txPr>
  <c:externalData r:id="rId4">
    <c:autoUpdate val="0"/>
  </c:externalData>
  <c:userShapes r:id="rId5"/>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dirty="0">
                <a:solidFill>
                  <a:schemeClr val="tx1"/>
                </a:solidFill>
              </a:rPr>
              <a:t>BMI v ČR</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barChart>
        <c:barDir val="bar"/>
        <c:grouping val="percentStacked"/>
        <c:varyColors val="0"/>
        <c:ser>
          <c:idx val="0"/>
          <c:order val="0"/>
          <c:tx>
            <c:strRef>
              <c:f>List1!$B$1</c:f>
              <c:strCache>
                <c:ptCount val="1"/>
                <c:pt idx="0">
                  <c:v>Preobezita</c:v>
                </c:pt>
              </c:strCache>
            </c:strRef>
          </c:tx>
          <c:spPr>
            <a:solidFill>
              <a:srgbClr val="4472C4"/>
            </a:solidFill>
            <a:ln>
              <a:solidFill>
                <a:schemeClr val="tx1"/>
              </a:solidFill>
            </a:ln>
            <a:effectLst/>
          </c:spPr>
          <c:invertIfNegative val="0"/>
          <c:dLbls>
            <c:numFmt formatCode="0.0&quot; &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List1!$A$2:$A$4</c:f>
              <c:strCache>
                <c:ptCount val="3"/>
                <c:pt idx="0">
                  <c:v>Muži</c:v>
                </c:pt>
                <c:pt idx="1">
                  <c:v>Ženy</c:v>
                </c:pt>
                <c:pt idx="2">
                  <c:v>Celkem</c:v>
                </c:pt>
              </c:strCache>
            </c:strRef>
          </c:cat>
          <c:val>
            <c:numRef>
              <c:f>List1!$B$2:$B$4</c:f>
              <c:numCache>
                <c:formatCode>General</c:formatCode>
                <c:ptCount val="3"/>
                <c:pt idx="0">
                  <c:v>0.46852561746139459</c:v>
                </c:pt>
                <c:pt idx="1">
                  <c:v>0.31737001711854218</c:v>
                </c:pt>
                <c:pt idx="2">
                  <c:v>0.39103367138374984</c:v>
                </c:pt>
              </c:numCache>
            </c:numRef>
          </c:val>
          <c:extLst>
            <c:ext xmlns:c16="http://schemas.microsoft.com/office/drawing/2014/chart" uri="{C3380CC4-5D6E-409C-BE32-E72D297353CC}">
              <c16:uniqueId val="{00000000-3C40-4A2E-BA51-5C7433836082}"/>
            </c:ext>
          </c:extLst>
        </c:ser>
        <c:ser>
          <c:idx val="1"/>
          <c:order val="1"/>
          <c:tx>
            <c:strRef>
              <c:f>List1!$C$1</c:f>
              <c:strCache>
                <c:ptCount val="1"/>
                <c:pt idx="0">
                  <c:v>Obezita</c:v>
                </c:pt>
              </c:strCache>
            </c:strRef>
          </c:tx>
          <c:spPr>
            <a:solidFill>
              <a:srgbClr val="DA2128"/>
            </a:solidFill>
            <a:ln>
              <a:solidFill>
                <a:schemeClr val="tx1"/>
              </a:solidFill>
            </a:ln>
            <a:effectLst/>
          </c:spPr>
          <c:invertIfNegative val="0"/>
          <c:dLbls>
            <c:numFmt formatCode="0.0&quot; &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List1!$A$2:$A$4</c:f>
              <c:strCache>
                <c:ptCount val="3"/>
                <c:pt idx="0">
                  <c:v>Muži</c:v>
                </c:pt>
                <c:pt idx="1">
                  <c:v>Ženy</c:v>
                </c:pt>
                <c:pt idx="2">
                  <c:v>Celkem</c:v>
                </c:pt>
              </c:strCache>
            </c:strRef>
          </c:cat>
          <c:val>
            <c:numRef>
              <c:f>List1!$C$2:$C$4</c:f>
              <c:numCache>
                <c:formatCode>General</c:formatCode>
                <c:ptCount val="3"/>
                <c:pt idx="0">
                  <c:v>0.21215592477879078</c:v>
                </c:pt>
                <c:pt idx="1">
                  <c:v>0.17538784731765789</c:v>
                </c:pt>
                <c:pt idx="2">
                  <c:v>0.19330627667091962</c:v>
                </c:pt>
              </c:numCache>
            </c:numRef>
          </c:val>
          <c:extLst>
            <c:ext xmlns:c16="http://schemas.microsoft.com/office/drawing/2014/chart" uri="{C3380CC4-5D6E-409C-BE32-E72D297353CC}">
              <c16:uniqueId val="{00000001-3C40-4A2E-BA51-5C7433836082}"/>
            </c:ext>
          </c:extLst>
        </c:ser>
        <c:ser>
          <c:idx val="2"/>
          <c:order val="2"/>
          <c:tx>
            <c:strRef>
              <c:f>List1!$D$1</c:f>
              <c:strCache>
                <c:ptCount val="1"/>
                <c:pt idx="0">
                  <c:v>Ostatní</c:v>
                </c:pt>
              </c:strCache>
            </c:strRef>
          </c:tx>
          <c:spPr>
            <a:solidFill>
              <a:srgbClr val="AFABAB"/>
            </a:solidFill>
            <a:ln>
              <a:solidFill>
                <a:schemeClr val="tx1"/>
              </a:solidFill>
            </a:ln>
            <a:effectLst/>
          </c:spPr>
          <c:invertIfNegative val="0"/>
          <c:dLbls>
            <c:numFmt formatCode="0.0&quot; &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cs-CZ"/>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List1!$A$2:$A$4</c:f>
              <c:strCache>
                <c:ptCount val="3"/>
                <c:pt idx="0">
                  <c:v>Muži</c:v>
                </c:pt>
                <c:pt idx="1">
                  <c:v>Ženy</c:v>
                </c:pt>
                <c:pt idx="2">
                  <c:v>Celkem</c:v>
                </c:pt>
              </c:strCache>
            </c:strRef>
          </c:cat>
          <c:val>
            <c:numRef>
              <c:f>List1!$D$2:$D$4</c:f>
              <c:numCache>
                <c:formatCode>General</c:formatCode>
                <c:ptCount val="3"/>
                <c:pt idx="0">
                  <c:v>0.31931845775981466</c:v>
                </c:pt>
                <c:pt idx="1">
                  <c:v>0.50724213556379993</c:v>
                </c:pt>
                <c:pt idx="2">
                  <c:v>0.41566005194533051</c:v>
                </c:pt>
              </c:numCache>
            </c:numRef>
          </c:val>
          <c:extLst>
            <c:ext xmlns:c16="http://schemas.microsoft.com/office/drawing/2014/chart" uri="{C3380CC4-5D6E-409C-BE32-E72D297353CC}">
              <c16:uniqueId val="{00000002-3C40-4A2E-BA51-5C7433836082}"/>
            </c:ext>
          </c:extLst>
        </c:ser>
        <c:dLbls>
          <c:showLegendKey val="0"/>
          <c:showVal val="0"/>
          <c:showCatName val="0"/>
          <c:showSerName val="0"/>
          <c:showPercent val="0"/>
          <c:showBubbleSize val="0"/>
        </c:dLbls>
        <c:gapWidth val="150"/>
        <c:overlap val="100"/>
        <c:axId val="338369128"/>
        <c:axId val="338362856"/>
      </c:barChart>
      <c:catAx>
        <c:axId val="338369128"/>
        <c:scaling>
          <c:orientation val="minMax"/>
        </c:scaling>
        <c:delete val="0"/>
        <c:axPos val="l"/>
        <c:numFmt formatCode="General" sourceLinked="1"/>
        <c:majorTickMark val="none"/>
        <c:minorTickMark val="none"/>
        <c:tickLblPos val="nextTo"/>
        <c:spPr>
          <a:noFill/>
          <a:ln w="9525" cap="flat" cmpd="sng" algn="ctr">
            <a:solidFill>
              <a:sysClr val="windowText" lastClr="000000"/>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362856"/>
        <c:crosses val="autoZero"/>
        <c:auto val="1"/>
        <c:lblAlgn val="ctr"/>
        <c:lblOffset val="100"/>
        <c:noMultiLvlLbl val="0"/>
      </c:catAx>
      <c:valAx>
        <c:axId val="338362856"/>
        <c:scaling>
          <c:orientation val="minMax"/>
        </c:scaling>
        <c:delete val="0"/>
        <c:axPos val="b"/>
        <c:majorGridlines>
          <c:spPr>
            <a:ln w="9525" cap="flat" cmpd="sng" algn="ctr">
              <a:noFill/>
              <a:round/>
            </a:ln>
            <a:effectLst/>
          </c:spPr>
        </c:majorGridlines>
        <c:numFmt formatCode="0%" sourceLinked="0"/>
        <c:majorTickMark val="in"/>
        <c:minorTickMark val="none"/>
        <c:tickLblPos val="nextTo"/>
        <c:spPr>
          <a:noFill/>
          <a:ln w="12700">
            <a:solidFill>
              <a:sysClr val="windowText" lastClr="000000"/>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369128"/>
        <c:crosses val="autoZero"/>
        <c:crossBetween val="between"/>
      </c:valAx>
      <c:spPr>
        <a:noFill/>
        <a:ln w="25400">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dirty="0">
                <a:solidFill>
                  <a:schemeClr val="tx1"/>
                </a:solidFill>
              </a:rPr>
              <a:t>BMI</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235265577455009"/>
          <c:y val="0.15690622657262915"/>
          <c:w val="0.71994255833578957"/>
          <c:h val="0.76727304140154839"/>
        </c:manualLayout>
      </c:layout>
      <c:barChart>
        <c:barDir val="bar"/>
        <c:grouping val="percentStacked"/>
        <c:varyColors val="0"/>
        <c:ser>
          <c:idx val="0"/>
          <c:order val="0"/>
          <c:tx>
            <c:strRef>
              <c:f>List1!$B$1</c:f>
              <c:strCache>
                <c:ptCount val="1"/>
                <c:pt idx="0">
                  <c:v>Preobezita</c:v>
                </c:pt>
              </c:strCache>
            </c:strRef>
          </c:tx>
          <c:spPr>
            <a:solidFill>
              <a:schemeClr val="accent1"/>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Karlovarský</c:v>
                </c:pt>
                <c:pt idx="1">
                  <c:v>Olomoucký</c:v>
                </c:pt>
                <c:pt idx="2">
                  <c:v>Zlínský</c:v>
                </c:pt>
                <c:pt idx="3">
                  <c:v>Moravskoslezský</c:v>
                </c:pt>
                <c:pt idx="4">
                  <c:v>Vysočina</c:v>
                </c:pt>
                <c:pt idx="5">
                  <c:v>Jihočeský</c:v>
                </c:pt>
                <c:pt idx="6">
                  <c:v>Hl.m.Praha</c:v>
                </c:pt>
                <c:pt idx="7">
                  <c:v>Královéhradecký</c:v>
                </c:pt>
                <c:pt idx="8">
                  <c:v>Česká republika</c:v>
                </c:pt>
                <c:pt idx="9">
                  <c:v>Jihomoravský</c:v>
                </c:pt>
                <c:pt idx="10">
                  <c:v>Ústecký</c:v>
                </c:pt>
                <c:pt idx="11">
                  <c:v>Plzeňský</c:v>
                </c:pt>
                <c:pt idx="12">
                  <c:v>Pardubický</c:v>
                </c:pt>
                <c:pt idx="13">
                  <c:v>Středočeský</c:v>
                </c:pt>
                <c:pt idx="14">
                  <c:v>Liberecký</c:v>
                </c:pt>
              </c:strCache>
            </c:strRef>
          </c:cat>
          <c:val>
            <c:numRef>
              <c:f>List1!$B$2:$B$16</c:f>
              <c:numCache>
                <c:formatCode>#\ ##0.0</c:formatCode>
                <c:ptCount val="15"/>
                <c:pt idx="0">
                  <c:v>0.3262128579590528</c:v>
                </c:pt>
                <c:pt idx="1">
                  <c:v>0.34135094815275752</c:v>
                </c:pt>
                <c:pt idx="2">
                  <c:v>0.36159572582482974</c:v>
                </c:pt>
                <c:pt idx="3">
                  <c:v>0.36774393512248416</c:v>
                </c:pt>
                <c:pt idx="4">
                  <c:v>0.38081600494958578</c:v>
                </c:pt>
                <c:pt idx="5">
                  <c:v>0.38091095784252943</c:v>
                </c:pt>
                <c:pt idx="6">
                  <c:v>0.38818946604870069</c:v>
                </c:pt>
                <c:pt idx="7">
                  <c:v>0.38948595365745287</c:v>
                </c:pt>
                <c:pt idx="8">
                  <c:v>0.39103367138374984</c:v>
                </c:pt>
                <c:pt idx="9">
                  <c:v>0.40299786813124405</c:v>
                </c:pt>
                <c:pt idx="10">
                  <c:v>0.4042465409123171</c:v>
                </c:pt>
                <c:pt idx="11">
                  <c:v>0.40607072272896305</c:v>
                </c:pt>
                <c:pt idx="12">
                  <c:v>0.41290899922585778</c:v>
                </c:pt>
                <c:pt idx="13">
                  <c:v>0.42167032534975918</c:v>
                </c:pt>
                <c:pt idx="14">
                  <c:v>0.45259469428287702</c:v>
                </c:pt>
              </c:numCache>
            </c:numRef>
          </c:val>
          <c:extLst>
            <c:ext xmlns:c16="http://schemas.microsoft.com/office/drawing/2014/chart" uri="{C3380CC4-5D6E-409C-BE32-E72D297353CC}">
              <c16:uniqueId val="{00000000-89A7-4EF9-98C4-783DA3523171}"/>
            </c:ext>
          </c:extLst>
        </c:ser>
        <c:ser>
          <c:idx val="1"/>
          <c:order val="1"/>
          <c:tx>
            <c:strRef>
              <c:f>List1!$C$1</c:f>
              <c:strCache>
                <c:ptCount val="1"/>
                <c:pt idx="0">
                  <c:v>Obezita</c:v>
                </c:pt>
              </c:strCache>
            </c:strRef>
          </c:tx>
          <c:spPr>
            <a:solidFill>
              <a:srgbClr val="DA2128"/>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Karlovarský</c:v>
                </c:pt>
                <c:pt idx="1">
                  <c:v>Olomoucký</c:v>
                </c:pt>
                <c:pt idx="2">
                  <c:v>Zlínský</c:v>
                </c:pt>
                <c:pt idx="3">
                  <c:v>Moravskoslezský</c:v>
                </c:pt>
                <c:pt idx="4">
                  <c:v>Vysočina</c:v>
                </c:pt>
                <c:pt idx="5">
                  <c:v>Jihočeský</c:v>
                </c:pt>
                <c:pt idx="6">
                  <c:v>Hl.m.Praha</c:v>
                </c:pt>
                <c:pt idx="7">
                  <c:v>Královéhradecký</c:v>
                </c:pt>
                <c:pt idx="8">
                  <c:v>Česká republika</c:v>
                </c:pt>
                <c:pt idx="9">
                  <c:v>Jihomoravský</c:v>
                </c:pt>
                <c:pt idx="10">
                  <c:v>Ústecký</c:v>
                </c:pt>
                <c:pt idx="11">
                  <c:v>Plzeňský</c:v>
                </c:pt>
                <c:pt idx="12">
                  <c:v>Pardubický</c:v>
                </c:pt>
                <c:pt idx="13">
                  <c:v>Středočeský</c:v>
                </c:pt>
                <c:pt idx="14">
                  <c:v>Liberecký</c:v>
                </c:pt>
              </c:strCache>
            </c:strRef>
          </c:cat>
          <c:val>
            <c:numRef>
              <c:f>List1!$C$2:$C$16</c:f>
              <c:numCache>
                <c:formatCode>#\ ##0.0</c:formatCode>
                <c:ptCount val="15"/>
                <c:pt idx="0">
                  <c:v>0.26102700903041237</c:v>
                </c:pt>
                <c:pt idx="1">
                  <c:v>0.17816855339891025</c:v>
                </c:pt>
                <c:pt idx="2">
                  <c:v>0.22814380607533824</c:v>
                </c:pt>
                <c:pt idx="3">
                  <c:v>0.21558394265115652</c:v>
                </c:pt>
                <c:pt idx="4">
                  <c:v>0.197023964888876</c:v>
                </c:pt>
                <c:pt idx="5">
                  <c:v>0.18926301921884686</c:v>
                </c:pt>
                <c:pt idx="6">
                  <c:v>0.13837011013928474</c:v>
                </c:pt>
                <c:pt idx="7">
                  <c:v>0.17370081658810421</c:v>
                </c:pt>
                <c:pt idx="8">
                  <c:v>0.19330627667091962</c:v>
                </c:pt>
                <c:pt idx="9">
                  <c:v>0.21476342777571522</c:v>
                </c:pt>
                <c:pt idx="10">
                  <c:v>0.19290430581923432</c:v>
                </c:pt>
                <c:pt idx="11">
                  <c:v>0.17067300661432591</c:v>
                </c:pt>
                <c:pt idx="12">
                  <c:v>0.22453202273658093</c:v>
                </c:pt>
                <c:pt idx="13">
                  <c:v>0.19768496632295329</c:v>
                </c:pt>
                <c:pt idx="14">
                  <c:v>0.17598524613420344</c:v>
                </c:pt>
              </c:numCache>
            </c:numRef>
          </c:val>
          <c:extLst>
            <c:ext xmlns:c16="http://schemas.microsoft.com/office/drawing/2014/chart" uri="{C3380CC4-5D6E-409C-BE32-E72D297353CC}">
              <c16:uniqueId val="{00000001-89A7-4EF9-98C4-783DA3523171}"/>
            </c:ext>
          </c:extLst>
        </c:ser>
        <c:ser>
          <c:idx val="2"/>
          <c:order val="2"/>
          <c:tx>
            <c:strRef>
              <c:f>List1!$D$1</c:f>
              <c:strCache>
                <c:ptCount val="1"/>
                <c:pt idx="0">
                  <c:v>Ostatní</c:v>
                </c:pt>
              </c:strCache>
            </c:strRef>
          </c:tx>
          <c:spPr>
            <a:solidFill>
              <a:srgbClr val="AFABAB"/>
            </a:solidFill>
            <a:ln>
              <a:solidFill>
                <a:schemeClr val="tx1"/>
              </a:solid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Karlovarský</c:v>
                </c:pt>
                <c:pt idx="1">
                  <c:v>Olomoucký</c:v>
                </c:pt>
                <c:pt idx="2">
                  <c:v>Zlínský</c:v>
                </c:pt>
                <c:pt idx="3">
                  <c:v>Moravskoslezský</c:v>
                </c:pt>
                <c:pt idx="4">
                  <c:v>Vysočina</c:v>
                </c:pt>
                <c:pt idx="5">
                  <c:v>Jihočeský</c:v>
                </c:pt>
                <c:pt idx="6">
                  <c:v>Hl.m.Praha</c:v>
                </c:pt>
                <c:pt idx="7">
                  <c:v>Královéhradecký</c:v>
                </c:pt>
                <c:pt idx="8">
                  <c:v>Česká republika</c:v>
                </c:pt>
                <c:pt idx="9">
                  <c:v>Jihomoravský</c:v>
                </c:pt>
                <c:pt idx="10">
                  <c:v>Ústecký</c:v>
                </c:pt>
                <c:pt idx="11">
                  <c:v>Plzeňský</c:v>
                </c:pt>
                <c:pt idx="12">
                  <c:v>Pardubický</c:v>
                </c:pt>
                <c:pt idx="13">
                  <c:v>Středočeský</c:v>
                </c:pt>
                <c:pt idx="14">
                  <c:v>Liberecký</c:v>
                </c:pt>
              </c:strCache>
            </c:strRef>
          </c:cat>
          <c:val>
            <c:numRef>
              <c:f>List1!$D$2:$D$16</c:f>
              <c:numCache>
                <c:formatCode>#\ ##0.0</c:formatCode>
                <c:ptCount val="15"/>
                <c:pt idx="0">
                  <c:v>0.41276013301053488</c:v>
                </c:pt>
                <c:pt idx="1">
                  <c:v>0.48048049844833229</c:v>
                </c:pt>
                <c:pt idx="2">
                  <c:v>0.41026046809983202</c:v>
                </c:pt>
                <c:pt idx="3">
                  <c:v>0.41667212222635935</c:v>
                </c:pt>
                <c:pt idx="4">
                  <c:v>0.42216003016153825</c:v>
                </c:pt>
                <c:pt idx="5">
                  <c:v>0.42982602293862371</c:v>
                </c:pt>
                <c:pt idx="6">
                  <c:v>0.47344042381201451</c:v>
                </c:pt>
                <c:pt idx="7">
                  <c:v>0.43681322975444298</c:v>
                </c:pt>
                <c:pt idx="8">
                  <c:v>0.41566005194533051</c:v>
                </c:pt>
                <c:pt idx="9">
                  <c:v>0.38223870409304078</c:v>
                </c:pt>
                <c:pt idx="10">
                  <c:v>0.40284915326844861</c:v>
                </c:pt>
                <c:pt idx="11">
                  <c:v>0.42325627065671106</c:v>
                </c:pt>
                <c:pt idx="12">
                  <c:v>0.36255897803756137</c:v>
                </c:pt>
                <c:pt idx="13">
                  <c:v>0.38064470832728758</c:v>
                </c:pt>
                <c:pt idx="14">
                  <c:v>0.37142005958291957</c:v>
                </c:pt>
              </c:numCache>
            </c:numRef>
          </c:val>
          <c:extLst>
            <c:ext xmlns:c16="http://schemas.microsoft.com/office/drawing/2014/chart" uri="{C3380CC4-5D6E-409C-BE32-E72D297353CC}">
              <c16:uniqueId val="{00000002-89A7-4EF9-98C4-783DA3523171}"/>
            </c:ext>
          </c:extLst>
        </c:ser>
        <c:dLbls>
          <c:showLegendKey val="0"/>
          <c:showVal val="0"/>
          <c:showCatName val="0"/>
          <c:showSerName val="0"/>
          <c:showPercent val="0"/>
          <c:showBubbleSize val="0"/>
        </c:dLbls>
        <c:gapWidth val="50"/>
        <c:overlap val="100"/>
        <c:axId val="338365208"/>
        <c:axId val="335999184"/>
      </c:barChart>
      <c:catAx>
        <c:axId val="33836520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0"/>
          <a:lstStyle/>
          <a:p>
            <a:pPr>
              <a:defRPr sz="1400" b="0" i="0" u="none" strike="noStrike" kern="1200" baseline="0">
                <a:solidFill>
                  <a:schemeClr val="tx1"/>
                </a:solidFill>
                <a:latin typeface="+mn-lt"/>
                <a:ea typeface="+mn-ea"/>
                <a:cs typeface="+mn-cs"/>
              </a:defRPr>
            </a:pPr>
            <a:endParaRPr lang="cs-CZ"/>
          </a:p>
        </c:txPr>
        <c:crossAx val="335999184"/>
        <c:crosses val="autoZero"/>
        <c:auto val="1"/>
        <c:lblAlgn val="ctr"/>
        <c:lblOffset val="100"/>
        <c:noMultiLvlLbl val="0"/>
      </c:catAx>
      <c:valAx>
        <c:axId val="335999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in"/>
        <c:minorTickMark val="none"/>
        <c:tickLblPos val="nextTo"/>
        <c:spPr>
          <a:noFill/>
          <a:ln w="2540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365208"/>
        <c:crosses val="autoZero"/>
        <c:crossBetween val="between"/>
      </c:valAx>
      <c:spPr>
        <a:noFill/>
        <a:ln w="25400">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celkem</c:v>
                </c:pt>
              </c:strCache>
            </c:strRef>
          </c:tx>
          <c:spPr>
            <a:solidFill>
              <a:srgbClr val="2171B5"/>
            </a:solidFill>
            <a:ln>
              <a:solidFill>
                <a:schemeClr val="tx1"/>
              </a:solidFill>
            </a:ln>
            <a:effectLst/>
          </c:spPr>
          <c:invertIfNegative val="0"/>
          <c:dPt>
            <c:idx val="6"/>
            <c:invertIfNegative val="0"/>
            <c:bubble3D val="0"/>
            <c:spPr>
              <a:solidFill>
                <a:srgbClr val="2171B5"/>
              </a:solidFill>
              <a:ln>
                <a:solidFill>
                  <a:schemeClr val="tx1"/>
                </a:solidFill>
              </a:ln>
              <a:effectLst/>
            </c:spPr>
            <c:extLst>
              <c:ext xmlns:c16="http://schemas.microsoft.com/office/drawing/2014/chart" uri="{C3380CC4-5D6E-409C-BE32-E72D297353CC}">
                <c16:uniqueId val="{00000001-3E79-4B41-8FCD-23BF8B45D250}"/>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3-3E79-4B41-8FCD-23BF8B45D250}"/>
              </c:ext>
            </c:extLst>
          </c:dPt>
          <c:dPt>
            <c:idx val="8"/>
            <c:invertIfNegative val="0"/>
            <c:bubble3D val="0"/>
            <c:spPr>
              <a:solidFill>
                <a:srgbClr val="2171B5"/>
              </a:solidFill>
              <a:ln>
                <a:solidFill>
                  <a:schemeClr val="tx1"/>
                </a:solidFill>
              </a:ln>
              <a:effectLst/>
            </c:spPr>
            <c:extLst>
              <c:ext xmlns:c16="http://schemas.microsoft.com/office/drawing/2014/chart" uri="{C3380CC4-5D6E-409C-BE32-E72D297353CC}">
                <c16:uniqueId val="{00000005-3E79-4B41-8FCD-23BF8B45D250}"/>
              </c:ext>
            </c:extLst>
          </c:dPt>
          <c:dPt>
            <c:idx val="9"/>
            <c:invertIfNegative val="0"/>
            <c:bubble3D val="0"/>
            <c:spPr>
              <a:solidFill>
                <a:srgbClr val="2171B5"/>
              </a:solidFill>
              <a:ln>
                <a:solidFill>
                  <a:schemeClr val="tx1"/>
                </a:solidFill>
              </a:ln>
              <a:effectLst/>
            </c:spPr>
            <c:extLst>
              <c:ext xmlns:c16="http://schemas.microsoft.com/office/drawing/2014/chart" uri="{C3380CC4-5D6E-409C-BE32-E72D297353CC}">
                <c16:uniqueId val="{00000007-3E79-4B41-8FCD-23BF8B45D250}"/>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9-3E79-4B41-8FCD-23BF8B45D250}"/>
              </c:ext>
            </c:extLst>
          </c:dPt>
          <c:dLbls>
            <c:dLbl>
              <c:idx val="1"/>
              <c:layout>
                <c:manualLayout>
                  <c:x val="-4.0964106708727931E-3"/>
                  <c:y val="-1.6980658865965964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3E79-4B41-8FCD-23BF8B45D250}"/>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Liberecký</c:v>
                </c:pt>
                <c:pt idx="2">
                  <c:v>Ústecký</c:v>
                </c:pt>
                <c:pt idx="3">
                  <c:v>Středočeský</c:v>
                </c:pt>
                <c:pt idx="4">
                  <c:v>Moravskoslezský</c:v>
                </c:pt>
                <c:pt idx="5">
                  <c:v>Jihomoravský</c:v>
                </c:pt>
                <c:pt idx="6">
                  <c:v>Královéhradecký</c:v>
                </c:pt>
                <c:pt idx="7">
                  <c:v>Česká republika</c:v>
                </c:pt>
                <c:pt idx="8">
                  <c:v>Plzeňský</c:v>
                </c:pt>
                <c:pt idx="9">
                  <c:v>Zlínský</c:v>
                </c:pt>
                <c:pt idx="10">
                  <c:v>Hl.m.Praha</c:v>
                </c:pt>
                <c:pt idx="11">
                  <c:v>Karlovarský</c:v>
                </c:pt>
                <c:pt idx="12">
                  <c:v>Olomoucký</c:v>
                </c:pt>
                <c:pt idx="13">
                  <c:v>Vysočina</c:v>
                </c:pt>
                <c:pt idx="14">
                  <c:v>Pardubický</c:v>
                </c:pt>
              </c:strCache>
            </c:strRef>
          </c:cat>
          <c:val>
            <c:numRef>
              <c:f>List1!$B$2:$B$16</c:f>
              <c:numCache>
                <c:formatCode>General</c:formatCode>
                <c:ptCount val="15"/>
                <c:pt idx="0">
                  <c:v>0.20102503480296466</c:v>
                </c:pt>
                <c:pt idx="1">
                  <c:v>0.21187250500412771</c:v>
                </c:pt>
                <c:pt idx="2">
                  <c:v>0.21278453996937025</c:v>
                </c:pt>
                <c:pt idx="3">
                  <c:v>0.2284338823020515</c:v>
                </c:pt>
                <c:pt idx="4">
                  <c:v>0.2327347797695446</c:v>
                </c:pt>
                <c:pt idx="5">
                  <c:v>0.23968757809218466</c:v>
                </c:pt>
                <c:pt idx="6">
                  <c:v>0.23993450852153889</c:v>
                </c:pt>
                <c:pt idx="7">
                  <c:v>0.25134389884180491</c:v>
                </c:pt>
                <c:pt idx="8">
                  <c:v>0.25169282006405957</c:v>
                </c:pt>
                <c:pt idx="9">
                  <c:v>0.2605133238163217</c:v>
                </c:pt>
                <c:pt idx="10">
                  <c:v>0.26553991865129034</c:v>
                </c:pt>
                <c:pt idx="11">
                  <c:v>0.29314365287322225</c:v>
                </c:pt>
                <c:pt idx="12">
                  <c:v>0.3035503148953968</c:v>
                </c:pt>
                <c:pt idx="13">
                  <c:v>0.3322082720032753</c:v>
                </c:pt>
                <c:pt idx="14">
                  <c:v>0.33514789826253799</c:v>
                </c:pt>
              </c:numCache>
            </c:numRef>
          </c:val>
          <c:extLst>
            <c:ext xmlns:c16="http://schemas.microsoft.com/office/drawing/2014/chart" uri="{C3380CC4-5D6E-409C-BE32-E72D297353CC}">
              <c16:uniqueId val="{0000000B-3E79-4B41-8FCD-23BF8B45D250}"/>
            </c:ext>
          </c:extLst>
        </c:ser>
        <c:dLbls>
          <c:showLegendKey val="0"/>
          <c:showVal val="0"/>
          <c:showCatName val="0"/>
          <c:showSerName val="0"/>
          <c:showPercent val="0"/>
          <c:showBubbleSize val="0"/>
        </c:dLbls>
        <c:gapWidth val="219"/>
        <c:axId val="338401752"/>
        <c:axId val="338415864"/>
      </c:barChart>
      <c:catAx>
        <c:axId val="33840175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415864"/>
        <c:crosses val="autoZero"/>
        <c:auto val="1"/>
        <c:lblAlgn val="ctr"/>
        <c:lblOffset val="100"/>
        <c:noMultiLvlLbl val="0"/>
      </c:catAx>
      <c:valAx>
        <c:axId val="338415864"/>
        <c:scaling>
          <c:orientation val="minMax"/>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4017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obezita!$B$22</c:f>
              <c:strCache>
                <c:ptCount val="1"/>
                <c:pt idx="0">
                  <c:v>podváha</c:v>
                </c:pt>
              </c:strCache>
            </c:strRef>
          </c:tx>
          <c:spPr>
            <a:solidFill>
              <a:srgbClr val="00B050"/>
            </a:solidFill>
            <a:ln>
              <a:noFill/>
            </a:ln>
            <a:effectLst/>
          </c:spPr>
          <c:invertIfNegative val="0"/>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obezita!$B$23:$B$37</c:f>
              <c:numCache>
                <c:formatCode>General</c:formatCode>
                <c:ptCount val="15"/>
                <c:pt idx="0">
                  <c:v>0.9</c:v>
                </c:pt>
                <c:pt idx="1">
                  <c:v>1.4</c:v>
                </c:pt>
                <c:pt idx="2">
                  <c:v>1.1000000000000001</c:v>
                </c:pt>
                <c:pt idx="3">
                  <c:v>1.3</c:v>
                </c:pt>
                <c:pt idx="4" formatCode="0.0">
                  <c:v>0.64655172413793105</c:v>
                </c:pt>
                <c:pt idx="5" formatCode="0.0">
                  <c:v>0.79437184223302604</c:v>
                </c:pt>
                <c:pt idx="6" formatCode="0.0">
                  <c:v>0.5</c:v>
                </c:pt>
                <c:pt idx="8" formatCode="#\ ##0.0">
                  <c:v>4</c:v>
                </c:pt>
                <c:pt idx="9">
                  <c:v>3.5</c:v>
                </c:pt>
                <c:pt idx="10">
                  <c:v>4.7</c:v>
                </c:pt>
                <c:pt idx="11">
                  <c:v>3.9</c:v>
                </c:pt>
                <c:pt idx="12" formatCode="0.0">
                  <c:v>5.3698074974670718</c:v>
                </c:pt>
                <c:pt idx="13" formatCode="0.0">
                  <c:v>1.7800438670100922</c:v>
                </c:pt>
                <c:pt idx="14" formatCode="0.0">
                  <c:v>2.6</c:v>
                </c:pt>
              </c:numCache>
            </c:numRef>
          </c:val>
          <c:extLst>
            <c:ext xmlns:c16="http://schemas.microsoft.com/office/drawing/2014/chart" uri="{C3380CC4-5D6E-409C-BE32-E72D297353CC}">
              <c16:uniqueId val="{00000000-C7E6-4D98-AFC0-1F2928A33ED6}"/>
            </c:ext>
          </c:extLst>
        </c:ser>
        <c:ser>
          <c:idx val="1"/>
          <c:order val="1"/>
          <c:tx>
            <c:strRef>
              <c:f>obezita!$C$22</c:f>
              <c:strCache>
                <c:ptCount val="1"/>
                <c:pt idx="0">
                  <c:v>normální váha</c:v>
                </c:pt>
              </c:strCache>
            </c:strRef>
          </c:tx>
          <c:spPr>
            <a:solidFill>
              <a:schemeClr val="accent6">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obezita!$C$23:$C$37</c:f>
              <c:numCache>
                <c:formatCode>General</c:formatCode>
                <c:ptCount val="15"/>
                <c:pt idx="0">
                  <c:v>44.6</c:v>
                </c:pt>
                <c:pt idx="1">
                  <c:v>48.2</c:v>
                </c:pt>
                <c:pt idx="2" formatCode="#\ ##0.0">
                  <c:v>42</c:v>
                </c:pt>
                <c:pt idx="3">
                  <c:v>42.8</c:v>
                </c:pt>
                <c:pt idx="4" formatCode="0.0">
                  <c:v>36.853448275862071</c:v>
                </c:pt>
                <c:pt idx="5" formatCode="0.0">
                  <c:v>36.008606390457146</c:v>
                </c:pt>
                <c:pt idx="6" formatCode="0.0">
                  <c:v>31.4</c:v>
                </c:pt>
                <c:pt idx="8">
                  <c:v>55.8</c:v>
                </c:pt>
                <c:pt idx="9">
                  <c:v>55.3</c:v>
                </c:pt>
                <c:pt idx="10">
                  <c:v>51.7</c:v>
                </c:pt>
                <c:pt idx="11">
                  <c:v>49.5</c:v>
                </c:pt>
                <c:pt idx="12" formatCode="0.0">
                  <c:v>48.125633232016213</c:v>
                </c:pt>
                <c:pt idx="13" formatCode="0.0">
                  <c:v>50.024218661951714</c:v>
                </c:pt>
                <c:pt idx="14" formatCode="0.0">
                  <c:v>48.1</c:v>
                </c:pt>
              </c:numCache>
            </c:numRef>
          </c:val>
          <c:extLst>
            <c:ext xmlns:c16="http://schemas.microsoft.com/office/drawing/2014/chart" uri="{C3380CC4-5D6E-409C-BE32-E72D297353CC}">
              <c16:uniqueId val="{00000001-C7E6-4D98-AFC0-1F2928A33ED6}"/>
            </c:ext>
          </c:extLst>
        </c:ser>
        <c:ser>
          <c:idx val="2"/>
          <c:order val="2"/>
          <c:tx>
            <c:strRef>
              <c:f>obezita!$D$22</c:f>
              <c:strCache>
                <c:ptCount val="1"/>
                <c:pt idx="0">
                  <c:v>nadváha</c:v>
                </c:pt>
              </c:strCache>
            </c:strRef>
          </c:tx>
          <c:spPr>
            <a:solidFill>
              <a:srgbClr val="FFC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obezita!$D$23:$D$37</c:f>
              <c:numCache>
                <c:formatCode>General</c:formatCode>
                <c:ptCount val="15"/>
                <c:pt idx="0">
                  <c:v>44.1</c:v>
                </c:pt>
                <c:pt idx="1">
                  <c:v>40.1</c:v>
                </c:pt>
                <c:pt idx="2">
                  <c:v>41.8</c:v>
                </c:pt>
                <c:pt idx="3">
                  <c:v>42.5</c:v>
                </c:pt>
                <c:pt idx="4" formatCode="0.0">
                  <c:v>45.150862068965516</c:v>
                </c:pt>
                <c:pt idx="5" formatCode="0.0">
                  <c:v>43.926046850125957</c:v>
                </c:pt>
                <c:pt idx="6" formatCode="0.0">
                  <c:v>46.9</c:v>
                </c:pt>
                <c:pt idx="8" formatCode="#\ ##0.0">
                  <c:v>28</c:v>
                </c:pt>
                <c:pt idx="9">
                  <c:v>29.1</c:v>
                </c:pt>
                <c:pt idx="10" formatCode="#\ ##0.0">
                  <c:v>30</c:v>
                </c:pt>
                <c:pt idx="11">
                  <c:v>30.4</c:v>
                </c:pt>
                <c:pt idx="12" formatCode="0.0">
                  <c:v>28.976697061803446</c:v>
                </c:pt>
                <c:pt idx="13" formatCode="0.0">
                  <c:v>29.991550699029052</c:v>
                </c:pt>
                <c:pt idx="14" formatCode="0.0">
                  <c:v>31.7</c:v>
                </c:pt>
              </c:numCache>
            </c:numRef>
          </c:val>
          <c:extLst>
            <c:ext xmlns:c16="http://schemas.microsoft.com/office/drawing/2014/chart" uri="{C3380CC4-5D6E-409C-BE32-E72D297353CC}">
              <c16:uniqueId val="{00000002-C7E6-4D98-AFC0-1F2928A33ED6}"/>
            </c:ext>
          </c:extLst>
        </c:ser>
        <c:ser>
          <c:idx val="3"/>
          <c:order val="3"/>
          <c:tx>
            <c:strRef>
              <c:f>obezita!$E$22</c:f>
              <c:strCache>
                <c:ptCount val="1"/>
                <c:pt idx="0">
                  <c:v>obezita</c:v>
                </c:pt>
              </c:strCache>
            </c:strRef>
          </c:tx>
          <c:spPr>
            <a:solidFill>
              <a:srgbClr val="C0000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obezita!$A$23:$A$37</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obezita!$E$23:$E$37</c:f>
              <c:numCache>
                <c:formatCode>General</c:formatCode>
                <c:ptCount val="15"/>
                <c:pt idx="0">
                  <c:v>10.4</c:v>
                </c:pt>
                <c:pt idx="1">
                  <c:v>10.4</c:v>
                </c:pt>
                <c:pt idx="2" formatCode="#\ ##0.0">
                  <c:v>15</c:v>
                </c:pt>
                <c:pt idx="3">
                  <c:v>13.4</c:v>
                </c:pt>
                <c:pt idx="4" formatCode="0.0">
                  <c:v>17.349137931034484</c:v>
                </c:pt>
                <c:pt idx="5" formatCode="0.0">
                  <c:v>19.270974917183882</c:v>
                </c:pt>
                <c:pt idx="6" formatCode="0.0">
                  <c:v>21.2</c:v>
                </c:pt>
                <c:pt idx="8">
                  <c:v>12.3</c:v>
                </c:pt>
                <c:pt idx="9">
                  <c:v>12.1</c:v>
                </c:pt>
                <c:pt idx="10">
                  <c:v>13.6</c:v>
                </c:pt>
                <c:pt idx="11">
                  <c:v>16.100000000000001</c:v>
                </c:pt>
                <c:pt idx="12" formatCode="0.0">
                  <c:v>17.527862208713273</c:v>
                </c:pt>
                <c:pt idx="13" formatCode="0.0">
                  <c:v>18.204186772009141</c:v>
                </c:pt>
                <c:pt idx="14" formatCode="0.0">
                  <c:v>17.5</c:v>
                </c:pt>
              </c:numCache>
            </c:numRef>
          </c:val>
          <c:extLst>
            <c:ext xmlns:c16="http://schemas.microsoft.com/office/drawing/2014/chart" uri="{C3380CC4-5D6E-409C-BE32-E72D297353CC}">
              <c16:uniqueId val="{00000003-C7E6-4D98-AFC0-1F2928A33ED6}"/>
            </c:ext>
          </c:extLst>
        </c:ser>
        <c:dLbls>
          <c:showLegendKey val="0"/>
          <c:showVal val="0"/>
          <c:showCatName val="0"/>
          <c:showSerName val="0"/>
          <c:showPercent val="0"/>
          <c:showBubbleSize val="0"/>
        </c:dLbls>
        <c:gapWidth val="50"/>
        <c:overlap val="100"/>
        <c:axId val="1431850736"/>
        <c:axId val="1431845744"/>
      </c:barChart>
      <c:catAx>
        <c:axId val="1431850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431845744"/>
        <c:crosses val="autoZero"/>
        <c:auto val="1"/>
        <c:lblAlgn val="ctr"/>
        <c:lblOffset val="100"/>
        <c:noMultiLvlLbl val="0"/>
      </c:catAx>
      <c:valAx>
        <c:axId val="143184574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4318507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pPr>
      <a:endParaRPr lang="cs-CZ"/>
    </a:p>
  </c:txPr>
  <c:externalData r:id="rId4">
    <c:autoUpdate val="0"/>
  </c:externalData>
  <c:userShapes r:id="rId5"/>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sz="1800" b="1" i="0" baseline="0" dirty="0">
                <a:effectLst/>
              </a:rPr>
              <a:t>Ženy</a:t>
            </a:r>
            <a:endParaRPr lang="cs-CZ" b="1" dirty="0">
              <a:effectLst/>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806002632355451"/>
          <c:y val="0.13740674538561995"/>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1-EE00-431F-8034-F359E28BB9D4}"/>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EE00-431F-8034-F359E28BB9D4}"/>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5-EE00-431F-8034-F359E28BB9D4}"/>
              </c:ext>
            </c:extLst>
          </c:dPt>
          <c:dPt>
            <c:idx val="12"/>
            <c:invertIfNegative val="0"/>
            <c:bubble3D val="0"/>
            <c:spPr>
              <a:solidFill>
                <a:srgbClr val="4472C4"/>
              </a:solidFill>
              <a:ln>
                <a:solidFill>
                  <a:schemeClr val="tx1"/>
                </a:solidFill>
              </a:ln>
              <a:effectLst/>
            </c:spPr>
            <c:extLst>
              <c:ext xmlns:c16="http://schemas.microsoft.com/office/drawing/2014/chart" uri="{C3380CC4-5D6E-409C-BE32-E72D297353CC}">
                <c16:uniqueId val="{00000007-EE00-431F-8034-F359E28BB9D4}"/>
              </c:ext>
            </c:extLst>
          </c:dPt>
          <c:dLbls>
            <c:dLbl>
              <c:idx val="1"/>
              <c:layout>
                <c:manualLayout>
                  <c:x val="-1.309375316282013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E00-431F-8034-F359E28BB9D4}"/>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Ústecký</c:v>
                </c:pt>
                <c:pt idx="2">
                  <c:v>Liberecký</c:v>
                </c:pt>
                <c:pt idx="3">
                  <c:v>Středočeský</c:v>
                </c:pt>
                <c:pt idx="4">
                  <c:v>Hl.m.Praha</c:v>
                </c:pt>
                <c:pt idx="5">
                  <c:v>Zlínský</c:v>
                </c:pt>
                <c:pt idx="6">
                  <c:v>Jihomoravský</c:v>
                </c:pt>
                <c:pt idx="7">
                  <c:v>ČR</c:v>
                </c:pt>
                <c:pt idx="8">
                  <c:v>Královéhradecký</c:v>
                </c:pt>
                <c:pt idx="9">
                  <c:v>Moravskoslezský</c:v>
                </c:pt>
                <c:pt idx="10">
                  <c:v>Karlovarský</c:v>
                </c:pt>
                <c:pt idx="11">
                  <c:v>Pardubický</c:v>
                </c:pt>
                <c:pt idx="12">
                  <c:v>Vysočina</c:v>
                </c:pt>
                <c:pt idx="13">
                  <c:v>Plzeňský</c:v>
                </c:pt>
                <c:pt idx="14">
                  <c:v>Olomoucký</c:v>
                </c:pt>
              </c:strCache>
            </c:strRef>
          </c:cat>
          <c:val>
            <c:numRef>
              <c:f>List1!$B$2:$B$16</c:f>
              <c:numCache>
                <c:formatCode>General</c:formatCode>
                <c:ptCount val="15"/>
                <c:pt idx="0">
                  <c:v>0.15</c:v>
                </c:pt>
                <c:pt idx="1">
                  <c:v>0.157</c:v>
                </c:pt>
                <c:pt idx="2">
                  <c:v>0.16399999999999998</c:v>
                </c:pt>
                <c:pt idx="3">
                  <c:v>0.16899999999999998</c:v>
                </c:pt>
                <c:pt idx="4">
                  <c:v>0.187</c:v>
                </c:pt>
                <c:pt idx="5">
                  <c:v>0.192</c:v>
                </c:pt>
                <c:pt idx="6">
                  <c:v>0.19400000000000001</c:v>
                </c:pt>
                <c:pt idx="7">
                  <c:v>0.19400000000000001</c:v>
                </c:pt>
                <c:pt idx="8">
                  <c:v>0.20400000000000001</c:v>
                </c:pt>
                <c:pt idx="9">
                  <c:v>0.20400000000000001</c:v>
                </c:pt>
                <c:pt idx="10">
                  <c:v>0.224</c:v>
                </c:pt>
                <c:pt idx="11">
                  <c:v>0.22499999999999998</c:v>
                </c:pt>
                <c:pt idx="12">
                  <c:v>0.23100000000000001</c:v>
                </c:pt>
                <c:pt idx="13">
                  <c:v>0.23499999999999999</c:v>
                </c:pt>
                <c:pt idx="14">
                  <c:v>0.25700000000000001</c:v>
                </c:pt>
              </c:numCache>
            </c:numRef>
          </c:val>
          <c:extLst>
            <c:ext xmlns:c16="http://schemas.microsoft.com/office/drawing/2014/chart" uri="{C3380CC4-5D6E-409C-BE32-E72D297353CC}">
              <c16:uniqueId val="{00000009-EE00-431F-8034-F359E28BB9D4}"/>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60000000000000009"/>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Muži</a:t>
            </a: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389770129540259"/>
          <c:y val="0.14842756125365539"/>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1-084D-47EA-9C51-B23A3DB11CE4}"/>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084D-47EA-9C51-B23A3DB11CE4}"/>
              </c:ext>
            </c:extLst>
          </c:dPt>
          <c:dPt>
            <c:idx val="7"/>
            <c:invertIfNegative val="0"/>
            <c:bubble3D val="0"/>
            <c:spPr>
              <a:solidFill>
                <a:srgbClr val="4472C4"/>
              </a:solidFill>
              <a:ln>
                <a:solidFill>
                  <a:schemeClr val="tx1"/>
                </a:solidFill>
              </a:ln>
              <a:effectLst/>
            </c:spPr>
            <c:extLst>
              <c:ext xmlns:c16="http://schemas.microsoft.com/office/drawing/2014/chart" uri="{C3380CC4-5D6E-409C-BE32-E72D297353CC}">
                <c16:uniqueId val="{00000005-084D-47EA-9C51-B23A3DB11CE4}"/>
              </c:ext>
            </c:extLst>
          </c:dPt>
          <c:dPt>
            <c:idx val="8"/>
            <c:invertIfNegative val="0"/>
            <c:bubble3D val="0"/>
            <c:spPr>
              <a:solidFill>
                <a:srgbClr val="FFC000"/>
              </a:solidFill>
              <a:ln>
                <a:solidFill>
                  <a:schemeClr val="tx1"/>
                </a:solidFill>
              </a:ln>
              <a:effectLst/>
            </c:spPr>
            <c:extLst>
              <c:ext xmlns:c16="http://schemas.microsoft.com/office/drawing/2014/chart" uri="{C3380CC4-5D6E-409C-BE32-E72D297353CC}">
                <c16:uniqueId val="{00000007-084D-47EA-9C51-B23A3DB11CE4}"/>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9-084D-47EA-9C51-B23A3DB11CE4}"/>
              </c:ext>
            </c:extLst>
          </c:dPt>
          <c:dLbls>
            <c:dLbl>
              <c:idx val="1"/>
              <c:layout>
                <c:manualLayout>
                  <c:x val="-5.0292100584201907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084D-47EA-9C51-B23A3DB11CE4}"/>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Moravskoslezský</c:v>
                </c:pt>
                <c:pt idx="2">
                  <c:v>Liberecký</c:v>
                </c:pt>
                <c:pt idx="3">
                  <c:v>Plzeňský</c:v>
                </c:pt>
                <c:pt idx="4">
                  <c:v>Ústecký</c:v>
                </c:pt>
                <c:pt idx="5">
                  <c:v>Královéhradecký</c:v>
                </c:pt>
                <c:pt idx="6">
                  <c:v>Jihomoravský</c:v>
                </c:pt>
                <c:pt idx="7">
                  <c:v>Středočeský</c:v>
                </c:pt>
                <c:pt idx="8">
                  <c:v>ČR</c:v>
                </c:pt>
                <c:pt idx="9">
                  <c:v>Zlínský</c:v>
                </c:pt>
                <c:pt idx="10">
                  <c:v>Olomoucký</c:v>
                </c:pt>
                <c:pt idx="11">
                  <c:v>Hl.m.Praha</c:v>
                </c:pt>
                <c:pt idx="12">
                  <c:v>Karlovarský</c:v>
                </c:pt>
                <c:pt idx="13">
                  <c:v>Pardubický</c:v>
                </c:pt>
                <c:pt idx="14">
                  <c:v>Vysočina</c:v>
                </c:pt>
              </c:strCache>
            </c:strRef>
          </c:cat>
          <c:val>
            <c:numRef>
              <c:f>List1!$B$2:$B$16</c:f>
              <c:numCache>
                <c:formatCode>0.00</c:formatCode>
                <c:ptCount val="15"/>
                <c:pt idx="0">
                  <c:v>0.254</c:v>
                </c:pt>
                <c:pt idx="1">
                  <c:v>0.26100000000000001</c:v>
                </c:pt>
                <c:pt idx="2">
                  <c:v>0.26300000000000001</c:v>
                </c:pt>
                <c:pt idx="3">
                  <c:v>0.26900000000000002</c:v>
                </c:pt>
                <c:pt idx="4">
                  <c:v>0.27600000000000002</c:v>
                </c:pt>
                <c:pt idx="5">
                  <c:v>0.27600000000000002</c:v>
                </c:pt>
                <c:pt idx="6">
                  <c:v>0.28400000000000003</c:v>
                </c:pt>
                <c:pt idx="7">
                  <c:v>0.28499999999999998</c:v>
                </c:pt>
                <c:pt idx="8">
                  <c:v>0.311</c:v>
                </c:pt>
                <c:pt idx="9">
                  <c:v>0.33400000000000002</c:v>
                </c:pt>
                <c:pt idx="10">
                  <c:v>0.35399999999999998</c:v>
                </c:pt>
                <c:pt idx="11">
                  <c:v>0.371</c:v>
                </c:pt>
                <c:pt idx="12">
                  <c:v>0.373</c:v>
                </c:pt>
                <c:pt idx="13">
                  <c:v>0.434</c:v>
                </c:pt>
                <c:pt idx="14">
                  <c:v>0.434</c:v>
                </c:pt>
              </c:numCache>
            </c:numRef>
          </c:val>
          <c:extLst>
            <c:ext xmlns:c16="http://schemas.microsoft.com/office/drawing/2014/chart" uri="{C3380CC4-5D6E-409C-BE32-E72D297353CC}">
              <c16:uniqueId val="{0000000B-084D-47EA-9C51-B23A3DB11CE4}"/>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60000000000000009"/>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clustered"/>
        <c:varyColors val="0"/>
        <c:ser>
          <c:idx val="0"/>
          <c:order val="0"/>
          <c:tx>
            <c:strRef>
              <c:f>List1!$B$1</c:f>
              <c:strCache>
                <c:ptCount val="1"/>
                <c:pt idx="0">
                  <c:v>celkem</c:v>
                </c:pt>
              </c:strCache>
            </c:strRef>
          </c:tx>
          <c:spPr>
            <a:solidFill>
              <a:srgbClr val="ED7D31">
                <a:lumMod val="75000"/>
              </a:srgbClr>
            </a:solidFill>
            <a:ln>
              <a:solidFill>
                <a:schemeClr val="tx1"/>
              </a:solidFill>
            </a:ln>
            <a:effectLst/>
          </c:spPr>
          <c:invertIfNegative val="0"/>
          <c:dPt>
            <c:idx val="1"/>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1-8559-407F-85B1-9F2AAD6DB4D4}"/>
              </c:ext>
            </c:extLst>
          </c:dPt>
          <c:dPt>
            <c:idx val="6"/>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3-8559-407F-85B1-9F2AAD6DB4D4}"/>
              </c:ext>
            </c:extLst>
          </c:dPt>
          <c:dPt>
            <c:idx val="7"/>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5-8559-407F-85B1-9F2AAD6DB4D4}"/>
              </c:ext>
            </c:extLst>
          </c:dPt>
          <c:dPt>
            <c:idx val="9"/>
            <c:invertIfNegative val="0"/>
            <c:bubble3D val="0"/>
            <c:spPr>
              <a:solidFill>
                <a:srgbClr val="FFC000"/>
              </a:solidFill>
              <a:ln>
                <a:solidFill>
                  <a:schemeClr val="tx1"/>
                </a:solidFill>
              </a:ln>
              <a:effectLst/>
            </c:spPr>
            <c:extLst>
              <c:ext xmlns:c16="http://schemas.microsoft.com/office/drawing/2014/chart" uri="{C3380CC4-5D6E-409C-BE32-E72D297353CC}">
                <c16:uniqueId val="{00000007-8559-407F-85B1-9F2AAD6DB4D4}"/>
              </c:ext>
            </c:extLst>
          </c:dPt>
          <c:dLbls>
            <c:dLbl>
              <c:idx val="1"/>
              <c:layout>
                <c:manualLayout>
                  <c:x val="-4.9747493567965054E-4"/>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59-407F-85B1-9F2AAD6DB4D4}"/>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Zlínský</c:v>
                </c:pt>
                <c:pt idx="1">
                  <c:v>Vysočina</c:v>
                </c:pt>
                <c:pt idx="2">
                  <c:v>Pardubický</c:v>
                </c:pt>
                <c:pt idx="3">
                  <c:v>Olomoucký</c:v>
                </c:pt>
                <c:pt idx="4">
                  <c:v>Královéhradecký</c:v>
                </c:pt>
                <c:pt idx="5">
                  <c:v>Plzeňský</c:v>
                </c:pt>
                <c:pt idx="6">
                  <c:v>Karlovarský</c:v>
                </c:pt>
                <c:pt idx="7">
                  <c:v>Jihomoravský</c:v>
                </c:pt>
                <c:pt idx="8">
                  <c:v>Hl.m.Praha</c:v>
                </c:pt>
                <c:pt idx="9">
                  <c:v>Česká republika</c:v>
                </c:pt>
                <c:pt idx="10">
                  <c:v>Moravskoslezský</c:v>
                </c:pt>
                <c:pt idx="11">
                  <c:v>Středočeský</c:v>
                </c:pt>
                <c:pt idx="12">
                  <c:v>Jihočeský</c:v>
                </c:pt>
                <c:pt idx="13">
                  <c:v>Ústecký</c:v>
                </c:pt>
                <c:pt idx="14">
                  <c:v>Liberecký</c:v>
                </c:pt>
              </c:strCache>
            </c:strRef>
          </c:cat>
          <c:val>
            <c:numRef>
              <c:f>List1!$B$2:$B$16</c:f>
              <c:numCache>
                <c:formatCode>General</c:formatCode>
                <c:ptCount val="15"/>
                <c:pt idx="0">
                  <c:v>0.42093020291628425</c:v>
                </c:pt>
                <c:pt idx="1">
                  <c:v>0.42524881320245256</c:v>
                </c:pt>
                <c:pt idx="2">
                  <c:v>0.4363299302226048</c:v>
                </c:pt>
                <c:pt idx="3">
                  <c:v>0.45158533544604146</c:v>
                </c:pt>
                <c:pt idx="4">
                  <c:v>0.46638164079543359</c:v>
                </c:pt>
                <c:pt idx="5">
                  <c:v>0.49763175110235081</c:v>
                </c:pt>
                <c:pt idx="6">
                  <c:v>0.50152024521678951</c:v>
                </c:pt>
                <c:pt idx="7">
                  <c:v>0.51629793863217055</c:v>
                </c:pt>
                <c:pt idx="8">
                  <c:v>0.5184672111245584</c:v>
                </c:pt>
                <c:pt idx="9">
                  <c:v>0.51914179597844601</c:v>
                </c:pt>
                <c:pt idx="10">
                  <c:v>0.5358579438334039</c:v>
                </c:pt>
                <c:pt idx="11">
                  <c:v>0.55363398895101801</c:v>
                </c:pt>
                <c:pt idx="12">
                  <c:v>0.56390913120912112</c:v>
                </c:pt>
                <c:pt idx="13">
                  <c:v>0.62567886731411493</c:v>
                </c:pt>
                <c:pt idx="14">
                  <c:v>0.65600721499089643</c:v>
                </c:pt>
              </c:numCache>
            </c:numRef>
          </c:val>
          <c:extLst>
            <c:ext xmlns:c16="http://schemas.microsoft.com/office/drawing/2014/chart" uri="{C3380CC4-5D6E-409C-BE32-E72D297353CC}">
              <c16:uniqueId val="{00000008-8559-407F-85B1-9F2AAD6DB4D4}"/>
            </c:ext>
          </c:extLst>
        </c:ser>
        <c:dLbls>
          <c:showLegendKey val="0"/>
          <c:showVal val="0"/>
          <c:showCatName val="0"/>
          <c:showSerName val="0"/>
          <c:showPercent val="0"/>
          <c:showBubbleSize val="0"/>
        </c:dLbls>
        <c:gapWidth val="219"/>
        <c:axId val="338404888"/>
        <c:axId val="338409984"/>
      </c:barChart>
      <c:catAx>
        <c:axId val="33840488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409984"/>
        <c:crosses val="autoZero"/>
        <c:auto val="1"/>
        <c:lblAlgn val="ctr"/>
        <c:lblOffset val="100"/>
        <c:noMultiLvlLbl val="0"/>
      </c:catAx>
      <c:valAx>
        <c:axId val="338409984"/>
        <c:scaling>
          <c:orientation val="minMax"/>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3384048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Muži</a:t>
            </a:r>
          </a:p>
        </c:rich>
      </c:tx>
      <c:layout>
        <c:manualLayout>
          <c:xMode val="edge"/>
          <c:yMode val="edge"/>
          <c:x val="0.45938500127000254"/>
          <c:y val="8.7235909597495574E-3"/>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389770129540259"/>
          <c:y val="0.14842756125365539"/>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ED7D31">
                <a:lumMod val="75000"/>
              </a:srgbClr>
            </a:solidFill>
            <a:ln>
              <a:solidFill>
                <a:schemeClr val="tx1"/>
              </a:solidFill>
            </a:ln>
            <a:effectLst/>
          </c:spPr>
          <c:invertIfNegative val="0"/>
          <c:dPt>
            <c:idx val="2"/>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1-55C2-41C9-988D-8831CAE5F688}"/>
              </c:ext>
            </c:extLst>
          </c:dPt>
          <c:dPt>
            <c:idx val="5"/>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3-55C2-41C9-988D-8831CAE5F688}"/>
              </c:ext>
            </c:extLst>
          </c:dPt>
          <c:dPt>
            <c:idx val="6"/>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5-55C2-41C9-988D-8831CAE5F688}"/>
              </c:ext>
            </c:extLst>
          </c:dPt>
          <c:dPt>
            <c:idx val="7"/>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7-55C2-41C9-988D-8831CAE5F688}"/>
              </c:ext>
            </c:extLst>
          </c:dPt>
          <c:dPt>
            <c:idx val="8"/>
            <c:invertIfNegative val="0"/>
            <c:bubble3D val="0"/>
            <c:spPr>
              <a:solidFill>
                <a:srgbClr val="ED7D31">
                  <a:lumMod val="75000"/>
                </a:srgbClr>
              </a:solidFill>
              <a:ln>
                <a:solidFill>
                  <a:schemeClr val="tx1"/>
                </a:solidFill>
              </a:ln>
              <a:effectLst/>
            </c:spPr>
            <c:extLst>
              <c:ext xmlns:c16="http://schemas.microsoft.com/office/drawing/2014/chart" uri="{C3380CC4-5D6E-409C-BE32-E72D297353CC}">
                <c16:uniqueId val="{00000009-55C2-41C9-988D-8831CAE5F688}"/>
              </c:ext>
            </c:extLst>
          </c:dPt>
          <c:dPt>
            <c:idx val="9"/>
            <c:invertIfNegative val="0"/>
            <c:bubble3D val="0"/>
            <c:spPr>
              <a:solidFill>
                <a:srgbClr val="FFC000"/>
              </a:solidFill>
              <a:ln>
                <a:solidFill>
                  <a:schemeClr val="tx1"/>
                </a:solidFill>
              </a:ln>
              <a:effectLst/>
            </c:spPr>
            <c:extLst>
              <c:ext xmlns:c16="http://schemas.microsoft.com/office/drawing/2014/chart" uri="{C3380CC4-5D6E-409C-BE32-E72D297353CC}">
                <c16:uniqueId val="{0000000B-55C2-41C9-988D-8831CAE5F688}"/>
              </c:ext>
            </c:extLst>
          </c:dPt>
          <c:dLbls>
            <c:dLbl>
              <c:idx val="1"/>
              <c:layout>
                <c:manualLayout>
                  <c:x val="-5.0292100584201907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55C2-41C9-988D-8831CAE5F688}"/>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Pardubický</c:v>
                </c:pt>
                <c:pt idx="1">
                  <c:v>Zlínský</c:v>
                </c:pt>
                <c:pt idx="2">
                  <c:v>Vysočina</c:v>
                </c:pt>
                <c:pt idx="3">
                  <c:v>Olomoucký</c:v>
                </c:pt>
                <c:pt idx="4">
                  <c:v>Královéhradecký</c:v>
                </c:pt>
                <c:pt idx="5">
                  <c:v>Hl.m.Praha</c:v>
                </c:pt>
                <c:pt idx="6">
                  <c:v>Jihomoravský</c:v>
                </c:pt>
                <c:pt idx="7">
                  <c:v>Karlovarský</c:v>
                </c:pt>
                <c:pt idx="8">
                  <c:v>Plzeňský</c:v>
                </c:pt>
                <c:pt idx="9">
                  <c:v>ČR</c:v>
                </c:pt>
                <c:pt idx="10">
                  <c:v>Středočeský</c:v>
                </c:pt>
                <c:pt idx="11">
                  <c:v>Moravskoslezský</c:v>
                </c:pt>
                <c:pt idx="12">
                  <c:v>Jihočeský</c:v>
                </c:pt>
                <c:pt idx="13">
                  <c:v>Ústecký</c:v>
                </c:pt>
                <c:pt idx="14">
                  <c:v>Liberecký</c:v>
                </c:pt>
              </c:strCache>
            </c:strRef>
          </c:cat>
          <c:val>
            <c:numRef>
              <c:f>List1!$B$2:$B$16</c:f>
              <c:numCache>
                <c:formatCode>0.00</c:formatCode>
                <c:ptCount val="15"/>
                <c:pt idx="0">
                  <c:v>0.376</c:v>
                </c:pt>
                <c:pt idx="1">
                  <c:v>0.39200000000000002</c:v>
                </c:pt>
                <c:pt idx="2">
                  <c:v>0.39600000000000002</c:v>
                </c:pt>
                <c:pt idx="3">
                  <c:v>0.39900000000000002</c:v>
                </c:pt>
                <c:pt idx="4">
                  <c:v>0.435</c:v>
                </c:pt>
                <c:pt idx="5">
                  <c:v>0.44400000000000001</c:v>
                </c:pt>
                <c:pt idx="6">
                  <c:v>0.45400000000000001</c:v>
                </c:pt>
                <c:pt idx="7">
                  <c:v>0.45900000000000002</c:v>
                </c:pt>
                <c:pt idx="8">
                  <c:v>0.47199999999999998</c:v>
                </c:pt>
                <c:pt idx="9">
                  <c:v>0.47199999999999998</c:v>
                </c:pt>
                <c:pt idx="10">
                  <c:v>0.50700000000000001</c:v>
                </c:pt>
                <c:pt idx="11">
                  <c:v>0.51700000000000002</c:v>
                </c:pt>
                <c:pt idx="12">
                  <c:v>0.53900000000000003</c:v>
                </c:pt>
                <c:pt idx="13">
                  <c:v>0.55800000000000005</c:v>
                </c:pt>
                <c:pt idx="14">
                  <c:v>0.57899999999999996</c:v>
                </c:pt>
              </c:numCache>
            </c:numRef>
          </c:val>
          <c:extLst>
            <c:ext xmlns:c16="http://schemas.microsoft.com/office/drawing/2014/chart" uri="{C3380CC4-5D6E-409C-BE32-E72D297353CC}">
              <c16:uniqueId val="{0000000D-55C2-41C9-988D-8831CAE5F688}"/>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sz="1800" b="1" i="0" baseline="0" dirty="0">
                <a:effectLst/>
              </a:rPr>
              <a:t>Ženy</a:t>
            </a:r>
            <a:endParaRPr lang="cs-CZ" b="1" dirty="0">
              <a:effectLst/>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4351234207691941"/>
          <c:y val="0.13958814628038277"/>
          <c:w val="0.74803624213299569"/>
          <c:h val="0.79967416527395385"/>
        </c:manualLayout>
      </c:layout>
      <c:barChart>
        <c:barDir val="bar"/>
        <c:grouping val="clustered"/>
        <c:varyColors val="0"/>
        <c:ser>
          <c:idx val="0"/>
          <c:order val="0"/>
          <c:tx>
            <c:strRef>
              <c:f>List1!$B$1</c:f>
              <c:strCache>
                <c:ptCount val="1"/>
                <c:pt idx="0">
                  <c:v>celkem</c:v>
                </c:pt>
              </c:strCache>
            </c:strRef>
          </c:tx>
          <c:spPr>
            <a:solidFill>
              <a:srgbClr val="C55A11"/>
            </a:solidFill>
            <a:ln>
              <a:solidFill>
                <a:schemeClr val="tx1"/>
              </a:solidFill>
            </a:ln>
            <a:effectLst/>
          </c:spPr>
          <c:invertIfNegative val="0"/>
          <c:dPt>
            <c:idx val="1"/>
            <c:invertIfNegative val="0"/>
            <c:bubble3D val="0"/>
            <c:spPr>
              <a:solidFill>
                <a:srgbClr val="C55A11"/>
              </a:solidFill>
              <a:ln>
                <a:solidFill>
                  <a:schemeClr val="tx1"/>
                </a:solidFill>
              </a:ln>
              <a:effectLst/>
            </c:spPr>
            <c:extLst>
              <c:ext xmlns:c16="http://schemas.microsoft.com/office/drawing/2014/chart" uri="{C3380CC4-5D6E-409C-BE32-E72D297353CC}">
                <c16:uniqueId val="{00000001-B0F2-4734-A01B-C58968EE0276}"/>
              </c:ext>
            </c:extLst>
          </c:dPt>
          <c:dPt>
            <c:idx val="5"/>
            <c:invertIfNegative val="0"/>
            <c:bubble3D val="0"/>
            <c:spPr>
              <a:solidFill>
                <a:srgbClr val="C55A11"/>
              </a:solidFill>
              <a:ln>
                <a:solidFill>
                  <a:schemeClr val="tx1"/>
                </a:solidFill>
              </a:ln>
              <a:effectLst/>
            </c:spPr>
            <c:extLst>
              <c:ext xmlns:c16="http://schemas.microsoft.com/office/drawing/2014/chart" uri="{C3380CC4-5D6E-409C-BE32-E72D297353CC}">
                <c16:uniqueId val="{00000003-B0F2-4734-A01B-C58968EE0276}"/>
              </c:ext>
            </c:extLst>
          </c:dPt>
          <c:dPt>
            <c:idx val="6"/>
            <c:invertIfNegative val="0"/>
            <c:bubble3D val="0"/>
            <c:spPr>
              <a:solidFill>
                <a:srgbClr val="C55A11"/>
              </a:solidFill>
              <a:ln>
                <a:solidFill>
                  <a:schemeClr val="tx1"/>
                </a:solidFill>
              </a:ln>
              <a:effectLst/>
            </c:spPr>
            <c:extLst>
              <c:ext xmlns:c16="http://schemas.microsoft.com/office/drawing/2014/chart" uri="{C3380CC4-5D6E-409C-BE32-E72D297353CC}">
                <c16:uniqueId val="{00000005-B0F2-4734-A01B-C58968EE0276}"/>
              </c:ext>
            </c:extLst>
          </c:dPt>
          <c:dPt>
            <c:idx val="7"/>
            <c:invertIfNegative val="0"/>
            <c:bubble3D val="0"/>
            <c:spPr>
              <a:solidFill>
                <a:srgbClr val="C55A11"/>
              </a:solidFill>
              <a:ln>
                <a:solidFill>
                  <a:schemeClr val="tx1"/>
                </a:solidFill>
              </a:ln>
              <a:effectLst/>
            </c:spPr>
            <c:extLst>
              <c:ext xmlns:c16="http://schemas.microsoft.com/office/drawing/2014/chart" uri="{C3380CC4-5D6E-409C-BE32-E72D297353CC}">
                <c16:uniqueId val="{00000007-B0F2-4734-A01B-C58968EE0276}"/>
              </c:ext>
            </c:extLst>
          </c:dPt>
          <c:dPt>
            <c:idx val="8"/>
            <c:invertIfNegative val="0"/>
            <c:bubble3D val="0"/>
            <c:spPr>
              <a:solidFill>
                <a:srgbClr val="FFC000"/>
              </a:solidFill>
              <a:ln>
                <a:solidFill>
                  <a:schemeClr val="tx1"/>
                </a:solidFill>
              </a:ln>
              <a:effectLst/>
            </c:spPr>
            <c:extLst>
              <c:ext xmlns:c16="http://schemas.microsoft.com/office/drawing/2014/chart" uri="{C3380CC4-5D6E-409C-BE32-E72D297353CC}">
                <c16:uniqueId val="{00000009-B0F2-4734-A01B-C58968EE0276}"/>
              </c:ext>
            </c:extLst>
          </c:dPt>
          <c:dLbls>
            <c:dLbl>
              <c:idx val="1"/>
              <c:layout>
                <c:manualLayout>
                  <c:x val="-2.0590691665817252E-3"/>
                  <c:y val="2.229843096300426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F2-4734-A01B-C58968EE0276}"/>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Zlínský</c:v>
                </c:pt>
                <c:pt idx="1">
                  <c:v>Vysočina</c:v>
                </c:pt>
                <c:pt idx="2">
                  <c:v>Královéhradecký</c:v>
                </c:pt>
                <c:pt idx="3">
                  <c:v>Olomoucký</c:v>
                </c:pt>
                <c:pt idx="4">
                  <c:v>Pardubický</c:v>
                </c:pt>
                <c:pt idx="5">
                  <c:v>Plzeňský</c:v>
                </c:pt>
                <c:pt idx="6">
                  <c:v>Karlovarský</c:v>
                </c:pt>
                <c:pt idx="7">
                  <c:v>Moravskoslezský</c:v>
                </c:pt>
                <c:pt idx="8">
                  <c:v>ČR</c:v>
                </c:pt>
                <c:pt idx="9">
                  <c:v>Hl.m.Praha</c:v>
                </c:pt>
                <c:pt idx="10">
                  <c:v>Jihomoravský</c:v>
                </c:pt>
                <c:pt idx="11">
                  <c:v>Jihočeský</c:v>
                </c:pt>
                <c:pt idx="12">
                  <c:v>Středočeský</c:v>
                </c:pt>
                <c:pt idx="13">
                  <c:v>Ústecký</c:v>
                </c:pt>
                <c:pt idx="14">
                  <c:v>Liberecký</c:v>
                </c:pt>
              </c:strCache>
            </c:strRef>
          </c:cat>
          <c:val>
            <c:numRef>
              <c:f>List1!$B$2:$B$16</c:f>
              <c:numCache>
                <c:formatCode>0.00</c:formatCode>
                <c:ptCount val="15"/>
                <c:pt idx="0">
                  <c:v>0.44800000000000001</c:v>
                </c:pt>
                <c:pt idx="1">
                  <c:v>0.45500000000000002</c:v>
                </c:pt>
                <c:pt idx="2">
                  <c:v>0.499</c:v>
                </c:pt>
                <c:pt idx="3">
                  <c:v>0.5</c:v>
                </c:pt>
                <c:pt idx="4">
                  <c:v>0.504</c:v>
                </c:pt>
                <c:pt idx="5">
                  <c:v>0.52200000000000002</c:v>
                </c:pt>
                <c:pt idx="6">
                  <c:v>0.53800000000000003</c:v>
                </c:pt>
                <c:pt idx="7">
                  <c:v>0.55200000000000005</c:v>
                </c:pt>
                <c:pt idx="8">
                  <c:v>0.56399999999999995</c:v>
                </c:pt>
                <c:pt idx="9">
                  <c:v>0.57499999999999996</c:v>
                </c:pt>
                <c:pt idx="10">
                  <c:v>0.57999999999999996</c:v>
                </c:pt>
                <c:pt idx="11">
                  <c:v>0.58899999999999997</c:v>
                </c:pt>
                <c:pt idx="12">
                  <c:v>0.60199999999999998</c:v>
                </c:pt>
                <c:pt idx="13">
                  <c:v>0.68700000000000006</c:v>
                </c:pt>
                <c:pt idx="14">
                  <c:v>0.72799999999999998</c:v>
                </c:pt>
              </c:numCache>
            </c:numRef>
          </c:val>
          <c:extLst>
            <c:ext xmlns:c16="http://schemas.microsoft.com/office/drawing/2014/chart" uri="{C3380CC4-5D6E-409C-BE32-E72D297353CC}">
              <c16:uniqueId val="{0000000A-B0F2-4734-A01B-C58968EE0276}"/>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sz="1800" b="0" i="0" baseline="0" dirty="0">
                <a:effectLst/>
              </a:rPr>
              <a:t>Podíl osob s vysokým krevním tlakem</a:t>
            </a:r>
            <a:endParaRPr lang="cs-CZ" dirty="0">
              <a:effectLst/>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barChart>
        <c:barDir val="bar"/>
        <c:grouping val="clustered"/>
        <c:varyColors val="0"/>
        <c:ser>
          <c:idx val="0"/>
          <c:order val="0"/>
          <c:tx>
            <c:strRef>
              <c:f>List1!$B$1</c:f>
              <c:strCache>
                <c:ptCount val="1"/>
                <c:pt idx="0">
                  <c:v>celkem</c:v>
                </c:pt>
              </c:strCache>
            </c:strRef>
          </c:tx>
          <c:spPr>
            <a:solidFill>
              <a:schemeClr val="accent1"/>
            </a:solidFill>
            <a:ln>
              <a:solidFill>
                <a:schemeClr val="tx1"/>
              </a:solidFill>
            </a:ln>
            <a:effectLst/>
          </c:spPr>
          <c:invertIfNegative val="0"/>
          <c:dPt>
            <c:idx val="3"/>
            <c:invertIfNegative val="0"/>
            <c:bubble3D val="0"/>
            <c:spPr>
              <a:solidFill>
                <a:srgbClr val="4472C4"/>
              </a:solidFill>
              <a:ln>
                <a:solidFill>
                  <a:schemeClr val="tx1"/>
                </a:solidFill>
              </a:ln>
              <a:effectLst/>
            </c:spPr>
            <c:extLst>
              <c:ext xmlns:c16="http://schemas.microsoft.com/office/drawing/2014/chart" uri="{C3380CC4-5D6E-409C-BE32-E72D297353CC}">
                <c16:uniqueId val="{00000001-A560-4BE9-B89E-4C5BC74F1189}"/>
              </c:ext>
            </c:extLst>
          </c:dPt>
          <c:dPt>
            <c:idx val="6"/>
            <c:invertIfNegative val="0"/>
            <c:bubble3D val="0"/>
            <c:spPr>
              <a:solidFill>
                <a:srgbClr val="0070C0"/>
              </a:solidFill>
              <a:ln>
                <a:solidFill>
                  <a:schemeClr val="tx1"/>
                </a:solidFill>
              </a:ln>
              <a:effectLst/>
            </c:spPr>
            <c:extLst>
              <c:ext xmlns:c16="http://schemas.microsoft.com/office/drawing/2014/chart" uri="{C3380CC4-5D6E-409C-BE32-E72D297353CC}">
                <c16:uniqueId val="{00000003-A560-4BE9-B89E-4C5BC74F1189}"/>
              </c:ext>
            </c:extLst>
          </c:dPt>
          <c:dPt>
            <c:idx val="7"/>
            <c:invertIfNegative val="0"/>
            <c:bubble3D val="0"/>
            <c:spPr>
              <a:solidFill>
                <a:schemeClr val="accent1"/>
              </a:solidFill>
              <a:ln>
                <a:solidFill>
                  <a:schemeClr val="tx1"/>
                </a:solidFill>
              </a:ln>
              <a:effectLst/>
            </c:spPr>
            <c:extLst>
              <c:ext xmlns:c16="http://schemas.microsoft.com/office/drawing/2014/chart" uri="{C3380CC4-5D6E-409C-BE32-E72D297353CC}">
                <c16:uniqueId val="{00000005-A560-4BE9-B89E-4C5BC74F1189}"/>
              </c:ext>
            </c:extLst>
          </c:dPt>
          <c:dPt>
            <c:idx val="8"/>
            <c:invertIfNegative val="0"/>
            <c:bubble3D val="0"/>
            <c:spPr>
              <a:solidFill>
                <a:srgbClr val="FFC000"/>
              </a:solidFill>
              <a:ln>
                <a:solidFill>
                  <a:schemeClr val="tx1"/>
                </a:solidFill>
              </a:ln>
              <a:effectLst/>
            </c:spPr>
            <c:extLst>
              <c:ext xmlns:c16="http://schemas.microsoft.com/office/drawing/2014/chart" uri="{C3380CC4-5D6E-409C-BE32-E72D297353CC}">
                <c16:uniqueId val="{00000007-A560-4BE9-B89E-4C5BC74F1189}"/>
              </c:ext>
            </c:extLst>
          </c:dPt>
          <c:dLbls>
            <c:dLbl>
              <c:idx val="1"/>
              <c:layout>
                <c:manualLayout>
                  <c:x val="-5.8958785384693639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560-4BE9-B89E-4C5BC74F1189}"/>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Olomoucký</c:v>
                </c:pt>
                <c:pt idx="2">
                  <c:v>Ústecký</c:v>
                </c:pt>
                <c:pt idx="3">
                  <c:v>Vysočina</c:v>
                </c:pt>
                <c:pt idx="4">
                  <c:v>Plzeňský</c:v>
                </c:pt>
                <c:pt idx="5">
                  <c:v>Královéhradecký</c:v>
                </c:pt>
                <c:pt idx="6">
                  <c:v>Pardubický</c:v>
                </c:pt>
                <c:pt idx="7">
                  <c:v>Jihomoravský</c:v>
                </c:pt>
                <c:pt idx="8">
                  <c:v>Česká republika</c:v>
                </c:pt>
                <c:pt idx="9">
                  <c:v>Zlínský</c:v>
                </c:pt>
                <c:pt idx="10">
                  <c:v>Středočeský</c:v>
                </c:pt>
                <c:pt idx="11">
                  <c:v>Hl.m.Praha</c:v>
                </c:pt>
                <c:pt idx="12">
                  <c:v>Moravskoslezský</c:v>
                </c:pt>
                <c:pt idx="13">
                  <c:v>Liberecký</c:v>
                </c:pt>
                <c:pt idx="14">
                  <c:v>Karlovarský</c:v>
                </c:pt>
              </c:strCache>
            </c:strRef>
          </c:cat>
          <c:val>
            <c:numRef>
              <c:f>List1!$B$2:$B$16</c:f>
              <c:numCache>
                <c:formatCode>General</c:formatCode>
                <c:ptCount val="15"/>
                <c:pt idx="0">
                  <c:v>0.22111790416178029</c:v>
                </c:pt>
                <c:pt idx="1">
                  <c:v>0.227135236103958</c:v>
                </c:pt>
                <c:pt idx="2">
                  <c:v>0.2476436997665617</c:v>
                </c:pt>
                <c:pt idx="3">
                  <c:v>0.24955342044214948</c:v>
                </c:pt>
                <c:pt idx="4">
                  <c:v>0.25447921025050435</c:v>
                </c:pt>
                <c:pt idx="5">
                  <c:v>0.25691269370856185</c:v>
                </c:pt>
                <c:pt idx="6">
                  <c:v>0.25766650302732774</c:v>
                </c:pt>
                <c:pt idx="7">
                  <c:v>0.26088983594772919</c:v>
                </c:pt>
                <c:pt idx="8">
                  <c:v>0.26259195213234954</c:v>
                </c:pt>
                <c:pt idx="9">
                  <c:v>0.27098207433281751</c:v>
                </c:pt>
                <c:pt idx="10">
                  <c:v>0.27496797814167995</c:v>
                </c:pt>
                <c:pt idx="11">
                  <c:v>0.2753745106286602</c:v>
                </c:pt>
                <c:pt idx="12">
                  <c:v>0.27792335869258944</c:v>
                </c:pt>
                <c:pt idx="13">
                  <c:v>0.28546016523355605</c:v>
                </c:pt>
                <c:pt idx="14">
                  <c:v>0.30805287526660746</c:v>
                </c:pt>
              </c:numCache>
            </c:numRef>
          </c:val>
          <c:extLst>
            <c:ext xmlns:c16="http://schemas.microsoft.com/office/drawing/2014/chart" uri="{C3380CC4-5D6E-409C-BE32-E72D297353CC}">
              <c16:uniqueId val="{00000009-A560-4BE9-B89E-4C5BC74F1189}"/>
            </c:ext>
          </c:extLst>
        </c:ser>
        <c:dLbls>
          <c:showLegendKey val="0"/>
          <c:showVal val="0"/>
          <c:showCatName val="0"/>
          <c:showSerName val="0"/>
          <c:showPercent val="0"/>
          <c:showBubbleSize val="0"/>
        </c:dLbls>
        <c:gapWidth val="219"/>
        <c:axId val="408782520"/>
        <c:axId val="408781344"/>
      </c:barChart>
      <c:catAx>
        <c:axId val="40878252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1344"/>
        <c:crosses val="autoZero"/>
        <c:auto val="1"/>
        <c:lblAlgn val="ctr"/>
        <c:lblOffset val="100"/>
        <c:noMultiLvlLbl val="0"/>
      </c:catAx>
      <c:valAx>
        <c:axId val="4087813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5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sz="1800" b="1" i="0" baseline="0" dirty="0">
                <a:effectLst/>
              </a:rPr>
              <a:t>Ženy</a:t>
            </a:r>
            <a:endParaRPr lang="cs-CZ" b="1" dirty="0">
              <a:effectLst/>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47462282728424"/>
          <c:y val="0.1418705485465393"/>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1-AFB7-4F2A-9956-7C0259AF2D82}"/>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AFB7-4F2A-9956-7C0259AF2D82}"/>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5-AFB7-4F2A-9956-7C0259AF2D82}"/>
              </c:ext>
            </c:extLst>
          </c:dPt>
          <c:dLbls>
            <c:dLbl>
              <c:idx val="1"/>
              <c:layout>
                <c:manualLayout>
                  <c:x val="-2.0590691665818063E-3"/>
                  <c:y val="-1.6367129642968298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FB7-4F2A-9956-7C0259AF2D82}"/>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Jihočeský</c:v>
                </c:pt>
                <c:pt idx="1">
                  <c:v>Plzeňský</c:v>
                </c:pt>
                <c:pt idx="2">
                  <c:v>Olomoucký</c:v>
                </c:pt>
                <c:pt idx="3">
                  <c:v>Královéhradecký</c:v>
                </c:pt>
                <c:pt idx="4">
                  <c:v>Středočeský</c:v>
                </c:pt>
                <c:pt idx="5">
                  <c:v>Ústecký</c:v>
                </c:pt>
                <c:pt idx="6">
                  <c:v>Vysočina</c:v>
                </c:pt>
                <c:pt idx="7">
                  <c:v>ČR</c:v>
                </c:pt>
                <c:pt idx="8">
                  <c:v>Moravskoslezský</c:v>
                </c:pt>
                <c:pt idx="9">
                  <c:v>Jihomoravský</c:v>
                </c:pt>
                <c:pt idx="10">
                  <c:v>Zlínský</c:v>
                </c:pt>
                <c:pt idx="11">
                  <c:v>Liberecký</c:v>
                </c:pt>
                <c:pt idx="12">
                  <c:v>Hl.m.Praha</c:v>
                </c:pt>
                <c:pt idx="13">
                  <c:v>Pardubický</c:v>
                </c:pt>
                <c:pt idx="14">
                  <c:v>Karlovarský</c:v>
                </c:pt>
              </c:strCache>
            </c:strRef>
          </c:cat>
          <c:val>
            <c:numRef>
              <c:f>List1!$B$2:$B$16</c:f>
              <c:numCache>
                <c:formatCode>0.00</c:formatCode>
                <c:ptCount val="15"/>
                <c:pt idx="0">
                  <c:v>0.20799999999999999</c:v>
                </c:pt>
                <c:pt idx="1">
                  <c:v>0.22600000000000001</c:v>
                </c:pt>
                <c:pt idx="2">
                  <c:v>0.22900000000000001</c:v>
                </c:pt>
                <c:pt idx="3">
                  <c:v>0.23300000000000001</c:v>
                </c:pt>
                <c:pt idx="4">
                  <c:v>0.248</c:v>
                </c:pt>
                <c:pt idx="5">
                  <c:v>0.249</c:v>
                </c:pt>
                <c:pt idx="6">
                  <c:v>0.252</c:v>
                </c:pt>
                <c:pt idx="7">
                  <c:v>0.254</c:v>
                </c:pt>
                <c:pt idx="8">
                  <c:v>0.255</c:v>
                </c:pt>
                <c:pt idx="9">
                  <c:v>0.25700000000000001</c:v>
                </c:pt>
                <c:pt idx="10">
                  <c:v>0.26400000000000001</c:v>
                </c:pt>
                <c:pt idx="11">
                  <c:v>0.27100000000000002</c:v>
                </c:pt>
                <c:pt idx="12">
                  <c:v>0.28199999999999997</c:v>
                </c:pt>
                <c:pt idx="13">
                  <c:v>0.28699999999999998</c:v>
                </c:pt>
                <c:pt idx="14">
                  <c:v>0.29499999999999998</c:v>
                </c:pt>
              </c:numCache>
            </c:numRef>
          </c:val>
          <c:extLst>
            <c:ext xmlns:c16="http://schemas.microsoft.com/office/drawing/2014/chart" uri="{C3380CC4-5D6E-409C-BE32-E72D297353CC}">
              <c16:uniqueId val="{00000007-AFB7-4F2A-9956-7C0259AF2D82}"/>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4"/>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Muži</a:t>
            </a: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47462282728424"/>
          <c:y val="0.1418705485465393"/>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4"/>
            <c:invertIfNegative val="0"/>
            <c:bubble3D val="0"/>
            <c:spPr>
              <a:solidFill>
                <a:srgbClr val="4472C4"/>
              </a:solidFill>
              <a:ln>
                <a:solidFill>
                  <a:schemeClr val="tx1"/>
                </a:solidFill>
              </a:ln>
              <a:effectLst/>
            </c:spPr>
            <c:extLst>
              <c:ext xmlns:c16="http://schemas.microsoft.com/office/drawing/2014/chart" uri="{C3380CC4-5D6E-409C-BE32-E72D297353CC}">
                <c16:uniqueId val="{00000001-B258-4803-8FE4-7214AAE1CC1A}"/>
              </c:ext>
            </c:extLst>
          </c:dPt>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3-B258-4803-8FE4-7214AAE1CC1A}"/>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5-B258-4803-8FE4-7214AAE1CC1A}"/>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7-B258-4803-8FE4-7214AAE1CC1A}"/>
              </c:ext>
            </c:extLst>
          </c:dPt>
          <c:dPt>
            <c:idx val="8"/>
            <c:invertIfNegative val="0"/>
            <c:bubble3D val="0"/>
            <c:spPr>
              <a:solidFill>
                <a:srgbClr val="4472C4"/>
              </a:solidFill>
              <a:ln>
                <a:solidFill>
                  <a:schemeClr val="tx1"/>
                </a:solidFill>
              </a:ln>
              <a:effectLst/>
            </c:spPr>
            <c:extLst>
              <c:ext xmlns:c16="http://schemas.microsoft.com/office/drawing/2014/chart" uri="{C3380CC4-5D6E-409C-BE32-E72D297353CC}">
                <c16:uniqueId val="{00000009-B258-4803-8FE4-7214AAE1CC1A}"/>
              </c:ext>
            </c:extLst>
          </c:dPt>
          <c:dLbls>
            <c:dLbl>
              <c:idx val="1"/>
              <c:layout>
                <c:manualLayout>
                  <c:x val="2.3548355368680947E-3"/>
                  <c:y val="2.272142972539094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258-4803-8FE4-7214AAE1CC1A}"/>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Olomoucký</c:v>
                </c:pt>
                <c:pt idx="1">
                  <c:v>Pardubický</c:v>
                </c:pt>
                <c:pt idx="2">
                  <c:v>Jihočeský</c:v>
                </c:pt>
                <c:pt idx="3">
                  <c:v>Ústecký</c:v>
                </c:pt>
                <c:pt idx="4">
                  <c:v>Vysočina</c:v>
                </c:pt>
                <c:pt idx="5">
                  <c:v>Jihomoravský</c:v>
                </c:pt>
                <c:pt idx="6">
                  <c:v>Hl.m.Praha</c:v>
                </c:pt>
                <c:pt idx="7">
                  <c:v>ČR</c:v>
                </c:pt>
                <c:pt idx="8">
                  <c:v>Zlínský</c:v>
                </c:pt>
                <c:pt idx="9">
                  <c:v>Královéhradecký</c:v>
                </c:pt>
                <c:pt idx="10">
                  <c:v>Plzeňský</c:v>
                </c:pt>
                <c:pt idx="11">
                  <c:v>Středočeský</c:v>
                </c:pt>
                <c:pt idx="12">
                  <c:v>Liberecký</c:v>
                </c:pt>
                <c:pt idx="13">
                  <c:v>Moravskoslezský</c:v>
                </c:pt>
                <c:pt idx="14">
                  <c:v>Karlovarský</c:v>
                </c:pt>
              </c:strCache>
            </c:strRef>
          </c:cat>
          <c:val>
            <c:numRef>
              <c:f>List1!$B$2:$B$16</c:f>
              <c:numCache>
                <c:formatCode>0.00</c:formatCode>
                <c:ptCount val="15"/>
                <c:pt idx="0">
                  <c:v>0.22500000000000001</c:v>
                </c:pt>
                <c:pt idx="1">
                  <c:v>0.23100000000000001</c:v>
                </c:pt>
                <c:pt idx="2">
                  <c:v>0.23499999999999999</c:v>
                </c:pt>
                <c:pt idx="3">
                  <c:v>0.246</c:v>
                </c:pt>
                <c:pt idx="4">
                  <c:v>0.247</c:v>
                </c:pt>
                <c:pt idx="5">
                  <c:v>0.26500000000000001</c:v>
                </c:pt>
                <c:pt idx="6">
                  <c:v>0.26700000000000002</c:v>
                </c:pt>
                <c:pt idx="7">
                  <c:v>0.27100000000000002</c:v>
                </c:pt>
                <c:pt idx="8">
                  <c:v>0.27800000000000002</c:v>
                </c:pt>
                <c:pt idx="9">
                  <c:v>0.28000000000000003</c:v>
                </c:pt>
                <c:pt idx="10">
                  <c:v>0.28399999999999997</c:v>
                </c:pt>
                <c:pt idx="11">
                  <c:v>0.3</c:v>
                </c:pt>
                <c:pt idx="12">
                  <c:v>0.30099999999999999</c:v>
                </c:pt>
                <c:pt idx="13">
                  <c:v>0.30099999999999999</c:v>
                </c:pt>
                <c:pt idx="14">
                  <c:v>0.32300000000000001</c:v>
                </c:pt>
              </c:numCache>
            </c:numRef>
          </c:val>
          <c:extLst>
            <c:ext xmlns:c16="http://schemas.microsoft.com/office/drawing/2014/chart" uri="{C3380CC4-5D6E-409C-BE32-E72D297353CC}">
              <c16:uniqueId val="{0000000B-B258-4803-8FE4-7214AAE1CC1A}"/>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4"/>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sz="1800" b="0" i="0" baseline="0" dirty="0">
                <a:effectLst/>
              </a:rPr>
              <a:t>Podíl současných denních kuřáků</a:t>
            </a:r>
            <a:endParaRPr lang="cs-CZ" dirty="0">
              <a:effectLst/>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19855101746447326"/>
          <c:y val="0.1469268177415779"/>
          <c:w val="0.75088393545606313"/>
          <c:h val="0.82760189971644282"/>
        </c:manualLayout>
      </c:layout>
      <c:barChart>
        <c:barDir val="bar"/>
        <c:grouping val="clustered"/>
        <c:varyColors val="0"/>
        <c:ser>
          <c:idx val="0"/>
          <c:order val="0"/>
          <c:tx>
            <c:strRef>
              <c:f>List1!$B$1</c:f>
              <c:strCache>
                <c:ptCount val="1"/>
                <c:pt idx="0">
                  <c:v>celkem</c:v>
                </c:pt>
              </c:strCache>
            </c:strRef>
          </c:tx>
          <c:spPr>
            <a:solidFill>
              <a:schemeClr val="accent1"/>
            </a:solidFill>
            <a:ln>
              <a:solidFill>
                <a:schemeClr val="tx1"/>
              </a:solidFill>
            </a:ln>
            <a:effectLst/>
          </c:spPr>
          <c:invertIfNegative val="0"/>
          <c:dPt>
            <c:idx val="1"/>
            <c:invertIfNegative val="0"/>
            <c:bubble3D val="0"/>
            <c:spPr>
              <a:solidFill>
                <a:srgbClr val="4472C4"/>
              </a:solidFill>
              <a:ln>
                <a:solidFill>
                  <a:schemeClr val="tx1"/>
                </a:solidFill>
              </a:ln>
              <a:effectLst/>
            </c:spPr>
            <c:extLst>
              <c:ext xmlns:c16="http://schemas.microsoft.com/office/drawing/2014/chart" uri="{C3380CC4-5D6E-409C-BE32-E72D297353CC}">
                <c16:uniqueId val="{00000001-A243-4232-9E1F-03B4DCBBDF5D}"/>
              </c:ext>
            </c:extLst>
          </c:dPt>
          <c:dPt>
            <c:idx val="6"/>
            <c:invertIfNegative val="0"/>
            <c:bubble3D val="0"/>
            <c:spPr>
              <a:solidFill>
                <a:srgbClr val="FFC000"/>
              </a:solidFill>
              <a:ln>
                <a:solidFill>
                  <a:schemeClr val="tx1"/>
                </a:solidFill>
              </a:ln>
              <a:effectLst/>
            </c:spPr>
            <c:extLst>
              <c:ext xmlns:c16="http://schemas.microsoft.com/office/drawing/2014/chart" uri="{C3380CC4-5D6E-409C-BE32-E72D297353CC}">
                <c16:uniqueId val="{00000003-A243-4232-9E1F-03B4DCBBDF5D}"/>
              </c:ext>
            </c:extLst>
          </c:dPt>
          <c:dPt>
            <c:idx val="7"/>
            <c:invertIfNegative val="0"/>
            <c:bubble3D val="0"/>
            <c:spPr>
              <a:solidFill>
                <a:schemeClr val="accent1"/>
              </a:solidFill>
              <a:ln>
                <a:solidFill>
                  <a:schemeClr val="tx1"/>
                </a:solidFill>
              </a:ln>
              <a:effectLst/>
            </c:spPr>
            <c:extLst>
              <c:ext xmlns:c16="http://schemas.microsoft.com/office/drawing/2014/chart" uri="{C3380CC4-5D6E-409C-BE32-E72D297353CC}">
                <c16:uniqueId val="{00000005-A243-4232-9E1F-03B4DCBBDF5D}"/>
              </c:ext>
            </c:extLst>
          </c:dPt>
          <c:dPt>
            <c:idx val="8"/>
            <c:invertIfNegative val="0"/>
            <c:bubble3D val="0"/>
            <c:spPr>
              <a:solidFill>
                <a:srgbClr val="0070C0"/>
              </a:solidFill>
              <a:ln>
                <a:solidFill>
                  <a:schemeClr val="tx1"/>
                </a:solidFill>
              </a:ln>
              <a:effectLst/>
            </c:spPr>
            <c:extLst>
              <c:ext xmlns:c16="http://schemas.microsoft.com/office/drawing/2014/chart" uri="{C3380CC4-5D6E-409C-BE32-E72D297353CC}">
                <c16:uniqueId val="{00000007-A243-4232-9E1F-03B4DCBBDF5D}"/>
              </c:ext>
            </c:extLst>
          </c:dPt>
          <c:dLbls>
            <c:dLbl>
              <c:idx val="1"/>
              <c:layout>
                <c:manualLayout>
                  <c:x val="-4.096410670872859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243-4232-9E1F-03B4DCBBDF5D}"/>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Zlínský</c:v>
                </c:pt>
                <c:pt idx="1">
                  <c:v>Vysočina</c:v>
                </c:pt>
                <c:pt idx="2">
                  <c:v>Hl.m.Praha</c:v>
                </c:pt>
                <c:pt idx="3">
                  <c:v>Olomoucký</c:v>
                </c:pt>
                <c:pt idx="4">
                  <c:v>Jihomoravský</c:v>
                </c:pt>
                <c:pt idx="5">
                  <c:v>Středočeský</c:v>
                </c:pt>
                <c:pt idx="6">
                  <c:v>Česká republika</c:v>
                </c:pt>
                <c:pt idx="7">
                  <c:v>Královéhradecký</c:v>
                </c:pt>
                <c:pt idx="8">
                  <c:v>Liberecký</c:v>
                </c:pt>
                <c:pt idx="9">
                  <c:v>Moravskoslezský</c:v>
                </c:pt>
                <c:pt idx="10">
                  <c:v>Pardubický</c:v>
                </c:pt>
                <c:pt idx="11">
                  <c:v>Plzeňský</c:v>
                </c:pt>
                <c:pt idx="12">
                  <c:v>Ústecký</c:v>
                </c:pt>
                <c:pt idx="13">
                  <c:v>Jihočeský</c:v>
                </c:pt>
                <c:pt idx="14">
                  <c:v>Karlovarský</c:v>
                </c:pt>
              </c:strCache>
            </c:strRef>
          </c:cat>
          <c:val>
            <c:numRef>
              <c:f>List1!$B$2:$B$16</c:f>
              <c:numCache>
                <c:formatCode>General</c:formatCode>
                <c:ptCount val="15"/>
                <c:pt idx="0">
                  <c:v>0.1497981754898341</c:v>
                </c:pt>
                <c:pt idx="1">
                  <c:v>0.15743418012756694</c:v>
                </c:pt>
                <c:pt idx="2">
                  <c:v>0.16119588147309996</c:v>
                </c:pt>
                <c:pt idx="3">
                  <c:v>0.16462514701247588</c:v>
                </c:pt>
                <c:pt idx="4">
                  <c:v>0.18617682344236033</c:v>
                </c:pt>
                <c:pt idx="5">
                  <c:v>0.19762792002971685</c:v>
                </c:pt>
                <c:pt idx="6">
                  <c:v>0.19894414556089896</c:v>
                </c:pt>
                <c:pt idx="7">
                  <c:v>0.19946721194079839</c:v>
                </c:pt>
                <c:pt idx="8">
                  <c:v>0.21389979946634846</c:v>
                </c:pt>
                <c:pt idx="9">
                  <c:v>0.21923580082920743</c:v>
                </c:pt>
                <c:pt idx="10">
                  <c:v>0.2251653926175281</c:v>
                </c:pt>
                <c:pt idx="11">
                  <c:v>0.2335553092991704</c:v>
                </c:pt>
                <c:pt idx="12">
                  <c:v>0.23678790814613168</c:v>
                </c:pt>
                <c:pt idx="13">
                  <c:v>0.24028516919369414</c:v>
                </c:pt>
                <c:pt idx="14">
                  <c:v>0.25082182639915179</c:v>
                </c:pt>
              </c:numCache>
            </c:numRef>
          </c:val>
          <c:extLst>
            <c:ext xmlns:c16="http://schemas.microsoft.com/office/drawing/2014/chart" uri="{C3380CC4-5D6E-409C-BE32-E72D297353CC}">
              <c16:uniqueId val="{00000008-A243-4232-9E1F-03B4DCBBDF5D}"/>
            </c:ext>
          </c:extLst>
        </c:ser>
        <c:dLbls>
          <c:showLegendKey val="0"/>
          <c:showVal val="0"/>
          <c:showCatName val="0"/>
          <c:showSerName val="0"/>
          <c:showPercent val="0"/>
          <c:showBubbleSize val="0"/>
        </c:dLbls>
        <c:gapWidth val="219"/>
        <c:axId val="413333256"/>
        <c:axId val="413340704"/>
      </c:barChart>
      <c:catAx>
        <c:axId val="41333325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3340704"/>
        <c:crosses val="autoZero"/>
        <c:auto val="1"/>
        <c:lblAlgn val="ctr"/>
        <c:lblOffset val="100"/>
        <c:noMultiLvlLbl val="0"/>
      </c:catAx>
      <c:valAx>
        <c:axId val="41334070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33332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sz="1800" b="1" i="0" baseline="0" dirty="0">
                <a:effectLst/>
              </a:rPr>
              <a:t>Ženy</a:t>
            </a:r>
            <a:endParaRPr lang="cs-CZ" b="1" dirty="0">
              <a:effectLst/>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47462282728424"/>
          <c:y val="0.1418705485465393"/>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1"/>
            <c:invertIfNegative val="0"/>
            <c:bubble3D val="0"/>
            <c:spPr>
              <a:solidFill>
                <a:srgbClr val="4472C4"/>
              </a:solidFill>
              <a:ln>
                <a:solidFill>
                  <a:schemeClr val="tx1"/>
                </a:solidFill>
              </a:ln>
              <a:effectLst/>
            </c:spPr>
            <c:extLst>
              <c:ext xmlns:c16="http://schemas.microsoft.com/office/drawing/2014/chart" uri="{C3380CC4-5D6E-409C-BE32-E72D297353CC}">
                <c16:uniqueId val="{00000001-EDE6-4939-A66F-E85D647B91A4}"/>
              </c:ext>
            </c:extLst>
          </c:dPt>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3-EDE6-4939-A66F-E85D647B91A4}"/>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5-EDE6-4939-A66F-E85D647B91A4}"/>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7-EDE6-4939-A66F-E85D647B91A4}"/>
              </c:ext>
            </c:extLst>
          </c:dPt>
          <c:dLbls>
            <c:dLbl>
              <c:idx val="1"/>
              <c:layout>
                <c:manualLayout>
                  <c:x val="-2.0590691665818869E-3"/>
                  <c:y val="-1.6367129642968298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DE6-4939-A66F-E85D647B91A4}"/>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Zlínský</c:v>
                </c:pt>
                <c:pt idx="1">
                  <c:v>Vysočina</c:v>
                </c:pt>
                <c:pt idx="2">
                  <c:v>Hl.m.Praha</c:v>
                </c:pt>
                <c:pt idx="3">
                  <c:v>Olomoucký</c:v>
                </c:pt>
                <c:pt idx="4">
                  <c:v>Královéhradecký</c:v>
                </c:pt>
                <c:pt idx="5">
                  <c:v>Středočeský</c:v>
                </c:pt>
                <c:pt idx="6">
                  <c:v>Jihomoravský</c:v>
                </c:pt>
                <c:pt idx="7">
                  <c:v>ČR</c:v>
                </c:pt>
                <c:pt idx="8">
                  <c:v>Pardubický</c:v>
                </c:pt>
                <c:pt idx="9">
                  <c:v>Moravskoslezský</c:v>
                </c:pt>
                <c:pt idx="10">
                  <c:v>Plzeňský</c:v>
                </c:pt>
                <c:pt idx="11">
                  <c:v>Jihočeský</c:v>
                </c:pt>
                <c:pt idx="12">
                  <c:v>Liberecký</c:v>
                </c:pt>
                <c:pt idx="13">
                  <c:v>Karlovarský</c:v>
                </c:pt>
                <c:pt idx="14">
                  <c:v>Ústecký</c:v>
                </c:pt>
              </c:strCache>
            </c:strRef>
          </c:cat>
          <c:val>
            <c:numRef>
              <c:f>List1!$B$2:$B$16</c:f>
              <c:numCache>
                <c:formatCode>0.00</c:formatCode>
                <c:ptCount val="15"/>
                <c:pt idx="0">
                  <c:v>0.104</c:v>
                </c:pt>
                <c:pt idx="1">
                  <c:v>0.13200000000000001</c:v>
                </c:pt>
                <c:pt idx="2">
                  <c:v>0.13400000000000001</c:v>
                </c:pt>
                <c:pt idx="3">
                  <c:v>0.14199999999999999</c:v>
                </c:pt>
                <c:pt idx="4">
                  <c:v>0.154</c:v>
                </c:pt>
                <c:pt idx="5">
                  <c:v>0.155</c:v>
                </c:pt>
                <c:pt idx="6">
                  <c:v>0.157</c:v>
                </c:pt>
                <c:pt idx="7">
                  <c:v>0.16200000000000001</c:v>
                </c:pt>
                <c:pt idx="8">
                  <c:v>0.16300000000000001</c:v>
                </c:pt>
                <c:pt idx="9">
                  <c:v>0.17399999999999999</c:v>
                </c:pt>
                <c:pt idx="10">
                  <c:v>0.183</c:v>
                </c:pt>
                <c:pt idx="11">
                  <c:v>0.188</c:v>
                </c:pt>
                <c:pt idx="12">
                  <c:v>0.20200000000000001</c:v>
                </c:pt>
                <c:pt idx="13">
                  <c:v>0.20799999999999999</c:v>
                </c:pt>
                <c:pt idx="14">
                  <c:v>0.21099999999999999</c:v>
                </c:pt>
              </c:numCache>
            </c:numRef>
          </c:val>
          <c:extLst>
            <c:ext xmlns:c16="http://schemas.microsoft.com/office/drawing/2014/chart" uri="{C3380CC4-5D6E-409C-BE32-E72D297353CC}">
              <c16:uniqueId val="{00000008-EDE6-4939-A66F-E85D647B91A4}"/>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4"/>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r>
              <a:rPr lang="cs-CZ" b="1" dirty="0">
                <a:solidFill>
                  <a:schemeClr val="tx1"/>
                </a:solidFill>
              </a:rPr>
              <a:t>Muži</a:t>
            </a:r>
            <a:endParaRPr lang="en-US" b="1" dirty="0">
              <a:solidFill>
                <a:schemeClr val="tx1"/>
              </a:solidFill>
            </a:endParaRP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spPr>
            <a:solidFill>
              <a:schemeClr val="accent1"/>
            </a:solidFill>
            <a:ln>
              <a:noFill/>
            </a:ln>
            <a:effectLst/>
          </c:spPr>
          <c:invertIfNegative val="0"/>
          <c:dPt>
            <c:idx val="16"/>
            <c:invertIfNegative val="0"/>
            <c:bubble3D val="0"/>
            <c:spPr>
              <a:solidFill>
                <a:schemeClr val="accent1"/>
              </a:solidFill>
              <a:ln>
                <a:noFill/>
              </a:ln>
              <a:effectLst/>
            </c:spPr>
            <c:extLst>
              <c:ext xmlns:c16="http://schemas.microsoft.com/office/drawing/2014/chart" uri="{C3380CC4-5D6E-409C-BE32-E72D297353CC}">
                <c16:uniqueId val="{00000001-9418-4210-B420-81D8CC7D70FA}"/>
              </c:ext>
            </c:extLst>
          </c:dPt>
          <c:dPt>
            <c:idx val="26"/>
            <c:invertIfNegative val="0"/>
            <c:bubble3D val="0"/>
            <c:spPr>
              <a:solidFill>
                <a:srgbClr val="203864"/>
              </a:solidFill>
              <a:ln>
                <a:noFill/>
              </a:ln>
              <a:effectLst/>
            </c:spPr>
            <c:extLst>
              <c:ext xmlns:c16="http://schemas.microsoft.com/office/drawing/2014/chart" uri="{C3380CC4-5D6E-409C-BE32-E72D297353CC}">
                <c16:uniqueId val="{00000003-9418-4210-B420-81D8CC7D70FA}"/>
              </c:ext>
            </c:extLst>
          </c:dPt>
          <c:dLbls>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418-4210-B420-81D8CC7D70FA}"/>
                </c:ext>
              </c:extLst>
            </c:dLbl>
            <c:dLbl>
              <c:idx val="2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418-4210-B420-81D8CC7D70FA}"/>
                </c:ext>
              </c:extLst>
            </c:dLbl>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'obesity 2'!$E$4:$E$35</c:f>
              <c:strCache>
                <c:ptCount val="32"/>
                <c:pt idx="0">
                  <c:v>Rumunsko</c:v>
                </c:pt>
                <c:pt idx="1">
                  <c:v>Itálie</c:v>
                </c:pt>
                <c:pt idx="2">
                  <c:v>Nizozemsko</c:v>
                </c:pt>
                <c:pt idx="3">
                  <c:v>Francie</c:v>
                </c:pt>
                <c:pt idx="4">
                  <c:v>Švédsko</c:v>
                </c:pt>
                <c:pt idx="5">
                  <c:v>Bulharsko</c:v>
                </c:pt>
                <c:pt idx="6">
                  <c:v>Norsko</c:v>
                </c:pt>
                <c:pt idx="7">
                  <c:v>Dánsko</c:v>
                </c:pt>
                <c:pt idx="8">
                  <c:v>Kypr</c:v>
                </c:pt>
                <c:pt idx="9">
                  <c:v>Španělsko</c:v>
                </c:pt>
                <c:pt idx="10">
                  <c:v>EU 27</c:v>
                </c:pt>
                <c:pt idx="11">
                  <c:v>Řecko</c:v>
                </c:pt>
                <c:pt idx="12">
                  <c:v>Litva</c:v>
                </c:pt>
                <c:pt idx="13">
                  <c:v>Belgie</c:v>
                </c:pt>
                <c:pt idx="14">
                  <c:v>Portugalsko</c:v>
                </c:pt>
                <c:pt idx="15">
                  <c:v>Turecko</c:v>
                </c:pt>
                <c:pt idx="16">
                  <c:v>Lucembursko</c:v>
                </c:pt>
                <c:pt idx="17">
                  <c:v>Rakousko</c:v>
                </c:pt>
                <c:pt idx="18">
                  <c:v>Německo</c:v>
                </c:pt>
                <c:pt idx="19">
                  <c:v>Lotyšsko</c:v>
                </c:pt>
                <c:pt idx="20">
                  <c:v>Srbsko</c:v>
                </c:pt>
                <c:pt idx="21">
                  <c:v>Estonsko</c:v>
                </c:pt>
                <c:pt idx="22">
                  <c:v>Polsko</c:v>
                </c:pt>
                <c:pt idx="23">
                  <c:v>Finsko</c:v>
                </c:pt>
                <c:pt idx="24">
                  <c:v>Slovensko</c:v>
                </c:pt>
                <c:pt idx="25">
                  <c:v>Slovinsko</c:v>
                </c:pt>
                <c:pt idx="26">
                  <c:v>Česko</c:v>
                </c:pt>
                <c:pt idx="27">
                  <c:v>Chorvatsko</c:v>
                </c:pt>
                <c:pt idx="28">
                  <c:v>Island</c:v>
                </c:pt>
                <c:pt idx="29">
                  <c:v>Maďarsko</c:v>
                </c:pt>
                <c:pt idx="30">
                  <c:v>Irsko</c:v>
                </c:pt>
                <c:pt idx="31">
                  <c:v>Malta</c:v>
                </c:pt>
              </c:strCache>
            </c:strRef>
          </c:cat>
          <c:val>
            <c:numRef>
              <c:f>'obesity 2'!$F$4:$F$35</c:f>
              <c:numCache>
                <c:formatCode>#\ ##0.##########</c:formatCode>
                <c:ptCount val="32"/>
                <c:pt idx="0">
                  <c:v>10.6</c:v>
                </c:pt>
                <c:pt idx="1">
                  <c:v>12.5</c:v>
                </c:pt>
                <c:pt idx="2">
                  <c:v>12.6</c:v>
                </c:pt>
                <c:pt idx="3">
                  <c:v>13.6</c:v>
                </c:pt>
                <c:pt idx="4">
                  <c:v>14.5</c:v>
                </c:pt>
                <c:pt idx="5">
                  <c:v>15.1</c:v>
                </c:pt>
                <c:pt idx="6">
                  <c:v>15.2</c:v>
                </c:pt>
                <c:pt idx="7">
                  <c:v>15.6</c:v>
                </c:pt>
                <c:pt idx="8">
                  <c:v>15.8</c:v>
                </c:pt>
                <c:pt idx="9">
                  <c:v>16.100000000000001</c:v>
                </c:pt>
                <c:pt idx="10">
                  <c:v>16.3</c:v>
                </c:pt>
                <c:pt idx="11">
                  <c:v>16.399999999999999</c:v>
                </c:pt>
                <c:pt idx="12">
                  <c:v>16.399999999999999</c:v>
                </c:pt>
                <c:pt idx="13">
                  <c:v>16.600000000000001</c:v>
                </c:pt>
                <c:pt idx="14">
                  <c:v>16.7</c:v>
                </c:pt>
                <c:pt idx="15">
                  <c:v>17.399999999999999</c:v>
                </c:pt>
                <c:pt idx="16">
                  <c:v>17.899999999999999</c:v>
                </c:pt>
                <c:pt idx="17">
                  <c:v>18.2</c:v>
                </c:pt>
                <c:pt idx="18">
                  <c:v>18.600000000000001</c:v>
                </c:pt>
                <c:pt idx="19">
                  <c:v>18.899999999999999</c:v>
                </c:pt>
                <c:pt idx="20">
                  <c:v>18.899999999999999</c:v>
                </c:pt>
                <c:pt idx="21">
                  <c:v>19.100000000000001</c:v>
                </c:pt>
                <c:pt idx="22">
                  <c:v>19.5</c:v>
                </c:pt>
                <c:pt idx="23">
                  <c:v>19.8</c:v>
                </c:pt>
                <c:pt idx="24">
                  <c:v>20.399999999999999</c:v>
                </c:pt>
                <c:pt idx="25">
                  <c:v>20.7</c:v>
                </c:pt>
                <c:pt idx="26">
                  <c:v>21.2</c:v>
                </c:pt>
                <c:pt idx="27">
                  <c:v>23.3</c:v>
                </c:pt>
                <c:pt idx="28">
                  <c:v>23.6</c:v>
                </c:pt>
                <c:pt idx="29">
                  <c:v>25.1</c:v>
                </c:pt>
                <c:pt idx="30">
                  <c:v>25.6</c:v>
                </c:pt>
                <c:pt idx="31">
                  <c:v>30.2</c:v>
                </c:pt>
              </c:numCache>
            </c:numRef>
          </c:val>
          <c:extLst>
            <c:ext xmlns:c16="http://schemas.microsoft.com/office/drawing/2014/chart" uri="{C3380CC4-5D6E-409C-BE32-E72D297353CC}">
              <c16:uniqueId val="{00000005-9418-4210-B420-81D8CC7D70FA}"/>
            </c:ext>
          </c:extLst>
        </c:ser>
        <c:dLbls>
          <c:showLegendKey val="0"/>
          <c:showVal val="0"/>
          <c:showCatName val="0"/>
          <c:showSerName val="0"/>
          <c:showPercent val="0"/>
          <c:showBubbleSize val="0"/>
        </c:dLbls>
        <c:gapWidth val="84"/>
        <c:overlap val="-27"/>
        <c:axId val="157665552"/>
        <c:axId val="157664720"/>
      </c:barChart>
      <c:catAx>
        <c:axId val="157665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664720"/>
        <c:crosses val="autoZero"/>
        <c:auto val="1"/>
        <c:lblAlgn val="ctr"/>
        <c:lblOffset val="100"/>
        <c:noMultiLvlLbl val="0"/>
      </c:catAx>
      <c:valAx>
        <c:axId val="15766472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6655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cs-CZ"/>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Muži</a:t>
            </a: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47462282728424"/>
          <c:y val="0.1418705485465393"/>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0"/>
            <c:invertIfNegative val="0"/>
            <c:bubble3D val="0"/>
            <c:spPr>
              <a:solidFill>
                <a:srgbClr val="4472C4"/>
              </a:solidFill>
              <a:ln>
                <a:solidFill>
                  <a:schemeClr val="tx1"/>
                </a:solidFill>
              </a:ln>
              <a:effectLst/>
            </c:spPr>
            <c:extLst>
              <c:ext xmlns:c16="http://schemas.microsoft.com/office/drawing/2014/chart" uri="{C3380CC4-5D6E-409C-BE32-E72D297353CC}">
                <c16:uniqueId val="{00000001-8C14-41B8-88F2-EC26388AB368}"/>
              </c:ext>
            </c:extLst>
          </c:dPt>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3-8C14-41B8-88F2-EC26388AB368}"/>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5-8C14-41B8-88F2-EC26388AB368}"/>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7-8C14-41B8-88F2-EC26388AB368}"/>
              </c:ext>
            </c:extLst>
          </c:dPt>
          <c:dPt>
            <c:idx val="8"/>
            <c:invertIfNegative val="0"/>
            <c:bubble3D val="0"/>
            <c:spPr>
              <a:solidFill>
                <a:srgbClr val="4472C4"/>
              </a:solidFill>
              <a:ln>
                <a:solidFill>
                  <a:schemeClr val="tx1"/>
                </a:solidFill>
              </a:ln>
              <a:effectLst/>
            </c:spPr>
            <c:extLst>
              <c:ext xmlns:c16="http://schemas.microsoft.com/office/drawing/2014/chart" uri="{C3380CC4-5D6E-409C-BE32-E72D297353CC}">
                <c16:uniqueId val="{00000009-8C14-41B8-88F2-EC26388AB368}"/>
              </c:ext>
            </c:extLst>
          </c:dPt>
          <c:dLbls>
            <c:dLbl>
              <c:idx val="1"/>
              <c:layout>
                <c:manualLayout>
                  <c:x val="-2.0590691665818063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C14-41B8-88F2-EC26388AB368}"/>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Vysočina</c:v>
                </c:pt>
                <c:pt idx="1">
                  <c:v>Olomoucký</c:v>
                </c:pt>
                <c:pt idx="2">
                  <c:v>Hl.m.Praha</c:v>
                </c:pt>
                <c:pt idx="3">
                  <c:v>Zlínský</c:v>
                </c:pt>
                <c:pt idx="4">
                  <c:v>Jihomoravský</c:v>
                </c:pt>
                <c:pt idx="5">
                  <c:v>Liberecký</c:v>
                </c:pt>
                <c:pt idx="6">
                  <c:v>Středočeský</c:v>
                </c:pt>
                <c:pt idx="7">
                  <c:v>ČR</c:v>
                </c:pt>
                <c:pt idx="8">
                  <c:v>Královéhradecký</c:v>
                </c:pt>
                <c:pt idx="9">
                  <c:v>Ústecký</c:v>
                </c:pt>
                <c:pt idx="10">
                  <c:v>Moravskoslezský</c:v>
                </c:pt>
                <c:pt idx="11">
                  <c:v>Pardubický</c:v>
                </c:pt>
                <c:pt idx="12">
                  <c:v>Plzeňský</c:v>
                </c:pt>
                <c:pt idx="13">
                  <c:v>Jihočeský</c:v>
                </c:pt>
                <c:pt idx="14">
                  <c:v>Karlovarský</c:v>
                </c:pt>
              </c:strCache>
            </c:strRef>
          </c:cat>
          <c:val>
            <c:numRef>
              <c:f>List1!$B$2:$B$16</c:f>
              <c:numCache>
                <c:formatCode>0.00</c:formatCode>
                <c:ptCount val="15"/>
                <c:pt idx="0">
                  <c:v>0.183</c:v>
                </c:pt>
                <c:pt idx="1">
                  <c:v>0.189</c:v>
                </c:pt>
                <c:pt idx="2">
                  <c:v>0.19700000000000001</c:v>
                </c:pt>
                <c:pt idx="3">
                  <c:v>0.19900000000000001</c:v>
                </c:pt>
                <c:pt idx="4">
                  <c:v>0.215</c:v>
                </c:pt>
                <c:pt idx="5">
                  <c:v>0.22700000000000001</c:v>
                </c:pt>
                <c:pt idx="6">
                  <c:v>0.23799999999999999</c:v>
                </c:pt>
                <c:pt idx="7">
                  <c:v>0.23799999999999999</c:v>
                </c:pt>
                <c:pt idx="8">
                  <c:v>0.245</c:v>
                </c:pt>
                <c:pt idx="9">
                  <c:v>0.26400000000000001</c:v>
                </c:pt>
                <c:pt idx="10">
                  <c:v>0.26400000000000001</c:v>
                </c:pt>
                <c:pt idx="11">
                  <c:v>0.28100000000000003</c:v>
                </c:pt>
                <c:pt idx="12">
                  <c:v>0.28599999999999998</c:v>
                </c:pt>
                <c:pt idx="13">
                  <c:v>0.29199999999999998</c:v>
                </c:pt>
                <c:pt idx="14">
                  <c:v>0.30099999999999999</c:v>
                </c:pt>
              </c:numCache>
            </c:numRef>
          </c:val>
          <c:extLst>
            <c:ext xmlns:c16="http://schemas.microsoft.com/office/drawing/2014/chart" uri="{C3380CC4-5D6E-409C-BE32-E72D297353CC}">
              <c16:uniqueId val="{0000000B-8C14-41B8-88F2-EC26388AB368}"/>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4"/>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r>
              <a:rPr lang="cs-CZ" sz="1800" dirty="0">
                <a:solidFill>
                  <a:schemeClr val="tx1"/>
                </a:solidFill>
              </a:rPr>
              <a:t>Počet rodiček kouřících v těhotenství na</a:t>
            </a:r>
            <a:r>
              <a:rPr lang="cs-CZ" sz="1800" baseline="0" dirty="0">
                <a:solidFill>
                  <a:schemeClr val="tx1"/>
                </a:solidFill>
              </a:rPr>
              <a:t> 100 rodiček</a:t>
            </a:r>
            <a:endParaRPr lang="cs-CZ" sz="1800" dirty="0">
              <a:solidFill>
                <a:schemeClr val="tx1"/>
              </a:solidFill>
            </a:endParaRPr>
          </a:p>
        </c:rich>
      </c:tx>
      <c:layout>
        <c:manualLayout>
          <c:xMode val="edge"/>
          <c:yMode val="edge"/>
          <c:x val="0.24805650385780406"/>
          <c:y val="1.3893379997089571E-2"/>
        </c:manualLayout>
      </c:layout>
      <c:overlay val="0"/>
      <c:spPr>
        <a:noFill/>
        <a:ln>
          <a:noFill/>
        </a:ln>
        <a:effectLst/>
      </c:spPr>
      <c:txPr>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endParaRPr lang="cs-CZ"/>
        </a:p>
      </c:txPr>
    </c:title>
    <c:autoTitleDeleted val="0"/>
    <c:plotArea>
      <c:layout/>
      <c:barChart>
        <c:barDir val="bar"/>
        <c:grouping val="clustered"/>
        <c:varyColors val="0"/>
        <c:ser>
          <c:idx val="0"/>
          <c:order val="0"/>
          <c:tx>
            <c:strRef>
              <c:f>List1!$B$1</c:f>
              <c:strCache>
                <c:ptCount val="1"/>
                <c:pt idx="0">
                  <c:v>celkem</c:v>
                </c:pt>
              </c:strCache>
            </c:strRef>
          </c:tx>
          <c:spPr>
            <a:solidFill>
              <a:schemeClr val="accent1"/>
            </a:solidFill>
            <a:ln>
              <a:solidFill>
                <a:schemeClr val="tx1"/>
              </a:solidFill>
            </a:ln>
            <a:effectLst/>
          </c:spPr>
          <c:invertIfNegative val="0"/>
          <c:dPt>
            <c:idx val="3"/>
            <c:invertIfNegative val="0"/>
            <c:bubble3D val="0"/>
            <c:spPr>
              <a:solidFill>
                <a:srgbClr val="4472C4"/>
              </a:solidFill>
              <a:ln>
                <a:solidFill>
                  <a:schemeClr val="tx1"/>
                </a:solidFill>
              </a:ln>
              <a:effectLst/>
            </c:spPr>
            <c:extLst>
              <c:ext xmlns:c16="http://schemas.microsoft.com/office/drawing/2014/chart" uri="{C3380CC4-5D6E-409C-BE32-E72D297353CC}">
                <c16:uniqueId val="{00000001-8508-430C-B7A3-F157A004855A}"/>
              </c:ext>
            </c:extLst>
          </c:dPt>
          <c:dPt>
            <c:idx val="7"/>
            <c:invertIfNegative val="0"/>
            <c:bubble3D val="0"/>
            <c:spPr>
              <a:solidFill>
                <a:srgbClr val="FFC000"/>
              </a:solidFill>
              <a:ln>
                <a:solidFill>
                  <a:schemeClr val="tx1"/>
                </a:solidFill>
              </a:ln>
              <a:effectLst/>
            </c:spPr>
            <c:extLst>
              <c:ext xmlns:c16="http://schemas.microsoft.com/office/drawing/2014/chart" uri="{C3380CC4-5D6E-409C-BE32-E72D297353CC}">
                <c16:uniqueId val="{00000003-8508-430C-B7A3-F157A004855A}"/>
              </c:ext>
            </c:extLst>
          </c:dPt>
          <c:dPt>
            <c:idx val="8"/>
            <c:invertIfNegative val="0"/>
            <c:bubble3D val="0"/>
            <c:spPr>
              <a:solidFill>
                <a:srgbClr val="0070C0"/>
              </a:solidFill>
              <a:ln>
                <a:solidFill>
                  <a:schemeClr val="tx1"/>
                </a:solidFill>
              </a:ln>
              <a:effectLst/>
            </c:spPr>
            <c:extLst>
              <c:ext xmlns:c16="http://schemas.microsoft.com/office/drawing/2014/chart" uri="{C3380CC4-5D6E-409C-BE32-E72D297353CC}">
                <c16:uniqueId val="{00000005-8508-430C-B7A3-F157A004855A}"/>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7-8508-430C-B7A3-F157A004855A}"/>
              </c:ext>
            </c:extLst>
          </c:dPt>
          <c:dLbls>
            <c:dLbl>
              <c:idx val="14"/>
              <c:layout>
                <c:manualLayout>
                  <c:x val="-4.9747493567965054E-4"/>
                  <c:y val="-2.4285448484349208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508-430C-B7A3-F157A004855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Zlínský kraj</c:v>
                </c:pt>
                <c:pt idx="1">
                  <c:v>Hl. m. Praha</c:v>
                </c:pt>
                <c:pt idx="2">
                  <c:v>Jihomoravský kraj</c:v>
                </c:pt>
                <c:pt idx="3">
                  <c:v>Kraj Vysočina</c:v>
                </c:pt>
                <c:pt idx="4">
                  <c:v>Liberecký kraj</c:v>
                </c:pt>
                <c:pt idx="5">
                  <c:v>Královéhradecký kraj</c:v>
                </c:pt>
                <c:pt idx="6">
                  <c:v>Olomoucký kraj</c:v>
                </c:pt>
                <c:pt idx="7">
                  <c:v>ČR</c:v>
                </c:pt>
                <c:pt idx="8">
                  <c:v>Moravskoslezský kraj</c:v>
                </c:pt>
                <c:pt idx="9">
                  <c:v>Pardubický kraj</c:v>
                </c:pt>
                <c:pt idx="10">
                  <c:v>Středočeský kraj</c:v>
                </c:pt>
                <c:pt idx="11">
                  <c:v>Jihočeský kraj</c:v>
                </c:pt>
                <c:pt idx="12">
                  <c:v>Plzeňský kraj</c:v>
                </c:pt>
                <c:pt idx="13">
                  <c:v>Ústecký kraj</c:v>
                </c:pt>
                <c:pt idx="14">
                  <c:v>Karlovarský kraj</c:v>
                </c:pt>
              </c:strCache>
            </c:strRef>
          </c:cat>
          <c:val>
            <c:numRef>
              <c:f>List1!$B$2:$B$16</c:f>
              <c:numCache>
                <c:formatCode>General</c:formatCode>
                <c:ptCount val="15"/>
                <c:pt idx="0">
                  <c:v>3.1</c:v>
                </c:pt>
                <c:pt idx="1">
                  <c:v>4.5999999999999996</c:v>
                </c:pt>
                <c:pt idx="2">
                  <c:v>5.4</c:v>
                </c:pt>
                <c:pt idx="3">
                  <c:v>5.5</c:v>
                </c:pt>
                <c:pt idx="4">
                  <c:v>7.5</c:v>
                </c:pt>
                <c:pt idx="5">
                  <c:v>7.7</c:v>
                </c:pt>
                <c:pt idx="6">
                  <c:v>10.199999999999999</c:v>
                </c:pt>
                <c:pt idx="7">
                  <c:v>11</c:v>
                </c:pt>
                <c:pt idx="8">
                  <c:v>11.8</c:v>
                </c:pt>
                <c:pt idx="9">
                  <c:v>12</c:v>
                </c:pt>
                <c:pt idx="10">
                  <c:v>12.3</c:v>
                </c:pt>
                <c:pt idx="11">
                  <c:v>14.4</c:v>
                </c:pt>
                <c:pt idx="12">
                  <c:v>17.899999999999999</c:v>
                </c:pt>
                <c:pt idx="13">
                  <c:v>26.7</c:v>
                </c:pt>
                <c:pt idx="14">
                  <c:v>30.7</c:v>
                </c:pt>
              </c:numCache>
            </c:numRef>
          </c:val>
          <c:extLst>
            <c:ext xmlns:c16="http://schemas.microsoft.com/office/drawing/2014/chart" uri="{C3380CC4-5D6E-409C-BE32-E72D297353CC}">
              <c16:uniqueId val="{00000009-8508-430C-B7A3-F157A004855A}"/>
            </c:ext>
          </c:extLst>
        </c:ser>
        <c:dLbls>
          <c:showLegendKey val="0"/>
          <c:showVal val="0"/>
          <c:showCatName val="0"/>
          <c:showSerName val="0"/>
          <c:showPercent val="0"/>
          <c:showBubbleSize val="0"/>
        </c:dLbls>
        <c:gapWidth val="219"/>
        <c:axId val="414444224"/>
        <c:axId val="414444616"/>
      </c:barChart>
      <c:catAx>
        <c:axId val="41444422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4444616"/>
        <c:crosses val="autoZero"/>
        <c:auto val="1"/>
        <c:lblAlgn val="ctr"/>
        <c:lblOffset val="100"/>
        <c:noMultiLvlLbl val="0"/>
      </c:catAx>
      <c:valAx>
        <c:axId val="4144446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44442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List1!$B$18</c:f>
              <c:strCache>
                <c:ptCount val="1"/>
                <c:pt idx="0">
                  <c:v>nekouří </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List1!$A$19:$A$33</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List1!$B$19:$B$33</c:f>
              <c:numCache>
                <c:formatCode>General</c:formatCode>
                <c:ptCount val="15"/>
                <c:pt idx="0">
                  <c:v>59.500000000000007</c:v>
                </c:pt>
                <c:pt idx="1">
                  <c:v>59.600000000000009</c:v>
                </c:pt>
                <c:pt idx="2">
                  <c:v>61.7</c:v>
                </c:pt>
                <c:pt idx="3">
                  <c:v>62.500000000000007</c:v>
                </c:pt>
                <c:pt idx="4">
                  <c:v>62.400000000000006</c:v>
                </c:pt>
                <c:pt idx="5" formatCode="#\ ##0.0">
                  <c:v>65</c:v>
                </c:pt>
                <c:pt idx="6" formatCode="#\ ##0.##########">
                  <c:v>69.3</c:v>
                </c:pt>
                <c:pt idx="8">
                  <c:v>70.5</c:v>
                </c:pt>
                <c:pt idx="9">
                  <c:v>71.3</c:v>
                </c:pt>
                <c:pt idx="10">
                  <c:v>76.2</c:v>
                </c:pt>
                <c:pt idx="11">
                  <c:v>76.400000000000006</c:v>
                </c:pt>
                <c:pt idx="12">
                  <c:v>72.5</c:v>
                </c:pt>
                <c:pt idx="13" formatCode="#\ ##0.##########">
                  <c:v>77.400000000000006</c:v>
                </c:pt>
                <c:pt idx="14" formatCode="#\ ##0.##########">
                  <c:v>77.7</c:v>
                </c:pt>
              </c:numCache>
            </c:numRef>
          </c:val>
          <c:extLst>
            <c:ext xmlns:c16="http://schemas.microsoft.com/office/drawing/2014/chart" uri="{C3380CC4-5D6E-409C-BE32-E72D297353CC}">
              <c16:uniqueId val="{00000000-DA7C-49BC-8E39-2A0852EA5B13}"/>
            </c:ext>
          </c:extLst>
        </c:ser>
        <c:ser>
          <c:idx val="1"/>
          <c:order val="1"/>
          <c:tx>
            <c:strRef>
              <c:f>List1!$C$18</c:f>
              <c:strCache>
                <c:ptCount val="1"/>
                <c:pt idx="0">
                  <c:v>denní kuřák</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List1!$A$19:$A$33</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List1!$C$19:$C$33</c:f>
              <c:numCache>
                <c:formatCode>General</c:formatCode>
                <c:ptCount val="15"/>
                <c:pt idx="0">
                  <c:v>31.9</c:v>
                </c:pt>
                <c:pt idx="1">
                  <c:v>32.299999999999997</c:v>
                </c:pt>
                <c:pt idx="2">
                  <c:v>29.700000000000003</c:v>
                </c:pt>
                <c:pt idx="3">
                  <c:v>30.9</c:v>
                </c:pt>
                <c:pt idx="4">
                  <c:v>30</c:v>
                </c:pt>
                <c:pt idx="5" formatCode="#\ ##0.##########">
                  <c:v>27.6</c:v>
                </c:pt>
                <c:pt idx="6" formatCode="#\ ##0.##########">
                  <c:v>23.8</c:v>
                </c:pt>
                <c:pt idx="8">
                  <c:v>21</c:v>
                </c:pt>
                <c:pt idx="9">
                  <c:v>20.200000000000003</c:v>
                </c:pt>
                <c:pt idx="10">
                  <c:v>17.3</c:v>
                </c:pt>
                <c:pt idx="11">
                  <c:v>18.100000000000001</c:v>
                </c:pt>
                <c:pt idx="12">
                  <c:v>19.3</c:v>
                </c:pt>
                <c:pt idx="13" formatCode="#\ ##0.##########">
                  <c:v>15.7</c:v>
                </c:pt>
                <c:pt idx="14" formatCode="#\ ##0.##########">
                  <c:v>16.2</c:v>
                </c:pt>
              </c:numCache>
            </c:numRef>
          </c:val>
          <c:extLst>
            <c:ext xmlns:c16="http://schemas.microsoft.com/office/drawing/2014/chart" uri="{C3380CC4-5D6E-409C-BE32-E72D297353CC}">
              <c16:uniqueId val="{00000001-DA7C-49BC-8E39-2A0852EA5B13}"/>
            </c:ext>
          </c:extLst>
        </c:ser>
        <c:ser>
          <c:idx val="2"/>
          <c:order val="2"/>
          <c:tx>
            <c:strRef>
              <c:f>List1!$D$18</c:f>
              <c:strCache>
                <c:ptCount val="1"/>
                <c:pt idx="0">
                  <c:v>příležitostný kuřák</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cs-CZ"/>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List1!$A$19:$A$33</c:f>
              <c:numCache>
                <c:formatCode>General</c:formatCode>
                <c:ptCount val="15"/>
                <c:pt idx="0">
                  <c:v>1993</c:v>
                </c:pt>
                <c:pt idx="1">
                  <c:v>1996</c:v>
                </c:pt>
                <c:pt idx="2">
                  <c:v>1999</c:v>
                </c:pt>
                <c:pt idx="3">
                  <c:v>2002</c:v>
                </c:pt>
                <c:pt idx="4">
                  <c:v>2008</c:v>
                </c:pt>
                <c:pt idx="5">
                  <c:v>2014</c:v>
                </c:pt>
                <c:pt idx="6">
                  <c:v>2019</c:v>
                </c:pt>
                <c:pt idx="8">
                  <c:v>1993</c:v>
                </c:pt>
                <c:pt idx="9">
                  <c:v>1996</c:v>
                </c:pt>
                <c:pt idx="10">
                  <c:v>1999</c:v>
                </c:pt>
                <c:pt idx="11">
                  <c:v>2002</c:v>
                </c:pt>
                <c:pt idx="12">
                  <c:v>2008</c:v>
                </c:pt>
                <c:pt idx="13">
                  <c:v>2014</c:v>
                </c:pt>
                <c:pt idx="14">
                  <c:v>2019</c:v>
                </c:pt>
              </c:numCache>
            </c:numRef>
          </c:cat>
          <c:val>
            <c:numRef>
              <c:f>List1!$D$19:$D$33</c:f>
              <c:numCache>
                <c:formatCode>General</c:formatCode>
                <c:ptCount val="15"/>
                <c:pt idx="0">
                  <c:v>8.6</c:v>
                </c:pt>
                <c:pt idx="1">
                  <c:v>8.1</c:v>
                </c:pt>
                <c:pt idx="2">
                  <c:v>8.6</c:v>
                </c:pt>
                <c:pt idx="3">
                  <c:v>6.6</c:v>
                </c:pt>
                <c:pt idx="4">
                  <c:v>7.6</c:v>
                </c:pt>
                <c:pt idx="5" formatCode="#\ ##0.##########">
                  <c:v>7.4</c:v>
                </c:pt>
                <c:pt idx="6" formatCode="#\ ##0.##########">
                  <c:v>6.9</c:v>
                </c:pt>
                <c:pt idx="8">
                  <c:v>8.5</c:v>
                </c:pt>
                <c:pt idx="9">
                  <c:v>8.5</c:v>
                </c:pt>
                <c:pt idx="10">
                  <c:v>6.5</c:v>
                </c:pt>
                <c:pt idx="11">
                  <c:v>5.5</c:v>
                </c:pt>
                <c:pt idx="12">
                  <c:v>8.1999999999999993</c:v>
                </c:pt>
                <c:pt idx="13" formatCode="#\ ##0.##########">
                  <c:v>6.9</c:v>
                </c:pt>
                <c:pt idx="14" formatCode="#\ ##0.##########">
                  <c:v>6.1</c:v>
                </c:pt>
              </c:numCache>
            </c:numRef>
          </c:val>
          <c:extLst>
            <c:ext xmlns:c16="http://schemas.microsoft.com/office/drawing/2014/chart" uri="{C3380CC4-5D6E-409C-BE32-E72D297353CC}">
              <c16:uniqueId val="{00000002-DA7C-49BC-8E39-2A0852EA5B13}"/>
            </c:ext>
          </c:extLst>
        </c:ser>
        <c:dLbls>
          <c:showLegendKey val="0"/>
          <c:showVal val="0"/>
          <c:showCatName val="0"/>
          <c:showSerName val="0"/>
          <c:showPercent val="0"/>
          <c:showBubbleSize val="0"/>
        </c:dLbls>
        <c:gapWidth val="50"/>
        <c:overlap val="100"/>
        <c:axId val="157597328"/>
        <c:axId val="157624368"/>
      </c:barChart>
      <c:catAx>
        <c:axId val="157597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57624368"/>
        <c:crosses val="autoZero"/>
        <c:auto val="1"/>
        <c:lblAlgn val="ctr"/>
        <c:lblOffset val="100"/>
        <c:noMultiLvlLbl val="0"/>
      </c:catAx>
      <c:valAx>
        <c:axId val="157624368"/>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575973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latin typeface="+mn-lt"/>
        </a:defRPr>
      </a:pPr>
      <a:endParaRPr lang="cs-CZ"/>
    </a:p>
  </c:txPr>
  <c:externalData r:id="rId4">
    <c:autoUpdate val="0"/>
  </c:externalData>
  <c:userShapes r:id="rId5"/>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'smoking 2'!$F$73</c:f>
              <c:strCache>
                <c:ptCount val="1"/>
                <c:pt idx="0">
                  <c:v>výjimečně nebo vůbec</c:v>
                </c:pt>
              </c:strCache>
            </c:strRef>
          </c:tx>
          <c:spPr>
            <a:solidFill>
              <a:schemeClr val="accent1"/>
            </a:solidFill>
            <a:ln>
              <a:noFill/>
            </a:ln>
            <a:effectLst/>
          </c:spPr>
          <c:invertIfNegative val="0"/>
          <c:cat>
            <c:strRef>
              <c:f>'smoking 2'!$E$74:$E$105</c:f>
              <c:strCache>
                <c:ptCount val="32"/>
                <c:pt idx="0">
                  <c:v>Řecko</c:v>
                </c:pt>
                <c:pt idx="1">
                  <c:v>Chorvatsko</c:v>
                </c:pt>
                <c:pt idx="2">
                  <c:v>Bulharsko</c:v>
                </c:pt>
                <c:pt idx="3">
                  <c:v>Rumunsko</c:v>
                </c:pt>
                <c:pt idx="4">
                  <c:v>Malta</c:v>
                </c:pt>
                <c:pt idx="5">
                  <c:v>Česko</c:v>
                </c:pt>
                <c:pt idx="6">
                  <c:v>Polsko</c:v>
                </c:pt>
                <c:pt idx="7">
                  <c:v>Slovensko</c:v>
                </c:pt>
                <c:pt idx="8">
                  <c:v>Rakousko</c:v>
                </c:pt>
                <c:pt idx="9">
                  <c:v>Turecko</c:v>
                </c:pt>
                <c:pt idx="10">
                  <c:v>Lotyšsko</c:v>
                </c:pt>
                <c:pt idx="11">
                  <c:v>Kypr</c:v>
                </c:pt>
                <c:pt idx="12">
                  <c:v>Nizozemsko</c:v>
                </c:pt>
                <c:pt idx="13">
                  <c:v>Belgie</c:v>
                </c:pt>
                <c:pt idx="14">
                  <c:v>Itálie</c:v>
                </c:pt>
                <c:pt idx="15">
                  <c:v>EU 27</c:v>
                </c:pt>
                <c:pt idx="16">
                  <c:v>Francie</c:v>
                </c:pt>
                <c:pt idx="17">
                  <c:v>Litva</c:v>
                </c:pt>
                <c:pt idx="18">
                  <c:v>Estonsko</c:v>
                </c:pt>
                <c:pt idx="19">
                  <c:v>Německo</c:v>
                </c:pt>
                <c:pt idx="20">
                  <c:v>Slovinsko</c:v>
                </c:pt>
                <c:pt idx="21">
                  <c:v>Irsko</c:v>
                </c:pt>
                <c:pt idx="22">
                  <c:v>Španělsko</c:v>
                </c:pt>
                <c:pt idx="23">
                  <c:v>Dánsko</c:v>
                </c:pt>
                <c:pt idx="24">
                  <c:v>Lucembursko</c:v>
                </c:pt>
                <c:pt idx="25">
                  <c:v>Srbsko</c:v>
                </c:pt>
                <c:pt idx="26">
                  <c:v>Maďarsko</c:v>
                </c:pt>
                <c:pt idx="27">
                  <c:v>Norsko</c:v>
                </c:pt>
                <c:pt idx="28">
                  <c:v>Portugalsko</c:v>
                </c:pt>
                <c:pt idx="29">
                  <c:v>Island</c:v>
                </c:pt>
                <c:pt idx="30">
                  <c:v>Finsko</c:v>
                </c:pt>
                <c:pt idx="31">
                  <c:v>Švédsko</c:v>
                </c:pt>
              </c:strCache>
            </c:strRef>
          </c:cat>
          <c:val>
            <c:numRef>
              <c:f>'smoking 2'!$F$74:$F$105</c:f>
              <c:numCache>
                <c:formatCode>General</c:formatCode>
                <c:ptCount val="32"/>
                <c:pt idx="0">
                  <c:v>35.799999999999997</c:v>
                </c:pt>
                <c:pt idx="1">
                  <c:v>55.3</c:v>
                </c:pt>
                <c:pt idx="2">
                  <c:v>59.5</c:v>
                </c:pt>
                <c:pt idx="3">
                  <c:v>62.4</c:v>
                </c:pt>
                <c:pt idx="4">
                  <c:v>67.900000000000006</c:v>
                </c:pt>
                <c:pt idx="5">
                  <c:v>69.900000000000006</c:v>
                </c:pt>
                <c:pt idx="6">
                  <c:v>70.5</c:v>
                </c:pt>
                <c:pt idx="7">
                  <c:v>70.8</c:v>
                </c:pt>
                <c:pt idx="8">
                  <c:v>71.5</c:v>
                </c:pt>
                <c:pt idx="9">
                  <c:v>73.400000000000006</c:v>
                </c:pt>
                <c:pt idx="10">
                  <c:v>73.5</c:v>
                </c:pt>
                <c:pt idx="11">
                  <c:v>74.2</c:v>
                </c:pt>
                <c:pt idx="12">
                  <c:v>74.900000000000006</c:v>
                </c:pt>
                <c:pt idx="13">
                  <c:v>75.3</c:v>
                </c:pt>
                <c:pt idx="14">
                  <c:v>76.8</c:v>
                </c:pt>
                <c:pt idx="15">
                  <c:v>77.400000000000006</c:v>
                </c:pt>
                <c:pt idx="16">
                  <c:v>78.2</c:v>
                </c:pt>
                <c:pt idx="17">
                  <c:v>78.7</c:v>
                </c:pt>
                <c:pt idx="18">
                  <c:v>78.8</c:v>
                </c:pt>
                <c:pt idx="19">
                  <c:v>83.1</c:v>
                </c:pt>
                <c:pt idx="20">
                  <c:v>83.8</c:v>
                </c:pt>
                <c:pt idx="21">
                  <c:v>83.9</c:v>
                </c:pt>
                <c:pt idx="22">
                  <c:v>84.5</c:v>
                </c:pt>
                <c:pt idx="23">
                  <c:v>84.9</c:v>
                </c:pt>
                <c:pt idx="24">
                  <c:v>85.1</c:v>
                </c:pt>
                <c:pt idx="25">
                  <c:v>86.8</c:v>
                </c:pt>
                <c:pt idx="26">
                  <c:v>90.1</c:v>
                </c:pt>
                <c:pt idx="27">
                  <c:v>90.4</c:v>
                </c:pt>
                <c:pt idx="28">
                  <c:v>91.4</c:v>
                </c:pt>
                <c:pt idx="29">
                  <c:v>91.4</c:v>
                </c:pt>
                <c:pt idx="30">
                  <c:v>93.7</c:v>
                </c:pt>
                <c:pt idx="31">
                  <c:v>94.1</c:v>
                </c:pt>
              </c:numCache>
            </c:numRef>
          </c:val>
          <c:extLst>
            <c:ext xmlns:c16="http://schemas.microsoft.com/office/drawing/2014/chart" uri="{C3380CC4-5D6E-409C-BE32-E72D297353CC}">
              <c16:uniqueId val="{00000000-13B2-408A-A3A3-0E54398D9258}"/>
            </c:ext>
          </c:extLst>
        </c:ser>
        <c:ser>
          <c:idx val="1"/>
          <c:order val="1"/>
          <c:tx>
            <c:strRef>
              <c:f>'smoking 2'!$G$73</c:f>
              <c:strCache>
                <c:ptCount val="1"/>
                <c:pt idx="0">
                  <c:v>méně než jednu hodinu denně</c:v>
                </c:pt>
              </c:strCache>
            </c:strRef>
          </c:tx>
          <c:spPr>
            <a:solidFill>
              <a:schemeClr val="accent1">
                <a:lumMod val="20000"/>
                <a:lumOff val="80000"/>
              </a:schemeClr>
            </a:solidFill>
            <a:ln>
              <a:noFill/>
            </a:ln>
            <a:effectLst/>
          </c:spPr>
          <c:invertIfNegative val="0"/>
          <c:cat>
            <c:strRef>
              <c:f>'smoking 2'!$E$74:$E$105</c:f>
              <c:strCache>
                <c:ptCount val="32"/>
                <c:pt idx="0">
                  <c:v>Řecko</c:v>
                </c:pt>
                <c:pt idx="1">
                  <c:v>Chorvatsko</c:v>
                </c:pt>
                <c:pt idx="2">
                  <c:v>Bulharsko</c:v>
                </c:pt>
                <c:pt idx="3">
                  <c:v>Rumunsko</c:v>
                </c:pt>
                <c:pt idx="4">
                  <c:v>Malta</c:v>
                </c:pt>
                <c:pt idx="5">
                  <c:v>Česko</c:v>
                </c:pt>
                <c:pt idx="6">
                  <c:v>Polsko</c:v>
                </c:pt>
                <c:pt idx="7">
                  <c:v>Slovensko</c:v>
                </c:pt>
                <c:pt idx="8">
                  <c:v>Rakousko</c:v>
                </c:pt>
                <c:pt idx="9">
                  <c:v>Turecko</c:v>
                </c:pt>
                <c:pt idx="10">
                  <c:v>Lotyšsko</c:v>
                </c:pt>
                <c:pt idx="11">
                  <c:v>Kypr</c:v>
                </c:pt>
                <c:pt idx="12">
                  <c:v>Nizozemsko</c:v>
                </c:pt>
                <c:pt idx="13">
                  <c:v>Belgie</c:v>
                </c:pt>
                <c:pt idx="14">
                  <c:v>Itálie</c:v>
                </c:pt>
                <c:pt idx="15">
                  <c:v>EU 27</c:v>
                </c:pt>
                <c:pt idx="16">
                  <c:v>Francie</c:v>
                </c:pt>
                <c:pt idx="17">
                  <c:v>Litva</c:v>
                </c:pt>
                <c:pt idx="18">
                  <c:v>Estonsko</c:v>
                </c:pt>
                <c:pt idx="19">
                  <c:v>Německo</c:v>
                </c:pt>
                <c:pt idx="20">
                  <c:v>Slovinsko</c:v>
                </c:pt>
                <c:pt idx="21">
                  <c:v>Irsko</c:v>
                </c:pt>
                <c:pt idx="22">
                  <c:v>Španělsko</c:v>
                </c:pt>
                <c:pt idx="23">
                  <c:v>Dánsko</c:v>
                </c:pt>
                <c:pt idx="24">
                  <c:v>Lucembursko</c:v>
                </c:pt>
                <c:pt idx="25">
                  <c:v>Srbsko</c:v>
                </c:pt>
                <c:pt idx="26">
                  <c:v>Maďarsko</c:v>
                </c:pt>
                <c:pt idx="27">
                  <c:v>Norsko</c:v>
                </c:pt>
                <c:pt idx="28">
                  <c:v>Portugalsko</c:v>
                </c:pt>
                <c:pt idx="29">
                  <c:v>Island</c:v>
                </c:pt>
                <c:pt idx="30">
                  <c:v>Finsko</c:v>
                </c:pt>
                <c:pt idx="31">
                  <c:v>Švédsko</c:v>
                </c:pt>
              </c:strCache>
            </c:strRef>
          </c:cat>
          <c:val>
            <c:numRef>
              <c:f>'smoking 2'!$G$74:$G$105</c:f>
              <c:numCache>
                <c:formatCode>General</c:formatCode>
                <c:ptCount val="32"/>
                <c:pt idx="0">
                  <c:v>26.4</c:v>
                </c:pt>
                <c:pt idx="1">
                  <c:v>18.5</c:v>
                </c:pt>
                <c:pt idx="2">
                  <c:v>20.5</c:v>
                </c:pt>
                <c:pt idx="3">
                  <c:v>19.600000000000001</c:v>
                </c:pt>
                <c:pt idx="4">
                  <c:v>18.399999999999999</c:v>
                </c:pt>
                <c:pt idx="5">
                  <c:v>19</c:v>
                </c:pt>
                <c:pt idx="6">
                  <c:v>15</c:v>
                </c:pt>
                <c:pt idx="7">
                  <c:v>17.5</c:v>
                </c:pt>
                <c:pt idx="8">
                  <c:v>13.6</c:v>
                </c:pt>
                <c:pt idx="9">
                  <c:v>12.4</c:v>
                </c:pt>
                <c:pt idx="10">
                  <c:v>16.100000000000001</c:v>
                </c:pt>
                <c:pt idx="11">
                  <c:v>14.8</c:v>
                </c:pt>
                <c:pt idx="12">
                  <c:v>14.1</c:v>
                </c:pt>
                <c:pt idx="13">
                  <c:v>10.199999999999999</c:v>
                </c:pt>
                <c:pt idx="14">
                  <c:v>11.2</c:v>
                </c:pt>
                <c:pt idx="15">
                  <c:v>11.4</c:v>
                </c:pt>
                <c:pt idx="16">
                  <c:v>10.5</c:v>
                </c:pt>
                <c:pt idx="17">
                  <c:v>13.8</c:v>
                </c:pt>
                <c:pt idx="18">
                  <c:v>10.8</c:v>
                </c:pt>
                <c:pt idx="19">
                  <c:v>9.1999999999999993</c:v>
                </c:pt>
                <c:pt idx="20">
                  <c:v>9.9</c:v>
                </c:pt>
                <c:pt idx="21">
                  <c:v>9.4</c:v>
                </c:pt>
                <c:pt idx="22">
                  <c:v>7.4</c:v>
                </c:pt>
                <c:pt idx="23">
                  <c:v>8.4</c:v>
                </c:pt>
                <c:pt idx="24">
                  <c:v>9.4</c:v>
                </c:pt>
                <c:pt idx="25">
                  <c:v>5.3</c:v>
                </c:pt>
                <c:pt idx="26">
                  <c:v>3.1</c:v>
                </c:pt>
                <c:pt idx="27">
                  <c:v>6.8</c:v>
                </c:pt>
                <c:pt idx="28">
                  <c:v>3.7</c:v>
                </c:pt>
                <c:pt idx="29">
                  <c:v>5</c:v>
                </c:pt>
                <c:pt idx="30">
                  <c:v>4.8</c:v>
                </c:pt>
                <c:pt idx="31">
                  <c:v>3.5</c:v>
                </c:pt>
              </c:numCache>
            </c:numRef>
          </c:val>
          <c:extLst>
            <c:ext xmlns:c16="http://schemas.microsoft.com/office/drawing/2014/chart" uri="{C3380CC4-5D6E-409C-BE32-E72D297353CC}">
              <c16:uniqueId val="{00000001-13B2-408A-A3A3-0E54398D9258}"/>
            </c:ext>
          </c:extLst>
        </c:ser>
        <c:ser>
          <c:idx val="2"/>
          <c:order val="2"/>
          <c:tx>
            <c:strRef>
              <c:f>'smoking 2'!$H$73</c:f>
              <c:strCache>
                <c:ptCount val="1"/>
                <c:pt idx="0">
                  <c:v>jednu hodinu denně nebo častěji</c:v>
                </c:pt>
              </c:strCache>
            </c:strRef>
          </c:tx>
          <c:spPr>
            <a:solidFill>
              <a:schemeClr val="accent2">
                <a:lumMod val="75000"/>
              </a:schemeClr>
            </a:solidFill>
            <a:ln>
              <a:noFill/>
            </a:ln>
            <a:effectLst/>
          </c:spPr>
          <c:invertIfNegative val="0"/>
          <c:cat>
            <c:strRef>
              <c:f>'smoking 2'!$E$74:$E$105</c:f>
              <c:strCache>
                <c:ptCount val="32"/>
                <c:pt idx="0">
                  <c:v>Řecko</c:v>
                </c:pt>
                <c:pt idx="1">
                  <c:v>Chorvatsko</c:v>
                </c:pt>
                <c:pt idx="2">
                  <c:v>Bulharsko</c:v>
                </c:pt>
                <c:pt idx="3">
                  <c:v>Rumunsko</c:v>
                </c:pt>
                <c:pt idx="4">
                  <c:v>Malta</c:v>
                </c:pt>
                <c:pt idx="5">
                  <c:v>Česko</c:v>
                </c:pt>
                <c:pt idx="6">
                  <c:v>Polsko</c:v>
                </c:pt>
                <c:pt idx="7">
                  <c:v>Slovensko</c:v>
                </c:pt>
                <c:pt idx="8">
                  <c:v>Rakousko</c:v>
                </c:pt>
                <c:pt idx="9">
                  <c:v>Turecko</c:v>
                </c:pt>
                <c:pt idx="10">
                  <c:v>Lotyšsko</c:v>
                </c:pt>
                <c:pt idx="11">
                  <c:v>Kypr</c:v>
                </c:pt>
                <c:pt idx="12">
                  <c:v>Nizozemsko</c:v>
                </c:pt>
                <c:pt idx="13">
                  <c:v>Belgie</c:v>
                </c:pt>
                <c:pt idx="14">
                  <c:v>Itálie</c:v>
                </c:pt>
                <c:pt idx="15">
                  <c:v>EU 27</c:v>
                </c:pt>
                <c:pt idx="16">
                  <c:v>Francie</c:v>
                </c:pt>
                <c:pt idx="17">
                  <c:v>Litva</c:v>
                </c:pt>
                <c:pt idx="18">
                  <c:v>Estonsko</c:v>
                </c:pt>
                <c:pt idx="19">
                  <c:v>Německo</c:v>
                </c:pt>
                <c:pt idx="20">
                  <c:v>Slovinsko</c:v>
                </c:pt>
                <c:pt idx="21">
                  <c:v>Irsko</c:v>
                </c:pt>
                <c:pt idx="22">
                  <c:v>Španělsko</c:v>
                </c:pt>
                <c:pt idx="23">
                  <c:v>Dánsko</c:v>
                </c:pt>
                <c:pt idx="24">
                  <c:v>Lucembursko</c:v>
                </c:pt>
                <c:pt idx="25">
                  <c:v>Srbsko</c:v>
                </c:pt>
                <c:pt idx="26">
                  <c:v>Maďarsko</c:v>
                </c:pt>
                <c:pt idx="27">
                  <c:v>Norsko</c:v>
                </c:pt>
                <c:pt idx="28">
                  <c:v>Portugalsko</c:v>
                </c:pt>
                <c:pt idx="29">
                  <c:v>Island</c:v>
                </c:pt>
                <c:pt idx="30">
                  <c:v>Finsko</c:v>
                </c:pt>
                <c:pt idx="31">
                  <c:v>Švédsko</c:v>
                </c:pt>
              </c:strCache>
            </c:strRef>
          </c:cat>
          <c:val>
            <c:numRef>
              <c:f>'smoking 2'!$H$74:$H$105</c:f>
              <c:numCache>
                <c:formatCode>General</c:formatCode>
                <c:ptCount val="32"/>
                <c:pt idx="0">
                  <c:v>37.9</c:v>
                </c:pt>
                <c:pt idx="1">
                  <c:v>26.2</c:v>
                </c:pt>
                <c:pt idx="2">
                  <c:v>20</c:v>
                </c:pt>
                <c:pt idx="3">
                  <c:v>18</c:v>
                </c:pt>
                <c:pt idx="4">
                  <c:v>13.7</c:v>
                </c:pt>
                <c:pt idx="5">
                  <c:v>11</c:v>
                </c:pt>
                <c:pt idx="6">
                  <c:v>14.5</c:v>
                </c:pt>
                <c:pt idx="7">
                  <c:v>11.7</c:v>
                </c:pt>
                <c:pt idx="8">
                  <c:v>14.9</c:v>
                </c:pt>
                <c:pt idx="9">
                  <c:v>14.2</c:v>
                </c:pt>
                <c:pt idx="10">
                  <c:v>10.4</c:v>
                </c:pt>
                <c:pt idx="11">
                  <c:v>11</c:v>
                </c:pt>
                <c:pt idx="12">
                  <c:v>10.9</c:v>
                </c:pt>
                <c:pt idx="13">
                  <c:v>14.5</c:v>
                </c:pt>
                <c:pt idx="14">
                  <c:v>12</c:v>
                </c:pt>
                <c:pt idx="15">
                  <c:v>11.2</c:v>
                </c:pt>
                <c:pt idx="16">
                  <c:v>11.3</c:v>
                </c:pt>
                <c:pt idx="17">
                  <c:v>7.5</c:v>
                </c:pt>
                <c:pt idx="18">
                  <c:v>10.4</c:v>
                </c:pt>
                <c:pt idx="19">
                  <c:v>7.7</c:v>
                </c:pt>
                <c:pt idx="20">
                  <c:v>6.2</c:v>
                </c:pt>
                <c:pt idx="21">
                  <c:v>6.7</c:v>
                </c:pt>
                <c:pt idx="22">
                  <c:v>8.1999999999999993</c:v>
                </c:pt>
                <c:pt idx="23">
                  <c:v>6.7</c:v>
                </c:pt>
                <c:pt idx="24">
                  <c:v>5.5</c:v>
                </c:pt>
                <c:pt idx="25">
                  <c:v>7.9</c:v>
                </c:pt>
                <c:pt idx="26">
                  <c:v>6.8</c:v>
                </c:pt>
                <c:pt idx="27">
                  <c:v>2.8</c:v>
                </c:pt>
                <c:pt idx="28">
                  <c:v>4.9000000000000004</c:v>
                </c:pt>
                <c:pt idx="29">
                  <c:v>3.6</c:v>
                </c:pt>
                <c:pt idx="30">
                  <c:v>1.5</c:v>
                </c:pt>
                <c:pt idx="31">
                  <c:v>2.2999999999999998</c:v>
                </c:pt>
              </c:numCache>
            </c:numRef>
          </c:val>
          <c:extLst>
            <c:ext xmlns:c16="http://schemas.microsoft.com/office/drawing/2014/chart" uri="{C3380CC4-5D6E-409C-BE32-E72D297353CC}">
              <c16:uniqueId val="{00000002-13B2-408A-A3A3-0E54398D9258}"/>
            </c:ext>
          </c:extLst>
        </c:ser>
        <c:dLbls>
          <c:showLegendKey val="0"/>
          <c:showVal val="0"/>
          <c:showCatName val="0"/>
          <c:showSerName val="0"/>
          <c:showPercent val="0"/>
          <c:showBubbleSize val="0"/>
        </c:dLbls>
        <c:gapWidth val="74"/>
        <c:overlap val="100"/>
        <c:axId val="1431831184"/>
        <c:axId val="1431888176"/>
      </c:barChart>
      <c:catAx>
        <c:axId val="1431831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431888176"/>
        <c:crosses val="autoZero"/>
        <c:auto val="1"/>
        <c:lblAlgn val="ctr"/>
        <c:lblOffset val="100"/>
        <c:noMultiLvlLbl val="0"/>
      </c:catAx>
      <c:valAx>
        <c:axId val="143188817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crossAx val="14318311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cs-CZ"/>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pPr>
      <a:endParaRPr lang="cs-CZ"/>
    </a:p>
  </c:txPr>
  <c:externalData r:id="rId4">
    <c:autoUpdate val="0"/>
  </c:externalData>
  <c:userShapes r:id="rId5"/>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sz="1800" b="0" i="0" baseline="0" dirty="0">
                <a:effectLst/>
              </a:rPr>
              <a:t>Podíl osob konzumujících alkohol denně</a:t>
            </a:r>
            <a:endParaRPr lang="cs-CZ" dirty="0">
              <a:effectLst/>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654569614043898"/>
          <c:y val="0.1353489620406782"/>
          <c:w val="0.74803624213299569"/>
          <c:h val="0.82760189971644282"/>
        </c:manualLayout>
      </c:layout>
      <c:barChart>
        <c:barDir val="bar"/>
        <c:grouping val="clustered"/>
        <c:varyColors val="0"/>
        <c:ser>
          <c:idx val="0"/>
          <c:order val="0"/>
          <c:tx>
            <c:strRef>
              <c:f>List1!$B$1</c:f>
              <c:strCache>
                <c:ptCount val="1"/>
                <c:pt idx="0">
                  <c:v>celkem</c:v>
                </c:pt>
              </c:strCache>
            </c:strRef>
          </c:tx>
          <c:spPr>
            <a:solidFill>
              <a:schemeClr val="accent1"/>
            </a:solidFill>
            <a:ln>
              <a:solidFill>
                <a:schemeClr val="tx1"/>
              </a:solidFill>
            </a:ln>
            <a:effectLst/>
          </c:spPr>
          <c:invertIfNegative val="0"/>
          <c:dPt>
            <c:idx val="3"/>
            <c:invertIfNegative val="0"/>
            <c:bubble3D val="0"/>
            <c:spPr>
              <a:solidFill>
                <a:srgbClr val="4472C4"/>
              </a:solidFill>
              <a:ln>
                <a:solidFill>
                  <a:schemeClr val="tx1"/>
                </a:solidFill>
              </a:ln>
              <a:effectLst/>
            </c:spPr>
            <c:extLst>
              <c:ext xmlns:c16="http://schemas.microsoft.com/office/drawing/2014/chart" uri="{C3380CC4-5D6E-409C-BE32-E72D297353CC}">
                <c16:uniqueId val="{00000001-AE15-41A1-A5B0-8A92B6CC7052}"/>
              </c:ext>
            </c:extLst>
          </c:dPt>
          <c:dPt>
            <c:idx val="7"/>
            <c:invertIfNegative val="0"/>
            <c:bubble3D val="0"/>
            <c:spPr>
              <a:solidFill>
                <a:srgbClr val="2171B5"/>
              </a:solidFill>
              <a:ln>
                <a:solidFill>
                  <a:schemeClr val="tx1"/>
                </a:solidFill>
              </a:ln>
              <a:effectLst/>
            </c:spPr>
            <c:extLst>
              <c:ext xmlns:c16="http://schemas.microsoft.com/office/drawing/2014/chart" uri="{C3380CC4-5D6E-409C-BE32-E72D297353CC}">
                <c16:uniqueId val="{00000003-AE15-41A1-A5B0-8A92B6CC7052}"/>
              </c:ext>
            </c:extLst>
          </c:dPt>
          <c:dPt>
            <c:idx val="8"/>
            <c:invertIfNegative val="0"/>
            <c:bubble3D val="0"/>
            <c:spPr>
              <a:solidFill>
                <a:srgbClr val="FFC000"/>
              </a:solidFill>
              <a:ln>
                <a:solidFill>
                  <a:schemeClr val="tx1"/>
                </a:solidFill>
              </a:ln>
              <a:effectLst/>
            </c:spPr>
            <c:extLst>
              <c:ext xmlns:c16="http://schemas.microsoft.com/office/drawing/2014/chart" uri="{C3380CC4-5D6E-409C-BE32-E72D297353CC}">
                <c16:uniqueId val="{00000005-AE15-41A1-A5B0-8A92B6CC7052}"/>
              </c:ext>
            </c:extLst>
          </c:dPt>
          <c:dLbls>
            <c:dLbl>
              <c:idx val="1"/>
              <c:layout>
                <c:manualLayout>
                  <c:x val="-4.0964106708727931E-3"/>
                  <c:y val="-1.6980658865965964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E15-41A1-A5B0-8A92B6CC7052}"/>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Jihomoravský</c:v>
                </c:pt>
                <c:pt idx="1">
                  <c:v>Ústecký</c:v>
                </c:pt>
                <c:pt idx="2">
                  <c:v>Zlínský</c:v>
                </c:pt>
                <c:pt idx="3">
                  <c:v>Vysočina</c:v>
                </c:pt>
                <c:pt idx="4">
                  <c:v>Plzeňský</c:v>
                </c:pt>
                <c:pt idx="5">
                  <c:v>Liberecký</c:v>
                </c:pt>
                <c:pt idx="6">
                  <c:v>Olomoucký</c:v>
                </c:pt>
                <c:pt idx="7">
                  <c:v>Moravskoslezský</c:v>
                </c:pt>
                <c:pt idx="8">
                  <c:v>Česká republika</c:v>
                </c:pt>
                <c:pt idx="9">
                  <c:v>Karlovarský</c:v>
                </c:pt>
                <c:pt idx="10">
                  <c:v>Jihočeský</c:v>
                </c:pt>
                <c:pt idx="11">
                  <c:v>Královéhradecký</c:v>
                </c:pt>
                <c:pt idx="12">
                  <c:v>Pardubický</c:v>
                </c:pt>
                <c:pt idx="13">
                  <c:v>Středočeský</c:v>
                </c:pt>
                <c:pt idx="14">
                  <c:v>Hl.m.Praha</c:v>
                </c:pt>
              </c:strCache>
            </c:strRef>
          </c:cat>
          <c:val>
            <c:numRef>
              <c:f>List1!$B$2:$B$16</c:f>
              <c:numCache>
                <c:formatCode>General</c:formatCode>
                <c:ptCount val="15"/>
                <c:pt idx="0">
                  <c:v>5.3830290722800066E-2</c:v>
                </c:pt>
                <c:pt idx="1">
                  <c:v>5.6672422769739085E-2</c:v>
                </c:pt>
                <c:pt idx="2">
                  <c:v>6.2308926893677036E-2</c:v>
                </c:pt>
                <c:pt idx="3">
                  <c:v>6.2851261233746084E-2</c:v>
                </c:pt>
                <c:pt idx="4">
                  <c:v>6.5954957589938579E-2</c:v>
                </c:pt>
                <c:pt idx="5">
                  <c:v>6.7454058000902956E-2</c:v>
                </c:pt>
                <c:pt idx="6">
                  <c:v>7.2893197786238567E-2</c:v>
                </c:pt>
                <c:pt idx="7">
                  <c:v>7.5474412487616147E-2</c:v>
                </c:pt>
                <c:pt idx="8">
                  <c:v>7.7658228547596103E-2</c:v>
                </c:pt>
                <c:pt idx="9">
                  <c:v>8.0583174742795596E-2</c:v>
                </c:pt>
                <c:pt idx="10">
                  <c:v>8.6066128028871619E-2</c:v>
                </c:pt>
                <c:pt idx="11">
                  <c:v>8.9032395841907044E-2</c:v>
                </c:pt>
                <c:pt idx="12">
                  <c:v>8.9553157246994225E-2</c:v>
                </c:pt>
                <c:pt idx="13">
                  <c:v>9.5730634425029049E-2</c:v>
                </c:pt>
                <c:pt idx="14">
                  <c:v>0.10507575404410051</c:v>
                </c:pt>
              </c:numCache>
            </c:numRef>
          </c:val>
          <c:extLst>
            <c:ext xmlns:c16="http://schemas.microsoft.com/office/drawing/2014/chart" uri="{C3380CC4-5D6E-409C-BE32-E72D297353CC}">
              <c16:uniqueId val="{00000007-AE15-41A1-A5B0-8A92B6CC7052}"/>
            </c:ext>
          </c:extLst>
        </c:ser>
        <c:dLbls>
          <c:showLegendKey val="0"/>
          <c:showVal val="0"/>
          <c:showCatName val="0"/>
          <c:showSerName val="0"/>
          <c:showPercent val="0"/>
          <c:showBubbleSize val="0"/>
        </c:dLbls>
        <c:gapWidth val="219"/>
        <c:axId val="410082600"/>
        <c:axId val="410083776"/>
      </c:barChart>
      <c:catAx>
        <c:axId val="4100826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083776"/>
        <c:crosses val="autoZero"/>
        <c:auto val="1"/>
        <c:lblAlgn val="ctr"/>
        <c:lblOffset val="100"/>
        <c:noMultiLvlLbl val="0"/>
      </c:catAx>
      <c:valAx>
        <c:axId val="410083776"/>
        <c:scaling>
          <c:orientation val="minMax"/>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0826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r>
              <a:rPr lang="cs-CZ" sz="1800" dirty="0">
                <a:solidFill>
                  <a:schemeClr val="tx1"/>
                </a:solidFill>
              </a:rPr>
              <a:t>Podíl</a:t>
            </a:r>
            <a:r>
              <a:rPr lang="cs-CZ" sz="1800" baseline="0" dirty="0">
                <a:solidFill>
                  <a:schemeClr val="tx1"/>
                </a:solidFill>
              </a:rPr>
              <a:t> osob konzumujících 6 a více alkoholických nápojů  při jedné příležitosti alespoň jednou měsíčně</a:t>
            </a:r>
            <a:endParaRPr lang="cs-CZ" sz="1800" dirty="0">
              <a:solidFill>
                <a:schemeClr val="tx1"/>
              </a:solidFill>
            </a:endParaRPr>
          </a:p>
        </c:rich>
      </c:tx>
      <c:overlay val="0"/>
      <c:spPr>
        <a:noFill/>
        <a:ln>
          <a:noFill/>
        </a:ln>
        <a:effectLst/>
      </c:spPr>
      <c:txPr>
        <a:bodyPr rot="0" spcFirstLastPara="1" vertOverflow="ellipsis" vert="horz" wrap="square" anchor="ctr" anchorCtr="1"/>
        <a:lstStyle/>
        <a:p>
          <a:pPr>
            <a:defRPr sz="1800" b="0" i="0" u="none" strike="noStrike" kern="1200" spc="0" baseline="0">
              <a:solidFill>
                <a:schemeClr val="tx1"/>
              </a:solidFill>
              <a:latin typeface="+mn-lt"/>
              <a:ea typeface="+mn-ea"/>
              <a:cs typeface="+mn-cs"/>
            </a:defRPr>
          </a:pPr>
          <a:endParaRPr lang="cs-CZ"/>
        </a:p>
      </c:txPr>
    </c:title>
    <c:autoTitleDeleted val="0"/>
    <c:plotArea>
      <c:layout/>
      <c:barChart>
        <c:barDir val="bar"/>
        <c:grouping val="clustered"/>
        <c:varyColors val="0"/>
        <c:ser>
          <c:idx val="0"/>
          <c:order val="0"/>
          <c:tx>
            <c:strRef>
              <c:f>List1!$B$1</c:f>
              <c:strCache>
                <c:ptCount val="1"/>
                <c:pt idx="0">
                  <c:v>celkem</c:v>
                </c:pt>
              </c:strCache>
            </c:strRef>
          </c:tx>
          <c:spPr>
            <a:solidFill>
              <a:srgbClr val="5B9BD5">
                <a:lumMod val="75000"/>
              </a:srgbClr>
            </a:solidFill>
            <a:ln>
              <a:solidFill>
                <a:schemeClr val="tx1"/>
              </a:solidFill>
            </a:ln>
            <a:effectLst/>
          </c:spPr>
          <c:invertIfNegative val="0"/>
          <c:dPt>
            <c:idx val="7"/>
            <c:invertIfNegative val="0"/>
            <c:bubble3D val="0"/>
            <c:spPr>
              <a:solidFill>
                <a:srgbClr val="5B9BD5">
                  <a:lumMod val="75000"/>
                </a:srgbClr>
              </a:solidFill>
              <a:ln>
                <a:solidFill>
                  <a:schemeClr val="tx1"/>
                </a:solidFill>
              </a:ln>
              <a:effectLst/>
            </c:spPr>
            <c:extLst>
              <c:ext xmlns:c16="http://schemas.microsoft.com/office/drawing/2014/chart" uri="{C3380CC4-5D6E-409C-BE32-E72D297353CC}">
                <c16:uniqueId val="{00000001-A682-4130-9541-70CE536FA2C3}"/>
              </c:ext>
            </c:extLst>
          </c:dPt>
          <c:dPt>
            <c:idx val="9"/>
            <c:invertIfNegative val="0"/>
            <c:bubble3D val="0"/>
            <c:spPr>
              <a:solidFill>
                <a:srgbClr val="FFC000"/>
              </a:solidFill>
              <a:ln>
                <a:solidFill>
                  <a:schemeClr val="tx1"/>
                </a:solidFill>
              </a:ln>
              <a:effectLst/>
            </c:spPr>
            <c:extLst>
              <c:ext xmlns:c16="http://schemas.microsoft.com/office/drawing/2014/chart" uri="{C3380CC4-5D6E-409C-BE32-E72D297353CC}">
                <c16:uniqueId val="{00000003-A682-4130-9541-70CE536FA2C3}"/>
              </c:ext>
            </c:extLst>
          </c:dPt>
          <c:dPt>
            <c:idx val="13"/>
            <c:invertIfNegative val="0"/>
            <c:bubble3D val="0"/>
            <c:spPr>
              <a:solidFill>
                <a:srgbClr val="4472C4"/>
              </a:solidFill>
              <a:ln>
                <a:solidFill>
                  <a:schemeClr val="tx1"/>
                </a:solidFill>
              </a:ln>
              <a:effectLst/>
            </c:spPr>
            <c:extLst>
              <c:ext xmlns:c16="http://schemas.microsoft.com/office/drawing/2014/chart" uri="{C3380CC4-5D6E-409C-BE32-E72D297353CC}">
                <c16:uniqueId val="{00000005-A682-4130-9541-70CE536FA2C3}"/>
              </c:ext>
            </c:extLst>
          </c:dPt>
          <c:dLbls>
            <c:dLbl>
              <c:idx val="1"/>
              <c:layout>
                <c:manualLayout>
                  <c:x val="-2.2968719580845841E-3"/>
                  <c:y val="-4.631142280360042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6.985534262009889E-2"/>
                      <c:h val="4.0777207778568678E-2"/>
                    </c:manualLayout>
                  </c15:layout>
                </c:ext>
                <c:ext xmlns:c16="http://schemas.microsoft.com/office/drawing/2014/chart" uri="{C3380CC4-5D6E-409C-BE32-E72D297353CC}">
                  <c16:uniqueId val="{00000006-A682-4130-9541-70CE536FA2C3}"/>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Ústecký</c:v>
                </c:pt>
                <c:pt idx="1">
                  <c:v>Jihočeský</c:v>
                </c:pt>
                <c:pt idx="2">
                  <c:v>Jihomoravský</c:v>
                </c:pt>
                <c:pt idx="3">
                  <c:v>Liberecký</c:v>
                </c:pt>
                <c:pt idx="4">
                  <c:v>Zlínský</c:v>
                </c:pt>
                <c:pt idx="5">
                  <c:v>Královéhradecký</c:v>
                </c:pt>
                <c:pt idx="6">
                  <c:v>Karlovarský</c:v>
                </c:pt>
                <c:pt idx="7">
                  <c:v>Hl.m.Praha</c:v>
                </c:pt>
                <c:pt idx="8">
                  <c:v>Plzeňský</c:v>
                </c:pt>
                <c:pt idx="9">
                  <c:v>Česká republika</c:v>
                </c:pt>
                <c:pt idx="10">
                  <c:v>Olomoucký</c:v>
                </c:pt>
                <c:pt idx="11">
                  <c:v>Středočeský</c:v>
                </c:pt>
                <c:pt idx="12">
                  <c:v>Pardubický</c:v>
                </c:pt>
                <c:pt idx="13">
                  <c:v>Vysočina</c:v>
                </c:pt>
                <c:pt idx="14">
                  <c:v>Moravskoslezský</c:v>
                </c:pt>
              </c:strCache>
            </c:strRef>
          </c:cat>
          <c:val>
            <c:numRef>
              <c:f>List1!$B$2:$B$16</c:f>
              <c:numCache>
                <c:formatCode>General</c:formatCode>
                <c:ptCount val="15"/>
                <c:pt idx="0">
                  <c:v>0.15124069403135479</c:v>
                </c:pt>
                <c:pt idx="1">
                  <c:v>0.16319070793639143</c:v>
                </c:pt>
                <c:pt idx="2">
                  <c:v>0.16841786166451109</c:v>
                </c:pt>
                <c:pt idx="3">
                  <c:v>0.17080566184441914</c:v>
                </c:pt>
                <c:pt idx="4">
                  <c:v>0.18677023260485634</c:v>
                </c:pt>
                <c:pt idx="5">
                  <c:v>0.19017513730916308</c:v>
                </c:pt>
                <c:pt idx="6">
                  <c:v>0.20229345886077252</c:v>
                </c:pt>
                <c:pt idx="7">
                  <c:v>0.20354109365530745</c:v>
                </c:pt>
                <c:pt idx="8">
                  <c:v>0.20524798395520827</c:v>
                </c:pt>
                <c:pt idx="9">
                  <c:v>0.2071412400690241</c:v>
                </c:pt>
                <c:pt idx="10">
                  <c:v>0.21009496782398274</c:v>
                </c:pt>
                <c:pt idx="11">
                  <c:v>0.22242719190609805</c:v>
                </c:pt>
                <c:pt idx="12">
                  <c:v>0.26082663447751286</c:v>
                </c:pt>
                <c:pt idx="13">
                  <c:v>0.2647099140263332</c:v>
                </c:pt>
                <c:pt idx="14">
                  <c:v>0.27641500001020297</c:v>
                </c:pt>
              </c:numCache>
            </c:numRef>
          </c:val>
          <c:extLst>
            <c:ext xmlns:c16="http://schemas.microsoft.com/office/drawing/2014/chart" uri="{C3380CC4-5D6E-409C-BE32-E72D297353CC}">
              <c16:uniqueId val="{00000007-A682-4130-9541-70CE536FA2C3}"/>
            </c:ext>
          </c:extLst>
        </c:ser>
        <c:dLbls>
          <c:showLegendKey val="0"/>
          <c:showVal val="0"/>
          <c:showCatName val="0"/>
          <c:showSerName val="0"/>
          <c:showPercent val="0"/>
          <c:showBubbleSize val="0"/>
        </c:dLbls>
        <c:gapWidth val="219"/>
        <c:axId val="413341488"/>
        <c:axId val="413340312"/>
      </c:barChart>
      <c:catAx>
        <c:axId val="41334148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3340312"/>
        <c:crosses val="autoZero"/>
        <c:auto val="1"/>
        <c:lblAlgn val="ctr"/>
        <c:lblOffset val="100"/>
        <c:noMultiLvlLbl val="0"/>
      </c:catAx>
      <c:valAx>
        <c:axId val="413340312"/>
        <c:scaling>
          <c:orientation val="minMax"/>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33414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dirty="0">
                <a:solidFill>
                  <a:schemeClr val="tx1"/>
                </a:solidFill>
              </a:rPr>
              <a:t>muži</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47462282728424"/>
          <c:y val="0.1418705485465393"/>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1-DF1B-4B47-8584-A61E5918DFD7}"/>
              </c:ext>
            </c:extLst>
          </c:dPt>
          <c:dPt>
            <c:idx val="6"/>
            <c:invertIfNegative val="0"/>
            <c:bubble3D val="0"/>
            <c:spPr>
              <a:solidFill>
                <a:srgbClr val="FFC000"/>
              </a:solidFill>
              <a:ln>
                <a:solidFill>
                  <a:schemeClr val="tx1"/>
                </a:solidFill>
              </a:ln>
              <a:effectLst/>
            </c:spPr>
            <c:extLst>
              <c:ext xmlns:c16="http://schemas.microsoft.com/office/drawing/2014/chart" uri="{C3380CC4-5D6E-409C-BE32-E72D297353CC}">
                <c16:uniqueId val="{00000003-DF1B-4B47-8584-A61E5918DFD7}"/>
              </c:ext>
            </c:extLst>
          </c:dPt>
          <c:dPt>
            <c:idx val="7"/>
            <c:invertIfNegative val="0"/>
            <c:bubble3D val="0"/>
            <c:spPr>
              <a:solidFill>
                <a:srgbClr val="4472C4"/>
              </a:solidFill>
              <a:ln>
                <a:solidFill>
                  <a:schemeClr val="tx1"/>
                </a:solidFill>
              </a:ln>
              <a:effectLst/>
            </c:spPr>
            <c:extLst>
              <c:ext xmlns:c16="http://schemas.microsoft.com/office/drawing/2014/chart" uri="{C3380CC4-5D6E-409C-BE32-E72D297353CC}">
                <c16:uniqueId val="{00000005-DF1B-4B47-8584-A61E5918DFD7}"/>
              </c:ext>
            </c:extLst>
          </c:dPt>
          <c:dPt>
            <c:idx val="8"/>
            <c:invertIfNegative val="0"/>
            <c:bubble3D val="0"/>
            <c:spPr>
              <a:solidFill>
                <a:srgbClr val="4472C4"/>
              </a:solidFill>
              <a:ln>
                <a:solidFill>
                  <a:schemeClr val="tx1"/>
                </a:solidFill>
              </a:ln>
              <a:effectLst/>
            </c:spPr>
            <c:extLst>
              <c:ext xmlns:c16="http://schemas.microsoft.com/office/drawing/2014/chart" uri="{C3380CC4-5D6E-409C-BE32-E72D297353CC}">
                <c16:uniqueId val="{00000007-DF1B-4B47-8584-A61E5918DFD7}"/>
              </c:ext>
            </c:extLst>
          </c:dPt>
          <c:dPt>
            <c:idx val="14"/>
            <c:invertIfNegative val="0"/>
            <c:bubble3D val="0"/>
            <c:spPr>
              <a:solidFill>
                <a:srgbClr val="4472C4"/>
              </a:solidFill>
              <a:ln>
                <a:solidFill>
                  <a:schemeClr val="tx1"/>
                </a:solidFill>
              </a:ln>
              <a:effectLst/>
            </c:spPr>
            <c:extLst>
              <c:ext xmlns:c16="http://schemas.microsoft.com/office/drawing/2014/chart" uri="{C3380CC4-5D6E-409C-BE32-E72D297353CC}">
                <c16:uniqueId val="{00000009-DF1B-4B47-8584-A61E5918DFD7}"/>
              </c:ext>
            </c:extLst>
          </c:dPt>
          <c:dLbls>
            <c:dLbl>
              <c:idx val="1"/>
              <c:layout>
                <c:manualLayout>
                  <c:x val="1.4788318514314433E-4"/>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F1B-4B47-8584-A61E5918DFD7}"/>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Ústecký</c:v>
                </c:pt>
                <c:pt idx="1">
                  <c:v>Jihomoravský</c:v>
                </c:pt>
                <c:pt idx="2">
                  <c:v>Jihočeský</c:v>
                </c:pt>
                <c:pt idx="3">
                  <c:v>Liberecký</c:v>
                </c:pt>
                <c:pt idx="4">
                  <c:v>Královéhradecký</c:v>
                </c:pt>
                <c:pt idx="5">
                  <c:v>Plzeňský</c:v>
                </c:pt>
                <c:pt idx="6">
                  <c:v>ČR</c:v>
                </c:pt>
                <c:pt idx="7">
                  <c:v>Hl.m.Praha</c:v>
                </c:pt>
                <c:pt idx="8">
                  <c:v>Středočeský</c:v>
                </c:pt>
                <c:pt idx="9">
                  <c:v>Zlínský</c:v>
                </c:pt>
                <c:pt idx="10">
                  <c:v>Olomoucký</c:v>
                </c:pt>
                <c:pt idx="11">
                  <c:v>Pardubický</c:v>
                </c:pt>
                <c:pt idx="12">
                  <c:v>Karlovarský</c:v>
                </c:pt>
                <c:pt idx="13">
                  <c:v>Moravskoslezský</c:v>
                </c:pt>
                <c:pt idx="14">
                  <c:v>Vysočina</c:v>
                </c:pt>
              </c:strCache>
            </c:strRef>
          </c:cat>
          <c:val>
            <c:numRef>
              <c:f>List1!$B$2:$B$16</c:f>
              <c:numCache>
                <c:formatCode>0.000</c:formatCode>
                <c:ptCount val="15"/>
                <c:pt idx="0">
                  <c:v>0.25244440838125026</c:v>
                </c:pt>
                <c:pt idx="1">
                  <c:v>0.25677235111604035</c:v>
                </c:pt>
                <c:pt idx="2">
                  <c:v>0.27515413179823389</c:v>
                </c:pt>
                <c:pt idx="3">
                  <c:v>0.27835237480837133</c:v>
                </c:pt>
                <c:pt idx="4">
                  <c:v>0.32778351318711285</c:v>
                </c:pt>
                <c:pt idx="5">
                  <c:v>0.32794238739292036</c:v>
                </c:pt>
                <c:pt idx="6">
                  <c:v>0.33134163128070415</c:v>
                </c:pt>
                <c:pt idx="7">
                  <c:v>0.33147141845732309</c:v>
                </c:pt>
                <c:pt idx="8">
                  <c:v>0.33176573645865681</c:v>
                </c:pt>
                <c:pt idx="9">
                  <c:v>0.34300038857771081</c:v>
                </c:pt>
                <c:pt idx="10">
                  <c:v>0.34634075996827451</c:v>
                </c:pt>
                <c:pt idx="11">
                  <c:v>0.3734872828798973</c:v>
                </c:pt>
                <c:pt idx="12">
                  <c:v>0.38354873169812115</c:v>
                </c:pt>
                <c:pt idx="13">
                  <c:v>0.41935362389110792</c:v>
                </c:pt>
                <c:pt idx="14">
                  <c:v>0.43524345454154945</c:v>
                </c:pt>
              </c:numCache>
            </c:numRef>
          </c:val>
          <c:extLst>
            <c:ext xmlns:c16="http://schemas.microsoft.com/office/drawing/2014/chart" uri="{C3380CC4-5D6E-409C-BE32-E72D297353CC}">
              <c16:uniqueId val="{0000000B-DF1B-4B47-8584-A61E5918DFD7}"/>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5"/>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22225">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solidFill>
            <a:sysClr val="window" lastClr="FFFFFF"/>
          </a:solid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cs-CZ" sz="1800" b="0" i="0" baseline="0" dirty="0">
                <a:solidFill>
                  <a:schemeClr val="tx1"/>
                </a:solidFill>
                <a:effectLst/>
              </a:rPr>
              <a:t>ženy</a:t>
            </a:r>
            <a:endParaRPr lang="cs-CZ" dirty="0">
              <a:solidFill>
                <a:schemeClr val="tx1"/>
              </a:solidFill>
              <a:effectLst/>
            </a:endParaRP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cs-CZ"/>
        </a:p>
      </c:txPr>
    </c:title>
    <c:autoTitleDeleted val="0"/>
    <c:plotArea>
      <c:layout>
        <c:manualLayout>
          <c:layoutTarget val="inner"/>
          <c:xMode val="edge"/>
          <c:yMode val="edge"/>
          <c:x val="0.2147462282728424"/>
          <c:y val="0.1418705485465393"/>
          <c:w val="0.74803624213299569"/>
          <c:h val="0.80024004409486138"/>
        </c:manualLayout>
      </c:layout>
      <c:barChart>
        <c:barDir val="bar"/>
        <c:grouping val="clustered"/>
        <c:varyColors val="0"/>
        <c:ser>
          <c:idx val="0"/>
          <c:order val="0"/>
          <c:tx>
            <c:strRef>
              <c:f>List1!$B$1</c:f>
              <c:strCache>
                <c:ptCount val="1"/>
                <c:pt idx="0">
                  <c:v>celkem</c:v>
                </c:pt>
              </c:strCache>
            </c:strRef>
          </c:tx>
          <c:spPr>
            <a:solidFill>
              <a:srgbClr val="4472C4"/>
            </a:solidFill>
            <a:ln>
              <a:solidFill>
                <a:schemeClr val="tx1"/>
              </a:solidFill>
            </a:ln>
            <a:effectLst/>
          </c:spPr>
          <c:invertIfNegative val="0"/>
          <c:dPt>
            <c:idx val="5"/>
            <c:invertIfNegative val="0"/>
            <c:bubble3D val="0"/>
            <c:spPr>
              <a:solidFill>
                <a:srgbClr val="4472C4"/>
              </a:solidFill>
              <a:ln>
                <a:solidFill>
                  <a:schemeClr val="tx1"/>
                </a:solidFill>
              </a:ln>
              <a:effectLst/>
            </c:spPr>
            <c:extLst>
              <c:ext xmlns:c16="http://schemas.microsoft.com/office/drawing/2014/chart" uri="{C3380CC4-5D6E-409C-BE32-E72D297353CC}">
                <c16:uniqueId val="{00000001-F145-4EF5-B330-B3E3E763D734}"/>
              </c:ext>
            </c:extLst>
          </c:dPt>
          <c:dPt>
            <c:idx val="6"/>
            <c:invertIfNegative val="0"/>
            <c:bubble3D val="0"/>
            <c:spPr>
              <a:solidFill>
                <a:srgbClr val="4472C4"/>
              </a:solidFill>
              <a:ln>
                <a:solidFill>
                  <a:schemeClr val="tx1"/>
                </a:solidFill>
              </a:ln>
              <a:effectLst/>
            </c:spPr>
            <c:extLst>
              <c:ext xmlns:c16="http://schemas.microsoft.com/office/drawing/2014/chart" uri="{C3380CC4-5D6E-409C-BE32-E72D297353CC}">
                <c16:uniqueId val="{00000003-F145-4EF5-B330-B3E3E763D734}"/>
              </c:ext>
            </c:extLst>
          </c:dPt>
          <c:dPt>
            <c:idx val="7"/>
            <c:invertIfNegative val="0"/>
            <c:bubble3D val="0"/>
            <c:spPr>
              <a:solidFill>
                <a:srgbClr val="4472C4"/>
              </a:solidFill>
              <a:ln>
                <a:solidFill>
                  <a:schemeClr val="tx1"/>
                </a:solidFill>
              </a:ln>
              <a:effectLst/>
            </c:spPr>
            <c:extLst>
              <c:ext xmlns:c16="http://schemas.microsoft.com/office/drawing/2014/chart" uri="{C3380CC4-5D6E-409C-BE32-E72D297353CC}">
                <c16:uniqueId val="{00000005-F145-4EF5-B330-B3E3E763D734}"/>
              </c:ext>
            </c:extLst>
          </c:dPt>
          <c:dPt>
            <c:idx val="9"/>
            <c:invertIfNegative val="0"/>
            <c:bubble3D val="0"/>
            <c:spPr>
              <a:solidFill>
                <a:srgbClr val="FFC000"/>
              </a:solidFill>
              <a:ln>
                <a:solidFill>
                  <a:schemeClr val="tx1"/>
                </a:solidFill>
              </a:ln>
              <a:effectLst/>
            </c:spPr>
            <c:extLst>
              <c:ext xmlns:c16="http://schemas.microsoft.com/office/drawing/2014/chart" uri="{C3380CC4-5D6E-409C-BE32-E72D297353CC}">
                <c16:uniqueId val="{00000007-F145-4EF5-B330-B3E3E763D734}"/>
              </c:ext>
            </c:extLst>
          </c:dPt>
          <c:dPt>
            <c:idx val="11"/>
            <c:invertIfNegative val="0"/>
            <c:bubble3D val="0"/>
            <c:spPr>
              <a:solidFill>
                <a:srgbClr val="4472C4"/>
              </a:solidFill>
              <a:ln>
                <a:solidFill>
                  <a:schemeClr val="tx1"/>
                </a:solidFill>
              </a:ln>
              <a:effectLst/>
            </c:spPr>
            <c:extLst>
              <c:ext xmlns:c16="http://schemas.microsoft.com/office/drawing/2014/chart" uri="{C3380CC4-5D6E-409C-BE32-E72D297353CC}">
                <c16:uniqueId val="{00000009-F145-4EF5-B330-B3E3E763D734}"/>
              </c:ext>
            </c:extLst>
          </c:dPt>
          <c:dLbls>
            <c:dLbl>
              <c:idx val="1"/>
              <c:layout>
                <c:manualLayout>
                  <c:x val="-2.0590691665818063E-3"/>
                  <c:y val="-1.6367129642968298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145-4EF5-B330-B3E3E763D734}"/>
                </c:ext>
              </c:extLst>
            </c:dLbl>
            <c:numFmt formatCode="0.0&quot; &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cs-CZ"/>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List1!$A$2:$A$16</c:f>
              <c:strCache>
                <c:ptCount val="15"/>
                <c:pt idx="0">
                  <c:v>Zlínský</c:v>
                </c:pt>
                <c:pt idx="1">
                  <c:v>Jihočeský</c:v>
                </c:pt>
                <c:pt idx="2">
                  <c:v>Ústecký</c:v>
                </c:pt>
                <c:pt idx="3">
                  <c:v>Královéhradecký</c:v>
                </c:pt>
                <c:pt idx="4">
                  <c:v>Jihomoravský</c:v>
                </c:pt>
                <c:pt idx="5">
                  <c:v>Karlovarský</c:v>
                </c:pt>
                <c:pt idx="6">
                  <c:v>Plzeňský</c:v>
                </c:pt>
                <c:pt idx="7">
                  <c:v>Liberecký</c:v>
                </c:pt>
                <c:pt idx="8">
                  <c:v>Hl.m.Praha</c:v>
                </c:pt>
                <c:pt idx="9">
                  <c:v>ČR</c:v>
                </c:pt>
                <c:pt idx="10">
                  <c:v>Olomoucký</c:v>
                </c:pt>
                <c:pt idx="11">
                  <c:v>Vysočina</c:v>
                </c:pt>
                <c:pt idx="12">
                  <c:v>Středočeský</c:v>
                </c:pt>
                <c:pt idx="13">
                  <c:v>Pardubický</c:v>
                </c:pt>
                <c:pt idx="14">
                  <c:v>Moravskoslezský</c:v>
                </c:pt>
              </c:strCache>
            </c:strRef>
          </c:cat>
          <c:val>
            <c:numRef>
              <c:f>List1!$B$2:$B$16</c:f>
              <c:numCache>
                <c:formatCode>General</c:formatCode>
                <c:ptCount val="15"/>
                <c:pt idx="0">
                  <c:v>8.85188799009579E-2</c:v>
                </c:pt>
                <c:pt idx="1">
                  <c:v>0.1010717555607418</c:v>
                </c:pt>
                <c:pt idx="2">
                  <c:v>0.10773134559480821</c:v>
                </c:pt>
                <c:pt idx="3">
                  <c:v>0.11084620919257082</c:v>
                </c:pt>
                <c:pt idx="4">
                  <c:v>0.1259025455259091</c:v>
                </c:pt>
                <c:pt idx="5">
                  <c:v>0.13014629049111809</c:v>
                </c:pt>
                <c:pt idx="6">
                  <c:v>0.13416285415341689</c:v>
                </c:pt>
                <c:pt idx="7">
                  <c:v>0.1448202236426098</c:v>
                </c:pt>
                <c:pt idx="8">
                  <c:v>0.145310692366517</c:v>
                </c:pt>
                <c:pt idx="9">
                  <c:v>0.1527114916879779</c:v>
                </c:pt>
                <c:pt idx="10">
                  <c:v>0.16936923858604921</c:v>
                </c:pt>
                <c:pt idx="11">
                  <c:v>0.1782059629251993</c:v>
                </c:pt>
                <c:pt idx="12">
                  <c:v>0.18711095956448637</c:v>
                </c:pt>
                <c:pt idx="13">
                  <c:v>0.20932424406744649</c:v>
                </c:pt>
                <c:pt idx="14">
                  <c:v>0.2368064952638701</c:v>
                </c:pt>
              </c:numCache>
            </c:numRef>
          </c:val>
          <c:extLst>
            <c:ext xmlns:c16="http://schemas.microsoft.com/office/drawing/2014/chart" uri="{C3380CC4-5D6E-409C-BE32-E72D297353CC}">
              <c16:uniqueId val="{0000000B-F145-4EF5-B330-B3E3E763D734}"/>
            </c:ext>
          </c:extLst>
        </c:ser>
        <c:dLbls>
          <c:showLegendKey val="0"/>
          <c:showVal val="0"/>
          <c:showCatName val="0"/>
          <c:showSerName val="0"/>
          <c:showPercent val="0"/>
          <c:showBubbleSize val="0"/>
        </c:dLbls>
        <c:gapWidth val="219"/>
        <c:axId val="408782128"/>
        <c:axId val="410196048"/>
      </c:barChart>
      <c:catAx>
        <c:axId val="40878212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6048"/>
        <c:crosses val="autoZero"/>
        <c:auto val="1"/>
        <c:lblAlgn val="ctr"/>
        <c:lblOffset val="100"/>
        <c:noMultiLvlLbl val="0"/>
      </c:catAx>
      <c:valAx>
        <c:axId val="410196048"/>
        <c:scaling>
          <c:orientation val="minMax"/>
          <c:max val="0.5"/>
        </c:scaling>
        <c:delete val="0"/>
        <c:axPos val="b"/>
        <c:majorGridlines>
          <c:spPr>
            <a:ln w="9525" cap="flat" cmpd="sng" algn="ctr">
              <a:solidFill>
                <a:schemeClr val="tx1">
                  <a:lumMod val="15000"/>
                  <a:lumOff val="85000"/>
                </a:schemeClr>
              </a:solidFill>
              <a:round/>
            </a:ln>
            <a:effectLst/>
          </c:spPr>
        </c:majorGridlines>
        <c:numFmt formatCode="0\ %" sourceLinked="0"/>
        <c:majorTickMark val="in"/>
        <c:minorTickMark val="none"/>
        <c:tickLblPos val="high"/>
        <c:spPr>
          <a:noFill/>
          <a:ln w="12700">
            <a:noFill/>
          </a:ln>
          <a:effectLst/>
        </c:spPr>
        <c:txPr>
          <a:bodyPr rot="-60000000" spcFirstLastPara="1" vertOverflow="ellipsis" vert="horz" wrap="square" anchor="t" anchorCtr="0"/>
          <a:lstStyle/>
          <a:p>
            <a:pPr>
              <a:defRPr sz="1400" b="0" i="0" u="none" strike="noStrike" kern="1200" baseline="0">
                <a:solidFill>
                  <a:schemeClr val="tx1"/>
                </a:solidFill>
                <a:latin typeface="+mn-lt"/>
                <a:ea typeface="+mn-ea"/>
                <a:cs typeface="+mn-cs"/>
              </a:defRPr>
            </a:pPr>
            <a:endParaRPr lang="cs-CZ"/>
          </a:p>
        </c:txPr>
        <c:crossAx val="40878212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r>
              <a:rPr lang="cs-CZ" b="1" dirty="0">
                <a:solidFill>
                  <a:schemeClr val="tx1"/>
                </a:solidFill>
              </a:rPr>
              <a:t>Ženy</a:t>
            </a:r>
            <a:endParaRPr lang="en-US" b="1" dirty="0">
              <a:solidFill>
                <a:schemeClr val="tx1"/>
              </a:solidFill>
            </a:endParaRP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spPr>
            <a:solidFill>
              <a:srgbClr val="C00000"/>
            </a:solidFill>
            <a:ln>
              <a:noFill/>
            </a:ln>
            <a:effectLst/>
          </c:spPr>
          <c:invertIfNegative val="0"/>
          <c:dPt>
            <c:idx val="16"/>
            <c:invertIfNegative val="0"/>
            <c:bubble3D val="0"/>
            <c:spPr>
              <a:solidFill>
                <a:srgbClr val="760000"/>
              </a:solidFill>
              <a:ln>
                <a:noFill/>
              </a:ln>
              <a:effectLst/>
            </c:spPr>
            <c:extLst>
              <c:ext xmlns:c16="http://schemas.microsoft.com/office/drawing/2014/chart" uri="{C3380CC4-5D6E-409C-BE32-E72D297353CC}">
                <c16:uniqueId val="{00000001-EC0E-4A06-9C40-A8817D33D0E6}"/>
              </c:ext>
            </c:extLst>
          </c:dPt>
          <c:dLbls>
            <c:dLbl>
              <c:idx val="1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C0E-4A06-9C40-A8817D33D0E6}"/>
                </c:ext>
              </c:extLst>
            </c:dLbl>
            <c:dLbl>
              <c:idx val="1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C0E-4A06-9C40-A8817D33D0E6}"/>
                </c:ext>
              </c:extLst>
            </c:dLbl>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'obesity 2'!$G$4:$G$35</c:f>
              <c:strCache>
                <c:ptCount val="32"/>
                <c:pt idx="0">
                  <c:v>Rumunsko</c:v>
                </c:pt>
                <c:pt idx="1">
                  <c:v>Itálie</c:v>
                </c:pt>
                <c:pt idx="2">
                  <c:v>Bulharsko</c:v>
                </c:pt>
                <c:pt idx="3">
                  <c:v>Norsko</c:v>
                </c:pt>
                <c:pt idx="4">
                  <c:v>Kypr</c:v>
                </c:pt>
                <c:pt idx="5">
                  <c:v>Lucembursko</c:v>
                </c:pt>
                <c:pt idx="6">
                  <c:v>Španělsko</c:v>
                </c:pt>
                <c:pt idx="7">
                  <c:v>Švédsko</c:v>
                </c:pt>
                <c:pt idx="8">
                  <c:v>Srbsko</c:v>
                </c:pt>
                <c:pt idx="9">
                  <c:v>Belgie</c:v>
                </c:pt>
                <c:pt idx="10">
                  <c:v>Francie</c:v>
                </c:pt>
                <c:pt idx="11">
                  <c:v>Rakousko</c:v>
                </c:pt>
                <c:pt idx="12">
                  <c:v>Nizozemsko</c:v>
                </c:pt>
                <c:pt idx="13">
                  <c:v>EU 27</c:v>
                </c:pt>
                <c:pt idx="14">
                  <c:v>Řecko</c:v>
                </c:pt>
                <c:pt idx="15">
                  <c:v>Dánsko</c:v>
                </c:pt>
                <c:pt idx="16">
                  <c:v>Česko</c:v>
                </c:pt>
                <c:pt idx="17">
                  <c:v>Polsko</c:v>
                </c:pt>
                <c:pt idx="18">
                  <c:v>Portugalsko</c:v>
                </c:pt>
                <c:pt idx="19">
                  <c:v>Slovinsko</c:v>
                </c:pt>
                <c:pt idx="20">
                  <c:v>Slovensko</c:v>
                </c:pt>
                <c:pt idx="21">
                  <c:v>Německo</c:v>
                </c:pt>
                <c:pt idx="22">
                  <c:v>Litva</c:v>
                </c:pt>
                <c:pt idx="23">
                  <c:v>Island</c:v>
                </c:pt>
                <c:pt idx="24">
                  <c:v>Finsko</c:v>
                </c:pt>
                <c:pt idx="25">
                  <c:v>Chorvatsko</c:v>
                </c:pt>
                <c:pt idx="26">
                  <c:v>Maďarsko</c:v>
                </c:pt>
                <c:pt idx="27">
                  <c:v>Estonsko</c:v>
                </c:pt>
                <c:pt idx="28">
                  <c:v>Turecko</c:v>
                </c:pt>
                <c:pt idx="29">
                  <c:v>Lotyšsko</c:v>
                </c:pt>
                <c:pt idx="30">
                  <c:v>Malta</c:v>
                </c:pt>
                <c:pt idx="31">
                  <c:v>Irsko</c:v>
                </c:pt>
              </c:strCache>
            </c:strRef>
          </c:cat>
          <c:val>
            <c:numRef>
              <c:f>'obesity 2'!$H$4:$H$35</c:f>
              <c:numCache>
                <c:formatCode>#\ ##0.##########</c:formatCode>
                <c:ptCount val="32"/>
                <c:pt idx="0">
                  <c:v>10.3</c:v>
                </c:pt>
                <c:pt idx="1">
                  <c:v>10.4</c:v>
                </c:pt>
                <c:pt idx="2">
                  <c:v>11.5</c:v>
                </c:pt>
                <c:pt idx="3">
                  <c:v>12.4</c:v>
                </c:pt>
                <c:pt idx="4">
                  <c:v>13.5</c:v>
                </c:pt>
                <c:pt idx="5">
                  <c:v>14.2</c:v>
                </c:pt>
                <c:pt idx="6">
                  <c:v>14.8</c:v>
                </c:pt>
                <c:pt idx="7">
                  <c:v>14.8</c:v>
                </c:pt>
                <c:pt idx="8">
                  <c:v>14.8</c:v>
                </c:pt>
                <c:pt idx="9">
                  <c:v>15.2</c:v>
                </c:pt>
                <c:pt idx="10">
                  <c:v>15.2</c:v>
                </c:pt>
                <c:pt idx="11">
                  <c:v>15.3</c:v>
                </c:pt>
                <c:pt idx="12">
                  <c:v>15.6</c:v>
                </c:pt>
                <c:pt idx="13">
                  <c:v>15.8</c:v>
                </c:pt>
                <c:pt idx="14" formatCode="#\ ##0.0">
                  <c:v>16</c:v>
                </c:pt>
                <c:pt idx="15">
                  <c:v>16.2</c:v>
                </c:pt>
                <c:pt idx="16">
                  <c:v>17.5</c:v>
                </c:pt>
                <c:pt idx="17">
                  <c:v>17.600000000000001</c:v>
                </c:pt>
                <c:pt idx="18">
                  <c:v>17.7</c:v>
                </c:pt>
                <c:pt idx="19" formatCode="#\ ##0.0">
                  <c:v>18</c:v>
                </c:pt>
                <c:pt idx="20">
                  <c:v>18.399999999999999</c:v>
                </c:pt>
                <c:pt idx="21">
                  <c:v>18.5</c:v>
                </c:pt>
                <c:pt idx="22">
                  <c:v>19.899999999999999</c:v>
                </c:pt>
                <c:pt idx="23" formatCode="#\ ##0.0">
                  <c:v>20</c:v>
                </c:pt>
                <c:pt idx="24">
                  <c:v>20.8</c:v>
                </c:pt>
                <c:pt idx="25">
                  <c:v>22.2</c:v>
                </c:pt>
                <c:pt idx="26">
                  <c:v>22.7</c:v>
                </c:pt>
                <c:pt idx="27">
                  <c:v>22.9</c:v>
                </c:pt>
                <c:pt idx="28">
                  <c:v>24.8</c:v>
                </c:pt>
                <c:pt idx="29">
                  <c:v>25.1</c:v>
                </c:pt>
                <c:pt idx="30">
                  <c:v>25.9</c:v>
                </c:pt>
                <c:pt idx="31" formatCode="#\ ##0.0">
                  <c:v>26</c:v>
                </c:pt>
              </c:numCache>
            </c:numRef>
          </c:val>
          <c:extLst>
            <c:ext xmlns:c16="http://schemas.microsoft.com/office/drawing/2014/chart" uri="{C3380CC4-5D6E-409C-BE32-E72D297353CC}">
              <c16:uniqueId val="{00000003-EC0E-4A06-9C40-A8817D33D0E6}"/>
            </c:ext>
          </c:extLst>
        </c:ser>
        <c:dLbls>
          <c:showLegendKey val="0"/>
          <c:showVal val="0"/>
          <c:showCatName val="0"/>
          <c:showSerName val="0"/>
          <c:showPercent val="0"/>
          <c:showBubbleSize val="0"/>
        </c:dLbls>
        <c:gapWidth val="85"/>
        <c:overlap val="-27"/>
        <c:axId val="157708400"/>
        <c:axId val="157700496"/>
      </c:barChart>
      <c:catAx>
        <c:axId val="1577084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700496"/>
        <c:crosses val="autoZero"/>
        <c:auto val="1"/>
        <c:lblAlgn val="ctr"/>
        <c:lblOffset val="100"/>
        <c:noMultiLvlLbl val="0"/>
      </c:catAx>
      <c:valAx>
        <c:axId val="1577004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70840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cs-CZ"/>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r>
              <a:rPr lang="cs-CZ" b="1" dirty="0">
                <a:solidFill>
                  <a:schemeClr val="tx1"/>
                </a:solidFill>
              </a:rPr>
              <a:t>Muži</a:t>
            </a:r>
            <a:endParaRPr lang="en-US" b="1" dirty="0">
              <a:solidFill>
                <a:schemeClr val="tx1"/>
              </a:solidFill>
            </a:endParaRP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spPr>
            <a:solidFill>
              <a:schemeClr val="accent1"/>
            </a:solidFill>
            <a:ln>
              <a:noFill/>
            </a:ln>
            <a:effectLst/>
          </c:spPr>
          <c:invertIfNegative val="0"/>
          <c:dPt>
            <c:idx val="14"/>
            <c:invertIfNegative val="0"/>
            <c:bubble3D val="0"/>
            <c:spPr>
              <a:solidFill>
                <a:srgbClr val="203864"/>
              </a:solidFill>
              <a:ln>
                <a:noFill/>
              </a:ln>
              <a:effectLst/>
            </c:spPr>
            <c:extLst>
              <c:ext xmlns:c16="http://schemas.microsoft.com/office/drawing/2014/chart" uri="{C3380CC4-5D6E-409C-BE32-E72D297353CC}">
                <c16:uniqueId val="{00000001-23DE-424E-A37E-9080CF5FAE59}"/>
              </c:ext>
            </c:extLst>
          </c:dPt>
          <c:dLbls>
            <c:dLbl>
              <c:idx val="1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3DE-424E-A37E-9080CF5FAE59}"/>
                </c:ext>
              </c:extLst>
            </c:dLbl>
            <c:dLbl>
              <c:idx val="2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3DE-424E-A37E-9080CF5FAE59}"/>
                </c:ext>
              </c:extLst>
            </c:dLbl>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'2'!$E$4:$E$35</c:f>
              <c:strCache>
                <c:ptCount val="32"/>
                <c:pt idx="0">
                  <c:v>Turecko</c:v>
                </c:pt>
                <c:pt idx="1">
                  <c:v>Rumunsko</c:v>
                </c:pt>
                <c:pt idx="2">
                  <c:v>Malta</c:v>
                </c:pt>
                <c:pt idx="3">
                  <c:v>Bulharsko</c:v>
                </c:pt>
                <c:pt idx="4">
                  <c:v>Srbsko</c:v>
                </c:pt>
                <c:pt idx="5">
                  <c:v>Portugalsko</c:v>
                </c:pt>
                <c:pt idx="6">
                  <c:v>Chorvatsko</c:v>
                </c:pt>
                <c:pt idx="7">
                  <c:v>Řecko</c:v>
                </c:pt>
                <c:pt idx="8">
                  <c:v>Itálie</c:v>
                </c:pt>
                <c:pt idx="9">
                  <c:v>Polsko</c:v>
                </c:pt>
                <c:pt idx="10">
                  <c:v>Lotyšsko</c:v>
                </c:pt>
                <c:pt idx="11">
                  <c:v>Litva</c:v>
                </c:pt>
                <c:pt idx="12">
                  <c:v>Kypr</c:v>
                </c:pt>
                <c:pt idx="13">
                  <c:v>Estonsko</c:v>
                </c:pt>
                <c:pt idx="14">
                  <c:v>Česko</c:v>
                </c:pt>
                <c:pt idx="15">
                  <c:v>Francie</c:v>
                </c:pt>
                <c:pt idx="16">
                  <c:v>Belgie</c:v>
                </c:pt>
                <c:pt idx="17">
                  <c:v>Maďarsko</c:v>
                </c:pt>
                <c:pt idx="18">
                  <c:v>Slovensko</c:v>
                </c:pt>
                <c:pt idx="19">
                  <c:v>Slovinsko</c:v>
                </c:pt>
                <c:pt idx="20">
                  <c:v>EU 27</c:v>
                </c:pt>
                <c:pt idx="21">
                  <c:v>Irsko</c:v>
                </c:pt>
                <c:pt idx="22">
                  <c:v>Španělsko</c:v>
                </c:pt>
                <c:pt idx="23">
                  <c:v>Rakousko</c:v>
                </c:pt>
                <c:pt idx="24">
                  <c:v>Lucembursko</c:v>
                </c:pt>
                <c:pt idx="25">
                  <c:v>Německo</c:v>
                </c:pt>
                <c:pt idx="26">
                  <c:v>Dánsko</c:v>
                </c:pt>
                <c:pt idx="27">
                  <c:v>Island</c:v>
                </c:pt>
                <c:pt idx="28">
                  <c:v>Švédsko</c:v>
                </c:pt>
                <c:pt idx="29">
                  <c:v>Nizozemsko</c:v>
                </c:pt>
                <c:pt idx="30">
                  <c:v>Norsko</c:v>
                </c:pt>
                <c:pt idx="31">
                  <c:v>Finsko</c:v>
                </c:pt>
              </c:strCache>
            </c:strRef>
          </c:cat>
          <c:val>
            <c:numRef>
              <c:f>'2'!$F$4:$F$35</c:f>
              <c:numCache>
                <c:formatCode>General</c:formatCode>
                <c:ptCount val="32"/>
                <c:pt idx="0">
                  <c:v>8.3000000000000007</c:v>
                </c:pt>
                <c:pt idx="1">
                  <c:v>12.4</c:v>
                </c:pt>
                <c:pt idx="2">
                  <c:v>14.5</c:v>
                </c:pt>
                <c:pt idx="3">
                  <c:v>16.8</c:v>
                </c:pt>
                <c:pt idx="4">
                  <c:v>20.9</c:v>
                </c:pt>
                <c:pt idx="5">
                  <c:v>21.1</c:v>
                </c:pt>
                <c:pt idx="6">
                  <c:v>23.4</c:v>
                </c:pt>
                <c:pt idx="7">
                  <c:v>24.2</c:v>
                </c:pt>
                <c:pt idx="8">
                  <c:v>24.5</c:v>
                </c:pt>
                <c:pt idx="9">
                  <c:v>24.5</c:v>
                </c:pt>
                <c:pt idx="10">
                  <c:v>24.6</c:v>
                </c:pt>
                <c:pt idx="11">
                  <c:v>25.3</c:v>
                </c:pt>
                <c:pt idx="12">
                  <c:v>26.5</c:v>
                </c:pt>
                <c:pt idx="13">
                  <c:v>29.1</c:v>
                </c:pt>
                <c:pt idx="14">
                  <c:v>31.1</c:v>
                </c:pt>
                <c:pt idx="15">
                  <c:v>33.9</c:v>
                </c:pt>
                <c:pt idx="16">
                  <c:v>34.299999999999997</c:v>
                </c:pt>
                <c:pt idx="17">
                  <c:v>35.799999999999997</c:v>
                </c:pt>
                <c:pt idx="18">
                  <c:v>36.799999999999997</c:v>
                </c:pt>
                <c:pt idx="19">
                  <c:v>37.200000000000003</c:v>
                </c:pt>
                <c:pt idx="20">
                  <c:v>37.299999999999997</c:v>
                </c:pt>
                <c:pt idx="21">
                  <c:v>40.4</c:v>
                </c:pt>
                <c:pt idx="22">
                  <c:v>41</c:v>
                </c:pt>
                <c:pt idx="23">
                  <c:v>46.3</c:v>
                </c:pt>
                <c:pt idx="24">
                  <c:v>48.4</c:v>
                </c:pt>
                <c:pt idx="25">
                  <c:v>52.2</c:v>
                </c:pt>
                <c:pt idx="26">
                  <c:v>53.8</c:v>
                </c:pt>
                <c:pt idx="27">
                  <c:v>54.5</c:v>
                </c:pt>
                <c:pt idx="28">
                  <c:v>56.1</c:v>
                </c:pt>
                <c:pt idx="29">
                  <c:v>65</c:v>
                </c:pt>
                <c:pt idx="30">
                  <c:v>70.099999999999994</c:v>
                </c:pt>
                <c:pt idx="31">
                  <c:v>71.7</c:v>
                </c:pt>
              </c:numCache>
            </c:numRef>
          </c:val>
          <c:extLst>
            <c:ext xmlns:c16="http://schemas.microsoft.com/office/drawing/2014/chart" uri="{C3380CC4-5D6E-409C-BE32-E72D297353CC}">
              <c16:uniqueId val="{00000003-23DE-424E-A37E-9080CF5FAE59}"/>
            </c:ext>
          </c:extLst>
        </c:ser>
        <c:dLbls>
          <c:showLegendKey val="0"/>
          <c:showVal val="0"/>
          <c:showCatName val="0"/>
          <c:showSerName val="0"/>
          <c:showPercent val="0"/>
          <c:showBubbleSize val="0"/>
        </c:dLbls>
        <c:gapWidth val="84"/>
        <c:overlap val="-27"/>
        <c:axId val="157665552"/>
        <c:axId val="157664720"/>
      </c:barChart>
      <c:catAx>
        <c:axId val="157665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664720"/>
        <c:crosses val="autoZero"/>
        <c:auto val="1"/>
        <c:lblAlgn val="ctr"/>
        <c:lblOffset val="100"/>
        <c:noMultiLvlLbl val="0"/>
      </c:catAx>
      <c:valAx>
        <c:axId val="15766472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6655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cs-CZ"/>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r>
              <a:rPr lang="cs-CZ" b="1" dirty="0">
                <a:solidFill>
                  <a:schemeClr val="tx1"/>
                </a:solidFill>
              </a:rPr>
              <a:t>Ženy</a:t>
            </a:r>
            <a:endParaRPr lang="en-US" b="1" dirty="0">
              <a:solidFill>
                <a:schemeClr val="tx1"/>
              </a:solidFill>
            </a:endParaRPr>
          </a:p>
        </c:rich>
      </c:tx>
      <c:overlay val="0"/>
      <c:spPr>
        <a:noFill/>
        <a:ln>
          <a:noFill/>
        </a:ln>
        <a:effectLst/>
      </c:spPr>
      <c:txPr>
        <a:bodyPr rot="0" spcFirstLastPara="1" vertOverflow="ellipsis" vert="horz" wrap="square" anchor="ctr" anchorCtr="1"/>
        <a:lstStyle/>
        <a:p>
          <a:pPr>
            <a:defRPr sz="1440"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0"/>
          <c:order val="0"/>
          <c:spPr>
            <a:solidFill>
              <a:srgbClr val="C00000"/>
            </a:solidFill>
            <a:ln>
              <a:noFill/>
            </a:ln>
            <a:effectLst/>
          </c:spPr>
          <c:invertIfNegative val="0"/>
          <c:dPt>
            <c:idx val="13"/>
            <c:invertIfNegative val="0"/>
            <c:bubble3D val="0"/>
            <c:spPr>
              <a:solidFill>
                <a:srgbClr val="760000"/>
              </a:solidFill>
              <a:ln>
                <a:noFill/>
              </a:ln>
              <a:effectLst/>
            </c:spPr>
            <c:extLst>
              <c:ext xmlns:c16="http://schemas.microsoft.com/office/drawing/2014/chart" uri="{C3380CC4-5D6E-409C-BE32-E72D297353CC}">
                <c16:uniqueId val="{00000001-14EC-41A5-AC0D-F0D9DDEF1D8C}"/>
              </c:ext>
            </c:extLst>
          </c:dPt>
          <c:dLbls>
            <c:dLbl>
              <c:idx val="1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EC-41A5-AC0D-F0D9DDEF1D8C}"/>
                </c:ext>
              </c:extLst>
            </c:dLbl>
            <c:dLbl>
              <c:idx val="19"/>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4EC-41A5-AC0D-F0D9DDEF1D8C}"/>
                </c:ext>
              </c:extLst>
            </c:dLbl>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cs-CZ"/>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'2'!$H$4:$H$35</c:f>
              <c:strCache>
                <c:ptCount val="32"/>
                <c:pt idx="0">
                  <c:v>Turecko</c:v>
                </c:pt>
                <c:pt idx="1">
                  <c:v>Rumunsko</c:v>
                </c:pt>
                <c:pt idx="2">
                  <c:v>Bulharsko</c:v>
                </c:pt>
                <c:pt idx="3">
                  <c:v>Malta</c:v>
                </c:pt>
                <c:pt idx="4">
                  <c:v>Srbsko</c:v>
                </c:pt>
                <c:pt idx="5">
                  <c:v>Portugalsko</c:v>
                </c:pt>
                <c:pt idx="6">
                  <c:v>Řecko</c:v>
                </c:pt>
                <c:pt idx="7">
                  <c:v>Itálie</c:v>
                </c:pt>
                <c:pt idx="8">
                  <c:v>Polsko</c:v>
                </c:pt>
                <c:pt idx="9">
                  <c:v>Lotyšsko</c:v>
                </c:pt>
                <c:pt idx="10">
                  <c:v>Litva</c:v>
                </c:pt>
                <c:pt idx="11">
                  <c:v>Chorvatsko</c:v>
                </c:pt>
                <c:pt idx="12">
                  <c:v>Kypr</c:v>
                </c:pt>
                <c:pt idx="13">
                  <c:v>Česko</c:v>
                </c:pt>
                <c:pt idx="14">
                  <c:v>Francie</c:v>
                </c:pt>
                <c:pt idx="15">
                  <c:v>Estonsko</c:v>
                </c:pt>
                <c:pt idx="16">
                  <c:v>Slovensko</c:v>
                </c:pt>
                <c:pt idx="17">
                  <c:v>Belgie</c:v>
                </c:pt>
                <c:pt idx="18">
                  <c:v>Slovinsko</c:v>
                </c:pt>
                <c:pt idx="19">
                  <c:v>EU 27</c:v>
                </c:pt>
                <c:pt idx="20">
                  <c:v>Maďarsko</c:v>
                </c:pt>
                <c:pt idx="21">
                  <c:v>Španělsko</c:v>
                </c:pt>
                <c:pt idx="22">
                  <c:v>Irsko</c:v>
                </c:pt>
                <c:pt idx="23">
                  <c:v>Lucembursko</c:v>
                </c:pt>
                <c:pt idx="24">
                  <c:v>Rakousko</c:v>
                </c:pt>
                <c:pt idx="25">
                  <c:v>Německo</c:v>
                </c:pt>
                <c:pt idx="26">
                  <c:v>Švédsko</c:v>
                </c:pt>
                <c:pt idx="27">
                  <c:v>Dánsko</c:v>
                </c:pt>
                <c:pt idx="28">
                  <c:v>Island</c:v>
                </c:pt>
                <c:pt idx="29">
                  <c:v>Nizozemsko</c:v>
                </c:pt>
                <c:pt idx="30">
                  <c:v>Norsko</c:v>
                </c:pt>
                <c:pt idx="31">
                  <c:v>Finsko</c:v>
                </c:pt>
              </c:strCache>
            </c:strRef>
          </c:cat>
          <c:val>
            <c:numRef>
              <c:f>'2'!$I$4:$I$35</c:f>
              <c:numCache>
                <c:formatCode>General</c:formatCode>
                <c:ptCount val="32"/>
                <c:pt idx="0">
                  <c:v>2.5</c:v>
                </c:pt>
                <c:pt idx="1">
                  <c:v>3.9</c:v>
                </c:pt>
                <c:pt idx="2">
                  <c:v>6.3</c:v>
                </c:pt>
                <c:pt idx="3">
                  <c:v>9.8000000000000007</c:v>
                </c:pt>
                <c:pt idx="4">
                  <c:v>13.1</c:v>
                </c:pt>
                <c:pt idx="5">
                  <c:v>13.3</c:v>
                </c:pt>
                <c:pt idx="6">
                  <c:v>15.4</c:v>
                </c:pt>
                <c:pt idx="7">
                  <c:v>15.5</c:v>
                </c:pt>
                <c:pt idx="8">
                  <c:v>16.5</c:v>
                </c:pt>
                <c:pt idx="9">
                  <c:v>16.600000000000001</c:v>
                </c:pt>
                <c:pt idx="10">
                  <c:v>17.2</c:v>
                </c:pt>
                <c:pt idx="11">
                  <c:v>17.3</c:v>
                </c:pt>
                <c:pt idx="12">
                  <c:v>18.5</c:v>
                </c:pt>
                <c:pt idx="13">
                  <c:v>19.5</c:v>
                </c:pt>
                <c:pt idx="14">
                  <c:v>21.5</c:v>
                </c:pt>
                <c:pt idx="15">
                  <c:v>22.9</c:v>
                </c:pt>
                <c:pt idx="16">
                  <c:v>24.6</c:v>
                </c:pt>
                <c:pt idx="17">
                  <c:v>24.7</c:v>
                </c:pt>
                <c:pt idx="18">
                  <c:v>27.8</c:v>
                </c:pt>
                <c:pt idx="19">
                  <c:v>28.5</c:v>
                </c:pt>
                <c:pt idx="20">
                  <c:v>29.3</c:v>
                </c:pt>
                <c:pt idx="21">
                  <c:v>30</c:v>
                </c:pt>
                <c:pt idx="22">
                  <c:v>34.299999999999997</c:v>
                </c:pt>
                <c:pt idx="23">
                  <c:v>41.3</c:v>
                </c:pt>
                <c:pt idx="24">
                  <c:v>41.4</c:v>
                </c:pt>
                <c:pt idx="25">
                  <c:v>45.9</c:v>
                </c:pt>
                <c:pt idx="26">
                  <c:v>56.7</c:v>
                </c:pt>
                <c:pt idx="27">
                  <c:v>57</c:v>
                </c:pt>
                <c:pt idx="28">
                  <c:v>57.2</c:v>
                </c:pt>
                <c:pt idx="29">
                  <c:v>59</c:v>
                </c:pt>
                <c:pt idx="30">
                  <c:v>65.2</c:v>
                </c:pt>
                <c:pt idx="31">
                  <c:v>71.7</c:v>
                </c:pt>
              </c:numCache>
            </c:numRef>
          </c:val>
          <c:extLst>
            <c:ext xmlns:c16="http://schemas.microsoft.com/office/drawing/2014/chart" uri="{C3380CC4-5D6E-409C-BE32-E72D297353CC}">
              <c16:uniqueId val="{00000003-14EC-41A5-AC0D-F0D9DDEF1D8C}"/>
            </c:ext>
          </c:extLst>
        </c:ser>
        <c:dLbls>
          <c:showLegendKey val="0"/>
          <c:showVal val="0"/>
          <c:showCatName val="0"/>
          <c:showSerName val="0"/>
          <c:showPercent val="0"/>
          <c:showBubbleSize val="0"/>
        </c:dLbls>
        <c:gapWidth val="84"/>
        <c:overlap val="-27"/>
        <c:axId val="157665552"/>
        <c:axId val="157664720"/>
      </c:barChart>
      <c:catAx>
        <c:axId val="157665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664720"/>
        <c:crosses val="autoZero"/>
        <c:auto val="1"/>
        <c:lblAlgn val="ctr"/>
        <c:lblOffset val="100"/>
        <c:noMultiLvlLbl val="0"/>
      </c:catAx>
      <c:valAx>
        <c:axId val="15766472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s-CZ"/>
          </a:p>
        </c:txPr>
        <c:crossAx val="1576655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latin typeface="+mn-lt"/>
        </a:defRPr>
      </a:pPr>
      <a:endParaRPr lang="cs-CZ"/>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cs-CZ"/>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cs-CZ" b="1" dirty="0">
                <a:solidFill>
                  <a:schemeClr val="tx1"/>
                </a:solidFill>
              </a:rPr>
              <a:t>Podíl osob s vysokým krevním tlakem</a:t>
            </a:r>
            <a:endParaRPr lang="en-US" b="1" dirty="0">
              <a:solidFill>
                <a:schemeClr val="tx1"/>
              </a:solidFill>
            </a:endParaRPr>
          </a:p>
        </c:rich>
      </c:tx>
      <c:layout>
        <c:manualLayout>
          <c:xMode val="edge"/>
          <c:yMode val="edge"/>
          <c:x val="0.2759665277777778"/>
          <c:y val="8.0829444155627037E-4"/>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cs-CZ"/>
        </a:p>
      </c:txPr>
    </c:title>
    <c:autoTitleDeleted val="0"/>
    <c:plotArea>
      <c:layout/>
      <c:barChart>
        <c:barDir val="col"/>
        <c:grouping val="clustered"/>
        <c:varyColors val="0"/>
        <c:ser>
          <c:idx val="2"/>
          <c:order val="2"/>
          <c:tx>
            <c:strRef>
              <c:f>List1!$D$1</c:f>
              <c:strCache>
                <c:ptCount val="1"/>
                <c:pt idx="0">
                  <c:v>celkem</c:v>
                </c:pt>
              </c:strCache>
            </c:strRef>
          </c:tx>
          <c:spPr>
            <a:solidFill>
              <a:schemeClr val="accent2"/>
            </a:solidFill>
            <a:ln>
              <a:solidFill>
                <a:schemeClr val="tx1"/>
              </a:solidFill>
            </a:ln>
            <a:effectLst/>
          </c:spPr>
          <c:invertIfNegative val="0"/>
          <c:dPt>
            <c:idx val="18"/>
            <c:invertIfNegative val="0"/>
            <c:bubble3D val="0"/>
            <c:spPr>
              <a:solidFill>
                <a:schemeClr val="accent6"/>
              </a:solidFill>
              <a:ln>
                <a:solidFill>
                  <a:schemeClr val="tx1"/>
                </a:solidFill>
              </a:ln>
              <a:effectLst/>
            </c:spPr>
            <c:extLst>
              <c:ext xmlns:c16="http://schemas.microsoft.com/office/drawing/2014/chart" uri="{C3380CC4-5D6E-409C-BE32-E72D297353CC}">
                <c16:uniqueId val="{00000001-B1A6-43B6-8DE3-3DF0F4124E09}"/>
              </c:ext>
            </c:extLst>
          </c:dPt>
          <c:cat>
            <c:strRef>
              <c:f>List1!$A$2:$A$30</c:f>
              <c:strCache>
                <c:ptCount val="29"/>
                <c:pt idx="0">
                  <c:v>France</c:v>
                </c:pt>
                <c:pt idx="1">
                  <c:v>Ireland</c:v>
                </c:pt>
                <c:pt idx="2">
                  <c:v>Sweden</c:v>
                </c:pt>
                <c:pt idx="3">
                  <c:v>United Kingdom</c:v>
                </c:pt>
                <c:pt idx="4">
                  <c:v>Belgium</c:v>
                </c:pt>
                <c:pt idx="5">
                  <c:v>Luxembourg</c:v>
                </c:pt>
                <c:pt idx="6">
                  <c:v>Netherlands</c:v>
                </c:pt>
                <c:pt idx="7">
                  <c:v>Romania</c:v>
                </c:pt>
                <c:pt idx="8">
                  <c:v>Cyprus</c:v>
                </c:pt>
                <c:pt idx="9">
                  <c:v>Denmark</c:v>
                </c:pt>
                <c:pt idx="10">
                  <c:v>Spain</c:v>
                </c:pt>
                <c:pt idx="11">
                  <c:v>Italy</c:v>
                </c:pt>
                <c:pt idx="12">
                  <c:v>Greece</c:v>
                </c:pt>
                <c:pt idx="13">
                  <c:v>European Union (28)</c:v>
                </c:pt>
                <c:pt idx="14">
                  <c:v>Austria</c:v>
                </c:pt>
                <c:pt idx="15">
                  <c:v>Malta</c:v>
                </c:pt>
                <c:pt idx="16">
                  <c:v>Estonia</c:v>
                </c:pt>
                <c:pt idx="17">
                  <c:v>Poland</c:v>
                </c:pt>
                <c:pt idx="18">
                  <c:v>Czech Republic</c:v>
                </c:pt>
                <c:pt idx="19">
                  <c:v>Croatia</c:v>
                </c:pt>
                <c:pt idx="20">
                  <c:v>Slovenia</c:v>
                </c:pt>
                <c:pt idx="21">
                  <c:v>Finland</c:v>
                </c:pt>
                <c:pt idx="22">
                  <c:v>Portugal</c:v>
                </c:pt>
                <c:pt idx="23">
                  <c:v>Slovakia</c:v>
                </c:pt>
                <c:pt idx="24">
                  <c:v>Lithuania</c:v>
                </c:pt>
                <c:pt idx="25">
                  <c:v>Germany</c:v>
                </c:pt>
                <c:pt idx="26">
                  <c:v>Latvia</c:v>
                </c:pt>
                <c:pt idx="27">
                  <c:v>Bulgaria</c:v>
                </c:pt>
                <c:pt idx="28">
                  <c:v>Hungary</c:v>
                </c:pt>
              </c:strCache>
            </c:strRef>
          </c:cat>
          <c:val>
            <c:numRef>
              <c:f>List1!$D$2:$D$30</c:f>
              <c:numCache>
                <c:formatCode>General</c:formatCode>
                <c:ptCount val="29"/>
                <c:pt idx="0">
                  <c:v>28.8</c:v>
                </c:pt>
                <c:pt idx="1">
                  <c:v>30.9</c:v>
                </c:pt>
                <c:pt idx="2">
                  <c:v>32.4</c:v>
                </c:pt>
                <c:pt idx="3">
                  <c:v>32.700000000000003</c:v>
                </c:pt>
                <c:pt idx="4">
                  <c:v>32.9</c:v>
                </c:pt>
                <c:pt idx="5">
                  <c:v>33</c:v>
                </c:pt>
                <c:pt idx="6">
                  <c:v>33.6</c:v>
                </c:pt>
                <c:pt idx="7">
                  <c:v>34</c:v>
                </c:pt>
                <c:pt idx="8">
                  <c:v>34.700000000000003</c:v>
                </c:pt>
                <c:pt idx="9">
                  <c:v>35.4</c:v>
                </c:pt>
                <c:pt idx="10">
                  <c:v>37.400000000000006</c:v>
                </c:pt>
                <c:pt idx="11">
                  <c:v>41.2</c:v>
                </c:pt>
                <c:pt idx="12">
                  <c:v>41.6</c:v>
                </c:pt>
                <c:pt idx="13">
                  <c:v>41.9</c:v>
                </c:pt>
                <c:pt idx="14">
                  <c:v>42.2</c:v>
                </c:pt>
                <c:pt idx="15">
                  <c:v>42.8</c:v>
                </c:pt>
                <c:pt idx="16">
                  <c:v>45.400000000000006</c:v>
                </c:pt>
                <c:pt idx="17">
                  <c:v>45.9</c:v>
                </c:pt>
                <c:pt idx="18">
                  <c:v>47.4</c:v>
                </c:pt>
                <c:pt idx="19">
                  <c:v>49</c:v>
                </c:pt>
                <c:pt idx="20">
                  <c:v>49.5</c:v>
                </c:pt>
                <c:pt idx="21">
                  <c:v>49.9</c:v>
                </c:pt>
                <c:pt idx="22">
                  <c:v>50.2</c:v>
                </c:pt>
                <c:pt idx="23">
                  <c:v>51.5</c:v>
                </c:pt>
                <c:pt idx="24">
                  <c:v>55.1</c:v>
                </c:pt>
                <c:pt idx="25">
                  <c:v>57</c:v>
                </c:pt>
                <c:pt idx="26">
                  <c:v>57.599999999999994</c:v>
                </c:pt>
                <c:pt idx="27">
                  <c:v>59</c:v>
                </c:pt>
                <c:pt idx="28">
                  <c:v>63.6</c:v>
                </c:pt>
              </c:numCache>
            </c:numRef>
          </c:val>
          <c:extLst>
            <c:ext xmlns:c16="http://schemas.microsoft.com/office/drawing/2014/chart" uri="{C3380CC4-5D6E-409C-BE32-E72D297353CC}">
              <c16:uniqueId val="{00000002-B1A6-43B6-8DE3-3DF0F4124E09}"/>
            </c:ext>
          </c:extLst>
        </c:ser>
        <c:dLbls>
          <c:showLegendKey val="0"/>
          <c:showVal val="0"/>
          <c:showCatName val="0"/>
          <c:showSerName val="0"/>
          <c:showPercent val="0"/>
          <c:showBubbleSize val="0"/>
        </c:dLbls>
        <c:gapWidth val="81"/>
        <c:axId val="410197224"/>
        <c:axId val="410198792"/>
      </c:barChart>
      <c:scatterChart>
        <c:scatterStyle val="lineMarker"/>
        <c:varyColors val="0"/>
        <c:ser>
          <c:idx val="0"/>
          <c:order val="0"/>
          <c:tx>
            <c:strRef>
              <c:f>List1!$B$1</c:f>
              <c:strCache>
                <c:ptCount val="1"/>
                <c:pt idx="0">
                  <c:v>Column1</c:v>
                </c:pt>
              </c:strCache>
            </c:strRef>
          </c:tx>
          <c:spPr>
            <a:ln w="25400" cap="rnd">
              <a:noFill/>
              <a:round/>
            </a:ln>
            <a:effectLst/>
          </c:spPr>
          <c:marker>
            <c:symbol val="circle"/>
            <c:size val="5"/>
            <c:spPr>
              <a:solidFill>
                <a:schemeClr val="accent1"/>
              </a:solidFill>
              <a:ln w="9525">
                <a:solidFill>
                  <a:schemeClr val="accent1"/>
                </a:solidFill>
              </a:ln>
              <a:effectLst/>
            </c:spPr>
          </c:marker>
          <c:dPt>
            <c:idx val="15"/>
            <c:marker>
              <c:symbol val="circle"/>
              <c:size val="5"/>
              <c:spPr>
                <a:solidFill>
                  <a:schemeClr val="accent1"/>
                </a:solidFill>
                <a:ln w="9525">
                  <a:solidFill>
                    <a:schemeClr val="accent1"/>
                  </a:solidFill>
                </a:ln>
                <a:effectLst/>
              </c:spPr>
            </c:marker>
            <c:bubble3D val="0"/>
            <c:spPr>
              <a:ln w="25400" cap="rnd">
                <a:noFill/>
                <a:round/>
              </a:ln>
              <a:effectLst/>
            </c:spPr>
            <c:extLst>
              <c:ext xmlns:c16="http://schemas.microsoft.com/office/drawing/2014/chart" uri="{C3380CC4-5D6E-409C-BE32-E72D297353CC}">
                <c16:uniqueId val="{00000004-B1A6-43B6-8DE3-3DF0F4124E09}"/>
              </c:ext>
            </c:extLst>
          </c:dPt>
          <c:xVal>
            <c:strRef>
              <c:f>List1!$A$2:$A$30</c:f>
              <c:strCache>
                <c:ptCount val="29"/>
                <c:pt idx="0">
                  <c:v>France</c:v>
                </c:pt>
                <c:pt idx="1">
                  <c:v>Ireland</c:v>
                </c:pt>
                <c:pt idx="2">
                  <c:v>Sweden</c:v>
                </c:pt>
                <c:pt idx="3">
                  <c:v>United Kingdom</c:v>
                </c:pt>
                <c:pt idx="4">
                  <c:v>Belgium</c:v>
                </c:pt>
                <c:pt idx="5">
                  <c:v>Luxembourg</c:v>
                </c:pt>
                <c:pt idx="6">
                  <c:v>Netherlands</c:v>
                </c:pt>
                <c:pt idx="7">
                  <c:v>Romania</c:v>
                </c:pt>
                <c:pt idx="8">
                  <c:v>Cyprus</c:v>
                </c:pt>
                <c:pt idx="9">
                  <c:v>Denmark</c:v>
                </c:pt>
                <c:pt idx="10">
                  <c:v>Spain</c:v>
                </c:pt>
                <c:pt idx="11">
                  <c:v>Italy</c:v>
                </c:pt>
                <c:pt idx="12">
                  <c:v>Greece</c:v>
                </c:pt>
                <c:pt idx="13">
                  <c:v>European Union (28)</c:v>
                </c:pt>
                <c:pt idx="14">
                  <c:v>Austria</c:v>
                </c:pt>
                <c:pt idx="15">
                  <c:v>Malta</c:v>
                </c:pt>
                <c:pt idx="16">
                  <c:v>Estonia</c:v>
                </c:pt>
                <c:pt idx="17">
                  <c:v>Poland</c:v>
                </c:pt>
                <c:pt idx="18">
                  <c:v>Czech Republic</c:v>
                </c:pt>
                <c:pt idx="19">
                  <c:v>Croatia</c:v>
                </c:pt>
                <c:pt idx="20">
                  <c:v>Slovenia</c:v>
                </c:pt>
                <c:pt idx="21">
                  <c:v>Finland</c:v>
                </c:pt>
                <c:pt idx="22">
                  <c:v>Portugal</c:v>
                </c:pt>
                <c:pt idx="23">
                  <c:v>Slovakia</c:v>
                </c:pt>
                <c:pt idx="24">
                  <c:v>Lithuania</c:v>
                </c:pt>
                <c:pt idx="25">
                  <c:v>Germany</c:v>
                </c:pt>
                <c:pt idx="26">
                  <c:v>Latvia</c:v>
                </c:pt>
                <c:pt idx="27">
                  <c:v>Bulgaria</c:v>
                </c:pt>
                <c:pt idx="28">
                  <c:v>Hungary</c:v>
                </c:pt>
              </c:strCache>
            </c:strRef>
          </c:xVal>
          <c:yVal>
            <c:numRef>
              <c:f>List1!$B$2:$B$30</c:f>
              <c:numCache>
                <c:formatCode>General</c:formatCode>
                <c:ptCount val="29"/>
              </c:numCache>
            </c:numRef>
          </c:yVal>
          <c:smooth val="0"/>
          <c:extLst>
            <c:ext xmlns:c16="http://schemas.microsoft.com/office/drawing/2014/chart" uri="{C3380CC4-5D6E-409C-BE32-E72D297353CC}">
              <c16:uniqueId val="{00000005-B1A6-43B6-8DE3-3DF0F4124E09}"/>
            </c:ext>
          </c:extLst>
        </c:ser>
        <c:ser>
          <c:idx val="1"/>
          <c:order val="1"/>
          <c:tx>
            <c:strRef>
              <c:f>List1!$C$1</c:f>
              <c:strCache>
                <c:ptCount val="1"/>
                <c:pt idx="0">
                  <c:v>Column2</c:v>
                </c:pt>
              </c:strCache>
            </c:strRef>
          </c:tx>
          <c:spPr>
            <a:ln w="25400" cap="rnd">
              <a:noFill/>
              <a:round/>
            </a:ln>
            <a:effectLst/>
          </c:spPr>
          <c:marker>
            <c:symbol val="circle"/>
            <c:size val="5"/>
            <c:spPr>
              <a:solidFill>
                <a:schemeClr val="accent3"/>
              </a:solidFill>
              <a:ln w="9525">
                <a:solidFill>
                  <a:schemeClr val="accent3"/>
                </a:solidFill>
              </a:ln>
              <a:effectLst/>
            </c:spPr>
          </c:marker>
          <c:xVal>
            <c:strRef>
              <c:f>List1!$A$2:$A$30</c:f>
              <c:strCache>
                <c:ptCount val="29"/>
                <c:pt idx="0">
                  <c:v>France</c:v>
                </c:pt>
                <c:pt idx="1">
                  <c:v>Ireland</c:v>
                </c:pt>
                <c:pt idx="2">
                  <c:v>Sweden</c:v>
                </c:pt>
                <c:pt idx="3">
                  <c:v>United Kingdom</c:v>
                </c:pt>
                <c:pt idx="4">
                  <c:v>Belgium</c:v>
                </c:pt>
                <c:pt idx="5">
                  <c:v>Luxembourg</c:v>
                </c:pt>
                <c:pt idx="6">
                  <c:v>Netherlands</c:v>
                </c:pt>
                <c:pt idx="7">
                  <c:v>Romania</c:v>
                </c:pt>
                <c:pt idx="8">
                  <c:v>Cyprus</c:v>
                </c:pt>
                <c:pt idx="9">
                  <c:v>Denmark</c:v>
                </c:pt>
                <c:pt idx="10">
                  <c:v>Spain</c:v>
                </c:pt>
                <c:pt idx="11">
                  <c:v>Italy</c:v>
                </c:pt>
                <c:pt idx="12">
                  <c:v>Greece</c:v>
                </c:pt>
                <c:pt idx="13">
                  <c:v>European Union (28)</c:v>
                </c:pt>
                <c:pt idx="14">
                  <c:v>Austria</c:v>
                </c:pt>
                <c:pt idx="15">
                  <c:v>Malta</c:v>
                </c:pt>
                <c:pt idx="16">
                  <c:v>Estonia</c:v>
                </c:pt>
                <c:pt idx="17">
                  <c:v>Poland</c:v>
                </c:pt>
                <c:pt idx="18">
                  <c:v>Czech Republic</c:v>
                </c:pt>
                <c:pt idx="19">
                  <c:v>Croatia</c:v>
                </c:pt>
                <c:pt idx="20">
                  <c:v>Slovenia</c:v>
                </c:pt>
                <c:pt idx="21">
                  <c:v>Finland</c:v>
                </c:pt>
                <c:pt idx="22">
                  <c:v>Portugal</c:v>
                </c:pt>
                <c:pt idx="23">
                  <c:v>Slovakia</c:v>
                </c:pt>
                <c:pt idx="24">
                  <c:v>Lithuania</c:v>
                </c:pt>
                <c:pt idx="25">
                  <c:v>Germany</c:v>
                </c:pt>
                <c:pt idx="26">
                  <c:v>Latvia</c:v>
                </c:pt>
                <c:pt idx="27">
                  <c:v>Bulgaria</c:v>
                </c:pt>
                <c:pt idx="28">
                  <c:v>Hungary</c:v>
                </c:pt>
              </c:strCache>
            </c:strRef>
          </c:xVal>
          <c:yVal>
            <c:numRef>
              <c:f>List1!$C$2:$C$30</c:f>
              <c:numCache>
                <c:formatCode>General</c:formatCode>
                <c:ptCount val="29"/>
              </c:numCache>
            </c:numRef>
          </c:yVal>
          <c:smooth val="0"/>
          <c:extLst>
            <c:ext xmlns:c16="http://schemas.microsoft.com/office/drawing/2014/chart" uri="{C3380CC4-5D6E-409C-BE32-E72D297353CC}">
              <c16:uniqueId val="{00000006-B1A6-43B6-8DE3-3DF0F4124E09}"/>
            </c:ext>
          </c:extLst>
        </c:ser>
        <c:dLbls>
          <c:showLegendKey val="0"/>
          <c:showVal val="0"/>
          <c:showCatName val="0"/>
          <c:showSerName val="0"/>
          <c:showPercent val="0"/>
          <c:showBubbleSize val="0"/>
        </c:dLbls>
        <c:axId val="410197224"/>
        <c:axId val="410198792"/>
      </c:scatterChart>
      <c:catAx>
        <c:axId val="410197224"/>
        <c:scaling>
          <c:orientation val="minMax"/>
        </c:scaling>
        <c:delete val="0"/>
        <c:axPos val="b"/>
        <c:numFmt formatCode="General" sourceLinked="1"/>
        <c:majorTickMark val="in"/>
        <c:minorTickMark val="none"/>
        <c:tickLblPos val="nextTo"/>
        <c:spPr>
          <a:noFill/>
          <a:ln w="25400" cap="flat" cmpd="sng" algn="ctr">
            <a:solidFill>
              <a:schemeClr val="tx1"/>
            </a:solidFill>
            <a:round/>
          </a:ln>
          <a:effectLst/>
        </c:spPr>
        <c:txPr>
          <a:bodyPr rot="-5400000" spcFirstLastPara="1" vertOverflow="ellipsis" wrap="square" anchor="ctr" anchorCtr="1"/>
          <a:lstStyle/>
          <a:p>
            <a:pPr>
              <a:defRPr sz="1400" b="0" i="0" u="none" strike="noStrike" kern="1200" baseline="0">
                <a:solidFill>
                  <a:schemeClr val="tx1"/>
                </a:solidFill>
                <a:latin typeface="+mn-lt"/>
                <a:ea typeface="+mn-ea"/>
                <a:cs typeface="+mn-cs"/>
              </a:defRPr>
            </a:pPr>
            <a:endParaRPr lang="cs-CZ"/>
          </a:p>
        </c:txPr>
        <c:crossAx val="410198792"/>
        <c:crosses val="autoZero"/>
        <c:auto val="1"/>
        <c:lblAlgn val="ctr"/>
        <c:lblOffset val="100"/>
        <c:noMultiLvlLbl val="0"/>
      </c:catAx>
      <c:valAx>
        <c:axId val="410198792"/>
        <c:scaling>
          <c:orientation val="minMax"/>
        </c:scaling>
        <c:delete val="0"/>
        <c:axPos val="l"/>
        <c:majorGridlines>
          <c:spPr>
            <a:ln w="9525" cap="flat" cmpd="sng" algn="ctr">
              <a:solidFill>
                <a:schemeClr val="tx1">
                  <a:lumMod val="15000"/>
                  <a:lumOff val="85000"/>
                </a:schemeClr>
              </a:solidFill>
              <a:round/>
            </a:ln>
            <a:effectLst/>
          </c:spPr>
        </c:majorGridlines>
        <c:numFmt formatCode="0&quot; %&quot;"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cs-CZ"/>
          </a:p>
        </c:txPr>
        <c:crossAx val="4101972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cs-CZ"/>
    </a:p>
  </c:txPr>
  <c:externalData r:id="rId4">
    <c:autoUpdate val="0"/>
  </c:externalData>
  <c:userShapes r:id="rId5"/>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A7392C3-B63E-424D-B954-601E16AB870F}" type="doc">
      <dgm:prSet loTypeId="urn:microsoft.com/office/officeart/2008/layout/VerticalCurvedList" loCatId="" qsTypeId="urn:microsoft.com/office/officeart/2005/8/quickstyle/simple1" qsCatId="simple" csTypeId="urn:microsoft.com/office/officeart/2005/8/colors/accent1_2" csCatId="accent1" phldr="1"/>
      <dgm:spPr/>
      <dgm:t>
        <a:bodyPr/>
        <a:lstStyle/>
        <a:p>
          <a:endParaRPr lang="cs-CZ"/>
        </a:p>
      </dgm:t>
    </dgm:pt>
    <dgm:pt modelId="{60C59270-1943-DB48-B3CE-54254AAD3BB1}">
      <dgm:prSet phldrT="[Text]" custT="1"/>
      <dgm:spPr/>
      <dgm:t>
        <a:bodyPr/>
        <a:lstStyle/>
        <a:p>
          <a:r>
            <a:rPr lang="cs-CZ" sz="2000" b="0" dirty="0"/>
            <a:t>Metodické a personální zázemí</a:t>
          </a:r>
        </a:p>
      </dgm:t>
    </dgm:pt>
    <dgm:pt modelId="{007A2030-A27C-F443-B695-A47BE4A8253D}" type="parTrans" cxnId="{704BC245-2B7C-9D44-9887-D2D703E874A2}">
      <dgm:prSet/>
      <dgm:spPr/>
      <dgm:t>
        <a:bodyPr/>
        <a:lstStyle/>
        <a:p>
          <a:endParaRPr lang="cs-CZ"/>
        </a:p>
      </dgm:t>
    </dgm:pt>
    <dgm:pt modelId="{010E8CFC-1D81-B84D-BB80-E13EFAE3C74F}" type="sibTrans" cxnId="{704BC245-2B7C-9D44-9887-D2D703E874A2}">
      <dgm:prSet/>
      <dgm:spPr/>
      <dgm:t>
        <a:bodyPr/>
        <a:lstStyle/>
        <a:p>
          <a:endParaRPr lang="cs-CZ"/>
        </a:p>
      </dgm:t>
    </dgm:pt>
    <dgm:pt modelId="{A12CA498-210A-4A75-8263-21F786E789E9}">
      <dgm:prSet custT="1"/>
      <dgm:spPr/>
      <dgm:t>
        <a:bodyPr/>
        <a:lstStyle/>
        <a:p>
          <a:r>
            <a:rPr lang="cs-CZ" sz="2000" b="0" dirty="0"/>
            <a:t>Datová základna screeningových programů a evaluace populačních screeningových programů</a:t>
          </a:r>
        </a:p>
      </dgm:t>
    </dgm:pt>
    <dgm:pt modelId="{6A8D63E8-3A44-45B6-AD6E-B8B467986B22}" type="parTrans" cxnId="{1F4B04D9-9BFA-4E6A-ABC6-EAC285CD3901}">
      <dgm:prSet/>
      <dgm:spPr/>
      <dgm:t>
        <a:bodyPr/>
        <a:lstStyle/>
        <a:p>
          <a:endParaRPr lang="cs-CZ"/>
        </a:p>
      </dgm:t>
    </dgm:pt>
    <dgm:pt modelId="{933E47AA-B044-4F8B-A324-AF1330F2F84C}" type="sibTrans" cxnId="{1F4B04D9-9BFA-4E6A-ABC6-EAC285CD3901}">
      <dgm:prSet/>
      <dgm:spPr/>
      <dgm:t>
        <a:bodyPr/>
        <a:lstStyle/>
        <a:p>
          <a:endParaRPr lang="cs-CZ"/>
        </a:p>
      </dgm:t>
    </dgm:pt>
    <dgm:pt modelId="{134E023A-668E-4D49-8532-A7511F85C673}">
      <dgm:prSet custT="1"/>
      <dgm:spPr/>
      <dgm:t>
        <a:bodyPr/>
        <a:lstStyle/>
        <a:p>
          <a:r>
            <a:rPr lang="cs-CZ" sz="2000" b="0" dirty="0"/>
            <a:t>Koordinace populačních programů</a:t>
          </a:r>
        </a:p>
      </dgm:t>
    </dgm:pt>
    <dgm:pt modelId="{8B66757F-B40D-4CA8-97EF-7FA4B71F4864}" type="parTrans" cxnId="{7BF45B2F-36BA-4CA5-888C-AA45B9316865}">
      <dgm:prSet/>
      <dgm:spPr/>
      <dgm:t>
        <a:bodyPr/>
        <a:lstStyle/>
        <a:p>
          <a:endParaRPr lang="cs-CZ"/>
        </a:p>
      </dgm:t>
    </dgm:pt>
    <dgm:pt modelId="{ACD4EB98-5CF7-4638-81C7-B53735813317}" type="sibTrans" cxnId="{7BF45B2F-36BA-4CA5-888C-AA45B9316865}">
      <dgm:prSet/>
      <dgm:spPr/>
      <dgm:t>
        <a:bodyPr/>
        <a:lstStyle/>
        <a:p>
          <a:endParaRPr lang="cs-CZ"/>
        </a:p>
      </dgm:t>
    </dgm:pt>
    <dgm:pt modelId="{6B934365-0A11-410C-9A35-7E67AB5A6667}">
      <dgm:prSet custT="1"/>
      <dgm:spPr/>
      <dgm:t>
        <a:bodyPr/>
        <a:lstStyle/>
        <a:p>
          <a:r>
            <a:rPr lang="cs-CZ" sz="2000" b="0" dirty="0"/>
            <a:t>Vzdělávací aktivity</a:t>
          </a:r>
        </a:p>
      </dgm:t>
    </dgm:pt>
    <dgm:pt modelId="{F2280881-C1CF-4E6B-981A-5209C9E30095}" type="parTrans" cxnId="{6309B5D0-18A3-4D57-9475-040AF9F404D4}">
      <dgm:prSet/>
      <dgm:spPr/>
      <dgm:t>
        <a:bodyPr/>
        <a:lstStyle/>
        <a:p>
          <a:endParaRPr lang="cs-CZ"/>
        </a:p>
      </dgm:t>
    </dgm:pt>
    <dgm:pt modelId="{FCB5BDA0-681F-4F60-82B1-8A21DBE905F5}" type="sibTrans" cxnId="{6309B5D0-18A3-4D57-9475-040AF9F404D4}">
      <dgm:prSet/>
      <dgm:spPr/>
      <dgm:t>
        <a:bodyPr/>
        <a:lstStyle/>
        <a:p>
          <a:endParaRPr lang="cs-CZ"/>
        </a:p>
      </dgm:t>
    </dgm:pt>
    <dgm:pt modelId="{8D6521EC-58D1-4262-A67D-7876BB38329A}">
      <dgm:prSet custT="1"/>
      <dgm:spPr/>
      <dgm:t>
        <a:bodyPr/>
        <a:lstStyle/>
        <a:p>
          <a:r>
            <a:rPr lang="cs-CZ" sz="2000" b="0" dirty="0"/>
            <a:t>Mezinárodní spolupráce</a:t>
          </a:r>
        </a:p>
      </dgm:t>
    </dgm:pt>
    <dgm:pt modelId="{BEAA19F2-5AD5-4BA3-B402-F0CF3FA55EB8}" type="parTrans" cxnId="{64E70D21-D140-46DD-A35D-9E039565C488}">
      <dgm:prSet/>
      <dgm:spPr/>
      <dgm:t>
        <a:bodyPr/>
        <a:lstStyle/>
        <a:p>
          <a:endParaRPr lang="cs-CZ"/>
        </a:p>
      </dgm:t>
    </dgm:pt>
    <dgm:pt modelId="{FE1CCF9B-6D10-4708-9247-258EBB4FD487}" type="sibTrans" cxnId="{64E70D21-D140-46DD-A35D-9E039565C488}">
      <dgm:prSet/>
      <dgm:spPr/>
      <dgm:t>
        <a:bodyPr/>
        <a:lstStyle/>
        <a:p>
          <a:endParaRPr lang="cs-CZ"/>
        </a:p>
      </dgm:t>
    </dgm:pt>
    <dgm:pt modelId="{0182F258-7089-4323-8BFC-7F4F2BE6F5EF}">
      <dgm:prSet custT="1"/>
      <dgm:spPr/>
      <dgm:t>
        <a:bodyPr/>
        <a:lstStyle/>
        <a:p>
          <a:r>
            <a:rPr lang="cs-CZ" sz="2000" b="0" dirty="0"/>
            <a:t>Realizace pilotních projektů časného záchytu onemocnění</a:t>
          </a:r>
        </a:p>
      </dgm:t>
    </dgm:pt>
    <dgm:pt modelId="{BFBB1AC9-BAC0-4665-9762-FFDDE3F1B1EA}" type="parTrans" cxnId="{9D9C1E49-A94E-4DA4-BF49-760CF0FFC033}">
      <dgm:prSet/>
      <dgm:spPr/>
      <dgm:t>
        <a:bodyPr/>
        <a:lstStyle/>
        <a:p>
          <a:endParaRPr lang="cs-CZ"/>
        </a:p>
      </dgm:t>
    </dgm:pt>
    <dgm:pt modelId="{4A465ADE-FDFE-46AD-8A79-BEB60268E960}" type="sibTrans" cxnId="{9D9C1E49-A94E-4DA4-BF49-760CF0FFC033}">
      <dgm:prSet/>
      <dgm:spPr/>
      <dgm:t>
        <a:bodyPr/>
        <a:lstStyle/>
        <a:p>
          <a:endParaRPr lang="cs-CZ"/>
        </a:p>
      </dgm:t>
    </dgm:pt>
    <dgm:pt modelId="{E1416FCB-5AA7-5F40-9ED1-AD8020B7E133}" type="pres">
      <dgm:prSet presAssocID="{1A7392C3-B63E-424D-B954-601E16AB870F}" presName="Name0" presStyleCnt="0">
        <dgm:presLayoutVars>
          <dgm:chMax val="7"/>
          <dgm:chPref val="7"/>
          <dgm:dir/>
        </dgm:presLayoutVars>
      </dgm:prSet>
      <dgm:spPr/>
    </dgm:pt>
    <dgm:pt modelId="{D8C8F95F-A42A-0243-8657-72224E483906}" type="pres">
      <dgm:prSet presAssocID="{1A7392C3-B63E-424D-B954-601E16AB870F}" presName="Name1" presStyleCnt="0"/>
      <dgm:spPr/>
    </dgm:pt>
    <dgm:pt modelId="{28455470-C4C2-FB4D-97B4-FC50FE904AEA}" type="pres">
      <dgm:prSet presAssocID="{1A7392C3-B63E-424D-B954-601E16AB870F}" presName="cycle" presStyleCnt="0"/>
      <dgm:spPr/>
    </dgm:pt>
    <dgm:pt modelId="{9594F7BE-55EB-0147-8AFE-08E5C4063254}" type="pres">
      <dgm:prSet presAssocID="{1A7392C3-B63E-424D-B954-601E16AB870F}" presName="srcNode" presStyleLbl="node1" presStyleIdx="0" presStyleCnt="6"/>
      <dgm:spPr/>
    </dgm:pt>
    <dgm:pt modelId="{C56D3B3B-A78C-6347-8655-1DB57941C0F3}" type="pres">
      <dgm:prSet presAssocID="{1A7392C3-B63E-424D-B954-601E16AB870F}" presName="conn" presStyleLbl="parChTrans1D2" presStyleIdx="0" presStyleCnt="1"/>
      <dgm:spPr/>
    </dgm:pt>
    <dgm:pt modelId="{38F303C6-5A0A-8944-BCDB-AD197F7B4E8C}" type="pres">
      <dgm:prSet presAssocID="{1A7392C3-B63E-424D-B954-601E16AB870F}" presName="extraNode" presStyleLbl="node1" presStyleIdx="0" presStyleCnt="6"/>
      <dgm:spPr/>
    </dgm:pt>
    <dgm:pt modelId="{60A6E09B-1541-D64D-AC4B-D448FD386041}" type="pres">
      <dgm:prSet presAssocID="{1A7392C3-B63E-424D-B954-601E16AB870F}" presName="dstNode" presStyleLbl="node1" presStyleIdx="0" presStyleCnt="6"/>
      <dgm:spPr/>
    </dgm:pt>
    <dgm:pt modelId="{F922AD1D-A7E3-7246-95C2-05E5B40B59E7}" type="pres">
      <dgm:prSet presAssocID="{60C59270-1943-DB48-B3CE-54254AAD3BB1}" presName="text_1" presStyleLbl="node1" presStyleIdx="0" presStyleCnt="6">
        <dgm:presLayoutVars>
          <dgm:bulletEnabled val="1"/>
        </dgm:presLayoutVars>
      </dgm:prSet>
      <dgm:spPr/>
    </dgm:pt>
    <dgm:pt modelId="{91787A8D-BA66-B342-98AA-9D60D762C2AB}" type="pres">
      <dgm:prSet presAssocID="{60C59270-1943-DB48-B3CE-54254AAD3BB1}" presName="accent_1" presStyleCnt="0"/>
      <dgm:spPr/>
    </dgm:pt>
    <dgm:pt modelId="{D1995C79-C547-4140-B686-CE55EAD184E6}" type="pres">
      <dgm:prSet presAssocID="{60C59270-1943-DB48-B3CE-54254AAD3BB1}" presName="accentRepeatNode" presStyleLbl="solidFgAcc1" presStyleIdx="0" presStyleCnt="6"/>
      <dgm:spPr/>
    </dgm:pt>
    <dgm:pt modelId="{FEB39AD0-E896-4A1C-9078-7A35E109EBF3}" type="pres">
      <dgm:prSet presAssocID="{A12CA498-210A-4A75-8263-21F786E789E9}" presName="text_2" presStyleLbl="node1" presStyleIdx="1" presStyleCnt="6">
        <dgm:presLayoutVars>
          <dgm:bulletEnabled val="1"/>
        </dgm:presLayoutVars>
      </dgm:prSet>
      <dgm:spPr/>
    </dgm:pt>
    <dgm:pt modelId="{6D63B309-19C5-4589-935E-B346EC2082AD}" type="pres">
      <dgm:prSet presAssocID="{A12CA498-210A-4A75-8263-21F786E789E9}" presName="accent_2" presStyleCnt="0"/>
      <dgm:spPr/>
    </dgm:pt>
    <dgm:pt modelId="{086DE334-AC53-461B-9447-6BF8EB6812CB}" type="pres">
      <dgm:prSet presAssocID="{A12CA498-210A-4A75-8263-21F786E789E9}" presName="accentRepeatNode" presStyleLbl="solidFgAcc1" presStyleIdx="1" presStyleCnt="6"/>
      <dgm:spPr/>
    </dgm:pt>
    <dgm:pt modelId="{DC85CF0F-692F-4707-B556-4EB968D1498B}" type="pres">
      <dgm:prSet presAssocID="{0182F258-7089-4323-8BFC-7F4F2BE6F5EF}" presName="text_3" presStyleLbl="node1" presStyleIdx="2" presStyleCnt="6">
        <dgm:presLayoutVars>
          <dgm:bulletEnabled val="1"/>
        </dgm:presLayoutVars>
      </dgm:prSet>
      <dgm:spPr/>
    </dgm:pt>
    <dgm:pt modelId="{EC1C095E-30AD-40B0-BD4C-90216E5E0F22}" type="pres">
      <dgm:prSet presAssocID="{0182F258-7089-4323-8BFC-7F4F2BE6F5EF}" presName="accent_3" presStyleCnt="0"/>
      <dgm:spPr/>
    </dgm:pt>
    <dgm:pt modelId="{CA569318-2268-42E6-9C5E-A13857A27E61}" type="pres">
      <dgm:prSet presAssocID="{0182F258-7089-4323-8BFC-7F4F2BE6F5EF}" presName="accentRepeatNode" presStyleLbl="solidFgAcc1" presStyleIdx="2" presStyleCnt="6"/>
      <dgm:spPr/>
    </dgm:pt>
    <dgm:pt modelId="{0F8FA452-E624-4E21-98CC-B79AFAF28469}" type="pres">
      <dgm:prSet presAssocID="{134E023A-668E-4D49-8532-A7511F85C673}" presName="text_4" presStyleLbl="node1" presStyleIdx="3" presStyleCnt="6">
        <dgm:presLayoutVars>
          <dgm:bulletEnabled val="1"/>
        </dgm:presLayoutVars>
      </dgm:prSet>
      <dgm:spPr/>
    </dgm:pt>
    <dgm:pt modelId="{EAC645D1-E14C-4629-8423-CC04CB1BBD63}" type="pres">
      <dgm:prSet presAssocID="{134E023A-668E-4D49-8532-A7511F85C673}" presName="accent_4" presStyleCnt="0"/>
      <dgm:spPr/>
    </dgm:pt>
    <dgm:pt modelId="{26725442-1F81-4F88-856F-ACE431B413DA}" type="pres">
      <dgm:prSet presAssocID="{134E023A-668E-4D49-8532-A7511F85C673}" presName="accentRepeatNode" presStyleLbl="solidFgAcc1" presStyleIdx="3" presStyleCnt="6"/>
      <dgm:spPr/>
    </dgm:pt>
    <dgm:pt modelId="{C3C9CA98-2FD1-4828-8433-5CB3AE68FA1F}" type="pres">
      <dgm:prSet presAssocID="{6B934365-0A11-410C-9A35-7E67AB5A6667}" presName="text_5" presStyleLbl="node1" presStyleIdx="4" presStyleCnt="6">
        <dgm:presLayoutVars>
          <dgm:bulletEnabled val="1"/>
        </dgm:presLayoutVars>
      </dgm:prSet>
      <dgm:spPr/>
    </dgm:pt>
    <dgm:pt modelId="{D7EEAEFF-B1FE-4032-B451-38F4B55E01B2}" type="pres">
      <dgm:prSet presAssocID="{6B934365-0A11-410C-9A35-7E67AB5A6667}" presName="accent_5" presStyleCnt="0"/>
      <dgm:spPr/>
    </dgm:pt>
    <dgm:pt modelId="{2EADC998-6218-4148-8628-3DD1D4B2D007}" type="pres">
      <dgm:prSet presAssocID="{6B934365-0A11-410C-9A35-7E67AB5A6667}" presName="accentRepeatNode" presStyleLbl="solidFgAcc1" presStyleIdx="4" presStyleCnt="6"/>
      <dgm:spPr/>
    </dgm:pt>
    <dgm:pt modelId="{4DF9F3E5-9B1C-4009-9CA8-ADECD42A2793}" type="pres">
      <dgm:prSet presAssocID="{8D6521EC-58D1-4262-A67D-7876BB38329A}" presName="text_6" presStyleLbl="node1" presStyleIdx="5" presStyleCnt="6">
        <dgm:presLayoutVars>
          <dgm:bulletEnabled val="1"/>
        </dgm:presLayoutVars>
      </dgm:prSet>
      <dgm:spPr/>
    </dgm:pt>
    <dgm:pt modelId="{944D63EC-7612-4826-AAD2-A5F594CD8654}" type="pres">
      <dgm:prSet presAssocID="{8D6521EC-58D1-4262-A67D-7876BB38329A}" presName="accent_6" presStyleCnt="0"/>
      <dgm:spPr/>
    </dgm:pt>
    <dgm:pt modelId="{F49BC4D6-B6F5-448D-8F45-C66C27A1F44C}" type="pres">
      <dgm:prSet presAssocID="{8D6521EC-58D1-4262-A67D-7876BB38329A}" presName="accentRepeatNode" presStyleLbl="solidFgAcc1" presStyleIdx="5" presStyleCnt="6"/>
      <dgm:spPr/>
    </dgm:pt>
  </dgm:ptLst>
  <dgm:cxnLst>
    <dgm:cxn modelId="{64E70D21-D140-46DD-A35D-9E039565C488}" srcId="{1A7392C3-B63E-424D-B954-601E16AB870F}" destId="{8D6521EC-58D1-4262-A67D-7876BB38329A}" srcOrd="5" destOrd="0" parTransId="{BEAA19F2-5AD5-4BA3-B402-F0CF3FA55EB8}" sibTransId="{FE1CCF9B-6D10-4708-9247-258EBB4FD487}"/>
    <dgm:cxn modelId="{7BF45B2F-36BA-4CA5-888C-AA45B9316865}" srcId="{1A7392C3-B63E-424D-B954-601E16AB870F}" destId="{134E023A-668E-4D49-8532-A7511F85C673}" srcOrd="3" destOrd="0" parTransId="{8B66757F-B40D-4CA8-97EF-7FA4B71F4864}" sibTransId="{ACD4EB98-5CF7-4638-81C7-B53735813317}"/>
    <dgm:cxn modelId="{67373133-45FA-4658-A9DE-D2BB37F85A44}" type="presOf" srcId="{A12CA498-210A-4A75-8263-21F786E789E9}" destId="{FEB39AD0-E896-4A1C-9078-7A35E109EBF3}" srcOrd="0" destOrd="0" presId="urn:microsoft.com/office/officeart/2008/layout/VerticalCurvedList"/>
    <dgm:cxn modelId="{704BC245-2B7C-9D44-9887-D2D703E874A2}" srcId="{1A7392C3-B63E-424D-B954-601E16AB870F}" destId="{60C59270-1943-DB48-B3CE-54254AAD3BB1}" srcOrd="0" destOrd="0" parTransId="{007A2030-A27C-F443-B695-A47BE4A8253D}" sibTransId="{010E8CFC-1D81-B84D-BB80-E13EFAE3C74F}"/>
    <dgm:cxn modelId="{F348D546-9673-472F-A517-75F1495AE65D}" type="presOf" srcId="{60C59270-1943-DB48-B3CE-54254AAD3BB1}" destId="{F922AD1D-A7E3-7246-95C2-05E5B40B59E7}" srcOrd="0" destOrd="0" presId="urn:microsoft.com/office/officeart/2008/layout/VerticalCurvedList"/>
    <dgm:cxn modelId="{9D9C1E49-A94E-4DA4-BF49-760CF0FFC033}" srcId="{1A7392C3-B63E-424D-B954-601E16AB870F}" destId="{0182F258-7089-4323-8BFC-7F4F2BE6F5EF}" srcOrd="2" destOrd="0" parTransId="{BFBB1AC9-BAC0-4665-9762-FFDDE3F1B1EA}" sibTransId="{4A465ADE-FDFE-46AD-8A79-BEB60268E960}"/>
    <dgm:cxn modelId="{852E6C6A-813B-4D15-9214-AEEEF4D4D27D}" type="presOf" srcId="{010E8CFC-1D81-B84D-BB80-E13EFAE3C74F}" destId="{C56D3B3B-A78C-6347-8655-1DB57941C0F3}" srcOrd="0" destOrd="0" presId="urn:microsoft.com/office/officeart/2008/layout/VerticalCurvedList"/>
    <dgm:cxn modelId="{71FDC76D-4BEB-4134-9895-BF8DFC5EF94E}" type="presOf" srcId="{1A7392C3-B63E-424D-B954-601E16AB870F}" destId="{E1416FCB-5AA7-5F40-9ED1-AD8020B7E133}" srcOrd="0" destOrd="0" presId="urn:microsoft.com/office/officeart/2008/layout/VerticalCurvedList"/>
    <dgm:cxn modelId="{355605B1-AD71-493D-8602-1192D57D9CC8}" type="presOf" srcId="{8D6521EC-58D1-4262-A67D-7876BB38329A}" destId="{4DF9F3E5-9B1C-4009-9CA8-ADECD42A2793}" srcOrd="0" destOrd="0" presId="urn:microsoft.com/office/officeart/2008/layout/VerticalCurvedList"/>
    <dgm:cxn modelId="{F46A75CA-7287-4F5E-A0C1-0C111CCF702F}" type="presOf" srcId="{134E023A-668E-4D49-8532-A7511F85C673}" destId="{0F8FA452-E624-4E21-98CC-B79AFAF28469}" srcOrd="0" destOrd="0" presId="urn:microsoft.com/office/officeart/2008/layout/VerticalCurvedList"/>
    <dgm:cxn modelId="{6309B5D0-18A3-4D57-9475-040AF9F404D4}" srcId="{1A7392C3-B63E-424D-B954-601E16AB870F}" destId="{6B934365-0A11-410C-9A35-7E67AB5A6667}" srcOrd="4" destOrd="0" parTransId="{F2280881-C1CF-4E6B-981A-5209C9E30095}" sibTransId="{FCB5BDA0-681F-4F60-82B1-8A21DBE905F5}"/>
    <dgm:cxn modelId="{5A14A8D2-92E7-4AED-A12D-CFD07E21F5F3}" type="presOf" srcId="{0182F258-7089-4323-8BFC-7F4F2BE6F5EF}" destId="{DC85CF0F-692F-4707-B556-4EB968D1498B}" srcOrd="0" destOrd="0" presId="urn:microsoft.com/office/officeart/2008/layout/VerticalCurvedList"/>
    <dgm:cxn modelId="{1F4B04D9-9BFA-4E6A-ABC6-EAC285CD3901}" srcId="{1A7392C3-B63E-424D-B954-601E16AB870F}" destId="{A12CA498-210A-4A75-8263-21F786E789E9}" srcOrd="1" destOrd="0" parTransId="{6A8D63E8-3A44-45B6-AD6E-B8B467986B22}" sibTransId="{933E47AA-B044-4F8B-A324-AF1330F2F84C}"/>
    <dgm:cxn modelId="{CF6D7FEA-49C4-4EA4-8588-0B25F3B53AFF}" type="presOf" srcId="{6B934365-0A11-410C-9A35-7E67AB5A6667}" destId="{C3C9CA98-2FD1-4828-8433-5CB3AE68FA1F}" srcOrd="0" destOrd="0" presId="urn:microsoft.com/office/officeart/2008/layout/VerticalCurvedList"/>
    <dgm:cxn modelId="{3CEFBAF0-C4F2-4E40-9CFB-1CEF29C5EE80}" type="presParOf" srcId="{E1416FCB-5AA7-5F40-9ED1-AD8020B7E133}" destId="{D8C8F95F-A42A-0243-8657-72224E483906}" srcOrd="0" destOrd="0" presId="urn:microsoft.com/office/officeart/2008/layout/VerticalCurvedList"/>
    <dgm:cxn modelId="{0F14651A-33D1-4CBF-9F2B-2B915296BED2}" type="presParOf" srcId="{D8C8F95F-A42A-0243-8657-72224E483906}" destId="{28455470-C4C2-FB4D-97B4-FC50FE904AEA}" srcOrd="0" destOrd="0" presId="urn:microsoft.com/office/officeart/2008/layout/VerticalCurvedList"/>
    <dgm:cxn modelId="{07737D4E-9CE8-4A3E-8A0F-FB417FCC3692}" type="presParOf" srcId="{28455470-C4C2-FB4D-97B4-FC50FE904AEA}" destId="{9594F7BE-55EB-0147-8AFE-08E5C4063254}" srcOrd="0" destOrd="0" presId="urn:microsoft.com/office/officeart/2008/layout/VerticalCurvedList"/>
    <dgm:cxn modelId="{763506AD-2F2D-4A68-86F2-45DE5266DD5A}" type="presParOf" srcId="{28455470-C4C2-FB4D-97B4-FC50FE904AEA}" destId="{C56D3B3B-A78C-6347-8655-1DB57941C0F3}" srcOrd="1" destOrd="0" presId="urn:microsoft.com/office/officeart/2008/layout/VerticalCurvedList"/>
    <dgm:cxn modelId="{65A52079-3846-45FE-BEEF-8CF83E15264E}" type="presParOf" srcId="{28455470-C4C2-FB4D-97B4-FC50FE904AEA}" destId="{38F303C6-5A0A-8944-BCDB-AD197F7B4E8C}" srcOrd="2" destOrd="0" presId="urn:microsoft.com/office/officeart/2008/layout/VerticalCurvedList"/>
    <dgm:cxn modelId="{DDFCB296-A30E-4EA7-813F-884EC9062082}" type="presParOf" srcId="{28455470-C4C2-FB4D-97B4-FC50FE904AEA}" destId="{60A6E09B-1541-D64D-AC4B-D448FD386041}" srcOrd="3" destOrd="0" presId="urn:microsoft.com/office/officeart/2008/layout/VerticalCurvedList"/>
    <dgm:cxn modelId="{55D678F3-D7AD-4FF2-AEC4-846AE036989E}" type="presParOf" srcId="{D8C8F95F-A42A-0243-8657-72224E483906}" destId="{F922AD1D-A7E3-7246-95C2-05E5B40B59E7}" srcOrd="1" destOrd="0" presId="urn:microsoft.com/office/officeart/2008/layout/VerticalCurvedList"/>
    <dgm:cxn modelId="{9312DAB9-6344-4D26-BE0C-5CA3EC05AF15}" type="presParOf" srcId="{D8C8F95F-A42A-0243-8657-72224E483906}" destId="{91787A8D-BA66-B342-98AA-9D60D762C2AB}" srcOrd="2" destOrd="0" presId="urn:microsoft.com/office/officeart/2008/layout/VerticalCurvedList"/>
    <dgm:cxn modelId="{2344D36B-2E3C-4760-8AAD-2BE9029B11DA}" type="presParOf" srcId="{91787A8D-BA66-B342-98AA-9D60D762C2AB}" destId="{D1995C79-C547-4140-B686-CE55EAD184E6}" srcOrd="0" destOrd="0" presId="urn:microsoft.com/office/officeart/2008/layout/VerticalCurvedList"/>
    <dgm:cxn modelId="{65C698B7-17A4-44CE-BB14-4079DBA13EBD}" type="presParOf" srcId="{D8C8F95F-A42A-0243-8657-72224E483906}" destId="{FEB39AD0-E896-4A1C-9078-7A35E109EBF3}" srcOrd="3" destOrd="0" presId="urn:microsoft.com/office/officeart/2008/layout/VerticalCurvedList"/>
    <dgm:cxn modelId="{B062EB6B-7E2E-41B2-A439-9D3F989C8143}" type="presParOf" srcId="{D8C8F95F-A42A-0243-8657-72224E483906}" destId="{6D63B309-19C5-4589-935E-B346EC2082AD}" srcOrd="4" destOrd="0" presId="urn:microsoft.com/office/officeart/2008/layout/VerticalCurvedList"/>
    <dgm:cxn modelId="{B3C70CC1-5B89-47E8-BAE5-B7887183B590}" type="presParOf" srcId="{6D63B309-19C5-4589-935E-B346EC2082AD}" destId="{086DE334-AC53-461B-9447-6BF8EB6812CB}" srcOrd="0" destOrd="0" presId="urn:microsoft.com/office/officeart/2008/layout/VerticalCurvedList"/>
    <dgm:cxn modelId="{9F125F6A-3B1D-4AB0-A926-FDF0DBA69CCB}" type="presParOf" srcId="{D8C8F95F-A42A-0243-8657-72224E483906}" destId="{DC85CF0F-692F-4707-B556-4EB968D1498B}" srcOrd="5" destOrd="0" presId="urn:microsoft.com/office/officeart/2008/layout/VerticalCurvedList"/>
    <dgm:cxn modelId="{81EA2CEA-CCC4-442B-B8B4-84FEA2221877}" type="presParOf" srcId="{D8C8F95F-A42A-0243-8657-72224E483906}" destId="{EC1C095E-30AD-40B0-BD4C-90216E5E0F22}" srcOrd="6" destOrd="0" presId="urn:microsoft.com/office/officeart/2008/layout/VerticalCurvedList"/>
    <dgm:cxn modelId="{7164B321-7619-4B0C-8805-D9FD541B6DF5}" type="presParOf" srcId="{EC1C095E-30AD-40B0-BD4C-90216E5E0F22}" destId="{CA569318-2268-42E6-9C5E-A13857A27E61}" srcOrd="0" destOrd="0" presId="urn:microsoft.com/office/officeart/2008/layout/VerticalCurvedList"/>
    <dgm:cxn modelId="{9D1C4062-A856-4847-B055-690F975851A8}" type="presParOf" srcId="{D8C8F95F-A42A-0243-8657-72224E483906}" destId="{0F8FA452-E624-4E21-98CC-B79AFAF28469}" srcOrd="7" destOrd="0" presId="urn:microsoft.com/office/officeart/2008/layout/VerticalCurvedList"/>
    <dgm:cxn modelId="{53519BFC-DA80-4F17-8EE1-E56FF0ACBD8D}" type="presParOf" srcId="{D8C8F95F-A42A-0243-8657-72224E483906}" destId="{EAC645D1-E14C-4629-8423-CC04CB1BBD63}" srcOrd="8" destOrd="0" presId="urn:microsoft.com/office/officeart/2008/layout/VerticalCurvedList"/>
    <dgm:cxn modelId="{9AA3D930-5D55-4F10-9503-6645D73C4BBD}" type="presParOf" srcId="{EAC645D1-E14C-4629-8423-CC04CB1BBD63}" destId="{26725442-1F81-4F88-856F-ACE431B413DA}" srcOrd="0" destOrd="0" presId="urn:microsoft.com/office/officeart/2008/layout/VerticalCurvedList"/>
    <dgm:cxn modelId="{46595C39-3975-4B6C-ADBA-1EE17EA9F7A5}" type="presParOf" srcId="{D8C8F95F-A42A-0243-8657-72224E483906}" destId="{C3C9CA98-2FD1-4828-8433-5CB3AE68FA1F}" srcOrd="9" destOrd="0" presId="urn:microsoft.com/office/officeart/2008/layout/VerticalCurvedList"/>
    <dgm:cxn modelId="{2029DF64-501B-4B14-818F-807CBDBB3F25}" type="presParOf" srcId="{D8C8F95F-A42A-0243-8657-72224E483906}" destId="{D7EEAEFF-B1FE-4032-B451-38F4B55E01B2}" srcOrd="10" destOrd="0" presId="urn:microsoft.com/office/officeart/2008/layout/VerticalCurvedList"/>
    <dgm:cxn modelId="{FDAE0A2F-E27D-4EA3-BAC5-3F16F57544E1}" type="presParOf" srcId="{D7EEAEFF-B1FE-4032-B451-38F4B55E01B2}" destId="{2EADC998-6218-4148-8628-3DD1D4B2D007}" srcOrd="0" destOrd="0" presId="urn:microsoft.com/office/officeart/2008/layout/VerticalCurvedList"/>
    <dgm:cxn modelId="{FF4032AC-82DE-4069-B164-3D9DB2332455}" type="presParOf" srcId="{D8C8F95F-A42A-0243-8657-72224E483906}" destId="{4DF9F3E5-9B1C-4009-9CA8-ADECD42A2793}" srcOrd="11" destOrd="0" presId="urn:microsoft.com/office/officeart/2008/layout/VerticalCurvedList"/>
    <dgm:cxn modelId="{8276B160-C9AB-4803-9FF4-C71E2C273E8B}" type="presParOf" srcId="{D8C8F95F-A42A-0243-8657-72224E483906}" destId="{944D63EC-7612-4826-AAD2-A5F594CD8654}" srcOrd="12" destOrd="0" presId="urn:microsoft.com/office/officeart/2008/layout/VerticalCurvedList"/>
    <dgm:cxn modelId="{E3D34038-27CD-445B-AE55-ACE8C047FE9E}" type="presParOf" srcId="{944D63EC-7612-4826-AAD2-A5F594CD8654}" destId="{F49BC4D6-B6F5-448D-8F45-C66C27A1F44C}" srcOrd="0" destOrd="0" presId="urn:microsoft.com/office/officeart/2008/layout/VerticalCurvedList"/>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7322936-DE54-43C9-BF0A-E793C12A8161}"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cs-CZ"/>
        </a:p>
      </dgm:t>
    </dgm:pt>
    <dgm:pt modelId="{5169E1C2-D70A-4D53-95FC-A38AF324DD9D}">
      <dgm:prSet phldrT="[Text]"/>
      <dgm:spPr/>
      <dgm:t>
        <a:bodyPr/>
        <a:lstStyle/>
        <a:p>
          <a:r>
            <a:rPr lang="cs-CZ" dirty="0"/>
            <a:t>Koncepční řízení screeningového programu</a:t>
          </a:r>
        </a:p>
      </dgm:t>
    </dgm:pt>
    <dgm:pt modelId="{07142BB8-3C86-4FE7-8785-73BC0B053D62}" type="parTrans" cxnId="{CB35CF30-2325-40BD-85B7-05838DF8D5A3}">
      <dgm:prSet/>
      <dgm:spPr/>
      <dgm:t>
        <a:bodyPr/>
        <a:lstStyle/>
        <a:p>
          <a:endParaRPr lang="cs-CZ"/>
        </a:p>
      </dgm:t>
    </dgm:pt>
    <dgm:pt modelId="{6E5A5870-C804-4819-8386-75AE7B01C7DE}" type="sibTrans" cxnId="{CB35CF30-2325-40BD-85B7-05838DF8D5A3}">
      <dgm:prSet/>
      <dgm:spPr/>
      <dgm:t>
        <a:bodyPr/>
        <a:lstStyle/>
        <a:p>
          <a:endParaRPr lang="cs-CZ"/>
        </a:p>
      </dgm:t>
    </dgm:pt>
    <dgm:pt modelId="{7804BDAB-7709-4EE9-BF8C-3B10E2D19BA3}">
      <dgm:prSet phldrT="[Text]"/>
      <dgm:spPr/>
      <dgm:t>
        <a:bodyPr/>
        <a:lstStyle/>
        <a:p>
          <a:r>
            <a:rPr lang="cs-CZ" dirty="0"/>
            <a:t>Koordinace zapojených odborností a průběžný monitoring programu</a:t>
          </a:r>
        </a:p>
      </dgm:t>
    </dgm:pt>
    <dgm:pt modelId="{C116F054-A07F-4A9E-8A4C-ABC170ECCC01}" type="parTrans" cxnId="{4A63C653-4539-4082-B075-EE785A07A43C}">
      <dgm:prSet/>
      <dgm:spPr/>
      <dgm:t>
        <a:bodyPr/>
        <a:lstStyle/>
        <a:p>
          <a:endParaRPr lang="cs-CZ"/>
        </a:p>
      </dgm:t>
    </dgm:pt>
    <dgm:pt modelId="{2B71089A-5F56-47C0-9D25-A9889C9E5E60}" type="sibTrans" cxnId="{4A63C653-4539-4082-B075-EE785A07A43C}">
      <dgm:prSet/>
      <dgm:spPr/>
      <dgm:t>
        <a:bodyPr/>
        <a:lstStyle/>
        <a:p>
          <a:endParaRPr lang="cs-CZ"/>
        </a:p>
      </dgm:t>
    </dgm:pt>
    <dgm:pt modelId="{342181DF-BAEF-4714-83D8-E5E0357BFE7A}">
      <dgm:prSet phldrT="[Text]"/>
      <dgm:spPr/>
      <dgm:t>
        <a:bodyPr/>
        <a:lstStyle/>
        <a:p>
          <a:r>
            <a:rPr lang="cs-CZ" dirty="0"/>
            <a:t>Podílení se na tvorbě sítě screeningových pracovišť</a:t>
          </a:r>
        </a:p>
      </dgm:t>
    </dgm:pt>
    <dgm:pt modelId="{F64132AE-8687-48CA-AB5F-6768CF7D2D59}" type="parTrans" cxnId="{75CA3A9D-C490-4EBE-980C-CBE5105A93B0}">
      <dgm:prSet/>
      <dgm:spPr/>
      <dgm:t>
        <a:bodyPr/>
        <a:lstStyle/>
        <a:p>
          <a:endParaRPr lang="cs-CZ"/>
        </a:p>
      </dgm:t>
    </dgm:pt>
    <dgm:pt modelId="{8B2B1C6D-113C-4269-92B7-2FE37895DF2E}" type="sibTrans" cxnId="{75CA3A9D-C490-4EBE-980C-CBE5105A93B0}">
      <dgm:prSet/>
      <dgm:spPr/>
      <dgm:t>
        <a:bodyPr/>
        <a:lstStyle/>
        <a:p>
          <a:endParaRPr lang="cs-CZ"/>
        </a:p>
      </dgm:t>
    </dgm:pt>
    <dgm:pt modelId="{120B0477-DE25-4928-8A37-26CCADB0C300}" type="pres">
      <dgm:prSet presAssocID="{97322936-DE54-43C9-BF0A-E793C12A8161}" presName="Name0" presStyleCnt="0">
        <dgm:presLayoutVars>
          <dgm:chMax val="7"/>
          <dgm:chPref val="7"/>
          <dgm:dir/>
        </dgm:presLayoutVars>
      </dgm:prSet>
      <dgm:spPr/>
    </dgm:pt>
    <dgm:pt modelId="{FC265D20-FC54-422D-9A90-94FCB11B51C4}" type="pres">
      <dgm:prSet presAssocID="{97322936-DE54-43C9-BF0A-E793C12A8161}" presName="Name1" presStyleCnt="0"/>
      <dgm:spPr/>
    </dgm:pt>
    <dgm:pt modelId="{BADD8201-549B-4B4D-B0F6-BB947E86035C}" type="pres">
      <dgm:prSet presAssocID="{97322936-DE54-43C9-BF0A-E793C12A8161}" presName="cycle" presStyleCnt="0"/>
      <dgm:spPr/>
    </dgm:pt>
    <dgm:pt modelId="{648EE622-7FC9-4D64-AAA1-069411A86B33}" type="pres">
      <dgm:prSet presAssocID="{97322936-DE54-43C9-BF0A-E793C12A8161}" presName="srcNode" presStyleLbl="node1" presStyleIdx="0" presStyleCnt="3"/>
      <dgm:spPr/>
    </dgm:pt>
    <dgm:pt modelId="{F22AA69F-620A-4B5D-863F-EDEA7586B983}" type="pres">
      <dgm:prSet presAssocID="{97322936-DE54-43C9-BF0A-E793C12A8161}" presName="conn" presStyleLbl="parChTrans1D2" presStyleIdx="0" presStyleCnt="1"/>
      <dgm:spPr/>
    </dgm:pt>
    <dgm:pt modelId="{7E5E9E50-CC75-4226-9951-0C3A52A8009B}" type="pres">
      <dgm:prSet presAssocID="{97322936-DE54-43C9-BF0A-E793C12A8161}" presName="extraNode" presStyleLbl="node1" presStyleIdx="0" presStyleCnt="3"/>
      <dgm:spPr/>
    </dgm:pt>
    <dgm:pt modelId="{FA2AA2F7-99C4-4B2B-B78D-9E42D0CF13B9}" type="pres">
      <dgm:prSet presAssocID="{97322936-DE54-43C9-BF0A-E793C12A8161}" presName="dstNode" presStyleLbl="node1" presStyleIdx="0" presStyleCnt="3"/>
      <dgm:spPr/>
    </dgm:pt>
    <dgm:pt modelId="{25E8A131-707A-4085-8991-8CA4FDF85F10}" type="pres">
      <dgm:prSet presAssocID="{5169E1C2-D70A-4D53-95FC-A38AF324DD9D}" presName="text_1" presStyleLbl="node1" presStyleIdx="0" presStyleCnt="3">
        <dgm:presLayoutVars>
          <dgm:bulletEnabled val="1"/>
        </dgm:presLayoutVars>
      </dgm:prSet>
      <dgm:spPr/>
    </dgm:pt>
    <dgm:pt modelId="{F56AF39C-E2A6-4578-96B3-37EE464C50BC}" type="pres">
      <dgm:prSet presAssocID="{5169E1C2-D70A-4D53-95FC-A38AF324DD9D}" presName="accent_1" presStyleCnt="0"/>
      <dgm:spPr/>
    </dgm:pt>
    <dgm:pt modelId="{5466C9AF-0C17-4A51-83EA-A14943F7E34B}" type="pres">
      <dgm:prSet presAssocID="{5169E1C2-D70A-4D53-95FC-A38AF324DD9D}" presName="accentRepeatNode" presStyleLbl="solidFgAcc1" presStyleIdx="0" presStyleCnt="3"/>
      <dgm:spPr/>
    </dgm:pt>
    <dgm:pt modelId="{7FFAA4A9-DEEC-4FAB-9A2D-CDBE8BF70AC4}" type="pres">
      <dgm:prSet presAssocID="{7804BDAB-7709-4EE9-BF8C-3B10E2D19BA3}" presName="text_2" presStyleLbl="node1" presStyleIdx="1" presStyleCnt="3">
        <dgm:presLayoutVars>
          <dgm:bulletEnabled val="1"/>
        </dgm:presLayoutVars>
      </dgm:prSet>
      <dgm:spPr/>
    </dgm:pt>
    <dgm:pt modelId="{B35E85B2-D4D6-4994-A6EE-2E161DC3B54E}" type="pres">
      <dgm:prSet presAssocID="{7804BDAB-7709-4EE9-BF8C-3B10E2D19BA3}" presName="accent_2" presStyleCnt="0"/>
      <dgm:spPr/>
    </dgm:pt>
    <dgm:pt modelId="{36F5D46B-6D07-410B-BA94-E186E991C001}" type="pres">
      <dgm:prSet presAssocID="{7804BDAB-7709-4EE9-BF8C-3B10E2D19BA3}" presName="accentRepeatNode" presStyleLbl="solidFgAcc1" presStyleIdx="1" presStyleCnt="3"/>
      <dgm:spPr/>
    </dgm:pt>
    <dgm:pt modelId="{1DD43BC1-0777-4A8E-B4C9-2E37ED504DDA}" type="pres">
      <dgm:prSet presAssocID="{342181DF-BAEF-4714-83D8-E5E0357BFE7A}" presName="text_3" presStyleLbl="node1" presStyleIdx="2" presStyleCnt="3">
        <dgm:presLayoutVars>
          <dgm:bulletEnabled val="1"/>
        </dgm:presLayoutVars>
      </dgm:prSet>
      <dgm:spPr/>
    </dgm:pt>
    <dgm:pt modelId="{9FF2C243-6C08-4142-BA71-5A4B7BAA3DE8}" type="pres">
      <dgm:prSet presAssocID="{342181DF-BAEF-4714-83D8-E5E0357BFE7A}" presName="accent_3" presStyleCnt="0"/>
      <dgm:spPr/>
    </dgm:pt>
    <dgm:pt modelId="{CCC1A722-2F01-4AEB-A2F5-C45078DD11B6}" type="pres">
      <dgm:prSet presAssocID="{342181DF-BAEF-4714-83D8-E5E0357BFE7A}" presName="accentRepeatNode" presStyleLbl="solidFgAcc1" presStyleIdx="2" presStyleCnt="3"/>
      <dgm:spPr/>
    </dgm:pt>
  </dgm:ptLst>
  <dgm:cxnLst>
    <dgm:cxn modelId="{4615F821-CE98-462B-BF12-CB55AB7597E7}" type="presOf" srcId="{342181DF-BAEF-4714-83D8-E5E0357BFE7A}" destId="{1DD43BC1-0777-4A8E-B4C9-2E37ED504DDA}" srcOrd="0" destOrd="0" presId="urn:microsoft.com/office/officeart/2008/layout/VerticalCurvedList"/>
    <dgm:cxn modelId="{CB35CF30-2325-40BD-85B7-05838DF8D5A3}" srcId="{97322936-DE54-43C9-BF0A-E793C12A8161}" destId="{5169E1C2-D70A-4D53-95FC-A38AF324DD9D}" srcOrd="0" destOrd="0" parTransId="{07142BB8-3C86-4FE7-8785-73BC0B053D62}" sibTransId="{6E5A5870-C804-4819-8386-75AE7B01C7DE}"/>
    <dgm:cxn modelId="{8C24F36C-857B-4FB9-A9C6-0324A1DB0558}" type="presOf" srcId="{7804BDAB-7709-4EE9-BF8C-3B10E2D19BA3}" destId="{7FFAA4A9-DEEC-4FAB-9A2D-CDBE8BF70AC4}" srcOrd="0" destOrd="0" presId="urn:microsoft.com/office/officeart/2008/layout/VerticalCurvedList"/>
    <dgm:cxn modelId="{4A63C653-4539-4082-B075-EE785A07A43C}" srcId="{97322936-DE54-43C9-BF0A-E793C12A8161}" destId="{7804BDAB-7709-4EE9-BF8C-3B10E2D19BA3}" srcOrd="1" destOrd="0" parTransId="{C116F054-A07F-4A9E-8A4C-ABC170ECCC01}" sibTransId="{2B71089A-5F56-47C0-9D25-A9889C9E5E60}"/>
    <dgm:cxn modelId="{B0B6FA56-2A0B-4483-9833-20C719023101}" type="presOf" srcId="{5169E1C2-D70A-4D53-95FC-A38AF324DD9D}" destId="{25E8A131-707A-4085-8991-8CA4FDF85F10}" srcOrd="0" destOrd="0" presId="urn:microsoft.com/office/officeart/2008/layout/VerticalCurvedList"/>
    <dgm:cxn modelId="{75CA3A9D-C490-4EBE-980C-CBE5105A93B0}" srcId="{97322936-DE54-43C9-BF0A-E793C12A8161}" destId="{342181DF-BAEF-4714-83D8-E5E0357BFE7A}" srcOrd="2" destOrd="0" parTransId="{F64132AE-8687-48CA-AB5F-6768CF7D2D59}" sibTransId="{8B2B1C6D-113C-4269-92B7-2FE37895DF2E}"/>
    <dgm:cxn modelId="{6CDF71CD-5F38-4D09-9B59-3E1429B37CA9}" type="presOf" srcId="{6E5A5870-C804-4819-8386-75AE7B01C7DE}" destId="{F22AA69F-620A-4B5D-863F-EDEA7586B983}" srcOrd="0" destOrd="0" presId="urn:microsoft.com/office/officeart/2008/layout/VerticalCurvedList"/>
    <dgm:cxn modelId="{423D49DE-C021-494D-9BBC-E50C50F5232A}" type="presOf" srcId="{97322936-DE54-43C9-BF0A-E793C12A8161}" destId="{120B0477-DE25-4928-8A37-26CCADB0C300}" srcOrd="0" destOrd="0" presId="urn:microsoft.com/office/officeart/2008/layout/VerticalCurvedList"/>
    <dgm:cxn modelId="{FF483301-FFA9-4390-88C3-167FB3DADEBC}" type="presParOf" srcId="{120B0477-DE25-4928-8A37-26CCADB0C300}" destId="{FC265D20-FC54-422D-9A90-94FCB11B51C4}" srcOrd="0" destOrd="0" presId="urn:microsoft.com/office/officeart/2008/layout/VerticalCurvedList"/>
    <dgm:cxn modelId="{7A98EB79-84F7-4F27-91DB-C16AB8DEEC6D}" type="presParOf" srcId="{FC265D20-FC54-422D-9A90-94FCB11B51C4}" destId="{BADD8201-549B-4B4D-B0F6-BB947E86035C}" srcOrd="0" destOrd="0" presId="urn:microsoft.com/office/officeart/2008/layout/VerticalCurvedList"/>
    <dgm:cxn modelId="{E3A5C2B1-9279-4D94-97AC-A6B5C614F911}" type="presParOf" srcId="{BADD8201-549B-4B4D-B0F6-BB947E86035C}" destId="{648EE622-7FC9-4D64-AAA1-069411A86B33}" srcOrd="0" destOrd="0" presId="urn:microsoft.com/office/officeart/2008/layout/VerticalCurvedList"/>
    <dgm:cxn modelId="{E0B35558-6612-4615-9481-9A39F3CDECA9}" type="presParOf" srcId="{BADD8201-549B-4B4D-B0F6-BB947E86035C}" destId="{F22AA69F-620A-4B5D-863F-EDEA7586B983}" srcOrd="1" destOrd="0" presId="urn:microsoft.com/office/officeart/2008/layout/VerticalCurvedList"/>
    <dgm:cxn modelId="{A173EFDF-26E6-4076-8DDA-B146B7A6219B}" type="presParOf" srcId="{BADD8201-549B-4B4D-B0F6-BB947E86035C}" destId="{7E5E9E50-CC75-4226-9951-0C3A52A8009B}" srcOrd="2" destOrd="0" presId="urn:microsoft.com/office/officeart/2008/layout/VerticalCurvedList"/>
    <dgm:cxn modelId="{CF323BD5-343A-464F-B4A3-C1F998861992}" type="presParOf" srcId="{BADD8201-549B-4B4D-B0F6-BB947E86035C}" destId="{FA2AA2F7-99C4-4B2B-B78D-9E42D0CF13B9}" srcOrd="3" destOrd="0" presId="urn:microsoft.com/office/officeart/2008/layout/VerticalCurvedList"/>
    <dgm:cxn modelId="{6F058714-4F6F-4623-B754-2F692BDBF3FA}" type="presParOf" srcId="{FC265D20-FC54-422D-9A90-94FCB11B51C4}" destId="{25E8A131-707A-4085-8991-8CA4FDF85F10}" srcOrd="1" destOrd="0" presId="urn:microsoft.com/office/officeart/2008/layout/VerticalCurvedList"/>
    <dgm:cxn modelId="{77B04D5C-AB33-4D9F-8EF7-2FE2820C53FA}" type="presParOf" srcId="{FC265D20-FC54-422D-9A90-94FCB11B51C4}" destId="{F56AF39C-E2A6-4578-96B3-37EE464C50BC}" srcOrd="2" destOrd="0" presId="urn:microsoft.com/office/officeart/2008/layout/VerticalCurvedList"/>
    <dgm:cxn modelId="{CA1B3644-EC70-4DF3-8294-B6A2886A6DBD}" type="presParOf" srcId="{F56AF39C-E2A6-4578-96B3-37EE464C50BC}" destId="{5466C9AF-0C17-4A51-83EA-A14943F7E34B}" srcOrd="0" destOrd="0" presId="urn:microsoft.com/office/officeart/2008/layout/VerticalCurvedList"/>
    <dgm:cxn modelId="{60C3C2D2-8C0E-4CDF-95B1-3EC5937482D0}" type="presParOf" srcId="{FC265D20-FC54-422D-9A90-94FCB11B51C4}" destId="{7FFAA4A9-DEEC-4FAB-9A2D-CDBE8BF70AC4}" srcOrd="3" destOrd="0" presId="urn:microsoft.com/office/officeart/2008/layout/VerticalCurvedList"/>
    <dgm:cxn modelId="{A88CD590-071A-4031-8660-3AB63B6179BD}" type="presParOf" srcId="{FC265D20-FC54-422D-9A90-94FCB11B51C4}" destId="{B35E85B2-D4D6-4994-A6EE-2E161DC3B54E}" srcOrd="4" destOrd="0" presId="urn:microsoft.com/office/officeart/2008/layout/VerticalCurvedList"/>
    <dgm:cxn modelId="{A4E550E8-4D11-47CB-96B9-883E1E27078F}" type="presParOf" srcId="{B35E85B2-D4D6-4994-A6EE-2E161DC3B54E}" destId="{36F5D46B-6D07-410B-BA94-E186E991C001}" srcOrd="0" destOrd="0" presId="urn:microsoft.com/office/officeart/2008/layout/VerticalCurvedList"/>
    <dgm:cxn modelId="{14F16D8E-2B77-4206-A4D8-AC0B9E8439B8}" type="presParOf" srcId="{FC265D20-FC54-422D-9A90-94FCB11B51C4}" destId="{1DD43BC1-0777-4A8E-B4C9-2E37ED504DDA}" srcOrd="5" destOrd="0" presId="urn:microsoft.com/office/officeart/2008/layout/VerticalCurvedList"/>
    <dgm:cxn modelId="{6332A5F7-941A-47AF-9AEE-1AE537468BEB}" type="presParOf" srcId="{FC265D20-FC54-422D-9A90-94FCB11B51C4}" destId="{9FF2C243-6C08-4142-BA71-5A4B7BAA3DE8}" srcOrd="6" destOrd="0" presId="urn:microsoft.com/office/officeart/2008/layout/VerticalCurvedList"/>
    <dgm:cxn modelId="{E2DDD1F9-1AB3-4303-8F60-5FF3AC887D7C}" type="presParOf" srcId="{9FF2C243-6C08-4142-BA71-5A4B7BAA3DE8}" destId="{CCC1A722-2F01-4AEB-A2F5-C45078DD11B6}" srcOrd="0" destOrd="0" presId="urn:microsoft.com/office/officeart/2008/layout/VerticalCurvedLis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7322936-DE54-43C9-BF0A-E793C12A8161}"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cs-CZ"/>
        </a:p>
      </dgm:t>
    </dgm:pt>
    <dgm:pt modelId="{7804BDAB-7709-4EE9-BF8C-3B10E2D19BA3}">
      <dgm:prSet phldrT="[Text]" custT="1"/>
      <dgm:spPr/>
      <dgm:t>
        <a:bodyPr/>
        <a:lstStyle/>
        <a:p>
          <a:r>
            <a:rPr lang="cs-CZ" sz="1000" dirty="0"/>
            <a:t>Příprava podkladů a následná koordinace zavedení programu do praxe</a:t>
          </a:r>
        </a:p>
      </dgm:t>
    </dgm:pt>
    <dgm:pt modelId="{C116F054-A07F-4A9E-8A4C-ABC170ECCC01}" type="parTrans" cxnId="{4A63C653-4539-4082-B075-EE785A07A43C}">
      <dgm:prSet/>
      <dgm:spPr/>
      <dgm:t>
        <a:bodyPr/>
        <a:lstStyle/>
        <a:p>
          <a:endParaRPr lang="cs-CZ"/>
        </a:p>
      </dgm:t>
    </dgm:pt>
    <dgm:pt modelId="{2B71089A-5F56-47C0-9D25-A9889C9E5E60}" type="sibTrans" cxnId="{4A63C653-4539-4082-B075-EE785A07A43C}">
      <dgm:prSet/>
      <dgm:spPr/>
      <dgm:t>
        <a:bodyPr/>
        <a:lstStyle/>
        <a:p>
          <a:endParaRPr lang="cs-CZ"/>
        </a:p>
      </dgm:t>
    </dgm:pt>
    <dgm:pt modelId="{C8BCEB34-5DD9-4F52-949B-5E3CD32BAD6A}">
      <dgm:prSet custT="1"/>
      <dgm:spPr/>
      <dgm:t>
        <a:bodyPr/>
        <a:lstStyle/>
        <a:p>
          <a:r>
            <a:rPr lang="cs-CZ" sz="1000" dirty="0"/>
            <a:t>Navržení procesu monitoringu průběhu programu</a:t>
          </a:r>
        </a:p>
      </dgm:t>
    </dgm:pt>
    <dgm:pt modelId="{044D4CF1-9DF5-4FC0-9315-0CBD354FF3CF}" type="parTrans" cxnId="{E7D3721F-B7B3-42FA-BF53-8C12209BC3FA}">
      <dgm:prSet/>
      <dgm:spPr/>
      <dgm:t>
        <a:bodyPr/>
        <a:lstStyle/>
        <a:p>
          <a:endParaRPr lang="cs-CZ"/>
        </a:p>
      </dgm:t>
    </dgm:pt>
    <dgm:pt modelId="{7A1E59A8-478D-49D9-AC73-C0641B957A0B}" type="sibTrans" cxnId="{E7D3721F-B7B3-42FA-BF53-8C12209BC3FA}">
      <dgm:prSet/>
      <dgm:spPr/>
      <dgm:t>
        <a:bodyPr/>
        <a:lstStyle/>
        <a:p>
          <a:endParaRPr lang="cs-CZ"/>
        </a:p>
      </dgm:t>
    </dgm:pt>
    <dgm:pt modelId="{1F60E990-2B38-4A40-960F-69CEBF6E103D}">
      <dgm:prSet phldrT="[Text]" custT="1"/>
      <dgm:spPr/>
      <dgm:t>
        <a:bodyPr/>
        <a:lstStyle/>
        <a:p>
          <a:r>
            <a:rPr lang="cs-CZ" sz="1000" dirty="0"/>
            <a:t>Navrhování podmínek pro udělování statutů screeningových pracovišť</a:t>
          </a:r>
        </a:p>
      </dgm:t>
    </dgm:pt>
    <dgm:pt modelId="{6C0B8FD8-0C23-4E46-ACA3-08CEFD794FA9}" type="parTrans" cxnId="{6798F529-B2F2-4347-AF00-FDABCB7F3E3F}">
      <dgm:prSet/>
      <dgm:spPr/>
      <dgm:t>
        <a:bodyPr/>
        <a:lstStyle/>
        <a:p>
          <a:endParaRPr lang="cs-CZ"/>
        </a:p>
      </dgm:t>
    </dgm:pt>
    <dgm:pt modelId="{1D609B3C-DC9C-4DAD-BAFD-A0EAD57774AF}" type="sibTrans" cxnId="{6798F529-B2F2-4347-AF00-FDABCB7F3E3F}">
      <dgm:prSet/>
      <dgm:spPr/>
      <dgm:t>
        <a:bodyPr/>
        <a:lstStyle/>
        <a:p>
          <a:endParaRPr lang="cs-CZ"/>
        </a:p>
      </dgm:t>
    </dgm:pt>
    <dgm:pt modelId="{120B0477-DE25-4928-8A37-26CCADB0C300}" type="pres">
      <dgm:prSet presAssocID="{97322936-DE54-43C9-BF0A-E793C12A8161}" presName="Name0" presStyleCnt="0">
        <dgm:presLayoutVars>
          <dgm:chMax val="7"/>
          <dgm:chPref val="7"/>
          <dgm:dir/>
        </dgm:presLayoutVars>
      </dgm:prSet>
      <dgm:spPr/>
    </dgm:pt>
    <dgm:pt modelId="{FC265D20-FC54-422D-9A90-94FCB11B51C4}" type="pres">
      <dgm:prSet presAssocID="{97322936-DE54-43C9-BF0A-E793C12A8161}" presName="Name1" presStyleCnt="0"/>
      <dgm:spPr/>
    </dgm:pt>
    <dgm:pt modelId="{BADD8201-549B-4B4D-B0F6-BB947E86035C}" type="pres">
      <dgm:prSet presAssocID="{97322936-DE54-43C9-BF0A-E793C12A8161}" presName="cycle" presStyleCnt="0"/>
      <dgm:spPr/>
    </dgm:pt>
    <dgm:pt modelId="{648EE622-7FC9-4D64-AAA1-069411A86B33}" type="pres">
      <dgm:prSet presAssocID="{97322936-DE54-43C9-BF0A-E793C12A8161}" presName="srcNode" presStyleLbl="node1" presStyleIdx="0" presStyleCnt="3"/>
      <dgm:spPr/>
    </dgm:pt>
    <dgm:pt modelId="{F22AA69F-620A-4B5D-863F-EDEA7586B983}" type="pres">
      <dgm:prSet presAssocID="{97322936-DE54-43C9-BF0A-E793C12A8161}" presName="conn" presStyleLbl="parChTrans1D2" presStyleIdx="0" presStyleCnt="1"/>
      <dgm:spPr/>
    </dgm:pt>
    <dgm:pt modelId="{7E5E9E50-CC75-4226-9951-0C3A52A8009B}" type="pres">
      <dgm:prSet presAssocID="{97322936-DE54-43C9-BF0A-E793C12A8161}" presName="extraNode" presStyleLbl="node1" presStyleIdx="0" presStyleCnt="3"/>
      <dgm:spPr/>
    </dgm:pt>
    <dgm:pt modelId="{FA2AA2F7-99C4-4B2B-B78D-9E42D0CF13B9}" type="pres">
      <dgm:prSet presAssocID="{97322936-DE54-43C9-BF0A-E793C12A8161}" presName="dstNode" presStyleLbl="node1" presStyleIdx="0" presStyleCnt="3"/>
      <dgm:spPr/>
    </dgm:pt>
    <dgm:pt modelId="{D534D585-BE44-4461-8905-09B5D5A92703}" type="pres">
      <dgm:prSet presAssocID="{7804BDAB-7709-4EE9-BF8C-3B10E2D19BA3}" presName="text_1" presStyleLbl="node1" presStyleIdx="0" presStyleCnt="3">
        <dgm:presLayoutVars>
          <dgm:bulletEnabled val="1"/>
        </dgm:presLayoutVars>
      </dgm:prSet>
      <dgm:spPr/>
    </dgm:pt>
    <dgm:pt modelId="{65F63351-FFA2-461D-BABD-1516BCE3102E}" type="pres">
      <dgm:prSet presAssocID="{7804BDAB-7709-4EE9-BF8C-3B10E2D19BA3}" presName="accent_1" presStyleCnt="0"/>
      <dgm:spPr/>
    </dgm:pt>
    <dgm:pt modelId="{36F5D46B-6D07-410B-BA94-E186E991C001}" type="pres">
      <dgm:prSet presAssocID="{7804BDAB-7709-4EE9-BF8C-3B10E2D19BA3}" presName="accentRepeatNode" presStyleLbl="solidFgAcc1" presStyleIdx="0" presStyleCnt="3"/>
      <dgm:spPr/>
    </dgm:pt>
    <dgm:pt modelId="{9977C85F-CBDE-4073-89A9-E44AFF69B397}" type="pres">
      <dgm:prSet presAssocID="{C8BCEB34-5DD9-4F52-949B-5E3CD32BAD6A}" presName="text_2" presStyleLbl="node1" presStyleIdx="1" presStyleCnt="3">
        <dgm:presLayoutVars>
          <dgm:bulletEnabled val="1"/>
        </dgm:presLayoutVars>
      </dgm:prSet>
      <dgm:spPr/>
    </dgm:pt>
    <dgm:pt modelId="{0B8BCB63-35D0-4336-B5AD-409C3ACE1176}" type="pres">
      <dgm:prSet presAssocID="{C8BCEB34-5DD9-4F52-949B-5E3CD32BAD6A}" presName="accent_2" presStyleCnt="0"/>
      <dgm:spPr/>
    </dgm:pt>
    <dgm:pt modelId="{AA1291DB-C243-48F7-8996-83FB183A339C}" type="pres">
      <dgm:prSet presAssocID="{C8BCEB34-5DD9-4F52-949B-5E3CD32BAD6A}" presName="accentRepeatNode" presStyleLbl="solidFgAcc1" presStyleIdx="1" presStyleCnt="3"/>
      <dgm:spPr/>
    </dgm:pt>
    <dgm:pt modelId="{9BBC51EA-D2F5-4AEF-AC69-9C839ED96456}" type="pres">
      <dgm:prSet presAssocID="{1F60E990-2B38-4A40-960F-69CEBF6E103D}" presName="text_3" presStyleLbl="node1" presStyleIdx="2" presStyleCnt="3">
        <dgm:presLayoutVars>
          <dgm:bulletEnabled val="1"/>
        </dgm:presLayoutVars>
      </dgm:prSet>
      <dgm:spPr/>
    </dgm:pt>
    <dgm:pt modelId="{76167528-68E9-4843-A06F-C2E9A83B8633}" type="pres">
      <dgm:prSet presAssocID="{1F60E990-2B38-4A40-960F-69CEBF6E103D}" presName="accent_3" presStyleCnt="0"/>
      <dgm:spPr/>
    </dgm:pt>
    <dgm:pt modelId="{73F246C9-5300-45D8-9847-8E4CC41035BD}" type="pres">
      <dgm:prSet presAssocID="{1F60E990-2B38-4A40-960F-69CEBF6E103D}" presName="accentRepeatNode" presStyleLbl="solidFgAcc1" presStyleIdx="2" presStyleCnt="3"/>
      <dgm:spPr/>
    </dgm:pt>
  </dgm:ptLst>
  <dgm:cxnLst>
    <dgm:cxn modelId="{E7D3721F-B7B3-42FA-BF53-8C12209BC3FA}" srcId="{97322936-DE54-43C9-BF0A-E793C12A8161}" destId="{C8BCEB34-5DD9-4F52-949B-5E3CD32BAD6A}" srcOrd="1" destOrd="0" parTransId="{044D4CF1-9DF5-4FC0-9315-0CBD354FF3CF}" sibTransId="{7A1E59A8-478D-49D9-AC73-C0641B957A0B}"/>
    <dgm:cxn modelId="{6798F529-B2F2-4347-AF00-FDABCB7F3E3F}" srcId="{97322936-DE54-43C9-BF0A-E793C12A8161}" destId="{1F60E990-2B38-4A40-960F-69CEBF6E103D}" srcOrd="2" destOrd="0" parTransId="{6C0B8FD8-0C23-4E46-ACA3-08CEFD794FA9}" sibTransId="{1D609B3C-DC9C-4DAD-BAFD-A0EAD57774AF}"/>
    <dgm:cxn modelId="{492A2F44-8BFB-46BD-925B-663C5A791EF7}" type="presOf" srcId="{C8BCEB34-5DD9-4F52-949B-5E3CD32BAD6A}" destId="{9977C85F-CBDE-4073-89A9-E44AFF69B397}" srcOrd="0" destOrd="0" presId="urn:microsoft.com/office/officeart/2008/layout/VerticalCurvedList"/>
    <dgm:cxn modelId="{4A63C653-4539-4082-B075-EE785A07A43C}" srcId="{97322936-DE54-43C9-BF0A-E793C12A8161}" destId="{7804BDAB-7709-4EE9-BF8C-3B10E2D19BA3}" srcOrd="0" destOrd="0" parTransId="{C116F054-A07F-4A9E-8A4C-ABC170ECCC01}" sibTransId="{2B71089A-5F56-47C0-9D25-A9889C9E5E60}"/>
    <dgm:cxn modelId="{7577DE82-3804-4D90-856D-42AE663AC10C}" type="presOf" srcId="{1F60E990-2B38-4A40-960F-69CEBF6E103D}" destId="{9BBC51EA-D2F5-4AEF-AC69-9C839ED96456}" srcOrd="0" destOrd="0" presId="urn:microsoft.com/office/officeart/2008/layout/VerticalCurvedList"/>
    <dgm:cxn modelId="{7008BB8C-1AAA-4F2C-89C2-2E6131E198D0}" type="presOf" srcId="{7804BDAB-7709-4EE9-BF8C-3B10E2D19BA3}" destId="{D534D585-BE44-4461-8905-09B5D5A92703}" srcOrd="0" destOrd="0" presId="urn:microsoft.com/office/officeart/2008/layout/VerticalCurvedList"/>
    <dgm:cxn modelId="{CDD1ABA8-EEEB-4791-9E12-257F66FB61EF}" type="presOf" srcId="{2B71089A-5F56-47C0-9D25-A9889C9E5E60}" destId="{F22AA69F-620A-4B5D-863F-EDEA7586B983}" srcOrd="0" destOrd="0" presId="urn:microsoft.com/office/officeart/2008/layout/VerticalCurvedList"/>
    <dgm:cxn modelId="{423D49DE-C021-494D-9BBC-E50C50F5232A}" type="presOf" srcId="{97322936-DE54-43C9-BF0A-E793C12A8161}" destId="{120B0477-DE25-4928-8A37-26CCADB0C300}" srcOrd="0" destOrd="0" presId="urn:microsoft.com/office/officeart/2008/layout/VerticalCurvedList"/>
    <dgm:cxn modelId="{FF483301-FFA9-4390-88C3-167FB3DADEBC}" type="presParOf" srcId="{120B0477-DE25-4928-8A37-26CCADB0C300}" destId="{FC265D20-FC54-422D-9A90-94FCB11B51C4}" srcOrd="0" destOrd="0" presId="urn:microsoft.com/office/officeart/2008/layout/VerticalCurvedList"/>
    <dgm:cxn modelId="{7A98EB79-84F7-4F27-91DB-C16AB8DEEC6D}" type="presParOf" srcId="{FC265D20-FC54-422D-9A90-94FCB11B51C4}" destId="{BADD8201-549B-4B4D-B0F6-BB947E86035C}" srcOrd="0" destOrd="0" presId="urn:microsoft.com/office/officeart/2008/layout/VerticalCurvedList"/>
    <dgm:cxn modelId="{E3A5C2B1-9279-4D94-97AC-A6B5C614F911}" type="presParOf" srcId="{BADD8201-549B-4B4D-B0F6-BB947E86035C}" destId="{648EE622-7FC9-4D64-AAA1-069411A86B33}" srcOrd="0" destOrd="0" presId="urn:microsoft.com/office/officeart/2008/layout/VerticalCurvedList"/>
    <dgm:cxn modelId="{E0B35558-6612-4615-9481-9A39F3CDECA9}" type="presParOf" srcId="{BADD8201-549B-4B4D-B0F6-BB947E86035C}" destId="{F22AA69F-620A-4B5D-863F-EDEA7586B983}" srcOrd="1" destOrd="0" presId="urn:microsoft.com/office/officeart/2008/layout/VerticalCurvedList"/>
    <dgm:cxn modelId="{A173EFDF-26E6-4076-8DDA-B146B7A6219B}" type="presParOf" srcId="{BADD8201-549B-4B4D-B0F6-BB947E86035C}" destId="{7E5E9E50-CC75-4226-9951-0C3A52A8009B}" srcOrd="2" destOrd="0" presId="urn:microsoft.com/office/officeart/2008/layout/VerticalCurvedList"/>
    <dgm:cxn modelId="{CF323BD5-343A-464F-B4A3-C1F998861992}" type="presParOf" srcId="{BADD8201-549B-4B4D-B0F6-BB947E86035C}" destId="{FA2AA2F7-99C4-4B2B-B78D-9E42D0CF13B9}" srcOrd="3" destOrd="0" presId="urn:microsoft.com/office/officeart/2008/layout/VerticalCurvedList"/>
    <dgm:cxn modelId="{BC4AEB2B-4CBE-476C-8D2C-203BF2765804}" type="presParOf" srcId="{FC265D20-FC54-422D-9A90-94FCB11B51C4}" destId="{D534D585-BE44-4461-8905-09B5D5A92703}" srcOrd="1" destOrd="0" presId="urn:microsoft.com/office/officeart/2008/layout/VerticalCurvedList"/>
    <dgm:cxn modelId="{50D69072-9AD2-4B45-B7A4-93D39A029BE9}" type="presParOf" srcId="{FC265D20-FC54-422D-9A90-94FCB11B51C4}" destId="{65F63351-FFA2-461D-BABD-1516BCE3102E}" srcOrd="2" destOrd="0" presId="urn:microsoft.com/office/officeart/2008/layout/VerticalCurvedList"/>
    <dgm:cxn modelId="{0E3C3BDA-DA89-4DEF-A0E5-5144EAB59AAC}" type="presParOf" srcId="{65F63351-FFA2-461D-BABD-1516BCE3102E}" destId="{36F5D46B-6D07-410B-BA94-E186E991C001}" srcOrd="0" destOrd="0" presId="urn:microsoft.com/office/officeart/2008/layout/VerticalCurvedList"/>
    <dgm:cxn modelId="{FCEEC461-6906-4481-8A28-6C3B929823C7}" type="presParOf" srcId="{FC265D20-FC54-422D-9A90-94FCB11B51C4}" destId="{9977C85F-CBDE-4073-89A9-E44AFF69B397}" srcOrd="3" destOrd="0" presId="urn:microsoft.com/office/officeart/2008/layout/VerticalCurvedList"/>
    <dgm:cxn modelId="{1440F721-5B64-4349-8673-D1509C040BBB}" type="presParOf" srcId="{FC265D20-FC54-422D-9A90-94FCB11B51C4}" destId="{0B8BCB63-35D0-4336-B5AD-409C3ACE1176}" srcOrd="4" destOrd="0" presId="urn:microsoft.com/office/officeart/2008/layout/VerticalCurvedList"/>
    <dgm:cxn modelId="{A002E1C2-8B03-4310-B556-F97D1DACA638}" type="presParOf" srcId="{0B8BCB63-35D0-4336-B5AD-409C3ACE1176}" destId="{AA1291DB-C243-48F7-8996-83FB183A339C}" srcOrd="0" destOrd="0" presId="urn:microsoft.com/office/officeart/2008/layout/VerticalCurvedList"/>
    <dgm:cxn modelId="{BCB1775C-EF2F-4644-AEA8-E6DACC417AD9}" type="presParOf" srcId="{FC265D20-FC54-422D-9A90-94FCB11B51C4}" destId="{9BBC51EA-D2F5-4AEF-AC69-9C839ED96456}" srcOrd="5" destOrd="0" presId="urn:microsoft.com/office/officeart/2008/layout/VerticalCurvedList"/>
    <dgm:cxn modelId="{67DFEBF2-CC2A-4070-842C-996037BD9C4A}" type="presParOf" srcId="{FC265D20-FC54-422D-9A90-94FCB11B51C4}" destId="{76167528-68E9-4843-A06F-C2E9A83B8633}" srcOrd="6" destOrd="0" presId="urn:microsoft.com/office/officeart/2008/layout/VerticalCurvedList"/>
    <dgm:cxn modelId="{D104F2EA-FFE6-4EF0-AE9C-C24AFEC3E80B}" type="presParOf" srcId="{76167528-68E9-4843-A06F-C2E9A83B8633}" destId="{73F246C9-5300-45D8-9847-8E4CC41035BD}" srcOrd="0" destOrd="0" presId="urn:microsoft.com/office/officeart/2008/layout/VerticalCurvedList"/>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6D3B3B-A78C-6347-8655-1DB57941C0F3}">
      <dsp:nvSpPr>
        <dsp:cNvPr id="0" name=""/>
        <dsp:cNvSpPr/>
      </dsp:nvSpPr>
      <dsp:spPr>
        <a:xfrm>
          <a:off x="-5483367" y="-839564"/>
          <a:ext cx="6528921" cy="6528921"/>
        </a:xfrm>
        <a:prstGeom prst="blockArc">
          <a:avLst>
            <a:gd name="adj1" fmla="val 18900000"/>
            <a:gd name="adj2" fmla="val 2700000"/>
            <a:gd name="adj3" fmla="val 331"/>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922AD1D-A7E3-7246-95C2-05E5B40B59E7}">
      <dsp:nvSpPr>
        <dsp:cNvPr id="0" name=""/>
        <dsp:cNvSpPr/>
      </dsp:nvSpPr>
      <dsp:spPr>
        <a:xfrm>
          <a:off x="389738" y="255390"/>
          <a:ext cx="10684046" cy="51058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5278" tIns="50800" rIns="50800" bIns="50800" numCol="1" spcCol="1270" anchor="ctr" anchorCtr="0">
          <a:noAutofit/>
        </a:bodyPr>
        <a:lstStyle/>
        <a:p>
          <a:pPr marL="0" lvl="0" indent="0" algn="l" defTabSz="889000">
            <a:lnSpc>
              <a:spcPct val="90000"/>
            </a:lnSpc>
            <a:spcBef>
              <a:spcPct val="0"/>
            </a:spcBef>
            <a:spcAft>
              <a:spcPct val="35000"/>
            </a:spcAft>
            <a:buNone/>
          </a:pPr>
          <a:r>
            <a:rPr lang="cs-CZ" sz="2000" b="0" kern="1200" dirty="0"/>
            <a:t>Metodické a personální zázemí</a:t>
          </a:r>
        </a:p>
      </dsp:txBody>
      <dsp:txXfrm>
        <a:off x="389738" y="255390"/>
        <a:ext cx="10684046" cy="510586"/>
      </dsp:txXfrm>
    </dsp:sp>
    <dsp:sp modelId="{D1995C79-C547-4140-B686-CE55EAD184E6}">
      <dsp:nvSpPr>
        <dsp:cNvPr id="0" name=""/>
        <dsp:cNvSpPr/>
      </dsp:nvSpPr>
      <dsp:spPr>
        <a:xfrm>
          <a:off x="70621" y="191566"/>
          <a:ext cx="638232" cy="638232"/>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EB39AD0-E896-4A1C-9078-7A35E109EBF3}">
      <dsp:nvSpPr>
        <dsp:cNvPr id="0" name=""/>
        <dsp:cNvSpPr/>
      </dsp:nvSpPr>
      <dsp:spPr>
        <a:xfrm>
          <a:off x="809730" y="1021172"/>
          <a:ext cx="10264054" cy="51058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5278" tIns="50800" rIns="50800" bIns="50800" numCol="1" spcCol="1270" anchor="ctr" anchorCtr="0">
          <a:noAutofit/>
        </a:bodyPr>
        <a:lstStyle/>
        <a:p>
          <a:pPr marL="0" lvl="0" indent="0" algn="l" defTabSz="889000">
            <a:lnSpc>
              <a:spcPct val="90000"/>
            </a:lnSpc>
            <a:spcBef>
              <a:spcPct val="0"/>
            </a:spcBef>
            <a:spcAft>
              <a:spcPct val="35000"/>
            </a:spcAft>
            <a:buNone/>
          </a:pPr>
          <a:r>
            <a:rPr lang="cs-CZ" sz="2000" b="0" kern="1200" dirty="0"/>
            <a:t>Datová základna screeningových programů a evaluace populačních screeningových programů</a:t>
          </a:r>
        </a:p>
      </dsp:txBody>
      <dsp:txXfrm>
        <a:off x="809730" y="1021172"/>
        <a:ext cx="10264054" cy="510586"/>
      </dsp:txXfrm>
    </dsp:sp>
    <dsp:sp modelId="{086DE334-AC53-461B-9447-6BF8EB6812CB}">
      <dsp:nvSpPr>
        <dsp:cNvPr id="0" name=""/>
        <dsp:cNvSpPr/>
      </dsp:nvSpPr>
      <dsp:spPr>
        <a:xfrm>
          <a:off x="490613" y="957349"/>
          <a:ext cx="638232" cy="638232"/>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C85CF0F-692F-4707-B556-4EB968D1498B}">
      <dsp:nvSpPr>
        <dsp:cNvPr id="0" name=""/>
        <dsp:cNvSpPr/>
      </dsp:nvSpPr>
      <dsp:spPr>
        <a:xfrm>
          <a:off x="1001782" y="1786954"/>
          <a:ext cx="10072002" cy="51058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5278" tIns="50800" rIns="50800" bIns="50800" numCol="1" spcCol="1270" anchor="ctr" anchorCtr="0">
          <a:noAutofit/>
        </a:bodyPr>
        <a:lstStyle/>
        <a:p>
          <a:pPr marL="0" lvl="0" indent="0" algn="l" defTabSz="889000">
            <a:lnSpc>
              <a:spcPct val="90000"/>
            </a:lnSpc>
            <a:spcBef>
              <a:spcPct val="0"/>
            </a:spcBef>
            <a:spcAft>
              <a:spcPct val="35000"/>
            </a:spcAft>
            <a:buNone/>
          </a:pPr>
          <a:r>
            <a:rPr lang="cs-CZ" sz="2000" b="0" kern="1200" dirty="0"/>
            <a:t>Realizace pilotních projektů časného záchytu onemocnění</a:t>
          </a:r>
        </a:p>
      </dsp:txBody>
      <dsp:txXfrm>
        <a:off x="1001782" y="1786954"/>
        <a:ext cx="10072002" cy="510586"/>
      </dsp:txXfrm>
    </dsp:sp>
    <dsp:sp modelId="{CA569318-2268-42E6-9C5E-A13857A27E61}">
      <dsp:nvSpPr>
        <dsp:cNvPr id="0" name=""/>
        <dsp:cNvSpPr/>
      </dsp:nvSpPr>
      <dsp:spPr>
        <a:xfrm>
          <a:off x="682665" y="1723131"/>
          <a:ext cx="638232" cy="638232"/>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F8FA452-E624-4E21-98CC-B79AFAF28469}">
      <dsp:nvSpPr>
        <dsp:cNvPr id="0" name=""/>
        <dsp:cNvSpPr/>
      </dsp:nvSpPr>
      <dsp:spPr>
        <a:xfrm>
          <a:off x="1001782" y="2552252"/>
          <a:ext cx="10072002" cy="51058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5278" tIns="50800" rIns="50800" bIns="50800" numCol="1" spcCol="1270" anchor="ctr" anchorCtr="0">
          <a:noAutofit/>
        </a:bodyPr>
        <a:lstStyle/>
        <a:p>
          <a:pPr marL="0" lvl="0" indent="0" algn="l" defTabSz="889000">
            <a:lnSpc>
              <a:spcPct val="90000"/>
            </a:lnSpc>
            <a:spcBef>
              <a:spcPct val="0"/>
            </a:spcBef>
            <a:spcAft>
              <a:spcPct val="35000"/>
            </a:spcAft>
            <a:buNone/>
          </a:pPr>
          <a:r>
            <a:rPr lang="cs-CZ" sz="2000" b="0" kern="1200" dirty="0"/>
            <a:t>Koordinace populačních programů</a:t>
          </a:r>
        </a:p>
      </dsp:txBody>
      <dsp:txXfrm>
        <a:off x="1001782" y="2552252"/>
        <a:ext cx="10072002" cy="510586"/>
      </dsp:txXfrm>
    </dsp:sp>
    <dsp:sp modelId="{26725442-1F81-4F88-856F-ACE431B413DA}">
      <dsp:nvSpPr>
        <dsp:cNvPr id="0" name=""/>
        <dsp:cNvSpPr/>
      </dsp:nvSpPr>
      <dsp:spPr>
        <a:xfrm>
          <a:off x="682665" y="2488428"/>
          <a:ext cx="638232" cy="638232"/>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3C9CA98-2FD1-4828-8433-5CB3AE68FA1F}">
      <dsp:nvSpPr>
        <dsp:cNvPr id="0" name=""/>
        <dsp:cNvSpPr/>
      </dsp:nvSpPr>
      <dsp:spPr>
        <a:xfrm>
          <a:off x="809730" y="3318034"/>
          <a:ext cx="10264054" cy="51058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5278" tIns="50800" rIns="50800" bIns="50800" numCol="1" spcCol="1270" anchor="ctr" anchorCtr="0">
          <a:noAutofit/>
        </a:bodyPr>
        <a:lstStyle/>
        <a:p>
          <a:pPr marL="0" lvl="0" indent="0" algn="l" defTabSz="889000">
            <a:lnSpc>
              <a:spcPct val="90000"/>
            </a:lnSpc>
            <a:spcBef>
              <a:spcPct val="0"/>
            </a:spcBef>
            <a:spcAft>
              <a:spcPct val="35000"/>
            </a:spcAft>
            <a:buNone/>
          </a:pPr>
          <a:r>
            <a:rPr lang="cs-CZ" sz="2000" b="0" kern="1200" dirty="0"/>
            <a:t>Vzdělávací aktivity</a:t>
          </a:r>
        </a:p>
      </dsp:txBody>
      <dsp:txXfrm>
        <a:off x="809730" y="3318034"/>
        <a:ext cx="10264054" cy="510586"/>
      </dsp:txXfrm>
    </dsp:sp>
    <dsp:sp modelId="{2EADC998-6218-4148-8628-3DD1D4B2D007}">
      <dsp:nvSpPr>
        <dsp:cNvPr id="0" name=""/>
        <dsp:cNvSpPr/>
      </dsp:nvSpPr>
      <dsp:spPr>
        <a:xfrm>
          <a:off x="490613" y="3254211"/>
          <a:ext cx="638232" cy="638232"/>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DF9F3E5-9B1C-4009-9CA8-ADECD42A2793}">
      <dsp:nvSpPr>
        <dsp:cNvPr id="0" name=""/>
        <dsp:cNvSpPr/>
      </dsp:nvSpPr>
      <dsp:spPr>
        <a:xfrm>
          <a:off x="389738" y="4083816"/>
          <a:ext cx="10684046" cy="51058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5278" tIns="50800" rIns="50800" bIns="50800" numCol="1" spcCol="1270" anchor="ctr" anchorCtr="0">
          <a:noAutofit/>
        </a:bodyPr>
        <a:lstStyle/>
        <a:p>
          <a:pPr marL="0" lvl="0" indent="0" algn="l" defTabSz="889000">
            <a:lnSpc>
              <a:spcPct val="90000"/>
            </a:lnSpc>
            <a:spcBef>
              <a:spcPct val="0"/>
            </a:spcBef>
            <a:spcAft>
              <a:spcPct val="35000"/>
            </a:spcAft>
            <a:buNone/>
          </a:pPr>
          <a:r>
            <a:rPr lang="cs-CZ" sz="2000" b="0" kern="1200" dirty="0"/>
            <a:t>Mezinárodní spolupráce</a:t>
          </a:r>
        </a:p>
      </dsp:txBody>
      <dsp:txXfrm>
        <a:off x="389738" y="4083816"/>
        <a:ext cx="10684046" cy="510586"/>
      </dsp:txXfrm>
    </dsp:sp>
    <dsp:sp modelId="{F49BC4D6-B6F5-448D-8F45-C66C27A1F44C}">
      <dsp:nvSpPr>
        <dsp:cNvPr id="0" name=""/>
        <dsp:cNvSpPr/>
      </dsp:nvSpPr>
      <dsp:spPr>
        <a:xfrm>
          <a:off x="70621" y="4019993"/>
          <a:ext cx="638232" cy="638232"/>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2AA69F-620A-4B5D-863F-EDEA7586B983}">
      <dsp:nvSpPr>
        <dsp:cNvPr id="0" name=""/>
        <dsp:cNvSpPr/>
      </dsp:nvSpPr>
      <dsp:spPr>
        <a:xfrm>
          <a:off x="-1390618" y="-217358"/>
          <a:ext cx="1667031" cy="1667031"/>
        </a:xfrm>
        <a:prstGeom prst="blockArc">
          <a:avLst>
            <a:gd name="adj1" fmla="val 18900000"/>
            <a:gd name="adj2" fmla="val 2700000"/>
            <a:gd name="adj3" fmla="val 1296"/>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5E8A131-707A-4085-8991-8CA4FDF85F10}">
      <dsp:nvSpPr>
        <dsp:cNvPr id="0" name=""/>
        <dsp:cNvSpPr/>
      </dsp:nvSpPr>
      <dsp:spPr>
        <a:xfrm>
          <a:off x="177588" y="123231"/>
          <a:ext cx="4042672" cy="24646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5630" tIns="25400" rIns="25400" bIns="25400" numCol="1" spcCol="1270" anchor="ctr" anchorCtr="0">
          <a:noAutofit/>
        </a:bodyPr>
        <a:lstStyle/>
        <a:p>
          <a:pPr marL="0" lvl="0" indent="0" algn="l" defTabSz="444500">
            <a:lnSpc>
              <a:spcPct val="90000"/>
            </a:lnSpc>
            <a:spcBef>
              <a:spcPct val="0"/>
            </a:spcBef>
            <a:spcAft>
              <a:spcPct val="35000"/>
            </a:spcAft>
            <a:buNone/>
          </a:pPr>
          <a:r>
            <a:rPr lang="cs-CZ" sz="1000" kern="1200" dirty="0"/>
            <a:t>Koncepční řízení screeningového programu</a:t>
          </a:r>
        </a:p>
      </dsp:txBody>
      <dsp:txXfrm>
        <a:off x="177588" y="123231"/>
        <a:ext cx="4042672" cy="246463"/>
      </dsp:txXfrm>
    </dsp:sp>
    <dsp:sp modelId="{5466C9AF-0C17-4A51-83EA-A14943F7E34B}">
      <dsp:nvSpPr>
        <dsp:cNvPr id="0" name=""/>
        <dsp:cNvSpPr/>
      </dsp:nvSpPr>
      <dsp:spPr>
        <a:xfrm>
          <a:off x="23548" y="92423"/>
          <a:ext cx="308078" cy="308078"/>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FFAA4A9-DEEC-4FAB-9A2D-CDBE8BF70AC4}">
      <dsp:nvSpPr>
        <dsp:cNvPr id="0" name=""/>
        <dsp:cNvSpPr/>
      </dsp:nvSpPr>
      <dsp:spPr>
        <a:xfrm>
          <a:off x="267177" y="492926"/>
          <a:ext cx="3953083" cy="24646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5630" tIns="25400" rIns="25400" bIns="25400" numCol="1" spcCol="1270" anchor="ctr" anchorCtr="0">
          <a:noAutofit/>
        </a:bodyPr>
        <a:lstStyle/>
        <a:p>
          <a:pPr marL="0" lvl="0" indent="0" algn="l" defTabSz="444500">
            <a:lnSpc>
              <a:spcPct val="90000"/>
            </a:lnSpc>
            <a:spcBef>
              <a:spcPct val="0"/>
            </a:spcBef>
            <a:spcAft>
              <a:spcPct val="35000"/>
            </a:spcAft>
            <a:buNone/>
          </a:pPr>
          <a:r>
            <a:rPr lang="cs-CZ" sz="1000" kern="1200" dirty="0"/>
            <a:t>Koordinace zapojených odborností a průběžný monitoring programu</a:t>
          </a:r>
        </a:p>
      </dsp:txBody>
      <dsp:txXfrm>
        <a:off x="267177" y="492926"/>
        <a:ext cx="3953083" cy="246463"/>
      </dsp:txXfrm>
    </dsp:sp>
    <dsp:sp modelId="{36F5D46B-6D07-410B-BA94-E186E991C001}">
      <dsp:nvSpPr>
        <dsp:cNvPr id="0" name=""/>
        <dsp:cNvSpPr/>
      </dsp:nvSpPr>
      <dsp:spPr>
        <a:xfrm>
          <a:off x="113138" y="462118"/>
          <a:ext cx="308078" cy="308078"/>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DD43BC1-0777-4A8E-B4C9-2E37ED504DDA}">
      <dsp:nvSpPr>
        <dsp:cNvPr id="0" name=""/>
        <dsp:cNvSpPr/>
      </dsp:nvSpPr>
      <dsp:spPr>
        <a:xfrm>
          <a:off x="177588" y="862620"/>
          <a:ext cx="4042672" cy="24646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5630" tIns="25400" rIns="25400" bIns="25400" numCol="1" spcCol="1270" anchor="ctr" anchorCtr="0">
          <a:noAutofit/>
        </a:bodyPr>
        <a:lstStyle/>
        <a:p>
          <a:pPr marL="0" lvl="0" indent="0" algn="l" defTabSz="444500">
            <a:lnSpc>
              <a:spcPct val="90000"/>
            </a:lnSpc>
            <a:spcBef>
              <a:spcPct val="0"/>
            </a:spcBef>
            <a:spcAft>
              <a:spcPct val="35000"/>
            </a:spcAft>
            <a:buNone/>
          </a:pPr>
          <a:r>
            <a:rPr lang="cs-CZ" sz="1000" kern="1200" dirty="0"/>
            <a:t>Podílení se na tvorbě sítě screeningových pracovišť</a:t>
          </a:r>
        </a:p>
      </dsp:txBody>
      <dsp:txXfrm>
        <a:off x="177588" y="862620"/>
        <a:ext cx="4042672" cy="246463"/>
      </dsp:txXfrm>
    </dsp:sp>
    <dsp:sp modelId="{CCC1A722-2F01-4AEB-A2F5-C45078DD11B6}">
      <dsp:nvSpPr>
        <dsp:cNvPr id="0" name=""/>
        <dsp:cNvSpPr/>
      </dsp:nvSpPr>
      <dsp:spPr>
        <a:xfrm>
          <a:off x="23548" y="831812"/>
          <a:ext cx="308078" cy="308078"/>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2AA69F-620A-4B5D-863F-EDEA7586B983}">
      <dsp:nvSpPr>
        <dsp:cNvPr id="0" name=""/>
        <dsp:cNvSpPr/>
      </dsp:nvSpPr>
      <dsp:spPr>
        <a:xfrm>
          <a:off x="-1390618" y="-217358"/>
          <a:ext cx="1667031" cy="1667031"/>
        </a:xfrm>
        <a:prstGeom prst="blockArc">
          <a:avLst>
            <a:gd name="adj1" fmla="val 18900000"/>
            <a:gd name="adj2" fmla="val 2700000"/>
            <a:gd name="adj3" fmla="val 1296"/>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534D585-BE44-4461-8905-09B5D5A92703}">
      <dsp:nvSpPr>
        <dsp:cNvPr id="0" name=""/>
        <dsp:cNvSpPr/>
      </dsp:nvSpPr>
      <dsp:spPr>
        <a:xfrm>
          <a:off x="177588" y="123231"/>
          <a:ext cx="4042672" cy="24646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5630" tIns="25400" rIns="25400" bIns="25400" numCol="1" spcCol="1270" anchor="ctr" anchorCtr="0">
          <a:noAutofit/>
        </a:bodyPr>
        <a:lstStyle/>
        <a:p>
          <a:pPr marL="0" lvl="0" indent="0" algn="l" defTabSz="444500">
            <a:lnSpc>
              <a:spcPct val="90000"/>
            </a:lnSpc>
            <a:spcBef>
              <a:spcPct val="0"/>
            </a:spcBef>
            <a:spcAft>
              <a:spcPct val="35000"/>
            </a:spcAft>
            <a:buNone/>
          </a:pPr>
          <a:r>
            <a:rPr lang="cs-CZ" sz="1000" kern="1200" dirty="0"/>
            <a:t>Příprava podkladů a následná koordinace zavedení programu do praxe</a:t>
          </a:r>
        </a:p>
      </dsp:txBody>
      <dsp:txXfrm>
        <a:off x="177588" y="123231"/>
        <a:ext cx="4042672" cy="246463"/>
      </dsp:txXfrm>
    </dsp:sp>
    <dsp:sp modelId="{36F5D46B-6D07-410B-BA94-E186E991C001}">
      <dsp:nvSpPr>
        <dsp:cNvPr id="0" name=""/>
        <dsp:cNvSpPr/>
      </dsp:nvSpPr>
      <dsp:spPr>
        <a:xfrm>
          <a:off x="23548" y="92423"/>
          <a:ext cx="308078" cy="308078"/>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977C85F-CBDE-4073-89A9-E44AFF69B397}">
      <dsp:nvSpPr>
        <dsp:cNvPr id="0" name=""/>
        <dsp:cNvSpPr/>
      </dsp:nvSpPr>
      <dsp:spPr>
        <a:xfrm>
          <a:off x="267177" y="492926"/>
          <a:ext cx="3953083" cy="24646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5630" tIns="25400" rIns="25400" bIns="25400" numCol="1" spcCol="1270" anchor="ctr" anchorCtr="0">
          <a:noAutofit/>
        </a:bodyPr>
        <a:lstStyle/>
        <a:p>
          <a:pPr marL="0" lvl="0" indent="0" algn="l" defTabSz="444500">
            <a:lnSpc>
              <a:spcPct val="90000"/>
            </a:lnSpc>
            <a:spcBef>
              <a:spcPct val="0"/>
            </a:spcBef>
            <a:spcAft>
              <a:spcPct val="35000"/>
            </a:spcAft>
            <a:buNone/>
          </a:pPr>
          <a:r>
            <a:rPr lang="cs-CZ" sz="1000" kern="1200" dirty="0"/>
            <a:t>Navržení procesu monitoringu průběhu programu</a:t>
          </a:r>
        </a:p>
      </dsp:txBody>
      <dsp:txXfrm>
        <a:off x="267177" y="492926"/>
        <a:ext cx="3953083" cy="246463"/>
      </dsp:txXfrm>
    </dsp:sp>
    <dsp:sp modelId="{AA1291DB-C243-48F7-8996-83FB183A339C}">
      <dsp:nvSpPr>
        <dsp:cNvPr id="0" name=""/>
        <dsp:cNvSpPr/>
      </dsp:nvSpPr>
      <dsp:spPr>
        <a:xfrm>
          <a:off x="113138" y="462118"/>
          <a:ext cx="308078" cy="308078"/>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BBC51EA-D2F5-4AEF-AC69-9C839ED96456}">
      <dsp:nvSpPr>
        <dsp:cNvPr id="0" name=""/>
        <dsp:cNvSpPr/>
      </dsp:nvSpPr>
      <dsp:spPr>
        <a:xfrm>
          <a:off x="177588" y="862620"/>
          <a:ext cx="4042672" cy="246463"/>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5630" tIns="25400" rIns="25400" bIns="25400" numCol="1" spcCol="1270" anchor="ctr" anchorCtr="0">
          <a:noAutofit/>
        </a:bodyPr>
        <a:lstStyle/>
        <a:p>
          <a:pPr marL="0" lvl="0" indent="0" algn="l" defTabSz="444500">
            <a:lnSpc>
              <a:spcPct val="90000"/>
            </a:lnSpc>
            <a:spcBef>
              <a:spcPct val="0"/>
            </a:spcBef>
            <a:spcAft>
              <a:spcPct val="35000"/>
            </a:spcAft>
            <a:buNone/>
          </a:pPr>
          <a:r>
            <a:rPr lang="cs-CZ" sz="1000" kern="1200" dirty="0"/>
            <a:t>Navrhování podmínek pro udělování statutů screeningových pracovišť</a:t>
          </a:r>
        </a:p>
      </dsp:txBody>
      <dsp:txXfrm>
        <a:off x="177588" y="862620"/>
        <a:ext cx="4042672" cy="246463"/>
      </dsp:txXfrm>
    </dsp:sp>
    <dsp:sp modelId="{73F246C9-5300-45D8-9847-8E4CC41035BD}">
      <dsp:nvSpPr>
        <dsp:cNvPr id="0" name=""/>
        <dsp:cNvSpPr/>
      </dsp:nvSpPr>
      <dsp:spPr>
        <a:xfrm>
          <a:off x="23548" y="831812"/>
          <a:ext cx="308078" cy="308078"/>
        </a:xfrm>
        <a:prstGeom prst="ellipse">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0.11321</cdr:x>
      <cdr:y>0.92426</cdr:y>
    </cdr:from>
    <cdr:to>
      <cdr:x>0.21854</cdr:x>
      <cdr:y>1</cdr:y>
    </cdr:to>
    <cdr:sp macro="" textlink="">
      <cdr:nvSpPr>
        <cdr:cNvPr id="2" name="TextovéPole 1">
          <a:extLst xmlns:a="http://schemas.openxmlformats.org/drawingml/2006/main">
            <a:ext uri="{FF2B5EF4-FFF2-40B4-BE49-F238E27FC236}">
              <a16:creationId xmlns:a16="http://schemas.microsoft.com/office/drawing/2014/main" id="{8FA09561-70D2-4555-8A02-EDDC2944D1F3}"/>
            </a:ext>
          </a:extLst>
        </cdr:cNvPr>
        <cdr:cNvSpPr txBox="1"/>
      </cdr:nvSpPr>
      <cdr:spPr>
        <a:xfrm xmlns:a="http://schemas.openxmlformats.org/drawingml/2006/main">
          <a:off x="1109565" y="4838013"/>
          <a:ext cx="1032356" cy="39645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600" b="1" dirty="0"/>
            <a:t>Muži</a:t>
          </a:r>
        </a:p>
      </cdr:txBody>
    </cdr:sp>
  </cdr:relSizeAnchor>
  <cdr:relSizeAnchor xmlns:cdr="http://schemas.openxmlformats.org/drawingml/2006/chartDrawing">
    <cdr:from>
      <cdr:x>0.83159</cdr:x>
      <cdr:y>0.91045</cdr:y>
    </cdr:from>
    <cdr:to>
      <cdr:x>0.93693</cdr:x>
      <cdr:y>1</cdr:y>
    </cdr:to>
    <cdr:sp macro="" textlink="">
      <cdr:nvSpPr>
        <cdr:cNvPr id="3" name="TextovéPole 1">
          <a:extLst xmlns:a="http://schemas.openxmlformats.org/drawingml/2006/main">
            <a:ext uri="{FF2B5EF4-FFF2-40B4-BE49-F238E27FC236}">
              <a16:creationId xmlns:a16="http://schemas.microsoft.com/office/drawing/2014/main" id="{76F80143-9324-4746-9E7A-2FFCDFA5B09F}"/>
            </a:ext>
          </a:extLst>
        </cdr:cNvPr>
        <cdr:cNvSpPr txBox="1"/>
      </cdr:nvSpPr>
      <cdr:spPr>
        <a:xfrm xmlns:a="http://schemas.openxmlformats.org/drawingml/2006/main">
          <a:off x="8150505" y="4765725"/>
          <a:ext cx="1032454" cy="4687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cs-CZ" sz="1600" b="1" dirty="0"/>
            <a:t>Ženy</a:t>
          </a:r>
        </a:p>
      </cdr:txBody>
    </cdr:sp>
  </cdr:relSizeAnchor>
</c:userShapes>
</file>

<file path=ppt/drawings/drawing2.xml><?xml version="1.0" encoding="utf-8"?>
<c:userShapes xmlns:c="http://schemas.openxmlformats.org/drawingml/2006/chart">
  <cdr:relSizeAnchor xmlns:cdr="http://schemas.openxmlformats.org/drawingml/2006/chartDrawing">
    <cdr:from>
      <cdr:x>0.64758</cdr:x>
      <cdr:y>0.1588</cdr:y>
    </cdr:from>
    <cdr:to>
      <cdr:x>0.66317</cdr:x>
      <cdr:y>0.24571</cdr:y>
    </cdr:to>
    <cdr:sp macro="" textlink="">
      <cdr:nvSpPr>
        <cdr:cNvPr id="2" name="Šipka dolů 1">
          <a:extLst xmlns:a="http://schemas.openxmlformats.org/drawingml/2006/main">
            <a:ext uri="{FF2B5EF4-FFF2-40B4-BE49-F238E27FC236}">
              <a16:creationId xmlns:a16="http://schemas.microsoft.com/office/drawing/2014/main" id="{11E30ABC-D56A-4ED0-A57D-28FEBE45B570}"/>
            </a:ext>
          </a:extLst>
        </cdr:cNvPr>
        <cdr:cNvSpPr/>
      </cdr:nvSpPr>
      <cdr:spPr>
        <a:xfrm xmlns:a="http://schemas.openxmlformats.org/drawingml/2006/main">
          <a:off x="4662555" y="805513"/>
          <a:ext cx="112266" cy="440833"/>
        </a:xfrm>
        <a:prstGeom xmlns:a="http://schemas.openxmlformats.org/drawingml/2006/main" prst="downArrow">
          <a:avLst/>
        </a:prstGeom>
        <a:solidFill xmlns:a="http://schemas.openxmlformats.org/drawingml/2006/main">
          <a:schemeClr val="accent6"/>
        </a:solidFill>
        <a:ln xmlns:a="http://schemas.openxmlformats.org/drawingml/2006/main">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defPPr>
            <a:defRPr lang="cs-CZ"/>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endParaRPr lang="cs-CZ" dirty="0"/>
        </a:p>
      </cdr:txBody>
    </cdr:sp>
  </cdr:relSizeAnchor>
</c:userShapes>
</file>

<file path=ppt/drawings/drawing3.xml><?xml version="1.0" encoding="utf-8"?>
<c:userShapes xmlns:c="http://schemas.openxmlformats.org/drawingml/2006/chart">
  <cdr:relSizeAnchor xmlns:cdr="http://schemas.openxmlformats.org/drawingml/2006/chartDrawing">
    <cdr:from>
      <cdr:x>0.5963</cdr:x>
      <cdr:y>0.19455</cdr:y>
    </cdr:from>
    <cdr:to>
      <cdr:x>0.77857</cdr:x>
      <cdr:y>0.36111</cdr:y>
    </cdr:to>
    <cdr:sp macro="" textlink="">
      <cdr:nvSpPr>
        <cdr:cNvPr id="2" name="Rectangle 21">
          <a:extLst xmlns:a="http://schemas.openxmlformats.org/drawingml/2006/main">
            <a:ext uri="{FF2B5EF4-FFF2-40B4-BE49-F238E27FC236}">
              <a16:creationId xmlns:a16="http://schemas.microsoft.com/office/drawing/2014/main" id="{49DAFF06-5AD0-4743-A776-4D7F65308911}"/>
            </a:ext>
          </a:extLst>
        </cdr:cNvPr>
        <cdr:cNvSpPr/>
      </cdr:nvSpPr>
      <cdr:spPr>
        <a:xfrm xmlns:a="http://schemas.openxmlformats.org/drawingml/2006/main">
          <a:off x="3250353" y="623225"/>
          <a:ext cx="993535" cy="533561"/>
        </a:xfrm>
        <a:prstGeom xmlns:a="http://schemas.openxmlformats.org/drawingml/2006/main" prst="rect">
          <a:avLst/>
        </a:prstGeom>
        <a:noFill xmlns:a="http://schemas.openxmlformats.org/drawingml/2006/main"/>
        <a:ln xmlns:a="http://schemas.openxmlformats.org/drawingml/2006/main" w="3175">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cs-CZ"/>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just"/>
          <a:r>
            <a:rPr lang="cs-CZ" sz="1400" b="1" dirty="0">
              <a:solidFill>
                <a:schemeClr val="bg2">
                  <a:lumMod val="10000"/>
                </a:schemeClr>
              </a:solidFill>
            </a:rPr>
            <a:t>N = 16 143</a:t>
          </a:r>
        </a:p>
      </cdr:txBody>
    </cdr:sp>
  </cdr:relSizeAnchor>
</c:userShapes>
</file>

<file path=ppt/drawings/drawing4.xml><?xml version="1.0" encoding="utf-8"?>
<c:userShapes xmlns:c="http://schemas.openxmlformats.org/drawingml/2006/chart">
  <cdr:relSizeAnchor xmlns:cdr="http://schemas.openxmlformats.org/drawingml/2006/chartDrawing">
    <cdr:from>
      <cdr:x>0.65317</cdr:x>
      <cdr:y>0.18507</cdr:y>
    </cdr:from>
    <cdr:to>
      <cdr:x>0.83544</cdr:x>
      <cdr:y>0.35163</cdr:y>
    </cdr:to>
    <cdr:sp macro="" textlink="">
      <cdr:nvSpPr>
        <cdr:cNvPr id="2" name="Rectangle 21">
          <a:extLst xmlns:a="http://schemas.openxmlformats.org/drawingml/2006/main">
            <a:ext uri="{FF2B5EF4-FFF2-40B4-BE49-F238E27FC236}">
              <a16:creationId xmlns:a16="http://schemas.microsoft.com/office/drawing/2014/main" id="{49DAFF06-5AD0-4743-A776-4D7F65308911}"/>
            </a:ext>
          </a:extLst>
        </cdr:cNvPr>
        <cdr:cNvSpPr/>
      </cdr:nvSpPr>
      <cdr:spPr>
        <a:xfrm xmlns:a="http://schemas.openxmlformats.org/drawingml/2006/main">
          <a:off x="3560373" y="592848"/>
          <a:ext cx="993535" cy="533561"/>
        </a:xfrm>
        <a:prstGeom xmlns:a="http://schemas.openxmlformats.org/drawingml/2006/main" prst="rect">
          <a:avLst/>
        </a:prstGeom>
        <a:noFill xmlns:a="http://schemas.openxmlformats.org/drawingml/2006/main"/>
        <a:ln xmlns:a="http://schemas.openxmlformats.org/drawingml/2006/main" w="3175">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cs-CZ"/>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just"/>
          <a:r>
            <a:rPr lang="cs-CZ" sz="1200" b="1" dirty="0">
              <a:solidFill>
                <a:schemeClr val="bg2">
                  <a:lumMod val="10000"/>
                </a:schemeClr>
              </a:solidFill>
              <a:latin typeface="Arial (Základní text)"/>
            </a:rPr>
            <a:t>N = 4 729</a:t>
          </a:r>
        </a:p>
      </cdr:txBody>
    </cdr:sp>
  </cdr:relSizeAnchor>
</c:userShapes>
</file>

<file path=ppt/drawings/drawing5.xml><?xml version="1.0" encoding="utf-8"?>
<c:userShapes xmlns:c="http://schemas.openxmlformats.org/drawingml/2006/chart">
  <cdr:relSizeAnchor xmlns:cdr="http://schemas.openxmlformats.org/drawingml/2006/chartDrawing">
    <cdr:from>
      <cdr:x>0.16543</cdr:x>
      <cdr:y>0.936</cdr:y>
    </cdr:from>
    <cdr:to>
      <cdr:x>0.2832</cdr:x>
      <cdr:y>1</cdr:y>
    </cdr:to>
    <cdr:sp macro="" textlink="">
      <cdr:nvSpPr>
        <cdr:cNvPr id="2" name="TextovéPole 1">
          <a:extLst xmlns:a="http://schemas.openxmlformats.org/drawingml/2006/main">
            <a:ext uri="{FF2B5EF4-FFF2-40B4-BE49-F238E27FC236}">
              <a16:creationId xmlns:a16="http://schemas.microsoft.com/office/drawing/2014/main" id="{DD17FEA3-2FBA-485F-A08B-BF3167ED9B5F}"/>
            </a:ext>
          </a:extLst>
        </cdr:cNvPr>
        <cdr:cNvSpPr txBox="1"/>
      </cdr:nvSpPr>
      <cdr:spPr>
        <a:xfrm xmlns:a="http://schemas.openxmlformats.org/drawingml/2006/main">
          <a:off x="1900638" y="5136459"/>
          <a:ext cx="1353028" cy="35121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400" b="1" dirty="0"/>
            <a:t>Muži</a:t>
          </a:r>
        </a:p>
      </cdr:txBody>
    </cdr:sp>
  </cdr:relSizeAnchor>
  <cdr:relSizeAnchor xmlns:cdr="http://schemas.openxmlformats.org/drawingml/2006/chartDrawing">
    <cdr:from>
      <cdr:x>0.75942</cdr:x>
      <cdr:y>0.936</cdr:y>
    </cdr:from>
    <cdr:to>
      <cdr:x>0.87718</cdr:x>
      <cdr:y>1</cdr:y>
    </cdr:to>
    <cdr:sp macro="" textlink="">
      <cdr:nvSpPr>
        <cdr:cNvPr id="3" name="TextovéPole 2">
          <a:extLst xmlns:a="http://schemas.openxmlformats.org/drawingml/2006/main">
            <a:ext uri="{FF2B5EF4-FFF2-40B4-BE49-F238E27FC236}">
              <a16:creationId xmlns:a16="http://schemas.microsoft.com/office/drawing/2014/main" id="{EFADF805-8DA2-4C09-B75B-DC60EE91CB22}"/>
            </a:ext>
          </a:extLst>
        </cdr:cNvPr>
        <cdr:cNvSpPr txBox="1"/>
      </cdr:nvSpPr>
      <cdr:spPr>
        <a:xfrm xmlns:a="http://schemas.openxmlformats.org/drawingml/2006/main">
          <a:off x="8724769" y="5136459"/>
          <a:ext cx="1352913" cy="351211"/>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cs-CZ" sz="1400" b="1" dirty="0"/>
            <a:t>Ženy</a:t>
          </a:r>
        </a:p>
      </cdr:txBody>
    </cdr:sp>
  </cdr:relSizeAnchor>
</c:userShapes>
</file>

<file path=ppt/drawings/drawing6.xml><?xml version="1.0" encoding="utf-8"?>
<c:userShapes xmlns:c="http://schemas.openxmlformats.org/drawingml/2006/chart">
  <cdr:relSizeAnchor xmlns:cdr="http://schemas.openxmlformats.org/drawingml/2006/chartDrawing">
    <cdr:from>
      <cdr:x>0.19833</cdr:x>
      <cdr:y>0.63548</cdr:y>
    </cdr:from>
    <cdr:to>
      <cdr:x>0.21899</cdr:x>
      <cdr:y>0.78732</cdr:y>
    </cdr:to>
    <cdr:sp macro="" textlink="">
      <cdr:nvSpPr>
        <cdr:cNvPr id="2" name="Ovál 1">
          <a:extLst xmlns:a="http://schemas.openxmlformats.org/drawingml/2006/main">
            <a:ext uri="{FF2B5EF4-FFF2-40B4-BE49-F238E27FC236}">
              <a16:creationId xmlns:a16="http://schemas.microsoft.com/office/drawing/2014/main" id="{DB4CB437-E1E4-4C59-A717-E8EE65DC6A9D}"/>
            </a:ext>
          </a:extLst>
        </cdr:cNvPr>
        <cdr:cNvSpPr/>
      </cdr:nvSpPr>
      <cdr:spPr>
        <a:xfrm xmlns:a="http://schemas.openxmlformats.org/drawingml/2006/main">
          <a:off x="2270536" y="2677004"/>
          <a:ext cx="236520" cy="639634"/>
        </a:xfrm>
        <a:prstGeom xmlns:a="http://schemas.openxmlformats.org/drawingml/2006/main" prst="ellipse">
          <a:avLst/>
        </a:prstGeom>
        <a:noFill xmlns:a="http://schemas.openxmlformats.org/drawingml/2006/main"/>
        <a:ln xmlns:a="http://schemas.openxmlformats.org/drawingml/2006/main">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cs-CZ"/>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cs-CZ"/>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13A699D-F615-47B0-AF3D-D28D936AB720}" type="datetimeFigureOut">
              <a:rPr lang="cs-CZ" smtClean="0"/>
              <a:t>26.11.2024</a:t>
            </a:fld>
            <a:endParaRPr lang="cs-CZ"/>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cs-CZ"/>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8802893-C320-4841-986E-DEF19D3F14F2}" type="slidenum">
              <a:rPr lang="cs-CZ" smtClean="0"/>
              <a:t>‹#›</a:t>
            </a:fld>
            <a:endParaRPr lang="cs-CZ"/>
          </a:p>
        </p:txBody>
      </p:sp>
    </p:spTree>
    <p:extLst>
      <p:ext uri="{BB962C8B-B14F-4D97-AF65-F5344CB8AC3E}">
        <p14:creationId xmlns:p14="http://schemas.microsoft.com/office/powerpoint/2010/main" val="158013400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KB120240430</a:t>
            </a:r>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52C68A-7414-47CD-B786-53FC7BDEE6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10875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98802893-C320-4841-986E-DEF19D3F14F2}" type="slidenum">
              <a:rPr lang="cs-CZ" smtClean="0"/>
              <a:t>15</a:t>
            </a:fld>
            <a:endParaRPr lang="cs-CZ"/>
          </a:p>
        </p:txBody>
      </p:sp>
    </p:spTree>
    <p:extLst>
      <p:ext uri="{BB962C8B-B14F-4D97-AF65-F5344CB8AC3E}">
        <p14:creationId xmlns:p14="http://schemas.microsoft.com/office/powerpoint/2010/main" val="27722619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98802893-C320-4841-986E-DEF19D3F14F2}" type="slidenum">
              <a:rPr lang="cs-CZ" smtClean="0"/>
              <a:t>16</a:t>
            </a:fld>
            <a:endParaRPr lang="cs-CZ"/>
          </a:p>
        </p:txBody>
      </p:sp>
    </p:spTree>
    <p:extLst>
      <p:ext uri="{BB962C8B-B14F-4D97-AF65-F5344CB8AC3E}">
        <p14:creationId xmlns:p14="http://schemas.microsoft.com/office/powerpoint/2010/main" val="24209692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98802893-C320-4841-986E-DEF19D3F14F2}" type="slidenum">
              <a:rPr lang="cs-CZ" smtClean="0"/>
              <a:t>17</a:t>
            </a:fld>
            <a:endParaRPr lang="cs-CZ"/>
          </a:p>
        </p:txBody>
      </p:sp>
    </p:spTree>
    <p:extLst>
      <p:ext uri="{BB962C8B-B14F-4D97-AF65-F5344CB8AC3E}">
        <p14:creationId xmlns:p14="http://schemas.microsoft.com/office/powerpoint/2010/main" val="39008352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fld id="{98802893-C320-4841-986E-DEF19D3F14F2}" type="slidenum">
              <a:rPr lang="cs-CZ" smtClean="0"/>
              <a:t>18</a:t>
            </a:fld>
            <a:endParaRPr lang="cs-CZ"/>
          </a:p>
        </p:txBody>
      </p:sp>
    </p:spTree>
    <p:extLst>
      <p:ext uri="{BB962C8B-B14F-4D97-AF65-F5344CB8AC3E}">
        <p14:creationId xmlns:p14="http://schemas.microsoft.com/office/powerpoint/2010/main" val="5225664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r>
              <a:rPr lang="cs-CZ" dirty="0"/>
              <a:t>Představit NSC … </a:t>
            </a:r>
            <a:r>
              <a:rPr lang="cs-CZ" dirty="0" err="1"/>
              <a:t>úzis</a:t>
            </a:r>
            <a:r>
              <a:rPr lang="cs-CZ" dirty="0"/>
              <a:t>, </a:t>
            </a:r>
            <a:r>
              <a:rPr lang="cs-CZ" dirty="0" err="1"/>
              <a:t>nzis</a:t>
            </a:r>
            <a:endParaRPr lang="cs-CZ" dirty="0"/>
          </a:p>
          <a:p>
            <a:r>
              <a:rPr lang="cs-CZ" dirty="0"/>
              <a:t>O datové základně jsme slyšeli hodně</a:t>
            </a:r>
          </a:p>
          <a:p>
            <a:r>
              <a:rPr lang="cs-CZ" dirty="0"/>
              <a:t>Koordinace … rada </a:t>
            </a:r>
            <a:r>
              <a:rPr lang="cs-CZ" dirty="0" err="1"/>
              <a:t>nsc</a:t>
            </a:r>
            <a:r>
              <a:rPr lang="cs-CZ" dirty="0"/>
              <a:t> a komise</a:t>
            </a:r>
          </a:p>
        </p:txBody>
      </p:sp>
      <p:sp>
        <p:nvSpPr>
          <p:cNvPr id="4" name="Zástupný symbol pro číslo snímku 3"/>
          <p:cNvSpPr>
            <a:spLocks noGrp="1"/>
          </p:cNvSpPr>
          <p:nvPr>
            <p:ph type="sldNum" sz="quarter" idx="5"/>
          </p:nvPr>
        </p:nvSpPr>
        <p:spPr/>
        <p:txBody>
          <a:bodyPr/>
          <a:lstStyle/>
          <a:p>
            <a:fld id="{F4032FB2-C134-1A40-AEFF-BA4E7FB1B3E0}" type="slidenum">
              <a:rPr lang="cs-CZ" smtClean="0"/>
              <a:t>29</a:t>
            </a:fld>
            <a:endParaRPr lang="cs-CZ"/>
          </a:p>
        </p:txBody>
      </p:sp>
    </p:spTree>
    <p:extLst>
      <p:ext uri="{BB962C8B-B14F-4D97-AF65-F5344CB8AC3E}">
        <p14:creationId xmlns:p14="http://schemas.microsoft.com/office/powerpoint/2010/main" val="33086125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dirty="0"/>
              <a:t>Vyšetřené osoby u pneumologa – jedná se o osoby, které přišly přímo k pneumologovi nebo od praktického lékaře (s vykázaným výkonem 25507 u pneumologa).</a:t>
            </a:r>
          </a:p>
          <a:p>
            <a:endParaRPr lang="cs-CZ" dirty="0"/>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77F5C0A-D15A-40B7-9AD0-1092460FC3E4}" type="slidenum">
              <a:rPr kumimoji="0" lang="cs-CZ" sz="11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cs-CZ" sz="11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11517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symbol pro obrázek snímku 1"/>
          <p:cNvSpPr>
            <a:spLocks noGrp="1" noRot="1" noChangeAspect="1"/>
          </p:cNvSpPr>
          <p:nvPr>
            <p:ph type="sldImg"/>
          </p:nvPr>
        </p:nvSpPr>
        <p:spPr/>
      </p:sp>
      <p:sp>
        <p:nvSpPr>
          <p:cNvPr id="3" name="Zástupný symbol pro poznámky 2"/>
          <p:cNvSpPr>
            <a:spLocks noGrp="1"/>
          </p:cNvSpPr>
          <p:nvPr>
            <p:ph type="body" idx="1"/>
          </p:nvPr>
        </p:nvSpPr>
        <p:spPr/>
        <p:txBody>
          <a:bodyPr/>
          <a:lstStyle/>
          <a:p>
            <a:endParaRPr lang="cs-CZ" dirty="0"/>
          </a:p>
        </p:txBody>
      </p:sp>
      <p:sp>
        <p:nvSpPr>
          <p:cNvPr id="4" name="Zástupný symbol pro číslo snímk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802893-C320-4841-986E-DEF19D3F14F2}" type="slidenum">
              <a:rPr kumimoji="0" lang="cs-CZ"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cs-CZ"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158805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slideMaster" Target="../slideMasters/slideMaster1.xml"/><Relationship Id="rId1" Type="http://schemas.openxmlformats.org/officeDocument/2006/relationships/tags" Target="../tags/tag2.xml"/><Relationship Id="rId6" Type="http://schemas.openxmlformats.org/officeDocument/2006/relationships/image" Target="../media/image4.png"/><Relationship Id="rId5" Type="http://schemas.openxmlformats.org/officeDocument/2006/relationships/image" Target="../media/image3.emf"/><Relationship Id="rId4" Type="http://schemas.openxmlformats.org/officeDocument/2006/relationships/image" Target="../media/image2.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8.jpg"/><Relationship Id="rId5" Type="http://schemas.openxmlformats.org/officeDocument/2006/relationships/image" Target="../media/image7.png"/><Relationship Id="rId4" Type="http://schemas.openxmlformats.org/officeDocument/2006/relationships/image" Target="../media/image5.emf"/></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2.svg"/><Relationship Id="rId7" Type="http://schemas.openxmlformats.org/officeDocument/2006/relationships/image" Target="../media/image16.svg"/><Relationship Id="rId2" Type="http://schemas.openxmlformats.org/officeDocument/2006/relationships/image" Target="../media/image11.png"/><Relationship Id="rId1" Type="http://schemas.openxmlformats.org/officeDocument/2006/relationships/slideMaster" Target="../slideMasters/slideMaster3.xml"/><Relationship Id="rId6" Type="http://schemas.openxmlformats.org/officeDocument/2006/relationships/image" Target="../media/image15.png"/><Relationship Id="rId5" Type="http://schemas.openxmlformats.org/officeDocument/2006/relationships/image" Target="../media/image14.svg"/><Relationship Id="rId4" Type="http://schemas.openxmlformats.org/officeDocument/2006/relationships/image" Target="../media/image13.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16.svg"/><Relationship Id="rId4" Type="http://schemas.openxmlformats.org/officeDocument/2006/relationships/image" Target="../media/image15.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3.xml"/><Relationship Id="rId5" Type="http://schemas.openxmlformats.org/officeDocument/2006/relationships/image" Target="../media/image14.svg"/><Relationship Id="rId4" Type="http://schemas.openxmlformats.org/officeDocument/2006/relationships/image" Target="../media/image13.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 Id="rId5" Type="http://schemas.openxmlformats.org/officeDocument/2006/relationships/image" Target="../media/image16.svg"/><Relationship Id="rId4" Type="http://schemas.openxmlformats.org/officeDocument/2006/relationships/image" Target="../media/image15.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3.xml"/><Relationship Id="rId5" Type="http://schemas.openxmlformats.org/officeDocument/2006/relationships/image" Target="../media/image10.svg"/><Relationship Id="rId4" Type="http://schemas.openxmlformats.org/officeDocument/2006/relationships/image" Target="../media/image9.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slideMaster" Target="../slideMasters/slideMaster4.xml"/><Relationship Id="rId1" Type="http://schemas.openxmlformats.org/officeDocument/2006/relationships/tags" Target="../tags/tag3.xml"/><Relationship Id="rId6" Type="http://schemas.openxmlformats.org/officeDocument/2006/relationships/image" Target="../media/image4.png"/><Relationship Id="rId5" Type="http://schemas.openxmlformats.org/officeDocument/2006/relationships/image" Target="../media/image3.emf"/><Relationship Id="rId4" Type="http://schemas.openxmlformats.org/officeDocument/2006/relationships/image" Target="../media/image2.emf"/></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image" Target="../media/image8.jpg"/><Relationship Id="rId5" Type="http://schemas.openxmlformats.org/officeDocument/2006/relationships/image" Target="../media/image7.png"/><Relationship Id="rId4" Type="http://schemas.openxmlformats.org/officeDocument/2006/relationships/image" Target="../media/image5.emf"/></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image" Target="../media/image21.png"/><Relationship Id="rId7" Type="http://schemas.openxmlformats.org/officeDocument/2006/relationships/image" Target="../media/image3.emf"/><Relationship Id="rId2" Type="http://schemas.openxmlformats.org/officeDocument/2006/relationships/slideMaster" Target="../slideMasters/slideMaster5.xml"/><Relationship Id="rId1" Type="http://schemas.openxmlformats.org/officeDocument/2006/relationships/tags" Target="../tags/tag4.xml"/><Relationship Id="rId6" Type="http://schemas.openxmlformats.org/officeDocument/2006/relationships/image" Target="../media/image4.png"/><Relationship Id="rId5" Type="http://schemas.openxmlformats.org/officeDocument/2006/relationships/image" Target="../media/image2.emf"/><Relationship Id="rId4" Type="http://schemas.openxmlformats.org/officeDocument/2006/relationships/image" Target="../media/image22.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3.png"/><Relationship Id="rId1" Type="http://schemas.openxmlformats.org/officeDocument/2006/relationships/slideMaster" Target="../slideMasters/slideMaster5.xml"/><Relationship Id="rId6" Type="http://schemas.openxmlformats.org/officeDocument/2006/relationships/image" Target="../media/image24.png"/><Relationship Id="rId5" Type="http://schemas.openxmlformats.org/officeDocument/2006/relationships/image" Target="../media/image8.jpg"/><Relationship Id="rId4" Type="http://schemas.openxmlformats.org/officeDocument/2006/relationships/image" Target="../media/image3.emf"/></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Úvodní snímek">
    <p:bg>
      <p:bgPr>
        <a:solidFill>
          <a:schemeClr val="bg1"/>
        </a:solidFill>
        <a:effectLst/>
      </p:bgPr>
    </p:bg>
    <p:spTree>
      <p:nvGrpSpPr>
        <p:cNvPr id="1" name=""/>
        <p:cNvGrpSpPr/>
        <p:nvPr/>
      </p:nvGrpSpPr>
      <p:grpSpPr>
        <a:xfrm>
          <a:off x="0" y="0"/>
          <a:ext cx="0" cy="0"/>
          <a:chOff x="0" y="0"/>
          <a:chExt cx="0" cy="0"/>
        </a:xfrm>
      </p:grpSpPr>
      <p:pic>
        <p:nvPicPr>
          <p:cNvPr id="26" name="Obrázek 25">
            <a:extLst>
              <a:ext uri="{FF2B5EF4-FFF2-40B4-BE49-F238E27FC236}">
                <a16:creationId xmlns:a16="http://schemas.microsoft.com/office/drawing/2014/main" id="{860935F7-6B02-4D6A-9554-0CDE651813D5}"/>
              </a:ext>
            </a:extLst>
          </p:cNvPr>
          <p:cNvPicPr>
            <a:picLocks noChangeAspect="1"/>
          </p:cNvPicPr>
          <p:nvPr userDrawn="1"/>
        </p:nvPicPr>
        <p:blipFill>
          <a:blip r:embed="rId3"/>
          <a:stretch>
            <a:fillRect/>
          </a:stretch>
        </p:blipFill>
        <p:spPr>
          <a:xfrm>
            <a:off x="8616" y="1177048"/>
            <a:ext cx="12174767" cy="5578323"/>
          </a:xfrm>
          <a:prstGeom prst="rect">
            <a:avLst/>
          </a:prstGeom>
        </p:spPr>
      </p:pic>
      <p:sp>
        <p:nvSpPr>
          <p:cNvPr id="2" name="Nadpis 1">
            <a:extLst>
              <a:ext uri="{FF2B5EF4-FFF2-40B4-BE49-F238E27FC236}">
                <a16:creationId xmlns:a16="http://schemas.microsoft.com/office/drawing/2014/main" id="{9B751BD1-4953-4A1A-98BD-0D2B7311BAE9}"/>
              </a:ext>
            </a:extLst>
          </p:cNvPr>
          <p:cNvSpPr>
            <a:spLocks noGrp="1"/>
          </p:cNvSpPr>
          <p:nvPr>
            <p:ph type="ctrTitle"/>
          </p:nvPr>
        </p:nvSpPr>
        <p:spPr>
          <a:xfrm>
            <a:off x="129656" y="164283"/>
            <a:ext cx="9144000" cy="1540658"/>
          </a:xfrm>
        </p:spPr>
        <p:txBody>
          <a:bodyPr anchor="b">
            <a:normAutofit/>
          </a:bodyPr>
          <a:lstStyle>
            <a:lvl1pPr algn="ctr">
              <a:defRPr sz="3600" b="1">
                <a:solidFill>
                  <a:srgbClr val="232C77"/>
                </a:solidFill>
                <a:latin typeface="+mn-lt"/>
              </a:defRPr>
            </a:lvl1pPr>
          </a:lstStyle>
          <a:p>
            <a:r>
              <a:rPr lang="cs-CZ" dirty="0"/>
              <a:t>Kliknutím lze upravit styl.</a:t>
            </a:r>
          </a:p>
        </p:txBody>
      </p:sp>
      <p:sp>
        <p:nvSpPr>
          <p:cNvPr id="4" name="Zástupný symbol pro datum 3">
            <a:extLst>
              <a:ext uri="{FF2B5EF4-FFF2-40B4-BE49-F238E27FC236}">
                <a16:creationId xmlns:a16="http://schemas.microsoft.com/office/drawing/2014/main" id="{218A5D19-6DE9-4D64-985B-BBC67D88EE7B}"/>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D8457660-42F2-4831-A19F-2D65B960613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41F21F5D-43F4-4597-BC81-506DA97DA558}"/>
              </a:ext>
            </a:extLst>
          </p:cNvPr>
          <p:cNvSpPr>
            <a:spLocks noGrp="1"/>
          </p:cNvSpPr>
          <p:nvPr>
            <p:ph type="sldNum" sz="quarter" idx="12"/>
          </p:nvPr>
        </p:nvSpPr>
        <p:spPr/>
        <p:txBody>
          <a:bodyPr/>
          <a:lstStyle/>
          <a:p>
            <a:fld id="{88A0223B-8D7A-4681-813B-55198971A11A}" type="slidenum">
              <a:rPr lang="cs-CZ" smtClean="0"/>
              <a:t>‹#›</a:t>
            </a:fld>
            <a:endParaRPr lang="cs-CZ"/>
          </a:p>
        </p:txBody>
      </p:sp>
      <p:pic>
        <p:nvPicPr>
          <p:cNvPr id="9" name="Picture 24">
            <a:extLst>
              <a:ext uri="{FF2B5EF4-FFF2-40B4-BE49-F238E27FC236}">
                <a16:creationId xmlns:a16="http://schemas.microsoft.com/office/drawing/2014/main" id="{2F533DF9-C937-4929-9E20-1CC0B8878210}"/>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Obrázek 9">
            <a:extLst>
              <a:ext uri="{FF2B5EF4-FFF2-40B4-BE49-F238E27FC236}">
                <a16:creationId xmlns:a16="http://schemas.microsoft.com/office/drawing/2014/main" id="{500D1AFD-2E51-4AE4-8A6F-02E08620903B}"/>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127066" y="6131593"/>
            <a:ext cx="816934" cy="540000"/>
          </a:xfrm>
          <a:prstGeom prst="rect">
            <a:avLst/>
          </a:prstGeom>
        </p:spPr>
      </p:pic>
      <p:pic>
        <p:nvPicPr>
          <p:cNvPr id="11" name="Obrázek 10">
            <a:extLst>
              <a:ext uri="{FF2B5EF4-FFF2-40B4-BE49-F238E27FC236}">
                <a16:creationId xmlns:a16="http://schemas.microsoft.com/office/drawing/2014/main" id="{C576F400-E24B-4C59-BC03-77F2133E52D5}"/>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sp>
        <p:nvSpPr>
          <p:cNvPr id="13" name="Volný tvar 6">
            <a:extLst>
              <a:ext uri="{FF2B5EF4-FFF2-40B4-BE49-F238E27FC236}">
                <a16:creationId xmlns:a16="http://schemas.microsoft.com/office/drawing/2014/main" id="{6E328459-B532-4D6F-91F4-FE7EAB12D453}"/>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4" name="Volný tvar 18">
            <a:extLst>
              <a:ext uri="{FF2B5EF4-FFF2-40B4-BE49-F238E27FC236}">
                <a16:creationId xmlns:a16="http://schemas.microsoft.com/office/drawing/2014/main" id="{6DA4D934-B6E1-4551-B6C1-8A1201FCE3A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33CCCC"/>
              </a:solidFill>
              <a:effectLst/>
              <a:uLnTx/>
              <a:uFillTx/>
              <a:latin typeface="Calibri" panose="020F0502020204030204"/>
              <a:ea typeface="+mn-ea"/>
              <a:cs typeface="+mn-cs"/>
            </a:endParaRPr>
          </a:p>
        </p:txBody>
      </p:sp>
      <p:sp>
        <p:nvSpPr>
          <p:cNvPr id="15" name="Volný tvar 19">
            <a:extLst>
              <a:ext uri="{FF2B5EF4-FFF2-40B4-BE49-F238E27FC236}">
                <a16:creationId xmlns:a16="http://schemas.microsoft.com/office/drawing/2014/main" id="{20836383-A432-4B31-89CD-7D740136E61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6" name="Skupina 15">
            <a:extLst>
              <a:ext uri="{FF2B5EF4-FFF2-40B4-BE49-F238E27FC236}">
                <a16:creationId xmlns:a16="http://schemas.microsoft.com/office/drawing/2014/main" id="{3D6B60B5-30F4-4285-B45F-5EC151858785}"/>
              </a:ext>
            </a:extLst>
          </p:cNvPr>
          <p:cNvGrpSpPr/>
          <p:nvPr userDrawn="1"/>
        </p:nvGrpSpPr>
        <p:grpSpPr>
          <a:xfrm>
            <a:off x="7287041" y="6070255"/>
            <a:ext cx="2136682" cy="646331"/>
            <a:chOff x="7266118" y="6037204"/>
            <a:chExt cx="2136682" cy="646331"/>
          </a:xfrm>
        </p:grpSpPr>
        <p:pic>
          <p:nvPicPr>
            <p:cNvPr id="17" name="Obrázek 16">
              <a:extLst>
                <a:ext uri="{FF2B5EF4-FFF2-40B4-BE49-F238E27FC236}">
                  <a16:creationId xmlns:a16="http://schemas.microsoft.com/office/drawing/2014/main" id="{6E1438AE-9E17-4E9E-81C6-A4A57955A5B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7266118" y="6082757"/>
              <a:ext cx="598574" cy="577909"/>
            </a:xfrm>
            <a:prstGeom prst="rect">
              <a:avLst/>
            </a:prstGeom>
          </p:spPr>
        </p:pic>
        <p:sp>
          <p:nvSpPr>
            <p:cNvPr id="18" name="TextovéPole 17">
              <a:extLst>
                <a:ext uri="{FF2B5EF4-FFF2-40B4-BE49-F238E27FC236}">
                  <a16:creationId xmlns:a16="http://schemas.microsoft.com/office/drawing/2014/main" id="{A5150FF8-50AD-4456-B1B5-688533713F75}"/>
                </a:ext>
              </a:extLst>
            </p:cNvPr>
            <p:cNvSpPr txBox="1"/>
            <p:nvPr userDrawn="1"/>
          </p:nvSpPr>
          <p:spPr>
            <a:xfrm>
              <a:off x="7858788" y="6037204"/>
              <a:ext cx="1544012" cy="646331"/>
            </a:xfrm>
            <a:prstGeom prst="rect">
              <a:avLst/>
            </a:prstGeom>
            <a:noFill/>
          </p:spPr>
          <p:txBody>
            <a:bodyPr wrap="none" rtlCol="0">
              <a:spAutoFit/>
            </a:bodyPr>
            <a:lstStyle/>
            <a:p>
              <a:r>
                <a:rPr lang="cs-CZ" sz="1200" b="1" dirty="0">
                  <a:solidFill>
                    <a:srgbClr val="C10C1D"/>
                  </a:solidFill>
                  <a:latin typeface="Arial" panose="020B0604020202020204" pitchFamily="34" charset="0"/>
                  <a:cs typeface="Arial" panose="020B0604020202020204" pitchFamily="34" charset="0"/>
                </a:rPr>
                <a:t>ČESKÁ </a:t>
              </a:r>
            </a:p>
            <a:p>
              <a:r>
                <a:rPr lang="cs-CZ" sz="1200" b="1" dirty="0">
                  <a:solidFill>
                    <a:srgbClr val="C10C1D"/>
                  </a:solidFill>
                  <a:latin typeface="Arial" panose="020B0604020202020204" pitchFamily="34" charset="0"/>
                  <a:cs typeface="Arial" panose="020B0604020202020204" pitchFamily="34" charset="0"/>
                </a:rPr>
                <a:t>KARDIOLOGICKÁ </a:t>
              </a:r>
            </a:p>
            <a:p>
              <a:r>
                <a:rPr lang="cs-CZ" sz="1200" b="1" dirty="0">
                  <a:solidFill>
                    <a:srgbClr val="C10C1D"/>
                  </a:solidFill>
                  <a:latin typeface="Arial" panose="020B0604020202020204" pitchFamily="34" charset="0"/>
                  <a:cs typeface="Arial" panose="020B0604020202020204" pitchFamily="34" charset="0"/>
                </a:rPr>
                <a:t>SPOLEČNOST</a:t>
              </a:r>
            </a:p>
          </p:txBody>
        </p:sp>
      </p:grpSp>
      <p:sp>
        <p:nvSpPr>
          <p:cNvPr id="23" name="Obdélník 22">
            <a:extLst>
              <a:ext uri="{FF2B5EF4-FFF2-40B4-BE49-F238E27FC236}">
                <a16:creationId xmlns:a16="http://schemas.microsoft.com/office/drawing/2014/main" id="{6583C56E-850B-46B2-93D3-4E4D77308C7B}"/>
              </a:ext>
            </a:extLst>
          </p:cNvPr>
          <p:cNvSpPr/>
          <p:nvPr userDrawn="1"/>
        </p:nvSpPr>
        <p:spPr>
          <a:xfrm>
            <a:off x="292057" y="5899300"/>
            <a:ext cx="6912000" cy="311944"/>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 name="Podnadpis 2">
            <a:extLst>
              <a:ext uri="{FF2B5EF4-FFF2-40B4-BE49-F238E27FC236}">
                <a16:creationId xmlns:a16="http://schemas.microsoft.com/office/drawing/2014/main" id="{E00D081C-BCA0-489E-BE6D-A695B0BDDE75}"/>
              </a:ext>
            </a:extLst>
          </p:cNvPr>
          <p:cNvSpPr>
            <a:spLocks noGrp="1"/>
          </p:cNvSpPr>
          <p:nvPr>
            <p:ph type="subTitle" idx="1"/>
          </p:nvPr>
        </p:nvSpPr>
        <p:spPr>
          <a:xfrm>
            <a:off x="396043" y="5843712"/>
            <a:ext cx="5518318" cy="577909"/>
          </a:xfrm>
        </p:spPr>
        <p:txBody>
          <a:bodyPr>
            <a:noAutofit/>
          </a:bodyPr>
          <a:lstStyle>
            <a:lvl1pPr marL="0" indent="0" algn="ctr">
              <a:buNone/>
              <a:defRPr sz="3200" b="1">
                <a:solidFill>
                  <a:srgbClr val="C22728"/>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dirty="0"/>
              <a:t>Kliknutím můžete upravit styl předlohy.</a:t>
            </a:r>
          </a:p>
        </p:txBody>
      </p:sp>
      <p:sp>
        <p:nvSpPr>
          <p:cNvPr id="12" name="Volný tvar 17">
            <a:extLst>
              <a:ext uri="{FF2B5EF4-FFF2-40B4-BE49-F238E27FC236}">
                <a16:creationId xmlns:a16="http://schemas.microsoft.com/office/drawing/2014/main" id="{867C1495-724B-40D9-8D4D-1A63A1B17F47}"/>
              </a:ext>
            </a:extLst>
          </p:cNvPr>
          <p:cNvSpPr/>
          <p:nvPr userDrawn="1"/>
        </p:nvSpPr>
        <p:spPr>
          <a:xfrm rot="10800000">
            <a:off x="-9428" y="4423284"/>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63649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DDCFDAE-DCC0-4AFE-981B-34763322E69C}"/>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D544AC64-94B9-4657-9843-DEAF09987F1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FBBC1403-ADBC-40FD-8C2E-BBFF329B482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25958DDA-105C-4E77-89BF-5CA36DA2CFED}"/>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6" name="Zástupný symbol pro zápatí 5">
            <a:extLst>
              <a:ext uri="{FF2B5EF4-FFF2-40B4-BE49-F238E27FC236}">
                <a16:creationId xmlns:a16="http://schemas.microsoft.com/office/drawing/2014/main" id="{98FE356A-E6D0-4FE1-B0BF-DCE642A2B7C2}"/>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91A6D7E2-8E2C-4C8B-A3C6-DD3755AEEF71}"/>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42893666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F3A4851-222D-4C44-A2BD-3D75F71DF957}"/>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09901D2F-63DE-4B03-AB8A-FADCDF967E09}"/>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12E39B44-7488-423B-B208-9029E737DAB0}"/>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71ECF74A-F18C-4ED1-B437-39AFD35260B2}"/>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60A19F4-1EF1-4C3C-AB76-70BACA216B7E}"/>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32868331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B8903EFB-A207-4DA7-AD65-9D7F806C5A5D}"/>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9B5304D6-B966-40CD-88F2-CBFD20F0924D}"/>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4096BF-5AD4-403F-B13C-74E4D21D0BA3}"/>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17A45EB2-49A1-457F-90B4-8BEAB4C46DEE}"/>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2AF5FD90-E661-40AB-94F6-CE3338263C53}"/>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8055218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21056382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dirty="0"/>
              <a:t>Kliknutím lze upravit styl.</a:t>
            </a:r>
          </a:p>
        </p:txBody>
      </p:sp>
    </p:spTree>
    <p:extLst>
      <p:ext uri="{BB962C8B-B14F-4D97-AF65-F5344CB8AC3E}">
        <p14:creationId xmlns:p14="http://schemas.microsoft.com/office/powerpoint/2010/main" val="34806981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E96EBB-6475-7622-5885-135AC6E1AD7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cs-CZ"/>
          </a:p>
        </p:txBody>
      </p:sp>
      <p:sp>
        <p:nvSpPr>
          <p:cNvPr id="3" name="Subtitle 2">
            <a:extLst>
              <a:ext uri="{FF2B5EF4-FFF2-40B4-BE49-F238E27FC236}">
                <a16:creationId xmlns:a16="http://schemas.microsoft.com/office/drawing/2014/main" id="{06AA705B-1638-DFC8-0DFD-ED8D3D2E63E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cs-CZ"/>
          </a:p>
        </p:txBody>
      </p:sp>
      <p:sp>
        <p:nvSpPr>
          <p:cNvPr id="4" name="Date Placeholder 3">
            <a:extLst>
              <a:ext uri="{FF2B5EF4-FFF2-40B4-BE49-F238E27FC236}">
                <a16:creationId xmlns:a16="http://schemas.microsoft.com/office/drawing/2014/main" id="{721C0899-5518-C2F2-51A1-310F77C89150}"/>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5" name="Footer Placeholder 4">
            <a:extLst>
              <a:ext uri="{FF2B5EF4-FFF2-40B4-BE49-F238E27FC236}">
                <a16:creationId xmlns:a16="http://schemas.microsoft.com/office/drawing/2014/main" id="{C474A5A1-68E8-3662-2526-F7A417CC5A5F}"/>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624C2C56-4567-7DD8-143A-2F8F929E6F2E}"/>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23339259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769B5B-FAE0-774A-8BA0-BEEED6805B6E}"/>
              </a:ext>
            </a:extLst>
          </p:cNvPr>
          <p:cNvSpPr>
            <a:spLocks noGrp="1"/>
          </p:cNvSpPr>
          <p:nvPr>
            <p:ph type="title"/>
          </p:nvPr>
        </p:nvSpPr>
        <p:spPr/>
        <p:txBody>
          <a:bodyPr/>
          <a:lstStyle/>
          <a:p>
            <a:r>
              <a:rPr lang="en-US"/>
              <a:t>Click to edit Master title style</a:t>
            </a:r>
            <a:endParaRPr lang="cs-CZ"/>
          </a:p>
        </p:txBody>
      </p:sp>
      <p:sp>
        <p:nvSpPr>
          <p:cNvPr id="3" name="Content Placeholder 2">
            <a:extLst>
              <a:ext uri="{FF2B5EF4-FFF2-40B4-BE49-F238E27FC236}">
                <a16:creationId xmlns:a16="http://schemas.microsoft.com/office/drawing/2014/main" id="{9EA28669-5219-A2BD-88CE-1827195032E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6B4C60F1-ACFE-759A-142B-E4BCB53D1FFE}"/>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5" name="Footer Placeholder 4">
            <a:extLst>
              <a:ext uri="{FF2B5EF4-FFF2-40B4-BE49-F238E27FC236}">
                <a16:creationId xmlns:a16="http://schemas.microsoft.com/office/drawing/2014/main" id="{5BBBF828-3CF6-CB27-D970-A3A83E5DF3E3}"/>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B06922C2-0C50-A84B-8A9F-3FBB43DBEC2E}"/>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6266594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AEF7A0-75FE-86AE-A919-573DAE7B1D3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cs-CZ"/>
          </a:p>
        </p:txBody>
      </p:sp>
      <p:sp>
        <p:nvSpPr>
          <p:cNvPr id="3" name="Text Placeholder 2">
            <a:extLst>
              <a:ext uri="{FF2B5EF4-FFF2-40B4-BE49-F238E27FC236}">
                <a16:creationId xmlns:a16="http://schemas.microsoft.com/office/drawing/2014/main" id="{00C43355-0EFB-31F4-1E74-3F97AE38C4C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C8CDEBD-81F9-D611-E222-EDB681BE05F5}"/>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5" name="Footer Placeholder 4">
            <a:extLst>
              <a:ext uri="{FF2B5EF4-FFF2-40B4-BE49-F238E27FC236}">
                <a16:creationId xmlns:a16="http://schemas.microsoft.com/office/drawing/2014/main" id="{E4176EDC-43B4-27ED-A232-20F1749D0165}"/>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2376C026-120B-B55B-FB84-7BE808563B0E}"/>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79618483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A2599-504D-E807-E09B-12612F01DFC4}"/>
              </a:ext>
            </a:extLst>
          </p:cNvPr>
          <p:cNvSpPr>
            <a:spLocks noGrp="1"/>
          </p:cNvSpPr>
          <p:nvPr>
            <p:ph type="title"/>
          </p:nvPr>
        </p:nvSpPr>
        <p:spPr/>
        <p:txBody>
          <a:bodyPr/>
          <a:lstStyle/>
          <a:p>
            <a:r>
              <a:rPr lang="en-US"/>
              <a:t>Click to edit Master title style</a:t>
            </a:r>
            <a:endParaRPr lang="cs-CZ"/>
          </a:p>
        </p:txBody>
      </p:sp>
      <p:sp>
        <p:nvSpPr>
          <p:cNvPr id="3" name="Content Placeholder 2">
            <a:extLst>
              <a:ext uri="{FF2B5EF4-FFF2-40B4-BE49-F238E27FC236}">
                <a16:creationId xmlns:a16="http://schemas.microsoft.com/office/drawing/2014/main" id="{17382AC9-BB36-B9C3-D111-843566310F3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Content Placeholder 3">
            <a:extLst>
              <a:ext uri="{FF2B5EF4-FFF2-40B4-BE49-F238E27FC236}">
                <a16:creationId xmlns:a16="http://schemas.microsoft.com/office/drawing/2014/main" id="{6AE0089F-0423-3A5B-5FAA-3801E6C72CE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5" name="Date Placeholder 4">
            <a:extLst>
              <a:ext uri="{FF2B5EF4-FFF2-40B4-BE49-F238E27FC236}">
                <a16:creationId xmlns:a16="http://schemas.microsoft.com/office/drawing/2014/main" id="{DD60F748-0B49-5572-3582-D0766683E10F}"/>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6" name="Footer Placeholder 5">
            <a:extLst>
              <a:ext uri="{FF2B5EF4-FFF2-40B4-BE49-F238E27FC236}">
                <a16:creationId xmlns:a16="http://schemas.microsoft.com/office/drawing/2014/main" id="{640124C5-032F-5660-6BA9-DBF0B2542EB1}"/>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14CE2E0B-EEF0-D5FD-253C-D2A03A6B01EF}"/>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38687560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913122-2C0A-E684-D205-4EEF3C4B35E1}"/>
              </a:ext>
            </a:extLst>
          </p:cNvPr>
          <p:cNvSpPr>
            <a:spLocks noGrp="1"/>
          </p:cNvSpPr>
          <p:nvPr>
            <p:ph type="title"/>
          </p:nvPr>
        </p:nvSpPr>
        <p:spPr>
          <a:xfrm>
            <a:off x="839788" y="365125"/>
            <a:ext cx="10515600" cy="1325563"/>
          </a:xfrm>
        </p:spPr>
        <p:txBody>
          <a:bodyPr/>
          <a:lstStyle/>
          <a:p>
            <a:r>
              <a:rPr lang="en-US"/>
              <a:t>Click to edit Master title style</a:t>
            </a:r>
            <a:endParaRPr lang="cs-CZ"/>
          </a:p>
        </p:txBody>
      </p:sp>
      <p:sp>
        <p:nvSpPr>
          <p:cNvPr id="3" name="Text Placeholder 2">
            <a:extLst>
              <a:ext uri="{FF2B5EF4-FFF2-40B4-BE49-F238E27FC236}">
                <a16:creationId xmlns:a16="http://schemas.microsoft.com/office/drawing/2014/main" id="{9AFAA5EE-B165-40EC-F81D-D3C977AFB49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333CD80-8B64-E08C-F574-EDD69B2BA10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5" name="Text Placeholder 4">
            <a:extLst>
              <a:ext uri="{FF2B5EF4-FFF2-40B4-BE49-F238E27FC236}">
                <a16:creationId xmlns:a16="http://schemas.microsoft.com/office/drawing/2014/main" id="{8CED9554-586A-D864-4FA8-F01644724BC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6FF3FC1-29E3-B297-08E1-ECD7E9D59EA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7" name="Date Placeholder 6">
            <a:extLst>
              <a:ext uri="{FF2B5EF4-FFF2-40B4-BE49-F238E27FC236}">
                <a16:creationId xmlns:a16="http://schemas.microsoft.com/office/drawing/2014/main" id="{C9F54289-8B25-400A-525F-8F7962745176}"/>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8" name="Footer Placeholder 7">
            <a:extLst>
              <a:ext uri="{FF2B5EF4-FFF2-40B4-BE49-F238E27FC236}">
                <a16:creationId xmlns:a16="http://schemas.microsoft.com/office/drawing/2014/main" id="{E91E7B8B-A37A-FEFC-3BA1-C854EC18B017}"/>
              </a:ext>
            </a:extLst>
          </p:cNvPr>
          <p:cNvSpPr>
            <a:spLocks noGrp="1"/>
          </p:cNvSpPr>
          <p:nvPr>
            <p:ph type="ftr" sz="quarter" idx="11"/>
          </p:nvPr>
        </p:nvSpPr>
        <p:spPr/>
        <p:txBody>
          <a:bodyPr/>
          <a:lstStyle/>
          <a:p>
            <a:endParaRPr lang="cs-CZ"/>
          </a:p>
        </p:txBody>
      </p:sp>
      <p:sp>
        <p:nvSpPr>
          <p:cNvPr id="9" name="Slide Number Placeholder 8">
            <a:extLst>
              <a:ext uri="{FF2B5EF4-FFF2-40B4-BE49-F238E27FC236}">
                <a16:creationId xmlns:a16="http://schemas.microsoft.com/office/drawing/2014/main" id="{19E4D8D6-8446-5388-5700-8AF023001C2A}"/>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4549941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1_Záhlaví oddílu">
    <p:spTree>
      <p:nvGrpSpPr>
        <p:cNvPr id="1" name=""/>
        <p:cNvGrpSpPr/>
        <p:nvPr/>
      </p:nvGrpSpPr>
      <p:grpSpPr>
        <a:xfrm>
          <a:off x="0" y="0"/>
          <a:ext cx="0" cy="0"/>
          <a:chOff x="0" y="0"/>
          <a:chExt cx="0" cy="0"/>
        </a:xfrm>
      </p:grpSpPr>
      <p:pic>
        <p:nvPicPr>
          <p:cNvPr id="12" name="Obrázek 11">
            <a:extLst>
              <a:ext uri="{FF2B5EF4-FFF2-40B4-BE49-F238E27FC236}">
                <a16:creationId xmlns:a16="http://schemas.microsoft.com/office/drawing/2014/main" id="{8C59CBD9-E985-4A20-9A0D-48F6FA5ADDC5}"/>
              </a:ext>
            </a:extLst>
          </p:cNvPr>
          <p:cNvPicPr>
            <a:picLocks noChangeAspect="1"/>
          </p:cNvPicPr>
          <p:nvPr userDrawn="1"/>
        </p:nvPicPr>
        <p:blipFill>
          <a:blip r:embed="rId2"/>
          <a:stretch>
            <a:fillRect/>
          </a:stretch>
        </p:blipFill>
        <p:spPr>
          <a:xfrm>
            <a:off x="0" y="492252"/>
            <a:ext cx="12192000" cy="4181855"/>
          </a:xfrm>
          <a:prstGeom prst="rect">
            <a:avLst/>
          </a:prstGeom>
        </p:spPr>
      </p:pic>
      <p:sp>
        <p:nvSpPr>
          <p:cNvPr id="2" name="Nadpis 1">
            <a:extLst>
              <a:ext uri="{FF2B5EF4-FFF2-40B4-BE49-F238E27FC236}">
                <a16:creationId xmlns:a16="http://schemas.microsoft.com/office/drawing/2014/main" id="{84F58D6F-F4F6-4AB7-B9D7-2015CEF38C0A}"/>
              </a:ext>
            </a:extLst>
          </p:cNvPr>
          <p:cNvSpPr>
            <a:spLocks noGrp="1"/>
          </p:cNvSpPr>
          <p:nvPr>
            <p:ph type="title"/>
          </p:nvPr>
        </p:nvSpPr>
        <p:spPr>
          <a:xfrm>
            <a:off x="0" y="891540"/>
            <a:ext cx="5829300" cy="2537460"/>
          </a:xfrm>
        </p:spPr>
        <p:txBody>
          <a:bodyPr anchor="ctr">
            <a:normAutofit/>
          </a:bodyPr>
          <a:lstStyle>
            <a:lvl1pPr algn="ctr">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3" name="Zástupný text 2">
            <a:extLst>
              <a:ext uri="{FF2B5EF4-FFF2-40B4-BE49-F238E27FC236}">
                <a16:creationId xmlns:a16="http://schemas.microsoft.com/office/drawing/2014/main" id="{67C4274D-4CC4-4057-938D-BE8076BC9C7A}"/>
              </a:ext>
            </a:extLst>
          </p:cNvPr>
          <p:cNvSpPr>
            <a:spLocks noGrp="1"/>
          </p:cNvSpPr>
          <p:nvPr>
            <p:ph type="body" idx="1"/>
          </p:nvPr>
        </p:nvSpPr>
        <p:spPr>
          <a:xfrm>
            <a:off x="480060" y="4354831"/>
            <a:ext cx="9818370" cy="1734820"/>
          </a:xfrm>
        </p:spPr>
        <p:txBody>
          <a:bodyPr>
            <a:normAutofit/>
          </a:bodyPr>
          <a:lstStyle>
            <a:lvl1pPr marL="0" indent="0" algn="ctr">
              <a:buNone/>
              <a:defRPr sz="3600" b="1">
                <a:solidFill>
                  <a:srgbClr val="C22728"/>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1837AA9A-488A-4315-90BC-B517449243EC}"/>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5E6F3EA5-98D7-41B0-A08C-43B794AB1E5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AB96EA8-5A02-4D79-9E28-F34D5DD4B150}"/>
              </a:ext>
            </a:extLst>
          </p:cNvPr>
          <p:cNvSpPr>
            <a:spLocks noGrp="1"/>
          </p:cNvSpPr>
          <p:nvPr>
            <p:ph type="sldNum" sz="quarter" idx="12"/>
          </p:nvPr>
        </p:nvSpPr>
        <p:spPr/>
        <p:txBody>
          <a:bodyPr/>
          <a:lstStyle/>
          <a:p>
            <a:fld id="{88A0223B-8D7A-4681-813B-55198971A11A}" type="slidenum">
              <a:rPr lang="cs-CZ" smtClean="0"/>
              <a:t>‹#›</a:t>
            </a:fld>
            <a:endParaRPr lang="cs-CZ"/>
          </a:p>
        </p:txBody>
      </p:sp>
      <p:pic>
        <p:nvPicPr>
          <p:cNvPr id="7" name="Obrázek 6">
            <a:extLst>
              <a:ext uri="{FF2B5EF4-FFF2-40B4-BE49-F238E27FC236}">
                <a16:creationId xmlns:a16="http://schemas.microsoft.com/office/drawing/2014/main" id="{FB6EA55A-6804-2D80-5B29-1099B9581B8A}"/>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1322897" y="6329435"/>
            <a:ext cx="610086" cy="403272"/>
          </a:xfrm>
          <a:prstGeom prst="rect">
            <a:avLst/>
          </a:prstGeom>
        </p:spPr>
      </p:pic>
      <p:pic>
        <p:nvPicPr>
          <p:cNvPr id="8" name="Obrázek 7">
            <a:extLst>
              <a:ext uri="{FF2B5EF4-FFF2-40B4-BE49-F238E27FC236}">
                <a16:creationId xmlns:a16="http://schemas.microsoft.com/office/drawing/2014/main" id="{F0E9BFDB-F1B5-C3AA-90F2-88DE4ACA871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763684" y="4201100"/>
            <a:ext cx="447015" cy="431582"/>
          </a:xfrm>
          <a:prstGeom prst="rect">
            <a:avLst/>
          </a:prstGeom>
        </p:spPr>
      </p:pic>
      <p:sp>
        <p:nvSpPr>
          <p:cNvPr id="9" name="TextovéPole 8">
            <a:extLst>
              <a:ext uri="{FF2B5EF4-FFF2-40B4-BE49-F238E27FC236}">
                <a16:creationId xmlns:a16="http://schemas.microsoft.com/office/drawing/2014/main" id="{80CEC5F8-E8CB-A01B-5257-81D843224399}"/>
              </a:ext>
            </a:extLst>
          </p:cNvPr>
          <p:cNvSpPr txBox="1"/>
          <p:nvPr userDrawn="1"/>
        </p:nvSpPr>
        <p:spPr>
          <a:xfrm>
            <a:off x="9210699" y="4161125"/>
            <a:ext cx="1204176" cy="507831"/>
          </a:xfrm>
          <a:prstGeom prst="rect">
            <a:avLst/>
          </a:prstGeom>
          <a:noFill/>
        </p:spPr>
        <p:txBody>
          <a:bodyPr wrap="none" rtlCol="0">
            <a:spAutoFit/>
          </a:bodyPr>
          <a:lstStyle/>
          <a:p>
            <a:r>
              <a:rPr lang="cs-CZ" sz="900" b="1" dirty="0">
                <a:solidFill>
                  <a:srgbClr val="C10C1D"/>
                </a:solidFill>
                <a:latin typeface="Arial" panose="020B0604020202020204" pitchFamily="34" charset="0"/>
                <a:cs typeface="Arial" panose="020B0604020202020204" pitchFamily="34" charset="0"/>
              </a:rPr>
              <a:t>ČESKÁ </a:t>
            </a:r>
          </a:p>
          <a:p>
            <a:r>
              <a:rPr lang="cs-CZ" sz="900" b="1" dirty="0">
                <a:solidFill>
                  <a:srgbClr val="C10C1D"/>
                </a:solidFill>
                <a:latin typeface="Arial" panose="020B0604020202020204" pitchFamily="34" charset="0"/>
                <a:cs typeface="Arial" panose="020B0604020202020204" pitchFamily="34" charset="0"/>
              </a:rPr>
              <a:t>KARDIOLOGICKÁ </a:t>
            </a:r>
          </a:p>
          <a:p>
            <a:r>
              <a:rPr lang="cs-CZ" sz="900" b="1" dirty="0">
                <a:solidFill>
                  <a:srgbClr val="C10C1D"/>
                </a:solidFill>
                <a:latin typeface="Arial" panose="020B0604020202020204" pitchFamily="34" charset="0"/>
                <a:cs typeface="Arial" panose="020B0604020202020204" pitchFamily="34" charset="0"/>
              </a:rPr>
              <a:t>SPOLEČNOST</a:t>
            </a:r>
          </a:p>
        </p:txBody>
      </p:sp>
      <p:pic>
        <p:nvPicPr>
          <p:cNvPr id="10" name="Logo Zdravi 2030" descr="Obsah obrázku objekt&#10;&#10;Popis byl vytvořen automaticky">
            <a:extLst>
              <a:ext uri="{FF2B5EF4-FFF2-40B4-BE49-F238E27FC236}">
                <a16:creationId xmlns:a16="http://schemas.microsoft.com/office/drawing/2014/main" id="{38C7188E-C850-E1C7-82E9-94F335318BF8}"/>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989526" y="176902"/>
            <a:ext cx="1027939" cy="400110"/>
          </a:xfrm>
          <a:prstGeom prst="rect">
            <a:avLst/>
          </a:prstGeom>
        </p:spPr>
      </p:pic>
      <p:pic>
        <p:nvPicPr>
          <p:cNvPr id="11" name="Obrázek 10">
            <a:extLst>
              <a:ext uri="{FF2B5EF4-FFF2-40B4-BE49-F238E27FC236}">
                <a16:creationId xmlns:a16="http://schemas.microsoft.com/office/drawing/2014/main" id="{9495543F-C530-9AE7-1B56-840DD7DDAF1E}"/>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74535" y="238069"/>
            <a:ext cx="3170928" cy="277776"/>
          </a:xfrm>
          <a:prstGeom prst="rect">
            <a:avLst/>
          </a:prstGeom>
        </p:spPr>
      </p:pic>
    </p:spTree>
    <p:extLst>
      <p:ext uri="{BB962C8B-B14F-4D97-AF65-F5344CB8AC3E}">
        <p14:creationId xmlns:p14="http://schemas.microsoft.com/office/powerpoint/2010/main" val="86736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29CAF1-C6EA-AE49-EA0E-5C9681E39321}"/>
              </a:ext>
            </a:extLst>
          </p:cNvPr>
          <p:cNvSpPr>
            <a:spLocks noGrp="1"/>
          </p:cNvSpPr>
          <p:nvPr>
            <p:ph type="title"/>
          </p:nvPr>
        </p:nvSpPr>
        <p:spPr/>
        <p:txBody>
          <a:bodyPr/>
          <a:lstStyle/>
          <a:p>
            <a:r>
              <a:rPr lang="en-US"/>
              <a:t>Click to edit Master title style</a:t>
            </a:r>
            <a:endParaRPr lang="cs-CZ"/>
          </a:p>
        </p:txBody>
      </p:sp>
      <p:sp>
        <p:nvSpPr>
          <p:cNvPr id="3" name="Date Placeholder 2">
            <a:extLst>
              <a:ext uri="{FF2B5EF4-FFF2-40B4-BE49-F238E27FC236}">
                <a16:creationId xmlns:a16="http://schemas.microsoft.com/office/drawing/2014/main" id="{07C86568-1A00-E5DA-85B3-08A5585C3298}"/>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4" name="Footer Placeholder 3">
            <a:extLst>
              <a:ext uri="{FF2B5EF4-FFF2-40B4-BE49-F238E27FC236}">
                <a16:creationId xmlns:a16="http://schemas.microsoft.com/office/drawing/2014/main" id="{943C3B68-9A08-CBDF-4A45-0E5A9B1E9A98}"/>
              </a:ext>
            </a:extLst>
          </p:cNvPr>
          <p:cNvSpPr>
            <a:spLocks noGrp="1"/>
          </p:cNvSpPr>
          <p:nvPr>
            <p:ph type="ftr" sz="quarter" idx="11"/>
          </p:nvPr>
        </p:nvSpPr>
        <p:spPr/>
        <p:txBody>
          <a:bodyPr/>
          <a:lstStyle/>
          <a:p>
            <a:endParaRPr lang="cs-CZ"/>
          </a:p>
        </p:txBody>
      </p:sp>
      <p:sp>
        <p:nvSpPr>
          <p:cNvPr id="5" name="Slide Number Placeholder 4">
            <a:extLst>
              <a:ext uri="{FF2B5EF4-FFF2-40B4-BE49-F238E27FC236}">
                <a16:creationId xmlns:a16="http://schemas.microsoft.com/office/drawing/2014/main" id="{3ED91C02-FDFA-A428-099B-566A55BDB00C}"/>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17784361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59921EF-8E2E-20F7-7121-8253EAF9CADC}"/>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3" name="Footer Placeholder 2">
            <a:extLst>
              <a:ext uri="{FF2B5EF4-FFF2-40B4-BE49-F238E27FC236}">
                <a16:creationId xmlns:a16="http://schemas.microsoft.com/office/drawing/2014/main" id="{8EA5FE4E-4BBD-E861-7490-ABA962557932}"/>
              </a:ext>
            </a:extLst>
          </p:cNvPr>
          <p:cNvSpPr>
            <a:spLocks noGrp="1"/>
          </p:cNvSpPr>
          <p:nvPr>
            <p:ph type="ftr" sz="quarter" idx="11"/>
          </p:nvPr>
        </p:nvSpPr>
        <p:spPr/>
        <p:txBody>
          <a:bodyPr/>
          <a:lstStyle/>
          <a:p>
            <a:endParaRPr lang="cs-CZ"/>
          </a:p>
        </p:txBody>
      </p:sp>
      <p:sp>
        <p:nvSpPr>
          <p:cNvPr id="4" name="Slide Number Placeholder 3">
            <a:extLst>
              <a:ext uri="{FF2B5EF4-FFF2-40B4-BE49-F238E27FC236}">
                <a16:creationId xmlns:a16="http://schemas.microsoft.com/office/drawing/2014/main" id="{525797F6-4BE2-2DF2-BC09-2F9BE5CD2D03}"/>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354680379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DEBF12-2AE4-08F4-1666-75B4419ED43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cs-CZ"/>
          </a:p>
        </p:txBody>
      </p:sp>
      <p:sp>
        <p:nvSpPr>
          <p:cNvPr id="3" name="Content Placeholder 2">
            <a:extLst>
              <a:ext uri="{FF2B5EF4-FFF2-40B4-BE49-F238E27FC236}">
                <a16:creationId xmlns:a16="http://schemas.microsoft.com/office/drawing/2014/main" id="{80D4192E-8E88-7610-0FAB-FB7EC9D0BC7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Text Placeholder 3">
            <a:extLst>
              <a:ext uri="{FF2B5EF4-FFF2-40B4-BE49-F238E27FC236}">
                <a16:creationId xmlns:a16="http://schemas.microsoft.com/office/drawing/2014/main" id="{0B723B59-2B1A-D848-D8D1-8FA98602D8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761BB3E-2D99-0DB9-1C55-B82288649223}"/>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6" name="Footer Placeholder 5">
            <a:extLst>
              <a:ext uri="{FF2B5EF4-FFF2-40B4-BE49-F238E27FC236}">
                <a16:creationId xmlns:a16="http://schemas.microsoft.com/office/drawing/2014/main" id="{2043C869-F82D-CE56-C8DA-B83BCF0E8433}"/>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687DEB69-EDB9-F69E-0434-B38052759A51}"/>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8999643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4AB1C-382E-119B-EC4C-05659DA6EAF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cs-CZ"/>
          </a:p>
        </p:txBody>
      </p:sp>
      <p:sp>
        <p:nvSpPr>
          <p:cNvPr id="3" name="Picture Placeholder 2">
            <a:extLst>
              <a:ext uri="{FF2B5EF4-FFF2-40B4-BE49-F238E27FC236}">
                <a16:creationId xmlns:a16="http://schemas.microsoft.com/office/drawing/2014/main" id="{5132DAAC-9A3C-413B-86D2-3D14F3BCC9B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Text Placeholder 3">
            <a:extLst>
              <a:ext uri="{FF2B5EF4-FFF2-40B4-BE49-F238E27FC236}">
                <a16:creationId xmlns:a16="http://schemas.microsoft.com/office/drawing/2014/main" id="{59A2DEE6-7398-5F2C-B2C1-44F5AEA5169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432F346-A735-C45C-F90D-F4504D0C56A6}"/>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6" name="Footer Placeholder 5">
            <a:extLst>
              <a:ext uri="{FF2B5EF4-FFF2-40B4-BE49-F238E27FC236}">
                <a16:creationId xmlns:a16="http://schemas.microsoft.com/office/drawing/2014/main" id="{7818E63C-4F11-66EB-2383-A5599CD99CB5}"/>
              </a:ext>
            </a:extLst>
          </p:cNvPr>
          <p:cNvSpPr>
            <a:spLocks noGrp="1"/>
          </p:cNvSpPr>
          <p:nvPr>
            <p:ph type="ftr" sz="quarter" idx="11"/>
          </p:nvPr>
        </p:nvSpPr>
        <p:spPr/>
        <p:txBody>
          <a:bodyPr/>
          <a:lstStyle/>
          <a:p>
            <a:endParaRPr lang="cs-CZ"/>
          </a:p>
        </p:txBody>
      </p:sp>
      <p:sp>
        <p:nvSpPr>
          <p:cNvPr id="7" name="Slide Number Placeholder 6">
            <a:extLst>
              <a:ext uri="{FF2B5EF4-FFF2-40B4-BE49-F238E27FC236}">
                <a16:creationId xmlns:a16="http://schemas.microsoft.com/office/drawing/2014/main" id="{7013426F-0B30-EE56-C79B-54630AE5BBFA}"/>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18531233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047237-662F-996C-2776-0E5213476F3D}"/>
              </a:ext>
            </a:extLst>
          </p:cNvPr>
          <p:cNvSpPr>
            <a:spLocks noGrp="1"/>
          </p:cNvSpPr>
          <p:nvPr>
            <p:ph type="title"/>
          </p:nvPr>
        </p:nvSpPr>
        <p:spPr/>
        <p:txBody>
          <a:bodyPr/>
          <a:lstStyle/>
          <a:p>
            <a:r>
              <a:rPr lang="en-US"/>
              <a:t>Click to edit Master title style</a:t>
            </a:r>
            <a:endParaRPr lang="cs-CZ"/>
          </a:p>
        </p:txBody>
      </p:sp>
      <p:sp>
        <p:nvSpPr>
          <p:cNvPr id="3" name="Vertical Text Placeholder 2">
            <a:extLst>
              <a:ext uri="{FF2B5EF4-FFF2-40B4-BE49-F238E27FC236}">
                <a16:creationId xmlns:a16="http://schemas.microsoft.com/office/drawing/2014/main" id="{9A0B12A8-FEFD-AFE6-C799-B6287F20AEC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B1645B44-7EF8-93A4-13C9-8025A4F396AE}"/>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5" name="Footer Placeholder 4">
            <a:extLst>
              <a:ext uri="{FF2B5EF4-FFF2-40B4-BE49-F238E27FC236}">
                <a16:creationId xmlns:a16="http://schemas.microsoft.com/office/drawing/2014/main" id="{6F17AD95-F000-8020-FF42-EFCE1A4046F8}"/>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B3C143B0-9D52-EB13-16E1-EBB8BC04F579}"/>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12577285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A14386D-045F-2DCD-C779-33AF5FA4CF92}"/>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cs-CZ"/>
          </a:p>
        </p:txBody>
      </p:sp>
      <p:sp>
        <p:nvSpPr>
          <p:cNvPr id="3" name="Vertical Text Placeholder 2">
            <a:extLst>
              <a:ext uri="{FF2B5EF4-FFF2-40B4-BE49-F238E27FC236}">
                <a16:creationId xmlns:a16="http://schemas.microsoft.com/office/drawing/2014/main" id="{9221238E-A0D3-CC6A-13EA-701CD2D2D5C9}"/>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35443AA1-DFFC-CB87-4933-847DA6AA8D14}"/>
              </a:ext>
            </a:extLst>
          </p:cNvPr>
          <p:cNvSpPr>
            <a:spLocks noGrp="1"/>
          </p:cNvSpPr>
          <p:nvPr>
            <p:ph type="dt" sz="half" idx="10"/>
          </p:nvPr>
        </p:nvSpPr>
        <p:spPr/>
        <p:txBody>
          <a:bodyPr/>
          <a:lstStyle/>
          <a:p>
            <a:fld id="{2D934BC0-97BF-49D2-9AD6-6A35A5E47463}" type="datetimeFigureOut">
              <a:rPr lang="cs-CZ" smtClean="0"/>
              <a:t>26.11.2024</a:t>
            </a:fld>
            <a:endParaRPr lang="cs-CZ"/>
          </a:p>
        </p:txBody>
      </p:sp>
      <p:sp>
        <p:nvSpPr>
          <p:cNvPr id="5" name="Footer Placeholder 4">
            <a:extLst>
              <a:ext uri="{FF2B5EF4-FFF2-40B4-BE49-F238E27FC236}">
                <a16:creationId xmlns:a16="http://schemas.microsoft.com/office/drawing/2014/main" id="{A2039C41-217C-3638-4F84-E86862C5AC85}"/>
              </a:ext>
            </a:extLst>
          </p:cNvPr>
          <p:cNvSpPr>
            <a:spLocks noGrp="1"/>
          </p:cNvSpPr>
          <p:nvPr>
            <p:ph type="ftr" sz="quarter" idx="11"/>
          </p:nvPr>
        </p:nvSpPr>
        <p:spPr/>
        <p:txBody>
          <a:bodyPr/>
          <a:lstStyle/>
          <a:p>
            <a:endParaRPr lang="cs-CZ"/>
          </a:p>
        </p:txBody>
      </p:sp>
      <p:sp>
        <p:nvSpPr>
          <p:cNvPr id="6" name="Slide Number Placeholder 5">
            <a:extLst>
              <a:ext uri="{FF2B5EF4-FFF2-40B4-BE49-F238E27FC236}">
                <a16:creationId xmlns:a16="http://schemas.microsoft.com/office/drawing/2014/main" id="{11DAAC53-EA16-4597-8014-D7B4834BAB64}"/>
              </a:ext>
            </a:extLst>
          </p:cNvPr>
          <p:cNvSpPr>
            <a:spLocks noGrp="1"/>
          </p:cNvSpPr>
          <p:nvPr>
            <p:ph type="sldNum" sz="quarter" idx="12"/>
          </p:nvPr>
        </p:nvSpPr>
        <p:spPr/>
        <p:txBody>
          <a:bodyPr/>
          <a:lstStyle/>
          <a:p>
            <a:fld id="{49533558-1CEE-495C-986A-AA5BB9976651}" type="slidenum">
              <a:rPr lang="cs-CZ" smtClean="0"/>
              <a:t>‹#›</a:t>
            </a:fld>
            <a:endParaRPr lang="cs-CZ"/>
          </a:p>
        </p:txBody>
      </p:sp>
    </p:spTree>
    <p:extLst>
      <p:ext uri="{BB962C8B-B14F-4D97-AF65-F5344CB8AC3E}">
        <p14:creationId xmlns:p14="http://schemas.microsoft.com/office/powerpoint/2010/main" val="305481177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33953836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Úvodní snímek s EU">
    <p:spTree>
      <p:nvGrpSpPr>
        <p:cNvPr id="1" name=""/>
        <p:cNvGrpSpPr/>
        <p:nvPr/>
      </p:nvGrpSpPr>
      <p:grpSpPr>
        <a:xfrm>
          <a:off x="0" y="0"/>
          <a:ext cx="0" cy="0"/>
          <a:chOff x="0" y="0"/>
          <a:chExt cx="0" cy="0"/>
        </a:xfrm>
      </p:grpSpPr>
      <p:sp>
        <p:nvSpPr>
          <p:cNvPr id="15" name="Obdélník 14">
            <a:extLst>
              <a:ext uri="{FF2B5EF4-FFF2-40B4-BE49-F238E27FC236}">
                <a16:creationId xmlns:a16="http://schemas.microsoft.com/office/drawing/2014/main" id="{A4B6F62C-6941-C1AA-2861-2912C0F7E8D1}"/>
              </a:ext>
            </a:extLst>
          </p:cNvPr>
          <p:cNvSpPr/>
          <p:nvPr userDrawn="1"/>
        </p:nvSpPr>
        <p:spPr>
          <a:xfrm>
            <a:off x="0" y="446423"/>
            <a:ext cx="4014000" cy="94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3" name="Podnadpis 2">
            <a:extLst>
              <a:ext uri="{FF2B5EF4-FFF2-40B4-BE49-F238E27FC236}">
                <a16:creationId xmlns:a16="http://schemas.microsoft.com/office/drawing/2014/main" id="{0F21DCDB-F1EB-1E1C-315D-D1C0C86AC8D5}"/>
              </a:ext>
            </a:extLst>
          </p:cNvPr>
          <p:cNvSpPr>
            <a:spLocks noGrp="1"/>
          </p:cNvSpPr>
          <p:nvPr>
            <p:ph type="subTitle" idx="1"/>
          </p:nvPr>
        </p:nvSpPr>
        <p:spPr>
          <a:xfrm>
            <a:off x="4008438" y="5526157"/>
            <a:ext cx="7451726" cy="479685"/>
          </a:xfrm>
        </p:spPr>
        <p:txBody>
          <a:bodyPr lIns="0">
            <a:normAutofit/>
          </a:bodyPr>
          <a:lstStyle>
            <a:lvl1pPr marL="0" indent="0" algn="l">
              <a:buNone/>
              <a:defRPr sz="1800" b="1">
                <a:latin typeface="+mn-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cs-CZ" dirty="0"/>
          </a:p>
        </p:txBody>
      </p:sp>
      <p:sp>
        <p:nvSpPr>
          <p:cNvPr id="12" name="Obdélník 11">
            <a:extLst>
              <a:ext uri="{FF2B5EF4-FFF2-40B4-BE49-F238E27FC236}">
                <a16:creationId xmlns:a16="http://schemas.microsoft.com/office/drawing/2014/main" id="{465C2995-4096-1BF2-0903-15EDC1EDC11A}"/>
              </a:ext>
            </a:extLst>
          </p:cNvPr>
          <p:cNvSpPr/>
          <p:nvPr userDrawn="1"/>
        </p:nvSpPr>
        <p:spPr>
          <a:xfrm>
            <a:off x="8177370" y="1836751"/>
            <a:ext cx="4012822" cy="226612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5" name="Obdélník 4">
            <a:extLst>
              <a:ext uri="{FF2B5EF4-FFF2-40B4-BE49-F238E27FC236}">
                <a16:creationId xmlns:a16="http://schemas.microsoft.com/office/drawing/2014/main" id="{6A8EF0F6-43FB-AB07-A428-311BF2B830A0}"/>
              </a:ext>
            </a:extLst>
          </p:cNvPr>
          <p:cNvSpPr/>
          <p:nvPr userDrawn="1"/>
        </p:nvSpPr>
        <p:spPr>
          <a:xfrm>
            <a:off x="4008438" y="6139116"/>
            <a:ext cx="8183562"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9" name="Zástupný symbol obrázku 18">
            <a:extLst>
              <a:ext uri="{FF2B5EF4-FFF2-40B4-BE49-F238E27FC236}">
                <a16:creationId xmlns:a16="http://schemas.microsoft.com/office/drawing/2014/main" id="{C4A030DE-C0D0-6499-028F-4647C435540B}"/>
              </a:ext>
            </a:extLst>
          </p:cNvPr>
          <p:cNvSpPr>
            <a:spLocks noGrp="1"/>
          </p:cNvSpPr>
          <p:nvPr>
            <p:ph type="pic" sz="quarter" idx="11"/>
          </p:nvPr>
        </p:nvSpPr>
        <p:spPr>
          <a:xfrm>
            <a:off x="0" y="1836751"/>
            <a:ext cx="7983110" cy="2263455"/>
          </a:xfrm>
        </p:spPr>
        <p:txBody>
          <a:bodyPr/>
          <a:lstStyle/>
          <a:p>
            <a:r>
              <a:rPr lang="cs-CZ"/>
              <a:t>Kliknutím na ikonu přidáte obrázek.</a:t>
            </a:r>
            <a:endParaRPr lang="cs-CZ" dirty="0"/>
          </a:p>
        </p:txBody>
      </p:sp>
      <p:pic>
        <p:nvPicPr>
          <p:cNvPr id="14" name="Grafický objekt 13">
            <a:extLst>
              <a:ext uri="{FF2B5EF4-FFF2-40B4-BE49-F238E27FC236}">
                <a16:creationId xmlns:a16="http://schemas.microsoft.com/office/drawing/2014/main" id="{30899DF3-D5C2-842C-B4A1-DFEEDF206D1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5298" y="612023"/>
            <a:ext cx="2723404" cy="612000"/>
          </a:xfrm>
          <a:prstGeom prst="rect">
            <a:avLst/>
          </a:prstGeom>
        </p:spPr>
      </p:pic>
      <p:pic>
        <p:nvPicPr>
          <p:cNvPr id="6" name="Grafický objekt 5">
            <a:extLst>
              <a:ext uri="{FF2B5EF4-FFF2-40B4-BE49-F238E27FC236}">
                <a16:creationId xmlns:a16="http://schemas.microsoft.com/office/drawing/2014/main" id="{3749D040-5D15-041A-FB68-6E29C34EF8E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913144" y="2669170"/>
            <a:ext cx="2541274" cy="601284"/>
          </a:xfrm>
          <a:prstGeom prst="rect">
            <a:avLst/>
          </a:prstGeom>
        </p:spPr>
      </p:pic>
      <p:sp>
        <p:nvSpPr>
          <p:cNvPr id="11" name="TextovéPole 10">
            <a:extLst>
              <a:ext uri="{FF2B5EF4-FFF2-40B4-BE49-F238E27FC236}">
                <a16:creationId xmlns:a16="http://schemas.microsoft.com/office/drawing/2014/main" id="{40E2EF12-A587-7B4E-A1D6-438C8ADCA438}"/>
              </a:ext>
            </a:extLst>
          </p:cNvPr>
          <p:cNvSpPr txBox="1"/>
          <p:nvPr userDrawn="1"/>
        </p:nvSpPr>
        <p:spPr>
          <a:xfrm>
            <a:off x="4010400" y="6313334"/>
            <a:ext cx="1664348" cy="369332"/>
          </a:xfrm>
          <a:prstGeom prst="rect">
            <a:avLst/>
          </a:prstGeom>
          <a:noFill/>
        </p:spPr>
        <p:txBody>
          <a:bodyPr wrap="square" lIns="180000" rtlCol="0" anchor="ctr">
            <a:spAutoFit/>
          </a:bodyPr>
          <a:lstStyle/>
          <a:p>
            <a:r>
              <a:rPr lang="cs-CZ" dirty="0">
                <a:solidFill>
                  <a:schemeClr val="bg1"/>
                </a:solidFill>
                <a:latin typeface="Arial" panose="020B0604020202020204" pitchFamily="34" charset="0"/>
                <a:cs typeface="Arial" panose="020B0604020202020204" pitchFamily="34" charset="0"/>
              </a:rPr>
              <a:t>nsc.uzis.cz</a:t>
            </a:r>
          </a:p>
        </p:txBody>
      </p:sp>
      <p:sp>
        <p:nvSpPr>
          <p:cNvPr id="4" name="Nadpis 1">
            <a:extLst>
              <a:ext uri="{FF2B5EF4-FFF2-40B4-BE49-F238E27FC236}">
                <a16:creationId xmlns:a16="http://schemas.microsoft.com/office/drawing/2014/main" id="{5FC09959-B600-6AF0-10A7-511F0A0CE69B}"/>
              </a:ext>
            </a:extLst>
          </p:cNvPr>
          <p:cNvSpPr>
            <a:spLocks noGrp="1"/>
          </p:cNvSpPr>
          <p:nvPr>
            <p:ph type="ctrTitle"/>
          </p:nvPr>
        </p:nvSpPr>
        <p:spPr>
          <a:xfrm>
            <a:off x="645298" y="4102873"/>
            <a:ext cx="10814865" cy="1290010"/>
          </a:xfrm>
        </p:spPr>
        <p:txBody>
          <a:bodyPr lIns="0" anchor="b">
            <a:normAutofit/>
          </a:bodyPr>
          <a:lstStyle>
            <a:lvl1pPr algn="l">
              <a:defRPr sz="3600" b="0" cap="all" baseline="0">
                <a:latin typeface="+mj-lt"/>
                <a:cs typeface="Arial" panose="020B0604020202020204" pitchFamily="34" charset="0"/>
              </a:defRPr>
            </a:lvl1pPr>
          </a:lstStyle>
          <a:p>
            <a:r>
              <a:rPr lang="cs-CZ"/>
              <a:t>Kliknutím lze upravit styl.</a:t>
            </a:r>
            <a:endParaRPr lang="cs-CZ" dirty="0"/>
          </a:p>
        </p:txBody>
      </p:sp>
      <p:sp>
        <p:nvSpPr>
          <p:cNvPr id="9" name="Zástupný text 8">
            <a:extLst>
              <a:ext uri="{FF2B5EF4-FFF2-40B4-BE49-F238E27FC236}">
                <a16:creationId xmlns:a16="http://schemas.microsoft.com/office/drawing/2014/main" id="{5936000F-1CA5-4A28-D084-2EDC710BE59D}"/>
              </a:ext>
            </a:extLst>
          </p:cNvPr>
          <p:cNvSpPr>
            <a:spLocks noGrp="1"/>
          </p:cNvSpPr>
          <p:nvPr>
            <p:ph type="body" sz="quarter" idx="12" hasCustomPrompt="1"/>
          </p:nvPr>
        </p:nvSpPr>
        <p:spPr>
          <a:xfrm>
            <a:off x="8177370" y="6141783"/>
            <a:ext cx="1664348" cy="720000"/>
          </a:xfrm>
        </p:spPr>
        <p:txBody>
          <a:bodyPr lIns="0" tIns="0" rIns="0" bIns="0" anchor="ctr">
            <a:normAutofit/>
          </a:bodyPr>
          <a:lstStyle>
            <a:lvl1pPr marL="0" indent="0" algn="ct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a:t>
            </a:r>
          </a:p>
        </p:txBody>
      </p:sp>
      <p:pic>
        <p:nvPicPr>
          <p:cNvPr id="13" name="Grafický objekt 12">
            <a:extLst>
              <a:ext uri="{FF2B5EF4-FFF2-40B4-BE49-F238E27FC236}">
                <a16:creationId xmlns:a16="http://schemas.microsoft.com/office/drawing/2014/main" id="{2A29C3ED-4266-C769-2ADF-B8282F4D3F8C}"/>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859729" y="6258886"/>
            <a:ext cx="600434" cy="394691"/>
          </a:xfrm>
          <a:prstGeom prst="rect">
            <a:avLst/>
          </a:prstGeom>
        </p:spPr>
      </p:pic>
    </p:spTree>
    <p:extLst>
      <p:ext uri="{BB962C8B-B14F-4D97-AF65-F5344CB8AC3E}">
        <p14:creationId xmlns:p14="http://schemas.microsoft.com/office/powerpoint/2010/main" val="1179940138"/>
      </p:ext>
    </p:extLst>
  </p:cSld>
  <p:clrMapOvr>
    <a:masterClrMapping/>
  </p:clrMapOvr>
  <p:extLst>
    <p:ext uri="{DCECCB84-F9BA-43D5-87BE-67443E8EF086}">
      <p15:sldGuideLst xmlns:p15="http://schemas.microsoft.com/office/powerpoint/2012/main">
        <p15:guide id="1" orient="horz" pos="2160">
          <p15:clr>
            <a:srgbClr val="FBAE40"/>
          </p15:clr>
        </p15:guide>
        <p15:guide id="3" pos="2525">
          <p15:clr>
            <a:srgbClr val="FBAE40"/>
          </p15:clr>
        </p15:guide>
        <p15:guide id="6" pos="393">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Úvodní snímek bez EU">
    <p:spTree>
      <p:nvGrpSpPr>
        <p:cNvPr id="1" name=""/>
        <p:cNvGrpSpPr/>
        <p:nvPr/>
      </p:nvGrpSpPr>
      <p:grpSpPr>
        <a:xfrm>
          <a:off x="0" y="0"/>
          <a:ext cx="0" cy="0"/>
          <a:chOff x="0" y="0"/>
          <a:chExt cx="0" cy="0"/>
        </a:xfrm>
      </p:grpSpPr>
      <p:sp>
        <p:nvSpPr>
          <p:cNvPr id="8" name="Obdélník 7">
            <a:extLst>
              <a:ext uri="{FF2B5EF4-FFF2-40B4-BE49-F238E27FC236}">
                <a16:creationId xmlns:a16="http://schemas.microsoft.com/office/drawing/2014/main" id="{B0EA1196-9961-0CE1-CDDC-BC0A0A831348}"/>
              </a:ext>
            </a:extLst>
          </p:cNvPr>
          <p:cNvSpPr/>
          <p:nvPr userDrawn="1"/>
        </p:nvSpPr>
        <p:spPr>
          <a:xfrm>
            <a:off x="8179177" y="1836751"/>
            <a:ext cx="4012822" cy="226612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0" name="Obdélník 9">
            <a:extLst>
              <a:ext uri="{FF2B5EF4-FFF2-40B4-BE49-F238E27FC236}">
                <a16:creationId xmlns:a16="http://schemas.microsoft.com/office/drawing/2014/main" id="{E1C24FCE-B5F4-1607-CE4C-7BB985D4D69C}"/>
              </a:ext>
            </a:extLst>
          </p:cNvPr>
          <p:cNvSpPr/>
          <p:nvPr userDrawn="1"/>
        </p:nvSpPr>
        <p:spPr>
          <a:xfrm>
            <a:off x="4008438" y="6139116"/>
            <a:ext cx="818356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1" name="Zástupný symbol obrázku 18">
            <a:extLst>
              <a:ext uri="{FF2B5EF4-FFF2-40B4-BE49-F238E27FC236}">
                <a16:creationId xmlns:a16="http://schemas.microsoft.com/office/drawing/2014/main" id="{99B66AE2-A041-66B4-7E5D-3FA96F036370}"/>
              </a:ext>
            </a:extLst>
          </p:cNvPr>
          <p:cNvSpPr>
            <a:spLocks noGrp="1"/>
          </p:cNvSpPr>
          <p:nvPr>
            <p:ph type="pic" sz="quarter" idx="11"/>
          </p:nvPr>
        </p:nvSpPr>
        <p:spPr>
          <a:xfrm>
            <a:off x="0" y="1836751"/>
            <a:ext cx="7983110" cy="2266122"/>
          </a:xfrm>
        </p:spPr>
        <p:txBody>
          <a:bodyPr/>
          <a:lstStyle/>
          <a:p>
            <a:r>
              <a:rPr lang="cs-CZ"/>
              <a:t>Kliknutím na ikonu přidáte obrázek.</a:t>
            </a:r>
            <a:endParaRPr lang="cs-CZ" dirty="0"/>
          </a:p>
        </p:txBody>
      </p:sp>
      <p:pic>
        <p:nvPicPr>
          <p:cNvPr id="16" name="Grafický objekt 15">
            <a:extLst>
              <a:ext uri="{FF2B5EF4-FFF2-40B4-BE49-F238E27FC236}">
                <a16:creationId xmlns:a16="http://schemas.microsoft.com/office/drawing/2014/main" id="{399E5915-F9E2-ACE2-F920-86F9D94E3F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913144" y="2669170"/>
            <a:ext cx="2541274" cy="601284"/>
          </a:xfrm>
          <a:prstGeom prst="rect">
            <a:avLst/>
          </a:prstGeom>
        </p:spPr>
      </p:pic>
      <p:sp>
        <p:nvSpPr>
          <p:cNvPr id="18" name="Obdélník 17">
            <a:extLst>
              <a:ext uri="{FF2B5EF4-FFF2-40B4-BE49-F238E27FC236}">
                <a16:creationId xmlns:a16="http://schemas.microsoft.com/office/drawing/2014/main" id="{464757BA-A864-68A5-98E0-EE29537C5C23}"/>
              </a:ext>
            </a:extLst>
          </p:cNvPr>
          <p:cNvSpPr/>
          <p:nvPr userDrawn="1"/>
        </p:nvSpPr>
        <p:spPr>
          <a:xfrm>
            <a:off x="0" y="898082"/>
            <a:ext cx="4012822" cy="4729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0" name="Zástupný text 8">
            <a:extLst>
              <a:ext uri="{FF2B5EF4-FFF2-40B4-BE49-F238E27FC236}">
                <a16:creationId xmlns:a16="http://schemas.microsoft.com/office/drawing/2014/main" id="{E376B32F-E5DE-DC67-38D4-9F6BC06AA3D5}"/>
              </a:ext>
            </a:extLst>
          </p:cNvPr>
          <p:cNvSpPr>
            <a:spLocks noGrp="1"/>
          </p:cNvSpPr>
          <p:nvPr>
            <p:ph type="body" sz="quarter" idx="12" hasCustomPrompt="1"/>
          </p:nvPr>
        </p:nvSpPr>
        <p:spPr>
          <a:xfrm>
            <a:off x="2652193" y="898082"/>
            <a:ext cx="1341659" cy="472912"/>
          </a:xfrm>
        </p:spPr>
        <p:txBody>
          <a:bodyPr lIns="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a:t>
            </a:r>
          </a:p>
        </p:txBody>
      </p:sp>
      <p:sp>
        <p:nvSpPr>
          <p:cNvPr id="21" name="Podnadpis 2">
            <a:extLst>
              <a:ext uri="{FF2B5EF4-FFF2-40B4-BE49-F238E27FC236}">
                <a16:creationId xmlns:a16="http://schemas.microsoft.com/office/drawing/2014/main" id="{F4C776B3-4CCE-A58A-F1D7-0A28E6CF083E}"/>
              </a:ext>
            </a:extLst>
          </p:cNvPr>
          <p:cNvSpPr>
            <a:spLocks noGrp="1"/>
          </p:cNvSpPr>
          <p:nvPr>
            <p:ph type="subTitle" idx="1"/>
          </p:nvPr>
        </p:nvSpPr>
        <p:spPr>
          <a:xfrm>
            <a:off x="4010400" y="5526157"/>
            <a:ext cx="7476890" cy="479685"/>
          </a:xfrm>
        </p:spPr>
        <p:txBody>
          <a:bodyPr lIns="0">
            <a:normAutofit/>
          </a:bodyPr>
          <a:lstStyle>
            <a:lvl1pPr marL="0" indent="0" algn="l">
              <a:buNone/>
              <a:defRPr sz="1800" b="1">
                <a:latin typeface="+mn-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cs-CZ" dirty="0"/>
          </a:p>
        </p:txBody>
      </p:sp>
      <p:sp>
        <p:nvSpPr>
          <p:cNvPr id="22" name="Nadpis 1">
            <a:extLst>
              <a:ext uri="{FF2B5EF4-FFF2-40B4-BE49-F238E27FC236}">
                <a16:creationId xmlns:a16="http://schemas.microsoft.com/office/drawing/2014/main" id="{EB6D2B52-8FDF-959F-1993-F3A38DC7CD5B}"/>
              </a:ext>
            </a:extLst>
          </p:cNvPr>
          <p:cNvSpPr>
            <a:spLocks noGrp="1"/>
          </p:cNvSpPr>
          <p:nvPr>
            <p:ph type="ctrTitle"/>
          </p:nvPr>
        </p:nvSpPr>
        <p:spPr>
          <a:xfrm>
            <a:off x="645298" y="4102873"/>
            <a:ext cx="11140867" cy="1290010"/>
          </a:xfrm>
        </p:spPr>
        <p:txBody>
          <a:bodyPr lIns="0" anchor="b">
            <a:normAutofit/>
          </a:bodyPr>
          <a:lstStyle>
            <a:lvl1pPr algn="l">
              <a:defRPr sz="3600" b="0" cap="all" baseline="0">
                <a:latin typeface="+mj-lt"/>
                <a:cs typeface="Arial" panose="020B0604020202020204" pitchFamily="34" charset="0"/>
              </a:defRPr>
            </a:lvl1pPr>
          </a:lstStyle>
          <a:p>
            <a:r>
              <a:rPr lang="cs-CZ"/>
              <a:t>Kliknutím lze upravit styl.</a:t>
            </a:r>
            <a:endParaRPr lang="cs-CZ" dirty="0"/>
          </a:p>
        </p:txBody>
      </p:sp>
      <p:sp>
        <p:nvSpPr>
          <p:cNvPr id="2" name="TextovéPole 1">
            <a:extLst>
              <a:ext uri="{FF2B5EF4-FFF2-40B4-BE49-F238E27FC236}">
                <a16:creationId xmlns:a16="http://schemas.microsoft.com/office/drawing/2014/main" id="{A8206657-5283-91B4-9056-621C120F4230}"/>
              </a:ext>
            </a:extLst>
          </p:cNvPr>
          <p:cNvSpPr txBox="1"/>
          <p:nvPr userDrawn="1"/>
        </p:nvSpPr>
        <p:spPr>
          <a:xfrm>
            <a:off x="4008439" y="6314450"/>
            <a:ext cx="1696075" cy="369332"/>
          </a:xfrm>
          <a:prstGeom prst="rect">
            <a:avLst/>
          </a:prstGeom>
          <a:noFill/>
        </p:spPr>
        <p:txBody>
          <a:bodyPr wrap="square" lIns="180000" rtlCol="0" anchor="ctr">
            <a:spAutoFit/>
          </a:bodyPr>
          <a:lstStyle/>
          <a:p>
            <a:pPr algn="l"/>
            <a:r>
              <a:rPr lang="cs-CZ" dirty="0">
                <a:solidFill>
                  <a:schemeClr val="bg1"/>
                </a:solidFill>
                <a:latin typeface="Arial" panose="020B0604020202020204" pitchFamily="34" charset="0"/>
                <a:cs typeface="Arial" panose="020B0604020202020204" pitchFamily="34" charset="0"/>
              </a:rPr>
              <a:t>nsc.uzis.cz</a:t>
            </a:r>
          </a:p>
        </p:txBody>
      </p:sp>
      <p:pic>
        <p:nvPicPr>
          <p:cNvPr id="4" name="Grafický objekt 3">
            <a:extLst>
              <a:ext uri="{FF2B5EF4-FFF2-40B4-BE49-F238E27FC236}">
                <a16:creationId xmlns:a16="http://schemas.microsoft.com/office/drawing/2014/main" id="{69BBAC43-9371-0D6C-6534-F261C966CC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859729" y="6258886"/>
            <a:ext cx="600434" cy="394691"/>
          </a:xfrm>
          <a:prstGeom prst="rect">
            <a:avLst/>
          </a:prstGeom>
        </p:spPr>
      </p:pic>
    </p:spTree>
    <p:extLst>
      <p:ext uri="{BB962C8B-B14F-4D97-AF65-F5344CB8AC3E}">
        <p14:creationId xmlns:p14="http://schemas.microsoft.com/office/powerpoint/2010/main" val="3739790749"/>
      </p:ext>
    </p:extLst>
  </p:cSld>
  <p:clrMapOvr>
    <a:masterClrMapping/>
  </p:clrMapOvr>
  <p:extLst>
    <p:ext uri="{DCECCB84-F9BA-43D5-87BE-67443E8EF086}">
      <p15:sldGuideLst xmlns:p15="http://schemas.microsoft.com/office/powerpoint/2012/main">
        <p15:guide id="1" orient="horz" pos="2160">
          <p15:clr>
            <a:srgbClr val="FBAE40"/>
          </p15:clr>
        </p15:guide>
        <p15:guide id="3" pos="2525">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Úvodní snímek s EU bez UZIS">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6A8EF0F6-43FB-AB07-A428-311BF2B830A0}"/>
              </a:ext>
            </a:extLst>
          </p:cNvPr>
          <p:cNvSpPr/>
          <p:nvPr userDrawn="1"/>
        </p:nvSpPr>
        <p:spPr>
          <a:xfrm>
            <a:off x="8177370" y="6139116"/>
            <a:ext cx="4012822"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1" name="TextovéPole 10">
            <a:extLst>
              <a:ext uri="{FF2B5EF4-FFF2-40B4-BE49-F238E27FC236}">
                <a16:creationId xmlns:a16="http://schemas.microsoft.com/office/drawing/2014/main" id="{40E2EF12-A587-7B4E-A1D6-438C8ADCA438}"/>
              </a:ext>
            </a:extLst>
          </p:cNvPr>
          <p:cNvSpPr txBox="1"/>
          <p:nvPr userDrawn="1"/>
        </p:nvSpPr>
        <p:spPr>
          <a:xfrm>
            <a:off x="8177370" y="6139116"/>
            <a:ext cx="1664348" cy="720000"/>
          </a:xfrm>
          <a:prstGeom prst="rect">
            <a:avLst/>
          </a:prstGeom>
          <a:noFill/>
        </p:spPr>
        <p:txBody>
          <a:bodyPr wrap="square" lIns="180000" rtlCol="0" anchor="ctr">
            <a:spAutoFit/>
          </a:bodyPr>
          <a:lstStyle/>
          <a:p>
            <a:pPr algn="l"/>
            <a:r>
              <a:rPr lang="cs-CZ" dirty="0">
                <a:solidFill>
                  <a:schemeClr val="bg1"/>
                </a:solidFill>
                <a:latin typeface="Arial" panose="020B0604020202020204" pitchFamily="34" charset="0"/>
                <a:cs typeface="Arial" panose="020B0604020202020204" pitchFamily="34" charset="0"/>
              </a:rPr>
              <a:t>nsc.uzis.cz</a:t>
            </a:r>
          </a:p>
        </p:txBody>
      </p:sp>
      <p:sp>
        <p:nvSpPr>
          <p:cNvPr id="15" name="Obdélník 14">
            <a:extLst>
              <a:ext uri="{FF2B5EF4-FFF2-40B4-BE49-F238E27FC236}">
                <a16:creationId xmlns:a16="http://schemas.microsoft.com/office/drawing/2014/main" id="{A4B6F62C-6941-C1AA-2861-2912C0F7E8D1}"/>
              </a:ext>
            </a:extLst>
          </p:cNvPr>
          <p:cNvSpPr/>
          <p:nvPr userDrawn="1"/>
        </p:nvSpPr>
        <p:spPr>
          <a:xfrm>
            <a:off x="0" y="446423"/>
            <a:ext cx="4014000" cy="94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2" name="Obdélník 11">
            <a:extLst>
              <a:ext uri="{FF2B5EF4-FFF2-40B4-BE49-F238E27FC236}">
                <a16:creationId xmlns:a16="http://schemas.microsoft.com/office/drawing/2014/main" id="{465C2995-4096-1BF2-0903-15EDC1EDC11A}"/>
              </a:ext>
            </a:extLst>
          </p:cNvPr>
          <p:cNvSpPr/>
          <p:nvPr userDrawn="1"/>
        </p:nvSpPr>
        <p:spPr>
          <a:xfrm>
            <a:off x="8177370" y="1836751"/>
            <a:ext cx="4012822" cy="226612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9" name="Zástupný symbol obrázku 18">
            <a:extLst>
              <a:ext uri="{FF2B5EF4-FFF2-40B4-BE49-F238E27FC236}">
                <a16:creationId xmlns:a16="http://schemas.microsoft.com/office/drawing/2014/main" id="{C4A030DE-C0D0-6499-028F-4647C435540B}"/>
              </a:ext>
            </a:extLst>
          </p:cNvPr>
          <p:cNvSpPr>
            <a:spLocks noGrp="1"/>
          </p:cNvSpPr>
          <p:nvPr userDrawn="1">
            <p:ph type="pic" sz="quarter" idx="11"/>
          </p:nvPr>
        </p:nvSpPr>
        <p:spPr>
          <a:xfrm>
            <a:off x="0" y="1836751"/>
            <a:ext cx="7983110" cy="2266122"/>
          </a:xfrm>
        </p:spPr>
        <p:txBody>
          <a:bodyPr/>
          <a:lstStyle/>
          <a:p>
            <a:r>
              <a:rPr lang="cs-CZ"/>
              <a:t>Kliknutím na ikonu přidáte obrázek.</a:t>
            </a:r>
            <a:endParaRPr lang="cs-CZ" dirty="0"/>
          </a:p>
        </p:txBody>
      </p:sp>
      <p:pic>
        <p:nvPicPr>
          <p:cNvPr id="14" name="Grafický objekt 13">
            <a:extLst>
              <a:ext uri="{FF2B5EF4-FFF2-40B4-BE49-F238E27FC236}">
                <a16:creationId xmlns:a16="http://schemas.microsoft.com/office/drawing/2014/main" id="{30899DF3-D5C2-842C-B4A1-DFEEDF206D1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5298" y="612023"/>
            <a:ext cx="2723404" cy="612000"/>
          </a:xfrm>
          <a:prstGeom prst="rect">
            <a:avLst/>
          </a:prstGeom>
        </p:spPr>
      </p:pic>
      <p:pic>
        <p:nvPicPr>
          <p:cNvPr id="6" name="Grafický objekt 5">
            <a:extLst>
              <a:ext uri="{FF2B5EF4-FFF2-40B4-BE49-F238E27FC236}">
                <a16:creationId xmlns:a16="http://schemas.microsoft.com/office/drawing/2014/main" id="{3749D040-5D15-041A-FB68-6E29C34EF8E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913144" y="2669170"/>
            <a:ext cx="2541274" cy="601284"/>
          </a:xfrm>
          <a:prstGeom prst="rect">
            <a:avLst/>
          </a:prstGeom>
        </p:spPr>
      </p:pic>
      <p:sp>
        <p:nvSpPr>
          <p:cNvPr id="2" name="Podnadpis 2">
            <a:extLst>
              <a:ext uri="{FF2B5EF4-FFF2-40B4-BE49-F238E27FC236}">
                <a16:creationId xmlns:a16="http://schemas.microsoft.com/office/drawing/2014/main" id="{2A49D47D-259A-61C8-4727-586212A2F40B}"/>
              </a:ext>
            </a:extLst>
          </p:cNvPr>
          <p:cNvSpPr>
            <a:spLocks noGrp="1"/>
          </p:cNvSpPr>
          <p:nvPr>
            <p:ph type="subTitle" idx="1"/>
          </p:nvPr>
        </p:nvSpPr>
        <p:spPr>
          <a:xfrm>
            <a:off x="4010400" y="5526157"/>
            <a:ext cx="7440417" cy="479685"/>
          </a:xfrm>
        </p:spPr>
        <p:txBody>
          <a:bodyPr lIns="0">
            <a:normAutofit/>
          </a:bodyPr>
          <a:lstStyle>
            <a:lvl1pPr marL="0" indent="0" algn="l">
              <a:buNone/>
              <a:defRPr sz="1800" b="1">
                <a:latin typeface="+mn-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cs-CZ" dirty="0"/>
          </a:p>
        </p:txBody>
      </p:sp>
      <p:sp>
        <p:nvSpPr>
          <p:cNvPr id="3" name="Zástupný text 8">
            <a:extLst>
              <a:ext uri="{FF2B5EF4-FFF2-40B4-BE49-F238E27FC236}">
                <a16:creationId xmlns:a16="http://schemas.microsoft.com/office/drawing/2014/main" id="{F25E0E1C-33BF-45F7-7709-4BBC1F3FD28F}"/>
              </a:ext>
            </a:extLst>
          </p:cNvPr>
          <p:cNvSpPr>
            <a:spLocks noGrp="1"/>
          </p:cNvSpPr>
          <p:nvPr>
            <p:ph type="body" sz="quarter" idx="12" hasCustomPrompt="1"/>
          </p:nvPr>
        </p:nvSpPr>
        <p:spPr>
          <a:xfrm>
            <a:off x="10850341" y="6138000"/>
            <a:ext cx="1341659" cy="719999"/>
          </a:xfrm>
        </p:spPr>
        <p:txBody>
          <a:bodyPr lIns="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a:t>
            </a:r>
          </a:p>
        </p:txBody>
      </p:sp>
      <p:sp>
        <p:nvSpPr>
          <p:cNvPr id="4" name="Nadpis 1">
            <a:extLst>
              <a:ext uri="{FF2B5EF4-FFF2-40B4-BE49-F238E27FC236}">
                <a16:creationId xmlns:a16="http://schemas.microsoft.com/office/drawing/2014/main" id="{5DB0AB71-4FC5-9816-D89A-FB25FC9FB519}"/>
              </a:ext>
            </a:extLst>
          </p:cNvPr>
          <p:cNvSpPr>
            <a:spLocks noGrp="1"/>
          </p:cNvSpPr>
          <p:nvPr>
            <p:ph type="ctrTitle"/>
          </p:nvPr>
        </p:nvSpPr>
        <p:spPr>
          <a:xfrm>
            <a:off x="645298" y="4102873"/>
            <a:ext cx="10814865" cy="1290010"/>
          </a:xfrm>
        </p:spPr>
        <p:txBody>
          <a:bodyPr lIns="0" anchor="b">
            <a:normAutofit/>
          </a:bodyPr>
          <a:lstStyle>
            <a:lvl1pPr algn="l">
              <a:defRPr sz="3600" b="0" cap="all" baseline="0">
                <a:latin typeface="+mj-lt"/>
                <a:cs typeface="Arial" panose="020B0604020202020204" pitchFamily="34" charset="0"/>
              </a:defRPr>
            </a:lvl1pPr>
          </a:lstStyle>
          <a:p>
            <a:r>
              <a:rPr lang="cs-CZ"/>
              <a:t>Kliknutím lze upravit styl.</a:t>
            </a:r>
            <a:endParaRPr lang="cs-CZ" dirty="0"/>
          </a:p>
        </p:txBody>
      </p:sp>
    </p:spTree>
    <p:extLst>
      <p:ext uri="{BB962C8B-B14F-4D97-AF65-F5344CB8AC3E}">
        <p14:creationId xmlns:p14="http://schemas.microsoft.com/office/powerpoint/2010/main" val="2612166063"/>
      </p:ext>
    </p:extLst>
  </p:cSld>
  <p:clrMapOvr>
    <a:masterClrMapping/>
  </p:clrMapOvr>
  <p:extLst>
    <p:ext uri="{DCECCB84-F9BA-43D5-87BE-67443E8EF086}">
      <p15:sldGuideLst xmlns:p15="http://schemas.microsoft.com/office/powerpoint/2012/main">
        <p15:guide id="1" orient="horz" pos="2160">
          <p15:clr>
            <a:srgbClr val="FBAE40"/>
          </p15:clr>
        </p15:guide>
        <p15:guide id="3" pos="2525">
          <p15:clr>
            <a:srgbClr val="FBAE40"/>
          </p15:clr>
        </p15:guide>
        <p15:guide id="4" pos="415">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pic>
        <p:nvPicPr>
          <p:cNvPr id="9" name="Obrázek 8">
            <a:extLst>
              <a:ext uri="{FF2B5EF4-FFF2-40B4-BE49-F238E27FC236}">
                <a16:creationId xmlns:a16="http://schemas.microsoft.com/office/drawing/2014/main" id="{67DA9367-A77A-4DD8-A455-6B8AA14E5BBD}"/>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322897" y="6257304"/>
            <a:ext cx="610086" cy="403272"/>
          </a:xfrm>
          <a:prstGeom prst="rect">
            <a:avLst/>
          </a:prstGeom>
        </p:spPr>
      </p:pic>
      <p:pic>
        <p:nvPicPr>
          <p:cNvPr id="10" name="Obrázek 9">
            <a:extLst>
              <a:ext uri="{FF2B5EF4-FFF2-40B4-BE49-F238E27FC236}">
                <a16:creationId xmlns:a16="http://schemas.microsoft.com/office/drawing/2014/main" id="{7BAD892B-E80F-4F2B-84EB-5AEF368BA2B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743661" y="6373256"/>
            <a:ext cx="447015" cy="431582"/>
          </a:xfrm>
          <a:prstGeom prst="rect">
            <a:avLst/>
          </a:prstGeom>
        </p:spPr>
      </p:pic>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249477192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Úvodní snímek pro dlouhé nadpisy">
    <p:spTree>
      <p:nvGrpSpPr>
        <p:cNvPr id="1" name=""/>
        <p:cNvGrpSpPr/>
        <p:nvPr/>
      </p:nvGrpSpPr>
      <p:grpSpPr>
        <a:xfrm>
          <a:off x="0" y="0"/>
          <a:ext cx="0" cy="0"/>
          <a:chOff x="0" y="0"/>
          <a:chExt cx="0" cy="0"/>
        </a:xfrm>
      </p:grpSpPr>
      <p:sp>
        <p:nvSpPr>
          <p:cNvPr id="5" name="Obdélník 4">
            <a:extLst>
              <a:ext uri="{FF2B5EF4-FFF2-40B4-BE49-F238E27FC236}">
                <a16:creationId xmlns:a16="http://schemas.microsoft.com/office/drawing/2014/main" id="{6A8EF0F6-43FB-AB07-A428-311BF2B830A0}"/>
              </a:ext>
            </a:extLst>
          </p:cNvPr>
          <p:cNvSpPr/>
          <p:nvPr userDrawn="1"/>
        </p:nvSpPr>
        <p:spPr>
          <a:xfrm>
            <a:off x="8177370" y="6139116"/>
            <a:ext cx="4012822"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5" name="Obdélník 14">
            <a:extLst>
              <a:ext uri="{FF2B5EF4-FFF2-40B4-BE49-F238E27FC236}">
                <a16:creationId xmlns:a16="http://schemas.microsoft.com/office/drawing/2014/main" id="{A4B6F62C-6941-C1AA-2861-2912C0F7E8D1}"/>
              </a:ext>
            </a:extLst>
          </p:cNvPr>
          <p:cNvSpPr>
            <a:spLocks noGrp="1" noRot="1" noMove="1" noResize="1" noEditPoints="1" noAdjustHandles="1" noChangeArrowheads="1" noChangeShapeType="1"/>
          </p:cNvSpPr>
          <p:nvPr userDrawn="1"/>
        </p:nvSpPr>
        <p:spPr>
          <a:xfrm>
            <a:off x="0" y="446423"/>
            <a:ext cx="4014000" cy="943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 name="Nadpis 1">
            <a:extLst>
              <a:ext uri="{FF2B5EF4-FFF2-40B4-BE49-F238E27FC236}">
                <a16:creationId xmlns:a16="http://schemas.microsoft.com/office/drawing/2014/main" id="{DF0DFC75-CB5E-1EEA-D9B4-7EC06251795B}"/>
              </a:ext>
            </a:extLst>
          </p:cNvPr>
          <p:cNvSpPr>
            <a:spLocks noGrp="1"/>
          </p:cNvSpPr>
          <p:nvPr userDrawn="1">
            <p:ph type="ctrTitle"/>
          </p:nvPr>
        </p:nvSpPr>
        <p:spPr>
          <a:xfrm>
            <a:off x="645298" y="1836750"/>
            <a:ext cx="6796299" cy="2266122"/>
          </a:xfrm>
        </p:spPr>
        <p:txBody>
          <a:bodyPr lIns="0" tIns="0" rIns="0" anchor="t">
            <a:normAutofit/>
          </a:bodyPr>
          <a:lstStyle>
            <a:lvl1pPr algn="l">
              <a:defRPr sz="3600" b="0" cap="all" baseline="0">
                <a:latin typeface="+mj-lt"/>
                <a:cs typeface="Arial" panose="020B0604020202020204" pitchFamily="34" charset="0"/>
              </a:defRPr>
            </a:lvl1pPr>
          </a:lstStyle>
          <a:p>
            <a:r>
              <a:rPr lang="cs-CZ"/>
              <a:t>Kliknutím lze upravit styl.</a:t>
            </a:r>
            <a:endParaRPr lang="cs-CZ" dirty="0"/>
          </a:p>
        </p:txBody>
      </p:sp>
      <p:sp>
        <p:nvSpPr>
          <p:cNvPr id="3" name="Podnadpis 2">
            <a:extLst>
              <a:ext uri="{FF2B5EF4-FFF2-40B4-BE49-F238E27FC236}">
                <a16:creationId xmlns:a16="http://schemas.microsoft.com/office/drawing/2014/main" id="{0F21DCDB-F1EB-1E1C-315D-D1C0C86AC8D5}"/>
              </a:ext>
            </a:extLst>
          </p:cNvPr>
          <p:cNvSpPr>
            <a:spLocks noGrp="1"/>
          </p:cNvSpPr>
          <p:nvPr userDrawn="1">
            <p:ph type="subTitle" idx="1"/>
          </p:nvPr>
        </p:nvSpPr>
        <p:spPr>
          <a:xfrm>
            <a:off x="4010400" y="5526157"/>
            <a:ext cx="7440419" cy="479685"/>
          </a:xfrm>
        </p:spPr>
        <p:txBody>
          <a:bodyPr lIns="0">
            <a:normAutofit/>
          </a:bodyPr>
          <a:lstStyle>
            <a:lvl1pPr marL="0" indent="0" algn="l">
              <a:buNone/>
              <a:defRPr sz="1800" b="1">
                <a:latin typeface="+mn-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cs-CZ" dirty="0"/>
          </a:p>
        </p:txBody>
      </p:sp>
      <p:sp>
        <p:nvSpPr>
          <p:cNvPr id="12" name="Obdélník 11">
            <a:extLst>
              <a:ext uri="{FF2B5EF4-FFF2-40B4-BE49-F238E27FC236}">
                <a16:creationId xmlns:a16="http://schemas.microsoft.com/office/drawing/2014/main" id="{465C2995-4096-1BF2-0903-15EDC1EDC11A}"/>
              </a:ext>
            </a:extLst>
          </p:cNvPr>
          <p:cNvSpPr/>
          <p:nvPr userDrawn="1"/>
        </p:nvSpPr>
        <p:spPr>
          <a:xfrm>
            <a:off x="8177370" y="1836751"/>
            <a:ext cx="4012822" cy="226612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4" name="Grafický objekt 13">
            <a:extLst>
              <a:ext uri="{FF2B5EF4-FFF2-40B4-BE49-F238E27FC236}">
                <a16:creationId xmlns:a16="http://schemas.microsoft.com/office/drawing/2014/main" id="{30899DF3-D5C2-842C-B4A1-DFEEDF206D1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45298" y="612023"/>
            <a:ext cx="2723404" cy="612000"/>
          </a:xfrm>
          <a:prstGeom prst="rect">
            <a:avLst/>
          </a:prstGeom>
        </p:spPr>
      </p:pic>
      <p:pic>
        <p:nvPicPr>
          <p:cNvPr id="6" name="Grafický objekt 5">
            <a:extLst>
              <a:ext uri="{FF2B5EF4-FFF2-40B4-BE49-F238E27FC236}">
                <a16:creationId xmlns:a16="http://schemas.microsoft.com/office/drawing/2014/main" id="{3749D040-5D15-041A-FB68-6E29C34EF8E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913144" y="2669170"/>
            <a:ext cx="2541274" cy="601284"/>
          </a:xfrm>
          <a:prstGeom prst="rect">
            <a:avLst/>
          </a:prstGeom>
        </p:spPr>
      </p:pic>
      <p:sp>
        <p:nvSpPr>
          <p:cNvPr id="4" name="Zástupný text 8">
            <a:extLst>
              <a:ext uri="{FF2B5EF4-FFF2-40B4-BE49-F238E27FC236}">
                <a16:creationId xmlns:a16="http://schemas.microsoft.com/office/drawing/2014/main" id="{334C7CB7-DCE5-6074-63A1-2EE2E540040C}"/>
              </a:ext>
            </a:extLst>
          </p:cNvPr>
          <p:cNvSpPr>
            <a:spLocks noGrp="1"/>
          </p:cNvSpPr>
          <p:nvPr>
            <p:ph type="body" sz="quarter" idx="12" hasCustomPrompt="1"/>
          </p:nvPr>
        </p:nvSpPr>
        <p:spPr>
          <a:xfrm>
            <a:off x="10850341" y="6138000"/>
            <a:ext cx="1341659" cy="719999"/>
          </a:xfrm>
        </p:spPr>
        <p:txBody>
          <a:bodyPr lIns="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a:t>
            </a:r>
          </a:p>
        </p:txBody>
      </p:sp>
      <p:sp>
        <p:nvSpPr>
          <p:cNvPr id="7" name="TextovéPole 6">
            <a:extLst>
              <a:ext uri="{FF2B5EF4-FFF2-40B4-BE49-F238E27FC236}">
                <a16:creationId xmlns:a16="http://schemas.microsoft.com/office/drawing/2014/main" id="{7470160F-6A45-07BE-0604-077F038631C9}"/>
              </a:ext>
            </a:extLst>
          </p:cNvPr>
          <p:cNvSpPr txBox="1"/>
          <p:nvPr userDrawn="1"/>
        </p:nvSpPr>
        <p:spPr>
          <a:xfrm>
            <a:off x="8177370" y="6139116"/>
            <a:ext cx="1664348" cy="720000"/>
          </a:xfrm>
          <a:prstGeom prst="rect">
            <a:avLst/>
          </a:prstGeom>
          <a:noFill/>
        </p:spPr>
        <p:txBody>
          <a:bodyPr wrap="square" lIns="180000" rtlCol="0" anchor="ctr">
            <a:spAutoFit/>
          </a:bodyPr>
          <a:lstStyle/>
          <a:p>
            <a:pPr algn="l"/>
            <a:r>
              <a:rPr lang="cs-CZ" dirty="0">
                <a:solidFill>
                  <a:schemeClr val="bg1"/>
                </a:solidFill>
                <a:latin typeface="Arial" panose="020B0604020202020204" pitchFamily="34" charset="0"/>
                <a:cs typeface="Arial" panose="020B0604020202020204" pitchFamily="34" charset="0"/>
              </a:rPr>
              <a:t>nsc.uzis.cz</a:t>
            </a:r>
          </a:p>
        </p:txBody>
      </p:sp>
    </p:spTree>
    <p:extLst>
      <p:ext uri="{BB962C8B-B14F-4D97-AF65-F5344CB8AC3E}">
        <p14:creationId xmlns:p14="http://schemas.microsoft.com/office/powerpoint/2010/main" val="4127731571"/>
      </p:ext>
    </p:extLst>
  </p:cSld>
  <p:clrMapOvr>
    <a:masterClrMapping/>
  </p:clrMapOvr>
  <p:extLst>
    <p:ext uri="{DCECCB84-F9BA-43D5-87BE-67443E8EF086}">
      <p15:sldGuideLst xmlns:p15="http://schemas.microsoft.com/office/powerpoint/2012/main">
        <p15:guide id="1" orient="horz" pos="2160">
          <p15:clr>
            <a:srgbClr val="FBAE40"/>
          </p15:clr>
        </p15:guide>
        <p15:guide id="3" pos="3840">
          <p15:clr>
            <a:srgbClr val="FBAE40"/>
          </p15:clr>
        </p15:guide>
        <p15:guide id="4" pos="393">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Úvodní snímek pro dlouhé nadpisy bez EU">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F0DFC75-CB5E-1EEA-D9B4-7EC06251795B}"/>
              </a:ext>
            </a:extLst>
          </p:cNvPr>
          <p:cNvSpPr>
            <a:spLocks noGrp="1"/>
          </p:cNvSpPr>
          <p:nvPr userDrawn="1">
            <p:ph type="ctrTitle"/>
          </p:nvPr>
        </p:nvSpPr>
        <p:spPr>
          <a:xfrm>
            <a:off x="645298" y="1836750"/>
            <a:ext cx="6796299" cy="2266122"/>
          </a:xfrm>
        </p:spPr>
        <p:txBody>
          <a:bodyPr lIns="0" tIns="0" rIns="0" anchor="t">
            <a:normAutofit/>
          </a:bodyPr>
          <a:lstStyle>
            <a:lvl1pPr algn="l">
              <a:defRPr sz="3600" b="0" cap="all" baseline="0">
                <a:latin typeface="+mj-lt"/>
                <a:cs typeface="Arial" panose="020B0604020202020204" pitchFamily="34" charset="0"/>
              </a:defRPr>
            </a:lvl1pPr>
          </a:lstStyle>
          <a:p>
            <a:r>
              <a:rPr lang="cs-CZ"/>
              <a:t>Kliknutím lze upravit styl.</a:t>
            </a:r>
            <a:endParaRPr lang="cs-CZ" dirty="0"/>
          </a:p>
        </p:txBody>
      </p:sp>
      <p:sp>
        <p:nvSpPr>
          <p:cNvPr id="3" name="Podnadpis 2">
            <a:extLst>
              <a:ext uri="{FF2B5EF4-FFF2-40B4-BE49-F238E27FC236}">
                <a16:creationId xmlns:a16="http://schemas.microsoft.com/office/drawing/2014/main" id="{0F21DCDB-F1EB-1E1C-315D-D1C0C86AC8D5}"/>
              </a:ext>
            </a:extLst>
          </p:cNvPr>
          <p:cNvSpPr>
            <a:spLocks noGrp="1"/>
          </p:cNvSpPr>
          <p:nvPr userDrawn="1">
            <p:ph type="subTitle" idx="1"/>
          </p:nvPr>
        </p:nvSpPr>
        <p:spPr>
          <a:xfrm>
            <a:off x="4010400" y="5526157"/>
            <a:ext cx="7440419" cy="479685"/>
          </a:xfrm>
        </p:spPr>
        <p:txBody>
          <a:bodyPr lIns="0">
            <a:normAutofit/>
          </a:bodyPr>
          <a:lstStyle>
            <a:lvl1pPr marL="0" indent="0" algn="l">
              <a:buNone/>
              <a:defRPr sz="1800" b="1">
                <a:latin typeface="+mn-lt"/>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a:t>Kliknutím můžete upravit styl předlohy.</a:t>
            </a:r>
            <a:endParaRPr lang="cs-CZ" dirty="0"/>
          </a:p>
        </p:txBody>
      </p:sp>
      <p:sp>
        <p:nvSpPr>
          <p:cNvPr id="12" name="Obdélník 11">
            <a:extLst>
              <a:ext uri="{FF2B5EF4-FFF2-40B4-BE49-F238E27FC236}">
                <a16:creationId xmlns:a16="http://schemas.microsoft.com/office/drawing/2014/main" id="{465C2995-4096-1BF2-0903-15EDC1EDC11A}"/>
              </a:ext>
            </a:extLst>
          </p:cNvPr>
          <p:cNvSpPr/>
          <p:nvPr userDrawn="1"/>
        </p:nvSpPr>
        <p:spPr>
          <a:xfrm>
            <a:off x="8177370" y="1836751"/>
            <a:ext cx="4012822" cy="226612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6" name="Grafický objekt 5">
            <a:extLst>
              <a:ext uri="{FF2B5EF4-FFF2-40B4-BE49-F238E27FC236}">
                <a16:creationId xmlns:a16="http://schemas.microsoft.com/office/drawing/2014/main" id="{3749D040-5D15-041A-FB68-6E29C34EF8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913144" y="2669170"/>
            <a:ext cx="2541274" cy="601284"/>
          </a:xfrm>
          <a:prstGeom prst="rect">
            <a:avLst/>
          </a:prstGeom>
        </p:spPr>
      </p:pic>
      <p:sp>
        <p:nvSpPr>
          <p:cNvPr id="8" name="Obdélník 7">
            <a:extLst>
              <a:ext uri="{FF2B5EF4-FFF2-40B4-BE49-F238E27FC236}">
                <a16:creationId xmlns:a16="http://schemas.microsoft.com/office/drawing/2014/main" id="{1C1BBF3A-0FFA-4C73-702B-0F8640E40029}"/>
              </a:ext>
            </a:extLst>
          </p:cNvPr>
          <p:cNvSpPr/>
          <p:nvPr userDrawn="1"/>
        </p:nvSpPr>
        <p:spPr>
          <a:xfrm>
            <a:off x="0" y="898082"/>
            <a:ext cx="4012822" cy="4729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9" name="Zástupný text 8">
            <a:extLst>
              <a:ext uri="{FF2B5EF4-FFF2-40B4-BE49-F238E27FC236}">
                <a16:creationId xmlns:a16="http://schemas.microsoft.com/office/drawing/2014/main" id="{A4CF060D-402A-3C18-EAD2-E58A46DE1C5B}"/>
              </a:ext>
            </a:extLst>
          </p:cNvPr>
          <p:cNvSpPr>
            <a:spLocks noGrp="1"/>
          </p:cNvSpPr>
          <p:nvPr>
            <p:ph type="body" sz="quarter" idx="13" hasCustomPrompt="1"/>
          </p:nvPr>
        </p:nvSpPr>
        <p:spPr>
          <a:xfrm>
            <a:off x="2652193" y="898082"/>
            <a:ext cx="1341659" cy="472912"/>
          </a:xfrm>
        </p:spPr>
        <p:txBody>
          <a:bodyPr lIns="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a:t>
            </a:r>
          </a:p>
        </p:txBody>
      </p:sp>
      <p:sp>
        <p:nvSpPr>
          <p:cNvPr id="16" name="Obdélník 15">
            <a:extLst>
              <a:ext uri="{FF2B5EF4-FFF2-40B4-BE49-F238E27FC236}">
                <a16:creationId xmlns:a16="http://schemas.microsoft.com/office/drawing/2014/main" id="{BA1B02D6-A85A-D348-E417-8F557EAE71A4}"/>
              </a:ext>
            </a:extLst>
          </p:cNvPr>
          <p:cNvSpPr/>
          <p:nvPr userDrawn="1"/>
        </p:nvSpPr>
        <p:spPr>
          <a:xfrm>
            <a:off x="4008438" y="6139116"/>
            <a:ext cx="818356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7" name="TextovéPole 16">
            <a:extLst>
              <a:ext uri="{FF2B5EF4-FFF2-40B4-BE49-F238E27FC236}">
                <a16:creationId xmlns:a16="http://schemas.microsoft.com/office/drawing/2014/main" id="{96A6C86E-36F8-90F4-57DC-BF054B7F522D}"/>
              </a:ext>
            </a:extLst>
          </p:cNvPr>
          <p:cNvSpPr txBox="1"/>
          <p:nvPr userDrawn="1"/>
        </p:nvSpPr>
        <p:spPr>
          <a:xfrm>
            <a:off x="4008439" y="6314450"/>
            <a:ext cx="1696075" cy="369332"/>
          </a:xfrm>
          <a:prstGeom prst="rect">
            <a:avLst/>
          </a:prstGeom>
          <a:noFill/>
        </p:spPr>
        <p:txBody>
          <a:bodyPr wrap="square" lIns="180000" rtlCol="0" anchor="ctr">
            <a:spAutoFit/>
          </a:bodyPr>
          <a:lstStyle/>
          <a:p>
            <a:pPr algn="l"/>
            <a:r>
              <a:rPr lang="cs-CZ" dirty="0">
                <a:solidFill>
                  <a:schemeClr val="bg1"/>
                </a:solidFill>
                <a:latin typeface="Arial" panose="020B0604020202020204" pitchFamily="34" charset="0"/>
                <a:cs typeface="Arial" panose="020B0604020202020204" pitchFamily="34" charset="0"/>
              </a:rPr>
              <a:t>nsc.uzis.cz</a:t>
            </a:r>
          </a:p>
        </p:txBody>
      </p:sp>
      <p:pic>
        <p:nvPicPr>
          <p:cNvPr id="18" name="Grafický objekt 17">
            <a:extLst>
              <a:ext uri="{FF2B5EF4-FFF2-40B4-BE49-F238E27FC236}">
                <a16:creationId xmlns:a16="http://schemas.microsoft.com/office/drawing/2014/main" id="{54524AF3-55E8-324D-42C1-640444AC72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859729" y="6258886"/>
            <a:ext cx="600434" cy="394691"/>
          </a:xfrm>
          <a:prstGeom prst="rect">
            <a:avLst/>
          </a:prstGeom>
        </p:spPr>
      </p:pic>
    </p:spTree>
    <p:extLst>
      <p:ext uri="{BB962C8B-B14F-4D97-AF65-F5344CB8AC3E}">
        <p14:creationId xmlns:p14="http://schemas.microsoft.com/office/powerpoint/2010/main" val="3811601173"/>
      </p:ext>
    </p:extLst>
  </p:cSld>
  <p:clrMapOvr>
    <a:masterClrMapping/>
  </p:clrMapOvr>
  <p:extLst>
    <p:ext uri="{DCECCB84-F9BA-43D5-87BE-67443E8EF086}">
      <p15:sldGuideLst xmlns:p15="http://schemas.microsoft.com/office/powerpoint/2012/main">
        <p15:guide id="1" orient="horz" pos="2160">
          <p15:clr>
            <a:srgbClr val="FBAE40"/>
          </p15:clr>
        </p15:guide>
        <p15:guide id="3" pos="3840">
          <p15:clr>
            <a:srgbClr val="FBAE40"/>
          </p15:clr>
        </p15:guide>
        <p15:guide id="4" pos="393">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Nadpis, 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731839" y="365126"/>
            <a:ext cx="10728323" cy="1260000"/>
          </a:xfrm>
        </p:spPr>
        <p:txBody>
          <a:bodyPr lIns="0">
            <a:normAutofit/>
          </a:bodyPr>
          <a:lstStyle>
            <a:lvl1pPr>
              <a:defRPr sz="2400">
                <a:latin typeface="+mj-lt"/>
              </a:defRPr>
            </a:lvl1pPr>
          </a:lstStyle>
          <a:p>
            <a:r>
              <a:rPr lang="cs-CZ"/>
              <a:t>Kliknutím lze upravit styl.</a:t>
            </a:r>
            <a:endParaRPr lang="cs-CZ" dirty="0"/>
          </a:p>
        </p:txBody>
      </p:sp>
      <p:sp>
        <p:nvSpPr>
          <p:cNvPr id="7" name="Obdélník 6">
            <a:extLst>
              <a:ext uri="{FF2B5EF4-FFF2-40B4-BE49-F238E27FC236}">
                <a16:creationId xmlns:a16="http://schemas.microsoft.com/office/drawing/2014/main" id="{86EFECB8-37A1-1162-F90E-485C0D94B166}"/>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294874"/>
            <a:ext cx="639692" cy="396000"/>
          </a:xfrm>
          <a:prstGeom prst="rect">
            <a:avLst/>
          </a:prstGeom>
        </p:spPr>
      </p:pic>
      <p:sp>
        <p:nvSpPr>
          <p:cNvPr id="4" name="Zástupný obsah 3">
            <a:extLst>
              <a:ext uri="{FF2B5EF4-FFF2-40B4-BE49-F238E27FC236}">
                <a16:creationId xmlns:a16="http://schemas.microsoft.com/office/drawing/2014/main" id="{40DDB638-C173-6D3F-FF1A-66447260C8A3}"/>
              </a:ext>
            </a:extLst>
          </p:cNvPr>
          <p:cNvSpPr>
            <a:spLocks noGrp="1"/>
          </p:cNvSpPr>
          <p:nvPr>
            <p:ph sz="quarter" idx="10"/>
          </p:nvPr>
        </p:nvSpPr>
        <p:spPr>
          <a:xfrm>
            <a:off x="731838" y="1664060"/>
            <a:ext cx="5364160"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stStyle>
          <a:p>
            <a:pPr lvl="0"/>
            <a:r>
              <a:rPr lang="cs-CZ"/>
              <a:t>Po kliknutí můžete upravovat styly textu v předloze.</a:t>
            </a:r>
          </a:p>
          <a:p>
            <a:pPr lvl="1"/>
            <a:r>
              <a:rPr lang="cs-CZ"/>
              <a:t>Druhá úroveň</a:t>
            </a:r>
          </a:p>
          <a:p>
            <a:pPr lvl="2"/>
            <a:r>
              <a:rPr lang="cs-CZ"/>
              <a:t>Třetí úroveň</a:t>
            </a:r>
          </a:p>
        </p:txBody>
      </p:sp>
      <p:sp>
        <p:nvSpPr>
          <p:cNvPr id="6" name="Zástupný obsah 3">
            <a:extLst>
              <a:ext uri="{FF2B5EF4-FFF2-40B4-BE49-F238E27FC236}">
                <a16:creationId xmlns:a16="http://schemas.microsoft.com/office/drawing/2014/main" id="{8DC35049-3AA5-9643-A289-66951EBEC2D7}"/>
              </a:ext>
            </a:extLst>
          </p:cNvPr>
          <p:cNvSpPr>
            <a:spLocks noGrp="1"/>
          </p:cNvSpPr>
          <p:nvPr>
            <p:ph sz="quarter" idx="11"/>
          </p:nvPr>
        </p:nvSpPr>
        <p:spPr>
          <a:xfrm>
            <a:off x="6096003" y="1660885"/>
            <a:ext cx="5364160"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grpSp>
        <p:nvGrpSpPr>
          <p:cNvPr id="10" name="Skupina 9">
            <a:extLst>
              <a:ext uri="{FF2B5EF4-FFF2-40B4-BE49-F238E27FC236}">
                <a16:creationId xmlns:a16="http://schemas.microsoft.com/office/drawing/2014/main" id="{4A268E11-BD2F-4B4F-8F6C-0F8E80159307}"/>
              </a:ext>
            </a:extLst>
          </p:cNvPr>
          <p:cNvGrpSpPr/>
          <p:nvPr userDrawn="1"/>
        </p:nvGrpSpPr>
        <p:grpSpPr>
          <a:xfrm>
            <a:off x="731838" y="6144231"/>
            <a:ext cx="1083291" cy="720000"/>
            <a:chOff x="731838" y="6129338"/>
            <a:chExt cx="1083291" cy="720000"/>
          </a:xfrm>
        </p:grpSpPr>
        <p:sp>
          <p:nvSpPr>
            <p:cNvPr id="11" name="Obdélník 10">
              <a:extLst>
                <a:ext uri="{FF2B5EF4-FFF2-40B4-BE49-F238E27FC236}">
                  <a16:creationId xmlns:a16="http://schemas.microsoft.com/office/drawing/2014/main" id="{17CF36DE-E5A0-4148-9D06-AE68A4EDD0A7}"/>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4" name="Grafický objekt 13">
              <a:extLst>
                <a:ext uri="{FF2B5EF4-FFF2-40B4-BE49-F238E27FC236}">
                  <a16:creationId xmlns:a16="http://schemas.microsoft.com/office/drawing/2014/main" id="{EDC2FDED-6562-4534-96C9-B2CF49EA82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291338"/>
              <a:ext cx="639692" cy="396000"/>
            </a:xfrm>
            <a:prstGeom prst="rect">
              <a:avLst/>
            </a:prstGeom>
          </p:spPr>
        </p:pic>
      </p:grpSp>
    </p:spTree>
    <p:extLst>
      <p:ext uri="{BB962C8B-B14F-4D97-AF65-F5344CB8AC3E}">
        <p14:creationId xmlns:p14="http://schemas.microsoft.com/office/powerpoint/2010/main" val="149332138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Nadpis, 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731839" y="365126"/>
            <a:ext cx="10728323" cy="1260000"/>
          </a:xfrm>
        </p:spPr>
        <p:txBody>
          <a:bodyPr lIns="0">
            <a:normAutofit/>
          </a:bodyPr>
          <a:lstStyle>
            <a:lvl1pPr>
              <a:defRPr sz="2400">
                <a:latin typeface="+mj-lt"/>
              </a:defRPr>
            </a:lvl1pPr>
          </a:lstStyle>
          <a:p>
            <a:r>
              <a:rPr lang="cs-CZ"/>
              <a:t>Kliknutím lze upravit styl.</a:t>
            </a:r>
            <a:endParaRPr lang="cs-CZ" dirty="0"/>
          </a:p>
        </p:txBody>
      </p:sp>
      <p:sp>
        <p:nvSpPr>
          <p:cNvPr id="7" name="Obdélník 6">
            <a:extLst>
              <a:ext uri="{FF2B5EF4-FFF2-40B4-BE49-F238E27FC236}">
                <a16:creationId xmlns:a16="http://schemas.microsoft.com/office/drawing/2014/main" id="{86EFECB8-37A1-1162-F90E-485C0D94B166}"/>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294874"/>
            <a:ext cx="639692" cy="396000"/>
          </a:xfrm>
          <a:prstGeom prst="rect">
            <a:avLst/>
          </a:prstGeom>
        </p:spPr>
      </p:pic>
      <p:sp>
        <p:nvSpPr>
          <p:cNvPr id="11" name="Obdélník 10">
            <a:extLst>
              <a:ext uri="{FF2B5EF4-FFF2-40B4-BE49-F238E27FC236}">
                <a16:creationId xmlns:a16="http://schemas.microsoft.com/office/drawing/2014/main" id="{17CF36DE-E5A0-4148-9D06-AE68A4EDD0A7}"/>
              </a:ext>
            </a:extLst>
          </p:cNvPr>
          <p:cNvSpPr/>
          <p:nvPr userDrawn="1"/>
        </p:nvSpPr>
        <p:spPr>
          <a:xfrm>
            <a:off x="731838" y="6144231"/>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4" name="Grafický objekt 13">
            <a:extLst>
              <a:ext uri="{FF2B5EF4-FFF2-40B4-BE49-F238E27FC236}">
                <a16:creationId xmlns:a16="http://schemas.microsoft.com/office/drawing/2014/main" id="{EDC2FDED-6562-4534-96C9-B2CF49EA82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306231"/>
            <a:ext cx="639692" cy="396000"/>
          </a:xfrm>
          <a:prstGeom prst="rect">
            <a:avLst/>
          </a:prstGeom>
        </p:spPr>
      </p:pic>
      <p:sp>
        <p:nvSpPr>
          <p:cNvPr id="3" name="Obdélník 2">
            <a:extLst>
              <a:ext uri="{FF2B5EF4-FFF2-40B4-BE49-F238E27FC236}">
                <a16:creationId xmlns:a16="http://schemas.microsoft.com/office/drawing/2014/main" id="{F7C907C2-9865-F831-E11B-10851B62F54E}"/>
              </a:ext>
            </a:extLst>
          </p:cNvPr>
          <p:cNvSpPr/>
          <p:nvPr userDrawn="1"/>
        </p:nvSpPr>
        <p:spPr>
          <a:xfrm>
            <a:off x="8197516" y="6144231"/>
            <a:ext cx="3994484"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5" name="Zástupný text 8">
            <a:extLst>
              <a:ext uri="{FF2B5EF4-FFF2-40B4-BE49-F238E27FC236}">
                <a16:creationId xmlns:a16="http://schemas.microsoft.com/office/drawing/2014/main" id="{EFFFA6D3-91F9-3F5B-5F1D-EB6A778A44D6}"/>
              </a:ext>
            </a:extLst>
          </p:cNvPr>
          <p:cNvSpPr>
            <a:spLocks noGrp="1"/>
          </p:cNvSpPr>
          <p:nvPr>
            <p:ph type="body" sz="quarter" idx="12" hasCustomPrompt="1"/>
          </p:nvPr>
        </p:nvSpPr>
        <p:spPr>
          <a:xfrm>
            <a:off x="8197517" y="6138000"/>
            <a:ext cx="3994484" cy="719999"/>
          </a:xfrm>
        </p:spPr>
        <p:txBody>
          <a:bodyPr lIns="18000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 www…</a:t>
            </a:r>
          </a:p>
        </p:txBody>
      </p:sp>
      <p:sp>
        <p:nvSpPr>
          <p:cNvPr id="8" name="Zástupný obsah 3">
            <a:extLst>
              <a:ext uri="{FF2B5EF4-FFF2-40B4-BE49-F238E27FC236}">
                <a16:creationId xmlns:a16="http://schemas.microsoft.com/office/drawing/2014/main" id="{57924BB9-BA4C-7A1D-FE2E-64F64C188DB1}"/>
              </a:ext>
            </a:extLst>
          </p:cNvPr>
          <p:cNvSpPr>
            <a:spLocks noGrp="1"/>
          </p:cNvSpPr>
          <p:nvPr>
            <p:ph sz="quarter" idx="10"/>
          </p:nvPr>
        </p:nvSpPr>
        <p:spPr>
          <a:xfrm>
            <a:off x="731838" y="1664060"/>
            <a:ext cx="5364160"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stStyle>
          <a:p>
            <a:pPr lvl="0"/>
            <a:r>
              <a:rPr lang="cs-CZ"/>
              <a:t>Po kliknutí můžete upravovat styly textu v předloze.</a:t>
            </a:r>
          </a:p>
          <a:p>
            <a:pPr lvl="1"/>
            <a:r>
              <a:rPr lang="cs-CZ"/>
              <a:t>Druhá úroveň</a:t>
            </a:r>
          </a:p>
          <a:p>
            <a:pPr lvl="2"/>
            <a:r>
              <a:rPr lang="cs-CZ"/>
              <a:t>Třetí úroveň</a:t>
            </a:r>
          </a:p>
        </p:txBody>
      </p:sp>
      <p:sp>
        <p:nvSpPr>
          <p:cNvPr id="9" name="Zástupný obsah 3">
            <a:extLst>
              <a:ext uri="{FF2B5EF4-FFF2-40B4-BE49-F238E27FC236}">
                <a16:creationId xmlns:a16="http://schemas.microsoft.com/office/drawing/2014/main" id="{FA654F1F-02D6-B213-3F68-BFED82EB2F81}"/>
              </a:ext>
            </a:extLst>
          </p:cNvPr>
          <p:cNvSpPr>
            <a:spLocks noGrp="1"/>
          </p:cNvSpPr>
          <p:nvPr>
            <p:ph sz="quarter" idx="11"/>
          </p:nvPr>
        </p:nvSpPr>
        <p:spPr>
          <a:xfrm>
            <a:off x="6096003" y="1660885"/>
            <a:ext cx="5364160"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Tree>
    <p:extLst>
      <p:ext uri="{BB962C8B-B14F-4D97-AF65-F5344CB8AC3E}">
        <p14:creationId xmlns:p14="http://schemas.microsoft.com/office/powerpoint/2010/main" val="199657715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Nadpis, porovnání 2">
    <p:spTree>
      <p:nvGrpSpPr>
        <p:cNvPr id="1" name=""/>
        <p:cNvGrpSpPr/>
        <p:nvPr/>
      </p:nvGrpSpPr>
      <p:grpSpPr>
        <a:xfrm>
          <a:off x="0" y="0"/>
          <a:ext cx="0" cy="0"/>
          <a:chOff x="0" y="0"/>
          <a:chExt cx="0" cy="0"/>
        </a:xfrm>
      </p:grpSpPr>
      <p:sp>
        <p:nvSpPr>
          <p:cNvPr id="7" name="Obdélník 6">
            <a:extLst>
              <a:ext uri="{FF2B5EF4-FFF2-40B4-BE49-F238E27FC236}">
                <a16:creationId xmlns:a16="http://schemas.microsoft.com/office/drawing/2014/main" id="{86EFECB8-37A1-1162-F90E-485C0D94B166}"/>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13" name="Obdélník 12">
            <a:extLst>
              <a:ext uri="{FF2B5EF4-FFF2-40B4-BE49-F238E27FC236}">
                <a16:creationId xmlns:a16="http://schemas.microsoft.com/office/drawing/2014/main" id="{E8A2BDC4-6C43-7770-C039-87C8E274A15E}"/>
              </a:ext>
            </a:extLst>
          </p:cNvPr>
          <p:cNvSpPr/>
          <p:nvPr userDrawn="1"/>
        </p:nvSpPr>
        <p:spPr>
          <a:xfrm>
            <a:off x="0" y="475200"/>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200"/>
            <a:ext cx="639692" cy="396000"/>
          </a:xfrm>
          <a:prstGeom prst="rect">
            <a:avLst/>
          </a:prstGeom>
        </p:spPr>
      </p:pic>
      <p:sp>
        <p:nvSpPr>
          <p:cNvPr id="14" name="Nadpis 1">
            <a:extLst>
              <a:ext uri="{FF2B5EF4-FFF2-40B4-BE49-F238E27FC236}">
                <a16:creationId xmlns:a16="http://schemas.microsoft.com/office/drawing/2014/main" id="{D437D701-B17C-4FB1-90EC-C1632B91EEEE}"/>
              </a:ext>
            </a:extLst>
          </p:cNvPr>
          <p:cNvSpPr>
            <a:spLocks noGrp="1"/>
          </p:cNvSpPr>
          <p:nvPr userDrawn="1">
            <p:ph type="title"/>
          </p:nvPr>
        </p:nvSpPr>
        <p:spPr>
          <a:xfrm>
            <a:off x="1620000" y="475199"/>
            <a:ext cx="9802034" cy="720000"/>
          </a:xfrm>
        </p:spPr>
        <p:txBody>
          <a:bodyPr lIns="0"/>
          <a:lstStyle>
            <a:lvl1pPr>
              <a:defRPr sz="2400"/>
            </a:lvl1pPr>
          </a:lstStyle>
          <a:p>
            <a:r>
              <a:rPr lang="cs-CZ"/>
              <a:t>Kliknutím lze upravit styl.</a:t>
            </a:r>
            <a:endParaRPr lang="cs-CZ" dirty="0"/>
          </a:p>
        </p:txBody>
      </p:sp>
      <p:sp>
        <p:nvSpPr>
          <p:cNvPr id="2" name="Zástupný obsah 3">
            <a:extLst>
              <a:ext uri="{FF2B5EF4-FFF2-40B4-BE49-F238E27FC236}">
                <a16:creationId xmlns:a16="http://schemas.microsoft.com/office/drawing/2014/main" id="{103C0E1B-9A5C-2FCC-DE34-51DF2D12A3EC}"/>
              </a:ext>
            </a:extLst>
          </p:cNvPr>
          <p:cNvSpPr>
            <a:spLocks noGrp="1"/>
          </p:cNvSpPr>
          <p:nvPr>
            <p:ph sz="quarter" idx="10"/>
          </p:nvPr>
        </p:nvSpPr>
        <p:spPr>
          <a:xfrm>
            <a:off x="731838" y="1664060"/>
            <a:ext cx="5364160"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stStyle>
          <a:p>
            <a:pPr lvl="0"/>
            <a:r>
              <a:rPr lang="cs-CZ"/>
              <a:t>Po kliknutí můžete upravovat styly textu v předloze.</a:t>
            </a:r>
          </a:p>
          <a:p>
            <a:pPr lvl="1"/>
            <a:r>
              <a:rPr lang="cs-CZ"/>
              <a:t>Druhá úroveň</a:t>
            </a:r>
          </a:p>
          <a:p>
            <a:pPr lvl="2"/>
            <a:r>
              <a:rPr lang="cs-CZ"/>
              <a:t>Třetí úroveň</a:t>
            </a:r>
          </a:p>
        </p:txBody>
      </p:sp>
      <p:sp>
        <p:nvSpPr>
          <p:cNvPr id="3" name="Zástupný obsah 3">
            <a:extLst>
              <a:ext uri="{FF2B5EF4-FFF2-40B4-BE49-F238E27FC236}">
                <a16:creationId xmlns:a16="http://schemas.microsoft.com/office/drawing/2014/main" id="{E630CE26-F1E5-304D-AA96-485BCAD20889}"/>
              </a:ext>
            </a:extLst>
          </p:cNvPr>
          <p:cNvSpPr>
            <a:spLocks noGrp="1"/>
          </p:cNvSpPr>
          <p:nvPr>
            <p:ph sz="quarter" idx="11"/>
          </p:nvPr>
        </p:nvSpPr>
        <p:spPr>
          <a:xfrm>
            <a:off x="6096003" y="1660885"/>
            <a:ext cx="5364160"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Tree>
    <p:extLst>
      <p:ext uri="{BB962C8B-B14F-4D97-AF65-F5344CB8AC3E}">
        <p14:creationId xmlns:p14="http://schemas.microsoft.com/office/powerpoint/2010/main" val="1930000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Nadpis, obsah">
    <p:spTree>
      <p:nvGrpSpPr>
        <p:cNvPr id="1" name=""/>
        <p:cNvGrpSpPr/>
        <p:nvPr/>
      </p:nvGrpSpPr>
      <p:grpSpPr>
        <a:xfrm>
          <a:off x="0" y="0"/>
          <a:ext cx="0" cy="0"/>
          <a:chOff x="0" y="0"/>
          <a:chExt cx="0" cy="0"/>
        </a:xfrm>
      </p:grpSpPr>
      <p:sp>
        <p:nvSpPr>
          <p:cNvPr id="4" name="Zástupný obsah 3">
            <a:extLst>
              <a:ext uri="{FF2B5EF4-FFF2-40B4-BE49-F238E27FC236}">
                <a16:creationId xmlns:a16="http://schemas.microsoft.com/office/drawing/2014/main" id="{2F86E3AE-C4C5-CA9A-34B2-F60AC1774F12}"/>
              </a:ext>
            </a:extLst>
          </p:cNvPr>
          <p:cNvSpPr>
            <a:spLocks noGrp="1"/>
          </p:cNvSpPr>
          <p:nvPr>
            <p:ph sz="quarter" idx="10"/>
          </p:nvPr>
        </p:nvSpPr>
        <p:spPr>
          <a:xfrm>
            <a:off x="731838" y="1664058"/>
            <a:ext cx="10728325" cy="4428000"/>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vl4pPr marL="1600200" indent="-228600">
              <a:buFont typeface="Wingdings" panose="05000000000000000000" pitchFamily="2" charset="2"/>
              <a:buChar char="§"/>
              <a:defRPr/>
            </a:lvl4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15" name="Obdélník 14">
            <a:extLst>
              <a:ext uri="{FF2B5EF4-FFF2-40B4-BE49-F238E27FC236}">
                <a16:creationId xmlns:a16="http://schemas.microsoft.com/office/drawing/2014/main" id="{203DDD2B-94B5-4D6B-B92F-71E4B2701400}"/>
              </a:ext>
            </a:extLst>
          </p:cNvPr>
          <p:cNvSpPr/>
          <p:nvPr userDrawn="1"/>
        </p:nvSpPr>
        <p:spPr>
          <a:xfrm>
            <a:off x="0" y="0"/>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endParaRPr lang="cs-CZ" dirty="0"/>
          </a:p>
        </p:txBody>
      </p:sp>
    </p:spTree>
    <p:extLst>
      <p:ext uri="{BB962C8B-B14F-4D97-AF65-F5344CB8AC3E}">
        <p14:creationId xmlns:p14="http://schemas.microsoft.com/office/powerpoint/2010/main" val="62491668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Nadpis,graf, text">
    <p:spTree>
      <p:nvGrpSpPr>
        <p:cNvPr id="1" name=""/>
        <p:cNvGrpSpPr/>
        <p:nvPr/>
      </p:nvGrpSpPr>
      <p:grpSpPr>
        <a:xfrm>
          <a:off x="0" y="0"/>
          <a:ext cx="0" cy="0"/>
          <a:chOff x="0" y="0"/>
          <a:chExt cx="0" cy="0"/>
        </a:xfrm>
      </p:grpSpPr>
      <p:sp>
        <p:nvSpPr>
          <p:cNvPr id="15" name="Obdélník 14">
            <a:extLst>
              <a:ext uri="{FF2B5EF4-FFF2-40B4-BE49-F238E27FC236}">
                <a16:creationId xmlns:a16="http://schemas.microsoft.com/office/drawing/2014/main" id="{203DDD2B-94B5-4D6B-B92F-71E4B2701400}"/>
              </a:ext>
            </a:extLst>
          </p:cNvPr>
          <p:cNvSpPr/>
          <p:nvPr userDrawn="1"/>
        </p:nvSpPr>
        <p:spPr>
          <a:xfrm>
            <a:off x="0" y="-1"/>
            <a:ext cx="609600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3" name="Skupina 2">
            <a:extLst>
              <a:ext uri="{FF2B5EF4-FFF2-40B4-BE49-F238E27FC236}">
                <a16:creationId xmlns:a16="http://schemas.microsoft.com/office/drawing/2014/main" id="{C994861F-0D9B-4331-871B-BB38C1D69A0E}"/>
              </a:ext>
            </a:extLst>
          </p:cNvPr>
          <p:cNvGrpSpPr/>
          <p:nvPr userDrawn="1"/>
        </p:nvGrpSpPr>
        <p:grpSpPr>
          <a:xfrm>
            <a:off x="0" y="475199"/>
            <a:ext cx="1080000" cy="720000"/>
            <a:chOff x="0" y="475199"/>
            <a:chExt cx="1080000" cy="720000"/>
          </a:xfrm>
        </p:grpSpPr>
        <p:sp>
          <p:nvSpPr>
            <p:cNvPr id="18" name="Obdélník 17">
              <a:extLst>
                <a:ext uri="{FF2B5EF4-FFF2-40B4-BE49-F238E27FC236}">
                  <a16:creationId xmlns:a16="http://schemas.microsoft.com/office/drawing/2014/main" id="{BA72D03A-0F35-4A68-824B-364CAA4CDC0F}"/>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9" name="Grafický objekt 18">
              <a:extLst>
                <a:ext uri="{FF2B5EF4-FFF2-40B4-BE49-F238E27FC236}">
                  <a16:creationId xmlns:a16="http://schemas.microsoft.com/office/drawing/2014/main" id="{1773DD8C-C1C7-4C8A-BF7A-4721B43A077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2" name="Nadpis 1">
            <a:extLst>
              <a:ext uri="{FF2B5EF4-FFF2-40B4-BE49-F238E27FC236}">
                <a16:creationId xmlns:a16="http://schemas.microsoft.com/office/drawing/2014/main" id="{CE39D634-FBD8-0067-14B8-7CF2FC0D70BF}"/>
              </a:ext>
            </a:extLst>
          </p:cNvPr>
          <p:cNvSpPr>
            <a:spLocks noGrp="1"/>
          </p:cNvSpPr>
          <p:nvPr>
            <p:ph type="title"/>
          </p:nvPr>
        </p:nvSpPr>
        <p:spPr>
          <a:xfrm>
            <a:off x="1620000" y="475199"/>
            <a:ext cx="9802034" cy="720000"/>
          </a:xfrm>
        </p:spPr>
        <p:txBody>
          <a:bodyPr lIns="0"/>
          <a:lstStyle>
            <a:lvl1pPr>
              <a:defRPr sz="2400"/>
            </a:lvl1pPr>
          </a:lstStyle>
          <a:p>
            <a:r>
              <a:rPr lang="cs-CZ"/>
              <a:t>Kliknutím lze upravit styl.</a:t>
            </a:r>
            <a:endParaRPr lang="cs-CZ" dirty="0"/>
          </a:p>
        </p:txBody>
      </p:sp>
      <p:sp>
        <p:nvSpPr>
          <p:cNvPr id="5" name="Zástupný objekt grafu 10">
            <a:extLst>
              <a:ext uri="{FF2B5EF4-FFF2-40B4-BE49-F238E27FC236}">
                <a16:creationId xmlns:a16="http://schemas.microsoft.com/office/drawing/2014/main" id="{7814EF98-A5EE-B564-2343-4835ACD0118A}"/>
              </a:ext>
            </a:extLst>
          </p:cNvPr>
          <p:cNvSpPr>
            <a:spLocks noGrp="1"/>
          </p:cNvSpPr>
          <p:nvPr>
            <p:ph type="chart" sz="quarter" idx="14"/>
          </p:nvPr>
        </p:nvSpPr>
        <p:spPr>
          <a:xfrm>
            <a:off x="730800" y="1663200"/>
            <a:ext cx="10728000" cy="3508730"/>
          </a:xfrm>
        </p:spPr>
        <p:txBody>
          <a:bodyPr/>
          <a:lstStyle/>
          <a:p>
            <a:r>
              <a:rPr lang="cs-CZ"/>
              <a:t>Kliknutím na ikonu přidáte graf.</a:t>
            </a:r>
          </a:p>
        </p:txBody>
      </p:sp>
      <p:sp>
        <p:nvSpPr>
          <p:cNvPr id="6" name="Zástupný text 14">
            <a:extLst>
              <a:ext uri="{FF2B5EF4-FFF2-40B4-BE49-F238E27FC236}">
                <a16:creationId xmlns:a16="http://schemas.microsoft.com/office/drawing/2014/main" id="{693A1838-2329-7980-800F-63A757B70A16}"/>
              </a:ext>
            </a:extLst>
          </p:cNvPr>
          <p:cNvSpPr>
            <a:spLocks noGrp="1"/>
          </p:cNvSpPr>
          <p:nvPr>
            <p:ph type="body" sz="quarter" idx="15"/>
          </p:nvPr>
        </p:nvSpPr>
        <p:spPr>
          <a:xfrm>
            <a:off x="730800" y="5277180"/>
            <a:ext cx="10728000" cy="813600"/>
          </a:xfrm>
          <a:ln w="19050">
            <a:solidFill>
              <a:schemeClr val="accent1"/>
            </a:solidFill>
          </a:ln>
        </p:spPr>
        <p:txBody>
          <a:bodyPr>
            <a:normAutofit/>
          </a:bodyPr>
          <a:lstStyle>
            <a:lvl1pPr marL="0" indent="0">
              <a:buNone/>
              <a:defRPr sz="1600"/>
            </a:lvl1pPr>
            <a:lvl2pPr marL="457200" indent="0">
              <a:buNone/>
              <a:defRPr/>
            </a:lvl2pPr>
          </a:lstStyle>
          <a:p>
            <a:pPr lvl="0"/>
            <a:r>
              <a:rPr lang="cs-CZ"/>
              <a:t>Po kliknutí můžete upravovat styly textu v předloze.</a:t>
            </a:r>
          </a:p>
        </p:txBody>
      </p:sp>
      <p:sp>
        <p:nvSpPr>
          <p:cNvPr id="7" name="Zástupný text 16">
            <a:extLst>
              <a:ext uri="{FF2B5EF4-FFF2-40B4-BE49-F238E27FC236}">
                <a16:creationId xmlns:a16="http://schemas.microsoft.com/office/drawing/2014/main" id="{8434A227-584A-FA78-238E-9F1966703789}"/>
              </a:ext>
            </a:extLst>
          </p:cNvPr>
          <p:cNvSpPr>
            <a:spLocks noGrp="1"/>
          </p:cNvSpPr>
          <p:nvPr>
            <p:ph type="body" sz="quarter" idx="16"/>
          </p:nvPr>
        </p:nvSpPr>
        <p:spPr>
          <a:xfrm>
            <a:off x="8197514" y="1223680"/>
            <a:ext cx="3261286" cy="720001"/>
          </a:xfrm>
        </p:spPr>
        <p:txBody>
          <a:bodyPr>
            <a:noAutofit/>
          </a:bodyPr>
          <a:lstStyle>
            <a:lvl1pPr marL="0" indent="0" algn="r">
              <a:buNone/>
              <a:defRPr sz="1200"/>
            </a:lvl1pPr>
          </a:lstStyle>
          <a:p>
            <a:pPr lvl="0"/>
            <a:r>
              <a:rPr lang="cs-CZ"/>
              <a:t>Po kliknutí můžete upravovat styly textu v předloze.</a:t>
            </a:r>
          </a:p>
        </p:txBody>
      </p:sp>
    </p:spTree>
    <p:extLst>
      <p:ext uri="{BB962C8B-B14F-4D97-AF65-F5344CB8AC3E}">
        <p14:creationId xmlns:p14="http://schemas.microsoft.com/office/powerpoint/2010/main" val="152453934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Malý nadpis, obsah">
    <p:spTree>
      <p:nvGrpSpPr>
        <p:cNvPr id="1" name=""/>
        <p:cNvGrpSpPr/>
        <p:nvPr/>
      </p:nvGrpSpPr>
      <p:grpSpPr>
        <a:xfrm>
          <a:off x="0" y="0"/>
          <a:ext cx="0" cy="0"/>
          <a:chOff x="0" y="0"/>
          <a:chExt cx="0" cy="0"/>
        </a:xfrm>
      </p:grpSpPr>
      <p:grpSp>
        <p:nvGrpSpPr>
          <p:cNvPr id="6" name="Skupina 5">
            <a:extLst>
              <a:ext uri="{FF2B5EF4-FFF2-40B4-BE49-F238E27FC236}">
                <a16:creationId xmlns:a16="http://schemas.microsoft.com/office/drawing/2014/main" id="{9FA37B8F-E31B-4ED9-B938-2436AC45F8B0}"/>
              </a:ext>
            </a:extLst>
          </p:cNvPr>
          <p:cNvGrpSpPr/>
          <p:nvPr userDrawn="1"/>
        </p:nvGrpSpPr>
        <p:grpSpPr>
          <a:xfrm>
            <a:off x="731838" y="6144231"/>
            <a:ext cx="1083291" cy="720000"/>
            <a:chOff x="731838" y="6129338"/>
            <a:chExt cx="1083291" cy="720000"/>
          </a:xfrm>
        </p:grpSpPr>
        <p:sp>
          <p:nvSpPr>
            <p:cNvPr id="13" name="Obdélník 12">
              <a:extLst>
                <a:ext uri="{FF2B5EF4-FFF2-40B4-BE49-F238E27FC236}">
                  <a16:creationId xmlns:a16="http://schemas.microsoft.com/office/drawing/2014/main" id="{E8A2BDC4-6C43-7770-C039-87C8E274A15E}"/>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291338"/>
              <a:ext cx="639692" cy="396000"/>
            </a:xfrm>
            <a:prstGeom prst="rect">
              <a:avLst/>
            </a:prstGeom>
          </p:spPr>
        </p:pic>
      </p:grpSp>
      <p:sp>
        <p:nvSpPr>
          <p:cNvPr id="4" name="Zástupný obsah 3">
            <a:extLst>
              <a:ext uri="{FF2B5EF4-FFF2-40B4-BE49-F238E27FC236}">
                <a16:creationId xmlns:a16="http://schemas.microsoft.com/office/drawing/2014/main" id="{82077AF6-1444-E249-F2EF-ECEF553B6162}"/>
              </a:ext>
            </a:extLst>
          </p:cNvPr>
          <p:cNvSpPr>
            <a:spLocks noGrp="1"/>
          </p:cNvSpPr>
          <p:nvPr>
            <p:ph sz="quarter" idx="10"/>
          </p:nvPr>
        </p:nvSpPr>
        <p:spPr>
          <a:xfrm>
            <a:off x="731838" y="873024"/>
            <a:ext cx="10728325" cy="5122454"/>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vl4pPr marL="1600200" indent="-228600">
              <a:buFont typeface="Wingdings" panose="05000000000000000000" pitchFamily="2" charset="2"/>
              <a:buChar char="§"/>
              <a:defRPr/>
            </a:lvl4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p:txBody>
      </p:sp>
      <p:sp>
        <p:nvSpPr>
          <p:cNvPr id="8" name="Obdélník 7">
            <a:extLst>
              <a:ext uri="{FF2B5EF4-FFF2-40B4-BE49-F238E27FC236}">
                <a16:creationId xmlns:a16="http://schemas.microsoft.com/office/drawing/2014/main" id="{F46746F9-8916-4E3E-46F8-D3D688B1AC86}"/>
              </a:ext>
            </a:extLst>
          </p:cNvPr>
          <p:cNvSpPr/>
          <p:nvPr userDrawn="1"/>
        </p:nvSpPr>
        <p:spPr>
          <a:xfrm>
            <a:off x="0" y="0"/>
            <a:ext cx="12192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9" name="Nadpis 1">
            <a:extLst>
              <a:ext uri="{FF2B5EF4-FFF2-40B4-BE49-F238E27FC236}">
                <a16:creationId xmlns:a16="http://schemas.microsoft.com/office/drawing/2014/main" id="{B845A84C-9B03-E5F5-E96F-C8A731070184}"/>
              </a:ext>
            </a:extLst>
          </p:cNvPr>
          <p:cNvSpPr>
            <a:spLocks noGrp="1"/>
          </p:cNvSpPr>
          <p:nvPr>
            <p:ph type="title"/>
          </p:nvPr>
        </p:nvSpPr>
        <p:spPr>
          <a:xfrm>
            <a:off x="731838" y="0"/>
            <a:ext cx="11460162" cy="720722"/>
          </a:xfrm>
        </p:spPr>
        <p:txBody>
          <a:bodyPr lIns="0">
            <a:normAutofit/>
          </a:bodyPr>
          <a:lstStyle>
            <a:lvl1pPr algn="l">
              <a:defRPr sz="2400">
                <a:solidFill>
                  <a:schemeClr val="bg1"/>
                </a:solidFill>
              </a:defRPr>
            </a:lvl1pPr>
          </a:lstStyle>
          <a:p>
            <a:r>
              <a:rPr lang="cs-CZ"/>
              <a:t>Kliknutím lze upravit styl.</a:t>
            </a:r>
            <a:endParaRPr lang="cs-CZ" dirty="0"/>
          </a:p>
        </p:txBody>
      </p:sp>
      <p:sp>
        <p:nvSpPr>
          <p:cNvPr id="2" name="Obdélník 1">
            <a:extLst>
              <a:ext uri="{FF2B5EF4-FFF2-40B4-BE49-F238E27FC236}">
                <a16:creationId xmlns:a16="http://schemas.microsoft.com/office/drawing/2014/main" id="{ECE479D9-A951-26E0-C2EF-C43D3FCAC88B}"/>
              </a:ext>
            </a:extLst>
          </p:cNvPr>
          <p:cNvSpPr/>
          <p:nvPr userDrawn="1"/>
        </p:nvSpPr>
        <p:spPr>
          <a:xfrm>
            <a:off x="8197516" y="6144231"/>
            <a:ext cx="3994484"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5" name="Zástupný text 8">
            <a:extLst>
              <a:ext uri="{FF2B5EF4-FFF2-40B4-BE49-F238E27FC236}">
                <a16:creationId xmlns:a16="http://schemas.microsoft.com/office/drawing/2014/main" id="{BF4CF16D-F608-F5E0-D06B-61FE4F192709}"/>
              </a:ext>
            </a:extLst>
          </p:cNvPr>
          <p:cNvSpPr>
            <a:spLocks noGrp="1"/>
          </p:cNvSpPr>
          <p:nvPr>
            <p:ph type="body" sz="quarter" idx="12" hasCustomPrompt="1"/>
          </p:nvPr>
        </p:nvSpPr>
        <p:spPr>
          <a:xfrm>
            <a:off x="8197517" y="6138000"/>
            <a:ext cx="3994484" cy="719999"/>
          </a:xfrm>
        </p:spPr>
        <p:txBody>
          <a:bodyPr lIns="18000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 www…</a:t>
            </a:r>
          </a:p>
        </p:txBody>
      </p:sp>
    </p:spTree>
    <p:extLst>
      <p:ext uri="{BB962C8B-B14F-4D97-AF65-F5344CB8AC3E}">
        <p14:creationId xmlns:p14="http://schemas.microsoft.com/office/powerpoint/2010/main" val="29868377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Malý nadpis, graf, text">
    <p:spTree>
      <p:nvGrpSpPr>
        <p:cNvPr id="1" name=""/>
        <p:cNvGrpSpPr/>
        <p:nvPr/>
      </p:nvGrpSpPr>
      <p:grpSpPr>
        <a:xfrm>
          <a:off x="0" y="0"/>
          <a:ext cx="0" cy="0"/>
          <a:chOff x="0" y="0"/>
          <a:chExt cx="0" cy="0"/>
        </a:xfrm>
      </p:grpSpPr>
      <p:grpSp>
        <p:nvGrpSpPr>
          <p:cNvPr id="6" name="Skupina 5">
            <a:extLst>
              <a:ext uri="{FF2B5EF4-FFF2-40B4-BE49-F238E27FC236}">
                <a16:creationId xmlns:a16="http://schemas.microsoft.com/office/drawing/2014/main" id="{9FA37B8F-E31B-4ED9-B938-2436AC45F8B0}"/>
              </a:ext>
            </a:extLst>
          </p:cNvPr>
          <p:cNvGrpSpPr/>
          <p:nvPr userDrawn="1"/>
        </p:nvGrpSpPr>
        <p:grpSpPr>
          <a:xfrm>
            <a:off x="731838" y="6144231"/>
            <a:ext cx="1083291" cy="720000"/>
            <a:chOff x="731838" y="6129338"/>
            <a:chExt cx="1083291" cy="720000"/>
          </a:xfrm>
        </p:grpSpPr>
        <p:sp>
          <p:nvSpPr>
            <p:cNvPr id="13" name="Obdélník 12">
              <a:extLst>
                <a:ext uri="{FF2B5EF4-FFF2-40B4-BE49-F238E27FC236}">
                  <a16:creationId xmlns:a16="http://schemas.microsoft.com/office/drawing/2014/main" id="{E8A2BDC4-6C43-7770-C039-87C8E274A15E}"/>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291338"/>
              <a:ext cx="639692" cy="396000"/>
            </a:xfrm>
            <a:prstGeom prst="rect">
              <a:avLst/>
            </a:prstGeom>
          </p:spPr>
        </p:pic>
      </p:grpSp>
      <p:sp>
        <p:nvSpPr>
          <p:cNvPr id="8" name="Obdélník 7">
            <a:extLst>
              <a:ext uri="{FF2B5EF4-FFF2-40B4-BE49-F238E27FC236}">
                <a16:creationId xmlns:a16="http://schemas.microsoft.com/office/drawing/2014/main" id="{F46746F9-8916-4E3E-46F8-D3D688B1AC86}"/>
              </a:ext>
            </a:extLst>
          </p:cNvPr>
          <p:cNvSpPr/>
          <p:nvPr userDrawn="1"/>
        </p:nvSpPr>
        <p:spPr>
          <a:xfrm>
            <a:off x="0" y="0"/>
            <a:ext cx="12192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9" name="Nadpis 1">
            <a:extLst>
              <a:ext uri="{FF2B5EF4-FFF2-40B4-BE49-F238E27FC236}">
                <a16:creationId xmlns:a16="http://schemas.microsoft.com/office/drawing/2014/main" id="{B845A84C-9B03-E5F5-E96F-C8A731070184}"/>
              </a:ext>
            </a:extLst>
          </p:cNvPr>
          <p:cNvSpPr>
            <a:spLocks noGrp="1"/>
          </p:cNvSpPr>
          <p:nvPr>
            <p:ph type="title"/>
          </p:nvPr>
        </p:nvSpPr>
        <p:spPr>
          <a:xfrm>
            <a:off x="731838" y="0"/>
            <a:ext cx="11460162" cy="720722"/>
          </a:xfrm>
        </p:spPr>
        <p:txBody>
          <a:bodyPr lIns="0">
            <a:normAutofit/>
          </a:bodyPr>
          <a:lstStyle>
            <a:lvl1pPr algn="l">
              <a:defRPr sz="2400">
                <a:solidFill>
                  <a:schemeClr val="bg1"/>
                </a:solidFill>
              </a:defRPr>
            </a:lvl1pPr>
          </a:lstStyle>
          <a:p>
            <a:r>
              <a:rPr lang="cs-CZ"/>
              <a:t>Kliknutím lze upravit styl.</a:t>
            </a:r>
            <a:endParaRPr lang="cs-CZ" dirty="0"/>
          </a:p>
        </p:txBody>
      </p:sp>
      <p:sp>
        <p:nvSpPr>
          <p:cNvPr id="2" name="Obdélník 1">
            <a:extLst>
              <a:ext uri="{FF2B5EF4-FFF2-40B4-BE49-F238E27FC236}">
                <a16:creationId xmlns:a16="http://schemas.microsoft.com/office/drawing/2014/main" id="{ECE479D9-A951-26E0-C2EF-C43D3FCAC88B}"/>
              </a:ext>
            </a:extLst>
          </p:cNvPr>
          <p:cNvSpPr/>
          <p:nvPr userDrawn="1"/>
        </p:nvSpPr>
        <p:spPr>
          <a:xfrm>
            <a:off x="8197516" y="6144231"/>
            <a:ext cx="3994484"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5" name="Zástupný text 8">
            <a:extLst>
              <a:ext uri="{FF2B5EF4-FFF2-40B4-BE49-F238E27FC236}">
                <a16:creationId xmlns:a16="http://schemas.microsoft.com/office/drawing/2014/main" id="{BF4CF16D-F608-F5E0-D06B-61FE4F192709}"/>
              </a:ext>
            </a:extLst>
          </p:cNvPr>
          <p:cNvSpPr>
            <a:spLocks noGrp="1"/>
          </p:cNvSpPr>
          <p:nvPr>
            <p:ph type="body" sz="quarter" idx="12" hasCustomPrompt="1"/>
          </p:nvPr>
        </p:nvSpPr>
        <p:spPr>
          <a:xfrm>
            <a:off x="8197517" y="6138000"/>
            <a:ext cx="3994484" cy="719999"/>
          </a:xfrm>
        </p:spPr>
        <p:txBody>
          <a:bodyPr lIns="18000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 www…</a:t>
            </a:r>
          </a:p>
        </p:txBody>
      </p:sp>
      <p:sp>
        <p:nvSpPr>
          <p:cNvPr id="11" name="Zástupný objekt grafu 10">
            <a:extLst>
              <a:ext uri="{FF2B5EF4-FFF2-40B4-BE49-F238E27FC236}">
                <a16:creationId xmlns:a16="http://schemas.microsoft.com/office/drawing/2014/main" id="{2CCDD7A5-4E4F-7E32-7926-F5BD6DE62066}"/>
              </a:ext>
            </a:extLst>
          </p:cNvPr>
          <p:cNvSpPr>
            <a:spLocks noGrp="1"/>
          </p:cNvSpPr>
          <p:nvPr>
            <p:ph type="chart" sz="quarter" idx="14"/>
          </p:nvPr>
        </p:nvSpPr>
        <p:spPr>
          <a:xfrm>
            <a:off x="730800" y="1416423"/>
            <a:ext cx="10728000" cy="3626903"/>
          </a:xfrm>
        </p:spPr>
        <p:txBody>
          <a:bodyPr/>
          <a:lstStyle/>
          <a:p>
            <a:r>
              <a:rPr lang="cs-CZ"/>
              <a:t>Kliknutím na ikonu přidáte graf.</a:t>
            </a:r>
            <a:endParaRPr lang="cs-CZ" dirty="0"/>
          </a:p>
        </p:txBody>
      </p:sp>
      <p:sp>
        <p:nvSpPr>
          <p:cNvPr id="15" name="Zástupný text 14">
            <a:extLst>
              <a:ext uri="{FF2B5EF4-FFF2-40B4-BE49-F238E27FC236}">
                <a16:creationId xmlns:a16="http://schemas.microsoft.com/office/drawing/2014/main" id="{E54CAFFC-D28A-B9D7-EF18-CE0F28879010}"/>
              </a:ext>
            </a:extLst>
          </p:cNvPr>
          <p:cNvSpPr>
            <a:spLocks noGrp="1"/>
          </p:cNvSpPr>
          <p:nvPr>
            <p:ph type="body" sz="quarter" idx="15"/>
          </p:nvPr>
        </p:nvSpPr>
        <p:spPr>
          <a:xfrm>
            <a:off x="730800" y="5186979"/>
            <a:ext cx="10728000" cy="813600"/>
          </a:xfrm>
          <a:ln w="19050">
            <a:solidFill>
              <a:schemeClr val="accent1"/>
            </a:solidFill>
          </a:ln>
        </p:spPr>
        <p:txBody>
          <a:bodyPr>
            <a:normAutofit/>
          </a:bodyPr>
          <a:lstStyle>
            <a:lvl1pPr marL="0" indent="0">
              <a:buNone/>
              <a:defRPr sz="1600"/>
            </a:lvl1pPr>
            <a:lvl2pPr marL="457200" indent="0">
              <a:buNone/>
              <a:defRPr/>
            </a:lvl2pPr>
          </a:lstStyle>
          <a:p>
            <a:pPr lvl="0"/>
            <a:r>
              <a:rPr lang="cs-CZ"/>
              <a:t>Po kliknutí můžete upravovat styly textu v předloze.</a:t>
            </a:r>
          </a:p>
        </p:txBody>
      </p:sp>
      <p:sp>
        <p:nvSpPr>
          <p:cNvPr id="17" name="Zástupný text 16">
            <a:extLst>
              <a:ext uri="{FF2B5EF4-FFF2-40B4-BE49-F238E27FC236}">
                <a16:creationId xmlns:a16="http://schemas.microsoft.com/office/drawing/2014/main" id="{F99509E6-390C-E171-B7E9-F370C7382F81}"/>
              </a:ext>
            </a:extLst>
          </p:cNvPr>
          <p:cNvSpPr>
            <a:spLocks noGrp="1"/>
          </p:cNvSpPr>
          <p:nvPr>
            <p:ph type="body" sz="quarter" idx="16"/>
          </p:nvPr>
        </p:nvSpPr>
        <p:spPr>
          <a:xfrm>
            <a:off x="8197516" y="955485"/>
            <a:ext cx="3261286" cy="720000"/>
          </a:xfrm>
        </p:spPr>
        <p:txBody>
          <a:bodyPr>
            <a:noAutofit/>
          </a:bodyPr>
          <a:lstStyle>
            <a:lvl1pPr marL="0" indent="0" algn="r">
              <a:buNone/>
              <a:defRPr sz="1200"/>
            </a:lvl1pPr>
          </a:lstStyle>
          <a:p>
            <a:pPr lvl="0"/>
            <a:r>
              <a:rPr lang="cs-CZ"/>
              <a:t>Po kliknutí můžete upravovat styly textu v předloze.</a:t>
            </a:r>
          </a:p>
        </p:txBody>
      </p:sp>
    </p:spTree>
    <p:extLst>
      <p:ext uri="{BB962C8B-B14F-4D97-AF65-F5344CB8AC3E}">
        <p14:creationId xmlns:p14="http://schemas.microsoft.com/office/powerpoint/2010/main" val="32948898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ouze malý nadpis">
    <p:spTree>
      <p:nvGrpSpPr>
        <p:cNvPr id="1" name=""/>
        <p:cNvGrpSpPr/>
        <p:nvPr/>
      </p:nvGrpSpPr>
      <p:grpSpPr>
        <a:xfrm>
          <a:off x="0" y="0"/>
          <a:ext cx="0" cy="0"/>
          <a:chOff x="0" y="0"/>
          <a:chExt cx="0" cy="0"/>
        </a:xfrm>
      </p:grpSpPr>
      <p:grpSp>
        <p:nvGrpSpPr>
          <p:cNvPr id="6" name="Skupina 5">
            <a:extLst>
              <a:ext uri="{FF2B5EF4-FFF2-40B4-BE49-F238E27FC236}">
                <a16:creationId xmlns:a16="http://schemas.microsoft.com/office/drawing/2014/main" id="{9FA37B8F-E31B-4ED9-B938-2436AC45F8B0}"/>
              </a:ext>
            </a:extLst>
          </p:cNvPr>
          <p:cNvGrpSpPr/>
          <p:nvPr userDrawn="1"/>
        </p:nvGrpSpPr>
        <p:grpSpPr>
          <a:xfrm>
            <a:off x="731838" y="6144231"/>
            <a:ext cx="1083291" cy="720000"/>
            <a:chOff x="731838" y="6129338"/>
            <a:chExt cx="1083291" cy="720000"/>
          </a:xfrm>
        </p:grpSpPr>
        <p:sp>
          <p:nvSpPr>
            <p:cNvPr id="13" name="Obdélník 12">
              <a:extLst>
                <a:ext uri="{FF2B5EF4-FFF2-40B4-BE49-F238E27FC236}">
                  <a16:creationId xmlns:a16="http://schemas.microsoft.com/office/drawing/2014/main" id="{E8A2BDC4-6C43-7770-C039-87C8E274A15E}"/>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53637" y="6291338"/>
              <a:ext cx="639692" cy="396000"/>
            </a:xfrm>
            <a:prstGeom prst="rect">
              <a:avLst/>
            </a:prstGeom>
          </p:spPr>
        </p:pic>
      </p:grpSp>
      <p:sp>
        <p:nvSpPr>
          <p:cNvPr id="8" name="Obdélník 7">
            <a:extLst>
              <a:ext uri="{FF2B5EF4-FFF2-40B4-BE49-F238E27FC236}">
                <a16:creationId xmlns:a16="http://schemas.microsoft.com/office/drawing/2014/main" id="{F46746F9-8916-4E3E-46F8-D3D688B1AC86}"/>
              </a:ext>
            </a:extLst>
          </p:cNvPr>
          <p:cNvSpPr/>
          <p:nvPr userDrawn="1"/>
        </p:nvSpPr>
        <p:spPr>
          <a:xfrm>
            <a:off x="0" y="-2"/>
            <a:ext cx="12192000" cy="7286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9" name="Nadpis 1">
            <a:extLst>
              <a:ext uri="{FF2B5EF4-FFF2-40B4-BE49-F238E27FC236}">
                <a16:creationId xmlns:a16="http://schemas.microsoft.com/office/drawing/2014/main" id="{B845A84C-9B03-E5F5-E96F-C8A731070184}"/>
              </a:ext>
            </a:extLst>
          </p:cNvPr>
          <p:cNvSpPr>
            <a:spLocks noGrp="1"/>
          </p:cNvSpPr>
          <p:nvPr>
            <p:ph type="title"/>
          </p:nvPr>
        </p:nvSpPr>
        <p:spPr>
          <a:xfrm>
            <a:off x="731838" y="7940"/>
            <a:ext cx="11460162" cy="720722"/>
          </a:xfrm>
        </p:spPr>
        <p:txBody>
          <a:bodyPr lIns="0">
            <a:normAutofit/>
          </a:bodyPr>
          <a:lstStyle>
            <a:lvl1pPr algn="l">
              <a:defRPr sz="2400">
                <a:solidFill>
                  <a:schemeClr val="bg1"/>
                </a:solidFill>
              </a:defRPr>
            </a:lvl1pPr>
          </a:lstStyle>
          <a:p>
            <a:r>
              <a:rPr lang="cs-CZ"/>
              <a:t>Kliknutím lze upravit styl.</a:t>
            </a:r>
            <a:endParaRPr lang="cs-CZ" dirty="0"/>
          </a:p>
        </p:txBody>
      </p:sp>
      <p:sp>
        <p:nvSpPr>
          <p:cNvPr id="2" name="Obdélník 1">
            <a:extLst>
              <a:ext uri="{FF2B5EF4-FFF2-40B4-BE49-F238E27FC236}">
                <a16:creationId xmlns:a16="http://schemas.microsoft.com/office/drawing/2014/main" id="{15B4E1AD-5241-BB23-6D38-68E746B8E97B}"/>
              </a:ext>
            </a:extLst>
          </p:cNvPr>
          <p:cNvSpPr/>
          <p:nvPr userDrawn="1"/>
        </p:nvSpPr>
        <p:spPr>
          <a:xfrm>
            <a:off x="8197516" y="6144231"/>
            <a:ext cx="3994484"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3" name="Zástupný text 8">
            <a:extLst>
              <a:ext uri="{FF2B5EF4-FFF2-40B4-BE49-F238E27FC236}">
                <a16:creationId xmlns:a16="http://schemas.microsoft.com/office/drawing/2014/main" id="{87B68CB9-55B6-6A8B-4827-E00145D2E5F8}"/>
              </a:ext>
            </a:extLst>
          </p:cNvPr>
          <p:cNvSpPr>
            <a:spLocks noGrp="1"/>
          </p:cNvSpPr>
          <p:nvPr>
            <p:ph type="body" sz="quarter" idx="12" hasCustomPrompt="1"/>
          </p:nvPr>
        </p:nvSpPr>
        <p:spPr>
          <a:xfrm>
            <a:off x="8197517" y="6138000"/>
            <a:ext cx="3994484" cy="719999"/>
          </a:xfrm>
        </p:spPr>
        <p:txBody>
          <a:bodyPr lIns="180000" tIns="0" rIns="180000" bIns="0" anchor="ctr">
            <a:normAutofit/>
          </a:bodyPr>
          <a:lstStyle>
            <a:lvl1pPr marL="0" indent="0" algn="r">
              <a:buNone/>
              <a:defRPr sz="16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cs-CZ" dirty="0"/>
              <a:t>Datum, www…</a:t>
            </a:r>
          </a:p>
        </p:txBody>
      </p:sp>
    </p:spTree>
    <p:extLst>
      <p:ext uri="{BB962C8B-B14F-4D97-AF65-F5344CB8AC3E}">
        <p14:creationId xmlns:p14="http://schemas.microsoft.com/office/powerpoint/2010/main" val="34496646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6371CE85-3C48-4067-84BD-19347C58EFB5}"/>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5B432300-D56C-43FA-B60E-02B43833B4F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94B4D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84F58D6F-F4F6-4AB7-B9D7-2015CEF38C0A}"/>
              </a:ext>
            </a:extLst>
          </p:cNvPr>
          <p:cNvSpPr>
            <a:spLocks noGrp="1"/>
          </p:cNvSpPr>
          <p:nvPr>
            <p:ph type="title"/>
          </p:nvPr>
        </p:nvSpPr>
        <p:spPr>
          <a:xfrm>
            <a:off x="831850" y="285751"/>
            <a:ext cx="10515600" cy="777240"/>
          </a:xfrm>
        </p:spPr>
        <p:txBody>
          <a:bodyPr anchor="b">
            <a:normAutofit/>
          </a:bodyPr>
          <a:lstStyle>
            <a:lvl1pPr>
              <a:defRPr sz="3200">
                <a:solidFill>
                  <a:srgbClr val="232C77"/>
                </a:solidFill>
                <a:latin typeface="+mn-lt"/>
              </a:defRPr>
            </a:lvl1pPr>
          </a:lstStyle>
          <a:p>
            <a:r>
              <a:rPr lang="cs-CZ" dirty="0"/>
              <a:t>Kliknutím lze upravit styl.</a:t>
            </a:r>
          </a:p>
        </p:txBody>
      </p:sp>
      <p:sp>
        <p:nvSpPr>
          <p:cNvPr id="3" name="Zástupný text 2">
            <a:extLst>
              <a:ext uri="{FF2B5EF4-FFF2-40B4-BE49-F238E27FC236}">
                <a16:creationId xmlns:a16="http://schemas.microsoft.com/office/drawing/2014/main" id="{67C4274D-4CC4-4057-938D-BE8076BC9C7A}"/>
              </a:ext>
            </a:extLst>
          </p:cNvPr>
          <p:cNvSpPr>
            <a:spLocks noGrp="1"/>
          </p:cNvSpPr>
          <p:nvPr>
            <p:ph type="body" idx="1"/>
          </p:nvPr>
        </p:nvSpPr>
        <p:spPr>
          <a:xfrm>
            <a:off x="831850" y="1659565"/>
            <a:ext cx="10515600" cy="443008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1837AA9A-488A-4315-90BC-B517449243EC}"/>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5E6F3EA5-98D7-41B0-A08C-43B794AB1E5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AB96EA8-5A02-4D79-9E28-F34D5DD4B150}"/>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42337979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Obrázek, nadpis, obsah">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5178393" y="365125"/>
            <a:ext cx="6281770" cy="1591757"/>
          </a:xfrm>
        </p:spPr>
        <p:txBody>
          <a:bodyPr>
            <a:normAutofit/>
          </a:bodyPr>
          <a:lstStyle>
            <a:lvl1pPr>
              <a:defRPr sz="2400"/>
            </a:lvl1pPr>
          </a:lstStyle>
          <a:p>
            <a:r>
              <a:rPr lang="cs-CZ"/>
              <a:t>Kliknutím lze upravit styl.</a:t>
            </a:r>
            <a:endParaRPr lang="cs-CZ" dirty="0"/>
          </a:p>
        </p:txBody>
      </p:sp>
      <p:sp>
        <p:nvSpPr>
          <p:cNvPr id="3" name="Zástupný obsah 2">
            <a:extLst>
              <a:ext uri="{FF2B5EF4-FFF2-40B4-BE49-F238E27FC236}">
                <a16:creationId xmlns:a16="http://schemas.microsoft.com/office/drawing/2014/main" id="{B44F03E9-B7DD-0DB9-BE59-19B95CD65267}"/>
              </a:ext>
            </a:extLst>
          </p:cNvPr>
          <p:cNvSpPr>
            <a:spLocks noGrp="1"/>
          </p:cNvSpPr>
          <p:nvPr>
            <p:ph idx="1"/>
          </p:nvPr>
        </p:nvSpPr>
        <p:spPr>
          <a:xfrm>
            <a:off x="5178392" y="2127183"/>
            <a:ext cx="6281771" cy="3994216"/>
          </a:xfrm>
        </p:spPr>
        <p:txBody>
          <a:bodyPr/>
          <a:lstStyle>
            <a:lvl1pPr marL="228600" indent="-228600">
              <a:buClr>
                <a:schemeClr val="accent1"/>
              </a:buClr>
              <a:buFont typeface="Wingdings" panose="05000000000000000000" pitchFamily="2" charset="2"/>
              <a:buChar char="§"/>
              <a:defRPr/>
            </a:lvl1pPr>
            <a:lvl2pPr marL="685800" indent="-228600">
              <a:buFont typeface="Wingdings" panose="05000000000000000000" pitchFamily="2" charset="2"/>
              <a:buChar char="§"/>
              <a:defRPr/>
            </a:lvl2pPr>
            <a:lvl3pPr marL="1143000" indent="-228600">
              <a:buFont typeface="Wingdings" panose="05000000000000000000" pitchFamily="2" charset="2"/>
              <a:buChar char="§"/>
              <a:defRPr/>
            </a:lvl3pPr>
            <a:lvl4pPr marL="1600200" indent="-228600">
              <a:buFont typeface="Wingdings" panose="05000000000000000000" pitchFamily="2" charset="2"/>
              <a:buChar char="§"/>
              <a:defRPr/>
            </a:lvl4pPr>
            <a:lvl5pPr marL="2057400" indent="-228600">
              <a:buFont typeface="Wingdings" panose="05000000000000000000" pitchFamily="2" charset="2"/>
              <a:buChar char="§"/>
              <a:defRPr/>
            </a:lvl5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endParaRPr lang="cs-CZ" dirty="0"/>
          </a:p>
        </p:txBody>
      </p:sp>
      <p:sp>
        <p:nvSpPr>
          <p:cNvPr id="7" name="Obdélník 6">
            <a:extLst>
              <a:ext uri="{FF2B5EF4-FFF2-40B4-BE49-F238E27FC236}">
                <a16:creationId xmlns:a16="http://schemas.microsoft.com/office/drawing/2014/main" id="{86EFECB8-37A1-1162-F90E-485C0D94B166}"/>
              </a:ext>
            </a:extLst>
          </p:cNvPr>
          <p:cNvSpPr/>
          <p:nvPr userDrawn="1"/>
        </p:nvSpPr>
        <p:spPr>
          <a:xfrm>
            <a:off x="0" y="-1"/>
            <a:ext cx="6096000" cy="3651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9" name="Grafický objekt 8">
            <a:extLst>
              <a:ext uri="{FF2B5EF4-FFF2-40B4-BE49-F238E27FC236}">
                <a16:creationId xmlns:a16="http://schemas.microsoft.com/office/drawing/2014/main" id="{CBBC2331-8763-C5B2-68A1-85820DC30C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31838" y="6273700"/>
            <a:ext cx="2196000" cy="432000"/>
          </a:xfrm>
          <a:prstGeom prst="rect">
            <a:avLst/>
          </a:prstGeom>
        </p:spPr>
      </p:pic>
      <p:sp>
        <p:nvSpPr>
          <p:cNvPr id="10" name="Zástupný symbol obrázku 18">
            <a:extLst>
              <a:ext uri="{FF2B5EF4-FFF2-40B4-BE49-F238E27FC236}">
                <a16:creationId xmlns:a16="http://schemas.microsoft.com/office/drawing/2014/main" id="{64BA727E-C5B8-3E3B-6578-64D5C90C6903}"/>
              </a:ext>
            </a:extLst>
          </p:cNvPr>
          <p:cNvSpPr>
            <a:spLocks noGrp="1"/>
          </p:cNvSpPr>
          <p:nvPr>
            <p:ph type="pic" sz="quarter" idx="11"/>
          </p:nvPr>
        </p:nvSpPr>
        <p:spPr>
          <a:xfrm>
            <a:off x="375703" y="376239"/>
            <a:ext cx="4656087" cy="5753099"/>
          </a:xfrm>
        </p:spPr>
        <p:txBody>
          <a:bodyPr/>
          <a:lstStyle/>
          <a:p>
            <a:r>
              <a:rPr lang="cs-CZ"/>
              <a:t>Kliknutím na ikonu přidáte obrázek.</a:t>
            </a:r>
          </a:p>
        </p:txBody>
      </p:sp>
      <p:pic>
        <p:nvPicPr>
          <p:cNvPr id="12" name="Grafický objekt 11">
            <a:extLst>
              <a:ext uri="{FF2B5EF4-FFF2-40B4-BE49-F238E27FC236}">
                <a16:creationId xmlns:a16="http://schemas.microsoft.com/office/drawing/2014/main" id="{D42D85A1-CE0E-3796-3FB6-1A1B847697E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598669" y="6291700"/>
            <a:ext cx="639692" cy="396000"/>
          </a:xfrm>
          <a:prstGeom prst="rect">
            <a:avLst/>
          </a:prstGeom>
        </p:spPr>
      </p:pic>
      <p:grpSp>
        <p:nvGrpSpPr>
          <p:cNvPr id="11" name="Skupina 10">
            <a:extLst>
              <a:ext uri="{FF2B5EF4-FFF2-40B4-BE49-F238E27FC236}">
                <a16:creationId xmlns:a16="http://schemas.microsoft.com/office/drawing/2014/main" id="{A532D302-088E-4471-9A72-7AFB0B86F202}"/>
              </a:ext>
            </a:extLst>
          </p:cNvPr>
          <p:cNvGrpSpPr/>
          <p:nvPr userDrawn="1"/>
        </p:nvGrpSpPr>
        <p:grpSpPr>
          <a:xfrm>
            <a:off x="10376871" y="6144231"/>
            <a:ext cx="1083291" cy="720000"/>
            <a:chOff x="731838" y="6129338"/>
            <a:chExt cx="1083291" cy="720000"/>
          </a:xfrm>
        </p:grpSpPr>
        <p:sp>
          <p:nvSpPr>
            <p:cNvPr id="14" name="Obdélník 13">
              <a:extLst>
                <a:ext uri="{FF2B5EF4-FFF2-40B4-BE49-F238E27FC236}">
                  <a16:creationId xmlns:a16="http://schemas.microsoft.com/office/drawing/2014/main" id="{14B0CAD1-A4B6-4EA1-A166-AA5F970FC7FC}"/>
                </a:ext>
              </a:extLst>
            </p:cNvPr>
            <p:cNvSpPr/>
            <p:nvPr userDrawn="1"/>
          </p:nvSpPr>
          <p:spPr>
            <a:xfrm>
              <a:off x="731838" y="6129338"/>
              <a:ext cx="1083291"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5" name="Grafický objekt 14">
              <a:extLst>
                <a:ext uri="{FF2B5EF4-FFF2-40B4-BE49-F238E27FC236}">
                  <a16:creationId xmlns:a16="http://schemas.microsoft.com/office/drawing/2014/main" id="{FFFB168F-53EC-4E7F-84B8-5230844CA98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53637" y="6291338"/>
              <a:ext cx="639692" cy="396000"/>
            </a:xfrm>
            <a:prstGeom prst="rect">
              <a:avLst/>
            </a:prstGeom>
          </p:spPr>
        </p:pic>
      </p:grpSp>
    </p:spTree>
    <p:extLst>
      <p:ext uri="{BB962C8B-B14F-4D97-AF65-F5344CB8AC3E}">
        <p14:creationId xmlns:p14="http://schemas.microsoft.com/office/powerpoint/2010/main" val="206858596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Rozdělovník s fotkou">
    <p:spTree>
      <p:nvGrpSpPr>
        <p:cNvPr id="1" name=""/>
        <p:cNvGrpSpPr/>
        <p:nvPr/>
      </p:nvGrpSpPr>
      <p:grpSpPr>
        <a:xfrm>
          <a:off x="0" y="0"/>
          <a:ext cx="0" cy="0"/>
          <a:chOff x="0" y="0"/>
          <a:chExt cx="0" cy="0"/>
        </a:xfrm>
      </p:grpSpPr>
      <p:sp>
        <p:nvSpPr>
          <p:cNvPr id="8" name="Obdélník 7">
            <a:extLst>
              <a:ext uri="{FF2B5EF4-FFF2-40B4-BE49-F238E27FC236}">
                <a16:creationId xmlns:a16="http://schemas.microsoft.com/office/drawing/2014/main" id="{8A8D0CC2-172E-43C5-9C85-8F6AE990459A}"/>
              </a:ext>
            </a:extLst>
          </p:cNvPr>
          <p:cNvSpPr/>
          <p:nvPr userDrawn="1"/>
        </p:nvSpPr>
        <p:spPr>
          <a:xfrm>
            <a:off x="8177370" y="2295939"/>
            <a:ext cx="4012822" cy="22661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8464551" y="2779533"/>
            <a:ext cx="3438462" cy="1298934"/>
          </a:xfrm>
        </p:spPr>
        <p:txBody>
          <a:bodyPr>
            <a:normAutofit/>
          </a:bodyPr>
          <a:lstStyle>
            <a:lvl1pPr>
              <a:defRPr sz="2400">
                <a:solidFill>
                  <a:schemeClr val="bg1"/>
                </a:solidFill>
              </a:defRPr>
            </a:lvl1pPr>
          </a:lstStyle>
          <a:p>
            <a:r>
              <a:rPr lang="cs-CZ"/>
              <a:t>Kliknutím lze upravit styl.</a:t>
            </a:r>
            <a:endParaRPr lang="cs-CZ" dirty="0"/>
          </a:p>
        </p:txBody>
      </p:sp>
      <p:sp>
        <p:nvSpPr>
          <p:cNvPr id="4" name="Obdélník 3">
            <a:extLst>
              <a:ext uri="{FF2B5EF4-FFF2-40B4-BE49-F238E27FC236}">
                <a16:creationId xmlns:a16="http://schemas.microsoft.com/office/drawing/2014/main" id="{EDE00BE3-D7A4-222E-EB1C-02362F658C8C}"/>
              </a:ext>
            </a:extLst>
          </p:cNvPr>
          <p:cNvSpPr/>
          <p:nvPr userDrawn="1"/>
        </p:nvSpPr>
        <p:spPr>
          <a:xfrm>
            <a:off x="0" y="6139116"/>
            <a:ext cx="12192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9" name="Grafický objekt 8">
            <a:extLst>
              <a:ext uri="{FF2B5EF4-FFF2-40B4-BE49-F238E27FC236}">
                <a16:creationId xmlns:a16="http://schemas.microsoft.com/office/drawing/2014/main" id="{C76A4F77-4ECB-84D8-129C-2720D24CF32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1799" y="891024"/>
            <a:ext cx="639692" cy="396000"/>
          </a:xfrm>
          <a:prstGeom prst="rect">
            <a:avLst/>
          </a:prstGeom>
        </p:spPr>
      </p:pic>
      <p:sp>
        <p:nvSpPr>
          <p:cNvPr id="11" name="Zástupný symbol obrázku 18">
            <a:extLst>
              <a:ext uri="{FF2B5EF4-FFF2-40B4-BE49-F238E27FC236}">
                <a16:creationId xmlns:a16="http://schemas.microsoft.com/office/drawing/2014/main" id="{3E21766A-FBBC-4C6E-85A2-C511EFF7D51D}"/>
              </a:ext>
            </a:extLst>
          </p:cNvPr>
          <p:cNvSpPr>
            <a:spLocks noGrp="1"/>
          </p:cNvSpPr>
          <p:nvPr>
            <p:ph type="pic" sz="quarter" idx="11"/>
          </p:nvPr>
        </p:nvSpPr>
        <p:spPr>
          <a:xfrm>
            <a:off x="0" y="2295939"/>
            <a:ext cx="7983110" cy="2266122"/>
          </a:xfrm>
        </p:spPr>
        <p:txBody>
          <a:bodyPr/>
          <a:lstStyle/>
          <a:p>
            <a:r>
              <a:rPr lang="cs-CZ"/>
              <a:t>Kliknutím na ikonu přidáte obrázek.</a:t>
            </a:r>
            <a:endParaRPr lang="cs-CZ" dirty="0"/>
          </a:p>
        </p:txBody>
      </p:sp>
      <p:sp>
        <p:nvSpPr>
          <p:cNvPr id="15" name="Obdélník 14">
            <a:extLst>
              <a:ext uri="{FF2B5EF4-FFF2-40B4-BE49-F238E27FC236}">
                <a16:creationId xmlns:a16="http://schemas.microsoft.com/office/drawing/2014/main" id="{6E3075EE-18D4-417E-80DB-D5BF64468159}"/>
              </a:ext>
            </a:extLst>
          </p:cNvPr>
          <p:cNvSpPr/>
          <p:nvPr userDrawn="1"/>
        </p:nvSpPr>
        <p:spPr>
          <a:xfrm>
            <a:off x="0" y="-1"/>
            <a:ext cx="401463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16" name="Skupina 15">
            <a:extLst>
              <a:ext uri="{FF2B5EF4-FFF2-40B4-BE49-F238E27FC236}">
                <a16:creationId xmlns:a16="http://schemas.microsoft.com/office/drawing/2014/main" id="{0450FF12-E7BA-4DF6-902C-B4384B676060}"/>
              </a:ext>
            </a:extLst>
          </p:cNvPr>
          <p:cNvGrpSpPr/>
          <p:nvPr userDrawn="1"/>
        </p:nvGrpSpPr>
        <p:grpSpPr>
          <a:xfrm>
            <a:off x="1645" y="475199"/>
            <a:ext cx="1080000" cy="720000"/>
            <a:chOff x="0" y="475199"/>
            <a:chExt cx="1080000" cy="720000"/>
          </a:xfrm>
        </p:grpSpPr>
        <p:sp>
          <p:nvSpPr>
            <p:cNvPr id="17" name="Obdélník 16">
              <a:extLst>
                <a:ext uri="{FF2B5EF4-FFF2-40B4-BE49-F238E27FC236}">
                  <a16:creationId xmlns:a16="http://schemas.microsoft.com/office/drawing/2014/main" id="{C460BFFC-102B-41D0-BE0E-05968B89F6B9}"/>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8" name="Grafický objekt 17">
              <a:extLst>
                <a:ext uri="{FF2B5EF4-FFF2-40B4-BE49-F238E27FC236}">
                  <a16:creationId xmlns:a16="http://schemas.microsoft.com/office/drawing/2014/main" id="{58231576-C339-4388-9256-52393BBA3A2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3" name="Obdélník 2">
            <a:extLst>
              <a:ext uri="{FF2B5EF4-FFF2-40B4-BE49-F238E27FC236}">
                <a16:creationId xmlns:a16="http://schemas.microsoft.com/office/drawing/2014/main" id="{00F74BD2-D76A-7DEB-05F3-9CF402FFD6A8}"/>
              </a:ext>
            </a:extLst>
          </p:cNvPr>
          <p:cNvSpPr/>
          <p:nvPr userDrawn="1"/>
        </p:nvSpPr>
        <p:spPr>
          <a:xfrm>
            <a:off x="8197516" y="6144231"/>
            <a:ext cx="3994484"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Tree>
    <p:extLst>
      <p:ext uri="{BB962C8B-B14F-4D97-AF65-F5344CB8AC3E}">
        <p14:creationId xmlns:p14="http://schemas.microsoft.com/office/powerpoint/2010/main" val="8887777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Rozdělovník s textem">
    <p:spTree>
      <p:nvGrpSpPr>
        <p:cNvPr id="1" name=""/>
        <p:cNvGrpSpPr/>
        <p:nvPr/>
      </p:nvGrpSpPr>
      <p:grpSpPr>
        <a:xfrm>
          <a:off x="0" y="0"/>
          <a:ext cx="0" cy="0"/>
          <a:chOff x="0" y="0"/>
          <a:chExt cx="0" cy="0"/>
        </a:xfrm>
      </p:grpSpPr>
      <p:sp>
        <p:nvSpPr>
          <p:cNvPr id="12" name="Zástupný text 11">
            <a:extLst>
              <a:ext uri="{FF2B5EF4-FFF2-40B4-BE49-F238E27FC236}">
                <a16:creationId xmlns:a16="http://schemas.microsoft.com/office/drawing/2014/main" id="{AAA198B7-83B3-B629-FB4A-08F345D3D9E3}"/>
              </a:ext>
            </a:extLst>
          </p:cNvPr>
          <p:cNvSpPr>
            <a:spLocks noGrp="1"/>
          </p:cNvSpPr>
          <p:nvPr>
            <p:ph type="body" sz="quarter" idx="10"/>
          </p:nvPr>
        </p:nvSpPr>
        <p:spPr>
          <a:xfrm>
            <a:off x="644399" y="2297475"/>
            <a:ext cx="7338710" cy="2264586"/>
          </a:xfrm>
        </p:spPr>
        <p:txBody>
          <a:bodyPr wrap="square">
            <a:noAutofit/>
          </a:bodyPr>
          <a:lstStyle>
            <a:lvl1pPr marL="0" indent="0">
              <a:buNone/>
              <a:defRPr sz="3600" cap="all" baseline="0">
                <a:solidFill>
                  <a:schemeClr val="accent1"/>
                </a:solidFill>
              </a:defRPr>
            </a:lvl1pPr>
            <a:lvl2pPr marL="457200" indent="0">
              <a:buNone/>
              <a:defRPr/>
            </a:lvl2pPr>
          </a:lstStyle>
          <a:p>
            <a:pPr lvl="0"/>
            <a:r>
              <a:rPr lang="cs-CZ"/>
              <a:t>Po kliknutí můžete upravovat styly textu v předloze.</a:t>
            </a:r>
          </a:p>
        </p:txBody>
      </p:sp>
      <p:sp>
        <p:nvSpPr>
          <p:cNvPr id="8" name="Obdélník 7">
            <a:extLst>
              <a:ext uri="{FF2B5EF4-FFF2-40B4-BE49-F238E27FC236}">
                <a16:creationId xmlns:a16="http://schemas.microsoft.com/office/drawing/2014/main" id="{8A8D0CC2-172E-43C5-9C85-8F6AE990459A}"/>
              </a:ext>
            </a:extLst>
          </p:cNvPr>
          <p:cNvSpPr/>
          <p:nvPr userDrawn="1"/>
        </p:nvSpPr>
        <p:spPr>
          <a:xfrm>
            <a:off x="8177370" y="2295939"/>
            <a:ext cx="4012822" cy="22661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21DAF197-0F70-E0BF-5CA5-CDDA97864043}"/>
              </a:ext>
            </a:extLst>
          </p:cNvPr>
          <p:cNvSpPr>
            <a:spLocks noGrp="1"/>
          </p:cNvSpPr>
          <p:nvPr>
            <p:ph type="title"/>
          </p:nvPr>
        </p:nvSpPr>
        <p:spPr>
          <a:xfrm>
            <a:off x="8464551" y="2779533"/>
            <a:ext cx="3438462" cy="1298934"/>
          </a:xfrm>
        </p:spPr>
        <p:txBody>
          <a:bodyPr>
            <a:normAutofit/>
          </a:bodyPr>
          <a:lstStyle>
            <a:lvl1pPr>
              <a:defRPr sz="2400">
                <a:solidFill>
                  <a:schemeClr val="bg1"/>
                </a:solidFill>
              </a:defRPr>
            </a:lvl1pPr>
          </a:lstStyle>
          <a:p>
            <a:r>
              <a:rPr lang="cs-CZ"/>
              <a:t>Kliknutím lze upravit styl.</a:t>
            </a:r>
            <a:endParaRPr lang="cs-CZ" dirty="0"/>
          </a:p>
        </p:txBody>
      </p:sp>
      <p:sp>
        <p:nvSpPr>
          <p:cNvPr id="4" name="Obdélník 3">
            <a:extLst>
              <a:ext uri="{FF2B5EF4-FFF2-40B4-BE49-F238E27FC236}">
                <a16:creationId xmlns:a16="http://schemas.microsoft.com/office/drawing/2014/main" id="{EDE00BE3-D7A4-222E-EB1C-02362F658C8C}"/>
              </a:ext>
            </a:extLst>
          </p:cNvPr>
          <p:cNvSpPr/>
          <p:nvPr userDrawn="1"/>
        </p:nvSpPr>
        <p:spPr>
          <a:xfrm>
            <a:off x="0" y="6139116"/>
            <a:ext cx="12192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9" name="Grafický objekt 8">
            <a:extLst>
              <a:ext uri="{FF2B5EF4-FFF2-40B4-BE49-F238E27FC236}">
                <a16:creationId xmlns:a16="http://schemas.microsoft.com/office/drawing/2014/main" id="{C76A4F77-4ECB-84D8-129C-2720D24CF32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1799" y="891024"/>
            <a:ext cx="639692" cy="396000"/>
          </a:xfrm>
          <a:prstGeom prst="rect">
            <a:avLst/>
          </a:prstGeom>
        </p:spPr>
      </p:pic>
      <p:sp>
        <p:nvSpPr>
          <p:cNvPr id="15" name="Obdélník 14">
            <a:extLst>
              <a:ext uri="{FF2B5EF4-FFF2-40B4-BE49-F238E27FC236}">
                <a16:creationId xmlns:a16="http://schemas.microsoft.com/office/drawing/2014/main" id="{6E3075EE-18D4-417E-80DB-D5BF64468159}"/>
              </a:ext>
            </a:extLst>
          </p:cNvPr>
          <p:cNvSpPr/>
          <p:nvPr userDrawn="1"/>
        </p:nvSpPr>
        <p:spPr>
          <a:xfrm>
            <a:off x="0" y="-1"/>
            <a:ext cx="4014630" cy="237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grpSp>
        <p:nvGrpSpPr>
          <p:cNvPr id="16" name="Skupina 15">
            <a:extLst>
              <a:ext uri="{FF2B5EF4-FFF2-40B4-BE49-F238E27FC236}">
                <a16:creationId xmlns:a16="http://schemas.microsoft.com/office/drawing/2014/main" id="{0450FF12-E7BA-4DF6-902C-B4384B676060}"/>
              </a:ext>
            </a:extLst>
          </p:cNvPr>
          <p:cNvGrpSpPr/>
          <p:nvPr userDrawn="1"/>
        </p:nvGrpSpPr>
        <p:grpSpPr>
          <a:xfrm>
            <a:off x="1645" y="475199"/>
            <a:ext cx="1080000" cy="720000"/>
            <a:chOff x="0" y="475199"/>
            <a:chExt cx="1080000" cy="720000"/>
          </a:xfrm>
        </p:grpSpPr>
        <p:sp>
          <p:nvSpPr>
            <p:cNvPr id="17" name="Obdélník 16">
              <a:extLst>
                <a:ext uri="{FF2B5EF4-FFF2-40B4-BE49-F238E27FC236}">
                  <a16:creationId xmlns:a16="http://schemas.microsoft.com/office/drawing/2014/main" id="{C460BFFC-102B-41D0-BE0E-05968B89F6B9}"/>
                </a:ext>
              </a:extLst>
            </p:cNvPr>
            <p:cNvSpPr/>
            <p:nvPr userDrawn="1"/>
          </p:nvSpPr>
          <p:spPr>
            <a:xfrm>
              <a:off x="0" y="475199"/>
              <a:ext cx="1080000"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18" name="Grafický objekt 17">
              <a:extLst>
                <a:ext uri="{FF2B5EF4-FFF2-40B4-BE49-F238E27FC236}">
                  <a16:creationId xmlns:a16="http://schemas.microsoft.com/office/drawing/2014/main" id="{58231576-C339-4388-9256-52393BBA3A2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0154" y="637199"/>
              <a:ext cx="639692" cy="396000"/>
            </a:xfrm>
            <a:prstGeom prst="rect">
              <a:avLst/>
            </a:prstGeom>
          </p:spPr>
        </p:pic>
      </p:grpSp>
      <p:sp>
        <p:nvSpPr>
          <p:cNvPr id="3" name="Obdélník 2">
            <a:extLst>
              <a:ext uri="{FF2B5EF4-FFF2-40B4-BE49-F238E27FC236}">
                <a16:creationId xmlns:a16="http://schemas.microsoft.com/office/drawing/2014/main" id="{00F74BD2-D76A-7DEB-05F3-9CF402FFD6A8}"/>
              </a:ext>
            </a:extLst>
          </p:cNvPr>
          <p:cNvSpPr/>
          <p:nvPr userDrawn="1"/>
        </p:nvSpPr>
        <p:spPr>
          <a:xfrm>
            <a:off x="8197516" y="6144231"/>
            <a:ext cx="3994484" cy="7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Tree>
    <p:extLst>
      <p:ext uri="{BB962C8B-B14F-4D97-AF65-F5344CB8AC3E}">
        <p14:creationId xmlns:p14="http://schemas.microsoft.com/office/powerpoint/2010/main" val="7939430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rázdný">
    <p:spTree>
      <p:nvGrpSpPr>
        <p:cNvPr id="1" name=""/>
        <p:cNvGrpSpPr/>
        <p:nvPr/>
      </p:nvGrpSpPr>
      <p:grpSpPr>
        <a:xfrm>
          <a:off x="0" y="0"/>
          <a:ext cx="0" cy="0"/>
          <a:chOff x="0" y="0"/>
          <a:chExt cx="0" cy="0"/>
        </a:xfrm>
      </p:grpSpPr>
      <p:sp>
        <p:nvSpPr>
          <p:cNvPr id="3" name="Obdélník 2">
            <a:extLst>
              <a:ext uri="{FF2B5EF4-FFF2-40B4-BE49-F238E27FC236}">
                <a16:creationId xmlns:a16="http://schemas.microsoft.com/office/drawing/2014/main" id="{50920DF6-24B2-4278-BD94-C81EE0F4F2CF}"/>
              </a:ext>
            </a:extLst>
          </p:cNvPr>
          <p:cNvSpPr/>
          <p:nvPr userDrawn="1"/>
        </p:nvSpPr>
        <p:spPr>
          <a:xfrm>
            <a:off x="0" y="0"/>
            <a:ext cx="12192000" cy="237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Tree>
    <p:extLst>
      <p:ext uri="{BB962C8B-B14F-4D97-AF65-F5344CB8AC3E}">
        <p14:creationId xmlns:p14="http://schemas.microsoft.com/office/powerpoint/2010/main" val="48636371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Logo NSC">
    <p:spTree>
      <p:nvGrpSpPr>
        <p:cNvPr id="1" name=""/>
        <p:cNvGrpSpPr/>
        <p:nvPr/>
      </p:nvGrpSpPr>
      <p:grpSpPr>
        <a:xfrm>
          <a:off x="0" y="0"/>
          <a:ext cx="0" cy="0"/>
          <a:chOff x="0" y="0"/>
          <a:chExt cx="0" cy="0"/>
        </a:xfrm>
      </p:grpSpPr>
      <p:sp>
        <p:nvSpPr>
          <p:cNvPr id="7" name="Obdélník 6">
            <a:extLst>
              <a:ext uri="{FF2B5EF4-FFF2-40B4-BE49-F238E27FC236}">
                <a16:creationId xmlns:a16="http://schemas.microsoft.com/office/drawing/2014/main" id="{86EFECB8-37A1-1162-F90E-485C0D94B166}"/>
              </a:ext>
            </a:extLst>
          </p:cNvPr>
          <p:cNvSpPr/>
          <p:nvPr userDrawn="1"/>
        </p:nvSpPr>
        <p:spPr>
          <a:xfrm>
            <a:off x="0" y="-2"/>
            <a:ext cx="12192000" cy="68580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pic>
        <p:nvPicPr>
          <p:cNvPr id="2" name="Grafický objekt 1">
            <a:extLst>
              <a:ext uri="{FF2B5EF4-FFF2-40B4-BE49-F238E27FC236}">
                <a16:creationId xmlns:a16="http://schemas.microsoft.com/office/drawing/2014/main" id="{B629AE11-983F-A48B-EB31-EB0B34C7441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75491" y="1425173"/>
            <a:ext cx="9841018" cy="4007653"/>
          </a:xfrm>
          <a:prstGeom prst="rect">
            <a:avLst/>
          </a:prstGeom>
        </p:spPr>
      </p:pic>
    </p:spTree>
    <p:extLst>
      <p:ext uri="{BB962C8B-B14F-4D97-AF65-F5344CB8AC3E}">
        <p14:creationId xmlns:p14="http://schemas.microsoft.com/office/powerpoint/2010/main" val="102864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Prázdný modrý">
    <p:spTree>
      <p:nvGrpSpPr>
        <p:cNvPr id="1" name=""/>
        <p:cNvGrpSpPr/>
        <p:nvPr/>
      </p:nvGrpSpPr>
      <p:grpSpPr>
        <a:xfrm>
          <a:off x="0" y="0"/>
          <a:ext cx="0" cy="0"/>
          <a:chOff x="0" y="0"/>
          <a:chExt cx="0" cy="0"/>
        </a:xfrm>
      </p:grpSpPr>
      <p:sp>
        <p:nvSpPr>
          <p:cNvPr id="7" name="Obdélník 6">
            <a:extLst>
              <a:ext uri="{FF2B5EF4-FFF2-40B4-BE49-F238E27FC236}">
                <a16:creationId xmlns:a16="http://schemas.microsoft.com/office/drawing/2014/main" id="{86EFECB8-37A1-1162-F90E-485C0D94B166}"/>
              </a:ext>
            </a:extLst>
          </p:cNvPr>
          <p:cNvSpPr/>
          <p:nvPr userDrawn="1"/>
        </p:nvSpPr>
        <p:spPr>
          <a:xfrm>
            <a:off x="0" y="-2"/>
            <a:ext cx="12192000" cy="685800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4" name="Zástupný text 3">
            <a:extLst>
              <a:ext uri="{FF2B5EF4-FFF2-40B4-BE49-F238E27FC236}">
                <a16:creationId xmlns:a16="http://schemas.microsoft.com/office/drawing/2014/main" id="{CE800A2A-3E57-67A1-9FC5-281F4B15A28F}"/>
              </a:ext>
            </a:extLst>
          </p:cNvPr>
          <p:cNvSpPr>
            <a:spLocks noGrp="1"/>
          </p:cNvSpPr>
          <p:nvPr>
            <p:ph type="body" sz="quarter" idx="10"/>
          </p:nvPr>
        </p:nvSpPr>
        <p:spPr>
          <a:xfrm>
            <a:off x="2640059" y="2995034"/>
            <a:ext cx="6911881" cy="867930"/>
          </a:xfrm>
        </p:spPr>
        <p:txBody>
          <a:bodyPr>
            <a:spAutoFit/>
          </a:bodyPr>
          <a:lstStyle>
            <a:lvl1pPr marL="0" indent="0">
              <a:buNone/>
              <a:defRPr sz="2800">
                <a:solidFill>
                  <a:schemeClr val="bg1"/>
                </a:solidFill>
              </a:defRPr>
            </a:lvl1pPr>
            <a:lvl2pPr marL="457200" indent="0">
              <a:buNone/>
              <a:defRPr/>
            </a:lvl2pPr>
          </a:lstStyle>
          <a:p>
            <a:pPr lvl="0"/>
            <a:r>
              <a:rPr lang="cs-CZ"/>
              <a:t>Po kliknutí můžete upravovat styly textu v předloze.</a:t>
            </a:r>
          </a:p>
        </p:txBody>
      </p:sp>
    </p:spTree>
    <p:extLst>
      <p:ext uri="{BB962C8B-B14F-4D97-AF65-F5344CB8AC3E}">
        <p14:creationId xmlns:p14="http://schemas.microsoft.com/office/powerpoint/2010/main" val="368414362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Úvodní snímek">
    <p:bg>
      <p:bgPr>
        <a:solidFill>
          <a:schemeClr val="bg1"/>
        </a:solidFill>
        <a:effectLst/>
      </p:bgPr>
    </p:bg>
    <p:spTree>
      <p:nvGrpSpPr>
        <p:cNvPr id="1" name=""/>
        <p:cNvGrpSpPr/>
        <p:nvPr/>
      </p:nvGrpSpPr>
      <p:grpSpPr>
        <a:xfrm>
          <a:off x="0" y="0"/>
          <a:ext cx="0" cy="0"/>
          <a:chOff x="0" y="0"/>
          <a:chExt cx="0" cy="0"/>
        </a:xfrm>
      </p:grpSpPr>
      <p:pic>
        <p:nvPicPr>
          <p:cNvPr id="26" name="Obrázek 25">
            <a:extLst>
              <a:ext uri="{FF2B5EF4-FFF2-40B4-BE49-F238E27FC236}">
                <a16:creationId xmlns:a16="http://schemas.microsoft.com/office/drawing/2014/main" id="{860935F7-6B02-4D6A-9554-0CDE651813D5}"/>
              </a:ext>
            </a:extLst>
          </p:cNvPr>
          <p:cNvPicPr>
            <a:picLocks noChangeAspect="1"/>
          </p:cNvPicPr>
          <p:nvPr userDrawn="1"/>
        </p:nvPicPr>
        <p:blipFill>
          <a:blip r:embed="rId3"/>
          <a:stretch>
            <a:fillRect/>
          </a:stretch>
        </p:blipFill>
        <p:spPr>
          <a:xfrm>
            <a:off x="8616" y="1177048"/>
            <a:ext cx="12174767" cy="5578323"/>
          </a:xfrm>
          <a:prstGeom prst="rect">
            <a:avLst/>
          </a:prstGeom>
        </p:spPr>
      </p:pic>
      <p:sp>
        <p:nvSpPr>
          <p:cNvPr id="2" name="Nadpis 1">
            <a:extLst>
              <a:ext uri="{FF2B5EF4-FFF2-40B4-BE49-F238E27FC236}">
                <a16:creationId xmlns:a16="http://schemas.microsoft.com/office/drawing/2014/main" id="{9B751BD1-4953-4A1A-98BD-0D2B7311BAE9}"/>
              </a:ext>
            </a:extLst>
          </p:cNvPr>
          <p:cNvSpPr>
            <a:spLocks noGrp="1"/>
          </p:cNvSpPr>
          <p:nvPr>
            <p:ph type="ctrTitle"/>
          </p:nvPr>
        </p:nvSpPr>
        <p:spPr>
          <a:xfrm>
            <a:off x="129656" y="164283"/>
            <a:ext cx="9144000" cy="1540658"/>
          </a:xfrm>
        </p:spPr>
        <p:txBody>
          <a:bodyPr anchor="b">
            <a:normAutofit/>
          </a:bodyPr>
          <a:lstStyle>
            <a:lvl1pPr algn="ctr">
              <a:defRPr sz="3600" b="1">
                <a:solidFill>
                  <a:srgbClr val="232C77"/>
                </a:solidFill>
                <a:latin typeface="+mn-lt"/>
              </a:defRPr>
            </a:lvl1pPr>
          </a:lstStyle>
          <a:p>
            <a:r>
              <a:rPr lang="cs-CZ" dirty="0"/>
              <a:t>Kliknutím lze upravit styl.</a:t>
            </a:r>
          </a:p>
        </p:txBody>
      </p:sp>
      <p:sp>
        <p:nvSpPr>
          <p:cNvPr id="4" name="Zástupný symbol pro datum 3">
            <a:extLst>
              <a:ext uri="{FF2B5EF4-FFF2-40B4-BE49-F238E27FC236}">
                <a16:creationId xmlns:a16="http://schemas.microsoft.com/office/drawing/2014/main" id="{218A5D19-6DE9-4D64-985B-BBC67D88EE7B}"/>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D8457660-42F2-4831-A19F-2D65B9606133}"/>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41F21F5D-43F4-4597-BC81-506DA97DA558}"/>
              </a:ext>
            </a:extLst>
          </p:cNvPr>
          <p:cNvSpPr>
            <a:spLocks noGrp="1"/>
          </p:cNvSpPr>
          <p:nvPr>
            <p:ph type="sldNum" sz="quarter" idx="12"/>
          </p:nvPr>
        </p:nvSpPr>
        <p:spPr/>
        <p:txBody>
          <a:bodyPr/>
          <a:lstStyle/>
          <a:p>
            <a:fld id="{88A0223B-8D7A-4681-813B-55198971A11A}" type="slidenum">
              <a:rPr lang="cs-CZ" smtClean="0"/>
              <a:t>‹#›</a:t>
            </a:fld>
            <a:endParaRPr lang="cs-CZ"/>
          </a:p>
        </p:txBody>
      </p:sp>
      <p:pic>
        <p:nvPicPr>
          <p:cNvPr id="9" name="Picture 24">
            <a:extLst>
              <a:ext uri="{FF2B5EF4-FFF2-40B4-BE49-F238E27FC236}">
                <a16:creationId xmlns:a16="http://schemas.microsoft.com/office/drawing/2014/main" id="{2F533DF9-C937-4929-9E20-1CC0B8878210}"/>
              </a:ext>
            </a:extLst>
          </p:cNvPr>
          <p:cNvPicPr>
            <a:picLocks noChangeAspect="1" noChangeArrowheads="1"/>
          </p:cNvPicPr>
          <p:nvPr userDrawn="1">
            <p:custDataLst>
              <p:tags r:id="rId1"/>
            </p:custDataLst>
          </p:nvPr>
        </p:nvPicPr>
        <p:blipFill>
          <a:blip r:embed="rId4" cstate="print">
            <a:extLst>
              <a:ext uri="{28A0092B-C50C-407E-A947-70E740481C1C}">
                <a14:useLocalDpi xmlns:a14="http://schemas.microsoft.com/office/drawing/2010/main"/>
              </a:ext>
            </a:extLst>
          </a:blip>
          <a:srcRect/>
          <a:stretch>
            <a:fillRect/>
          </a:stretch>
        </p:blipFill>
        <p:spPr bwMode="gray">
          <a:xfrm>
            <a:off x="11340046"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Obrázek 9">
            <a:extLst>
              <a:ext uri="{FF2B5EF4-FFF2-40B4-BE49-F238E27FC236}">
                <a16:creationId xmlns:a16="http://schemas.microsoft.com/office/drawing/2014/main" id="{500D1AFD-2E51-4AE4-8A6F-02E08620903B}"/>
              </a:ext>
            </a:extLst>
          </p:cNvPr>
          <p:cNvPicPr>
            <a:picLocks noChangeAspect="1"/>
          </p:cNvPicPr>
          <p:nvPr userDrawn="1"/>
        </p:nvPicPr>
        <p:blipFill>
          <a:blip r:embed="rId5" cstate="hqprint">
            <a:extLst>
              <a:ext uri="{28A0092B-C50C-407E-A947-70E740481C1C}">
                <a14:useLocalDpi xmlns:a14="http://schemas.microsoft.com/office/drawing/2010/main" val="0"/>
              </a:ext>
            </a:extLst>
          </a:blip>
          <a:stretch>
            <a:fillRect/>
          </a:stretch>
        </p:blipFill>
        <p:spPr>
          <a:xfrm>
            <a:off x="11127066" y="6131593"/>
            <a:ext cx="816934" cy="540000"/>
          </a:xfrm>
          <a:prstGeom prst="rect">
            <a:avLst/>
          </a:prstGeom>
        </p:spPr>
      </p:pic>
      <p:pic>
        <p:nvPicPr>
          <p:cNvPr id="11" name="Obrázek 10">
            <a:extLst>
              <a:ext uri="{FF2B5EF4-FFF2-40B4-BE49-F238E27FC236}">
                <a16:creationId xmlns:a16="http://schemas.microsoft.com/office/drawing/2014/main" id="{C576F400-E24B-4C59-BC03-77F2133E52D5}"/>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sp>
        <p:nvSpPr>
          <p:cNvPr id="13" name="Volný tvar 6">
            <a:extLst>
              <a:ext uri="{FF2B5EF4-FFF2-40B4-BE49-F238E27FC236}">
                <a16:creationId xmlns:a16="http://schemas.microsoft.com/office/drawing/2014/main" id="{6E328459-B532-4D6F-91F4-FE7EAB12D453}"/>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4" name="Volný tvar 18">
            <a:extLst>
              <a:ext uri="{FF2B5EF4-FFF2-40B4-BE49-F238E27FC236}">
                <a16:creationId xmlns:a16="http://schemas.microsoft.com/office/drawing/2014/main" id="{6DA4D934-B6E1-4551-B6C1-8A1201FCE3A5}"/>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33CCCC"/>
              </a:solidFill>
              <a:effectLst/>
              <a:uLnTx/>
              <a:uFillTx/>
              <a:latin typeface="Calibri" panose="020F0502020204030204"/>
              <a:ea typeface="+mn-ea"/>
              <a:cs typeface="+mn-cs"/>
            </a:endParaRPr>
          </a:p>
        </p:txBody>
      </p:sp>
      <p:sp>
        <p:nvSpPr>
          <p:cNvPr id="15" name="Volný tvar 19">
            <a:extLst>
              <a:ext uri="{FF2B5EF4-FFF2-40B4-BE49-F238E27FC236}">
                <a16:creationId xmlns:a16="http://schemas.microsoft.com/office/drawing/2014/main" id="{20836383-A432-4B31-89CD-7D740136E61B}"/>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6" name="Skupina 15">
            <a:extLst>
              <a:ext uri="{FF2B5EF4-FFF2-40B4-BE49-F238E27FC236}">
                <a16:creationId xmlns:a16="http://schemas.microsoft.com/office/drawing/2014/main" id="{3D6B60B5-30F4-4285-B45F-5EC151858785}"/>
              </a:ext>
            </a:extLst>
          </p:cNvPr>
          <p:cNvGrpSpPr/>
          <p:nvPr userDrawn="1"/>
        </p:nvGrpSpPr>
        <p:grpSpPr>
          <a:xfrm>
            <a:off x="9734724" y="418338"/>
            <a:ext cx="2160630" cy="646331"/>
            <a:chOff x="9713801" y="385287"/>
            <a:chExt cx="2160630" cy="646331"/>
          </a:xfrm>
        </p:grpSpPr>
        <p:pic>
          <p:nvPicPr>
            <p:cNvPr id="17" name="Obrázek 16">
              <a:extLst>
                <a:ext uri="{FF2B5EF4-FFF2-40B4-BE49-F238E27FC236}">
                  <a16:creationId xmlns:a16="http://schemas.microsoft.com/office/drawing/2014/main" id="{6E1438AE-9E17-4E9E-81C6-A4A57955A5BB}"/>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9713801" y="445823"/>
              <a:ext cx="598574" cy="577909"/>
            </a:xfrm>
            <a:prstGeom prst="rect">
              <a:avLst/>
            </a:prstGeom>
          </p:spPr>
        </p:pic>
        <p:sp>
          <p:nvSpPr>
            <p:cNvPr id="18" name="TextovéPole 17">
              <a:extLst>
                <a:ext uri="{FF2B5EF4-FFF2-40B4-BE49-F238E27FC236}">
                  <a16:creationId xmlns:a16="http://schemas.microsoft.com/office/drawing/2014/main" id="{A5150FF8-50AD-4456-B1B5-688533713F75}"/>
                </a:ext>
              </a:extLst>
            </p:cNvPr>
            <p:cNvSpPr txBox="1"/>
            <p:nvPr userDrawn="1"/>
          </p:nvSpPr>
          <p:spPr>
            <a:xfrm>
              <a:off x="10330419" y="385287"/>
              <a:ext cx="1544012" cy="646331"/>
            </a:xfrm>
            <a:prstGeom prst="rect">
              <a:avLst/>
            </a:prstGeom>
            <a:noFill/>
          </p:spPr>
          <p:txBody>
            <a:bodyPr wrap="none" rtlCol="0">
              <a:spAutoFit/>
            </a:bodyPr>
            <a:lstStyle/>
            <a:p>
              <a:r>
                <a:rPr lang="cs-CZ" sz="1200" b="1" dirty="0">
                  <a:solidFill>
                    <a:srgbClr val="C10C1D"/>
                  </a:solidFill>
                  <a:latin typeface="Arial" panose="020B0604020202020204" pitchFamily="34" charset="0"/>
                  <a:cs typeface="Arial" panose="020B0604020202020204" pitchFamily="34" charset="0"/>
                </a:rPr>
                <a:t>ČESKÁ </a:t>
              </a:r>
            </a:p>
            <a:p>
              <a:r>
                <a:rPr lang="cs-CZ" sz="1200" b="1" dirty="0">
                  <a:solidFill>
                    <a:srgbClr val="C10C1D"/>
                  </a:solidFill>
                  <a:latin typeface="Arial" panose="020B0604020202020204" pitchFamily="34" charset="0"/>
                  <a:cs typeface="Arial" panose="020B0604020202020204" pitchFamily="34" charset="0"/>
                </a:rPr>
                <a:t>KARDIOLOGICKÁ </a:t>
              </a:r>
            </a:p>
            <a:p>
              <a:r>
                <a:rPr lang="cs-CZ" sz="1200" b="1" dirty="0">
                  <a:solidFill>
                    <a:srgbClr val="C10C1D"/>
                  </a:solidFill>
                  <a:latin typeface="Arial" panose="020B0604020202020204" pitchFamily="34" charset="0"/>
                  <a:cs typeface="Arial" panose="020B0604020202020204" pitchFamily="34" charset="0"/>
                </a:rPr>
                <a:t>SPOLEČNOST</a:t>
              </a:r>
            </a:p>
          </p:txBody>
        </p:sp>
      </p:grpSp>
      <p:sp>
        <p:nvSpPr>
          <p:cNvPr id="23" name="Obdélník 22">
            <a:extLst>
              <a:ext uri="{FF2B5EF4-FFF2-40B4-BE49-F238E27FC236}">
                <a16:creationId xmlns:a16="http://schemas.microsoft.com/office/drawing/2014/main" id="{6583C56E-850B-46B2-93D3-4E4D77308C7B}"/>
              </a:ext>
            </a:extLst>
          </p:cNvPr>
          <p:cNvSpPr/>
          <p:nvPr userDrawn="1"/>
        </p:nvSpPr>
        <p:spPr>
          <a:xfrm>
            <a:off x="292058" y="5899300"/>
            <a:ext cx="5622304" cy="311944"/>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 name="Podnadpis 2">
            <a:extLst>
              <a:ext uri="{FF2B5EF4-FFF2-40B4-BE49-F238E27FC236}">
                <a16:creationId xmlns:a16="http://schemas.microsoft.com/office/drawing/2014/main" id="{E00D081C-BCA0-489E-BE6D-A695B0BDDE75}"/>
              </a:ext>
            </a:extLst>
          </p:cNvPr>
          <p:cNvSpPr>
            <a:spLocks noGrp="1"/>
          </p:cNvSpPr>
          <p:nvPr>
            <p:ph type="subTitle" idx="1"/>
          </p:nvPr>
        </p:nvSpPr>
        <p:spPr>
          <a:xfrm>
            <a:off x="396043" y="5843712"/>
            <a:ext cx="5518318" cy="577909"/>
          </a:xfrm>
        </p:spPr>
        <p:txBody>
          <a:bodyPr>
            <a:noAutofit/>
          </a:bodyPr>
          <a:lstStyle>
            <a:lvl1pPr marL="0" indent="0" algn="ctr">
              <a:buNone/>
              <a:defRPr sz="3200" b="1">
                <a:solidFill>
                  <a:srgbClr val="C22728"/>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cs-CZ" dirty="0"/>
              <a:t>Kliknutím můžete upravit styl předlohy.</a:t>
            </a:r>
          </a:p>
        </p:txBody>
      </p:sp>
      <p:sp>
        <p:nvSpPr>
          <p:cNvPr id="12" name="Volný tvar 17">
            <a:extLst>
              <a:ext uri="{FF2B5EF4-FFF2-40B4-BE49-F238E27FC236}">
                <a16:creationId xmlns:a16="http://schemas.microsoft.com/office/drawing/2014/main" id="{867C1495-724B-40D9-8D4D-1A63A1B17F47}"/>
              </a:ext>
            </a:extLst>
          </p:cNvPr>
          <p:cNvSpPr/>
          <p:nvPr userDrawn="1"/>
        </p:nvSpPr>
        <p:spPr>
          <a:xfrm rot="10800000">
            <a:off x="-9428" y="4423284"/>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 name="Obrázek 7">
            <a:extLst>
              <a:ext uri="{FF2B5EF4-FFF2-40B4-BE49-F238E27FC236}">
                <a16:creationId xmlns:a16="http://schemas.microsoft.com/office/drawing/2014/main" id="{822698EB-B67F-97FD-527F-6FBC9D6AC2A8}"/>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7162370" y="6337496"/>
            <a:ext cx="3170928" cy="277776"/>
          </a:xfrm>
          <a:prstGeom prst="rect">
            <a:avLst/>
          </a:prstGeom>
        </p:spPr>
      </p:pic>
    </p:spTree>
    <p:extLst>
      <p:ext uri="{BB962C8B-B14F-4D97-AF65-F5344CB8AC3E}">
        <p14:creationId xmlns:p14="http://schemas.microsoft.com/office/powerpoint/2010/main" val="30367507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1_Záhlaví oddílu">
    <p:spTree>
      <p:nvGrpSpPr>
        <p:cNvPr id="1" name=""/>
        <p:cNvGrpSpPr/>
        <p:nvPr/>
      </p:nvGrpSpPr>
      <p:grpSpPr>
        <a:xfrm>
          <a:off x="0" y="0"/>
          <a:ext cx="0" cy="0"/>
          <a:chOff x="0" y="0"/>
          <a:chExt cx="0" cy="0"/>
        </a:xfrm>
      </p:grpSpPr>
      <p:pic>
        <p:nvPicPr>
          <p:cNvPr id="12" name="Obrázek 11">
            <a:extLst>
              <a:ext uri="{FF2B5EF4-FFF2-40B4-BE49-F238E27FC236}">
                <a16:creationId xmlns:a16="http://schemas.microsoft.com/office/drawing/2014/main" id="{8C59CBD9-E985-4A20-9A0D-48F6FA5ADDC5}"/>
              </a:ext>
            </a:extLst>
          </p:cNvPr>
          <p:cNvPicPr>
            <a:picLocks noChangeAspect="1"/>
          </p:cNvPicPr>
          <p:nvPr userDrawn="1"/>
        </p:nvPicPr>
        <p:blipFill>
          <a:blip r:embed="rId2"/>
          <a:stretch>
            <a:fillRect/>
          </a:stretch>
        </p:blipFill>
        <p:spPr>
          <a:xfrm>
            <a:off x="0" y="492252"/>
            <a:ext cx="12192000" cy="4181855"/>
          </a:xfrm>
          <a:prstGeom prst="rect">
            <a:avLst/>
          </a:prstGeom>
        </p:spPr>
      </p:pic>
      <p:pic>
        <p:nvPicPr>
          <p:cNvPr id="13" name="Obrázek 12">
            <a:extLst>
              <a:ext uri="{FF2B5EF4-FFF2-40B4-BE49-F238E27FC236}">
                <a16:creationId xmlns:a16="http://schemas.microsoft.com/office/drawing/2014/main" id="{287FF276-66B4-4F5C-B370-DBC5B1A44A48}"/>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1322897" y="6329435"/>
            <a:ext cx="610086" cy="403272"/>
          </a:xfrm>
          <a:prstGeom prst="rect">
            <a:avLst/>
          </a:prstGeom>
        </p:spPr>
      </p:pic>
      <p:pic>
        <p:nvPicPr>
          <p:cNvPr id="14" name="Obrázek 13">
            <a:extLst>
              <a:ext uri="{FF2B5EF4-FFF2-40B4-BE49-F238E27FC236}">
                <a16:creationId xmlns:a16="http://schemas.microsoft.com/office/drawing/2014/main" id="{18330824-F6F3-45F1-9277-94BCC7B96A4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8763684" y="4201100"/>
            <a:ext cx="447015" cy="431582"/>
          </a:xfrm>
          <a:prstGeom prst="rect">
            <a:avLst/>
          </a:prstGeom>
        </p:spPr>
      </p:pic>
      <p:sp>
        <p:nvSpPr>
          <p:cNvPr id="2" name="Nadpis 1">
            <a:extLst>
              <a:ext uri="{FF2B5EF4-FFF2-40B4-BE49-F238E27FC236}">
                <a16:creationId xmlns:a16="http://schemas.microsoft.com/office/drawing/2014/main" id="{84F58D6F-F4F6-4AB7-B9D7-2015CEF38C0A}"/>
              </a:ext>
            </a:extLst>
          </p:cNvPr>
          <p:cNvSpPr>
            <a:spLocks noGrp="1"/>
          </p:cNvSpPr>
          <p:nvPr>
            <p:ph type="title"/>
          </p:nvPr>
        </p:nvSpPr>
        <p:spPr>
          <a:xfrm>
            <a:off x="0" y="891540"/>
            <a:ext cx="5829300" cy="2537460"/>
          </a:xfrm>
        </p:spPr>
        <p:txBody>
          <a:bodyPr anchor="ctr">
            <a:normAutofit/>
          </a:bodyPr>
          <a:lstStyle>
            <a:lvl1pPr algn="ctr">
              <a:defRPr sz="3600" b="1">
                <a:solidFill>
                  <a:schemeClr val="bg1"/>
                </a:solidFill>
                <a:effectLst>
                  <a:outerShdw blurRad="38100" dist="38100" dir="2700000" algn="tl">
                    <a:srgbClr val="000000">
                      <a:alpha val="43137"/>
                    </a:srgbClr>
                  </a:outerShdw>
                </a:effectLst>
                <a:latin typeface="+mn-lt"/>
              </a:defRPr>
            </a:lvl1pPr>
          </a:lstStyle>
          <a:p>
            <a:r>
              <a:rPr lang="cs-CZ" dirty="0"/>
              <a:t>Kliknutím lze upravit styl.</a:t>
            </a:r>
          </a:p>
        </p:txBody>
      </p:sp>
      <p:sp>
        <p:nvSpPr>
          <p:cNvPr id="3" name="Zástupný text 2">
            <a:extLst>
              <a:ext uri="{FF2B5EF4-FFF2-40B4-BE49-F238E27FC236}">
                <a16:creationId xmlns:a16="http://schemas.microsoft.com/office/drawing/2014/main" id="{67C4274D-4CC4-4057-938D-BE8076BC9C7A}"/>
              </a:ext>
            </a:extLst>
          </p:cNvPr>
          <p:cNvSpPr>
            <a:spLocks noGrp="1"/>
          </p:cNvSpPr>
          <p:nvPr>
            <p:ph type="body" idx="1"/>
          </p:nvPr>
        </p:nvSpPr>
        <p:spPr>
          <a:xfrm>
            <a:off x="480060" y="4354831"/>
            <a:ext cx="9818370" cy="1734820"/>
          </a:xfrm>
        </p:spPr>
        <p:txBody>
          <a:bodyPr>
            <a:normAutofit/>
          </a:bodyPr>
          <a:lstStyle>
            <a:lvl1pPr marL="0" indent="0" algn="ctr">
              <a:buNone/>
              <a:defRPr sz="3600" b="1">
                <a:solidFill>
                  <a:srgbClr val="C22728"/>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1837AA9A-488A-4315-90BC-B517449243EC}"/>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5E6F3EA5-98D7-41B0-A08C-43B794AB1E5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AB96EA8-5A02-4D79-9E28-F34D5DD4B150}"/>
              </a:ext>
            </a:extLst>
          </p:cNvPr>
          <p:cNvSpPr>
            <a:spLocks noGrp="1"/>
          </p:cNvSpPr>
          <p:nvPr>
            <p:ph type="sldNum" sz="quarter" idx="12"/>
          </p:nvPr>
        </p:nvSpPr>
        <p:spPr/>
        <p:txBody>
          <a:bodyPr/>
          <a:lstStyle/>
          <a:p>
            <a:fld id="{88A0223B-8D7A-4681-813B-55198971A11A}" type="slidenum">
              <a:rPr lang="cs-CZ" smtClean="0"/>
              <a:t>‹#›</a:t>
            </a:fld>
            <a:endParaRPr lang="cs-CZ"/>
          </a:p>
        </p:txBody>
      </p:sp>
      <p:sp>
        <p:nvSpPr>
          <p:cNvPr id="9" name="TextovéPole 8">
            <a:extLst>
              <a:ext uri="{FF2B5EF4-FFF2-40B4-BE49-F238E27FC236}">
                <a16:creationId xmlns:a16="http://schemas.microsoft.com/office/drawing/2014/main" id="{1EC29D16-8A44-CC5D-89D4-F0713B8A9D86}"/>
              </a:ext>
            </a:extLst>
          </p:cNvPr>
          <p:cNvSpPr txBox="1"/>
          <p:nvPr userDrawn="1"/>
        </p:nvSpPr>
        <p:spPr>
          <a:xfrm>
            <a:off x="9210699" y="4161125"/>
            <a:ext cx="1204176" cy="507831"/>
          </a:xfrm>
          <a:prstGeom prst="rect">
            <a:avLst/>
          </a:prstGeom>
          <a:noFill/>
        </p:spPr>
        <p:txBody>
          <a:bodyPr wrap="none" rtlCol="0">
            <a:spAutoFit/>
          </a:bodyPr>
          <a:lstStyle/>
          <a:p>
            <a:r>
              <a:rPr lang="cs-CZ" sz="900" b="1" dirty="0">
                <a:solidFill>
                  <a:srgbClr val="C10C1D"/>
                </a:solidFill>
                <a:latin typeface="Arial" panose="020B0604020202020204" pitchFamily="34" charset="0"/>
                <a:cs typeface="Arial" panose="020B0604020202020204" pitchFamily="34" charset="0"/>
              </a:rPr>
              <a:t>ČESKÁ </a:t>
            </a:r>
          </a:p>
          <a:p>
            <a:r>
              <a:rPr lang="cs-CZ" sz="900" b="1" dirty="0">
                <a:solidFill>
                  <a:srgbClr val="C10C1D"/>
                </a:solidFill>
                <a:latin typeface="Arial" panose="020B0604020202020204" pitchFamily="34" charset="0"/>
                <a:cs typeface="Arial" panose="020B0604020202020204" pitchFamily="34" charset="0"/>
              </a:rPr>
              <a:t>KARDIOLOGICKÁ </a:t>
            </a:r>
          </a:p>
          <a:p>
            <a:r>
              <a:rPr lang="cs-CZ" sz="900" b="1" dirty="0">
                <a:solidFill>
                  <a:srgbClr val="C10C1D"/>
                </a:solidFill>
                <a:latin typeface="Arial" panose="020B0604020202020204" pitchFamily="34" charset="0"/>
                <a:cs typeface="Arial" panose="020B0604020202020204" pitchFamily="34" charset="0"/>
              </a:rPr>
              <a:t>SPOLEČNOST</a:t>
            </a:r>
          </a:p>
        </p:txBody>
      </p:sp>
      <p:pic>
        <p:nvPicPr>
          <p:cNvPr id="10" name="Logo Zdravi 2030" descr="Obsah obrázku objekt&#10;&#10;Popis byl vytvořen automaticky">
            <a:extLst>
              <a:ext uri="{FF2B5EF4-FFF2-40B4-BE49-F238E27FC236}">
                <a16:creationId xmlns:a16="http://schemas.microsoft.com/office/drawing/2014/main" id="{5B1460A1-39BA-3912-8E2A-F4FAB0C1B1A7}"/>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0989526" y="176902"/>
            <a:ext cx="1027939" cy="400110"/>
          </a:xfrm>
          <a:prstGeom prst="rect">
            <a:avLst/>
          </a:prstGeom>
        </p:spPr>
      </p:pic>
      <p:pic>
        <p:nvPicPr>
          <p:cNvPr id="11" name="Obrázek 10">
            <a:extLst>
              <a:ext uri="{FF2B5EF4-FFF2-40B4-BE49-F238E27FC236}">
                <a16:creationId xmlns:a16="http://schemas.microsoft.com/office/drawing/2014/main" id="{02465C03-71D3-5C45-FDFD-A4152018A97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74535" y="238069"/>
            <a:ext cx="3170928" cy="277776"/>
          </a:xfrm>
          <a:prstGeom prst="rect">
            <a:avLst/>
          </a:prstGeom>
        </p:spPr>
      </p:pic>
    </p:spTree>
    <p:extLst>
      <p:ext uri="{BB962C8B-B14F-4D97-AF65-F5344CB8AC3E}">
        <p14:creationId xmlns:p14="http://schemas.microsoft.com/office/powerpoint/2010/main" val="42888475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Nadpis a obsah">
    <p:spTree>
      <p:nvGrpSpPr>
        <p:cNvPr id="1" name=""/>
        <p:cNvGrpSpPr/>
        <p:nvPr/>
      </p:nvGrpSpPr>
      <p:grpSpPr>
        <a:xfrm>
          <a:off x="0" y="0"/>
          <a:ext cx="0" cy="0"/>
          <a:chOff x="0" y="0"/>
          <a:chExt cx="0" cy="0"/>
        </a:xfrm>
      </p:grpSpPr>
      <p:sp>
        <p:nvSpPr>
          <p:cNvPr id="4" name="Zástupný symbol pro datum 3">
            <a:extLst>
              <a:ext uri="{FF2B5EF4-FFF2-40B4-BE49-F238E27FC236}">
                <a16:creationId xmlns:a16="http://schemas.microsoft.com/office/drawing/2014/main" id="{2F1E9F78-E2CE-4E8B-BE9E-D684648B0FC4}"/>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ABE5DDF9-EF30-4D78-811A-73ED0762D5B8}"/>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37501578-6596-47E2-A888-C9138A5737F3}"/>
              </a:ext>
            </a:extLst>
          </p:cNvPr>
          <p:cNvSpPr>
            <a:spLocks noGrp="1"/>
          </p:cNvSpPr>
          <p:nvPr>
            <p:ph type="sldNum" sz="quarter" idx="12"/>
          </p:nvPr>
        </p:nvSpPr>
        <p:spPr/>
        <p:txBody>
          <a:bodyPr/>
          <a:lstStyle/>
          <a:p>
            <a:fld id="{88A0223B-8D7A-4681-813B-55198971A11A}" type="slidenum">
              <a:rPr lang="cs-CZ" smtClean="0"/>
              <a:t>‹#›</a:t>
            </a:fld>
            <a:endParaRPr lang="cs-CZ"/>
          </a:p>
        </p:txBody>
      </p:sp>
      <p:pic>
        <p:nvPicPr>
          <p:cNvPr id="9" name="Obrázek 8">
            <a:extLst>
              <a:ext uri="{FF2B5EF4-FFF2-40B4-BE49-F238E27FC236}">
                <a16:creationId xmlns:a16="http://schemas.microsoft.com/office/drawing/2014/main" id="{67DA9367-A77A-4DD8-A455-6B8AA14E5BBD}"/>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322897" y="6329435"/>
            <a:ext cx="610086" cy="403272"/>
          </a:xfrm>
          <a:prstGeom prst="rect">
            <a:avLst/>
          </a:prstGeom>
        </p:spPr>
      </p:pic>
      <p:pic>
        <p:nvPicPr>
          <p:cNvPr id="10" name="Obrázek 9">
            <a:extLst>
              <a:ext uri="{FF2B5EF4-FFF2-40B4-BE49-F238E27FC236}">
                <a16:creationId xmlns:a16="http://schemas.microsoft.com/office/drawing/2014/main" id="{7BAD892B-E80F-4F2B-84EB-5AEF368BA2B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743661" y="6315280"/>
            <a:ext cx="447015" cy="431582"/>
          </a:xfrm>
          <a:prstGeom prst="rect">
            <a:avLst/>
          </a:prstGeom>
        </p:spPr>
      </p:pic>
      <p:sp>
        <p:nvSpPr>
          <p:cNvPr id="2" name="Nadpis 1">
            <a:extLst>
              <a:ext uri="{FF2B5EF4-FFF2-40B4-BE49-F238E27FC236}">
                <a16:creationId xmlns:a16="http://schemas.microsoft.com/office/drawing/2014/main" id="{AD92C38A-ACF3-4511-83B2-BBC8D3BC1868}"/>
              </a:ext>
            </a:extLst>
          </p:cNvPr>
          <p:cNvSpPr>
            <a:spLocks noGrp="1"/>
          </p:cNvSpPr>
          <p:nvPr>
            <p:ph type="title"/>
          </p:nvPr>
        </p:nvSpPr>
        <p:spPr>
          <a:xfrm>
            <a:off x="114300" y="276357"/>
            <a:ext cx="12077699" cy="832353"/>
          </a:xfrm>
        </p:spPr>
        <p:txBody>
          <a:bodyPr>
            <a:normAutofit/>
          </a:bodyPr>
          <a:lstStyle>
            <a:lvl1pPr>
              <a:defRPr sz="3200" b="1">
                <a:solidFill>
                  <a:srgbClr val="C22728"/>
                </a:solidFill>
                <a:effectLst/>
                <a:latin typeface="+mn-lt"/>
              </a:defRPr>
            </a:lvl1pPr>
          </a:lstStyle>
          <a:p>
            <a:r>
              <a:rPr lang="cs-CZ"/>
              <a:t>Kliknutím lze upravit styl.</a:t>
            </a:r>
          </a:p>
        </p:txBody>
      </p:sp>
      <p:sp>
        <p:nvSpPr>
          <p:cNvPr id="3" name="Zástupný obsah 2">
            <a:extLst>
              <a:ext uri="{FF2B5EF4-FFF2-40B4-BE49-F238E27FC236}">
                <a16:creationId xmlns:a16="http://schemas.microsoft.com/office/drawing/2014/main" id="{206E1183-66C6-4A27-95E6-796A78D36A2C}"/>
              </a:ext>
            </a:extLst>
          </p:cNvPr>
          <p:cNvSpPr>
            <a:spLocks noGrp="1"/>
          </p:cNvSpPr>
          <p:nvPr>
            <p:ph idx="1"/>
          </p:nvPr>
        </p:nvSpPr>
        <p:spPr>
          <a:xfrm>
            <a:off x="451568" y="2201678"/>
            <a:ext cx="10515600" cy="2143935"/>
          </a:xfrm>
        </p:spPr>
        <p:txBody>
          <a:bodyPr/>
          <a:lstStyle>
            <a:lvl1pPr>
              <a:defRPr sz="3200" b="1">
                <a:solidFill>
                  <a:srgbClr val="232C77"/>
                </a:solidFill>
                <a:latin typeface="+mj-lt"/>
              </a:defRPr>
            </a:lvl1p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23"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714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4"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E59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Tree>
    <p:extLst>
      <p:ext uri="{BB962C8B-B14F-4D97-AF65-F5344CB8AC3E}">
        <p14:creationId xmlns:p14="http://schemas.microsoft.com/office/powerpoint/2010/main" val="354584359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Záhlaví oddílu">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6371CE85-3C48-4067-84BD-19347C58EFB5}"/>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5B432300-D56C-43FA-B60E-02B43833B4F3}"/>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94B4D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1">
            <a:extLst>
              <a:ext uri="{FF2B5EF4-FFF2-40B4-BE49-F238E27FC236}">
                <a16:creationId xmlns:a16="http://schemas.microsoft.com/office/drawing/2014/main" id="{84F58D6F-F4F6-4AB7-B9D7-2015CEF38C0A}"/>
              </a:ext>
            </a:extLst>
          </p:cNvPr>
          <p:cNvSpPr>
            <a:spLocks noGrp="1"/>
          </p:cNvSpPr>
          <p:nvPr>
            <p:ph type="title"/>
          </p:nvPr>
        </p:nvSpPr>
        <p:spPr>
          <a:xfrm>
            <a:off x="831850" y="285751"/>
            <a:ext cx="10515600" cy="777240"/>
          </a:xfrm>
        </p:spPr>
        <p:txBody>
          <a:bodyPr anchor="b">
            <a:normAutofit/>
          </a:bodyPr>
          <a:lstStyle>
            <a:lvl1pPr>
              <a:defRPr sz="3200">
                <a:solidFill>
                  <a:srgbClr val="232C77"/>
                </a:solidFill>
                <a:latin typeface="+mn-lt"/>
              </a:defRPr>
            </a:lvl1pPr>
          </a:lstStyle>
          <a:p>
            <a:r>
              <a:rPr lang="cs-CZ" dirty="0"/>
              <a:t>Kliknutím lze upravit styl.</a:t>
            </a:r>
          </a:p>
        </p:txBody>
      </p:sp>
      <p:sp>
        <p:nvSpPr>
          <p:cNvPr id="3" name="Zástupný text 2">
            <a:extLst>
              <a:ext uri="{FF2B5EF4-FFF2-40B4-BE49-F238E27FC236}">
                <a16:creationId xmlns:a16="http://schemas.microsoft.com/office/drawing/2014/main" id="{67C4274D-4CC4-4057-938D-BE8076BC9C7A}"/>
              </a:ext>
            </a:extLst>
          </p:cNvPr>
          <p:cNvSpPr>
            <a:spLocks noGrp="1"/>
          </p:cNvSpPr>
          <p:nvPr>
            <p:ph type="body" idx="1"/>
          </p:nvPr>
        </p:nvSpPr>
        <p:spPr>
          <a:xfrm>
            <a:off x="831850" y="1659565"/>
            <a:ext cx="10515600" cy="443008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sp>
        <p:nvSpPr>
          <p:cNvPr id="4" name="Zástupný symbol pro datum 3">
            <a:extLst>
              <a:ext uri="{FF2B5EF4-FFF2-40B4-BE49-F238E27FC236}">
                <a16:creationId xmlns:a16="http://schemas.microsoft.com/office/drawing/2014/main" id="{1837AA9A-488A-4315-90BC-B517449243EC}"/>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5E6F3EA5-98D7-41B0-A08C-43B794AB1E55}"/>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5AB96EA8-5A02-4D79-9E28-F34D5DD4B150}"/>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2064914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9214639-86F0-4610-AEDE-BCAFC7BB96D7}"/>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33DBD5DD-9692-44CC-A948-EC20F5CCCC99}"/>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E028D73-E3A6-4DDA-A109-63B37A71BD26}"/>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68CDA8AA-1F63-4AFF-B6EC-320873509930}"/>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6" name="Zástupný symbol pro zápatí 5">
            <a:extLst>
              <a:ext uri="{FF2B5EF4-FFF2-40B4-BE49-F238E27FC236}">
                <a16:creationId xmlns:a16="http://schemas.microsoft.com/office/drawing/2014/main" id="{AB8A31C7-1544-4D7D-8873-9B612709308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A34E1AB3-6DE3-4489-9F3F-3BDB9F502E2E}"/>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59697487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Dva obsahy">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9214639-86F0-4610-AEDE-BCAFC7BB96D7}"/>
              </a:ext>
            </a:extLst>
          </p:cNvPr>
          <p:cNvSpPr>
            <a:spLocks noGrp="1"/>
          </p:cNvSpPr>
          <p:nvPr>
            <p:ph type="title"/>
          </p:nvPr>
        </p:nvSpPr>
        <p:spPr/>
        <p:txBody>
          <a:bodyPr/>
          <a:lstStyle/>
          <a:p>
            <a:r>
              <a:rPr lang="cs-CZ"/>
              <a:t>Kliknutím lze upravit styl.</a:t>
            </a:r>
          </a:p>
        </p:txBody>
      </p:sp>
      <p:sp>
        <p:nvSpPr>
          <p:cNvPr id="3" name="Zástupný obsah 2">
            <a:extLst>
              <a:ext uri="{FF2B5EF4-FFF2-40B4-BE49-F238E27FC236}">
                <a16:creationId xmlns:a16="http://schemas.microsoft.com/office/drawing/2014/main" id="{33DBD5DD-9692-44CC-A948-EC20F5CCCC99}"/>
              </a:ext>
            </a:extLst>
          </p:cNvPr>
          <p:cNvSpPr>
            <a:spLocks noGrp="1"/>
          </p:cNvSpPr>
          <p:nvPr>
            <p:ph sz="half" idx="1"/>
          </p:nvPr>
        </p:nvSpPr>
        <p:spPr>
          <a:xfrm>
            <a:off x="838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obsah 3">
            <a:extLst>
              <a:ext uri="{FF2B5EF4-FFF2-40B4-BE49-F238E27FC236}">
                <a16:creationId xmlns:a16="http://schemas.microsoft.com/office/drawing/2014/main" id="{CE028D73-E3A6-4DDA-A109-63B37A71BD26}"/>
              </a:ext>
            </a:extLst>
          </p:cNvPr>
          <p:cNvSpPr>
            <a:spLocks noGrp="1"/>
          </p:cNvSpPr>
          <p:nvPr>
            <p:ph sz="half" idx="2"/>
          </p:nvPr>
        </p:nvSpPr>
        <p:spPr>
          <a:xfrm>
            <a:off x="6172200" y="1825625"/>
            <a:ext cx="5181600" cy="435133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symbol pro datum 4">
            <a:extLst>
              <a:ext uri="{FF2B5EF4-FFF2-40B4-BE49-F238E27FC236}">
                <a16:creationId xmlns:a16="http://schemas.microsoft.com/office/drawing/2014/main" id="{68CDA8AA-1F63-4AFF-B6EC-320873509930}"/>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6" name="Zástupný symbol pro zápatí 5">
            <a:extLst>
              <a:ext uri="{FF2B5EF4-FFF2-40B4-BE49-F238E27FC236}">
                <a16:creationId xmlns:a16="http://schemas.microsoft.com/office/drawing/2014/main" id="{AB8A31C7-1544-4D7D-8873-9B6127093089}"/>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A34E1AB3-6DE3-4489-9F3F-3BDB9F502E2E}"/>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93581779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04782BE-CC23-4AAD-93CC-A66DF46A3CC8}"/>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6F284452-8A83-4E56-96E9-F1805944BBF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BEE35199-C4F4-4A17-B23A-5AF8FDED6CB8}"/>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D0BDAD5E-8AEE-4DDD-B75E-31966FC29C1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D1CA4CCB-5D30-4AB4-8C7B-71FC318E348F}"/>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D474A756-D0A8-41F1-B10B-9E15D5F9EEC2}"/>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8" name="Zástupný symbol pro zápatí 7">
            <a:extLst>
              <a:ext uri="{FF2B5EF4-FFF2-40B4-BE49-F238E27FC236}">
                <a16:creationId xmlns:a16="http://schemas.microsoft.com/office/drawing/2014/main" id="{1287B86C-E8BA-4276-B884-E64D82102057}"/>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2D21218-AE48-4494-A290-2C5C8B7FF3A8}"/>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143581212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A6975C-3203-4753-9BFF-E8FFCB6CEE80}"/>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3859B1E9-7BF2-4853-A014-44A9CED441B9}"/>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4" name="Zástupný symbol pro zápatí 3">
            <a:extLst>
              <a:ext uri="{FF2B5EF4-FFF2-40B4-BE49-F238E27FC236}">
                <a16:creationId xmlns:a16="http://schemas.microsoft.com/office/drawing/2014/main" id="{4F0510A4-CB32-4DE6-B293-EFC7F3DD736C}"/>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9C0DE08E-2CF1-4F26-8A8E-41094C578AFF}"/>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26543864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9A94D742-B739-45AE-9C02-F20D70F1C2DE}"/>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3" name="Zástupný symbol pro zápatí 2">
            <a:extLst>
              <a:ext uri="{FF2B5EF4-FFF2-40B4-BE49-F238E27FC236}">
                <a16:creationId xmlns:a16="http://schemas.microsoft.com/office/drawing/2014/main" id="{D6F8C3FD-B1CE-4D53-A0DC-4028158BABC6}"/>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35530D2C-02EF-4EA6-ADB5-5FDDFFA11CBF}"/>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29019145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F4B1F378-FCF3-4DCE-85EA-7E1DBD3B1FBB}"/>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AC1C0664-DB76-461D-8CA9-7DA09703454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85E5908B-5222-437A-8B46-1E2FB0B88E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D0A9E425-112E-4DBD-BF2C-ECDE17106F8F}"/>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6" name="Zástupný symbol pro zápatí 5">
            <a:extLst>
              <a:ext uri="{FF2B5EF4-FFF2-40B4-BE49-F238E27FC236}">
                <a16:creationId xmlns:a16="http://schemas.microsoft.com/office/drawing/2014/main" id="{A049A9BA-E18C-4214-AC4A-21BBD804687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4E373984-D22B-407F-BE10-617F79989A76}"/>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4879961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Obrázek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DDCFDAE-DCC0-4AFE-981B-34763322E69C}"/>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symbol obrázku 2">
            <a:extLst>
              <a:ext uri="{FF2B5EF4-FFF2-40B4-BE49-F238E27FC236}">
                <a16:creationId xmlns:a16="http://schemas.microsoft.com/office/drawing/2014/main" id="{D544AC64-94B9-4657-9843-DEAF09987F1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cs-CZ"/>
          </a:p>
        </p:txBody>
      </p:sp>
      <p:sp>
        <p:nvSpPr>
          <p:cNvPr id="4" name="Zástupný text 3">
            <a:extLst>
              <a:ext uri="{FF2B5EF4-FFF2-40B4-BE49-F238E27FC236}">
                <a16:creationId xmlns:a16="http://schemas.microsoft.com/office/drawing/2014/main" id="{FBBC1403-ADBC-40FD-8C2E-BBFF329B482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25958DDA-105C-4E77-89BF-5CA36DA2CFED}"/>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6" name="Zástupný symbol pro zápatí 5">
            <a:extLst>
              <a:ext uri="{FF2B5EF4-FFF2-40B4-BE49-F238E27FC236}">
                <a16:creationId xmlns:a16="http://schemas.microsoft.com/office/drawing/2014/main" id="{98FE356A-E6D0-4FE1-B0BF-DCE642A2B7C2}"/>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91A6D7E2-8E2C-4C8B-A3C6-DD3755AEEF71}"/>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79044904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Nadpis a svislý text">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F3A4851-222D-4C44-A2BD-3D75F71DF957}"/>
              </a:ext>
            </a:extLst>
          </p:cNvPr>
          <p:cNvSpPr>
            <a:spLocks noGrp="1"/>
          </p:cNvSpPr>
          <p:nvPr>
            <p:ph type="title"/>
          </p:nvPr>
        </p:nvSpPr>
        <p:spPr/>
        <p:txBody>
          <a:bodyPr/>
          <a:lstStyle/>
          <a:p>
            <a:r>
              <a:rPr lang="cs-CZ"/>
              <a:t>Kliknutím lze upravit styl.</a:t>
            </a:r>
          </a:p>
        </p:txBody>
      </p:sp>
      <p:sp>
        <p:nvSpPr>
          <p:cNvPr id="3" name="Zástupný symbol pro svislý text 2">
            <a:extLst>
              <a:ext uri="{FF2B5EF4-FFF2-40B4-BE49-F238E27FC236}">
                <a16:creationId xmlns:a16="http://schemas.microsoft.com/office/drawing/2014/main" id="{09901D2F-63DE-4B03-AB8A-FADCDF967E09}"/>
              </a:ext>
            </a:extLst>
          </p:cNvPr>
          <p:cNvSpPr>
            <a:spLocks noGrp="1"/>
          </p:cNvSpPr>
          <p:nvPr>
            <p:ph type="body" orient="vert" idx="1"/>
          </p:nvPr>
        </p:nvSpPr>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12E39B44-7488-423B-B208-9029E737DAB0}"/>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71ECF74A-F18C-4ED1-B437-39AFD35260B2}"/>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D60A19F4-1EF1-4C3C-AB76-70BACA216B7E}"/>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69723458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Svislý nadpis a text">
    <p:spTree>
      <p:nvGrpSpPr>
        <p:cNvPr id="1" name=""/>
        <p:cNvGrpSpPr/>
        <p:nvPr/>
      </p:nvGrpSpPr>
      <p:grpSpPr>
        <a:xfrm>
          <a:off x="0" y="0"/>
          <a:ext cx="0" cy="0"/>
          <a:chOff x="0" y="0"/>
          <a:chExt cx="0" cy="0"/>
        </a:xfrm>
      </p:grpSpPr>
      <p:sp>
        <p:nvSpPr>
          <p:cNvPr id="2" name="Svislý nadpis 1">
            <a:extLst>
              <a:ext uri="{FF2B5EF4-FFF2-40B4-BE49-F238E27FC236}">
                <a16:creationId xmlns:a16="http://schemas.microsoft.com/office/drawing/2014/main" id="{B8903EFB-A207-4DA7-AD65-9D7F806C5A5D}"/>
              </a:ext>
            </a:extLst>
          </p:cNvPr>
          <p:cNvSpPr>
            <a:spLocks noGrp="1"/>
          </p:cNvSpPr>
          <p:nvPr>
            <p:ph type="title" orient="vert"/>
          </p:nvPr>
        </p:nvSpPr>
        <p:spPr>
          <a:xfrm>
            <a:off x="8724900" y="365125"/>
            <a:ext cx="2628900" cy="5811838"/>
          </a:xfrm>
        </p:spPr>
        <p:txBody>
          <a:bodyPr vert="eaVert"/>
          <a:lstStyle/>
          <a:p>
            <a:r>
              <a:rPr lang="cs-CZ"/>
              <a:t>Kliknutím lze upravit styl.</a:t>
            </a:r>
          </a:p>
        </p:txBody>
      </p:sp>
      <p:sp>
        <p:nvSpPr>
          <p:cNvPr id="3" name="Zástupný symbol pro svislý text 2">
            <a:extLst>
              <a:ext uri="{FF2B5EF4-FFF2-40B4-BE49-F238E27FC236}">
                <a16:creationId xmlns:a16="http://schemas.microsoft.com/office/drawing/2014/main" id="{9B5304D6-B966-40CD-88F2-CBFD20F0924D}"/>
              </a:ext>
            </a:extLst>
          </p:cNvPr>
          <p:cNvSpPr>
            <a:spLocks noGrp="1"/>
          </p:cNvSpPr>
          <p:nvPr>
            <p:ph type="body" orient="vert" idx="1"/>
          </p:nvPr>
        </p:nvSpPr>
        <p:spPr>
          <a:xfrm>
            <a:off x="838200" y="365125"/>
            <a:ext cx="7734300" cy="5811838"/>
          </a:xfrm>
        </p:spPr>
        <p:txBody>
          <a:bodyPr vert="eaVert"/>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584096BF-5AD4-403F-B13C-74E4D21D0BA3}"/>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17A45EB2-49A1-457F-90B4-8BEAB4C46DEE}"/>
              </a:ext>
            </a:extLst>
          </p:cNvPr>
          <p:cNvSpPr>
            <a:spLocks noGrp="1"/>
          </p:cNvSpPr>
          <p:nvPr>
            <p:ph type="ftr" sz="quarter" idx="11"/>
          </p:nvPr>
        </p:nvSpPr>
        <p:spPr/>
        <p:txBody>
          <a:bodyPr/>
          <a:lstStyle/>
          <a:p>
            <a:endParaRPr lang="cs-CZ"/>
          </a:p>
        </p:txBody>
      </p:sp>
      <p:sp>
        <p:nvSpPr>
          <p:cNvPr id="6" name="Zástupný symbol pro číslo snímku 5">
            <a:extLst>
              <a:ext uri="{FF2B5EF4-FFF2-40B4-BE49-F238E27FC236}">
                <a16:creationId xmlns:a16="http://schemas.microsoft.com/office/drawing/2014/main" id="{2AF5FD90-E661-40AB-94F6-CE3338263C53}"/>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0451787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2_Nadpis a obsah">
    <p:spTree>
      <p:nvGrpSpPr>
        <p:cNvPr id="1" name=""/>
        <p:cNvGrpSpPr/>
        <p:nvPr/>
      </p:nvGrpSpPr>
      <p:grpSpPr>
        <a:xfrm>
          <a:off x="0" y="0"/>
          <a:ext cx="0" cy="0"/>
          <a:chOff x="0" y="0"/>
          <a:chExt cx="0" cy="0"/>
        </a:xfrm>
      </p:grpSpPr>
      <p:sp>
        <p:nvSpPr>
          <p:cNvPr id="7" name="Volný tvar 17">
            <a:extLst>
              <a:ext uri="{FF2B5EF4-FFF2-40B4-BE49-F238E27FC236}">
                <a16:creationId xmlns:a16="http://schemas.microsoft.com/office/drawing/2014/main" id="{C6950E5D-066F-4F9D-8148-1C9FAED80D40}"/>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8" name="Volný tvar 19">
            <a:extLst>
              <a:ext uri="{FF2B5EF4-FFF2-40B4-BE49-F238E27FC236}">
                <a16:creationId xmlns:a16="http://schemas.microsoft.com/office/drawing/2014/main" id="{7E089960-77FA-4589-B1F3-D16FE06816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2" name="Nadpis">
            <a:extLst>
              <a:ext uri="{FF2B5EF4-FFF2-40B4-BE49-F238E27FC236}">
                <a16:creationId xmlns:a16="http://schemas.microsoft.com/office/drawing/2014/main" id="{FC05729B-E1CF-45CD-8144-1D976BC649B4}"/>
              </a:ext>
            </a:extLst>
          </p:cNvPr>
          <p:cNvSpPr>
            <a:spLocks noGrp="1"/>
          </p:cNvSpPr>
          <p:nvPr>
            <p:ph type="title"/>
          </p:nvPr>
        </p:nvSpPr>
        <p:spPr>
          <a:xfrm>
            <a:off x="272591" y="160257"/>
            <a:ext cx="11595358" cy="523137"/>
          </a:xfrm>
        </p:spPr>
        <p:txBody>
          <a:bodyPr anchor="t">
            <a:noAutofit/>
          </a:bodyPr>
          <a:lstStyle>
            <a:lvl1pPr>
              <a:defRPr lang="cs-CZ" sz="2800" b="1" kern="1200" dirty="0" smtClean="0">
                <a:solidFill>
                  <a:srgbClr val="C10C1D"/>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cs-CZ" dirty="0"/>
              <a:t>Kliknutím lze upravit styl.</a:t>
            </a:r>
          </a:p>
        </p:txBody>
      </p:sp>
      <p:pic>
        <p:nvPicPr>
          <p:cNvPr id="3" name="Obrázek 2">
            <a:extLst>
              <a:ext uri="{FF2B5EF4-FFF2-40B4-BE49-F238E27FC236}">
                <a16:creationId xmlns:a16="http://schemas.microsoft.com/office/drawing/2014/main" id="{C15F3FEB-79F6-C894-1F7D-8ED80B7235F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484000" y="6372000"/>
            <a:ext cx="610086" cy="403272"/>
          </a:xfrm>
          <a:prstGeom prst="rect">
            <a:avLst/>
          </a:prstGeom>
        </p:spPr>
      </p:pic>
      <p:pic>
        <p:nvPicPr>
          <p:cNvPr id="4" name="Obrázek 3">
            <a:extLst>
              <a:ext uri="{FF2B5EF4-FFF2-40B4-BE49-F238E27FC236}">
                <a16:creationId xmlns:a16="http://schemas.microsoft.com/office/drawing/2014/main" id="{E5BF7376-8395-1A6B-411F-CFD2ABE65BC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3577070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Úvodní snímek">
    <p:spTree>
      <p:nvGrpSpPr>
        <p:cNvPr id="1" name=""/>
        <p:cNvGrpSpPr/>
        <p:nvPr/>
      </p:nvGrpSpPr>
      <p:grpSpPr>
        <a:xfrm>
          <a:off x="0" y="0"/>
          <a:ext cx="0" cy="0"/>
          <a:chOff x="0" y="0"/>
          <a:chExt cx="0" cy="0"/>
        </a:xfrm>
      </p:grpSpPr>
      <p:pic>
        <p:nvPicPr>
          <p:cNvPr id="8" name="Obrázek 7">
            <a:extLst>
              <a:ext uri="{FF2B5EF4-FFF2-40B4-BE49-F238E27FC236}">
                <a16:creationId xmlns:a16="http://schemas.microsoft.com/office/drawing/2014/main" id="{DD5507E7-6040-46C7-BA13-A67CB6B7E04D}"/>
              </a:ext>
            </a:extLst>
          </p:cNvPr>
          <p:cNvPicPr>
            <a:picLocks noChangeAspect="1"/>
          </p:cNvPicPr>
          <p:nvPr userDrawn="1"/>
        </p:nvPicPr>
        <p:blipFill>
          <a:blip r:embed="rId3"/>
          <a:stretch>
            <a:fillRect/>
          </a:stretch>
        </p:blipFill>
        <p:spPr>
          <a:xfrm>
            <a:off x="0" y="908302"/>
            <a:ext cx="11973582" cy="5870957"/>
          </a:xfrm>
          <a:prstGeom prst="rect">
            <a:avLst/>
          </a:prstGeom>
        </p:spPr>
      </p:pic>
      <p:pic>
        <p:nvPicPr>
          <p:cNvPr id="9" name="Obrázek 8">
            <a:extLst>
              <a:ext uri="{FF2B5EF4-FFF2-40B4-BE49-F238E27FC236}">
                <a16:creationId xmlns:a16="http://schemas.microsoft.com/office/drawing/2014/main" id="{1574C265-9688-4695-B70F-7D8F1AF5DF42}"/>
              </a:ext>
            </a:extLst>
          </p:cNvPr>
          <p:cNvPicPr>
            <a:picLocks noChangeAspect="1"/>
          </p:cNvPicPr>
          <p:nvPr userDrawn="1"/>
        </p:nvPicPr>
        <p:blipFill>
          <a:blip r:embed="rId4"/>
          <a:stretch>
            <a:fillRect/>
          </a:stretch>
        </p:blipFill>
        <p:spPr>
          <a:xfrm>
            <a:off x="9222899" y="453751"/>
            <a:ext cx="2705836" cy="909047"/>
          </a:xfrm>
          <a:prstGeom prst="rect">
            <a:avLst/>
          </a:prstGeom>
        </p:spPr>
      </p:pic>
      <p:pic>
        <p:nvPicPr>
          <p:cNvPr id="10" name="Picture 24">
            <a:extLst>
              <a:ext uri="{FF2B5EF4-FFF2-40B4-BE49-F238E27FC236}">
                <a16:creationId xmlns:a16="http://schemas.microsoft.com/office/drawing/2014/main" id="{C9EC134C-8054-40CA-BA9F-4D862FE4D205}"/>
              </a:ext>
            </a:extLst>
          </p:cNvPr>
          <p:cNvPicPr>
            <a:picLocks noChangeAspect="1" noChangeArrowheads="1"/>
          </p:cNvPicPr>
          <p:nvPr userDrawn="1">
            <p:custDataLst>
              <p:tags r:id="rId1"/>
            </p:custDataLst>
          </p:nvPr>
        </p:nvPicPr>
        <p:blipFill>
          <a:blip r:embed="rId5" cstate="print">
            <a:extLst>
              <a:ext uri="{28A0092B-C50C-407E-A947-70E740481C1C}">
                <a14:useLocalDpi xmlns:a14="http://schemas.microsoft.com/office/drawing/2010/main"/>
              </a:ext>
            </a:extLst>
          </a:blip>
          <a:srcRect/>
          <a:stretch>
            <a:fillRect/>
          </a:stretch>
        </p:blipFill>
        <p:spPr bwMode="gray">
          <a:xfrm>
            <a:off x="11364760" y="1342772"/>
            <a:ext cx="592937" cy="397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Obrázek 10">
            <a:extLst>
              <a:ext uri="{FF2B5EF4-FFF2-40B4-BE49-F238E27FC236}">
                <a16:creationId xmlns:a16="http://schemas.microsoft.com/office/drawing/2014/main" id="{BEE98073-5742-4288-8853-84EC47AAE309}"/>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610701" y="1259484"/>
            <a:ext cx="574173" cy="574173"/>
          </a:xfrm>
          <a:prstGeom prst="rect">
            <a:avLst/>
          </a:prstGeom>
        </p:spPr>
      </p:pic>
      <p:sp>
        <p:nvSpPr>
          <p:cNvPr id="12" name="Volný tvar 6">
            <a:extLst>
              <a:ext uri="{FF2B5EF4-FFF2-40B4-BE49-F238E27FC236}">
                <a16:creationId xmlns:a16="http://schemas.microsoft.com/office/drawing/2014/main" id="{676871B5-CE05-4A72-BCF5-11BBD8581B4F}"/>
              </a:ext>
            </a:extLst>
          </p:cNvPr>
          <p:cNvSpPr/>
          <p:nvPr userDrawn="1"/>
        </p:nvSpPr>
        <p:spPr>
          <a:xfrm>
            <a:off x="7105454" y="-9427"/>
            <a:ext cx="5102679" cy="3837214"/>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14377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8">
            <a:extLst>
              <a:ext uri="{FF2B5EF4-FFF2-40B4-BE49-F238E27FC236}">
                <a16:creationId xmlns:a16="http://schemas.microsoft.com/office/drawing/2014/main" id="{9702EB63-1A8D-44D4-853F-DEFFD6896BFA}"/>
              </a:ext>
            </a:extLst>
          </p:cNvPr>
          <p:cNvSpPr/>
          <p:nvPr userDrawn="1"/>
        </p:nvSpPr>
        <p:spPr>
          <a:xfrm>
            <a:off x="9081211" y="-9426"/>
            <a:ext cx="3129643" cy="2441120"/>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33CCCC"/>
              </a:solidFill>
            </a:endParaRPr>
          </a:p>
        </p:txBody>
      </p:sp>
      <p:sp>
        <p:nvSpPr>
          <p:cNvPr id="14" name="Volný tvar 19">
            <a:extLst>
              <a:ext uri="{FF2B5EF4-FFF2-40B4-BE49-F238E27FC236}">
                <a16:creationId xmlns:a16="http://schemas.microsoft.com/office/drawing/2014/main" id="{2A2927F2-9BEA-42A8-B5F9-088301A4532A}"/>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B29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6" name="Obdélník: se zakulacenými rohy 15">
            <a:extLst>
              <a:ext uri="{FF2B5EF4-FFF2-40B4-BE49-F238E27FC236}">
                <a16:creationId xmlns:a16="http://schemas.microsoft.com/office/drawing/2014/main" id="{4A958730-21BE-48A3-B952-CF28D94671A1}"/>
              </a:ext>
            </a:extLst>
          </p:cNvPr>
          <p:cNvSpPr/>
          <p:nvPr userDrawn="1"/>
        </p:nvSpPr>
        <p:spPr>
          <a:xfrm>
            <a:off x="0" y="5896269"/>
            <a:ext cx="12204000" cy="64800"/>
          </a:xfrm>
          <a:prstGeom prst="roundRect">
            <a:avLst/>
          </a:prstGeom>
          <a:solidFill>
            <a:srgbClr val="E72929"/>
          </a:solidFill>
          <a:ln>
            <a:solidFill>
              <a:srgbClr val="E729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solidFill>
                <a:srgbClr val="DB2925"/>
              </a:solidFill>
            </a:endParaRPr>
          </a:p>
        </p:txBody>
      </p:sp>
      <p:pic>
        <p:nvPicPr>
          <p:cNvPr id="17" name="Obrázek 16">
            <a:extLst>
              <a:ext uri="{FF2B5EF4-FFF2-40B4-BE49-F238E27FC236}">
                <a16:creationId xmlns:a16="http://schemas.microsoft.com/office/drawing/2014/main" id="{4C7844D4-67D5-4FEB-922D-E1B8D4FB4B6C}"/>
              </a:ext>
            </a:extLst>
          </p:cNvPr>
          <p:cNvPicPr>
            <a:picLocks noChangeAspect="1"/>
          </p:cNvPicPr>
          <p:nvPr userDrawn="1"/>
        </p:nvPicPr>
        <p:blipFill>
          <a:blip r:embed="rId7" cstate="hqprint">
            <a:extLst>
              <a:ext uri="{28A0092B-C50C-407E-A947-70E740481C1C}">
                <a14:useLocalDpi xmlns:a14="http://schemas.microsoft.com/office/drawing/2010/main" val="0"/>
              </a:ext>
            </a:extLst>
          </a:blip>
          <a:stretch>
            <a:fillRect/>
          </a:stretch>
        </p:blipFill>
        <p:spPr>
          <a:xfrm>
            <a:off x="11351192" y="6272375"/>
            <a:ext cx="603954" cy="399218"/>
          </a:xfrm>
          <a:prstGeom prst="rect">
            <a:avLst/>
          </a:prstGeom>
        </p:spPr>
      </p:pic>
      <p:pic>
        <p:nvPicPr>
          <p:cNvPr id="18" name="Obrázek 17">
            <a:extLst>
              <a:ext uri="{FF2B5EF4-FFF2-40B4-BE49-F238E27FC236}">
                <a16:creationId xmlns:a16="http://schemas.microsoft.com/office/drawing/2014/main" id="{00B33972-B5F2-4344-B977-4548C5B33DB5}"/>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7767225" y="6370983"/>
            <a:ext cx="3170928" cy="277776"/>
          </a:xfrm>
          <a:prstGeom prst="rect">
            <a:avLst/>
          </a:prstGeom>
        </p:spPr>
      </p:pic>
      <p:sp>
        <p:nvSpPr>
          <p:cNvPr id="2" name="Nadpis 1">
            <a:extLst>
              <a:ext uri="{FF2B5EF4-FFF2-40B4-BE49-F238E27FC236}">
                <a16:creationId xmlns:a16="http://schemas.microsoft.com/office/drawing/2014/main" id="{9C362A5E-1FBF-4FF6-ABC7-B610635E1932}"/>
              </a:ext>
            </a:extLst>
          </p:cNvPr>
          <p:cNvSpPr>
            <a:spLocks noGrp="1"/>
          </p:cNvSpPr>
          <p:nvPr>
            <p:ph type="ctrTitle" hasCustomPrompt="1"/>
          </p:nvPr>
        </p:nvSpPr>
        <p:spPr>
          <a:xfrm>
            <a:off x="238338" y="532609"/>
            <a:ext cx="10092965" cy="1463939"/>
          </a:xfrm>
        </p:spPr>
        <p:txBody>
          <a:bodyPr anchor="ctr">
            <a:normAutofit/>
          </a:bodyPr>
          <a:lstStyle>
            <a:lvl1pPr algn="l">
              <a:defRPr sz="3600"/>
            </a:lvl1pPr>
          </a:lstStyle>
          <a:p>
            <a:r>
              <a:rPr lang="cs-CZ" dirty="0"/>
              <a:t>KLIKNUTÍM LZE UPRAVIT STYL.</a:t>
            </a:r>
          </a:p>
        </p:txBody>
      </p:sp>
      <p:sp>
        <p:nvSpPr>
          <p:cNvPr id="15" name="Volný tvar 17">
            <a:extLst>
              <a:ext uri="{FF2B5EF4-FFF2-40B4-BE49-F238E27FC236}">
                <a16:creationId xmlns:a16="http://schemas.microsoft.com/office/drawing/2014/main" id="{A66578D3-C0E1-4CDE-8EED-0D8E774BCE9D}"/>
              </a:ext>
            </a:extLst>
          </p:cNvPr>
          <p:cNvSpPr/>
          <p:nvPr userDrawn="1"/>
        </p:nvSpPr>
        <p:spPr>
          <a:xfrm rot="10800000">
            <a:off x="-16476" y="4380807"/>
            <a:ext cx="3549535" cy="2477193"/>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DB29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a:p>
        </p:txBody>
      </p:sp>
      <p:sp>
        <p:nvSpPr>
          <p:cNvPr id="20" name="Zástupný text 19">
            <a:extLst>
              <a:ext uri="{FF2B5EF4-FFF2-40B4-BE49-F238E27FC236}">
                <a16:creationId xmlns:a16="http://schemas.microsoft.com/office/drawing/2014/main" id="{D5969FB3-D432-BA06-D90C-554AA624DC2C}"/>
              </a:ext>
            </a:extLst>
          </p:cNvPr>
          <p:cNvSpPr>
            <a:spLocks noGrp="1"/>
          </p:cNvSpPr>
          <p:nvPr>
            <p:ph type="body" sz="quarter" idx="10" hasCustomPrompt="1"/>
          </p:nvPr>
        </p:nvSpPr>
        <p:spPr>
          <a:xfrm>
            <a:off x="746722" y="5729437"/>
            <a:ext cx="5229872" cy="542938"/>
          </a:xfrm>
          <a:solidFill>
            <a:schemeClr val="bg1"/>
          </a:solidFill>
        </p:spPr>
        <p:txBody>
          <a:bodyPr tIns="0" anchor="t"/>
          <a:lstStyle>
            <a:lvl1pPr marL="0" indent="0">
              <a:buNone/>
              <a:defRPr/>
            </a:lvl1pPr>
          </a:lstStyle>
          <a:p>
            <a:pPr lvl="0"/>
            <a:r>
              <a:rPr lang="cs-CZ" dirty="0"/>
              <a:t>Doplňte text</a:t>
            </a:r>
          </a:p>
        </p:txBody>
      </p:sp>
    </p:spTree>
    <p:extLst>
      <p:ext uri="{BB962C8B-B14F-4D97-AF65-F5344CB8AC3E}">
        <p14:creationId xmlns:p14="http://schemas.microsoft.com/office/powerpoint/2010/main" val="18060675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Porovnání">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04782BE-CC23-4AAD-93CC-A66DF46A3CC8}"/>
              </a:ext>
            </a:extLst>
          </p:cNvPr>
          <p:cNvSpPr>
            <a:spLocks noGrp="1"/>
          </p:cNvSpPr>
          <p:nvPr>
            <p:ph type="title"/>
          </p:nvPr>
        </p:nvSpPr>
        <p:spPr>
          <a:xfrm>
            <a:off x="839788" y="365125"/>
            <a:ext cx="10515600" cy="1325563"/>
          </a:xfrm>
        </p:spPr>
        <p:txBody>
          <a:bodyPr/>
          <a:lstStyle/>
          <a:p>
            <a:r>
              <a:rPr lang="cs-CZ"/>
              <a:t>Kliknutím lze upravit styl.</a:t>
            </a:r>
          </a:p>
        </p:txBody>
      </p:sp>
      <p:sp>
        <p:nvSpPr>
          <p:cNvPr id="3" name="Zástupný text 2">
            <a:extLst>
              <a:ext uri="{FF2B5EF4-FFF2-40B4-BE49-F238E27FC236}">
                <a16:creationId xmlns:a16="http://schemas.microsoft.com/office/drawing/2014/main" id="{6F284452-8A83-4E56-96E9-F1805944BBF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4" name="Zástupný obsah 3">
            <a:extLst>
              <a:ext uri="{FF2B5EF4-FFF2-40B4-BE49-F238E27FC236}">
                <a16:creationId xmlns:a16="http://schemas.microsoft.com/office/drawing/2014/main" id="{BEE35199-C4F4-4A17-B23A-5AF8FDED6CB8}"/>
              </a:ext>
            </a:extLst>
          </p:cNvPr>
          <p:cNvSpPr>
            <a:spLocks noGrp="1"/>
          </p:cNvSpPr>
          <p:nvPr>
            <p:ph sz="half" idx="2"/>
          </p:nvPr>
        </p:nvSpPr>
        <p:spPr>
          <a:xfrm>
            <a:off x="839788" y="2505075"/>
            <a:ext cx="5157787"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5" name="Zástupný text 4">
            <a:extLst>
              <a:ext uri="{FF2B5EF4-FFF2-40B4-BE49-F238E27FC236}">
                <a16:creationId xmlns:a16="http://schemas.microsoft.com/office/drawing/2014/main" id="{D0BDAD5E-8AEE-4DDD-B75E-31966FC29C1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cs-CZ"/>
              <a:t>Po kliknutí můžete upravovat styly textu v předloze.</a:t>
            </a:r>
          </a:p>
        </p:txBody>
      </p:sp>
      <p:sp>
        <p:nvSpPr>
          <p:cNvPr id="6" name="Zástupný obsah 5">
            <a:extLst>
              <a:ext uri="{FF2B5EF4-FFF2-40B4-BE49-F238E27FC236}">
                <a16:creationId xmlns:a16="http://schemas.microsoft.com/office/drawing/2014/main" id="{D1CA4CCB-5D30-4AB4-8C7B-71FC318E348F}"/>
              </a:ext>
            </a:extLst>
          </p:cNvPr>
          <p:cNvSpPr>
            <a:spLocks noGrp="1"/>
          </p:cNvSpPr>
          <p:nvPr>
            <p:ph sz="quarter" idx="4"/>
          </p:nvPr>
        </p:nvSpPr>
        <p:spPr>
          <a:xfrm>
            <a:off x="6172200" y="2505075"/>
            <a:ext cx="5183188" cy="3684588"/>
          </a:xfrm>
        </p:spPr>
        <p:txBody>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7" name="Zástupný symbol pro datum 6">
            <a:extLst>
              <a:ext uri="{FF2B5EF4-FFF2-40B4-BE49-F238E27FC236}">
                <a16:creationId xmlns:a16="http://schemas.microsoft.com/office/drawing/2014/main" id="{D474A756-D0A8-41F1-B10B-9E15D5F9EEC2}"/>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8" name="Zástupný symbol pro zápatí 7">
            <a:extLst>
              <a:ext uri="{FF2B5EF4-FFF2-40B4-BE49-F238E27FC236}">
                <a16:creationId xmlns:a16="http://schemas.microsoft.com/office/drawing/2014/main" id="{1287B86C-E8BA-4276-B884-E64D82102057}"/>
              </a:ext>
            </a:extLst>
          </p:cNvPr>
          <p:cNvSpPr>
            <a:spLocks noGrp="1"/>
          </p:cNvSpPr>
          <p:nvPr>
            <p:ph type="ftr" sz="quarter" idx="11"/>
          </p:nvPr>
        </p:nvSpPr>
        <p:spPr/>
        <p:txBody>
          <a:bodyPr/>
          <a:lstStyle/>
          <a:p>
            <a:endParaRPr lang="cs-CZ"/>
          </a:p>
        </p:txBody>
      </p:sp>
      <p:sp>
        <p:nvSpPr>
          <p:cNvPr id="9" name="Zástupný symbol pro číslo snímku 8">
            <a:extLst>
              <a:ext uri="{FF2B5EF4-FFF2-40B4-BE49-F238E27FC236}">
                <a16:creationId xmlns:a16="http://schemas.microsoft.com/office/drawing/2014/main" id="{42D21218-AE48-4494-A290-2C5C8B7FF3A8}"/>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284361511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Záhlaví oddílu - ROZDĚLOVNÍK">
    <p:spTree>
      <p:nvGrpSpPr>
        <p:cNvPr id="1" name=""/>
        <p:cNvGrpSpPr/>
        <p:nvPr/>
      </p:nvGrpSpPr>
      <p:grpSpPr>
        <a:xfrm>
          <a:off x="0" y="0"/>
          <a:ext cx="0" cy="0"/>
          <a:chOff x="0" y="0"/>
          <a:chExt cx="0" cy="0"/>
        </a:xfrm>
      </p:grpSpPr>
      <p:pic>
        <p:nvPicPr>
          <p:cNvPr id="7" name="Obrázek 6">
            <a:extLst>
              <a:ext uri="{FF2B5EF4-FFF2-40B4-BE49-F238E27FC236}">
                <a16:creationId xmlns:a16="http://schemas.microsoft.com/office/drawing/2014/main" id="{8F4F0A2B-8D05-4F0C-B1C2-35A9FBED3678}"/>
              </a:ext>
            </a:extLst>
          </p:cNvPr>
          <p:cNvPicPr>
            <a:picLocks noChangeAspect="1"/>
          </p:cNvPicPr>
          <p:nvPr userDrawn="1"/>
        </p:nvPicPr>
        <p:blipFill>
          <a:blip r:embed="rId2"/>
          <a:stretch>
            <a:fillRect/>
          </a:stretch>
        </p:blipFill>
        <p:spPr>
          <a:xfrm>
            <a:off x="0" y="602975"/>
            <a:ext cx="12192000" cy="4313437"/>
          </a:xfrm>
          <a:prstGeom prst="rect">
            <a:avLst/>
          </a:prstGeom>
        </p:spPr>
      </p:pic>
      <p:pic>
        <p:nvPicPr>
          <p:cNvPr id="8" name="Obrázek 7">
            <a:extLst>
              <a:ext uri="{FF2B5EF4-FFF2-40B4-BE49-F238E27FC236}">
                <a16:creationId xmlns:a16="http://schemas.microsoft.com/office/drawing/2014/main" id="{4FDDED17-A310-4D00-882D-EE60643FA3D3}"/>
              </a:ext>
            </a:extLst>
          </p:cNvPr>
          <p:cNvPicPr>
            <a:picLocks noChangeAspect="1"/>
          </p:cNvPicPr>
          <p:nvPr userDrawn="1"/>
        </p:nvPicPr>
        <p:blipFill>
          <a:blip r:embed="rId3"/>
          <a:stretch>
            <a:fillRect/>
          </a:stretch>
        </p:blipFill>
        <p:spPr>
          <a:xfrm>
            <a:off x="10071072" y="1"/>
            <a:ext cx="2013074" cy="676308"/>
          </a:xfrm>
          <a:prstGeom prst="rect">
            <a:avLst/>
          </a:prstGeom>
        </p:spPr>
      </p:pic>
      <p:grpSp>
        <p:nvGrpSpPr>
          <p:cNvPr id="9" name="Skupina 8">
            <a:extLst>
              <a:ext uri="{FF2B5EF4-FFF2-40B4-BE49-F238E27FC236}">
                <a16:creationId xmlns:a16="http://schemas.microsoft.com/office/drawing/2014/main" id="{8400AC73-7B27-419F-961E-86FEC8DCB999}"/>
              </a:ext>
            </a:extLst>
          </p:cNvPr>
          <p:cNvGrpSpPr/>
          <p:nvPr userDrawn="1"/>
        </p:nvGrpSpPr>
        <p:grpSpPr>
          <a:xfrm>
            <a:off x="7780833" y="6272375"/>
            <a:ext cx="4176775" cy="399218"/>
            <a:chOff x="7767225" y="6272375"/>
            <a:chExt cx="4176775" cy="399218"/>
          </a:xfrm>
        </p:grpSpPr>
        <p:pic>
          <p:nvPicPr>
            <p:cNvPr id="10" name="Obrázek 9">
              <a:extLst>
                <a:ext uri="{FF2B5EF4-FFF2-40B4-BE49-F238E27FC236}">
                  <a16:creationId xmlns:a16="http://schemas.microsoft.com/office/drawing/2014/main" id="{97A280FA-ADAE-4186-AEA9-8DEB58AE9281}"/>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11340046" y="6272375"/>
              <a:ext cx="603954" cy="399218"/>
            </a:xfrm>
            <a:prstGeom prst="rect">
              <a:avLst/>
            </a:prstGeom>
          </p:spPr>
        </p:pic>
        <p:pic>
          <p:nvPicPr>
            <p:cNvPr id="11" name="Obrázek 10">
              <a:extLst>
                <a:ext uri="{FF2B5EF4-FFF2-40B4-BE49-F238E27FC236}">
                  <a16:creationId xmlns:a16="http://schemas.microsoft.com/office/drawing/2014/main" id="{76476DA6-1759-4807-A8A4-F86760D730C1}"/>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7767225" y="6370983"/>
              <a:ext cx="3170928" cy="277776"/>
            </a:xfrm>
            <a:prstGeom prst="rect">
              <a:avLst/>
            </a:prstGeom>
          </p:spPr>
        </p:pic>
      </p:grpSp>
      <p:sp>
        <p:nvSpPr>
          <p:cNvPr id="3" name="Zástupný text 2">
            <a:extLst>
              <a:ext uri="{FF2B5EF4-FFF2-40B4-BE49-F238E27FC236}">
                <a16:creationId xmlns:a16="http://schemas.microsoft.com/office/drawing/2014/main" id="{24196C38-B857-4D73-8975-1D21769F5E63}"/>
              </a:ext>
            </a:extLst>
          </p:cNvPr>
          <p:cNvSpPr>
            <a:spLocks noGrp="1"/>
          </p:cNvSpPr>
          <p:nvPr>
            <p:ph type="body" idx="1"/>
          </p:nvPr>
        </p:nvSpPr>
        <p:spPr>
          <a:xfrm>
            <a:off x="530192" y="4342574"/>
            <a:ext cx="8293296" cy="1500187"/>
          </a:xfrm>
        </p:spPr>
        <p:txBody>
          <a:bodyPr>
            <a:normAutofit/>
          </a:bodyPr>
          <a:lstStyle>
            <a:lvl1pPr marL="0" indent="0">
              <a:buNone/>
              <a:defRPr sz="320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cs-CZ"/>
              <a:t>Po kliknutí můžete upravovat styly textu v předloze.</a:t>
            </a:r>
          </a:p>
        </p:txBody>
      </p:sp>
      <p:pic>
        <p:nvPicPr>
          <p:cNvPr id="4" name="Logo Zdravi 2030" descr="Obsah obrázku objekt&#10;&#10;Popis byl vytvořen automaticky">
            <a:extLst>
              <a:ext uri="{FF2B5EF4-FFF2-40B4-BE49-F238E27FC236}">
                <a16:creationId xmlns:a16="http://schemas.microsoft.com/office/drawing/2014/main" id="{2463F2E9-BD25-C91D-8E1E-B72CD52735BB}"/>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7854" y="151166"/>
            <a:ext cx="1252291" cy="487435"/>
          </a:xfrm>
          <a:prstGeom prst="rect">
            <a:avLst/>
          </a:prstGeom>
        </p:spPr>
      </p:pic>
      <p:sp>
        <p:nvSpPr>
          <p:cNvPr id="5" name="Obdélník: se zakulacenými rohy na opačné straně 4">
            <a:extLst>
              <a:ext uri="{FF2B5EF4-FFF2-40B4-BE49-F238E27FC236}">
                <a16:creationId xmlns:a16="http://schemas.microsoft.com/office/drawing/2014/main" id="{AFE70299-10F2-CBAA-2EDD-57E31BFF4241}"/>
              </a:ext>
            </a:extLst>
          </p:cNvPr>
          <p:cNvSpPr/>
          <p:nvPr userDrawn="1"/>
        </p:nvSpPr>
        <p:spPr>
          <a:xfrm flipV="1">
            <a:off x="0" y="638599"/>
            <a:ext cx="6282675" cy="3175752"/>
          </a:xfrm>
          <a:prstGeom prst="round2DiagRect">
            <a:avLst>
              <a:gd name="adj1" fmla="val 50000"/>
              <a:gd name="adj2" fmla="val 0"/>
            </a:avLst>
          </a:prstGeom>
          <a:solidFill>
            <a:srgbClr val="14377B">
              <a:alpha val="4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Nadpis 1">
            <a:extLst>
              <a:ext uri="{FF2B5EF4-FFF2-40B4-BE49-F238E27FC236}">
                <a16:creationId xmlns:a16="http://schemas.microsoft.com/office/drawing/2014/main" id="{9C6A514C-8F26-F1CD-67FE-34C4C6D4A648}"/>
              </a:ext>
            </a:extLst>
          </p:cNvPr>
          <p:cNvSpPr>
            <a:spLocks noGrp="1"/>
          </p:cNvSpPr>
          <p:nvPr>
            <p:ph type="title" hasCustomPrompt="1"/>
          </p:nvPr>
        </p:nvSpPr>
        <p:spPr>
          <a:xfrm>
            <a:off x="529175" y="1322844"/>
            <a:ext cx="4883085" cy="1743958"/>
          </a:xfrm>
        </p:spPr>
        <p:txBody>
          <a:bodyPr anchor="b">
            <a:normAutofit/>
          </a:bodyPr>
          <a:lstStyle>
            <a:lvl1pPr algn="l">
              <a:defRPr sz="3600">
                <a:solidFill>
                  <a:schemeClr val="bg1"/>
                </a:solidFill>
                <a:effectLst>
                  <a:outerShdw blurRad="38100" dist="38100" dir="2700000" algn="tl">
                    <a:srgbClr val="000000">
                      <a:alpha val="43137"/>
                    </a:srgbClr>
                  </a:outerShdw>
                </a:effectLst>
              </a:defRPr>
            </a:lvl1pPr>
          </a:lstStyle>
          <a:p>
            <a:r>
              <a:rPr lang="cs-CZ" dirty="0"/>
              <a:t>KLIKNUTÍM LZE UPRAVIT STYL.</a:t>
            </a:r>
          </a:p>
        </p:txBody>
      </p:sp>
    </p:spTree>
    <p:extLst>
      <p:ext uri="{BB962C8B-B14F-4D97-AF65-F5344CB8AC3E}">
        <p14:creationId xmlns:p14="http://schemas.microsoft.com/office/powerpoint/2010/main" val="111678678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Nadpis a obsah">
    <p:spTree>
      <p:nvGrpSpPr>
        <p:cNvPr id="1" name=""/>
        <p:cNvGrpSpPr/>
        <p:nvPr/>
      </p:nvGrpSpPr>
      <p:grpSpPr>
        <a:xfrm>
          <a:off x="0" y="0"/>
          <a:ext cx="0" cy="0"/>
          <a:chOff x="0" y="0"/>
          <a:chExt cx="0" cy="0"/>
        </a:xfrm>
      </p:grpSpPr>
      <p:sp>
        <p:nvSpPr>
          <p:cNvPr id="12" name="Nadpis 1">
            <a:extLst>
              <a:ext uri="{FF2B5EF4-FFF2-40B4-BE49-F238E27FC236}">
                <a16:creationId xmlns:a16="http://schemas.microsoft.com/office/drawing/2014/main" id="{4966C4B8-51D4-79B7-EF55-38781F81BB78}"/>
              </a:ext>
            </a:extLst>
          </p:cNvPr>
          <p:cNvSpPr>
            <a:spLocks noGrp="1"/>
          </p:cNvSpPr>
          <p:nvPr>
            <p:ph type="title" hasCustomPrompt="1"/>
          </p:nvPr>
        </p:nvSpPr>
        <p:spPr>
          <a:xfrm>
            <a:off x="374822" y="280086"/>
            <a:ext cx="11107026" cy="535460"/>
          </a:xfrm>
        </p:spPr>
        <p:txBody>
          <a:bodyPr>
            <a:normAutofit/>
          </a:bodyPr>
          <a:lstStyle>
            <a:lvl1pPr>
              <a:defRPr sz="2900"/>
            </a:lvl1pPr>
          </a:lstStyle>
          <a:p>
            <a:r>
              <a:rPr lang="cs-CZ" dirty="0"/>
              <a:t>KLIKNUTÍM LZE UPRAVIT STYL.</a:t>
            </a:r>
          </a:p>
        </p:txBody>
      </p:sp>
      <p:sp>
        <p:nvSpPr>
          <p:cNvPr id="2" name="Volný tvar 17">
            <a:extLst>
              <a:ext uri="{FF2B5EF4-FFF2-40B4-BE49-F238E27FC236}">
                <a16:creationId xmlns:a16="http://schemas.microsoft.com/office/drawing/2014/main" id="{9BB55344-61EF-DB7B-696E-8D77F021B6C9}"/>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13" name="Volný tvar 19">
            <a:extLst>
              <a:ext uri="{FF2B5EF4-FFF2-40B4-BE49-F238E27FC236}">
                <a16:creationId xmlns:a16="http://schemas.microsoft.com/office/drawing/2014/main" id="{BE5333B9-857F-B13C-0916-F0D9E38EDA58}"/>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14" name="Obrázek 13">
            <a:extLst>
              <a:ext uri="{FF2B5EF4-FFF2-40B4-BE49-F238E27FC236}">
                <a16:creationId xmlns:a16="http://schemas.microsoft.com/office/drawing/2014/main" id="{66EE201A-EE99-FEE7-6611-A66BE0F59EE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15" name="Obrázek 14">
            <a:extLst>
              <a:ext uri="{FF2B5EF4-FFF2-40B4-BE49-F238E27FC236}">
                <a16:creationId xmlns:a16="http://schemas.microsoft.com/office/drawing/2014/main" id="{C5818433-EC20-1ED9-6E77-EAA57D957C6E}"/>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406616451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Nadpis a obsah">
    <p:spTree>
      <p:nvGrpSpPr>
        <p:cNvPr id="1" name=""/>
        <p:cNvGrpSpPr/>
        <p:nvPr/>
      </p:nvGrpSpPr>
      <p:grpSpPr>
        <a:xfrm>
          <a:off x="0" y="0"/>
          <a:ext cx="0" cy="0"/>
          <a:chOff x="0" y="0"/>
          <a:chExt cx="0" cy="0"/>
        </a:xfrm>
      </p:grpSpPr>
      <p:sp>
        <p:nvSpPr>
          <p:cNvPr id="3" name="Nadpis 1">
            <a:extLst>
              <a:ext uri="{FF2B5EF4-FFF2-40B4-BE49-F238E27FC236}">
                <a16:creationId xmlns:a16="http://schemas.microsoft.com/office/drawing/2014/main" id="{1AC7B852-34FB-8278-C227-BDAA51F0B37F}"/>
              </a:ext>
            </a:extLst>
          </p:cNvPr>
          <p:cNvSpPr>
            <a:spLocks noGrp="1"/>
          </p:cNvSpPr>
          <p:nvPr>
            <p:ph type="title" hasCustomPrompt="1"/>
          </p:nvPr>
        </p:nvSpPr>
        <p:spPr>
          <a:xfrm>
            <a:off x="374822" y="280086"/>
            <a:ext cx="11107026" cy="535460"/>
          </a:xfrm>
        </p:spPr>
        <p:txBody>
          <a:bodyPr>
            <a:normAutofit/>
          </a:bodyPr>
          <a:lstStyle>
            <a:lvl1pPr>
              <a:defRPr sz="2900"/>
            </a:lvl1pPr>
          </a:lstStyle>
          <a:p>
            <a:r>
              <a:rPr lang="cs-CZ" dirty="0"/>
              <a:t>KLIKNUTÍM LZE UPRAVIT STYL.</a:t>
            </a:r>
          </a:p>
        </p:txBody>
      </p:sp>
      <p:sp>
        <p:nvSpPr>
          <p:cNvPr id="2" name="Volný tvar 17">
            <a:extLst>
              <a:ext uri="{FF2B5EF4-FFF2-40B4-BE49-F238E27FC236}">
                <a16:creationId xmlns:a16="http://schemas.microsoft.com/office/drawing/2014/main" id="{AFB18091-0146-1E31-B383-2AA6EC209D2E}"/>
              </a:ext>
            </a:extLst>
          </p:cNvPr>
          <p:cNvSpPr/>
          <p:nvPr userDrawn="1"/>
        </p:nvSpPr>
        <p:spPr>
          <a:xfrm rot="10800000">
            <a:off x="-9428" y="5759777"/>
            <a:ext cx="1960776" cy="110764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C10C1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sp>
        <p:nvSpPr>
          <p:cNvPr id="4" name="Volný tvar 19">
            <a:extLst>
              <a:ext uri="{FF2B5EF4-FFF2-40B4-BE49-F238E27FC236}">
                <a16:creationId xmlns:a16="http://schemas.microsoft.com/office/drawing/2014/main" id="{4F1E81A7-5F1F-85BD-CC0D-EEFB25FA7175}"/>
              </a:ext>
            </a:extLst>
          </p:cNvPr>
          <p:cNvSpPr/>
          <p:nvPr userDrawn="1"/>
        </p:nvSpPr>
        <p:spPr>
          <a:xfrm>
            <a:off x="10158897" y="-9427"/>
            <a:ext cx="2051957" cy="1306286"/>
          </a:xfrm>
          <a:custGeom>
            <a:avLst/>
            <a:gdLst>
              <a:gd name="connsiteX0" fmla="*/ 0 w 5070021"/>
              <a:gd name="connsiteY0" fmla="*/ 0 h 3755571"/>
              <a:gd name="connsiteX1" fmla="*/ 3584121 w 5070021"/>
              <a:gd name="connsiteY1" fmla="*/ 187778 h 3755571"/>
              <a:gd name="connsiteX2" fmla="*/ 3535135 w 5070021"/>
              <a:gd name="connsiteY2" fmla="*/ 767443 h 3755571"/>
              <a:gd name="connsiteX3" fmla="*/ 4229100 w 5070021"/>
              <a:gd name="connsiteY3" fmla="*/ 563336 h 3755571"/>
              <a:gd name="connsiteX4" fmla="*/ 4180114 w 5070021"/>
              <a:gd name="connsiteY4" fmla="*/ 1175657 h 3755571"/>
              <a:gd name="connsiteX5" fmla="*/ 4629150 w 5070021"/>
              <a:gd name="connsiteY5" fmla="*/ 881743 h 3755571"/>
              <a:gd name="connsiteX6" fmla="*/ 5070021 w 5070021"/>
              <a:gd name="connsiteY6" fmla="*/ 3755571 h 3755571"/>
              <a:gd name="connsiteX7" fmla="*/ 5070021 w 5070021"/>
              <a:gd name="connsiteY7" fmla="*/ 3755571 h 3755571"/>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0 w 5086350"/>
              <a:gd name="connsiteY8" fmla="*/ 0 h 3829050"/>
              <a:gd name="connsiteX0" fmla="*/ 0 w 5086350"/>
              <a:gd name="connsiteY0" fmla="*/ 0 h 3829050"/>
              <a:gd name="connsiteX1" fmla="*/ 3600450 w 5086350"/>
              <a:gd name="connsiteY1" fmla="*/ 261257 h 3829050"/>
              <a:gd name="connsiteX2" fmla="*/ 3551464 w 5086350"/>
              <a:gd name="connsiteY2" fmla="*/ 840922 h 3829050"/>
              <a:gd name="connsiteX3" fmla="*/ 4245429 w 5086350"/>
              <a:gd name="connsiteY3" fmla="*/ 636815 h 3829050"/>
              <a:gd name="connsiteX4" fmla="*/ 4196443 w 5086350"/>
              <a:gd name="connsiteY4" fmla="*/ 1249136 h 3829050"/>
              <a:gd name="connsiteX5" fmla="*/ 4645479 w 5086350"/>
              <a:gd name="connsiteY5" fmla="*/ 955222 h 3829050"/>
              <a:gd name="connsiteX6" fmla="*/ 5086350 w 5086350"/>
              <a:gd name="connsiteY6" fmla="*/ 3829050 h 3829050"/>
              <a:gd name="connsiteX7" fmla="*/ 5086350 w 5086350"/>
              <a:gd name="connsiteY7" fmla="*/ 3829050 h 3829050"/>
              <a:gd name="connsiteX8" fmla="*/ 2579914 w 5086350"/>
              <a:gd name="connsiteY8" fmla="*/ 1951265 h 3829050"/>
              <a:gd name="connsiteX9" fmla="*/ 0 w 5086350"/>
              <a:gd name="connsiteY9" fmla="*/ 0 h 3829050"/>
              <a:gd name="connsiteX0" fmla="*/ 0 w 5102679"/>
              <a:gd name="connsiteY0" fmla="*/ 8164 h 3837214"/>
              <a:gd name="connsiteX1" fmla="*/ 3600450 w 5102679"/>
              <a:gd name="connsiteY1" fmla="*/ 269421 h 3837214"/>
              <a:gd name="connsiteX2" fmla="*/ 3551464 w 5102679"/>
              <a:gd name="connsiteY2" fmla="*/ 849086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196443 w 5102679"/>
              <a:gd name="connsiteY4" fmla="*/ 12573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735286 w 5102679"/>
              <a:gd name="connsiteY4" fmla="*/ 457200 h 3837214"/>
              <a:gd name="connsiteX5" fmla="*/ 4645479 w 5102679"/>
              <a:gd name="connsiteY5" fmla="*/ 963386 h 3837214"/>
              <a:gd name="connsiteX6" fmla="*/ 5086350 w 5102679"/>
              <a:gd name="connsiteY6" fmla="*/ 3837214 h 3837214"/>
              <a:gd name="connsiteX7" fmla="*/ 5086350 w 5102679"/>
              <a:gd name="connsiteY7" fmla="*/ 3837214 h 3837214"/>
              <a:gd name="connsiteX8" fmla="*/ 5102679 w 5102679"/>
              <a:gd name="connsiteY8" fmla="*/ 0 h 3837214"/>
              <a:gd name="connsiteX9" fmla="*/ 0 w 5102679"/>
              <a:gd name="connsiteY9"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245429 w 5102679"/>
              <a:gd name="connsiteY3" fmla="*/ 644979 h 3837214"/>
              <a:gd name="connsiteX4" fmla="*/ 4645479 w 5102679"/>
              <a:gd name="connsiteY4" fmla="*/ 963386 h 3837214"/>
              <a:gd name="connsiteX5" fmla="*/ 5086350 w 5102679"/>
              <a:gd name="connsiteY5" fmla="*/ 3837214 h 3837214"/>
              <a:gd name="connsiteX6" fmla="*/ 5086350 w 5102679"/>
              <a:gd name="connsiteY6" fmla="*/ 3837214 h 3837214"/>
              <a:gd name="connsiteX7" fmla="*/ 5102679 w 5102679"/>
              <a:gd name="connsiteY7" fmla="*/ 0 h 3837214"/>
              <a:gd name="connsiteX8" fmla="*/ 0 w 5102679"/>
              <a:gd name="connsiteY8" fmla="*/ 8164 h 3837214"/>
              <a:gd name="connsiteX0" fmla="*/ 0 w 5102679"/>
              <a:gd name="connsiteY0" fmla="*/ 8164 h 3837214"/>
              <a:gd name="connsiteX1" fmla="*/ 3600450 w 5102679"/>
              <a:gd name="connsiteY1" fmla="*/ 269421 h 3837214"/>
              <a:gd name="connsiteX2" fmla="*/ 4408714 w 5102679"/>
              <a:gd name="connsiteY2" fmla="*/ 261258 h 3837214"/>
              <a:gd name="connsiteX3" fmla="*/ 4645479 w 5102679"/>
              <a:gd name="connsiteY3" fmla="*/ 963386 h 3837214"/>
              <a:gd name="connsiteX4" fmla="*/ 5086350 w 5102679"/>
              <a:gd name="connsiteY4" fmla="*/ 3837214 h 3837214"/>
              <a:gd name="connsiteX5" fmla="*/ 5086350 w 5102679"/>
              <a:gd name="connsiteY5" fmla="*/ 3837214 h 3837214"/>
              <a:gd name="connsiteX6" fmla="*/ 5102679 w 5102679"/>
              <a:gd name="connsiteY6" fmla="*/ 0 h 3837214"/>
              <a:gd name="connsiteX7" fmla="*/ 0 w 5102679"/>
              <a:gd name="connsiteY7" fmla="*/ 8164 h 3837214"/>
              <a:gd name="connsiteX0" fmla="*/ 0 w 5102679"/>
              <a:gd name="connsiteY0" fmla="*/ 8164 h 3837214"/>
              <a:gd name="connsiteX1" fmla="*/ 3600450 w 5102679"/>
              <a:gd name="connsiteY1" fmla="*/ 269421 h 3837214"/>
              <a:gd name="connsiteX2" fmla="*/ 4645479 w 5102679"/>
              <a:gd name="connsiteY2" fmla="*/ 963386 h 3837214"/>
              <a:gd name="connsiteX3" fmla="*/ 5086350 w 5102679"/>
              <a:gd name="connsiteY3" fmla="*/ 3837214 h 3837214"/>
              <a:gd name="connsiteX4" fmla="*/ 5086350 w 5102679"/>
              <a:gd name="connsiteY4" fmla="*/ 3837214 h 3837214"/>
              <a:gd name="connsiteX5" fmla="*/ 5102679 w 5102679"/>
              <a:gd name="connsiteY5" fmla="*/ 0 h 3837214"/>
              <a:gd name="connsiteX6" fmla="*/ 0 w 5102679"/>
              <a:gd name="connsiteY6" fmla="*/ 8164 h 3837214"/>
              <a:gd name="connsiteX0" fmla="*/ 1108 w 5185049"/>
              <a:gd name="connsiteY0" fmla="*/ 8164 h 3837214"/>
              <a:gd name="connsiteX1" fmla="*/ 4646587 w 5185049"/>
              <a:gd name="connsiteY1" fmla="*/ 963386 h 3837214"/>
              <a:gd name="connsiteX2" fmla="*/ 5087458 w 5185049"/>
              <a:gd name="connsiteY2" fmla="*/ 3837214 h 3837214"/>
              <a:gd name="connsiteX3" fmla="*/ 5087458 w 5185049"/>
              <a:gd name="connsiteY3" fmla="*/ 3837214 h 3837214"/>
              <a:gd name="connsiteX4" fmla="*/ 5103787 w 5185049"/>
              <a:gd name="connsiteY4" fmla="*/ 0 h 3837214"/>
              <a:gd name="connsiteX5" fmla="*/ 1108 w 5185049"/>
              <a:gd name="connsiteY5"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2 w 5102681"/>
              <a:gd name="connsiteY0" fmla="*/ 8164 h 3837214"/>
              <a:gd name="connsiteX1" fmla="*/ 5086352 w 5102681"/>
              <a:gd name="connsiteY1" fmla="*/ 3837214 h 3837214"/>
              <a:gd name="connsiteX2" fmla="*/ 5086352 w 5102681"/>
              <a:gd name="connsiteY2" fmla="*/ 3837214 h 3837214"/>
              <a:gd name="connsiteX3" fmla="*/ 5102681 w 5102681"/>
              <a:gd name="connsiteY3" fmla="*/ 0 h 3837214"/>
              <a:gd name="connsiteX4" fmla="*/ 2 w 5102681"/>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 name="connsiteX0" fmla="*/ 0 w 5102679"/>
              <a:gd name="connsiteY0" fmla="*/ 8164 h 3837214"/>
              <a:gd name="connsiteX1" fmla="*/ 5086350 w 5102679"/>
              <a:gd name="connsiteY1" fmla="*/ 3837214 h 3837214"/>
              <a:gd name="connsiteX2" fmla="*/ 5086350 w 5102679"/>
              <a:gd name="connsiteY2" fmla="*/ 3837214 h 3837214"/>
              <a:gd name="connsiteX3" fmla="*/ 5102679 w 5102679"/>
              <a:gd name="connsiteY3" fmla="*/ 0 h 3837214"/>
              <a:gd name="connsiteX4" fmla="*/ 0 w 5102679"/>
              <a:gd name="connsiteY4" fmla="*/ 8164 h 383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679" h="3837214">
                <a:moveTo>
                  <a:pt x="0" y="8164"/>
                </a:moveTo>
                <a:cubicBezTo>
                  <a:pt x="5891892" y="223157"/>
                  <a:pt x="4881081" y="-248665"/>
                  <a:pt x="5086350" y="3837214"/>
                </a:cubicBezTo>
                <a:lnTo>
                  <a:pt x="5086350" y="3837214"/>
                </a:lnTo>
                <a:lnTo>
                  <a:pt x="5102679" y="0"/>
                </a:lnTo>
                <a:lnTo>
                  <a:pt x="0" y="8164"/>
                </a:lnTo>
                <a:close/>
              </a:path>
            </a:pathLst>
          </a:custGeom>
          <a:solidFill>
            <a:srgbClr val="232C77"/>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pic>
        <p:nvPicPr>
          <p:cNvPr id="5" name="Obrázek 4">
            <a:extLst>
              <a:ext uri="{FF2B5EF4-FFF2-40B4-BE49-F238E27FC236}">
                <a16:creationId xmlns:a16="http://schemas.microsoft.com/office/drawing/2014/main" id="{251211D6-C130-7E6B-7BD0-D3D9FBFD9FCB}"/>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1484000" y="6372000"/>
            <a:ext cx="610086" cy="403272"/>
          </a:xfrm>
          <a:prstGeom prst="rect">
            <a:avLst/>
          </a:prstGeom>
        </p:spPr>
      </p:pic>
      <p:pic>
        <p:nvPicPr>
          <p:cNvPr id="6" name="Obrázek 5">
            <a:extLst>
              <a:ext uri="{FF2B5EF4-FFF2-40B4-BE49-F238E27FC236}">
                <a16:creationId xmlns:a16="http://schemas.microsoft.com/office/drawing/2014/main" id="{B4043217-40AF-0C18-1F21-4E52FAB4D640}"/>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908000" y="6373256"/>
            <a:ext cx="447015" cy="431582"/>
          </a:xfrm>
          <a:prstGeom prst="rect">
            <a:avLst/>
          </a:prstGeom>
        </p:spPr>
      </p:pic>
    </p:spTree>
    <p:extLst>
      <p:ext uri="{BB962C8B-B14F-4D97-AF65-F5344CB8AC3E}">
        <p14:creationId xmlns:p14="http://schemas.microsoft.com/office/powerpoint/2010/main" val="42523156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Jenom nadpis">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E2A6975C-3203-4753-9BFF-E8FFCB6CEE80}"/>
              </a:ext>
            </a:extLst>
          </p:cNvPr>
          <p:cNvSpPr>
            <a:spLocks noGrp="1"/>
          </p:cNvSpPr>
          <p:nvPr>
            <p:ph type="title"/>
          </p:nvPr>
        </p:nvSpPr>
        <p:spPr/>
        <p:txBody>
          <a:bodyPr/>
          <a:lstStyle/>
          <a:p>
            <a:r>
              <a:rPr lang="cs-CZ"/>
              <a:t>Kliknutím lze upravit styl.</a:t>
            </a:r>
          </a:p>
        </p:txBody>
      </p:sp>
      <p:sp>
        <p:nvSpPr>
          <p:cNvPr id="3" name="Zástupný symbol pro datum 2">
            <a:extLst>
              <a:ext uri="{FF2B5EF4-FFF2-40B4-BE49-F238E27FC236}">
                <a16:creationId xmlns:a16="http://schemas.microsoft.com/office/drawing/2014/main" id="{3859B1E9-7BF2-4853-A014-44A9CED441B9}"/>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4" name="Zástupný symbol pro zápatí 3">
            <a:extLst>
              <a:ext uri="{FF2B5EF4-FFF2-40B4-BE49-F238E27FC236}">
                <a16:creationId xmlns:a16="http://schemas.microsoft.com/office/drawing/2014/main" id="{4F0510A4-CB32-4DE6-B293-EFC7F3DD736C}"/>
              </a:ext>
            </a:extLst>
          </p:cNvPr>
          <p:cNvSpPr>
            <a:spLocks noGrp="1"/>
          </p:cNvSpPr>
          <p:nvPr>
            <p:ph type="ftr" sz="quarter" idx="11"/>
          </p:nvPr>
        </p:nvSpPr>
        <p:spPr/>
        <p:txBody>
          <a:bodyPr/>
          <a:lstStyle/>
          <a:p>
            <a:endParaRPr lang="cs-CZ"/>
          </a:p>
        </p:txBody>
      </p:sp>
      <p:sp>
        <p:nvSpPr>
          <p:cNvPr id="5" name="Zástupný symbol pro číslo snímku 4">
            <a:extLst>
              <a:ext uri="{FF2B5EF4-FFF2-40B4-BE49-F238E27FC236}">
                <a16:creationId xmlns:a16="http://schemas.microsoft.com/office/drawing/2014/main" id="{9C0DE08E-2CF1-4F26-8A8E-41094C578AFF}"/>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40322705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Prázdný">
    <p:spTree>
      <p:nvGrpSpPr>
        <p:cNvPr id="1" name=""/>
        <p:cNvGrpSpPr/>
        <p:nvPr/>
      </p:nvGrpSpPr>
      <p:grpSpPr>
        <a:xfrm>
          <a:off x="0" y="0"/>
          <a:ext cx="0" cy="0"/>
          <a:chOff x="0" y="0"/>
          <a:chExt cx="0" cy="0"/>
        </a:xfrm>
      </p:grpSpPr>
      <p:sp>
        <p:nvSpPr>
          <p:cNvPr id="2" name="Zástupný symbol pro datum 1">
            <a:extLst>
              <a:ext uri="{FF2B5EF4-FFF2-40B4-BE49-F238E27FC236}">
                <a16:creationId xmlns:a16="http://schemas.microsoft.com/office/drawing/2014/main" id="{9A94D742-B739-45AE-9C02-F20D70F1C2DE}"/>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3" name="Zástupný symbol pro zápatí 2">
            <a:extLst>
              <a:ext uri="{FF2B5EF4-FFF2-40B4-BE49-F238E27FC236}">
                <a16:creationId xmlns:a16="http://schemas.microsoft.com/office/drawing/2014/main" id="{D6F8C3FD-B1CE-4D53-A0DC-4028158BABC6}"/>
              </a:ext>
            </a:extLst>
          </p:cNvPr>
          <p:cNvSpPr>
            <a:spLocks noGrp="1"/>
          </p:cNvSpPr>
          <p:nvPr>
            <p:ph type="ftr" sz="quarter" idx="11"/>
          </p:nvPr>
        </p:nvSpPr>
        <p:spPr/>
        <p:txBody>
          <a:bodyPr/>
          <a:lstStyle/>
          <a:p>
            <a:endParaRPr lang="cs-CZ"/>
          </a:p>
        </p:txBody>
      </p:sp>
      <p:sp>
        <p:nvSpPr>
          <p:cNvPr id="4" name="Zástupný symbol pro číslo snímku 3">
            <a:extLst>
              <a:ext uri="{FF2B5EF4-FFF2-40B4-BE49-F238E27FC236}">
                <a16:creationId xmlns:a16="http://schemas.microsoft.com/office/drawing/2014/main" id="{35530D2C-02EF-4EA6-ADB5-5FDDFFA11CBF}"/>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4555740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Obsah s titulkem">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F4B1F378-FCF3-4DCE-85EA-7E1DBD3B1FBB}"/>
              </a:ext>
            </a:extLst>
          </p:cNvPr>
          <p:cNvSpPr>
            <a:spLocks noGrp="1"/>
          </p:cNvSpPr>
          <p:nvPr>
            <p:ph type="title"/>
          </p:nvPr>
        </p:nvSpPr>
        <p:spPr>
          <a:xfrm>
            <a:off x="839788" y="457200"/>
            <a:ext cx="3932237" cy="1600200"/>
          </a:xfrm>
        </p:spPr>
        <p:txBody>
          <a:bodyPr anchor="b"/>
          <a:lstStyle>
            <a:lvl1pPr>
              <a:defRPr sz="3200"/>
            </a:lvl1pPr>
          </a:lstStyle>
          <a:p>
            <a:r>
              <a:rPr lang="cs-CZ"/>
              <a:t>Kliknutím lze upravit styl.</a:t>
            </a:r>
          </a:p>
        </p:txBody>
      </p:sp>
      <p:sp>
        <p:nvSpPr>
          <p:cNvPr id="3" name="Zástupný obsah 2">
            <a:extLst>
              <a:ext uri="{FF2B5EF4-FFF2-40B4-BE49-F238E27FC236}">
                <a16:creationId xmlns:a16="http://schemas.microsoft.com/office/drawing/2014/main" id="{AC1C0664-DB76-461D-8CA9-7DA09703454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text 3">
            <a:extLst>
              <a:ext uri="{FF2B5EF4-FFF2-40B4-BE49-F238E27FC236}">
                <a16:creationId xmlns:a16="http://schemas.microsoft.com/office/drawing/2014/main" id="{85E5908B-5222-437A-8B46-1E2FB0B88E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cs-CZ"/>
              <a:t>Po kliknutí můžete upravovat styly textu v předloze.</a:t>
            </a:r>
          </a:p>
        </p:txBody>
      </p:sp>
      <p:sp>
        <p:nvSpPr>
          <p:cNvPr id="5" name="Zástupný symbol pro datum 4">
            <a:extLst>
              <a:ext uri="{FF2B5EF4-FFF2-40B4-BE49-F238E27FC236}">
                <a16:creationId xmlns:a16="http://schemas.microsoft.com/office/drawing/2014/main" id="{D0A9E425-112E-4DBD-BF2C-ECDE17106F8F}"/>
              </a:ext>
            </a:extLst>
          </p:cNvPr>
          <p:cNvSpPr>
            <a:spLocks noGrp="1"/>
          </p:cNvSpPr>
          <p:nvPr>
            <p:ph type="dt" sz="half" idx="10"/>
          </p:nvPr>
        </p:nvSpPr>
        <p:spPr/>
        <p:txBody>
          <a:bodyPr/>
          <a:lstStyle/>
          <a:p>
            <a:fld id="{1ED464F1-3EBB-408E-8703-06B65CDE4B4A}" type="datetimeFigureOut">
              <a:rPr lang="cs-CZ" smtClean="0"/>
              <a:t>26.11.2024</a:t>
            </a:fld>
            <a:endParaRPr lang="cs-CZ"/>
          </a:p>
        </p:txBody>
      </p:sp>
      <p:sp>
        <p:nvSpPr>
          <p:cNvPr id="6" name="Zástupný symbol pro zápatí 5">
            <a:extLst>
              <a:ext uri="{FF2B5EF4-FFF2-40B4-BE49-F238E27FC236}">
                <a16:creationId xmlns:a16="http://schemas.microsoft.com/office/drawing/2014/main" id="{A049A9BA-E18C-4214-AC4A-21BBD804687C}"/>
              </a:ext>
            </a:extLst>
          </p:cNvPr>
          <p:cNvSpPr>
            <a:spLocks noGrp="1"/>
          </p:cNvSpPr>
          <p:nvPr>
            <p:ph type="ftr" sz="quarter" idx="11"/>
          </p:nvPr>
        </p:nvSpPr>
        <p:spPr/>
        <p:txBody>
          <a:bodyPr/>
          <a:lstStyle/>
          <a:p>
            <a:endParaRPr lang="cs-CZ"/>
          </a:p>
        </p:txBody>
      </p:sp>
      <p:sp>
        <p:nvSpPr>
          <p:cNvPr id="7" name="Zástupný symbol pro číslo snímku 6">
            <a:extLst>
              <a:ext uri="{FF2B5EF4-FFF2-40B4-BE49-F238E27FC236}">
                <a16:creationId xmlns:a16="http://schemas.microsoft.com/office/drawing/2014/main" id="{4E373984-D22B-407F-BE10-617F79989A76}"/>
              </a:ext>
            </a:extLst>
          </p:cNvPr>
          <p:cNvSpPr>
            <a:spLocks noGrp="1"/>
          </p:cNvSpPr>
          <p:nvPr>
            <p:ph type="sldNum" sz="quarter" idx="12"/>
          </p:nvPr>
        </p:nvSpPr>
        <p:spPr/>
        <p:txBody>
          <a:bodyPr/>
          <a:lstStyle/>
          <a:p>
            <a:fld id="{88A0223B-8D7A-4681-813B-55198971A11A}" type="slidenum">
              <a:rPr lang="cs-CZ" smtClean="0"/>
              <a:t>‹#›</a:t>
            </a:fld>
            <a:endParaRPr lang="cs-CZ"/>
          </a:p>
        </p:txBody>
      </p:sp>
    </p:spTree>
    <p:extLst>
      <p:ext uri="{BB962C8B-B14F-4D97-AF65-F5344CB8AC3E}">
        <p14:creationId xmlns:p14="http://schemas.microsoft.com/office/powerpoint/2010/main" val="30929436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theme" Target="../theme/theme3.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61.xml"/><Relationship Id="rId2" Type="http://schemas.openxmlformats.org/officeDocument/2006/relationships/slideLayout" Target="../slideLayouts/slideLayout60.xml"/><Relationship Id="rId1" Type="http://schemas.openxmlformats.org/officeDocument/2006/relationships/slideLayout" Target="../slideLayouts/slideLayout59.xml"/><Relationship Id="rId5" Type="http://schemas.openxmlformats.org/officeDocument/2006/relationships/theme" Target="../theme/theme5.xml"/><Relationship Id="rId4"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3E50998-ED33-4EDD-B82D-715CD621C9D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2937C3EE-B3AE-42F4-870A-8515E00C6CD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B01F9CC2-A3C0-413D-A3D6-3907C26F016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BA1FD861-8F42-45D5-9489-254B89F7BA2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B2196BD-EABB-4B0B-919E-BF72ABAFFED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8A0223B-8D7A-4681-813B-55198971A11A}" type="slidenum">
              <a:rPr lang="cs-CZ" smtClean="0"/>
              <a:t>‹#›</a:t>
            </a:fld>
            <a:endParaRPr lang="cs-CZ"/>
          </a:p>
        </p:txBody>
      </p:sp>
    </p:spTree>
    <p:extLst>
      <p:ext uri="{BB962C8B-B14F-4D97-AF65-F5344CB8AC3E}">
        <p14:creationId xmlns:p14="http://schemas.microsoft.com/office/powerpoint/2010/main" val="2471236715"/>
      </p:ext>
    </p:extLst>
  </p:cSld>
  <p:clrMap bg1="lt1" tx1="dk1" bg2="lt2" tx2="dk2" accent1="accent1" accent2="accent2" accent3="accent3" accent4="accent4" accent5="accent5" accent6="accent6" hlink="hlink" folHlink="folHlink"/>
  <p:sldLayoutIdLst>
    <p:sldLayoutId id="2147483649" r:id="rId1"/>
    <p:sldLayoutId id="2147483662"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3" r:id="rId13"/>
    <p:sldLayoutId id="2147483677"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BE49FC9-9EA5-8C66-A31C-401EA4E30B8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cs-CZ"/>
          </a:p>
        </p:txBody>
      </p:sp>
      <p:sp>
        <p:nvSpPr>
          <p:cNvPr id="3" name="Text Placeholder 2">
            <a:extLst>
              <a:ext uri="{FF2B5EF4-FFF2-40B4-BE49-F238E27FC236}">
                <a16:creationId xmlns:a16="http://schemas.microsoft.com/office/drawing/2014/main" id="{4E6853BA-9816-7B2F-4CA1-8C0F806EDBE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4" name="Date Placeholder 3">
            <a:extLst>
              <a:ext uri="{FF2B5EF4-FFF2-40B4-BE49-F238E27FC236}">
                <a16:creationId xmlns:a16="http://schemas.microsoft.com/office/drawing/2014/main" id="{AB858252-F367-8B63-22CB-3AAFB581942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D934BC0-97BF-49D2-9AD6-6A35A5E47463}" type="datetimeFigureOut">
              <a:rPr lang="cs-CZ" smtClean="0"/>
              <a:t>26.11.2024</a:t>
            </a:fld>
            <a:endParaRPr lang="cs-CZ"/>
          </a:p>
        </p:txBody>
      </p:sp>
      <p:sp>
        <p:nvSpPr>
          <p:cNvPr id="5" name="Footer Placeholder 4">
            <a:extLst>
              <a:ext uri="{FF2B5EF4-FFF2-40B4-BE49-F238E27FC236}">
                <a16:creationId xmlns:a16="http://schemas.microsoft.com/office/drawing/2014/main" id="{BC3B2D83-DD3B-63F0-AA94-94B243DEDB3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Slide Number Placeholder 5">
            <a:extLst>
              <a:ext uri="{FF2B5EF4-FFF2-40B4-BE49-F238E27FC236}">
                <a16:creationId xmlns:a16="http://schemas.microsoft.com/office/drawing/2014/main" id="{A85E96AF-205A-6153-3F9E-7DB90E54765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9533558-1CEE-495C-986A-AA5BB9976651}" type="slidenum">
              <a:rPr lang="cs-CZ" smtClean="0"/>
              <a:t>‹#›</a:t>
            </a:fld>
            <a:endParaRPr lang="cs-CZ"/>
          </a:p>
        </p:txBody>
      </p:sp>
    </p:spTree>
    <p:extLst>
      <p:ext uri="{BB962C8B-B14F-4D97-AF65-F5344CB8AC3E}">
        <p14:creationId xmlns:p14="http://schemas.microsoft.com/office/powerpoint/2010/main" val="887343355"/>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 id="214748369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062889BC-EF59-49C6-5333-C71E0D6B327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5A368283-6357-58E9-66DB-349AC4528A8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4" name="Zástupný symbol pro datum 3">
            <a:extLst>
              <a:ext uri="{FF2B5EF4-FFF2-40B4-BE49-F238E27FC236}">
                <a16:creationId xmlns:a16="http://schemas.microsoft.com/office/drawing/2014/main" id="{0A190314-308A-BEB6-A115-0312B537BF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EAE2421-3460-6A45-AE59-CB915AFC454F}" type="datetime1">
              <a:rPr lang="cs-CZ" smtClean="0"/>
              <a:t>26.11.2024</a:t>
            </a:fld>
            <a:endParaRPr lang="cs-CZ"/>
          </a:p>
        </p:txBody>
      </p:sp>
      <p:sp>
        <p:nvSpPr>
          <p:cNvPr id="5" name="Zástupný symbol pro zápatí 4">
            <a:extLst>
              <a:ext uri="{FF2B5EF4-FFF2-40B4-BE49-F238E27FC236}">
                <a16:creationId xmlns:a16="http://schemas.microsoft.com/office/drawing/2014/main" id="{E2B49EBC-7138-4E1F-C67E-E6233770A06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C00E08AD-49C4-D167-CC53-B843FC07042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4629FD-AEF2-1E44-B061-1A1663B65833}" type="slidenum">
              <a:rPr lang="cs-CZ" smtClean="0"/>
              <a:t>‹#›</a:t>
            </a:fld>
            <a:endParaRPr lang="cs-CZ"/>
          </a:p>
        </p:txBody>
      </p:sp>
    </p:spTree>
    <p:extLst>
      <p:ext uri="{BB962C8B-B14F-4D97-AF65-F5344CB8AC3E}">
        <p14:creationId xmlns:p14="http://schemas.microsoft.com/office/powerpoint/2010/main" val="2446356749"/>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Lst>
  <p:hf sldNum="0" hdr="0" ftr="0"/>
  <p:txStyles>
    <p:titleStyle>
      <a:lvl1pPr algn="l" defTabSz="914400" rtl="0" eaLnBrk="1" latinLnBrk="0" hangingPunct="1">
        <a:lnSpc>
          <a:spcPct val="90000"/>
        </a:lnSpc>
        <a:spcBef>
          <a:spcPct val="0"/>
        </a:spcBef>
        <a:buNone/>
        <a:defRPr sz="3600" b="1" i="0" kern="1200" cap="all" baseline="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 orient="horz" pos="3861">
          <p15:clr>
            <a:srgbClr val="F26B43"/>
          </p15:clr>
        </p15:guide>
        <p15:guide id="5" pos="721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13E50998-ED33-4EDD-B82D-715CD621C9D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a:t>Kliknutím lze upravit styl.</a:t>
            </a:r>
          </a:p>
        </p:txBody>
      </p:sp>
      <p:sp>
        <p:nvSpPr>
          <p:cNvPr id="3" name="Zástupný text 2">
            <a:extLst>
              <a:ext uri="{FF2B5EF4-FFF2-40B4-BE49-F238E27FC236}">
                <a16:creationId xmlns:a16="http://schemas.microsoft.com/office/drawing/2014/main" id="{2937C3EE-B3AE-42F4-870A-8515E00C6CD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a:t>Po kliknutí můžete upravovat styly textu v předloze.</a:t>
            </a:r>
          </a:p>
          <a:p>
            <a:pPr lvl="1"/>
            <a:r>
              <a:rPr lang="cs-CZ"/>
              <a:t>Druhá úroveň</a:t>
            </a:r>
          </a:p>
          <a:p>
            <a:pPr lvl="2"/>
            <a:r>
              <a:rPr lang="cs-CZ"/>
              <a:t>Třetí úroveň</a:t>
            </a:r>
          </a:p>
          <a:p>
            <a:pPr lvl="3"/>
            <a:r>
              <a:rPr lang="cs-CZ"/>
              <a:t>Čtvrtá úroveň</a:t>
            </a:r>
          </a:p>
          <a:p>
            <a:pPr lvl="4"/>
            <a:r>
              <a:rPr lang="cs-CZ"/>
              <a:t>Pátá úroveň</a:t>
            </a:r>
          </a:p>
        </p:txBody>
      </p:sp>
      <p:sp>
        <p:nvSpPr>
          <p:cNvPr id="4" name="Zástupný symbol pro datum 3">
            <a:extLst>
              <a:ext uri="{FF2B5EF4-FFF2-40B4-BE49-F238E27FC236}">
                <a16:creationId xmlns:a16="http://schemas.microsoft.com/office/drawing/2014/main" id="{B01F9CC2-A3C0-413D-A3D6-3907C26F016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ED464F1-3EBB-408E-8703-06B65CDE4B4A}" type="datetimeFigureOut">
              <a:rPr lang="cs-CZ" smtClean="0"/>
              <a:t>26.11.2024</a:t>
            </a:fld>
            <a:endParaRPr lang="cs-CZ"/>
          </a:p>
        </p:txBody>
      </p:sp>
      <p:sp>
        <p:nvSpPr>
          <p:cNvPr id="5" name="Zástupný symbol pro zápatí 4">
            <a:extLst>
              <a:ext uri="{FF2B5EF4-FFF2-40B4-BE49-F238E27FC236}">
                <a16:creationId xmlns:a16="http://schemas.microsoft.com/office/drawing/2014/main" id="{BA1FD861-8F42-45D5-9489-254B89F7BA2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3B2196BD-EABB-4B0B-919E-BF72ABAFFED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8A0223B-8D7A-4681-813B-55198971A11A}" type="slidenum">
              <a:rPr lang="cs-CZ" smtClean="0"/>
              <a:t>‹#›</a:t>
            </a:fld>
            <a:endParaRPr lang="cs-CZ"/>
          </a:p>
        </p:txBody>
      </p:sp>
    </p:spTree>
    <p:extLst>
      <p:ext uri="{BB962C8B-B14F-4D97-AF65-F5344CB8AC3E}">
        <p14:creationId xmlns:p14="http://schemas.microsoft.com/office/powerpoint/2010/main" val="3216119856"/>
      </p:ext>
    </p:extLst>
  </p:cSld>
  <p:clrMap bg1="lt1" tx1="dk1" bg2="lt2" tx2="dk2" accent1="accent1" accent2="accent2" accent3="accent3" accent4="accent4" accent5="accent5" accent6="accent6" hlink="hlink" folHlink="folHlink"/>
  <p:sldLayoutIdLst>
    <p:sldLayoutId id="2147483712" r:id="rId1"/>
    <p:sldLayoutId id="2147483713" r:id="rId2"/>
    <p:sldLayoutId id="2147483714" r:id="rId3"/>
    <p:sldLayoutId id="2147483715" r:id="rId4"/>
    <p:sldLayoutId id="2147483716" r:id="rId5"/>
    <p:sldLayoutId id="2147483717" r:id="rId6"/>
    <p:sldLayoutId id="2147483718" r:id="rId7"/>
    <p:sldLayoutId id="2147483719" r:id="rId8"/>
    <p:sldLayoutId id="2147483720" r:id="rId9"/>
    <p:sldLayoutId id="2147483721" r:id="rId10"/>
    <p:sldLayoutId id="2147483722" r:id="rId11"/>
    <p:sldLayoutId id="2147483723" r:id="rId12"/>
    <p:sldLayoutId id="2147483724"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Zástupný nadpis 1">
            <a:extLst>
              <a:ext uri="{FF2B5EF4-FFF2-40B4-BE49-F238E27FC236}">
                <a16:creationId xmlns:a16="http://schemas.microsoft.com/office/drawing/2014/main" id="{50DD7E04-5DBC-4B1E-9477-950FBAF621C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cs-CZ" dirty="0"/>
              <a:t>Kliknutím lze upravit styl.</a:t>
            </a:r>
          </a:p>
        </p:txBody>
      </p:sp>
      <p:sp>
        <p:nvSpPr>
          <p:cNvPr id="3" name="Zástupný text 2">
            <a:extLst>
              <a:ext uri="{FF2B5EF4-FFF2-40B4-BE49-F238E27FC236}">
                <a16:creationId xmlns:a16="http://schemas.microsoft.com/office/drawing/2014/main" id="{0F90FED4-A5CB-4838-B1A6-10682CEEC84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cs-CZ" dirty="0"/>
              <a:t>Po kliknutí můžete upravovat styly textu v předloze.</a:t>
            </a:r>
          </a:p>
          <a:p>
            <a:pPr lvl="1"/>
            <a:r>
              <a:rPr lang="cs-CZ" dirty="0"/>
              <a:t>Druhá úroveň</a:t>
            </a:r>
          </a:p>
          <a:p>
            <a:pPr lvl="2"/>
            <a:r>
              <a:rPr lang="cs-CZ" dirty="0"/>
              <a:t>Třetí úroveň</a:t>
            </a:r>
          </a:p>
          <a:p>
            <a:pPr lvl="3"/>
            <a:r>
              <a:rPr lang="cs-CZ" dirty="0"/>
              <a:t>Čtvrtá úroveň</a:t>
            </a:r>
          </a:p>
          <a:p>
            <a:pPr lvl="4"/>
            <a:r>
              <a:rPr lang="cs-CZ" dirty="0"/>
              <a:t>Pátá úroveň</a:t>
            </a:r>
          </a:p>
        </p:txBody>
      </p:sp>
      <p:sp>
        <p:nvSpPr>
          <p:cNvPr id="4" name="Zástupný symbol pro datum 3">
            <a:extLst>
              <a:ext uri="{FF2B5EF4-FFF2-40B4-BE49-F238E27FC236}">
                <a16:creationId xmlns:a16="http://schemas.microsoft.com/office/drawing/2014/main" id="{BC83F415-683F-44AB-A9F0-E9DF590F51C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9F41DC1-AD56-49EF-8192-50F23F676C7C}" type="datetimeFigureOut">
              <a:rPr lang="cs-CZ" smtClean="0"/>
              <a:t>26.11.2024</a:t>
            </a:fld>
            <a:endParaRPr lang="cs-CZ"/>
          </a:p>
        </p:txBody>
      </p:sp>
      <p:sp>
        <p:nvSpPr>
          <p:cNvPr id="5" name="Zástupný symbol pro zápatí 4">
            <a:extLst>
              <a:ext uri="{FF2B5EF4-FFF2-40B4-BE49-F238E27FC236}">
                <a16:creationId xmlns:a16="http://schemas.microsoft.com/office/drawing/2014/main" id="{589789F5-2FE9-4D15-85A1-47BEDB35476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cs-CZ"/>
          </a:p>
        </p:txBody>
      </p:sp>
      <p:sp>
        <p:nvSpPr>
          <p:cNvPr id="6" name="Zástupný symbol pro číslo snímku 5">
            <a:extLst>
              <a:ext uri="{FF2B5EF4-FFF2-40B4-BE49-F238E27FC236}">
                <a16:creationId xmlns:a16="http://schemas.microsoft.com/office/drawing/2014/main" id="{B21B36F7-AAA1-460E-9405-C2D668E4B76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05A097D-7F6C-46D5-AE8C-9BA4554021D2}" type="slidenum">
              <a:rPr lang="cs-CZ" smtClean="0"/>
              <a:t>‹#›</a:t>
            </a:fld>
            <a:endParaRPr lang="cs-CZ"/>
          </a:p>
        </p:txBody>
      </p:sp>
    </p:spTree>
    <p:extLst>
      <p:ext uri="{BB962C8B-B14F-4D97-AF65-F5344CB8AC3E}">
        <p14:creationId xmlns:p14="http://schemas.microsoft.com/office/powerpoint/2010/main" val="2747080309"/>
      </p:ext>
    </p:extLst>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Lst>
  <p:txStyles>
    <p:titleStyle>
      <a:lvl1pPr algn="l" defTabSz="914400" rtl="0" eaLnBrk="1" latinLnBrk="0" hangingPunct="1">
        <a:lnSpc>
          <a:spcPct val="90000"/>
        </a:lnSpc>
        <a:spcBef>
          <a:spcPct val="0"/>
        </a:spcBef>
        <a:buNone/>
        <a:defRPr sz="3600" b="1" kern="1200">
          <a:solidFill>
            <a:schemeClr val="accent2"/>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3200" b="1" kern="1200">
          <a:solidFill>
            <a:schemeClr val="accent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1"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cs-CZ"/>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46.xml"/><Relationship Id="rId2" Type="http://schemas.openxmlformats.org/officeDocument/2006/relationships/tags" Target="../tags/tag6.xml"/><Relationship Id="rId1" Type="http://schemas.openxmlformats.org/officeDocument/2006/relationships/tags" Target="../tags/tag5.xml"/><Relationship Id="rId4" Type="http://schemas.openxmlformats.org/officeDocument/2006/relationships/image" Target="../media/image7.png"/></Relationships>
</file>

<file path=ppt/slides/_rels/slide10.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tags" Target="../tags/tag30.xml"/><Relationship Id="rId2" Type="http://schemas.openxmlformats.org/officeDocument/2006/relationships/tags" Target="../tags/tag29.xml"/><Relationship Id="rId1" Type="http://schemas.openxmlformats.org/officeDocument/2006/relationships/tags" Target="../tags/tag28.xml"/><Relationship Id="rId5" Type="http://schemas.openxmlformats.org/officeDocument/2006/relationships/chart" Target="../charts/chart12.xml"/><Relationship Id="rId4"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33.xml"/><Relationship Id="rId7" Type="http://schemas.openxmlformats.org/officeDocument/2006/relationships/chart" Target="../charts/chart13.xml"/><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slideLayout" Target="../slideLayouts/slideLayout13.xml"/><Relationship Id="rId5" Type="http://schemas.openxmlformats.org/officeDocument/2006/relationships/tags" Target="../tags/tag35.xml"/><Relationship Id="rId4" Type="http://schemas.openxmlformats.org/officeDocument/2006/relationships/tags" Target="../tags/tag34.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2.xml"/><Relationship Id="rId1" Type="http://schemas.openxmlformats.org/officeDocument/2006/relationships/tags" Target="../tags/tag36.xml"/><Relationship Id="rId4" Type="http://schemas.openxmlformats.org/officeDocument/2006/relationships/image" Target="../media/image26.svg"/></Relationships>
</file>

<file path=ppt/slides/_rels/slide14.xml.rels><?xml version="1.0" encoding="UTF-8" standalone="yes"?>
<Relationships xmlns="http://schemas.openxmlformats.org/package/2006/relationships"><Relationship Id="rId8" Type="http://schemas.openxmlformats.org/officeDocument/2006/relationships/tags" Target="../tags/tag44.xml"/><Relationship Id="rId13" Type="http://schemas.openxmlformats.org/officeDocument/2006/relationships/tags" Target="../tags/tag49.xml"/><Relationship Id="rId3" Type="http://schemas.openxmlformats.org/officeDocument/2006/relationships/tags" Target="../tags/tag39.xml"/><Relationship Id="rId7" Type="http://schemas.openxmlformats.org/officeDocument/2006/relationships/tags" Target="../tags/tag43.xml"/><Relationship Id="rId12" Type="http://schemas.openxmlformats.org/officeDocument/2006/relationships/tags" Target="../tags/tag48.xml"/><Relationship Id="rId17" Type="http://schemas.openxmlformats.org/officeDocument/2006/relationships/chart" Target="../charts/chart16.xml"/><Relationship Id="rId2" Type="http://schemas.openxmlformats.org/officeDocument/2006/relationships/tags" Target="../tags/tag38.xml"/><Relationship Id="rId16" Type="http://schemas.openxmlformats.org/officeDocument/2006/relationships/chart" Target="../charts/chart15.xml"/><Relationship Id="rId1" Type="http://schemas.openxmlformats.org/officeDocument/2006/relationships/tags" Target="../tags/tag37.xml"/><Relationship Id="rId6" Type="http://schemas.openxmlformats.org/officeDocument/2006/relationships/tags" Target="../tags/tag42.xml"/><Relationship Id="rId11" Type="http://schemas.openxmlformats.org/officeDocument/2006/relationships/tags" Target="../tags/tag47.xml"/><Relationship Id="rId5" Type="http://schemas.openxmlformats.org/officeDocument/2006/relationships/tags" Target="../tags/tag41.xml"/><Relationship Id="rId15" Type="http://schemas.openxmlformats.org/officeDocument/2006/relationships/notesSlide" Target="../notesSlides/notesSlide1.xml"/><Relationship Id="rId10" Type="http://schemas.openxmlformats.org/officeDocument/2006/relationships/tags" Target="../tags/tag46.xml"/><Relationship Id="rId4" Type="http://schemas.openxmlformats.org/officeDocument/2006/relationships/tags" Target="../tags/tag40.xml"/><Relationship Id="rId9" Type="http://schemas.openxmlformats.org/officeDocument/2006/relationships/tags" Target="../tags/tag45.xml"/><Relationship Id="rId14"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8" Type="http://schemas.openxmlformats.org/officeDocument/2006/relationships/notesSlide" Target="../notesSlides/notesSlide2.xml"/><Relationship Id="rId3" Type="http://schemas.openxmlformats.org/officeDocument/2006/relationships/tags" Target="../tags/tag52.xml"/><Relationship Id="rId7" Type="http://schemas.openxmlformats.org/officeDocument/2006/relationships/slideLayout" Target="../slideLayouts/slideLayout13.xml"/><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tags" Target="../tags/tag55.xml"/><Relationship Id="rId5" Type="http://schemas.openxmlformats.org/officeDocument/2006/relationships/tags" Target="../tags/tag54.xml"/><Relationship Id="rId4" Type="http://schemas.openxmlformats.org/officeDocument/2006/relationships/tags" Target="../tags/tag53.xml"/><Relationship Id="rId9" Type="http://schemas.openxmlformats.org/officeDocument/2006/relationships/chart" Target="../charts/chart17.xml"/></Relationships>
</file>

<file path=ppt/slides/_rels/slide1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tags" Target="../tags/tag58.xml"/><Relationship Id="rId7" Type="http://schemas.openxmlformats.org/officeDocument/2006/relationships/notesSlide" Target="../notesSlides/notesSlide3.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slideLayout" Target="../slideLayouts/slideLayout13.xml"/><Relationship Id="rId5" Type="http://schemas.openxmlformats.org/officeDocument/2006/relationships/tags" Target="../tags/tag60.xml"/><Relationship Id="rId4" Type="http://schemas.openxmlformats.org/officeDocument/2006/relationships/tags" Target="../tags/tag59.xml"/><Relationship Id="rId9" Type="http://schemas.openxmlformats.org/officeDocument/2006/relationships/chart" Target="../charts/chart19.xml"/></Relationships>
</file>

<file path=ppt/slides/_rels/slide17.xml.rels><?xml version="1.0" encoding="UTF-8" standalone="yes"?>
<Relationships xmlns="http://schemas.openxmlformats.org/package/2006/relationships"><Relationship Id="rId8" Type="http://schemas.openxmlformats.org/officeDocument/2006/relationships/tags" Target="../tags/tag68.xml"/><Relationship Id="rId13" Type="http://schemas.openxmlformats.org/officeDocument/2006/relationships/notesSlide" Target="../notesSlides/notesSlide4.xml"/><Relationship Id="rId3" Type="http://schemas.openxmlformats.org/officeDocument/2006/relationships/tags" Target="../tags/tag63.xml"/><Relationship Id="rId7" Type="http://schemas.openxmlformats.org/officeDocument/2006/relationships/tags" Target="../tags/tag67.xml"/><Relationship Id="rId12" Type="http://schemas.openxmlformats.org/officeDocument/2006/relationships/slideLayout" Target="../slideLayouts/slideLayout13.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tags" Target="../tags/tag66.xml"/><Relationship Id="rId11" Type="http://schemas.openxmlformats.org/officeDocument/2006/relationships/tags" Target="../tags/tag71.xml"/><Relationship Id="rId5" Type="http://schemas.openxmlformats.org/officeDocument/2006/relationships/tags" Target="../tags/tag65.xml"/><Relationship Id="rId15" Type="http://schemas.openxmlformats.org/officeDocument/2006/relationships/chart" Target="../charts/chart21.xml"/><Relationship Id="rId10" Type="http://schemas.openxmlformats.org/officeDocument/2006/relationships/tags" Target="../tags/tag70.xml"/><Relationship Id="rId4" Type="http://schemas.openxmlformats.org/officeDocument/2006/relationships/tags" Target="../tags/tag64.xml"/><Relationship Id="rId9" Type="http://schemas.openxmlformats.org/officeDocument/2006/relationships/tags" Target="../tags/tag69.xml"/><Relationship Id="rId14" Type="http://schemas.openxmlformats.org/officeDocument/2006/relationships/chart" Target="../charts/chart20.xml"/></Relationships>
</file>

<file path=ppt/slides/_rels/slide18.xml.rels><?xml version="1.0" encoding="UTF-8" standalone="yes"?>
<Relationships xmlns="http://schemas.openxmlformats.org/package/2006/relationships"><Relationship Id="rId3" Type="http://schemas.openxmlformats.org/officeDocument/2006/relationships/tags" Target="../tags/tag74.xml"/><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chart" Target="../charts/chart22.xml"/><Relationship Id="rId5" Type="http://schemas.openxmlformats.org/officeDocument/2006/relationships/notesSlide" Target="../notesSlides/notesSlide5.xml"/><Relationship Id="rId4"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2.xml"/><Relationship Id="rId1" Type="http://schemas.openxmlformats.org/officeDocument/2006/relationships/tags" Target="../tags/tag75.xml"/><Relationship Id="rId4" Type="http://schemas.openxmlformats.org/officeDocument/2006/relationships/image" Target="../media/image26.svg"/></Relationships>
</file>

<file path=ppt/slides/_rels/slide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26.svg"/></Relationships>
</file>

<file path=ppt/slides/_rels/slide20.xml.rels><?xml version="1.0" encoding="UTF-8" standalone="yes"?>
<Relationships xmlns="http://schemas.openxmlformats.org/package/2006/relationships"><Relationship Id="rId8" Type="http://schemas.openxmlformats.org/officeDocument/2006/relationships/tags" Target="../tags/tag83.xml"/><Relationship Id="rId13" Type="http://schemas.openxmlformats.org/officeDocument/2006/relationships/slideLayout" Target="../slideLayouts/slideLayout62.xml"/><Relationship Id="rId3" Type="http://schemas.openxmlformats.org/officeDocument/2006/relationships/tags" Target="../tags/tag78.xml"/><Relationship Id="rId7" Type="http://schemas.openxmlformats.org/officeDocument/2006/relationships/tags" Target="../tags/tag82.xml"/><Relationship Id="rId12" Type="http://schemas.openxmlformats.org/officeDocument/2006/relationships/tags" Target="../tags/tag87.xml"/><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tags" Target="../tags/tag81.xml"/><Relationship Id="rId11" Type="http://schemas.openxmlformats.org/officeDocument/2006/relationships/tags" Target="../tags/tag86.xml"/><Relationship Id="rId5" Type="http://schemas.openxmlformats.org/officeDocument/2006/relationships/tags" Target="../tags/tag80.xml"/><Relationship Id="rId15" Type="http://schemas.openxmlformats.org/officeDocument/2006/relationships/chart" Target="../charts/chart24.xml"/><Relationship Id="rId10" Type="http://schemas.openxmlformats.org/officeDocument/2006/relationships/tags" Target="../tags/tag85.xml"/><Relationship Id="rId4" Type="http://schemas.openxmlformats.org/officeDocument/2006/relationships/tags" Target="../tags/tag79.xml"/><Relationship Id="rId9" Type="http://schemas.openxmlformats.org/officeDocument/2006/relationships/tags" Target="../tags/tag84.xml"/><Relationship Id="rId14" Type="http://schemas.openxmlformats.org/officeDocument/2006/relationships/chart" Target="../charts/chart23.xml"/></Relationships>
</file>

<file path=ppt/slides/_rels/slide21.xml.rels><?xml version="1.0" encoding="UTF-8" standalone="yes"?>
<Relationships xmlns="http://schemas.openxmlformats.org/package/2006/relationships"><Relationship Id="rId8" Type="http://schemas.openxmlformats.org/officeDocument/2006/relationships/tags" Target="../tags/tag95.xml"/><Relationship Id="rId13" Type="http://schemas.openxmlformats.org/officeDocument/2006/relationships/chart" Target="../charts/chart25.xml"/><Relationship Id="rId3" Type="http://schemas.openxmlformats.org/officeDocument/2006/relationships/tags" Target="../tags/tag90.xml"/><Relationship Id="rId7" Type="http://schemas.openxmlformats.org/officeDocument/2006/relationships/tags" Target="../tags/tag94.xml"/><Relationship Id="rId12" Type="http://schemas.openxmlformats.org/officeDocument/2006/relationships/slideLayout" Target="../slideLayouts/slideLayout61.xml"/><Relationship Id="rId2" Type="http://schemas.openxmlformats.org/officeDocument/2006/relationships/tags" Target="../tags/tag89.xml"/><Relationship Id="rId1" Type="http://schemas.openxmlformats.org/officeDocument/2006/relationships/tags" Target="../tags/tag88.xml"/><Relationship Id="rId6" Type="http://schemas.openxmlformats.org/officeDocument/2006/relationships/tags" Target="../tags/tag93.xml"/><Relationship Id="rId11" Type="http://schemas.openxmlformats.org/officeDocument/2006/relationships/tags" Target="../tags/tag98.xml"/><Relationship Id="rId5" Type="http://schemas.openxmlformats.org/officeDocument/2006/relationships/tags" Target="../tags/tag92.xml"/><Relationship Id="rId10" Type="http://schemas.openxmlformats.org/officeDocument/2006/relationships/tags" Target="../tags/tag97.xml"/><Relationship Id="rId4" Type="http://schemas.openxmlformats.org/officeDocument/2006/relationships/tags" Target="../tags/tag91.xml"/><Relationship Id="rId9" Type="http://schemas.openxmlformats.org/officeDocument/2006/relationships/tags" Target="../tags/tag96.xml"/><Relationship Id="rId14" Type="http://schemas.openxmlformats.org/officeDocument/2006/relationships/chart" Target="../charts/chart26.xml"/></Relationships>
</file>

<file path=ppt/slides/_rels/slide22.xml.rels><?xml version="1.0" encoding="UTF-8" standalone="yes"?>
<Relationships xmlns="http://schemas.openxmlformats.org/package/2006/relationships"><Relationship Id="rId8" Type="http://schemas.openxmlformats.org/officeDocument/2006/relationships/tags" Target="../tags/tag106.xml"/><Relationship Id="rId13" Type="http://schemas.openxmlformats.org/officeDocument/2006/relationships/chart" Target="../charts/chart27.xml"/><Relationship Id="rId3" Type="http://schemas.openxmlformats.org/officeDocument/2006/relationships/tags" Target="../tags/tag101.xml"/><Relationship Id="rId7" Type="http://schemas.openxmlformats.org/officeDocument/2006/relationships/tags" Target="../tags/tag105.xml"/><Relationship Id="rId12" Type="http://schemas.openxmlformats.org/officeDocument/2006/relationships/slideLayout" Target="../slideLayouts/slideLayout61.xml"/><Relationship Id="rId2" Type="http://schemas.openxmlformats.org/officeDocument/2006/relationships/tags" Target="../tags/tag100.xml"/><Relationship Id="rId1" Type="http://schemas.openxmlformats.org/officeDocument/2006/relationships/tags" Target="../tags/tag99.xml"/><Relationship Id="rId6" Type="http://schemas.openxmlformats.org/officeDocument/2006/relationships/tags" Target="../tags/tag104.xml"/><Relationship Id="rId11" Type="http://schemas.openxmlformats.org/officeDocument/2006/relationships/tags" Target="../tags/tag109.xml"/><Relationship Id="rId5" Type="http://schemas.openxmlformats.org/officeDocument/2006/relationships/tags" Target="../tags/tag103.xml"/><Relationship Id="rId10" Type="http://schemas.openxmlformats.org/officeDocument/2006/relationships/tags" Target="../tags/tag108.xml"/><Relationship Id="rId4" Type="http://schemas.openxmlformats.org/officeDocument/2006/relationships/tags" Target="../tags/tag102.xml"/><Relationship Id="rId9" Type="http://schemas.openxmlformats.org/officeDocument/2006/relationships/tags" Target="../tags/tag107.xml"/><Relationship Id="rId14" Type="http://schemas.openxmlformats.org/officeDocument/2006/relationships/chart" Target="../charts/chart28.xml"/></Relationships>
</file>

<file path=ppt/slides/_rels/slide23.xml.rels><?xml version="1.0" encoding="UTF-8" standalone="yes"?>
<Relationships xmlns="http://schemas.openxmlformats.org/package/2006/relationships"><Relationship Id="rId8" Type="http://schemas.openxmlformats.org/officeDocument/2006/relationships/tags" Target="../tags/tag117.xml"/><Relationship Id="rId13" Type="http://schemas.openxmlformats.org/officeDocument/2006/relationships/chart" Target="../charts/chart29.xml"/><Relationship Id="rId3" Type="http://schemas.openxmlformats.org/officeDocument/2006/relationships/tags" Target="../tags/tag112.xml"/><Relationship Id="rId7" Type="http://schemas.openxmlformats.org/officeDocument/2006/relationships/tags" Target="../tags/tag116.xml"/><Relationship Id="rId12" Type="http://schemas.openxmlformats.org/officeDocument/2006/relationships/slideLayout" Target="../slideLayouts/slideLayout61.xml"/><Relationship Id="rId2" Type="http://schemas.openxmlformats.org/officeDocument/2006/relationships/tags" Target="../tags/tag111.xml"/><Relationship Id="rId1" Type="http://schemas.openxmlformats.org/officeDocument/2006/relationships/tags" Target="../tags/tag110.xml"/><Relationship Id="rId6" Type="http://schemas.openxmlformats.org/officeDocument/2006/relationships/tags" Target="../tags/tag115.xml"/><Relationship Id="rId11" Type="http://schemas.openxmlformats.org/officeDocument/2006/relationships/tags" Target="../tags/tag120.xml"/><Relationship Id="rId5" Type="http://schemas.openxmlformats.org/officeDocument/2006/relationships/tags" Target="../tags/tag114.xml"/><Relationship Id="rId10" Type="http://schemas.openxmlformats.org/officeDocument/2006/relationships/tags" Target="../tags/tag119.xml"/><Relationship Id="rId4" Type="http://schemas.openxmlformats.org/officeDocument/2006/relationships/tags" Target="../tags/tag113.xml"/><Relationship Id="rId9" Type="http://schemas.openxmlformats.org/officeDocument/2006/relationships/tags" Target="../tags/tag118.xml"/><Relationship Id="rId14" Type="http://schemas.openxmlformats.org/officeDocument/2006/relationships/chart" Target="../charts/chart30.xml"/></Relationships>
</file>

<file path=ppt/slides/_rels/slide24.xml.rels><?xml version="1.0" encoding="UTF-8" standalone="yes"?>
<Relationships xmlns="http://schemas.openxmlformats.org/package/2006/relationships"><Relationship Id="rId2" Type="http://schemas.openxmlformats.org/officeDocument/2006/relationships/chart" Target="../charts/chart31.xml"/><Relationship Id="rId1" Type="http://schemas.openxmlformats.org/officeDocument/2006/relationships/slideLayout" Target="../slideLayouts/slideLayout61.xml"/></Relationships>
</file>

<file path=ppt/slides/_rels/slide25.xml.rels><?xml version="1.0" encoding="UTF-8" standalone="yes"?>
<Relationships xmlns="http://schemas.openxmlformats.org/package/2006/relationships"><Relationship Id="rId8" Type="http://schemas.openxmlformats.org/officeDocument/2006/relationships/tags" Target="../tags/tag128.xml"/><Relationship Id="rId13" Type="http://schemas.openxmlformats.org/officeDocument/2006/relationships/slideLayout" Target="../slideLayouts/slideLayout61.xml"/><Relationship Id="rId3" Type="http://schemas.openxmlformats.org/officeDocument/2006/relationships/tags" Target="../tags/tag123.xml"/><Relationship Id="rId7" Type="http://schemas.openxmlformats.org/officeDocument/2006/relationships/tags" Target="../tags/tag127.xml"/><Relationship Id="rId12" Type="http://schemas.openxmlformats.org/officeDocument/2006/relationships/tags" Target="../tags/tag132.xml"/><Relationship Id="rId2" Type="http://schemas.openxmlformats.org/officeDocument/2006/relationships/tags" Target="../tags/tag122.xml"/><Relationship Id="rId1" Type="http://schemas.openxmlformats.org/officeDocument/2006/relationships/tags" Target="../tags/tag121.xml"/><Relationship Id="rId6" Type="http://schemas.openxmlformats.org/officeDocument/2006/relationships/tags" Target="../tags/tag126.xml"/><Relationship Id="rId11" Type="http://schemas.openxmlformats.org/officeDocument/2006/relationships/tags" Target="../tags/tag131.xml"/><Relationship Id="rId5" Type="http://schemas.openxmlformats.org/officeDocument/2006/relationships/tags" Target="../tags/tag125.xml"/><Relationship Id="rId15" Type="http://schemas.openxmlformats.org/officeDocument/2006/relationships/chart" Target="../charts/chart33.xml"/><Relationship Id="rId10" Type="http://schemas.openxmlformats.org/officeDocument/2006/relationships/tags" Target="../tags/tag130.xml"/><Relationship Id="rId4" Type="http://schemas.openxmlformats.org/officeDocument/2006/relationships/tags" Target="../tags/tag124.xml"/><Relationship Id="rId9" Type="http://schemas.openxmlformats.org/officeDocument/2006/relationships/tags" Target="../tags/tag129.xml"/><Relationship Id="rId14" Type="http://schemas.openxmlformats.org/officeDocument/2006/relationships/chart" Target="../charts/chart32.xml"/></Relationships>
</file>

<file path=ppt/slides/_rels/slide26.xml.rels><?xml version="1.0" encoding="UTF-8" standalone="yes"?>
<Relationships xmlns="http://schemas.openxmlformats.org/package/2006/relationships"><Relationship Id="rId3" Type="http://schemas.openxmlformats.org/officeDocument/2006/relationships/tags" Target="../tags/tag135.xml"/><Relationship Id="rId7" Type="http://schemas.openxmlformats.org/officeDocument/2006/relationships/chart" Target="../charts/chart34.xml"/><Relationship Id="rId2" Type="http://schemas.openxmlformats.org/officeDocument/2006/relationships/tags" Target="../tags/tag134.xml"/><Relationship Id="rId1" Type="http://schemas.openxmlformats.org/officeDocument/2006/relationships/tags" Target="../tags/tag133.xml"/><Relationship Id="rId6" Type="http://schemas.openxmlformats.org/officeDocument/2006/relationships/slideLayout" Target="../slideLayouts/slideLayout61.xml"/><Relationship Id="rId5" Type="http://schemas.openxmlformats.org/officeDocument/2006/relationships/tags" Target="../tags/tag137.xml"/><Relationship Id="rId4" Type="http://schemas.openxmlformats.org/officeDocument/2006/relationships/tags" Target="../tags/tag13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39.xml"/><Relationship Id="rId1" Type="http://schemas.openxmlformats.org/officeDocument/2006/relationships/tags" Target="../tags/tag138.xml"/><Relationship Id="rId5" Type="http://schemas.openxmlformats.org/officeDocument/2006/relationships/image" Target="../media/image26.svg"/><Relationship Id="rId4" Type="http://schemas.openxmlformats.org/officeDocument/2006/relationships/image" Target="../media/image25.png"/></Relationships>
</file>

<file path=ppt/slides/_rels/slide28.xml.rels><?xml version="1.0" encoding="UTF-8" standalone="yes"?>
<Relationships xmlns="http://schemas.openxmlformats.org/package/2006/relationships"><Relationship Id="rId8" Type="http://schemas.openxmlformats.org/officeDocument/2006/relationships/image" Target="../media/image30.emf"/><Relationship Id="rId3" Type="http://schemas.openxmlformats.org/officeDocument/2006/relationships/tags" Target="../tags/tag142.xml"/><Relationship Id="rId7" Type="http://schemas.openxmlformats.org/officeDocument/2006/relationships/image" Target="../media/image29.png"/><Relationship Id="rId2" Type="http://schemas.openxmlformats.org/officeDocument/2006/relationships/tags" Target="../tags/tag141.xml"/><Relationship Id="rId1" Type="http://schemas.openxmlformats.org/officeDocument/2006/relationships/tags" Target="../tags/tag140.xml"/><Relationship Id="rId6" Type="http://schemas.openxmlformats.org/officeDocument/2006/relationships/image" Target="../media/image28.png"/><Relationship Id="rId5" Type="http://schemas.openxmlformats.org/officeDocument/2006/relationships/image" Target="../media/image27.png"/><Relationship Id="rId10" Type="http://schemas.openxmlformats.org/officeDocument/2006/relationships/image" Target="../media/image26.svg"/><Relationship Id="rId4" Type="http://schemas.openxmlformats.org/officeDocument/2006/relationships/slideLayout" Target="../slideLayouts/slideLayout3.xml"/><Relationship Id="rId9" Type="http://schemas.openxmlformats.org/officeDocument/2006/relationships/image" Target="../media/image25.png"/></Relationships>
</file>

<file path=ppt/slides/_rels/slide29.xml.rels><?xml version="1.0" encoding="UTF-8" standalone="yes"?>
<Relationships xmlns="http://schemas.openxmlformats.org/package/2006/relationships"><Relationship Id="rId8" Type="http://schemas.openxmlformats.org/officeDocument/2006/relationships/diagramQuickStyle" Target="../diagrams/quickStyle1.xml"/><Relationship Id="rId3" Type="http://schemas.openxmlformats.org/officeDocument/2006/relationships/tags" Target="../tags/tag145.xml"/><Relationship Id="rId7" Type="http://schemas.openxmlformats.org/officeDocument/2006/relationships/diagramLayout" Target="../diagrams/layout1.xml"/><Relationship Id="rId12" Type="http://schemas.openxmlformats.org/officeDocument/2006/relationships/image" Target="../media/image26.svg"/><Relationship Id="rId2" Type="http://schemas.openxmlformats.org/officeDocument/2006/relationships/tags" Target="../tags/tag144.xml"/><Relationship Id="rId1" Type="http://schemas.openxmlformats.org/officeDocument/2006/relationships/tags" Target="../tags/tag143.xml"/><Relationship Id="rId6" Type="http://schemas.openxmlformats.org/officeDocument/2006/relationships/diagramData" Target="../diagrams/data1.xml"/><Relationship Id="rId11" Type="http://schemas.openxmlformats.org/officeDocument/2006/relationships/image" Target="../media/image25.png"/><Relationship Id="rId5" Type="http://schemas.openxmlformats.org/officeDocument/2006/relationships/notesSlide" Target="../notesSlides/notesSlide6.xml"/><Relationship Id="rId10" Type="http://schemas.microsoft.com/office/2007/relationships/diagramDrawing" Target="../diagrams/drawing1.xml"/><Relationship Id="rId4" Type="http://schemas.openxmlformats.org/officeDocument/2006/relationships/slideLayout" Target="../slideLayouts/slideLayout3.xml"/><Relationship Id="rId9" Type="http://schemas.openxmlformats.org/officeDocument/2006/relationships/diagramColors" Target="../diagrams/colors1.xml"/></Relationships>
</file>

<file path=ppt/slides/_rels/slide3.xml.rels><?xml version="1.0" encoding="UTF-8" standalone="yes"?>
<Relationships xmlns="http://schemas.openxmlformats.org/package/2006/relationships"><Relationship Id="rId3" Type="http://schemas.openxmlformats.org/officeDocument/2006/relationships/tags" Target="../tags/tag10.xml"/><Relationship Id="rId7" Type="http://schemas.openxmlformats.org/officeDocument/2006/relationships/chart" Target="../charts/chart1.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Layout" Target="../slideLayouts/slideLayout26.xml"/><Relationship Id="rId5" Type="http://schemas.openxmlformats.org/officeDocument/2006/relationships/tags" Target="../tags/tag12.xml"/><Relationship Id="rId4" Type="http://schemas.openxmlformats.org/officeDocument/2006/relationships/tags" Target="../tags/tag11.xml"/></Relationships>
</file>

<file path=ppt/slides/_rels/slide30.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diagramLayout" Target="../diagrams/layout3.xml"/><Relationship Id="rId3" Type="http://schemas.openxmlformats.org/officeDocument/2006/relationships/tags" Target="../tags/tag148.xml"/><Relationship Id="rId7" Type="http://schemas.openxmlformats.org/officeDocument/2006/relationships/diagramData" Target="../diagrams/data2.xml"/><Relationship Id="rId12" Type="http://schemas.openxmlformats.org/officeDocument/2006/relationships/diagramData" Target="../diagrams/data3.xml"/><Relationship Id="rId2" Type="http://schemas.openxmlformats.org/officeDocument/2006/relationships/tags" Target="../tags/tag147.xml"/><Relationship Id="rId16" Type="http://schemas.microsoft.com/office/2007/relationships/diagramDrawing" Target="../diagrams/drawing3.xml"/><Relationship Id="rId1" Type="http://schemas.openxmlformats.org/officeDocument/2006/relationships/tags" Target="../tags/tag146.xml"/><Relationship Id="rId6" Type="http://schemas.openxmlformats.org/officeDocument/2006/relationships/image" Target="../media/image26.svg"/><Relationship Id="rId11" Type="http://schemas.microsoft.com/office/2007/relationships/diagramDrawing" Target="../diagrams/drawing2.xml"/><Relationship Id="rId5" Type="http://schemas.openxmlformats.org/officeDocument/2006/relationships/image" Target="../media/image25.png"/><Relationship Id="rId15" Type="http://schemas.openxmlformats.org/officeDocument/2006/relationships/diagramColors" Target="../diagrams/colors3.xml"/><Relationship Id="rId10" Type="http://schemas.openxmlformats.org/officeDocument/2006/relationships/diagramColors" Target="../diagrams/colors2.xml"/><Relationship Id="rId4" Type="http://schemas.openxmlformats.org/officeDocument/2006/relationships/slideLayout" Target="../slideLayouts/slideLayout3.xml"/><Relationship Id="rId9" Type="http://schemas.openxmlformats.org/officeDocument/2006/relationships/diagramQuickStyle" Target="../diagrams/quickStyle2.xml"/><Relationship Id="rId14" Type="http://schemas.openxmlformats.org/officeDocument/2006/relationships/diagramQuickStyle" Target="../diagrams/quickStyle3.xml"/></Relationships>
</file>

<file path=ppt/slides/_rels/slide31.xml.rels><?xml version="1.0" encoding="UTF-8" standalone="yes"?>
<Relationships xmlns="http://schemas.openxmlformats.org/package/2006/relationships"><Relationship Id="rId3" Type="http://schemas.openxmlformats.org/officeDocument/2006/relationships/tags" Target="../tags/tag151.xml"/><Relationship Id="rId2" Type="http://schemas.openxmlformats.org/officeDocument/2006/relationships/tags" Target="../tags/tag150.xml"/><Relationship Id="rId1" Type="http://schemas.openxmlformats.org/officeDocument/2006/relationships/tags" Target="../tags/tag149.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tags" Target="../tags/tag154.xml"/><Relationship Id="rId2" Type="http://schemas.openxmlformats.org/officeDocument/2006/relationships/tags" Target="../tags/tag153.xml"/><Relationship Id="rId1" Type="http://schemas.openxmlformats.org/officeDocument/2006/relationships/tags" Target="../tags/tag152.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tags" Target="../tags/tag157.xml"/><Relationship Id="rId7" Type="http://schemas.openxmlformats.org/officeDocument/2006/relationships/image" Target="../media/image26.svg"/><Relationship Id="rId2" Type="http://schemas.openxmlformats.org/officeDocument/2006/relationships/tags" Target="../tags/tag156.xml"/><Relationship Id="rId1" Type="http://schemas.openxmlformats.org/officeDocument/2006/relationships/tags" Target="../tags/tag155.xml"/><Relationship Id="rId6" Type="http://schemas.openxmlformats.org/officeDocument/2006/relationships/image" Target="../media/image25.png"/><Relationship Id="rId5" Type="http://schemas.openxmlformats.org/officeDocument/2006/relationships/image" Target="../media/image31.png"/><Relationship Id="rId4"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59.xml"/><Relationship Id="rId1" Type="http://schemas.openxmlformats.org/officeDocument/2006/relationships/tags" Target="../tags/tag158.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32.png"/></Relationships>
</file>

<file path=ppt/slides/_rels/slide35.xml.rels><?xml version="1.0" encoding="UTF-8" standalone="yes"?>
<Relationships xmlns="http://schemas.openxmlformats.org/package/2006/relationships"><Relationship Id="rId3" Type="http://schemas.openxmlformats.org/officeDocument/2006/relationships/tags" Target="../tags/tag162.xml"/><Relationship Id="rId2" Type="http://schemas.openxmlformats.org/officeDocument/2006/relationships/tags" Target="../tags/tag161.xml"/><Relationship Id="rId1" Type="http://schemas.openxmlformats.org/officeDocument/2006/relationships/tags" Target="../tags/tag160.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tags" Target="../tags/tag165.xml"/><Relationship Id="rId2" Type="http://schemas.openxmlformats.org/officeDocument/2006/relationships/tags" Target="../tags/tag164.xml"/><Relationship Id="rId1" Type="http://schemas.openxmlformats.org/officeDocument/2006/relationships/tags" Target="../tags/tag16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4.svg"/><Relationship Id="rId7" Type="http://schemas.openxmlformats.org/officeDocument/2006/relationships/image" Target="../media/image38.svg"/><Relationship Id="rId12" Type="http://schemas.openxmlformats.org/officeDocument/2006/relationships/image" Target="../media/image43.png"/><Relationship Id="rId2" Type="http://schemas.openxmlformats.org/officeDocument/2006/relationships/image" Target="../media/image33.png"/><Relationship Id="rId1" Type="http://schemas.openxmlformats.org/officeDocument/2006/relationships/slideLayout" Target="../slideLayouts/slideLayout35.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6.sv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svg"/></Relationships>
</file>

<file path=ppt/slides/_rels/slide38.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tags" Target="../tags/tag168.xml"/><Relationship Id="rId7" Type="http://schemas.openxmlformats.org/officeDocument/2006/relationships/slideLayout" Target="../slideLayouts/slideLayout3.xml"/><Relationship Id="rId2" Type="http://schemas.openxmlformats.org/officeDocument/2006/relationships/tags" Target="../tags/tag167.xml"/><Relationship Id="rId1" Type="http://schemas.openxmlformats.org/officeDocument/2006/relationships/tags" Target="../tags/tag166.xml"/><Relationship Id="rId6" Type="http://schemas.openxmlformats.org/officeDocument/2006/relationships/tags" Target="../tags/tag171.xml"/><Relationship Id="rId5" Type="http://schemas.openxmlformats.org/officeDocument/2006/relationships/tags" Target="../tags/tag170.xml"/><Relationship Id="rId10" Type="http://schemas.openxmlformats.org/officeDocument/2006/relationships/image" Target="../media/image26.svg"/><Relationship Id="rId4" Type="http://schemas.openxmlformats.org/officeDocument/2006/relationships/tags" Target="../tags/tag169.xml"/><Relationship Id="rId9" Type="http://schemas.openxmlformats.org/officeDocument/2006/relationships/image" Target="../media/image25.png"/></Relationships>
</file>

<file path=ppt/slides/_rels/slide39.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tags" Target="../tags/tag174.xml"/><Relationship Id="rId7" Type="http://schemas.openxmlformats.org/officeDocument/2006/relationships/image" Target="../media/image25.png"/><Relationship Id="rId2" Type="http://schemas.openxmlformats.org/officeDocument/2006/relationships/tags" Target="../tags/tag173.xml"/><Relationship Id="rId1" Type="http://schemas.openxmlformats.org/officeDocument/2006/relationships/tags" Target="../tags/tag172.xml"/><Relationship Id="rId6" Type="http://schemas.openxmlformats.org/officeDocument/2006/relationships/image" Target="../media/image44.png"/><Relationship Id="rId5" Type="http://schemas.openxmlformats.org/officeDocument/2006/relationships/notesSlide" Target="../notesSlides/notesSlide7.xml"/><Relationship Id="rId10" Type="http://schemas.openxmlformats.org/officeDocument/2006/relationships/chart" Target="../charts/chart36.xml"/><Relationship Id="rId4" Type="http://schemas.openxmlformats.org/officeDocument/2006/relationships/slideLayout" Target="../slideLayouts/slideLayout3.xml"/><Relationship Id="rId9" Type="http://schemas.openxmlformats.org/officeDocument/2006/relationships/chart" Target="../charts/chart35.xml"/></Relationships>
</file>

<file path=ppt/slides/_rels/slide4.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5" Type="http://schemas.openxmlformats.org/officeDocument/2006/relationships/chart" Target="../charts/chart2.xml"/><Relationship Id="rId4"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tags" Target="../tags/tag177.xml"/><Relationship Id="rId7" Type="http://schemas.openxmlformats.org/officeDocument/2006/relationships/image" Target="../media/image26.svg"/><Relationship Id="rId2" Type="http://schemas.openxmlformats.org/officeDocument/2006/relationships/tags" Target="../tags/tag176.xml"/><Relationship Id="rId1" Type="http://schemas.openxmlformats.org/officeDocument/2006/relationships/tags" Target="../tags/tag175.xml"/><Relationship Id="rId6" Type="http://schemas.openxmlformats.org/officeDocument/2006/relationships/image" Target="../media/image25.png"/><Relationship Id="rId5" Type="http://schemas.openxmlformats.org/officeDocument/2006/relationships/notesSlide" Target="../notesSlides/notesSlide8.xml"/><Relationship Id="rId4"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2.xml"/><Relationship Id="rId1" Type="http://schemas.openxmlformats.org/officeDocument/2006/relationships/tags" Target="../tags/tag178.xml"/><Relationship Id="rId4" Type="http://schemas.openxmlformats.org/officeDocument/2006/relationships/image" Target="../media/image26.svg"/></Relationships>
</file>

<file path=ppt/slides/_rels/slide42.xml.rels><?xml version="1.0" encoding="UTF-8" standalone="yes"?>
<Relationships xmlns="http://schemas.openxmlformats.org/package/2006/relationships"><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tags" Target="../tags/tag179.xml"/><Relationship Id="rId5" Type="http://schemas.openxmlformats.org/officeDocument/2006/relationships/chart" Target="../charts/chart37.xml"/><Relationship Id="rId4"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tags" Target="../tags/tag184.xml"/><Relationship Id="rId2" Type="http://schemas.openxmlformats.org/officeDocument/2006/relationships/tags" Target="../tags/tag183.xml"/><Relationship Id="rId1" Type="http://schemas.openxmlformats.org/officeDocument/2006/relationships/tags" Target="../tags/tag182.xml"/><Relationship Id="rId5" Type="http://schemas.openxmlformats.org/officeDocument/2006/relationships/chart" Target="../charts/chart38.xml"/><Relationship Id="rId4"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86.xml"/><Relationship Id="rId1" Type="http://schemas.openxmlformats.org/officeDocument/2006/relationships/tags" Target="../tags/tag185.xml"/><Relationship Id="rId4" Type="http://schemas.openxmlformats.org/officeDocument/2006/relationships/chart" Target="../charts/chart39.xml"/></Relationships>
</file>

<file path=ppt/slides/_rels/slide45.xml.rels><?xml version="1.0" encoding="UTF-8" standalone="yes"?>
<Relationships xmlns="http://schemas.openxmlformats.org/package/2006/relationships"><Relationship Id="rId3" Type="http://schemas.openxmlformats.org/officeDocument/2006/relationships/tags" Target="../tags/tag189.xml"/><Relationship Id="rId2" Type="http://schemas.openxmlformats.org/officeDocument/2006/relationships/tags" Target="../tags/tag188.xml"/><Relationship Id="rId1" Type="http://schemas.openxmlformats.org/officeDocument/2006/relationships/tags" Target="../tags/tag187.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91.xml"/><Relationship Id="rId1" Type="http://schemas.openxmlformats.org/officeDocument/2006/relationships/tags" Target="../tags/tag190.xml"/><Relationship Id="rId4" Type="http://schemas.openxmlformats.org/officeDocument/2006/relationships/chart" Target="../charts/chart42.xml"/></Relationships>
</file>

<file path=ppt/slides/_rels/slide47.xml.rels><?xml version="1.0" encoding="UTF-8" standalone="yes"?>
<Relationships xmlns="http://schemas.openxmlformats.org/package/2006/relationships"><Relationship Id="rId3" Type="http://schemas.openxmlformats.org/officeDocument/2006/relationships/tags" Target="../tags/tag194.xml"/><Relationship Id="rId2" Type="http://schemas.openxmlformats.org/officeDocument/2006/relationships/tags" Target="../tags/tag193.xml"/><Relationship Id="rId1" Type="http://schemas.openxmlformats.org/officeDocument/2006/relationships/tags" Target="../tags/tag192.xml"/><Relationship Id="rId6" Type="http://schemas.openxmlformats.org/officeDocument/2006/relationships/chart" Target="../charts/chart44.xml"/><Relationship Id="rId5" Type="http://schemas.openxmlformats.org/officeDocument/2006/relationships/chart" Target="../charts/chart43.xml"/><Relationship Id="rId4"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96.xml"/><Relationship Id="rId1" Type="http://schemas.openxmlformats.org/officeDocument/2006/relationships/tags" Target="../tags/tag195.xml"/><Relationship Id="rId4" Type="http://schemas.openxmlformats.org/officeDocument/2006/relationships/chart" Target="../charts/chart45.xml"/></Relationships>
</file>

<file path=ppt/slides/_rels/slide49.xml.rels><?xml version="1.0" encoding="UTF-8" standalone="yes"?>
<Relationships xmlns="http://schemas.openxmlformats.org/package/2006/relationships"><Relationship Id="rId3" Type="http://schemas.openxmlformats.org/officeDocument/2006/relationships/tags" Target="../tags/tag199.xml"/><Relationship Id="rId2" Type="http://schemas.openxmlformats.org/officeDocument/2006/relationships/tags" Target="../tags/tag198.xml"/><Relationship Id="rId1" Type="http://schemas.openxmlformats.org/officeDocument/2006/relationships/tags" Target="../tags/tag197.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7.xml"/><Relationship Id="rId1" Type="http://schemas.openxmlformats.org/officeDocument/2006/relationships/tags" Target="../tags/tag16.xml"/><Relationship Id="rId4" Type="http://schemas.openxmlformats.org/officeDocument/2006/relationships/chart" Target="../charts/chart3.xml"/></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01.xml"/><Relationship Id="rId1" Type="http://schemas.openxmlformats.org/officeDocument/2006/relationships/tags" Target="../tags/tag200.xml"/><Relationship Id="rId4" Type="http://schemas.openxmlformats.org/officeDocument/2006/relationships/chart" Target="../charts/chart48.xml"/></Relationships>
</file>

<file path=ppt/slides/_rels/slide51.xml.rels><?xml version="1.0" encoding="UTF-8" standalone="yes"?>
<Relationships xmlns="http://schemas.openxmlformats.org/package/2006/relationships"><Relationship Id="rId3" Type="http://schemas.openxmlformats.org/officeDocument/2006/relationships/tags" Target="../tags/tag204.xml"/><Relationship Id="rId2" Type="http://schemas.openxmlformats.org/officeDocument/2006/relationships/tags" Target="../tags/tag203.xml"/><Relationship Id="rId1" Type="http://schemas.openxmlformats.org/officeDocument/2006/relationships/tags" Target="../tags/tag202.xml"/><Relationship Id="rId6" Type="http://schemas.openxmlformats.org/officeDocument/2006/relationships/chart" Target="../charts/chart50.xml"/><Relationship Id="rId5" Type="http://schemas.openxmlformats.org/officeDocument/2006/relationships/chart" Target="../charts/chart49.xml"/><Relationship Id="rId4"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06.xml"/><Relationship Id="rId1" Type="http://schemas.openxmlformats.org/officeDocument/2006/relationships/tags" Target="../tags/tag205.xml"/><Relationship Id="rId4" Type="http://schemas.openxmlformats.org/officeDocument/2006/relationships/chart" Target="../charts/chart51.xml"/></Relationships>
</file>

<file path=ppt/slides/_rels/slide53.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slideLayout" Target="../slideLayouts/slideLayout3.xml"/><Relationship Id="rId1" Type="http://schemas.openxmlformats.org/officeDocument/2006/relationships/tags" Target="../tags/tag207.xml"/></Relationships>
</file>

<file path=ppt/slides/_rels/slide54.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slideLayout" Target="../slideLayouts/slideLayout3.xml"/><Relationship Id="rId1" Type="http://schemas.openxmlformats.org/officeDocument/2006/relationships/tags" Target="../tags/tag208.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10.xml"/><Relationship Id="rId1" Type="http://schemas.openxmlformats.org/officeDocument/2006/relationships/tags" Target="../tags/tag209.xml"/><Relationship Id="rId4" Type="http://schemas.openxmlformats.org/officeDocument/2006/relationships/chart" Target="../charts/chart54.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12.xml"/><Relationship Id="rId1" Type="http://schemas.openxmlformats.org/officeDocument/2006/relationships/tags" Target="../tags/tag211.xml"/><Relationship Id="rId4" Type="http://schemas.openxmlformats.org/officeDocument/2006/relationships/chart" Target="../charts/chart55.xml"/></Relationships>
</file>

<file path=ppt/slides/_rels/slide57.xml.rels><?xml version="1.0" encoding="UTF-8" standalone="yes"?>
<Relationships xmlns="http://schemas.openxmlformats.org/package/2006/relationships"><Relationship Id="rId3" Type="http://schemas.openxmlformats.org/officeDocument/2006/relationships/tags" Target="../tags/tag215.xml"/><Relationship Id="rId2" Type="http://schemas.openxmlformats.org/officeDocument/2006/relationships/tags" Target="../tags/tag214.xml"/><Relationship Id="rId1" Type="http://schemas.openxmlformats.org/officeDocument/2006/relationships/tags" Target="../tags/tag213.xml"/><Relationship Id="rId6" Type="http://schemas.openxmlformats.org/officeDocument/2006/relationships/chart" Target="../charts/chart57.xml"/><Relationship Id="rId5" Type="http://schemas.openxmlformats.org/officeDocument/2006/relationships/chart" Target="../charts/chart56.xml"/><Relationship Id="rId4"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slideLayout" Target="../slideLayouts/slideLayout3.xml"/><Relationship Id="rId1" Type="http://schemas.openxmlformats.org/officeDocument/2006/relationships/tags" Target="../tags/tag18.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0.xml"/><Relationship Id="rId1" Type="http://schemas.openxmlformats.org/officeDocument/2006/relationships/tags" Target="../tags/tag19.xml"/><Relationship Id="rId5" Type="http://schemas.openxmlformats.org/officeDocument/2006/relationships/chart" Target="../charts/chart6.xml"/><Relationship Id="rId4" Type="http://schemas.openxmlformats.org/officeDocument/2006/relationships/chart" Target="../charts/chart5.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2.xml"/><Relationship Id="rId1" Type="http://schemas.openxmlformats.org/officeDocument/2006/relationships/tags" Target="../tags/tag21.xml"/><Relationship Id="rId5" Type="http://schemas.openxmlformats.org/officeDocument/2006/relationships/chart" Target="../charts/chart8.xml"/><Relationship Id="rId4" Type="http://schemas.openxmlformats.org/officeDocument/2006/relationships/chart" Target="../charts/chart7.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4.xml"/><Relationship Id="rId1" Type="http://schemas.openxmlformats.org/officeDocument/2006/relationships/tags" Target="../tags/tag23.xml"/><Relationship Id="rId4" Type="http://schemas.openxmlformats.org/officeDocument/2006/relationships/chart" Target="../charts/char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odnadpis 2">
            <a:extLst>
              <a:ext uri="{FF2B5EF4-FFF2-40B4-BE49-F238E27FC236}">
                <a16:creationId xmlns:a16="http://schemas.microsoft.com/office/drawing/2014/main" id="{86F861A8-F98D-499F-A4DE-1F7719231032}"/>
              </a:ext>
            </a:extLst>
          </p:cNvPr>
          <p:cNvSpPr>
            <a:spLocks noGrp="1"/>
          </p:cNvSpPr>
          <p:nvPr>
            <p:ph type="subTitle" idx="1"/>
          </p:nvPr>
        </p:nvSpPr>
        <p:spPr>
          <a:xfrm>
            <a:off x="369611" y="5762838"/>
            <a:ext cx="5488578" cy="577909"/>
          </a:xfrm>
        </p:spPr>
        <p:txBody>
          <a:bodyPr/>
          <a:lstStyle/>
          <a:p>
            <a:pPr algn="l"/>
            <a:r>
              <a:rPr lang="cs-CZ" sz="2800" dirty="0"/>
              <a:t>Prevence a </a:t>
            </a:r>
            <a:r>
              <a:rPr lang="cs-CZ" sz="2800"/>
              <a:t>rizikové faktory </a:t>
            </a:r>
            <a:endParaRPr lang="cs-CZ" sz="2800" dirty="0"/>
          </a:p>
        </p:txBody>
      </p:sp>
      <p:pic>
        <p:nvPicPr>
          <p:cNvPr id="4" name="Logo Zdravi 2030" descr="Obsah obrázku objekt&#10;&#10;Popis byl vytvořen automaticky">
            <a:extLst>
              <a:ext uri="{FF2B5EF4-FFF2-40B4-BE49-F238E27FC236}">
                <a16:creationId xmlns:a16="http://schemas.microsoft.com/office/drawing/2014/main" id="{2EFB1457-7BAF-E5F2-6C58-D2E2FCC2DE7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52128" y="1392752"/>
            <a:ext cx="1027939" cy="400110"/>
          </a:xfrm>
          <a:prstGeom prst="rect">
            <a:avLst/>
          </a:prstGeom>
        </p:spPr>
      </p:pic>
      <p:sp>
        <p:nvSpPr>
          <p:cNvPr id="5" name="Zástupný text 6">
            <a:extLst>
              <a:ext uri="{FF2B5EF4-FFF2-40B4-BE49-F238E27FC236}">
                <a16:creationId xmlns:a16="http://schemas.microsoft.com/office/drawing/2014/main" id="{87FAA746-5813-FAE1-32A3-E92DC5671D8A}"/>
              </a:ext>
            </a:extLst>
          </p:cNvPr>
          <p:cNvSpPr txBox="1">
            <a:spLocks/>
          </p:cNvSpPr>
          <p:nvPr>
            <p:custDataLst>
              <p:tags r:id="rId1"/>
            </p:custDataLst>
          </p:nvPr>
        </p:nvSpPr>
        <p:spPr>
          <a:xfrm>
            <a:off x="369611" y="6136891"/>
            <a:ext cx="6462189" cy="468000"/>
          </a:xfrm>
          <a:prstGeom prst="rect">
            <a:avLst/>
          </a:prstGeom>
        </p:spPr>
        <p:txBody>
          <a:bodyPr vert="horz" lIns="91440" tIns="45720" rIns="91440" bIns="45720"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lang="cs-CZ" sz="3200" b="1" kern="1200" dirty="0" smtClean="0">
                <a:solidFill>
                  <a:srgbClr val="D71440"/>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cs-CZ" sz="2000" b="0" i="1" u="none" strike="noStrike" kern="1200" cap="none" spc="0" normalizeH="0" baseline="0" noProof="0" dirty="0">
                <a:ln>
                  <a:noFill/>
                </a:ln>
                <a:solidFill>
                  <a:srgbClr val="C22728"/>
                </a:solidFill>
                <a:effectLst/>
                <a:uLnTx/>
                <a:uFillTx/>
                <a:latin typeface="Calibri" panose="020F0502020204030204"/>
                <a:ea typeface="+mn-ea"/>
                <a:cs typeface="+mn-cs"/>
              </a:rPr>
              <a:t>Národní kardiologický informační systém (NKIS)</a:t>
            </a:r>
          </a:p>
        </p:txBody>
      </p:sp>
      <p:sp>
        <p:nvSpPr>
          <p:cNvPr id="6" name="Nadpis 1">
            <a:extLst>
              <a:ext uri="{FF2B5EF4-FFF2-40B4-BE49-F238E27FC236}">
                <a16:creationId xmlns:a16="http://schemas.microsoft.com/office/drawing/2014/main" id="{AA71E179-6E36-DAB3-D9F3-AC03417F031E}"/>
              </a:ext>
            </a:extLst>
          </p:cNvPr>
          <p:cNvSpPr txBox="1">
            <a:spLocks/>
          </p:cNvSpPr>
          <p:nvPr>
            <p:custDataLst>
              <p:tags r:id="rId2"/>
            </p:custDataLst>
          </p:nvPr>
        </p:nvSpPr>
        <p:spPr>
          <a:xfrm>
            <a:off x="114114" y="440313"/>
            <a:ext cx="9851983" cy="952439"/>
          </a:xfrm>
          <a:prstGeom prst="rect">
            <a:avLst/>
          </a:prstGeom>
        </p:spPr>
        <p:txBody>
          <a:bodyPr vert="horz" lIns="91440" tIns="45720" rIns="91440" bIns="45720" rtlCol="0" anchor="ctr">
            <a:normAutofit fontScale="85000" lnSpcReduction="10000"/>
          </a:bodyPr>
          <a:lstStyle>
            <a:lvl1pPr algn="ctr" defTabSz="914400" rtl="0" eaLnBrk="1" latinLnBrk="0" hangingPunct="1">
              <a:lnSpc>
                <a:spcPct val="90000"/>
              </a:lnSpc>
              <a:spcBef>
                <a:spcPct val="0"/>
              </a:spcBef>
              <a:buNone/>
              <a:defRPr sz="3600" b="1" kern="1200">
                <a:solidFill>
                  <a:srgbClr val="232C77"/>
                </a:solidFill>
                <a:latin typeface="+mn-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cs-CZ" sz="4400" b="1" i="0" u="none" strike="noStrike" kern="1200" cap="none" spc="0" normalizeH="0" baseline="0" noProof="0" dirty="0">
                <a:ln>
                  <a:noFill/>
                </a:ln>
                <a:solidFill>
                  <a:srgbClr val="232C77"/>
                </a:solidFill>
                <a:effectLst/>
                <a:uLnTx/>
                <a:uFillTx/>
                <a:latin typeface="Calibri" panose="020F0502020204030204"/>
                <a:ea typeface="+mj-ea"/>
                <a:cs typeface="+mj-cs"/>
              </a:rPr>
              <a:t>Národní kardiovaskulární plán ČR (NKVP 2030)</a:t>
            </a:r>
          </a:p>
        </p:txBody>
      </p:sp>
    </p:spTree>
    <p:extLst>
      <p:ext uri="{BB962C8B-B14F-4D97-AF65-F5344CB8AC3E}">
        <p14:creationId xmlns:p14="http://schemas.microsoft.com/office/powerpoint/2010/main" val="40459302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Podíl denních kuřáků v mezinárodní srovnání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7" name="Graf 6">
            <a:extLst>
              <a:ext uri="{FF2B5EF4-FFF2-40B4-BE49-F238E27FC236}">
                <a16:creationId xmlns:a16="http://schemas.microsoft.com/office/drawing/2014/main" id="{7C33698B-A436-37CB-305F-4F885661AA5F}"/>
              </a:ext>
            </a:extLst>
          </p:cNvPr>
          <p:cNvGraphicFramePr>
            <a:graphicFrameLocks/>
          </p:cNvGraphicFramePr>
          <p:nvPr>
            <p:custDataLst>
              <p:tags r:id="rId2"/>
            </p:custDataLst>
          </p:nvPr>
        </p:nvGraphicFramePr>
        <p:xfrm>
          <a:off x="210115" y="776657"/>
          <a:ext cx="7629330" cy="35002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Graf 7">
            <a:extLst>
              <a:ext uri="{FF2B5EF4-FFF2-40B4-BE49-F238E27FC236}">
                <a16:creationId xmlns:a16="http://schemas.microsoft.com/office/drawing/2014/main" id="{18923E00-D98C-2E54-4D27-ABDD57035FE4}"/>
              </a:ext>
            </a:extLst>
          </p:cNvPr>
          <p:cNvGraphicFramePr>
            <a:graphicFrameLocks/>
          </p:cNvGraphicFramePr>
          <p:nvPr>
            <p:custDataLst>
              <p:tags r:id="rId3"/>
            </p:custDataLst>
          </p:nvPr>
        </p:nvGraphicFramePr>
        <p:xfrm>
          <a:off x="4946603" y="3616213"/>
          <a:ext cx="7035282" cy="2942057"/>
        </p:xfrm>
        <a:graphic>
          <a:graphicData uri="http://schemas.openxmlformats.org/drawingml/2006/chart">
            <c:chart xmlns:c="http://schemas.openxmlformats.org/drawingml/2006/chart" xmlns:r="http://schemas.openxmlformats.org/officeDocument/2006/relationships" r:id="rId6"/>
          </a:graphicData>
        </a:graphic>
      </p:graphicFrame>
      <p:sp>
        <p:nvSpPr>
          <p:cNvPr id="9" name="Zástupný obsah 5">
            <a:extLst>
              <a:ext uri="{FF2B5EF4-FFF2-40B4-BE49-F238E27FC236}">
                <a16:creationId xmlns:a16="http://schemas.microsoft.com/office/drawing/2014/main" id="{F58D2C32-B3AB-1C3B-C244-8AD81CC8AF6F}"/>
              </a:ext>
            </a:extLst>
          </p:cNvPr>
          <p:cNvSpPr txBox="1">
            <a:spLocks/>
          </p:cNvSpPr>
          <p:nvPr/>
        </p:nvSpPr>
        <p:spPr>
          <a:xfrm>
            <a:off x="155402" y="4340915"/>
            <a:ext cx="4743293" cy="205596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buNone/>
              <a:defRPr/>
            </a:pPr>
            <a:r>
              <a:rPr lang="cs-CZ" sz="1800" dirty="0"/>
              <a:t>Česká populace vykazuje v mezinárodním srovnání nadprůměrný podíl denních kuřáků. Zvýšený podíl denních kuřáků je alarmující skutečností, která vyžaduje významné intervence ať již v posilování zdravotní gramotnosti nebo v oblasti programů odvykání kouření. </a:t>
            </a:r>
            <a:endParaRPr lang="en-US" sz="1800" dirty="0"/>
          </a:p>
        </p:txBody>
      </p:sp>
      <p:sp>
        <p:nvSpPr>
          <p:cNvPr id="5" name="Šipka dolů 1">
            <a:extLst>
              <a:ext uri="{FF2B5EF4-FFF2-40B4-BE49-F238E27FC236}">
                <a16:creationId xmlns:a16="http://schemas.microsoft.com/office/drawing/2014/main" id="{7B478672-FFFD-D8C3-B4BA-57EB8784B1FF}"/>
              </a:ext>
            </a:extLst>
          </p:cNvPr>
          <p:cNvSpPr/>
          <p:nvPr/>
        </p:nvSpPr>
        <p:spPr>
          <a:xfrm>
            <a:off x="4445968" y="1502140"/>
            <a:ext cx="112248" cy="440843"/>
          </a:xfrm>
          <a:prstGeom prst="downArrow">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cs-CZ" dirty="0"/>
          </a:p>
        </p:txBody>
      </p:sp>
      <p:sp>
        <p:nvSpPr>
          <p:cNvPr id="6" name="Šipka dolů 1">
            <a:extLst>
              <a:ext uri="{FF2B5EF4-FFF2-40B4-BE49-F238E27FC236}">
                <a16:creationId xmlns:a16="http://schemas.microsoft.com/office/drawing/2014/main" id="{BD3D1E6E-6ABD-4362-078F-2318ECFE3C92}"/>
              </a:ext>
            </a:extLst>
          </p:cNvPr>
          <p:cNvSpPr/>
          <p:nvPr/>
        </p:nvSpPr>
        <p:spPr>
          <a:xfrm>
            <a:off x="9847350" y="4056485"/>
            <a:ext cx="112248" cy="440843"/>
          </a:xfrm>
          <a:prstGeom prst="downArrow">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cs-CZ" dirty="0"/>
          </a:p>
        </p:txBody>
      </p:sp>
    </p:spTree>
    <p:extLst>
      <p:ext uri="{BB962C8B-B14F-4D97-AF65-F5344CB8AC3E}">
        <p14:creationId xmlns:p14="http://schemas.microsoft.com/office/powerpoint/2010/main" val="411116153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Kouření u mladistvých ve věku 15</a:t>
            </a:r>
            <a:r>
              <a:rPr lang="en-US" dirty="0"/>
              <a:t>–</a:t>
            </a:r>
            <a:r>
              <a:rPr lang="cs-CZ" dirty="0"/>
              <a:t>19 let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3">
            <a:extLst>
              <a:ext uri="{FF2B5EF4-FFF2-40B4-BE49-F238E27FC236}">
                <a16:creationId xmlns:a16="http://schemas.microsoft.com/office/drawing/2014/main" id="{E3A03135-8F78-0F77-62B8-285B4411EB7E}"/>
              </a:ext>
            </a:extLst>
          </p:cNvPr>
          <p:cNvGraphicFramePr/>
          <p:nvPr>
            <p:custDataLst>
              <p:tags r:id="rId2"/>
            </p:custDataLst>
          </p:nvPr>
        </p:nvGraphicFramePr>
        <p:xfrm>
          <a:off x="114300" y="1699491"/>
          <a:ext cx="7548933" cy="4170217"/>
        </p:xfrm>
        <a:graphic>
          <a:graphicData uri="http://schemas.openxmlformats.org/drawingml/2006/chart">
            <c:chart xmlns:c="http://schemas.openxmlformats.org/drawingml/2006/chart" xmlns:r="http://schemas.openxmlformats.org/officeDocument/2006/relationships" r:id="rId5"/>
          </a:graphicData>
        </a:graphic>
      </p:graphicFrame>
      <p:sp>
        <p:nvSpPr>
          <p:cNvPr id="5" name="Zástupný obsah 5">
            <a:extLst>
              <a:ext uri="{FF2B5EF4-FFF2-40B4-BE49-F238E27FC236}">
                <a16:creationId xmlns:a16="http://schemas.microsoft.com/office/drawing/2014/main" id="{8D3285F7-4F23-540C-17E8-0A8717C13DAF}"/>
              </a:ext>
            </a:extLst>
          </p:cNvPr>
          <p:cNvSpPr txBox="1">
            <a:spLocks/>
          </p:cNvSpPr>
          <p:nvPr>
            <p:custDataLst>
              <p:tags r:id="rId3"/>
            </p:custDataLst>
          </p:nvPr>
        </p:nvSpPr>
        <p:spPr>
          <a:xfrm>
            <a:off x="7863651" y="2505073"/>
            <a:ext cx="4143658" cy="205596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0"/>
              </a:spcBef>
              <a:defRPr/>
            </a:pPr>
            <a:r>
              <a:rPr lang="cs-CZ" sz="1800" dirty="0"/>
              <a:t>Relativně vysoký podíl (13 %) mladistvých denních kuřáků je problémem, který v budoucnu vysoce pravděpodobně přispěje k další zátěži českého zdravotnictví. </a:t>
            </a:r>
            <a:br>
              <a:rPr lang="cs-CZ" sz="1800" dirty="0"/>
            </a:br>
            <a:endParaRPr lang="en-US" sz="1800" dirty="0"/>
          </a:p>
        </p:txBody>
      </p:sp>
      <p:sp>
        <p:nvSpPr>
          <p:cNvPr id="6" name="Šipka dolů 1">
            <a:extLst>
              <a:ext uri="{FF2B5EF4-FFF2-40B4-BE49-F238E27FC236}">
                <a16:creationId xmlns:a16="http://schemas.microsoft.com/office/drawing/2014/main" id="{A5AD90B0-E0AC-C23C-D708-33818CEE283E}"/>
              </a:ext>
            </a:extLst>
          </p:cNvPr>
          <p:cNvSpPr/>
          <p:nvPr/>
        </p:nvSpPr>
        <p:spPr>
          <a:xfrm>
            <a:off x="4630526" y="2988157"/>
            <a:ext cx="112248" cy="440843"/>
          </a:xfrm>
          <a:prstGeom prst="downArrow">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cs-CZ" dirty="0"/>
          </a:p>
        </p:txBody>
      </p:sp>
    </p:spTree>
    <p:extLst>
      <p:ext uri="{BB962C8B-B14F-4D97-AF65-F5344CB8AC3E}">
        <p14:creationId xmlns:p14="http://schemas.microsoft.com/office/powerpoint/2010/main" val="49434431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custDataLst>
              <p:tags r:id="rId1"/>
            </p:custDataLst>
          </p:nvPr>
        </p:nvSpPr>
        <p:spPr>
          <a:xfrm>
            <a:off x="288000" y="540000"/>
            <a:ext cx="137922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EHIS 2019</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custDataLst>
              <p:tags r:id="rId2"/>
            </p:custDataLst>
          </p:nvPr>
        </p:nvSpPr>
        <p:spPr/>
        <p:txBody>
          <a:bodyPr/>
          <a:lstStyle/>
          <a:p>
            <a:r>
              <a:rPr lang="cs-CZ" dirty="0"/>
              <a:t>Konzumace alkoholu v ČR</a:t>
            </a:r>
            <a:endParaRPr lang="en-US" dirty="0"/>
          </a:p>
        </p:txBody>
      </p:sp>
      <p:sp>
        <p:nvSpPr>
          <p:cNvPr id="20" name="TextBox 19"/>
          <p:cNvSpPr txBox="1"/>
          <p:nvPr>
            <p:custDataLst>
              <p:tags r:id="rId3"/>
            </p:custDataLst>
          </p:nvPr>
        </p:nvSpPr>
        <p:spPr>
          <a:xfrm>
            <a:off x="443497" y="5731074"/>
            <a:ext cx="11531252" cy="525761"/>
          </a:xfrm>
          <a:prstGeom prst="rect">
            <a:avLst/>
          </a:prstGeom>
          <a:noFill/>
          <a:ln>
            <a:noFill/>
          </a:ln>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400" b="0" i="0" u="none" strike="noStrike" kern="0" cap="none" spc="0" normalizeH="0" baseline="0" noProof="0" dirty="0">
                <a:ln>
                  <a:noFill/>
                </a:ln>
                <a:solidFill>
                  <a:prstClr val="black"/>
                </a:solidFill>
                <a:effectLst/>
                <a:uLnTx/>
                <a:uFillTx/>
              </a:rPr>
              <a:t>Česká republika patří v rámci Evropské Unie ke státům s nejvyšší konzumací alkoholu. Tato skutečnost má negativní vliv na zdravotní stav české populace.</a:t>
            </a:r>
            <a:endParaRPr kumimoji="0" lang="en-US" sz="14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black"/>
              </a:solidFill>
              <a:effectLst/>
              <a:uLnTx/>
              <a:uFillTx/>
            </a:endParaRPr>
          </a:p>
        </p:txBody>
      </p:sp>
      <p:graphicFrame>
        <p:nvGraphicFramePr>
          <p:cNvPr id="21" name="Graf 3">
            <a:extLst>
              <a:ext uri="{FF2B5EF4-FFF2-40B4-BE49-F238E27FC236}">
                <a16:creationId xmlns:a16="http://schemas.microsoft.com/office/drawing/2014/main" id="{9F927CCA-E07F-455E-AE6D-4B0B8E348BB6}"/>
              </a:ext>
            </a:extLst>
          </p:cNvPr>
          <p:cNvGraphicFramePr/>
          <p:nvPr>
            <p:custDataLst>
              <p:tags r:id="rId4"/>
            </p:custDataLst>
          </p:nvPr>
        </p:nvGraphicFramePr>
        <p:xfrm>
          <a:off x="181902" y="1328391"/>
          <a:ext cx="7399997" cy="4170217"/>
        </p:xfrm>
        <a:graphic>
          <a:graphicData uri="http://schemas.openxmlformats.org/drawingml/2006/chart">
            <c:chart xmlns:c="http://schemas.openxmlformats.org/drawingml/2006/chart" xmlns:r="http://schemas.openxmlformats.org/officeDocument/2006/relationships" r:id="rId7"/>
          </a:graphicData>
        </a:graphic>
      </p:graphicFrame>
      <p:sp>
        <p:nvSpPr>
          <p:cNvPr id="22" name="Šipka dolů 1">
            <a:extLst>
              <a:ext uri="{FF2B5EF4-FFF2-40B4-BE49-F238E27FC236}">
                <a16:creationId xmlns:a16="http://schemas.microsoft.com/office/drawing/2014/main" id="{11E30ABC-D56A-4ED0-A57D-28FEBE45B570}"/>
              </a:ext>
            </a:extLst>
          </p:cNvPr>
          <p:cNvSpPr/>
          <p:nvPr/>
        </p:nvSpPr>
        <p:spPr>
          <a:xfrm>
            <a:off x="4592997" y="2518634"/>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3" name="Graf 8">
            <a:extLst>
              <a:ext uri="{FF2B5EF4-FFF2-40B4-BE49-F238E27FC236}">
                <a16:creationId xmlns:a16="http://schemas.microsoft.com/office/drawing/2014/main" id="{622165B9-3FB9-4121-B7CE-2A4B2E55DD0C}"/>
              </a:ext>
            </a:extLst>
          </p:cNvPr>
          <p:cNvGraphicFramePr/>
          <p:nvPr>
            <p:custDataLst>
              <p:tags r:id="rId5"/>
            </p:custDataLst>
          </p:nvPr>
        </p:nvGraphicFramePr>
        <p:xfrm>
          <a:off x="6767417" y="1325803"/>
          <a:ext cx="5647597" cy="3855527"/>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3290191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1EB039E-7D98-489A-AAB9-61D94CB30FA6}"/>
              </a:ext>
            </a:extLst>
          </p:cNvPr>
          <p:cNvSpPr>
            <a:spLocks noGrp="1"/>
          </p:cNvSpPr>
          <p:nvPr>
            <p:ph type="title"/>
          </p:nvPr>
        </p:nvSpPr>
        <p:spPr>
          <a:xfrm>
            <a:off x="616077" y="850392"/>
            <a:ext cx="4773168" cy="2203704"/>
          </a:xfrm>
        </p:spPr>
        <p:txBody>
          <a:bodyPr>
            <a:normAutofit/>
          </a:bodyPr>
          <a:lstStyle/>
          <a:p>
            <a:pPr algn="l"/>
            <a:r>
              <a:rPr lang="cs-CZ" dirty="0"/>
              <a:t>Kardiovaskulární prevence v ČR</a:t>
            </a:r>
          </a:p>
        </p:txBody>
      </p:sp>
      <p:sp>
        <p:nvSpPr>
          <p:cNvPr id="3" name="Zástupný text 2">
            <a:extLst>
              <a:ext uri="{FF2B5EF4-FFF2-40B4-BE49-F238E27FC236}">
                <a16:creationId xmlns:a16="http://schemas.microsoft.com/office/drawing/2014/main" id="{1B8BA184-3192-41F8-AFE3-0A2C094DBAC2}"/>
              </a:ext>
            </a:extLst>
          </p:cNvPr>
          <p:cNvSpPr>
            <a:spLocks noGrp="1"/>
          </p:cNvSpPr>
          <p:nvPr>
            <p:ph type="body" idx="1"/>
          </p:nvPr>
        </p:nvSpPr>
        <p:spPr>
          <a:xfrm>
            <a:off x="248031" y="4727449"/>
            <a:ext cx="10282428" cy="1133602"/>
          </a:xfrm>
        </p:spPr>
        <p:txBody>
          <a:bodyPr>
            <a:normAutofit/>
          </a:bodyPr>
          <a:lstStyle/>
          <a:p>
            <a:pPr algn="l"/>
            <a:r>
              <a:rPr lang="cs-CZ" dirty="0"/>
              <a:t>Preventivní prohlídky a dispenzarizace pacientů</a:t>
            </a:r>
          </a:p>
        </p:txBody>
      </p:sp>
      <p:pic>
        <p:nvPicPr>
          <p:cNvPr id="4" name="Grafický objekt 15">
            <a:extLst>
              <a:ext uri="{FF2B5EF4-FFF2-40B4-BE49-F238E27FC236}">
                <a16:creationId xmlns:a16="http://schemas.microsoft.com/office/drawing/2014/main" id="{978CF54A-8534-140A-089A-D095CDE8032E}"/>
              </a:ext>
            </a:extLst>
          </p:cNvPr>
          <p:cNvPicPr>
            <a:picLocks noChangeAspect="1"/>
          </p:cNvPicPr>
          <p:nvPr>
            <p:custDataLst>
              <p:tags r:id="rId1"/>
            </p:custDataLst>
          </p:nvPr>
        </p:nvPicPr>
        <p:blipFill>
          <a:blip r:embed="rId3">
            <a:extLst>
              <a:ext uri="{96DAC541-7B7A-43D3-8B79-37D633B846F1}">
                <asvg:svgBlip xmlns:asvg="http://schemas.microsoft.com/office/drawing/2016/SVG/main" r:embed="rId4"/>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28754250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délník 1"/>
          <p:cNvSpPr/>
          <p:nvPr>
            <p:custDataLst>
              <p:tags r:id="rId1"/>
            </p:custDataLst>
          </p:nvPr>
        </p:nvSpPr>
        <p:spPr>
          <a:xfrm>
            <a:off x="272590" y="1306582"/>
            <a:ext cx="11631410" cy="73866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r>
              <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rPr>
              <a:t>Podíl obyvatel jednotlivých krajů (2023), resp. podíl obyvatel daného věku (2023; 10,8 milionu osob), kteří v průběhu předchozích dvou let (2022/2023) absolvovali preventivní prohlídku u PL:</a:t>
            </a:r>
          </a:p>
          <a:p>
            <a:pPr marL="0" marR="0" lvl="0" indent="0" algn="l" defTabSz="914400" rtl="0" eaLnBrk="1" fontAlgn="auto" latinLnBrk="0" hangingPunct="1">
              <a:lnSpc>
                <a:spcPct val="100000"/>
              </a:lnSpc>
              <a:spcBef>
                <a:spcPts val="0"/>
              </a:spcBef>
              <a:spcAft>
                <a:spcPts val="0"/>
              </a:spcAft>
              <a:buClrTx/>
              <a:buSzTx/>
              <a:buFontTx/>
              <a:buNone/>
              <a:tabLst/>
              <a:defRPr sz="1400" b="1" i="0" u="none" strike="noStrike" kern="1200" baseline="0">
                <a:solidFill>
                  <a:srgbClr val="000000"/>
                </a:solidFill>
                <a:latin typeface="+mn-lt"/>
                <a:ea typeface="+mn-ea"/>
                <a:cs typeface="+mn-cs"/>
              </a:defRPr>
            </a:pPr>
            <a:endParaRPr kumimoji="0" lang="cs-CZ" sz="14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 name="TextBox 6"/>
          <p:cNvSpPr txBox="1"/>
          <p:nvPr>
            <p:custDataLst>
              <p:tags r:id="rId2"/>
            </p:custDataLst>
          </p:nvPr>
        </p:nvSpPr>
        <p:spPr>
          <a:xfrm>
            <a:off x="288000" y="540000"/>
            <a:ext cx="11934443"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NRHZS 2010–2023</a:t>
            </a:r>
            <a:b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br>
            <a:r>
              <a:rPr kumimoji="0" lang="cs-CZ" sz="1200" b="0" i="1"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Definice: Osoby s vykázaným výkonem 01021, 01022, 02021, 02022, 02031 nebo 02032 u odbornosti 001 (</a:t>
            </a:r>
            <a:r>
              <a:rPr kumimoji="0" lang="cs-CZ" sz="1200" b="0" i="1" u="none" strike="noStrike" kern="1200" cap="none" spc="0" normalizeH="0" baseline="0" noProof="0" dirty="0">
                <a:ln>
                  <a:noFill/>
                </a:ln>
                <a:solidFill>
                  <a:prstClr val="black"/>
                </a:solidFill>
                <a:effectLst/>
                <a:uLnTx/>
                <a:uFillTx/>
                <a:latin typeface="Calibri" panose="020F0502020204030204"/>
                <a:ea typeface="+mn-ea"/>
                <a:cs typeface="+mn-cs"/>
              </a:rPr>
              <a:t>všeobecné PL)</a:t>
            </a:r>
            <a:r>
              <a:rPr kumimoji="0" lang="cs-CZ" sz="1200" b="0" i="1"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a 002 (</a:t>
            </a:r>
            <a:r>
              <a:rPr kumimoji="0" lang="cs-CZ" sz="1200" b="0" i="1" u="none" strike="noStrike" kern="1200" cap="none" spc="0" normalizeH="0" baseline="0" noProof="0" dirty="0">
                <a:ln>
                  <a:noFill/>
                </a:ln>
                <a:solidFill>
                  <a:prstClr val="black"/>
                </a:solidFill>
                <a:effectLst/>
                <a:uLnTx/>
                <a:uFillTx/>
                <a:latin typeface="Calibri" panose="020F0502020204030204"/>
                <a:ea typeface="+mn-ea"/>
                <a:cs typeface="+mn-cs"/>
              </a:rPr>
              <a:t>PL pro děti a dorost)</a:t>
            </a:r>
            <a:r>
              <a:rPr kumimoji="0" lang="cs-CZ" sz="1200" b="0" i="1"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1" u="none" strike="noStrike" kern="1200" cap="none" spc="0" normalizeH="0" baseline="0" noProof="0" dirty="0">
                <a:ln>
                  <a:noFill/>
                </a:ln>
                <a:solidFill>
                  <a:prstClr val="black"/>
                </a:solidFill>
                <a:effectLst/>
                <a:uLnTx/>
                <a:uFillTx/>
                <a:latin typeface="Calibri" panose="020F0502020204030204"/>
                <a:ea typeface="+mn-ea"/>
                <a:cs typeface="+mn-cs"/>
              </a:rPr>
              <a:t>preventivní prohlídky jsou hodnoceny v rámci dvouletého intervalu, jelikož osoba má nárok na všeobecnou preventivní prohlídku u praktického lékaře 1x za dva roky.</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1"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endParaRPr>
          </a:p>
        </p:txBody>
      </p:sp>
      <p:graphicFrame>
        <p:nvGraphicFramePr>
          <p:cNvPr id="12" name="Graf 11"/>
          <p:cNvGraphicFramePr/>
          <p:nvPr>
            <p:custDataLst>
              <p:tags r:id="rId3"/>
            </p:custDataLst>
          </p:nvPr>
        </p:nvGraphicFramePr>
        <p:xfrm>
          <a:off x="333780" y="1724170"/>
          <a:ext cx="3933012" cy="4514310"/>
        </p:xfrm>
        <a:graphic>
          <a:graphicData uri="http://schemas.openxmlformats.org/drawingml/2006/chart">
            <c:chart xmlns:c="http://schemas.openxmlformats.org/drawingml/2006/chart" xmlns:r="http://schemas.openxmlformats.org/officeDocument/2006/relationships" r:id="rId16"/>
          </a:graphicData>
        </a:graphic>
      </p:graphicFrame>
      <p:sp>
        <p:nvSpPr>
          <p:cNvPr id="16" name="TextovéPole 15"/>
          <p:cNvSpPr txBox="1"/>
          <p:nvPr/>
        </p:nvSpPr>
        <p:spPr>
          <a:xfrm>
            <a:off x="6448425" y="5974562"/>
            <a:ext cx="77152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Věk</a:t>
            </a:r>
          </a:p>
        </p:txBody>
      </p:sp>
      <p:sp>
        <p:nvSpPr>
          <p:cNvPr id="17" name="TextovéPole 16"/>
          <p:cNvSpPr txBox="1"/>
          <p:nvPr>
            <p:custDataLst>
              <p:tags r:id="rId4"/>
            </p:custDataLst>
          </p:nvPr>
        </p:nvSpPr>
        <p:spPr>
          <a:xfrm rot="16200000">
            <a:off x="3465533" y="3785780"/>
            <a:ext cx="253334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Podíl preventivně vyšetřených</a:t>
            </a:r>
          </a:p>
        </p:txBody>
      </p:sp>
      <p:sp>
        <p:nvSpPr>
          <p:cNvPr id="4" name="Title 3"/>
          <p:cNvSpPr>
            <a:spLocks noGrp="1"/>
          </p:cNvSpPr>
          <p:nvPr>
            <p:ph type="title"/>
            <p:custDataLst>
              <p:tags r:id="rId5"/>
            </p:custDataLst>
          </p:nvPr>
        </p:nvSpPr>
        <p:spPr/>
        <p:txBody>
          <a:bodyPr/>
          <a:lstStyle/>
          <a:p>
            <a:r>
              <a:rPr lang="en-US" dirty="0" err="1"/>
              <a:t>Preventivní</a:t>
            </a:r>
            <a:r>
              <a:rPr lang="en-US" dirty="0"/>
              <a:t> </a:t>
            </a:r>
            <a:r>
              <a:rPr lang="en-US" dirty="0" err="1"/>
              <a:t>prohlídky</a:t>
            </a:r>
            <a:r>
              <a:rPr lang="en-US" dirty="0"/>
              <a:t> u </a:t>
            </a:r>
            <a:r>
              <a:rPr lang="en-US" dirty="0" err="1"/>
              <a:t>praktického</a:t>
            </a:r>
            <a:r>
              <a:rPr lang="en-US" dirty="0"/>
              <a:t> </a:t>
            </a:r>
            <a:r>
              <a:rPr lang="en-US" dirty="0" err="1"/>
              <a:t>lékaře</a:t>
            </a:r>
            <a:endParaRPr lang="en-US" dirty="0"/>
          </a:p>
        </p:txBody>
      </p:sp>
      <p:grpSp>
        <p:nvGrpSpPr>
          <p:cNvPr id="8" name="Skupina 7">
            <a:extLst>
              <a:ext uri="{FF2B5EF4-FFF2-40B4-BE49-F238E27FC236}">
                <a16:creationId xmlns:a16="http://schemas.microsoft.com/office/drawing/2014/main" id="{19B9859F-43F0-16B0-D991-C9233D4D4BBF}"/>
              </a:ext>
            </a:extLst>
          </p:cNvPr>
          <p:cNvGrpSpPr/>
          <p:nvPr>
            <p:custDataLst>
              <p:tags r:id="rId6"/>
            </p:custDataLst>
          </p:nvPr>
        </p:nvGrpSpPr>
        <p:grpSpPr>
          <a:xfrm>
            <a:off x="5484124" y="1841240"/>
            <a:ext cx="2835311" cy="307777"/>
            <a:chOff x="5661678" y="1988132"/>
            <a:chExt cx="2835311" cy="307777"/>
          </a:xfrm>
        </p:grpSpPr>
        <p:sp>
          <p:nvSpPr>
            <p:cNvPr id="24" name="TextovéPole 23">
              <a:extLst>
                <a:ext uri="{FF2B5EF4-FFF2-40B4-BE49-F238E27FC236}">
                  <a16:creationId xmlns:a16="http://schemas.microsoft.com/office/drawing/2014/main" id="{D3361CF2-ECCF-45B3-9E6E-31499182A934}"/>
                </a:ext>
              </a:extLst>
            </p:cNvPr>
            <p:cNvSpPr txBox="1"/>
            <p:nvPr>
              <p:custDataLst>
                <p:tags r:id="rId10"/>
              </p:custDataLst>
            </p:nvPr>
          </p:nvSpPr>
          <p:spPr>
            <a:xfrm>
              <a:off x="6051018" y="1988132"/>
              <a:ext cx="4915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ČR</a:t>
              </a:r>
            </a:p>
          </p:txBody>
        </p:sp>
        <p:cxnSp>
          <p:nvCxnSpPr>
            <p:cNvPr id="26" name="Přímá spojnice 25">
              <a:extLst>
                <a:ext uri="{FF2B5EF4-FFF2-40B4-BE49-F238E27FC236}">
                  <a16:creationId xmlns:a16="http://schemas.microsoft.com/office/drawing/2014/main" id="{A1BA685E-1A82-485C-AEC1-71446D279738}"/>
                </a:ext>
              </a:extLst>
            </p:cNvPr>
            <p:cNvCxnSpPr>
              <a:cxnSpLocks/>
            </p:cNvCxnSpPr>
            <p:nvPr>
              <p:custDataLst>
                <p:tags r:id="rId11"/>
              </p:custDataLst>
            </p:nvPr>
          </p:nvCxnSpPr>
          <p:spPr>
            <a:xfrm>
              <a:off x="5661678" y="2142020"/>
              <a:ext cx="360000" cy="0"/>
            </a:xfrm>
            <a:prstGeom prst="line">
              <a:avLst/>
            </a:prstGeom>
            <a:ln w="28575">
              <a:solidFill>
                <a:srgbClr val="C22728"/>
              </a:solidFill>
            </a:ln>
          </p:spPr>
          <p:style>
            <a:lnRef idx="1">
              <a:schemeClr val="accent1"/>
            </a:lnRef>
            <a:fillRef idx="0">
              <a:schemeClr val="accent1"/>
            </a:fillRef>
            <a:effectRef idx="0">
              <a:schemeClr val="accent1"/>
            </a:effectRef>
            <a:fontRef idx="minor">
              <a:schemeClr val="tx1"/>
            </a:fontRef>
          </p:style>
        </p:cxnSp>
        <p:sp>
          <p:nvSpPr>
            <p:cNvPr id="5" name="TextovéPole 4">
              <a:extLst>
                <a:ext uri="{FF2B5EF4-FFF2-40B4-BE49-F238E27FC236}">
                  <a16:creationId xmlns:a16="http://schemas.microsoft.com/office/drawing/2014/main" id="{3C5DF286-A42F-11B5-BE9C-5D3DBDE79724}"/>
                </a:ext>
              </a:extLst>
            </p:cNvPr>
            <p:cNvSpPr txBox="1"/>
            <p:nvPr>
              <p:custDataLst>
                <p:tags r:id="rId12"/>
              </p:custDataLst>
            </p:nvPr>
          </p:nvSpPr>
          <p:spPr>
            <a:xfrm>
              <a:off x="6907053" y="1988132"/>
              <a:ext cx="1589936"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Rozsah krajů</a:t>
              </a:r>
            </a:p>
          </p:txBody>
        </p:sp>
        <p:sp>
          <p:nvSpPr>
            <p:cNvPr id="6" name="Obdélník 5">
              <a:extLst>
                <a:ext uri="{FF2B5EF4-FFF2-40B4-BE49-F238E27FC236}">
                  <a16:creationId xmlns:a16="http://schemas.microsoft.com/office/drawing/2014/main" id="{C3F826C6-D8EA-62DE-255F-662DB226FC18}"/>
                </a:ext>
              </a:extLst>
            </p:cNvPr>
            <p:cNvSpPr/>
            <p:nvPr>
              <p:custDataLst>
                <p:tags r:id="rId13"/>
              </p:custDataLst>
            </p:nvPr>
          </p:nvSpPr>
          <p:spPr>
            <a:xfrm>
              <a:off x="6542606" y="2065076"/>
              <a:ext cx="393302" cy="153888"/>
            </a:xfrm>
            <a:prstGeom prst="rect">
              <a:avLst/>
            </a:prstGeom>
            <a:solidFill>
              <a:srgbClr val="BEC2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9" name="TextovéPole 8">
            <a:extLst>
              <a:ext uri="{FF2B5EF4-FFF2-40B4-BE49-F238E27FC236}">
                <a16:creationId xmlns:a16="http://schemas.microsoft.com/office/drawing/2014/main" id="{0B8A6F4E-D151-8B48-299D-5350D1E9A3D4}"/>
              </a:ext>
            </a:extLst>
          </p:cNvPr>
          <p:cNvSpPr txBox="1"/>
          <p:nvPr>
            <p:custDataLst>
              <p:tags r:id="rId7"/>
            </p:custDataLst>
          </p:nvPr>
        </p:nvSpPr>
        <p:spPr>
          <a:xfrm>
            <a:off x="1744528" y="1814594"/>
            <a:ext cx="253334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Podíl preventivně vyšetřených</a:t>
            </a:r>
          </a:p>
        </p:txBody>
      </p:sp>
      <p:graphicFrame>
        <p:nvGraphicFramePr>
          <p:cNvPr id="10" name="Graf 9">
            <a:extLst>
              <a:ext uri="{FF2B5EF4-FFF2-40B4-BE49-F238E27FC236}">
                <a16:creationId xmlns:a16="http://schemas.microsoft.com/office/drawing/2014/main" id="{F9824C13-D980-C7D9-72FF-19A1689488E9}"/>
              </a:ext>
            </a:extLst>
          </p:cNvPr>
          <p:cNvGraphicFramePr/>
          <p:nvPr>
            <p:custDataLst>
              <p:tags r:id="rId8"/>
            </p:custDataLst>
          </p:nvPr>
        </p:nvGraphicFramePr>
        <p:xfrm>
          <a:off x="4776787" y="2048119"/>
          <a:ext cx="3690862" cy="4002643"/>
        </p:xfrm>
        <a:graphic>
          <a:graphicData uri="http://schemas.openxmlformats.org/drawingml/2006/chart">
            <c:chart xmlns:c="http://schemas.openxmlformats.org/drawingml/2006/chart" xmlns:r="http://schemas.openxmlformats.org/officeDocument/2006/relationships" r:id="rId17"/>
          </a:graphicData>
        </a:graphic>
      </p:graphicFrame>
      <p:sp>
        <p:nvSpPr>
          <p:cNvPr id="3" name="Zástupný obsah 1">
            <a:extLst>
              <a:ext uri="{FF2B5EF4-FFF2-40B4-BE49-F238E27FC236}">
                <a16:creationId xmlns:a16="http://schemas.microsoft.com/office/drawing/2014/main" id="{64FA677B-3D06-3C47-03C0-DBD0D9BDA3FB}"/>
              </a:ext>
            </a:extLst>
          </p:cNvPr>
          <p:cNvSpPr txBox="1">
            <a:spLocks/>
          </p:cNvSpPr>
          <p:nvPr>
            <p:custDataLst>
              <p:tags r:id="rId9"/>
            </p:custDataLst>
          </p:nvPr>
        </p:nvSpPr>
        <p:spPr>
          <a:xfrm>
            <a:off x="9025235" y="2968894"/>
            <a:ext cx="2207439" cy="12722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cs-CZ" sz="3600" b="1" i="0" u="none" strike="noStrike" kern="1200" cap="none" spc="0" normalizeH="0" baseline="0" noProof="0" dirty="0">
                <a:ln>
                  <a:noFill/>
                </a:ln>
                <a:solidFill>
                  <a:srgbClr val="C00000"/>
                </a:solidFill>
                <a:effectLst/>
                <a:uLnTx/>
                <a:uFillTx/>
                <a:latin typeface="Calibri" panose="020F0502020204030204"/>
                <a:ea typeface="+mn-ea"/>
                <a:cs typeface="+mn-cs"/>
              </a:rPr>
              <a:t>Výzvou je</a:t>
            </a:r>
            <a:br>
              <a:rPr kumimoji="0" lang="cs-CZ" sz="3600" b="1" i="0" u="none" strike="noStrike" kern="1200" cap="none" spc="0" normalizeH="0" baseline="0" noProof="0" dirty="0">
                <a:ln>
                  <a:noFill/>
                </a:ln>
                <a:solidFill>
                  <a:srgbClr val="C00000"/>
                </a:solidFill>
                <a:effectLst/>
                <a:uLnTx/>
                <a:uFillTx/>
                <a:latin typeface="Calibri" panose="020F0502020204030204"/>
                <a:ea typeface="+mn-ea"/>
                <a:cs typeface="+mn-cs"/>
              </a:rPr>
            </a:br>
            <a:r>
              <a:rPr kumimoji="0" lang="cs-CZ" sz="3600" b="1" i="0" u="none" strike="noStrike" kern="1200" cap="none" spc="0" normalizeH="0" baseline="0" noProof="0" dirty="0">
                <a:ln>
                  <a:noFill/>
                </a:ln>
                <a:solidFill>
                  <a:srgbClr val="C00000"/>
                </a:solidFill>
                <a:effectLst/>
                <a:uLnTx/>
                <a:uFillTx/>
                <a:latin typeface="Calibri" panose="020F0502020204030204"/>
                <a:ea typeface="+mn-ea"/>
                <a:cs typeface="+mn-cs"/>
              </a:rPr>
              <a:t>a bude</a:t>
            </a:r>
            <a:br>
              <a:rPr kumimoji="0" lang="cs-CZ" sz="3600" b="1" i="0" u="none" strike="noStrike" kern="1200" cap="none" spc="0" normalizeH="0" baseline="0" noProof="0" dirty="0">
                <a:ln>
                  <a:noFill/>
                </a:ln>
                <a:solidFill>
                  <a:srgbClr val="C00000"/>
                </a:solidFill>
                <a:effectLst/>
                <a:uLnTx/>
                <a:uFillTx/>
                <a:latin typeface="Calibri" panose="020F0502020204030204"/>
                <a:ea typeface="+mn-ea"/>
                <a:cs typeface="+mn-cs"/>
              </a:rPr>
            </a:br>
            <a:r>
              <a:rPr kumimoji="0" lang="cs-CZ" sz="3600" b="1" i="0" u="none" strike="noStrike" kern="1200" cap="none" spc="0" normalizeH="0" baseline="0" noProof="0" dirty="0">
                <a:ln>
                  <a:noFill/>
                </a:ln>
                <a:solidFill>
                  <a:srgbClr val="C00000"/>
                </a:solidFill>
                <a:effectLst/>
                <a:uLnTx/>
                <a:uFillTx/>
                <a:latin typeface="Calibri" panose="020F0502020204030204"/>
                <a:ea typeface="+mn-ea"/>
                <a:cs typeface="+mn-cs"/>
              </a:rPr>
              <a:t>prevence. </a:t>
            </a:r>
          </a:p>
        </p:txBody>
      </p:sp>
      <p:sp>
        <p:nvSpPr>
          <p:cNvPr id="11" name="Zástupný obsah 1">
            <a:extLst>
              <a:ext uri="{FF2B5EF4-FFF2-40B4-BE49-F238E27FC236}">
                <a16:creationId xmlns:a16="http://schemas.microsoft.com/office/drawing/2014/main" id="{67CC9C67-7F75-390A-7AF9-1BE72D4942A6}"/>
              </a:ext>
            </a:extLst>
          </p:cNvPr>
          <p:cNvSpPr txBox="1">
            <a:spLocks/>
          </p:cNvSpPr>
          <p:nvPr/>
        </p:nvSpPr>
        <p:spPr>
          <a:xfrm>
            <a:off x="6758354" y="2548323"/>
            <a:ext cx="1763155" cy="127225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cs-CZ" sz="9000" b="1" i="0" u="none" strike="noStrike" kern="1200" cap="none" spc="0" normalizeH="0" baseline="0" noProof="0" dirty="0">
                <a:ln>
                  <a:noFill/>
                </a:ln>
                <a:solidFill>
                  <a:srgbClr val="C00000"/>
                </a:solidFill>
                <a:effectLst/>
                <a:uLnTx/>
                <a:uFillTx/>
                <a:latin typeface="Arial Black" panose="020B0A04020102020204" pitchFamily="34" charset="0"/>
                <a:cs typeface="Arial" panose="020B0604020202020204" pitchFamily="34" charset="0"/>
              </a:rPr>
              <a:t>!</a:t>
            </a:r>
          </a:p>
        </p:txBody>
      </p:sp>
    </p:spTree>
    <p:extLst>
      <p:ext uri="{BB962C8B-B14F-4D97-AF65-F5344CB8AC3E}">
        <p14:creationId xmlns:p14="http://schemas.microsoft.com/office/powerpoint/2010/main" val="39113136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7011CBB-61E0-422E-8A0F-516EA164A2E1}"/>
              </a:ext>
            </a:extLst>
          </p:cNvPr>
          <p:cNvSpPr>
            <a:spLocks noGrp="1"/>
          </p:cNvSpPr>
          <p:nvPr>
            <p:ph type="title"/>
            <p:custDataLst>
              <p:tags r:id="rId1"/>
            </p:custDataLst>
          </p:nvPr>
        </p:nvSpPr>
        <p:spPr/>
        <p:txBody>
          <a:bodyPr/>
          <a:lstStyle/>
          <a:p>
            <a:r>
              <a:rPr lang="en-US" dirty="0" err="1"/>
              <a:t>Preventivní</a:t>
            </a:r>
            <a:r>
              <a:rPr lang="en-US" dirty="0"/>
              <a:t> </a:t>
            </a:r>
            <a:r>
              <a:rPr lang="en-US" dirty="0" err="1"/>
              <a:t>prohlídky</a:t>
            </a:r>
            <a:r>
              <a:rPr lang="en-US" dirty="0"/>
              <a:t> u </a:t>
            </a:r>
            <a:r>
              <a:rPr lang="en-US" dirty="0" err="1"/>
              <a:t>praktického</a:t>
            </a:r>
            <a:r>
              <a:rPr lang="en-US" dirty="0"/>
              <a:t> </a:t>
            </a:r>
            <a:r>
              <a:rPr lang="en-US" dirty="0" err="1"/>
              <a:t>lékaře</a:t>
            </a:r>
            <a:r>
              <a:rPr lang="cs-CZ" dirty="0"/>
              <a:t> pro dospělé – časový vývoj</a:t>
            </a:r>
          </a:p>
        </p:txBody>
      </p:sp>
      <p:graphicFrame>
        <p:nvGraphicFramePr>
          <p:cNvPr id="5" name="Tabulka 4">
            <a:extLst>
              <a:ext uri="{FF2B5EF4-FFF2-40B4-BE49-F238E27FC236}">
                <a16:creationId xmlns:a16="http://schemas.microsoft.com/office/drawing/2014/main" id="{3BF878FE-8CE8-4103-B896-28F8CA40A436}"/>
              </a:ext>
            </a:extLst>
          </p:cNvPr>
          <p:cNvGraphicFramePr>
            <a:graphicFrameLocks noGrp="1"/>
          </p:cNvGraphicFramePr>
          <p:nvPr>
            <p:custDataLst>
              <p:tags r:id="rId2"/>
            </p:custDataLst>
          </p:nvPr>
        </p:nvGraphicFramePr>
        <p:xfrm>
          <a:off x="385654" y="1634980"/>
          <a:ext cx="8208000" cy="1924050"/>
        </p:xfrm>
        <a:graphic>
          <a:graphicData uri="http://schemas.openxmlformats.org/drawingml/2006/table">
            <a:tbl>
              <a:tblPr>
                <a:tableStyleId>{93296810-A885-4BE3-A3E7-6D5BEEA58F35}</a:tableStyleId>
              </a:tblPr>
              <a:tblGrid>
                <a:gridCol w="864000">
                  <a:extLst>
                    <a:ext uri="{9D8B030D-6E8A-4147-A177-3AD203B41FA5}">
                      <a16:colId xmlns:a16="http://schemas.microsoft.com/office/drawing/2014/main" val="3910625580"/>
                    </a:ext>
                  </a:extLst>
                </a:gridCol>
                <a:gridCol w="612000">
                  <a:extLst>
                    <a:ext uri="{9D8B030D-6E8A-4147-A177-3AD203B41FA5}">
                      <a16:colId xmlns:a16="http://schemas.microsoft.com/office/drawing/2014/main" val="2897506574"/>
                    </a:ext>
                  </a:extLst>
                </a:gridCol>
                <a:gridCol w="612000">
                  <a:extLst>
                    <a:ext uri="{9D8B030D-6E8A-4147-A177-3AD203B41FA5}">
                      <a16:colId xmlns:a16="http://schemas.microsoft.com/office/drawing/2014/main" val="3011812881"/>
                    </a:ext>
                  </a:extLst>
                </a:gridCol>
                <a:gridCol w="612000">
                  <a:extLst>
                    <a:ext uri="{9D8B030D-6E8A-4147-A177-3AD203B41FA5}">
                      <a16:colId xmlns:a16="http://schemas.microsoft.com/office/drawing/2014/main" val="2601071520"/>
                    </a:ext>
                  </a:extLst>
                </a:gridCol>
                <a:gridCol w="612000">
                  <a:extLst>
                    <a:ext uri="{9D8B030D-6E8A-4147-A177-3AD203B41FA5}">
                      <a16:colId xmlns:a16="http://schemas.microsoft.com/office/drawing/2014/main" val="1209487996"/>
                    </a:ext>
                  </a:extLst>
                </a:gridCol>
                <a:gridCol w="612000">
                  <a:extLst>
                    <a:ext uri="{9D8B030D-6E8A-4147-A177-3AD203B41FA5}">
                      <a16:colId xmlns:a16="http://schemas.microsoft.com/office/drawing/2014/main" val="2113144483"/>
                    </a:ext>
                  </a:extLst>
                </a:gridCol>
                <a:gridCol w="612000">
                  <a:extLst>
                    <a:ext uri="{9D8B030D-6E8A-4147-A177-3AD203B41FA5}">
                      <a16:colId xmlns:a16="http://schemas.microsoft.com/office/drawing/2014/main" val="1235838244"/>
                    </a:ext>
                  </a:extLst>
                </a:gridCol>
                <a:gridCol w="612000">
                  <a:extLst>
                    <a:ext uri="{9D8B030D-6E8A-4147-A177-3AD203B41FA5}">
                      <a16:colId xmlns:a16="http://schemas.microsoft.com/office/drawing/2014/main" val="2569152073"/>
                    </a:ext>
                  </a:extLst>
                </a:gridCol>
                <a:gridCol w="612000">
                  <a:extLst>
                    <a:ext uri="{9D8B030D-6E8A-4147-A177-3AD203B41FA5}">
                      <a16:colId xmlns:a16="http://schemas.microsoft.com/office/drawing/2014/main" val="4115080797"/>
                    </a:ext>
                  </a:extLst>
                </a:gridCol>
                <a:gridCol w="612000">
                  <a:extLst>
                    <a:ext uri="{9D8B030D-6E8A-4147-A177-3AD203B41FA5}">
                      <a16:colId xmlns:a16="http://schemas.microsoft.com/office/drawing/2014/main" val="3177388845"/>
                    </a:ext>
                  </a:extLst>
                </a:gridCol>
                <a:gridCol w="612000">
                  <a:extLst>
                    <a:ext uri="{9D8B030D-6E8A-4147-A177-3AD203B41FA5}">
                      <a16:colId xmlns:a16="http://schemas.microsoft.com/office/drawing/2014/main" val="2350988803"/>
                    </a:ext>
                  </a:extLst>
                </a:gridCol>
                <a:gridCol w="612000">
                  <a:extLst>
                    <a:ext uri="{9D8B030D-6E8A-4147-A177-3AD203B41FA5}">
                      <a16:colId xmlns:a16="http://schemas.microsoft.com/office/drawing/2014/main" val="1811876732"/>
                    </a:ext>
                  </a:extLst>
                </a:gridCol>
                <a:gridCol w="612000">
                  <a:extLst>
                    <a:ext uri="{9D8B030D-6E8A-4147-A177-3AD203B41FA5}">
                      <a16:colId xmlns:a16="http://schemas.microsoft.com/office/drawing/2014/main" val="33323744"/>
                    </a:ext>
                  </a:extLst>
                </a:gridCol>
              </a:tblGrid>
              <a:tr h="190500">
                <a:tc>
                  <a:txBody>
                    <a:bodyPr/>
                    <a:lstStyle/>
                    <a:p>
                      <a:pPr algn="l" fontAlgn="b"/>
                      <a:r>
                        <a:rPr lang="cs-CZ" sz="1200" b="1" u="none" strike="noStrike" dirty="0">
                          <a:solidFill>
                            <a:srgbClr val="000000"/>
                          </a:solidFill>
                          <a:effectLst/>
                        </a:rPr>
                        <a:t>Věk</a:t>
                      </a:r>
                      <a:endParaRPr lang="cs-CZ" sz="1200" b="1" i="0" u="none" strike="noStrike" dirty="0">
                        <a:solidFill>
                          <a:srgbClr val="000000"/>
                        </a:solidFill>
                        <a:effectLst/>
                        <a:latin typeface="Calibri" panose="020F0502020204030204" pitchFamily="34" charset="0"/>
                      </a:endParaRPr>
                    </a:p>
                  </a:txBody>
                  <a:tcPr marL="9525" marR="9525" marT="9525" marB="0" anchor="b">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dirty="0">
                          <a:effectLst/>
                        </a:rPr>
                        <a:t>2011</a:t>
                      </a:r>
                      <a:endParaRPr lang="cs-CZ" sz="1200" b="1" i="0" u="none" strike="noStrike" dirty="0">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dirty="0">
                          <a:effectLst/>
                        </a:rPr>
                        <a:t>2012</a:t>
                      </a:r>
                      <a:endParaRPr lang="cs-CZ" sz="1200" b="1" i="0" u="none" strike="noStrike" dirty="0">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2013</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2014</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2015</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dirty="0">
                          <a:effectLst/>
                        </a:rPr>
                        <a:t>2016</a:t>
                      </a:r>
                      <a:endParaRPr lang="cs-CZ" sz="1200" b="1" i="0" u="none" strike="noStrike" dirty="0">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2017</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2018</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2019</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a:effectLst/>
                        </a:rPr>
                        <a:t>2020</a:t>
                      </a:r>
                      <a:endParaRPr lang="cs-CZ" sz="1200" b="1" i="0" u="none" strike="noStrike">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u="none" strike="noStrike" dirty="0">
                          <a:effectLst/>
                        </a:rPr>
                        <a:t>2021</a:t>
                      </a:r>
                      <a:endParaRPr lang="cs-CZ" sz="1200" b="1" i="0" u="none" strike="noStrike" dirty="0">
                        <a:solidFill>
                          <a:srgbClr val="000000"/>
                        </a:solidFill>
                        <a:effectLst/>
                        <a:latin typeface="Calibri" panose="020F0502020204030204" pitchFamily="34" charset="0"/>
                      </a:endParaRP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1" i="0" u="none" strike="noStrike" dirty="0">
                          <a:solidFill>
                            <a:srgbClr val="000000"/>
                          </a:solidFill>
                          <a:effectLst/>
                          <a:latin typeface="Calibri" panose="020F0502020204030204" pitchFamily="34" charset="0"/>
                        </a:rPr>
                        <a:t>2022</a:t>
                      </a:r>
                    </a:p>
                  </a:txBody>
                  <a:tcPr marL="9525" marR="9525" marT="9525"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72240027"/>
                  </a:ext>
                </a:extLst>
              </a:tr>
              <a:tr h="190500">
                <a:tc>
                  <a:txBody>
                    <a:bodyPr/>
                    <a:lstStyle/>
                    <a:p>
                      <a:pPr algn="l" fontAlgn="b"/>
                      <a:r>
                        <a:rPr lang="cs-CZ" sz="1200" u="none" strike="noStrike" dirty="0">
                          <a:effectLst/>
                        </a:rPr>
                        <a:t>20–29 let</a:t>
                      </a:r>
                      <a:endParaRPr lang="cs-CZ" sz="1200" b="0" i="0" u="none" strike="noStrike" dirty="0">
                        <a:solidFill>
                          <a:srgbClr val="000000"/>
                        </a:solidFill>
                        <a:effectLst/>
                        <a:latin typeface="Calibri" panose="020F0502020204030204" pitchFamily="34" charset="0"/>
                      </a:endParaRPr>
                    </a:p>
                  </a:txBody>
                  <a:tcPr marL="9525" marR="9525" marT="9525" marB="0" anchor="b">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dirty="0">
                          <a:solidFill>
                            <a:srgbClr val="000000"/>
                          </a:solidFill>
                          <a:effectLst/>
                          <a:latin typeface="Calibri" panose="020F0502020204030204" pitchFamily="34" charset="0"/>
                        </a:rPr>
                        <a:t>36,5 %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38,7 %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40,5 %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41,9 %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dirty="0">
                          <a:solidFill>
                            <a:srgbClr val="000000"/>
                          </a:solidFill>
                          <a:effectLst/>
                          <a:latin typeface="Calibri" panose="020F0502020204030204" pitchFamily="34" charset="0"/>
                        </a:rPr>
                        <a:t>43,1 %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44,4 %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45,4 %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45,8 %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46,8 %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44,4 %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42,2 %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0" i="0" u="none" strike="noStrike">
                          <a:solidFill>
                            <a:srgbClr val="000000"/>
                          </a:solidFill>
                          <a:effectLst/>
                          <a:latin typeface="Calibri" panose="020F0502020204030204" pitchFamily="34" charset="0"/>
                        </a:rPr>
                        <a:t>44,9 %</a:t>
                      </a:r>
                    </a:p>
                  </a:txBody>
                  <a:tcPr marL="9525" marR="9525" marT="9525"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985172184"/>
                  </a:ext>
                </a:extLst>
              </a:tr>
              <a:tr h="190500">
                <a:tc>
                  <a:txBody>
                    <a:bodyPr/>
                    <a:lstStyle/>
                    <a:p>
                      <a:pPr algn="l" fontAlgn="b"/>
                      <a:r>
                        <a:rPr lang="cs-CZ" sz="1200" u="none" strike="noStrike">
                          <a:effectLst/>
                        </a:rPr>
                        <a:t>30–39 let</a:t>
                      </a:r>
                      <a:endParaRPr lang="cs-CZ" sz="1200" b="0" i="0" u="none" strike="noStrike">
                        <a:solidFill>
                          <a:srgbClr val="000000"/>
                        </a:solidFill>
                        <a:effectLst/>
                        <a:latin typeface="Calibri" panose="020F0502020204030204" pitchFamily="34" charset="0"/>
                      </a:endParaRPr>
                    </a:p>
                  </a:txBody>
                  <a:tcPr marL="9525" marR="9525" marT="9525" marB="0" anchor="b">
                    <a:noFill/>
                  </a:tcPr>
                </a:tc>
                <a:tc>
                  <a:txBody>
                    <a:bodyPr/>
                    <a:lstStyle/>
                    <a:p>
                      <a:pPr algn="ctr" fontAlgn="b"/>
                      <a:r>
                        <a:rPr lang="cs-CZ" sz="1200" b="0" i="0" u="none" strike="noStrike">
                          <a:solidFill>
                            <a:srgbClr val="000000"/>
                          </a:solidFill>
                          <a:effectLst/>
                          <a:latin typeface="Calibri" panose="020F0502020204030204" pitchFamily="34" charset="0"/>
                        </a:rPr>
                        <a:t>34,9 %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36,8 %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38,7 %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39,8 %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40,7 %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42,2 %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43,2 %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43,5 %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44,3 %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41,6 %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39,8 %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42,8 %</a:t>
                      </a:r>
                    </a:p>
                  </a:txBody>
                  <a:tcPr marL="9525" marR="9525" marT="9525" marB="0" anchor="ctr">
                    <a:noFill/>
                  </a:tcPr>
                </a:tc>
                <a:extLst>
                  <a:ext uri="{0D108BD9-81ED-4DB2-BD59-A6C34878D82A}">
                    <a16:rowId xmlns:a16="http://schemas.microsoft.com/office/drawing/2014/main" val="3573577287"/>
                  </a:ext>
                </a:extLst>
              </a:tr>
              <a:tr h="190500">
                <a:tc>
                  <a:txBody>
                    <a:bodyPr/>
                    <a:lstStyle/>
                    <a:p>
                      <a:pPr algn="l" fontAlgn="b"/>
                      <a:r>
                        <a:rPr lang="cs-CZ" sz="1200" u="none" strike="noStrike">
                          <a:effectLst/>
                        </a:rPr>
                        <a:t>40–49 let</a:t>
                      </a:r>
                      <a:endParaRPr lang="cs-CZ" sz="1200" b="0" i="0" u="none" strike="noStrike">
                        <a:solidFill>
                          <a:srgbClr val="000000"/>
                        </a:solidFill>
                        <a:effectLst/>
                        <a:latin typeface="Calibri" panose="020F0502020204030204" pitchFamily="34" charset="0"/>
                      </a:endParaRPr>
                    </a:p>
                  </a:txBody>
                  <a:tcPr marL="9525" marR="9525" marT="9525" marB="0" anchor="b">
                    <a:noFill/>
                  </a:tcPr>
                </a:tc>
                <a:tc>
                  <a:txBody>
                    <a:bodyPr/>
                    <a:lstStyle/>
                    <a:p>
                      <a:pPr algn="ctr" fontAlgn="b"/>
                      <a:r>
                        <a:rPr lang="cs-CZ" sz="1200" b="0" i="0" u="none" strike="noStrike">
                          <a:solidFill>
                            <a:srgbClr val="000000"/>
                          </a:solidFill>
                          <a:effectLst/>
                          <a:latin typeface="Calibri" panose="020F0502020204030204" pitchFamily="34" charset="0"/>
                        </a:rPr>
                        <a:t>37,0 %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38,9 %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40,6 %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41,7 %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42,9 %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44,7 %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45,8 %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46,0 %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46,7 %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44,0 %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42,5 %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45,6 %</a:t>
                      </a:r>
                    </a:p>
                  </a:txBody>
                  <a:tcPr marL="9525" marR="9525" marT="9525" marB="0" anchor="ctr">
                    <a:noFill/>
                  </a:tcPr>
                </a:tc>
                <a:extLst>
                  <a:ext uri="{0D108BD9-81ED-4DB2-BD59-A6C34878D82A}">
                    <a16:rowId xmlns:a16="http://schemas.microsoft.com/office/drawing/2014/main" val="2600175530"/>
                  </a:ext>
                </a:extLst>
              </a:tr>
              <a:tr h="190500">
                <a:tc>
                  <a:txBody>
                    <a:bodyPr/>
                    <a:lstStyle/>
                    <a:p>
                      <a:pPr algn="l" fontAlgn="b"/>
                      <a:r>
                        <a:rPr lang="cs-CZ" sz="1200" u="none" strike="noStrike">
                          <a:effectLst/>
                        </a:rPr>
                        <a:t>50–59 let</a:t>
                      </a:r>
                      <a:endParaRPr lang="cs-CZ" sz="1200" b="0" i="0" u="none" strike="noStrike">
                        <a:solidFill>
                          <a:srgbClr val="000000"/>
                        </a:solidFill>
                        <a:effectLst/>
                        <a:latin typeface="Calibri" panose="020F0502020204030204" pitchFamily="34" charset="0"/>
                      </a:endParaRPr>
                    </a:p>
                  </a:txBody>
                  <a:tcPr marL="9525" marR="9525" marT="9525" marB="0" anchor="b">
                    <a:noFill/>
                  </a:tcPr>
                </a:tc>
                <a:tc>
                  <a:txBody>
                    <a:bodyPr/>
                    <a:lstStyle/>
                    <a:p>
                      <a:pPr algn="ctr" fontAlgn="b"/>
                      <a:r>
                        <a:rPr lang="cs-CZ" sz="1200" b="0" i="0" u="none" strike="noStrike">
                          <a:solidFill>
                            <a:srgbClr val="000000"/>
                          </a:solidFill>
                          <a:effectLst/>
                          <a:latin typeface="Calibri" panose="020F0502020204030204" pitchFamily="34" charset="0"/>
                        </a:rPr>
                        <a:t>41,5 %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43,2 %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44,9 %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47,3 %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49,0 %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49,9 %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50,8 %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51,1 %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51,7 %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48,5 %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47,6 %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50,9 %</a:t>
                      </a:r>
                    </a:p>
                  </a:txBody>
                  <a:tcPr marL="9525" marR="9525" marT="9525" marB="0" anchor="ctr">
                    <a:noFill/>
                  </a:tcPr>
                </a:tc>
                <a:extLst>
                  <a:ext uri="{0D108BD9-81ED-4DB2-BD59-A6C34878D82A}">
                    <a16:rowId xmlns:a16="http://schemas.microsoft.com/office/drawing/2014/main" val="734325092"/>
                  </a:ext>
                </a:extLst>
              </a:tr>
              <a:tr h="190500">
                <a:tc>
                  <a:txBody>
                    <a:bodyPr/>
                    <a:lstStyle/>
                    <a:p>
                      <a:pPr algn="l" fontAlgn="b"/>
                      <a:r>
                        <a:rPr lang="cs-CZ" sz="1200" u="none" strike="noStrike">
                          <a:effectLst/>
                        </a:rPr>
                        <a:t>60–69 let</a:t>
                      </a:r>
                      <a:endParaRPr lang="cs-CZ" sz="1200" b="0" i="0" u="none" strike="noStrike">
                        <a:solidFill>
                          <a:srgbClr val="000000"/>
                        </a:solidFill>
                        <a:effectLst/>
                        <a:latin typeface="Calibri" panose="020F0502020204030204" pitchFamily="34" charset="0"/>
                      </a:endParaRPr>
                    </a:p>
                  </a:txBody>
                  <a:tcPr marL="9525" marR="9525" marT="9525" marB="0" anchor="b">
                    <a:noFill/>
                  </a:tcPr>
                </a:tc>
                <a:tc>
                  <a:txBody>
                    <a:bodyPr/>
                    <a:lstStyle/>
                    <a:p>
                      <a:pPr algn="ctr" fontAlgn="b"/>
                      <a:r>
                        <a:rPr lang="cs-CZ" sz="1200" b="0" i="0" u="none" strike="noStrike">
                          <a:solidFill>
                            <a:srgbClr val="000000"/>
                          </a:solidFill>
                          <a:effectLst/>
                          <a:latin typeface="Calibri" panose="020F0502020204030204" pitchFamily="34" charset="0"/>
                        </a:rPr>
                        <a:t>43,9 %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45,5 %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46,5 %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49,0 %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50,8 %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51,7 %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52,8 %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53,4 %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54,5 %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50,9 %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50,4 %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54,0 %</a:t>
                      </a:r>
                    </a:p>
                  </a:txBody>
                  <a:tcPr marL="9525" marR="9525" marT="9525" marB="0" anchor="ctr">
                    <a:noFill/>
                  </a:tcPr>
                </a:tc>
                <a:extLst>
                  <a:ext uri="{0D108BD9-81ED-4DB2-BD59-A6C34878D82A}">
                    <a16:rowId xmlns:a16="http://schemas.microsoft.com/office/drawing/2014/main" val="649379862"/>
                  </a:ext>
                </a:extLst>
              </a:tr>
              <a:tr h="190500">
                <a:tc>
                  <a:txBody>
                    <a:bodyPr/>
                    <a:lstStyle/>
                    <a:p>
                      <a:pPr algn="l" fontAlgn="b"/>
                      <a:r>
                        <a:rPr lang="cs-CZ" sz="1200" u="none" strike="noStrike">
                          <a:effectLst/>
                        </a:rPr>
                        <a:t>70–79 let</a:t>
                      </a:r>
                      <a:endParaRPr lang="cs-CZ" sz="1200" b="0" i="0" u="none" strike="noStrike">
                        <a:solidFill>
                          <a:srgbClr val="000000"/>
                        </a:solidFill>
                        <a:effectLst/>
                        <a:latin typeface="Calibri" panose="020F0502020204030204" pitchFamily="34" charset="0"/>
                      </a:endParaRPr>
                    </a:p>
                  </a:txBody>
                  <a:tcPr marL="9525" marR="9525" marT="9525" marB="0" anchor="b">
                    <a:noFill/>
                  </a:tcPr>
                </a:tc>
                <a:tc>
                  <a:txBody>
                    <a:bodyPr/>
                    <a:lstStyle/>
                    <a:p>
                      <a:pPr algn="ctr" fontAlgn="b"/>
                      <a:r>
                        <a:rPr lang="cs-CZ" sz="1200" b="0" i="0" u="none" strike="noStrike">
                          <a:solidFill>
                            <a:srgbClr val="000000"/>
                          </a:solidFill>
                          <a:effectLst/>
                          <a:latin typeface="Calibri" panose="020F0502020204030204" pitchFamily="34" charset="0"/>
                        </a:rPr>
                        <a:t>42,3 %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44,0 %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45,5 %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48,0 %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50,1 %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51,7 %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52,9 %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53,7 %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55,2 %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52,1 %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51,5 %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55,1 %</a:t>
                      </a:r>
                    </a:p>
                  </a:txBody>
                  <a:tcPr marL="9525" marR="9525" marT="9525" marB="0" anchor="ctr">
                    <a:noFill/>
                  </a:tcPr>
                </a:tc>
                <a:extLst>
                  <a:ext uri="{0D108BD9-81ED-4DB2-BD59-A6C34878D82A}">
                    <a16:rowId xmlns:a16="http://schemas.microsoft.com/office/drawing/2014/main" val="3374145751"/>
                  </a:ext>
                </a:extLst>
              </a:tr>
              <a:tr h="190500">
                <a:tc>
                  <a:txBody>
                    <a:bodyPr/>
                    <a:lstStyle/>
                    <a:p>
                      <a:pPr algn="l" fontAlgn="b"/>
                      <a:r>
                        <a:rPr lang="cs-CZ" sz="1200" u="none" strike="noStrike">
                          <a:effectLst/>
                        </a:rPr>
                        <a:t>80–89 let</a:t>
                      </a:r>
                      <a:endParaRPr lang="cs-CZ" sz="1200" b="0" i="0" u="none" strike="noStrike">
                        <a:solidFill>
                          <a:srgbClr val="000000"/>
                        </a:solidFill>
                        <a:effectLst/>
                        <a:latin typeface="Calibri" panose="020F0502020204030204" pitchFamily="34" charset="0"/>
                      </a:endParaRPr>
                    </a:p>
                  </a:txBody>
                  <a:tcPr marL="9525" marR="9525" marT="9525" marB="0" anchor="b">
                    <a:noFill/>
                  </a:tcPr>
                </a:tc>
                <a:tc>
                  <a:txBody>
                    <a:bodyPr/>
                    <a:lstStyle/>
                    <a:p>
                      <a:pPr algn="ctr" fontAlgn="b"/>
                      <a:r>
                        <a:rPr lang="cs-CZ" sz="1200" b="0" i="0" u="none" strike="noStrike">
                          <a:solidFill>
                            <a:srgbClr val="000000"/>
                          </a:solidFill>
                          <a:effectLst/>
                          <a:latin typeface="Calibri" panose="020F0502020204030204" pitchFamily="34" charset="0"/>
                        </a:rPr>
                        <a:t>36,7 %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38,4 %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39,6 %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41,6 %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43,3 %</a:t>
                      </a:r>
                    </a:p>
                  </a:txBody>
                  <a:tcPr marL="9525" marR="9525" marT="9525" marB="0" anchor="ctr">
                    <a:noFill/>
                  </a:tcPr>
                </a:tc>
                <a:tc>
                  <a:txBody>
                    <a:bodyPr/>
                    <a:lstStyle/>
                    <a:p>
                      <a:pPr algn="ctr" fontAlgn="b"/>
                      <a:r>
                        <a:rPr lang="cs-CZ" sz="1200" b="0" i="0" u="none" strike="noStrike" dirty="0">
                          <a:solidFill>
                            <a:srgbClr val="000000"/>
                          </a:solidFill>
                          <a:effectLst/>
                          <a:latin typeface="Calibri" panose="020F0502020204030204" pitchFamily="34" charset="0"/>
                        </a:rPr>
                        <a:t>45,0 %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45,8 %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46,6 %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48,4 %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45,5 %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44,1 %</a:t>
                      </a:r>
                    </a:p>
                  </a:txBody>
                  <a:tcPr marL="9525" marR="9525" marT="9525" marB="0" anchor="ctr">
                    <a:noFill/>
                  </a:tcPr>
                </a:tc>
                <a:tc>
                  <a:txBody>
                    <a:bodyPr/>
                    <a:lstStyle/>
                    <a:p>
                      <a:pPr algn="ctr" fontAlgn="b"/>
                      <a:r>
                        <a:rPr lang="cs-CZ" sz="1200" b="0" i="0" u="none" strike="noStrike">
                          <a:solidFill>
                            <a:srgbClr val="000000"/>
                          </a:solidFill>
                          <a:effectLst/>
                          <a:latin typeface="Calibri" panose="020F0502020204030204" pitchFamily="34" charset="0"/>
                        </a:rPr>
                        <a:t>47,9 %</a:t>
                      </a:r>
                    </a:p>
                  </a:txBody>
                  <a:tcPr marL="9525" marR="9525" marT="9525" marB="0" anchor="ctr">
                    <a:noFill/>
                  </a:tcPr>
                </a:tc>
                <a:extLst>
                  <a:ext uri="{0D108BD9-81ED-4DB2-BD59-A6C34878D82A}">
                    <a16:rowId xmlns:a16="http://schemas.microsoft.com/office/drawing/2014/main" val="1099597268"/>
                  </a:ext>
                </a:extLst>
              </a:tr>
              <a:tr h="190500">
                <a:tc>
                  <a:txBody>
                    <a:bodyPr/>
                    <a:lstStyle/>
                    <a:p>
                      <a:pPr algn="l" fontAlgn="b"/>
                      <a:r>
                        <a:rPr lang="cs-CZ" sz="1200" u="none" strike="noStrike" dirty="0">
                          <a:effectLst/>
                        </a:rPr>
                        <a:t>90+ let</a:t>
                      </a:r>
                      <a:endParaRPr lang="cs-CZ" sz="1200" b="0" i="0" u="none" strike="noStrike" dirty="0">
                        <a:solidFill>
                          <a:srgbClr val="000000"/>
                        </a:solidFill>
                        <a:effectLst/>
                        <a:latin typeface="Calibri" panose="020F0502020204030204" pitchFamily="34" charset="0"/>
                      </a:endParaRPr>
                    </a:p>
                  </a:txBody>
                  <a:tcPr marL="9525" marR="9525" marT="9525" marB="0" anchor="b">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31,7 %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33,3 %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34,9 %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36,6 %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37,6 %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dirty="0">
                          <a:solidFill>
                            <a:srgbClr val="000000"/>
                          </a:solidFill>
                          <a:effectLst/>
                          <a:latin typeface="Calibri" panose="020F0502020204030204" pitchFamily="34" charset="0"/>
                        </a:rPr>
                        <a:t>39,3 %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39,4 %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40,6 %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41,6 %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39,5 %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38,0 %</a:t>
                      </a:r>
                    </a:p>
                  </a:txBody>
                  <a:tcPr marL="9525" marR="9525" marT="9525" marB="0" anchor="ctr">
                    <a:lnB w="12700" cap="flat" cmpd="sng" algn="ctr">
                      <a:solidFill>
                        <a:schemeClr val="tx1"/>
                      </a:solidFill>
                      <a:prstDash val="solid"/>
                      <a:round/>
                      <a:headEnd type="none" w="med" len="med"/>
                      <a:tailEnd type="none" w="med" len="med"/>
                    </a:lnB>
                    <a:noFill/>
                  </a:tcPr>
                </a:tc>
                <a:tc>
                  <a:txBody>
                    <a:bodyPr/>
                    <a:lstStyle/>
                    <a:p>
                      <a:pPr algn="ctr" fontAlgn="b"/>
                      <a:r>
                        <a:rPr lang="cs-CZ" sz="1200" b="0" i="0" u="none" strike="noStrike">
                          <a:solidFill>
                            <a:srgbClr val="000000"/>
                          </a:solidFill>
                          <a:effectLst/>
                          <a:latin typeface="Calibri" panose="020F0502020204030204" pitchFamily="34" charset="0"/>
                        </a:rPr>
                        <a:t>41,3 %</a:t>
                      </a:r>
                    </a:p>
                  </a:txBody>
                  <a:tcPr marL="9525" marR="9525" marT="9525"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30205172"/>
                  </a:ext>
                </a:extLst>
              </a:tr>
              <a:tr h="125441">
                <a:tc>
                  <a:txBody>
                    <a:bodyPr/>
                    <a:lstStyle/>
                    <a:p>
                      <a:pPr algn="l" fontAlgn="b"/>
                      <a:r>
                        <a:rPr lang="cs-CZ" sz="1200" b="1" u="none" strike="noStrike" dirty="0">
                          <a:effectLst/>
                        </a:rPr>
                        <a:t>Celkem</a:t>
                      </a:r>
                      <a:endParaRPr lang="cs-CZ" sz="1200" b="1" i="0" u="none" strike="noStrike" dirty="0">
                        <a:solidFill>
                          <a:srgbClr val="000000"/>
                        </a:solidFill>
                        <a:effectLst/>
                        <a:latin typeface="Calibri" panose="020F0502020204030204" pitchFamily="34" charset="0"/>
                      </a:endParaRPr>
                    </a:p>
                  </a:txBody>
                  <a:tcPr marL="9525" marR="9525" marT="9525" marB="0" anchor="b">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38,8 %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a:solidFill>
                            <a:srgbClr val="000000"/>
                          </a:solidFill>
                          <a:effectLst/>
                          <a:latin typeface="Calibri" panose="020F0502020204030204" pitchFamily="34" charset="0"/>
                        </a:rPr>
                        <a:t>40,6 %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a:solidFill>
                            <a:srgbClr val="000000"/>
                          </a:solidFill>
                          <a:effectLst/>
                          <a:latin typeface="Calibri" panose="020F0502020204030204" pitchFamily="34" charset="0"/>
                        </a:rPr>
                        <a:t>42,3 %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a:solidFill>
                            <a:srgbClr val="000000"/>
                          </a:solidFill>
                          <a:effectLst/>
                          <a:latin typeface="Calibri" panose="020F0502020204030204" pitchFamily="34" charset="0"/>
                        </a:rPr>
                        <a:t>44,0 %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45,5 %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46,9 %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a:solidFill>
                            <a:srgbClr val="000000"/>
                          </a:solidFill>
                          <a:effectLst/>
                          <a:latin typeface="Calibri" panose="020F0502020204030204" pitchFamily="34" charset="0"/>
                        </a:rPr>
                        <a:t>48,0 %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a:solidFill>
                            <a:srgbClr val="000000"/>
                          </a:solidFill>
                          <a:effectLst/>
                          <a:latin typeface="Calibri" panose="020F0502020204030204" pitchFamily="34" charset="0"/>
                        </a:rPr>
                        <a:t>48,4 %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49,4 %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46,5 %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45,2 %</a:t>
                      </a:r>
                    </a:p>
                  </a:txBody>
                  <a:tcPr marL="9525" marR="9525" marT="9525" marB="0" anchor="ctr">
                    <a:lnT w="12700" cap="flat" cmpd="sng" algn="ctr">
                      <a:solidFill>
                        <a:schemeClr val="tx1"/>
                      </a:solidFill>
                      <a:prstDash val="solid"/>
                      <a:round/>
                      <a:headEnd type="none" w="med" len="med"/>
                      <a:tailEnd type="none" w="med" len="med"/>
                    </a:lnT>
                    <a:noFill/>
                  </a:tcPr>
                </a:tc>
                <a:tc>
                  <a:txBody>
                    <a:bodyPr/>
                    <a:lstStyle/>
                    <a:p>
                      <a:pPr algn="ctr" fontAlgn="b"/>
                      <a:r>
                        <a:rPr lang="cs-CZ" sz="1200" b="1" i="0" u="none" strike="noStrike" dirty="0">
                          <a:solidFill>
                            <a:srgbClr val="000000"/>
                          </a:solidFill>
                          <a:effectLst/>
                          <a:latin typeface="Calibri" panose="020F0502020204030204" pitchFamily="34" charset="0"/>
                        </a:rPr>
                        <a:t>48,5 %</a:t>
                      </a:r>
                    </a:p>
                  </a:txBody>
                  <a:tcPr marL="9525" marR="9525" marT="9525" marB="0" anchor="ctr">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567070473"/>
                  </a:ext>
                </a:extLst>
              </a:tr>
            </a:tbl>
          </a:graphicData>
        </a:graphic>
      </p:graphicFrame>
      <p:graphicFrame>
        <p:nvGraphicFramePr>
          <p:cNvPr id="8" name="Graf 7">
            <a:extLst>
              <a:ext uri="{FF2B5EF4-FFF2-40B4-BE49-F238E27FC236}">
                <a16:creationId xmlns:a16="http://schemas.microsoft.com/office/drawing/2014/main" id="{62C49BED-0F35-4737-87CB-42C74DD73542}"/>
              </a:ext>
            </a:extLst>
          </p:cNvPr>
          <p:cNvGraphicFramePr/>
          <p:nvPr>
            <p:custDataLst>
              <p:tags r:id="rId3"/>
            </p:custDataLst>
          </p:nvPr>
        </p:nvGraphicFramePr>
        <p:xfrm>
          <a:off x="385653" y="3790821"/>
          <a:ext cx="8261197" cy="2831921"/>
        </p:xfrm>
        <a:graphic>
          <a:graphicData uri="http://schemas.openxmlformats.org/drawingml/2006/chart">
            <c:chart xmlns:c="http://schemas.openxmlformats.org/drawingml/2006/chart" xmlns:r="http://schemas.openxmlformats.org/officeDocument/2006/relationships" r:id="rId9"/>
          </a:graphicData>
        </a:graphic>
      </p:graphicFrame>
      <p:sp>
        <p:nvSpPr>
          <p:cNvPr id="10" name="TextovéPole 9">
            <a:extLst>
              <a:ext uri="{FF2B5EF4-FFF2-40B4-BE49-F238E27FC236}">
                <a16:creationId xmlns:a16="http://schemas.microsoft.com/office/drawing/2014/main" id="{42600298-0EFE-4C49-9F96-C1D7C5287A33}"/>
              </a:ext>
            </a:extLst>
          </p:cNvPr>
          <p:cNvSpPr txBox="1"/>
          <p:nvPr>
            <p:custDataLst>
              <p:tags r:id="rId4"/>
            </p:custDataLst>
          </p:nvPr>
        </p:nvSpPr>
        <p:spPr>
          <a:xfrm>
            <a:off x="288000" y="1256134"/>
            <a:ext cx="6094378" cy="307777"/>
          </a:xfrm>
          <a:prstGeom prst="rect">
            <a:avLst/>
          </a:prstGeom>
          <a:noFill/>
        </p:spPr>
        <p:txBody>
          <a:bodyPr wrap="square">
            <a:spAutoFit/>
          </a:bodyPr>
          <a:lstStyle/>
          <a:p>
            <a:pPr rtl="0">
              <a:defRPr sz="1330" b="0" i="0" u="none" strike="noStrike" kern="1200" baseline="0">
                <a:solidFill>
                  <a:prstClr val="black"/>
                </a:solidFill>
                <a:latin typeface="+mn-lt"/>
                <a:ea typeface="+mn-ea"/>
                <a:cs typeface="+mn-cs"/>
              </a:defRPr>
            </a:pPr>
            <a:r>
              <a:rPr lang="cs-CZ" sz="1400" b="1" dirty="0"/>
              <a:t>Podíl osob v populaci ČR s preventivní prohlídkou u PL:</a:t>
            </a:r>
          </a:p>
        </p:txBody>
      </p:sp>
      <p:sp>
        <p:nvSpPr>
          <p:cNvPr id="11" name="TextovéPole 10">
            <a:extLst>
              <a:ext uri="{FF2B5EF4-FFF2-40B4-BE49-F238E27FC236}">
                <a16:creationId xmlns:a16="http://schemas.microsoft.com/office/drawing/2014/main" id="{A17860F3-E7B0-48DB-800E-288C86FD4627}"/>
              </a:ext>
            </a:extLst>
          </p:cNvPr>
          <p:cNvSpPr txBox="1"/>
          <p:nvPr>
            <p:custDataLst>
              <p:tags r:id="rId5"/>
            </p:custDataLst>
          </p:nvPr>
        </p:nvSpPr>
        <p:spPr>
          <a:xfrm>
            <a:off x="8852251" y="2293617"/>
            <a:ext cx="3116182" cy="3323987"/>
          </a:xfrm>
          <a:prstGeom prst="rect">
            <a:avLst/>
          </a:prstGeom>
          <a:noFill/>
        </p:spPr>
        <p:txBody>
          <a:bodyPr wrap="square">
            <a:spAutoFit/>
          </a:bodyPr>
          <a:lstStyle/>
          <a:p>
            <a:pPr rtl="0">
              <a:defRPr sz="1330" b="0" i="0" u="none" strike="noStrike" kern="1200" baseline="0">
                <a:solidFill>
                  <a:prstClr val="black"/>
                </a:solidFill>
                <a:latin typeface="+mn-lt"/>
                <a:ea typeface="+mn-ea"/>
                <a:cs typeface="+mn-cs"/>
              </a:defRPr>
            </a:pPr>
            <a:r>
              <a:rPr lang="cs-CZ" sz="1400" dirty="0"/>
              <a:t>Komentář: Podíl osob s preventivní prohlídkou u praktického lékaře se v letech 2011–2019 každoročně zvyšoval, a to ve všech věkových kategoriích. V souvislostí s pandemií COVID-19 nastal v letech 2020–2021 propad přibližně na úroveň roku 2015. V roce 2022 se podíl preventivně vyšetřených opětovně navýšil na úroveň hodnot z let 2018–2019. I nadále však zůstává nedostatečný, zejména v seniorních věkových kohortách, kde narůstá chronická nemocnost a včasný záchyt onemocnění hraje významnou roli. </a:t>
            </a:r>
          </a:p>
        </p:txBody>
      </p:sp>
      <p:sp>
        <p:nvSpPr>
          <p:cNvPr id="6" name="TextBox 6">
            <a:extLst>
              <a:ext uri="{FF2B5EF4-FFF2-40B4-BE49-F238E27FC236}">
                <a16:creationId xmlns:a16="http://schemas.microsoft.com/office/drawing/2014/main" id="{48543AA9-E231-2B30-1AA7-336F8DC6F2BE}"/>
              </a:ext>
            </a:extLst>
          </p:cNvPr>
          <p:cNvSpPr txBox="1"/>
          <p:nvPr>
            <p:custDataLst>
              <p:tags r:id="rId6"/>
            </p:custDataLst>
          </p:nvPr>
        </p:nvSpPr>
        <p:spPr>
          <a:xfrm>
            <a:off x="288000" y="540000"/>
            <a:ext cx="11934443" cy="677108"/>
          </a:xfrm>
          <a:prstGeom prst="rect">
            <a:avLst/>
          </a:prstGeom>
          <a:noFill/>
        </p:spPr>
        <p:txBody>
          <a:bodyPr wrap="square" rtlCol="0">
            <a:spAutoFit/>
          </a:bodyPr>
          <a:lstStyle/>
          <a:p>
            <a:pPr>
              <a:lnSpc>
                <a:spcPct val="100000"/>
              </a:lnSpc>
              <a:spcBef>
                <a:spcPts val="0"/>
              </a:spcBef>
            </a:pPr>
            <a:r>
              <a:rPr lang="cs-CZ" sz="1400" dirty="0"/>
              <a:t>Zdroj: NRHZS 2010–2022, hodnoceno pouze pro dospělé osoby</a:t>
            </a:r>
          </a:p>
          <a:p>
            <a:pPr>
              <a:lnSpc>
                <a:spcPct val="100000"/>
              </a:lnSpc>
              <a:spcBef>
                <a:spcPts val="0"/>
              </a:spcBef>
            </a:pPr>
            <a:r>
              <a:rPr lang="cs-CZ" sz="1200" i="1" dirty="0">
                <a:solidFill>
                  <a:srgbClr val="000000"/>
                </a:solidFill>
                <a:cs typeface="Arial" panose="020B0604020202020204" pitchFamily="34" charset="0"/>
              </a:rPr>
              <a:t>Definice: Osoby s vykázaným výkonem 01021, 01022 u odbornosti 001 (</a:t>
            </a:r>
            <a:r>
              <a:rPr lang="cs-CZ" sz="1200" i="1" dirty="0"/>
              <a:t>všeobecné PL).</a:t>
            </a:r>
            <a:br>
              <a:rPr lang="cs-CZ" sz="1200" i="1" dirty="0"/>
            </a:br>
            <a:r>
              <a:rPr lang="cs-CZ" sz="1200" i="1" dirty="0"/>
              <a:t>Preventivní prohlídky jsou hodnoceny v rámci dvouletého intervalu, jelikož osoba má nárok na všeobecnou preventivní prohlídku u praktického lékaře 1x za dva roky.</a:t>
            </a:r>
          </a:p>
        </p:txBody>
      </p:sp>
    </p:spTree>
    <p:extLst>
      <p:ext uri="{BB962C8B-B14F-4D97-AF65-F5344CB8AC3E}">
        <p14:creationId xmlns:p14="http://schemas.microsoft.com/office/powerpoint/2010/main" val="13120743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A7011CBB-61E0-422E-8A0F-516EA164A2E1}"/>
              </a:ext>
            </a:extLst>
          </p:cNvPr>
          <p:cNvSpPr>
            <a:spLocks noGrp="1"/>
          </p:cNvSpPr>
          <p:nvPr>
            <p:ph type="title"/>
            <p:custDataLst>
              <p:tags r:id="rId1"/>
            </p:custDataLst>
          </p:nvPr>
        </p:nvSpPr>
        <p:spPr/>
        <p:txBody>
          <a:bodyPr/>
          <a:lstStyle/>
          <a:p>
            <a:r>
              <a:rPr lang="cs-CZ" dirty="0"/>
              <a:t>Pokrytí vyšetřením u PL a vyšetřením celkového cholesterolu v roce 2023</a:t>
            </a:r>
          </a:p>
        </p:txBody>
      </p:sp>
      <p:sp>
        <p:nvSpPr>
          <p:cNvPr id="6" name="TextBox 6">
            <a:extLst>
              <a:ext uri="{FF2B5EF4-FFF2-40B4-BE49-F238E27FC236}">
                <a16:creationId xmlns:a16="http://schemas.microsoft.com/office/drawing/2014/main" id="{48543AA9-E231-2B30-1AA7-336F8DC6F2BE}"/>
              </a:ext>
            </a:extLst>
          </p:cNvPr>
          <p:cNvSpPr txBox="1"/>
          <p:nvPr>
            <p:custDataLst>
              <p:tags r:id="rId2"/>
            </p:custDataLst>
          </p:nvPr>
        </p:nvSpPr>
        <p:spPr>
          <a:xfrm>
            <a:off x="288001" y="540000"/>
            <a:ext cx="11904000" cy="1046440"/>
          </a:xfrm>
          <a:prstGeom prst="rect">
            <a:avLst/>
          </a:prstGeom>
          <a:noFill/>
        </p:spPr>
        <p:txBody>
          <a:bodyPr wrap="square" rtlCol="0">
            <a:spAutoFit/>
          </a:bodyPr>
          <a:lstStyle/>
          <a:p>
            <a:pPr>
              <a:lnSpc>
                <a:spcPct val="100000"/>
              </a:lnSpc>
              <a:spcBef>
                <a:spcPts val="0"/>
              </a:spcBef>
            </a:pPr>
            <a:r>
              <a:rPr lang="cs-CZ" sz="1400" dirty="0"/>
              <a:t>Zdroj: NRHZS 2014–2023, hodnoceno pouze pro osoby ve věku </a:t>
            </a:r>
            <a:r>
              <a:rPr lang="cs-CZ" sz="1400" b="1" dirty="0"/>
              <a:t>40 a 50 let </a:t>
            </a:r>
            <a:r>
              <a:rPr lang="cs-CZ" sz="1400" dirty="0"/>
              <a:t>v 10letém intervalu (2014–2023) a 5letém intervalu (2019–2023)</a:t>
            </a:r>
          </a:p>
          <a:p>
            <a:pPr>
              <a:lnSpc>
                <a:spcPct val="100000"/>
              </a:lnSpc>
              <a:spcBef>
                <a:spcPts val="0"/>
              </a:spcBef>
            </a:pPr>
            <a:r>
              <a:rPr lang="cs-CZ" sz="1200" i="1" dirty="0">
                <a:solidFill>
                  <a:srgbClr val="000000"/>
                </a:solidFill>
                <a:cs typeface="Arial" panose="020B0604020202020204" pitchFamily="34" charset="0"/>
              </a:rPr>
              <a:t>Definice:</a:t>
            </a:r>
          </a:p>
          <a:p>
            <a:pPr marL="171450" indent="-171450">
              <a:lnSpc>
                <a:spcPct val="100000"/>
              </a:lnSpc>
              <a:spcBef>
                <a:spcPts val="0"/>
              </a:spcBef>
              <a:buFontTx/>
              <a:buChar char="-"/>
            </a:pPr>
            <a:r>
              <a:rPr lang="cs-CZ" sz="1200" i="1" u="sng" dirty="0">
                <a:solidFill>
                  <a:srgbClr val="000000"/>
                </a:solidFill>
                <a:cs typeface="Arial" panose="020B0604020202020204" pitchFamily="34" charset="0"/>
              </a:rPr>
              <a:t>Preventivní prohlídky u obyvatel ČR:</a:t>
            </a:r>
            <a:r>
              <a:rPr lang="cs-CZ" sz="1200" i="1" dirty="0">
                <a:solidFill>
                  <a:srgbClr val="000000"/>
                </a:solidFill>
                <a:cs typeface="Arial" panose="020B0604020202020204" pitchFamily="34" charset="0"/>
              </a:rPr>
              <a:t> Osoby s vykázaným výkonem preventivní prohlídky 01021, 01022 u odbornosti 001 (</a:t>
            </a:r>
            <a:r>
              <a:rPr lang="cs-CZ" sz="1200" i="1" dirty="0"/>
              <a:t>všeobecné PL) v posledních 5/10 letech</a:t>
            </a:r>
          </a:p>
          <a:p>
            <a:pPr marL="171450" indent="-171450">
              <a:lnSpc>
                <a:spcPct val="100000"/>
              </a:lnSpc>
              <a:spcBef>
                <a:spcPts val="0"/>
              </a:spcBef>
              <a:buFontTx/>
              <a:buChar char="-"/>
            </a:pPr>
            <a:r>
              <a:rPr lang="cs-CZ" sz="1200" i="1" u="sng" dirty="0"/>
              <a:t>Vyšetření celkového cholesterolu u osob s preventivní prohlídkou u PL: </a:t>
            </a:r>
            <a:r>
              <a:rPr lang="cs-CZ" sz="1200" i="1" dirty="0"/>
              <a:t>Osoby s vykázaným výkonem vyšetření celkového cholesterolu 81471 a odborností žadatele o vyšetření 001 (všeobecné PL) v posledních 5/10 letech</a:t>
            </a:r>
          </a:p>
        </p:txBody>
      </p:sp>
      <p:sp>
        <p:nvSpPr>
          <p:cNvPr id="15" name="Šipka: doprava 14">
            <a:extLst>
              <a:ext uri="{FF2B5EF4-FFF2-40B4-BE49-F238E27FC236}">
                <a16:creationId xmlns:a16="http://schemas.microsoft.com/office/drawing/2014/main" id="{51F57881-66CC-6F06-583C-5ED4A02C14F5}"/>
              </a:ext>
            </a:extLst>
          </p:cNvPr>
          <p:cNvSpPr/>
          <p:nvPr/>
        </p:nvSpPr>
        <p:spPr>
          <a:xfrm>
            <a:off x="5449471" y="3192931"/>
            <a:ext cx="1042220" cy="334297"/>
          </a:xfrm>
          <a:prstGeom prst="rightArrow">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a:p>
        </p:txBody>
      </p:sp>
      <p:graphicFrame>
        <p:nvGraphicFramePr>
          <p:cNvPr id="21" name="Object 4">
            <a:extLst>
              <a:ext uri="{FF2B5EF4-FFF2-40B4-BE49-F238E27FC236}">
                <a16:creationId xmlns:a16="http://schemas.microsoft.com/office/drawing/2014/main" id="{F8627BF5-4A1A-E89D-A36C-6493182F4281}"/>
              </a:ext>
            </a:extLst>
          </p:cNvPr>
          <p:cNvGraphicFramePr>
            <a:graphicFrameLocks noChangeAspect="1"/>
          </p:cNvGraphicFramePr>
          <p:nvPr/>
        </p:nvGraphicFramePr>
        <p:xfrm>
          <a:off x="65884" y="2409141"/>
          <a:ext cx="5105884" cy="3120072"/>
        </p:xfrm>
        <a:graphic>
          <a:graphicData uri="http://schemas.openxmlformats.org/drawingml/2006/chart">
            <c:chart xmlns:c="http://schemas.openxmlformats.org/drawingml/2006/chart" xmlns:r="http://schemas.openxmlformats.org/officeDocument/2006/relationships" r:id="rId8"/>
          </a:graphicData>
        </a:graphic>
      </p:graphicFrame>
      <p:sp>
        <p:nvSpPr>
          <p:cNvPr id="24" name="TextBox 7">
            <a:extLst>
              <a:ext uri="{FF2B5EF4-FFF2-40B4-BE49-F238E27FC236}">
                <a16:creationId xmlns:a16="http://schemas.microsoft.com/office/drawing/2014/main" id="{09A20E95-9BB7-F24F-EECB-98B92B811A4D}"/>
              </a:ext>
            </a:extLst>
          </p:cNvPr>
          <p:cNvSpPr txBox="1"/>
          <p:nvPr>
            <p:custDataLst>
              <p:tags r:id="rId3"/>
            </p:custDataLst>
          </p:nvPr>
        </p:nvSpPr>
        <p:spPr>
          <a:xfrm>
            <a:off x="288001" y="5419628"/>
            <a:ext cx="11815751" cy="955124"/>
          </a:xfrm>
          <a:prstGeom prst="rect">
            <a:avLst/>
          </a:prstGeom>
          <a:noFill/>
          <a:ln>
            <a:noFill/>
          </a:ln>
        </p:spPr>
        <p:txBody>
          <a:bodyPr wrap="square" rtlCol="0" anchor="ctr">
            <a:noAutofit/>
          </a:bodyPr>
          <a:lstStyle/>
          <a:p>
            <a:r>
              <a:rPr lang="cs-CZ" sz="1400" dirty="0"/>
              <a:t>10leté pokrytí cílové populace osob ve věku 40 let preventivní prohlídkou u praktického lékaře dosahovalo 83 %, u osob ve věku 50 let 96 %.</a:t>
            </a:r>
          </a:p>
          <a:p>
            <a:r>
              <a:rPr lang="cs-CZ" sz="1400" dirty="0"/>
              <a:t>5leté pokrytí cílové populace osob ve věku 40 let preventivní prohlídkou u praktického lékaře dosahovalo téměř 70 %, u osob ve věku 50 let 82 %. </a:t>
            </a:r>
          </a:p>
          <a:p>
            <a:r>
              <a:rPr lang="cs-CZ" sz="1400" dirty="0"/>
              <a:t>Většina osob vyšetřených u praktického lékaře měla provedeno vyšetření celkového cholesterolu.  </a:t>
            </a:r>
            <a:endParaRPr lang="cs-CZ" sz="1100" dirty="0"/>
          </a:p>
        </p:txBody>
      </p:sp>
      <p:sp>
        <p:nvSpPr>
          <p:cNvPr id="29" name="Obdélník 28">
            <a:extLst>
              <a:ext uri="{FF2B5EF4-FFF2-40B4-BE49-F238E27FC236}">
                <a16:creationId xmlns:a16="http://schemas.microsoft.com/office/drawing/2014/main" id="{27AB434F-5071-A727-8C17-41C285ECCCB8}"/>
              </a:ext>
            </a:extLst>
          </p:cNvPr>
          <p:cNvSpPr/>
          <p:nvPr>
            <p:custDataLst>
              <p:tags r:id="rId4"/>
            </p:custDataLst>
          </p:nvPr>
        </p:nvSpPr>
        <p:spPr>
          <a:xfrm>
            <a:off x="302566" y="1593458"/>
            <a:ext cx="4200608" cy="954107"/>
          </a:xfrm>
          <a:prstGeom prst="rect">
            <a:avLst/>
          </a:prstGeom>
        </p:spPr>
        <p:txBody>
          <a:bodyPr wrap="square">
            <a:spAutoFit/>
          </a:bodyPr>
          <a:lstStyle/>
          <a:p>
            <a:pPr>
              <a:defRPr sz="1400" b="1" i="0" u="none" strike="noStrike" kern="1200" baseline="0">
                <a:solidFill>
                  <a:srgbClr val="000000"/>
                </a:solidFill>
                <a:latin typeface="+mn-lt"/>
                <a:ea typeface="+mn-ea"/>
                <a:cs typeface="+mn-cs"/>
              </a:defRPr>
            </a:pPr>
            <a:r>
              <a:rPr lang="cs-CZ" sz="1400" b="1" dirty="0">
                <a:solidFill>
                  <a:srgbClr val="000000"/>
                </a:solidFill>
              </a:rPr>
              <a:t>Podíl obyvatel ČR ve věku 40 a 50 let, kteří absolvovali v posledních 5/10 letech </a:t>
            </a:r>
            <a:r>
              <a:rPr lang="cs-CZ" sz="1400" b="1" u="sng" dirty="0">
                <a:solidFill>
                  <a:srgbClr val="000000"/>
                </a:solidFill>
              </a:rPr>
              <a:t>preventivní prohlídku </a:t>
            </a:r>
            <a:br>
              <a:rPr lang="cs-CZ" sz="1400" b="1" dirty="0">
                <a:solidFill>
                  <a:srgbClr val="000000"/>
                </a:solidFill>
              </a:rPr>
            </a:br>
            <a:r>
              <a:rPr lang="cs-CZ" sz="1400" b="1" dirty="0">
                <a:solidFill>
                  <a:srgbClr val="000000"/>
                </a:solidFill>
              </a:rPr>
              <a:t>u praktického lékaře</a:t>
            </a:r>
          </a:p>
          <a:p>
            <a:pPr>
              <a:defRPr sz="1400" b="1" i="0" u="none" strike="noStrike" kern="1200" baseline="0">
                <a:solidFill>
                  <a:srgbClr val="000000"/>
                </a:solidFill>
                <a:latin typeface="+mn-lt"/>
                <a:ea typeface="+mn-ea"/>
                <a:cs typeface="+mn-cs"/>
              </a:defRPr>
            </a:pPr>
            <a:endParaRPr lang="cs-CZ" dirty="0"/>
          </a:p>
        </p:txBody>
      </p:sp>
      <p:grpSp>
        <p:nvGrpSpPr>
          <p:cNvPr id="34" name="Skupina 33">
            <a:extLst>
              <a:ext uri="{FF2B5EF4-FFF2-40B4-BE49-F238E27FC236}">
                <a16:creationId xmlns:a16="http://schemas.microsoft.com/office/drawing/2014/main" id="{D86D8A2B-5881-E516-D636-0CF645500697}"/>
              </a:ext>
            </a:extLst>
          </p:cNvPr>
          <p:cNvGrpSpPr/>
          <p:nvPr/>
        </p:nvGrpSpPr>
        <p:grpSpPr>
          <a:xfrm>
            <a:off x="5619911" y="3800113"/>
            <a:ext cx="777571" cy="637878"/>
            <a:chOff x="8147873" y="2508865"/>
            <a:chExt cx="777571" cy="637878"/>
          </a:xfrm>
        </p:grpSpPr>
        <p:sp>
          <p:nvSpPr>
            <p:cNvPr id="30" name="Obdélník 43">
              <a:extLst>
                <a:ext uri="{FF2B5EF4-FFF2-40B4-BE49-F238E27FC236}">
                  <a16:creationId xmlns:a16="http://schemas.microsoft.com/office/drawing/2014/main" id="{DC2FF3A4-2233-135F-B280-010688CCC2D3}"/>
                </a:ext>
              </a:extLst>
            </p:cNvPr>
            <p:cNvSpPr>
              <a:spLocks noChangeArrowheads="1"/>
            </p:cNvSpPr>
            <p:nvPr/>
          </p:nvSpPr>
          <p:spPr bwMode="auto">
            <a:xfrm>
              <a:off x="8322009" y="2508865"/>
              <a:ext cx="6034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2000">
                  <a:solidFill>
                    <a:srgbClr val="5F3000"/>
                  </a:solidFill>
                  <a:latin typeface="Arial" panose="020B0604020202020204" pitchFamily="34" charset="0"/>
                </a:defRPr>
              </a:lvl1pPr>
              <a:lvl2pPr marL="742950" indent="-285750" eaLnBrk="0" hangingPunct="0">
                <a:spcBef>
                  <a:spcPct val="20000"/>
                </a:spcBef>
                <a:buChar char="–"/>
                <a:defRPr>
                  <a:solidFill>
                    <a:srgbClr val="5F3000"/>
                  </a:solidFill>
                  <a:latin typeface="Arial" panose="020B0604020202020204" pitchFamily="34" charset="0"/>
                </a:defRPr>
              </a:lvl2pPr>
              <a:lvl3pPr marL="1143000" indent="-228600" eaLnBrk="0" hangingPunct="0">
                <a:spcBef>
                  <a:spcPct val="20000"/>
                </a:spcBef>
                <a:buChar char="•"/>
                <a:defRPr sz="1600">
                  <a:solidFill>
                    <a:srgbClr val="5F3000"/>
                  </a:solidFill>
                  <a:latin typeface="Arial" panose="020B0604020202020204" pitchFamily="34" charset="0"/>
                </a:defRPr>
              </a:lvl3pPr>
              <a:lvl4pPr marL="1600200" indent="-228600" eaLnBrk="0" hangingPunct="0">
                <a:spcBef>
                  <a:spcPct val="20000"/>
                </a:spcBef>
                <a:buChar char="–"/>
                <a:defRPr sz="1400">
                  <a:solidFill>
                    <a:srgbClr val="5F3000"/>
                  </a:solidFill>
                  <a:latin typeface="Arial" panose="020B0604020202020204" pitchFamily="34" charset="0"/>
                </a:defRPr>
              </a:lvl4pPr>
              <a:lvl5pPr marL="2057400" indent="-228600" eaLnBrk="0" hangingPunct="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eaLnBrk="1" hangingPunct="1">
                <a:spcBef>
                  <a:spcPct val="0"/>
                </a:spcBef>
                <a:buNone/>
                <a:defRPr/>
              </a:pPr>
              <a:r>
                <a:rPr lang="cs-CZ" sz="1400" dirty="0">
                  <a:solidFill>
                    <a:schemeClr val="tx1"/>
                  </a:solidFill>
                  <a:latin typeface="+mn-lt"/>
                </a:rPr>
                <a:t>40 let</a:t>
              </a:r>
            </a:p>
          </p:txBody>
        </p:sp>
        <p:sp>
          <p:nvSpPr>
            <p:cNvPr id="31" name="Rectangle 41">
              <a:extLst>
                <a:ext uri="{FF2B5EF4-FFF2-40B4-BE49-F238E27FC236}">
                  <a16:creationId xmlns:a16="http://schemas.microsoft.com/office/drawing/2014/main" id="{BD6CA88F-ECB5-FD19-981B-675B6AA582A8}"/>
                </a:ext>
              </a:extLst>
            </p:cNvPr>
            <p:cNvSpPr>
              <a:spLocks noChangeArrowheads="1"/>
            </p:cNvSpPr>
            <p:nvPr/>
          </p:nvSpPr>
          <p:spPr bwMode="auto">
            <a:xfrm>
              <a:off x="8147874" y="2603957"/>
              <a:ext cx="142875" cy="142875"/>
            </a:xfrm>
            <a:prstGeom prst="rect">
              <a:avLst/>
            </a:prstGeom>
            <a:solidFill>
              <a:srgbClr val="232C77"/>
            </a:solidFill>
            <a:ln w="9525">
              <a:noFill/>
              <a:miter lim="800000"/>
              <a:headEnd/>
              <a:tailEnd/>
            </a:ln>
          </p:spPr>
          <p:txBody>
            <a:bodyPr wrap="none" anchor="ctr"/>
            <a:lstStyle/>
            <a:p>
              <a:pPr>
                <a:defRPr/>
              </a:pPr>
              <a:endParaRPr lang="cs-CZ" kern="0" dirty="0"/>
            </a:p>
          </p:txBody>
        </p:sp>
        <p:sp>
          <p:nvSpPr>
            <p:cNvPr id="32" name="Rectangle 42">
              <a:extLst>
                <a:ext uri="{FF2B5EF4-FFF2-40B4-BE49-F238E27FC236}">
                  <a16:creationId xmlns:a16="http://schemas.microsoft.com/office/drawing/2014/main" id="{BD0206EB-398B-4EA4-CB4A-F6F9143F3914}"/>
                </a:ext>
              </a:extLst>
            </p:cNvPr>
            <p:cNvSpPr>
              <a:spLocks noChangeArrowheads="1"/>
            </p:cNvSpPr>
            <p:nvPr/>
          </p:nvSpPr>
          <p:spPr bwMode="auto">
            <a:xfrm>
              <a:off x="8147873" y="2939188"/>
              <a:ext cx="142875" cy="142875"/>
            </a:xfrm>
            <a:prstGeom prst="rect">
              <a:avLst/>
            </a:prstGeom>
            <a:solidFill>
              <a:srgbClr val="C22728"/>
            </a:solidFill>
            <a:ln w="9525">
              <a:noFill/>
              <a:miter lim="800000"/>
              <a:headEnd/>
              <a:tailEnd/>
            </a:ln>
          </p:spPr>
          <p:txBody>
            <a:bodyPr wrap="none" anchor="ctr"/>
            <a:lstStyle/>
            <a:p>
              <a:pPr>
                <a:defRPr/>
              </a:pPr>
              <a:endParaRPr lang="cs-CZ" kern="0"/>
            </a:p>
          </p:txBody>
        </p:sp>
        <p:sp>
          <p:nvSpPr>
            <p:cNvPr id="33" name="Obdélník 43">
              <a:extLst>
                <a:ext uri="{FF2B5EF4-FFF2-40B4-BE49-F238E27FC236}">
                  <a16:creationId xmlns:a16="http://schemas.microsoft.com/office/drawing/2014/main" id="{11A71AE8-65A7-8ADD-719B-8722C9649866}"/>
                </a:ext>
              </a:extLst>
            </p:cNvPr>
            <p:cNvSpPr>
              <a:spLocks noChangeArrowheads="1"/>
            </p:cNvSpPr>
            <p:nvPr/>
          </p:nvSpPr>
          <p:spPr bwMode="auto">
            <a:xfrm>
              <a:off x="8320651" y="2838966"/>
              <a:ext cx="6034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2000">
                  <a:solidFill>
                    <a:srgbClr val="5F3000"/>
                  </a:solidFill>
                  <a:latin typeface="Arial" panose="020B0604020202020204" pitchFamily="34" charset="0"/>
                </a:defRPr>
              </a:lvl1pPr>
              <a:lvl2pPr marL="742950" indent="-285750" eaLnBrk="0" hangingPunct="0">
                <a:spcBef>
                  <a:spcPct val="20000"/>
                </a:spcBef>
                <a:buChar char="–"/>
                <a:defRPr>
                  <a:solidFill>
                    <a:srgbClr val="5F3000"/>
                  </a:solidFill>
                  <a:latin typeface="Arial" panose="020B0604020202020204" pitchFamily="34" charset="0"/>
                </a:defRPr>
              </a:lvl2pPr>
              <a:lvl3pPr marL="1143000" indent="-228600" eaLnBrk="0" hangingPunct="0">
                <a:spcBef>
                  <a:spcPct val="20000"/>
                </a:spcBef>
                <a:buChar char="•"/>
                <a:defRPr sz="1600">
                  <a:solidFill>
                    <a:srgbClr val="5F3000"/>
                  </a:solidFill>
                  <a:latin typeface="Arial" panose="020B0604020202020204" pitchFamily="34" charset="0"/>
                </a:defRPr>
              </a:lvl3pPr>
              <a:lvl4pPr marL="1600200" indent="-228600" eaLnBrk="0" hangingPunct="0">
                <a:spcBef>
                  <a:spcPct val="20000"/>
                </a:spcBef>
                <a:buChar char="–"/>
                <a:defRPr sz="1400">
                  <a:solidFill>
                    <a:srgbClr val="5F3000"/>
                  </a:solidFill>
                  <a:latin typeface="Arial" panose="020B0604020202020204" pitchFamily="34" charset="0"/>
                </a:defRPr>
              </a:lvl4pPr>
              <a:lvl5pPr marL="2057400" indent="-228600" eaLnBrk="0" hangingPunct="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eaLnBrk="1" hangingPunct="1">
                <a:spcBef>
                  <a:spcPct val="0"/>
                </a:spcBef>
                <a:buNone/>
                <a:defRPr/>
              </a:pPr>
              <a:r>
                <a:rPr lang="cs-CZ" altLang="cs-CZ" sz="1400" dirty="0">
                  <a:solidFill>
                    <a:schemeClr val="tx1"/>
                  </a:solidFill>
                  <a:latin typeface="+mn-lt"/>
                </a:rPr>
                <a:t>50 let</a:t>
              </a:r>
              <a:endParaRPr lang="en-US" altLang="cs-CZ" sz="1400" dirty="0">
                <a:solidFill>
                  <a:schemeClr val="tx1"/>
                </a:solidFill>
                <a:latin typeface="+mn-lt"/>
              </a:endParaRPr>
            </a:p>
          </p:txBody>
        </p:sp>
      </p:grpSp>
      <p:graphicFrame>
        <p:nvGraphicFramePr>
          <p:cNvPr id="43" name="Object 4">
            <a:extLst>
              <a:ext uri="{FF2B5EF4-FFF2-40B4-BE49-F238E27FC236}">
                <a16:creationId xmlns:a16="http://schemas.microsoft.com/office/drawing/2014/main" id="{DC704B18-7CD9-79A0-C83C-058D7B99F486}"/>
              </a:ext>
            </a:extLst>
          </p:cNvPr>
          <p:cNvGraphicFramePr>
            <a:graphicFrameLocks noChangeAspect="1"/>
          </p:cNvGraphicFramePr>
          <p:nvPr/>
        </p:nvGraphicFramePr>
        <p:xfrm>
          <a:off x="6815755" y="2414061"/>
          <a:ext cx="5105884" cy="3120072"/>
        </p:xfrm>
        <a:graphic>
          <a:graphicData uri="http://schemas.openxmlformats.org/drawingml/2006/chart">
            <c:chart xmlns:c="http://schemas.openxmlformats.org/drawingml/2006/chart" xmlns:r="http://schemas.openxmlformats.org/officeDocument/2006/relationships" r:id="rId9"/>
          </a:graphicData>
        </a:graphic>
      </p:graphicFrame>
      <p:sp>
        <p:nvSpPr>
          <p:cNvPr id="44" name="Obdélník 43">
            <a:extLst>
              <a:ext uri="{FF2B5EF4-FFF2-40B4-BE49-F238E27FC236}">
                <a16:creationId xmlns:a16="http://schemas.microsoft.com/office/drawing/2014/main" id="{34CC5117-5FCF-6E79-27F1-621F6515618A}"/>
              </a:ext>
            </a:extLst>
          </p:cNvPr>
          <p:cNvSpPr/>
          <p:nvPr>
            <p:custDataLst>
              <p:tags r:id="rId5"/>
            </p:custDataLst>
          </p:nvPr>
        </p:nvSpPr>
        <p:spPr>
          <a:xfrm>
            <a:off x="7032771" y="1598378"/>
            <a:ext cx="4431641" cy="954107"/>
          </a:xfrm>
          <a:prstGeom prst="rect">
            <a:avLst/>
          </a:prstGeom>
        </p:spPr>
        <p:txBody>
          <a:bodyPr wrap="square">
            <a:spAutoFit/>
          </a:bodyPr>
          <a:lstStyle/>
          <a:p>
            <a:pPr>
              <a:defRPr sz="1400" b="1" i="0" u="none" strike="noStrike" kern="1200" baseline="0">
                <a:solidFill>
                  <a:srgbClr val="000000"/>
                </a:solidFill>
                <a:latin typeface="+mn-lt"/>
                <a:ea typeface="+mn-ea"/>
                <a:cs typeface="+mn-cs"/>
              </a:defRPr>
            </a:pPr>
            <a:r>
              <a:rPr lang="cs-CZ" sz="1400" b="1" u="sng" dirty="0">
                <a:solidFill>
                  <a:srgbClr val="000000"/>
                </a:solidFill>
              </a:rPr>
              <a:t>Podíl osob s preventivní prohlídkou u praktického lékaře </a:t>
            </a:r>
            <a:r>
              <a:rPr lang="cs-CZ" sz="1400" b="1" dirty="0">
                <a:solidFill>
                  <a:srgbClr val="000000"/>
                </a:solidFill>
              </a:rPr>
              <a:t>ve věku 40 a 50 let, které absolvovaly </a:t>
            </a:r>
            <a:r>
              <a:rPr lang="cs-CZ" sz="1400" b="1" u="sng" dirty="0">
                <a:solidFill>
                  <a:srgbClr val="000000"/>
                </a:solidFill>
              </a:rPr>
              <a:t>vyšetření celkového cholesterolu</a:t>
            </a:r>
            <a:r>
              <a:rPr lang="cs-CZ" sz="1400" b="1" dirty="0">
                <a:solidFill>
                  <a:srgbClr val="000000"/>
                </a:solidFill>
              </a:rPr>
              <a:t> v posledních 5/10 letech</a:t>
            </a:r>
          </a:p>
          <a:p>
            <a:pPr>
              <a:defRPr sz="1400" b="1" i="0" u="none" strike="noStrike" kern="1200" baseline="0">
                <a:solidFill>
                  <a:srgbClr val="000000"/>
                </a:solidFill>
                <a:latin typeface="+mn-lt"/>
                <a:ea typeface="+mn-ea"/>
                <a:cs typeface="+mn-cs"/>
              </a:defRPr>
            </a:pPr>
            <a:endParaRPr lang="cs-CZ" dirty="0"/>
          </a:p>
        </p:txBody>
      </p:sp>
      <p:sp>
        <p:nvSpPr>
          <p:cNvPr id="4" name="TextovéPole 3">
            <a:extLst>
              <a:ext uri="{FF2B5EF4-FFF2-40B4-BE49-F238E27FC236}">
                <a16:creationId xmlns:a16="http://schemas.microsoft.com/office/drawing/2014/main" id="{9DAFD22E-ED31-DB78-2507-32E9A2CFC2B8}"/>
              </a:ext>
            </a:extLst>
          </p:cNvPr>
          <p:cNvSpPr txBox="1"/>
          <p:nvPr/>
        </p:nvSpPr>
        <p:spPr>
          <a:xfrm>
            <a:off x="655930" y="6592154"/>
            <a:ext cx="7854696" cy="230832"/>
          </a:xfrm>
          <a:prstGeom prst="rect">
            <a:avLst/>
          </a:prstGeom>
          <a:noFill/>
        </p:spPr>
        <p:txBody>
          <a:bodyPr wrap="square" rtlCol="0">
            <a:spAutoFit/>
          </a:bodyPr>
          <a:lstStyle/>
          <a:p>
            <a:r>
              <a:rPr lang="cs-CZ" sz="900" dirty="0"/>
              <a:t>Pozn. Výsledky za rok 2023 jsou předběžné.</a:t>
            </a:r>
          </a:p>
        </p:txBody>
      </p:sp>
    </p:spTree>
    <p:extLst>
      <p:ext uri="{BB962C8B-B14F-4D97-AF65-F5344CB8AC3E}">
        <p14:creationId xmlns:p14="http://schemas.microsoft.com/office/powerpoint/2010/main" val="12701155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2">
            <a:extLst>
              <a:ext uri="{FF2B5EF4-FFF2-40B4-BE49-F238E27FC236}">
                <a16:creationId xmlns:a16="http://schemas.microsoft.com/office/drawing/2014/main" id="{A1010F40-188F-EB8A-D6B8-BB4C93BBC596}"/>
              </a:ext>
            </a:extLst>
          </p:cNvPr>
          <p:cNvSpPr>
            <a:spLocks noGrp="1"/>
          </p:cNvSpPr>
          <p:nvPr>
            <p:ph type="title"/>
            <p:custDataLst>
              <p:tags r:id="rId1"/>
            </p:custDataLst>
          </p:nvPr>
        </p:nvSpPr>
        <p:spPr/>
        <p:txBody>
          <a:bodyPr/>
          <a:lstStyle/>
          <a:p>
            <a:r>
              <a:rPr lang="cs-CZ" dirty="0"/>
              <a:t>Vyšetření u PL / ambulantního specialisty</a:t>
            </a:r>
          </a:p>
        </p:txBody>
      </p:sp>
      <p:sp>
        <p:nvSpPr>
          <p:cNvPr id="4" name="TextovéPole 3">
            <a:extLst>
              <a:ext uri="{FF2B5EF4-FFF2-40B4-BE49-F238E27FC236}">
                <a16:creationId xmlns:a16="http://schemas.microsoft.com/office/drawing/2014/main" id="{D6C290BD-2F54-1144-0973-83D66F1EDD6B}"/>
              </a:ext>
            </a:extLst>
          </p:cNvPr>
          <p:cNvSpPr txBox="1"/>
          <p:nvPr>
            <p:custDataLst>
              <p:tags r:id="rId2"/>
            </p:custDataLst>
          </p:nvPr>
        </p:nvSpPr>
        <p:spPr>
          <a:xfrm>
            <a:off x="289683" y="543212"/>
            <a:ext cx="11450867" cy="307777"/>
          </a:xfrm>
          <a:prstGeom prst="rect">
            <a:avLst/>
          </a:prstGeom>
          <a:noFill/>
        </p:spPr>
        <p:txBody>
          <a:bodyPr wrap="square" rtlCol="0">
            <a:spAutoFit/>
          </a:bodyPr>
          <a:lstStyle/>
          <a:p>
            <a:r>
              <a:rPr lang="cs-CZ" sz="1400" dirty="0"/>
              <a:t>Zdroj: NRHZS 2010–2022</a:t>
            </a:r>
            <a:endParaRPr lang="cs-CZ" sz="1400" i="1" dirty="0"/>
          </a:p>
        </p:txBody>
      </p:sp>
      <p:graphicFrame>
        <p:nvGraphicFramePr>
          <p:cNvPr id="13" name="Graf 12">
            <a:extLst>
              <a:ext uri="{FF2B5EF4-FFF2-40B4-BE49-F238E27FC236}">
                <a16:creationId xmlns:a16="http://schemas.microsoft.com/office/drawing/2014/main" id="{2E8738B9-976D-C00E-EE8A-A12389B88E1C}"/>
              </a:ext>
            </a:extLst>
          </p:cNvPr>
          <p:cNvGraphicFramePr/>
          <p:nvPr>
            <p:custDataLst>
              <p:tags r:id="rId3"/>
            </p:custDataLst>
            <p:extLst>
              <p:ext uri="{D42A27DB-BD31-4B8C-83A1-F6EECF244321}">
                <p14:modId xmlns:p14="http://schemas.microsoft.com/office/powerpoint/2010/main" val="3813124089"/>
              </p:ext>
            </p:extLst>
          </p:nvPr>
        </p:nvGraphicFramePr>
        <p:xfrm>
          <a:off x="72898" y="1286362"/>
          <a:ext cx="5052193" cy="3914834"/>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4" name="Tabulka 13">
            <a:extLst>
              <a:ext uri="{FF2B5EF4-FFF2-40B4-BE49-F238E27FC236}">
                <a16:creationId xmlns:a16="http://schemas.microsoft.com/office/drawing/2014/main" id="{C9A10295-34F3-E63D-3F72-C466A43322C1}"/>
              </a:ext>
            </a:extLst>
          </p:cNvPr>
          <p:cNvGraphicFramePr>
            <a:graphicFrameLocks noGrp="1"/>
          </p:cNvGraphicFramePr>
          <p:nvPr>
            <p:custDataLst>
              <p:tags r:id="rId4"/>
            </p:custDataLst>
            <p:extLst>
              <p:ext uri="{D42A27DB-BD31-4B8C-83A1-F6EECF244321}">
                <p14:modId xmlns:p14="http://schemas.microsoft.com/office/powerpoint/2010/main" val="4127894388"/>
              </p:ext>
            </p:extLst>
          </p:nvPr>
        </p:nvGraphicFramePr>
        <p:xfrm>
          <a:off x="9868260" y="2305560"/>
          <a:ext cx="2340000" cy="891540"/>
        </p:xfrm>
        <a:graphic>
          <a:graphicData uri="http://schemas.openxmlformats.org/drawingml/2006/table">
            <a:tbl>
              <a:tblPr>
                <a:tableStyleId>{2D5ABB26-0587-4C30-8999-92F81FD0307C}</a:tableStyleId>
              </a:tblPr>
              <a:tblGrid>
                <a:gridCol w="180000">
                  <a:extLst>
                    <a:ext uri="{9D8B030D-6E8A-4147-A177-3AD203B41FA5}">
                      <a16:colId xmlns:a16="http://schemas.microsoft.com/office/drawing/2014/main" val="2761701162"/>
                    </a:ext>
                  </a:extLst>
                </a:gridCol>
                <a:gridCol w="2160000">
                  <a:extLst>
                    <a:ext uri="{9D8B030D-6E8A-4147-A177-3AD203B41FA5}">
                      <a16:colId xmlns:a16="http://schemas.microsoft.com/office/drawing/2014/main" val="397836799"/>
                    </a:ext>
                  </a:extLst>
                </a:gridCol>
              </a:tblGrid>
              <a:tr h="130784">
                <a:tc>
                  <a:txBody>
                    <a:bodyPr/>
                    <a:lstStyle/>
                    <a:p>
                      <a:pPr algn="l" fontAlgn="b"/>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bg1">
                        <a:lumMod val="50000"/>
                      </a:schemeClr>
                    </a:solidFill>
                  </a:tcPr>
                </a:tc>
                <a:tc>
                  <a:txBody>
                    <a:bodyPr/>
                    <a:lstStyle/>
                    <a:p>
                      <a:pPr algn="l" fontAlgn="b"/>
                      <a:r>
                        <a:rPr lang="cs-CZ" sz="1400" u="none" strike="noStrike" dirty="0">
                          <a:effectLst/>
                        </a:rPr>
                        <a:t>Bez vyšetření</a:t>
                      </a:r>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082169340"/>
                  </a:ext>
                </a:extLst>
              </a:tr>
              <a:tr h="130784">
                <a:tc>
                  <a:txBody>
                    <a:bodyPr/>
                    <a:lstStyle/>
                    <a:p>
                      <a:pPr algn="l" fontAlgn="b"/>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C22728"/>
                    </a:solidFill>
                  </a:tcPr>
                </a:tc>
                <a:tc>
                  <a:txBody>
                    <a:bodyPr/>
                    <a:lstStyle/>
                    <a:p>
                      <a:pPr algn="l" fontAlgn="b"/>
                      <a:r>
                        <a:rPr lang="cs-CZ" sz="1400" u="none" strike="noStrike" dirty="0">
                          <a:effectLst/>
                        </a:rPr>
                        <a:t>Pouze ambulantní specialista</a:t>
                      </a:r>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756587353"/>
                  </a:ext>
                </a:extLst>
              </a:tr>
              <a:tr h="130784">
                <a:tc>
                  <a:txBody>
                    <a:bodyPr/>
                    <a:lstStyle/>
                    <a:p>
                      <a:pPr algn="l" fontAlgn="b"/>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4472C4"/>
                    </a:solidFill>
                  </a:tcPr>
                </a:tc>
                <a:tc>
                  <a:txBody>
                    <a:bodyPr/>
                    <a:lstStyle/>
                    <a:p>
                      <a:pPr algn="l" fontAlgn="b"/>
                      <a:r>
                        <a:rPr lang="cs-CZ" sz="1400" u="none" strike="noStrike" dirty="0">
                          <a:effectLst/>
                        </a:rPr>
                        <a:t>PL + ambulantní specialista</a:t>
                      </a:r>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1843637299"/>
                  </a:ext>
                </a:extLst>
              </a:tr>
              <a:tr h="130784">
                <a:tc>
                  <a:txBody>
                    <a:bodyPr/>
                    <a:lstStyle/>
                    <a:p>
                      <a:pPr algn="l" fontAlgn="b"/>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232C77"/>
                    </a:solidFill>
                  </a:tcPr>
                </a:tc>
                <a:tc>
                  <a:txBody>
                    <a:bodyPr/>
                    <a:lstStyle/>
                    <a:p>
                      <a:pPr algn="l" fontAlgn="b"/>
                      <a:r>
                        <a:rPr lang="cs-CZ" sz="1400" u="none" strike="noStrike" dirty="0">
                          <a:effectLst/>
                        </a:rPr>
                        <a:t>Pouze PL</a:t>
                      </a:r>
                      <a:endParaRPr lang="cs-CZ" sz="1400" b="0" i="0" u="none" strike="noStrike" dirty="0">
                        <a:solidFill>
                          <a:srgbClr val="000000"/>
                        </a:solidFill>
                        <a:effectLst/>
                        <a:latin typeface="Calibri" panose="020F0502020204030204" pitchFamily="34" charset="0"/>
                      </a:endParaRPr>
                    </a:p>
                  </a:txBody>
                  <a:tcPr marL="9525" marR="9525" marT="9525" marB="0" anchor="b">
                    <a:lnL w="3810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3497373225"/>
                  </a:ext>
                </a:extLst>
              </a:tr>
            </a:tbl>
          </a:graphicData>
        </a:graphic>
      </p:graphicFrame>
      <p:graphicFrame>
        <p:nvGraphicFramePr>
          <p:cNvPr id="17" name="Tabulka 16">
            <a:extLst>
              <a:ext uri="{FF2B5EF4-FFF2-40B4-BE49-F238E27FC236}">
                <a16:creationId xmlns:a16="http://schemas.microsoft.com/office/drawing/2014/main" id="{44A41D1F-3FE8-50A2-2FBA-44CBC98B3363}"/>
              </a:ext>
            </a:extLst>
          </p:cNvPr>
          <p:cNvGraphicFramePr>
            <a:graphicFrameLocks noGrp="1"/>
          </p:cNvGraphicFramePr>
          <p:nvPr>
            <p:custDataLst>
              <p:tags r:id="rId5"/>
            </p:custDataLst>
            <p:extLst>
              <p:ext uri="{D42A27DB-BD31-4B8C-83A1-F6EECF244321}">
                <p14:modId xmlns:p14="http://schemas.microsoft.com/office/powerpoint/2010/main" val="206962423"/>
              </p:ext>
            </p:extLst>
          </p:nvPr>
        </p:nvGraphicFramePr>
        <p:xfrm>
          <a:off x="799633" y="5113685"/>
          <a:ext cx="3944408" cy="192405"/>
        </p:xfrm>
        <a:graphic>
          <a:graphicData uri="http://schemas.openxmlformats.org/drawingml/2006/table">
            <a:tbl>
              <a:tblPr>
                <a:tableStyleId>{2D5ABB26-0587-4C30-8999-92F81FD0307C}</a:tableStyleId>
              </a:tblPr>
              <a:tblGrid>
                <a:gridCol w="986102">
                  <a:extLst>
                    <a:ext uri="{9D8B030D-6E8A-4147-A177-3AD203B41FA5}">
                      <a16:colId xmlns:a16="http://schemas.microsoft.com/office/drawing/2014/main" val="2954708385"/>
                    </a:ext>
                  </a:extLst>
                </a:gridCol>
                <a:gridCol w="986102">
                  <a:extLst>
                    <a:ext uri="{9D8B030D-6E8A-4147-A177-3AD203B41FA5}">
                      <a16:colId xmlns:a16="http://schemas.microsoft.com/office/drawing/2014/main" val="2235171610"/>
                    </a:ext>
                  </a:extLst>
                </a:gridCol>
                <a:gridCol w="986102">
                  <a:extLst>
                    <a:ext uri="{9D8B030D-6E8A-4147-A177-3AD203B41FA5}">
                      <a16:colId xmlns:a16="http://schemas.microsoft.com/office/drawing/2014/main" val="418964226"/>
                    </a:ext>
                  </a:extLst>
                </a:gridCol>
                <a:gridCol w="986102">
                  <a:extLst>
                    <a:ext uri="{9D8B030D-6E8A-4147-A177-3AD203B41FA5}">
                      <a16:colId xmlns:a16="http://schemas.microsoft.com/office/drawing/2014/main" val="3528419990"/>
                    </a:ext>
                  </a:extLst>
                </a:gridCol>
              </a:tblGrid>
              <a:tr h="124715">
                <a:tc>
                  <a:txBody>
                    <a:bodyPr/>
                    <a:lstStyle/>
                    <a:p>
                      <a:pPr algn="ctr" fontAlgn="b"/>
                      <a:r>
                        <a:rPr lang="cs-CZ" sz="1200" b="0" i="0" u="none" strike="noStrike" dirty="0">
                          <a:solidFill>
                            <a:srgbClr val="000000"/>
                          </a:solidFill>
                          <a:effectLst/>
                          <a:latin typeface="Calibri" panose="020F0502020204030204" pitchFamily="34" charset="0"/>
                        </a:rPr>
                        <a:t>n = 488 563</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n = 978 911</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n = 1 392 016</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n = 474 959</a:t>
                      </a:r>
                    </a:p>
                  </a:txBody>
                  <a:tcPr marL="9525" marR="9525" marT="9525" marB="0" anchor="ctr"/>
                </a:tc>
                <a:extLst>
                  <a:ext uri="{0D108BD9-81ED-4DB2-BD59-A6C34878D82A}">
                    <a16:rowId xmlns:a16="http://schemas.microsoft.com/office/drawing/2014/main" val="1522669182"/>
                  </a:ext>
                </a:extLst>
              </a:tr>
            </a:tbl>
          </a:graphicData>
        </a:graphic>
      </p:graphicFrame>
      <p:graphicFrame>
        <p:nvGraphicFramePr>
          <p:cNvPr id="18" name="Graf 17">
            <a:extLst>
              <a:ext uri="{FF2B5EF4-FFF2-40B4-BE49-F238E27FC236}">
                <a16:creationId xmlns:a16="http://schemas.microsoft.com/office/drawing/2014/main" id="{722743BB-5597-6851-F9E1-F751A0FFC494}"/>
              </a:ext>
            </a:extLst>
          </p:cNvPr>
          <p:cNvGraphicFramePr/>
          <p:nvPr>
            <p:custDataLst>
              <p:tags r:id="rId6"/>
            </p:custDataLst>
            <p:extLst>
              <p:ext uri="{D42A27DB-BD31-4B8C-83A1-F6EECF244321}">
                <p14:modId xmlns:p14="http://schemas.microsoft.com/office/powerpoint/2010/main" val="2992942230"/>
              </p:ext>
            </p:extLst>
          </p:nvPr>
        </p:nvGraphicFramePr>
        <p:xfrm>
          <a:off x="4941991" y="1271266"/>
          <a:ext cx="5052193" cy="3914834"/>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9" name="Tabulka 18">
            <a:extLst>
              <a:ext uri="{FF2B5EF4-FFF2-40B4-BE49-F238E27FC236}">
                <a16:creationId xmlns:a16="http://schemas.microsoft.com/office/drawing/2014/main" id="{0EFE1584-F671-7C19-C642-5636C842935E}"/>
              </a:ext>
            </a:extLst>
          </p:cNvPr>
          <p:cNvGraphicFramePr>
            <a:graphicFrameLocks noGrp="1"/>
          </p:cNvGraphicFramePr>
          <p:nvPr>
            <p:custDataLst>
              <p:tags r:id="rId7"/>
            </p:custDataLst>
            <p:extLst>
              <p:ext uri="{D42A27DB-BD31-4B8C-83A1-F6EECF244321}">
                <p14:modId xmlns:p14="http://schemas.microsoft.com/office/powerpoint/2010/main" val="2083601814"/>
              </p:ext>
            </p:extLst>
          </p:nvPr>
        </p:nvGraphicFramePr>
        <p:xfrm>
          <a:off x="5923852" y="5122934"/>
          <a:ext cx="3944408" cy="192405"/>
        </p:xfrm>
        <a:graphic>
          <a:graphicData uri="http://schemas.openxmlformats.org/drawingml/2006/table">
            <a:tbl>
              <a:tblPr>
                <a:tableStyleId>{2D5ABB26-0587-4C30-8999-92F81FD0307C}</a:tableStyleId>
              </a:tblPr>
              <a:tblGrid>
                <a:gridCol w="986102">
                  <a:extLst>
                    <a:ext uri="{9D8B030D-6E8A-4147-A177-3AD203B41FA5}">
                      <a16:colId xmlns:a16="http://schemas.microsoft.com/office/drawing/2014/main" val="2954708385"/>
                    </a:ext>
                  </a:extLst>
                </a:gridCol>
                <a:gridCol w="986102">
                  <a:extLst>
                    <a:ext uri="{9D8B030D-6E8A-4147-A177-3AD203B41FA5}">
                      <a16:colId xmlns:a16="http://schemas.microsoft.com/office/drawing/2014/main" val="2235171610"/>
                    </a:ext>
                  </a:extLst>
                </a:gridCol>
                <a:gridCol w="986102">
                  <a:extLst>
                    <a:ext uri="{9D8B030D-6E8A-4147-A177-3AD203B41FA5}">
                      <a16:colId xmlns:a16="http://schemas.microsoft.com/office/drawing/2014/main" val="418964226"/>
                    </a:ext>
                  </a:extLst>
                </a:gridCol>
                <a:gridCol w="986102">
                  <a:extLst>
                    <a:ext uri="{9D8B030D-6E8A-4147-A177-3AD203B41FA5}">
                      <a16:colId xmlns:a16="http://schemas.microsoft.com/office/drawing/2014/main" val="3528419990"/>
                    </a:ext>
                  </a:extLst>
                </a:gridCol>
              </a:tblGrid>
              <a:tr h="124715">
                <a:tc>
                  <a:txBody>
                    <a:bodyPr/>
                    <a:lstStyle/>
                    <a:p>
                      <a:pPr algn="ctr" fontAlgn="b"/>
                      <a:r>
                        <a:rPr lang="cs-CZ" sz="1200" b="0" i="0" u="none" strike="noStrike" dirty="0">
                          <a:solidFill>
                            <a:srgbClr val="000000"/>
                          </a:solidFill>
                          <a:effectLst/>
                          <a:latin typeface="Calibri" panose="020F0502020204030204" pitchFamily="34" charset="0"/>
                        </a:rPr>
                        <a:t>n = 1 960 703</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n = 1 030 196</a:t>
                      </a:r>
                    </a:p>
                  </a:txBody>
                  <a:tcPr marL="9525" marR="9525" marT="9525" marB="0" anchor="ctr"/>
                </a:tc>
                <a:tc>
                  <a:txBody>
                    <a:bodyPr/>
                    <a:lstStyle/>
                    <a:p>
                      <a:pPr algn="ctr" fontAlgn="b"/>
                      <a:r>
                        <a:rPr lang="cs-CZ" sz="1200" b="0" i="0" u="none" strike="noStrike">
                          <a:solidFill>
                            <a:srgbClr val="000000"/>
                          </a:solidFill>
                          <a:effectLst/>
                          <a:latin typeface="Calibri" panose="020F0502020204030204" pitchFamily="34" charset="0"/>
                        </a:rPr>
                        <a:t>n = 396 578</a:t>
                      </a:r>
                    </a:p>
                  </a:txBody>
                  <a:tcPr marL="9525" marR="9525" marT="9525" marB="0" anchor="ctr"/>
                </a:tc>
                <a:tc>
                  <a:txBody>
                    <a:bodyPr/>
                    <a:lstStyle/>
                    <a:p>
                      <a:pPr algn="ctr" fontAlgn="b"/>
                      <a:r>
                        <a:rPr lang="cs-CZ" sz="1200" b="0" i="0" u="none" strike="noStrike" dirty="0">
                          <a:solidFill>
                            <a:srgbClr val="000000"/>
                          </a:solidFill>
                          <a:effectLst/>
                          <a:latin typeface="Calibri" panose="020F0502020204030204" pitchFamily="34" charset="0"/>
                        </a:rPr>
                        <a:t>n = 51 423</a:t>
                      </a:r>
                    </a:p>
                  </a:txBody>
                  <a:tcPr marL="9525" marR="9525" marT="9525" marB="0" anchor="ctr"/>
                </a:tc>
                <a:extLst>
                  <a:ext uri="{0D108BD9-81ED-4DB2-BD59-A6C34878D82A}">
                    <a16:rowId xmlns:a16="http://schemas.microsoft.com/office/drawing/2014/main" val="1522669182"/>
                  </a:ext>
                </a:extLst>
              </a:tr>
            </a:tbl>
          </a:graphicData>
        </a:graphic>
      </p:graphicFrame>
      <p:sp>
        <p:nvSpPr>
          <p:cNvPr id="20" name="TextovéPole 19">
            <a:extLst>
              <a:ext uri="{FF2B5EF4-FFF2-40B4-BE49-F238E27FC236}">
                <a16:creationId xmlns:a16="http://schemas.microsoft.com/office/drawing/2014/main" id="{2FAE1C80-1DD1-8BE6-8AC2-8C2CC5719957}"/>
              </a:ext>
            </a:extLst>
          </p:cNvPr>
          <p:cNvSpPr txBox="1"/>
          <p:nvPr>
            <p:custDataLst>
              <p:tags r:id="rId8"/>
            </p:custDataLst>
          </p:nvPr>
        </p:nvSpPr>
        <p:spPr>
          <a:xfrm>
            <a:off x="-22827" y="888311"/>
            <a:ext cx="4568917" cy="523220"/>
          </a:xfrm>
          <a:prstGeom prst="rect">
            <a:avLst/>
          </a:prstGeom>
          <a:noFill/>
        </p:spPr>
        <p:txBody>
          <a:bodyPr wrap="square" rtlCol="0">
            <a:spAutoFit/>
          </a:bodyPr>
          <a:lstStyle/>
          <a:p>
            <a:r>
              <a:rPr lang="cs-CZ" sz="1400" b="1" dirty="0"/>
              <a:t>Pacienti </a:t>
            </a:r>
            <a:r>
              <a:rPr lang="cs-CZ" sz="1400" b="1" u="sng" dirty="0"/>
              <a:t>s kardiovaskulárním onemocněním</a:t>
            </a:r>
            <a:r>
              <a:rPr lang="cs-CZ" sz="1400" b="1" dirty="0"/>
              <a:t> v roce 2022, dle věkové kategorie:</a:t>
            </a:r>
          </a:p>
        </p:txBody>
      </p:sp>
      <p:sp>
        <p:nvSpPr>
          <p:cNvPr id="22" name="TextovéPole 21">
            <a:extLst>
              <a:ext uri="{FF2B5EF4-FFF2-40B4-BE49-F238E27FC236}">
                <a16:creationId xmlns:a16="http://schemas.microsoft.com/office/drawing/2014/main" id="{C895B752-A08B-B699-12DE-439D72970A71}"/>
              </a:ext>
            </a:extLst>
          </p:cNvPr>
          <p:cNvSpPr txBox="1"/>
          <p:nvPr>
            <p:custDataLst>
              <p:tags r:id="rId9"/>
            </p:custDataLst>
          </p:nvPr>
        </p:nvSpPr>
        <p:spPr>
          <a:xfrm>
            <a:off x="272590" y="6133667"/>
            <a:ext cx="10500705" cy="830997"/>
          </a:xfrm>
          <a:prstGeom prst="rect">
            <a:avLst/>
          </a:prstGeom>
          <a:noFill/>
        </p:spPr>
        <p:txBody>
          <a:bodyPr wrap="square">
            <a:spAutoFit/>
          </a:bodyPr>
          <a:lstStyle/>
          <a:p>
            <a:r>
              <a:rPr lang="cs-CZ" sz="1200" i="1" dirty="0"/>
              <a:t>Výskyt kardiovaskulárního onemocnění je u pacienta definován 1) hospitalizací pro diagnózu I00–I99 (bez I60–I69), Q20–Q29 v letech 2018–2022 nebo 2) vykázáním diagnózy I00–I99 (bez I60–I69), Q20–Q29 odborností 001 (PL), 101 (internista), 107 (kardiolog), 302 (dětský kardiolog) v kombinaci s vykázáním léčiva z ATC skupiny C (= kardiovaskulární systém) v letech 2018–2022.</a:t>
            </a:r>
          </a:p>
          <a:p>
            <a:endParaRPr lang="cs-CZ" sz="1200" i="1" dirty="0"/>
          </a:p>
        </p:txBody>
      </p:sp>
      <p:sp>
        <p:nvSpPr>
          <p:cNvPr id="23" name="TextovéPole 22">
            <a:extLst>
              <a:ext uri="{FF2B5EF4-FFF2-40B4-BE49-F238E27FC236}">
                <a16:creationId xmlns:a16="http://schemas.microsoft.com/office/drawing/2014/main" id="{E3F6B745-1A25-EDBF-8246-1B5EA37BE7D3}"/>
              </a:ext>
            </a:extLst>
          </p:cNvPr>
          <p:cNvSpPr txBox="1"/>
          <p:nvPr>
            <p:custDataLst>
              <p:tags r:id="rId10"/>
            </p:custDataLst>
          </p:nvPr>
        </p:nvSpPr>
        <p:spPr>
          <a:xfrm>
            <a:off x="4941991" y="873215"/>
            <a:ext cx="4568917" cy="523220"/>
          </a:xfrm>
          <a:prstGeom prst="rect">
            <a:avLst/>
          </a:prstGeom>
          <a:noFill/>
        </p:spPr>
        <p:txBody>
          <a:bodyPr wrap="square" rtlCol="0">
            <a:spAutoFit/>
          </a:bodyPr>
          <a:lstStyle/>
          <a:p>
            <a:r>
              <a:rPr lang="cs-CZ" sz="1400" b="1" dirty="0"/>
              <a:t>Pacienti </a:t>
            </a:r>
            <a:r>
              <a:rPr lang="cs-CZ" sz="1400" b="1" u="sng" dirty="0"/>
              <a:t>bez kardiovaskulárního onemocnění</a:t>
            </a:r>
            <a:r>
              <a:rPr lang="cs-CZ" sz="1400" b="1" dirty="0"/>
              <a:t> v roce 2022, dle věkové kategorie:</a:t>
            </a:r>
          </a:p>
        </p:txBody>
      </p:sp>
      <p:sp>
        <p:nvSpPr>
          <p:cNvPr id="7" name="TextBox 7">
            <a:extLst>
              <a:ext uri="{FF2B5EF4-FFF2-40B4-BE49-F238E27FC236}">
                <a16:creationId xmlns:a16="http://schemas.microsoft.com/office/drawing/2014/main" id="{FE5ACCDD-5F47-1239-8F58-EEF4F811F6FF}"/>
              </a:ext>
            </a:extLst>
          </p:cNvPr>
          <p:cNvSpPr txBox="1"/>
          <p:nvPr>
            <p:custDataLst>
              <p:tags r:id="rId11"/>
            </p:custDataLst>
          </p:nvPr>
        </p:nvSpPr>
        <p:spPr>
          <a:xfrm>
            <a:off x="289683" y="5268768"/>
            <a:ext cx="11815751" cy="955124"/>
          </a:xfrm>
          <a:prstGeom prst="rect">
            <a:avLst/>
          </a:prstGeom>
          <a:noFill/>
          <a:ln>
            <a:noFill/>
          </a:ln>
        </p:spPr>
        <p:txBody>
          <a:bodyPr wrap="square" rtlCol="0" anchor="ctr">
            <a:noAutofit/>
          </a:bodyPr>
          <a:lstStyle/>
          <a:p>
            <a:pPr marL="0" indent="0" algn="ctr">
              <a:lnSpc>
                <a:spcPct val="114000"/>
              </a:lnSpc>
              <a:spcBef>
                <a:spcPts val="0"/>
              </a:spcBef>
              <a:buNone/>
            </a:pPr>
            <a:r>
              <a:rPr lang="cs-CZ" sz="1600" dirty="0"/>
              <a:t>Většina pacientů </a:t>
            </a:r>
            <a:r>
              <a:rPr lang="cs-CZ" sz="1600" u="sng" dirty="0"/>
              <a:t>s kardiovaskulárním onemocněním </a:t>
            </a:r>
            <a:r>
              <a:rPr lang="cs-CZ" sz="1600" dirty="0"/>
              <a:t>byla v roce 2022 vyšetřena u praktického lékaře nebo ambulantního specialisty. U zhruba třetiny pacientů </a:t>
            </a:r>
            <a:r>
              <a:rPr lang="cs-CZ" sz="1600" u="sng" dirty="0"/>
              <a:t>bez kardiovaskulárního onemocnění </a:t>
            </a:r>
            <a:r>
              <a:rPr lang="cs-CZ" sz="1600" dirty="0"/>
              <a:t>nebylo pozorováno žádné vyšetření PL nebo ambulantním specialistou, u těchto pacientů bylo zároveň patrné vyšší zastoupení pacientů vyšetřených pouze PL.   </a:t>
            </a:r>
          </a:p>
        </p:txBody>
      </p:sp>
    </p:spTree>
    <p:extLst>
      <p:ext uri="{BB962C8B-B14F-4D97-AF65-F5344CB8AC3E}">
        <p14:creationId xmlns:p14="http://schemas.microsoft.com/office/powerpoint/2010/main" val="197876890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2">
            <a:extLst>
              <a:ext uri="{FF2B5EF4-FFF2-40B4-BE49-F238E27FC236}">
                <a16:creationId xmlns:a16="http://schemas.microsoft.com/office/drawing/2014/main" id="{A1010F40-188F-EB8A-D6B8-BB4C93BBC596}"/>
              </a:ext>
            </a:extLst>
          </p:cNvPr>
          <p:cNvSpPr>
            <a:spLocks noGrp="1"/>
          </p:cNvSpPr>
          <p:nvPr>
            <p:ph type="title"/>
            <p:custDataLst>
              <p:tags r:id="rId1"/>
            </p:custDataLst>
          </p:nvPr>
        </p:nvSpPr>
        <p:spPr>
          <a:xfrm>
            <a:off x="272591" y="160257"/>
            <a:ext cx="11595358" cy="523137"/>
          </a:xfrm>
        </p:spPr>
        <p:txBody>
          <a:bodyPr/>
          <a:lstStyle/>
          <a:p>
            <a:r>
              <a:rPr lang="cs-CZ" sz="2800" dirty="0">
                <a:latin typeface="Calibri (Nadpisy)"/>
              </a:rPr>
              <a:t>Podíl výkonu prohlídky </a:t>
            </a:r>
            <a:r>
              <a:rPr lang="cs-CZ" sz="2800" dirty="0">
                <a:solidFill>
                  <a:srgbClr val="C22728"/>
                </a:solidFill>
                <a:latin typeface="Calibri (Nadpisy)"/>
              </a:rPr>
              <a:t>dispenzarizované osoby s hypertenzí </a:t>
            </a:r>
            <a:r>
              <a:rPr lang="cs-CZ" sz="2800" dirty="0">
                <a:latin typeface="Calibri (Nadpisy)"/>
              </a:rPr>
              <a:t>dle odborností</a:t>
            </a:r>
            <a:endParaRPr lang="cs-CZ" dirty="0"/>
          </a:p>
        </p:txBody>
      </p:sp>
      <p:grpSp>
        <p:nvGrpSpPr>
          <p:cNvPr id="39" name="Skupina 38">
            <a:extLst>
              <a:ext uri="{FF2B5EF4-FFF2-40B4-BE49-F238E27FC236}">
                <a16:creationId xmlns:a16="http://schemas.microsoft.com/office/drawing/2014/main" id="{AE70164E-2555-5A02-BA87-B4604FA01AF0}"/>
              </a:ext>
            </a:extLst>
          </p:cNvPr>
          <p:cNvGrpSpPr/>
          <p:nvPr/>
        </p:nvGrpSpPr>
        <p:grpSpPr>
          <a:xfrm>
            <a:off x="542406" y="1619938"/>
            <a:ext cx="8542867" cy="3964789"/>
            <a:chOff x="11767" y="1168923"/>
            <a:chExt cx="5869639" cy="2591841"/>
          </a:xfrm>
        </p:grpSpPr>
        <p:graphicFrame>
          <p:nvGraphicFramePr>
            <p:cNvPr id="40" name="Object 4">
              <a:extLst>
                <a:ext uri="{FF2B5EF4-FFF2-40B4-BE49-F238E27FC236}">
                  <a16:creationId xmlns:a16="http://schemas.microsoft.com/office/drawing/2014/main" id="{A5287018-2E7A-BCF4-E3D7-D502EC6F5803}"/>
                </a:ext>
              </a:extLst>
            </p:cNvPr>
            <p:cNvGraphicFramePr>
              <a:graphicFrameLocks noChangeAspect="1"/>
            </p:cNvGraphicFramePr>
            <p:nvPr/>
          </p:nvGraphicFramePr>
          <p:xfrm>
            <a:off x="11767" y="1168923"/>
            <a:ext cx="5795144" cy="2591841"/>
          </p:xfrm>
          <a:graphic>
            <a:graphicData uri="http://schemas.openxmlformats.org/drawingml/2006/chart">
              <c:chart xmlns:c="http://schemas.openxmlformats.org/drawingml/2006/chart" xmlns:r="http://schemas.openxmlformats.org/officeDocument/2006/relationships" r:id="rId6"/>
            </a:graphicData>
          </a:graphic>
        </p:graphicFrame>
        <p:sp>
          <p:nvSpPr>
            <p:cNvPr id="41" name="TextovéPole 40">
              <a:extLst>
                <a:ext uri="{FF2B5EF4-FFF2-40B4-BE49-F238E27FC236}">
                  <a16:creationId xmlns:a16="http://schemas.microsoft.com/office/drawing/2014/main" id="{2FA8F66C-0BF9-1EA5-BF4D-8B9A5938B105}"/>
                </a:ext>
              </a:extLst>
            </p:cNvPr>
            <p:cNvSpPr txBox="1"/>
            <p:nvPr/>
          </p:nvSpPr>
          <p:spPr>
            <a:xfrm>
              <a:off x="888783" y="3559566"/>
              <a:ext cx="861643" cy="181078"/>
            </a:xfrm>
            <a:prstGeom prst="rect">
              <a:avLst/>
            </a:prstGeom>
            <a:noFill/>
          </p:spPr>
          <p:txBody>
            <a:bodyPr wrap="square" rtlCol="0">
              <a:spAutoFit/>
            </a:bodyPr>
            <a:lstStyle/>
            <a:p>
              <a:r>
                <a:rPr lang="cs-CZ" sz="1200" dirty="0"/>
                <a:t>n = 939 392</a:t>
              </a:r>
            </a:p>
          </p:txBody>
        </p:sp>
        <p:sp>
          <p:nvSpPr>
            <p:cNvPr id="42" name="TextovéPole 41">
              <a:extLst>
                <a:ext uri="{FF2B5EF4-FFF2-40B4-BE49-F238E27FC236}">
                  <a16:creationId xmlns:a16="http://schemas.microsoft.com/office/drawing/2014/main" id="{7DA80CCA-9A90-25FB-F2A9-910769846066}"/>
                </a:ext>
              </a:extLst>
            </p:cNvPr>
            <p:cNvSpPr txBox="1"/>
            <p:nvPr/>
          </p:nvSpPr>
          <p:spPr>
            <a:xfrm>
              <a:off x="1824921" y="3558290"/>
              <a:ext cx="861643" cy="181078"/>
            </a:xfrm>
            <a:prstGeom prst="rect">
              <a:avLst/>
            </a:prstGeom>
            <a:noFill/>
          </p:spPr>
          <p:txBody>
            <a:bodyPr wrap="square" rtlCol="0">
              <a:spAutoFit/>
            </a:bodyPr>
            <a:lstStyle/>
            <a:p>
              <a:r>
                <a:rPr lang="cs-CZ" sz="1200" dirty="0"/>
                <a:t>n = 951 477</a:t>
              </a:r>
            </a:p>
          </p:txBody>
        </p:sp>
        <p:sp>
          <p:nvSpPr>
            <p:cNvPr id="43" name="TextovéPole 42">
              <a:extLst>
                <a:ext uri="{FF2B5EF4-FFF2-40B4-BE49-F238E27FC236}">
                  <a16:creationId xmlns:a16="http://schemas.microsoft.com/office/drawing/2014/main" id="{0C81C512-21E5-0C1E-96EB-EB053B72849D}"/>
                </a:ext>
              </a:extLst>
            </p:cNvPr>
            <p:cNvSpPr txBox="1"/>
            <p:nvPr/>
          </p:nvSpPr>
          <p:spPr>
            <a:xfrm>
              <a:off x="2788172" y="3559721"/>
              <a:ext cx="861643" cy="181078"/>
            </a:xfrm>
            <a:prstGeom prst="rect">
              <a:avLst/>
            </a:prstGeom>
            <a:noFill/>
          </p:spPr>
          <p:txBody>
            <a:bodyPr wrap="square" rtlCol="0">
              <a:spAutoFit/>
            </a:bodyPr>
            <a:lstStyle/>
            <a:p>
              <a:r>
                <a:rPr lang="cs-CZ" sz="1200" dirty="0"/>
                <a:t>n = 936 417</a:t>
              </a:r>
            </a:p>
          </p:txBody>
        </p:sp>
        <p:sp>
          <p:nvSpPr>
            <p:cNvPr id="44" name="TextovéPole 43">
              <a:extLst>
                <a:ext uri="{FF2B5EF4-FFF2-40B4-BE49-F238E27FC236}">
                  <a16:creationId xmlns:a16="http://schemas.microsoft.com/office/drawing/2014/main" id="{F5FB356C-130F-CF6A-0759-5C3C7174D1F1}"/>
                </a:ext>
              </a:extLst>
            </p:cNvPr>
            <p:cNvSpPr txBox="1"/>
            <p:nvPr/>
          </p:nvSpPr>
          <p:spPr>
            <a:xfrm>
              <a:off x="3687355" y="3558290"/>
              <a:ext cx="861643" cy="181078"/>
            </a:xfrm>
            <a:prstGeom prst="rect">
              <a:avLst/>
            </a:prstGeom>
            <a:noFill/>
          </p:spPr>
          <p:txBody>
            <a:bodyPr wrap="square" rtlCol="0">
              <a:spAutoFit/>
            </a:bodyPr>
            <a:lstStyle/>
            <a:p>
              <a:r>
                <a:rPr lang="cs-CZ" sz="1200" dirty="0"/>
                <a:t>n = 1 049 896</a:t>
              </a:r>
            </a:p>
          </p:txBody>
        </p:sp>
        <p:sp>
          <p:nvSpPr>
            <p:cNvPr id="45" name="TextovéPole 44">
              <a:extLst>
                <a:ext uri="{FF2B5EF4-FFF2-40B4-BE49-F238E27FC236}">
                  <a16:creationId xmlns:a16="http://schemas.microsoft.com/office/drawing/2014/main" id="{32776705-E702-1925-8AD0-E6D73F076619}"/>
                </a:ext>
              </a:extLst>
            </p:cNvPr>
            <p:cNvSpPr txBox="1"/>
            <p:nvPr/>
          </p:nvSpPr>
          <p:spPr>
            <a:xfrm>
              <a:off x="4673008" y="3558290"/>
              <a:ext cx="1208398" cy="181078"/>
            </a:xfrm>
            <a:prstGeom prst="rect">
              <a:avLst/>
            </a:prstGeom>
            <a:noFill/>
          </p:spPr>
          <p:txBody>
            <a:bodyPr wrap="square" rtlCol="0">
              <a:spAutoFit/>
            </a:bodyPr>
            <a:lstStyle/>
            <a:p>
              <a:r>
                <a:rPr lang="cs-CZ" sz="1200" dirty="0"/>
                <a:t>n = 920 583</a:t>
              </a:r>
            </a:p>
          </p:txBody>
        </p:sp>
      </p:grpSp>
      <p:grpSp>
        <p:nvGrpSpPr>
          <p:cNvPr id="64" name="Skupina 63">
            <a:extLst>
              <a:ext uri="{FF2B5EF4-FFF2-40B4-BE49-F238E27FC236}">
                <a16:creationId xmlns:a16="http://schemas.microsoft.com/office/drawing/2014/main" id="{1224F28F-E398-4A66-EA1F-F96344936D24}"/>
              </a:ext>
            </a:extLst>
          </p:cNvPr>
          <p:cNvGrpSpPr/>
          <p:nvPr/>
        </p:nvGrpSpPr>
        <p:grpSpPr>
          <a:xfrm>
            <a:off x="8687291" y="2449872"/>
            <a:ext cx="3349824" cy="1254721"/>
            <a:chOff x="8146516" y="2508865"/>
            <a:chExt cx="3349824" cy="1254721"/>
          </a:xfrm>
        </p:grpSpPr>
        <p:grpSp>
          <p:nvGrpSpPr>
            <p:cNvPr id="65" name="Skupina 64">
              <a:extLst>
                <a:ext uri="{FF2B5EF4-FFF2-40B4-BE49-F238E27FC236}">
                  <a16:creationId xmlns:a16="http://schemas.microsoft.com/office/drawing/2014/main" id="{7261446F-0621-B483-D01A-32EAF48ACFFC}"/>
                </a:ext>
              </a:extLst>
            </p:cNvPr>
            <p:cNvGrpSpPr/>
            <p:nvPr/>
          </p:nvGrpSpPr>
          <p:grpSpPr>
            <a:xfrm>
              <a:off x="8146516" y="2508865"/>
              <a:ext cx="3349824" cy="1254721"/>
              <a:chOff x="6785889" y="1410638"/>
              <a:chExt cx="3349824" cy="1254721"/>
            </a:xfrm>
          </p:grpSpPr>
          <p:sp>
            <p:nvSpPr>
              <p:cNvPr id="68" name="Rectangle 41">
                <a:extLst>
                  <a:ext uri="{FF2B5EF4-FFF2-40B4-BE49-F238E27FC236}">
                    <a16:creationId xmlns:a16="http://schemas.microsoft.com/office/drawing/2014/main" id="{BEED0DAB-643A-7A0B-7794-067140F5633E}"/>
                  </a:ext>
                </a:extLst>
              </p:cNvPr>
              <p:cNvSpPr>
                <a:spLocks noChangeArrowheads="1"/>
              </p:cNvSpPr>
              <p:nvPr/>
            </p:nvSpPr>
            <p:spPr bwMode="auto">
              <a:xfrm>
                <a:off x="6787247" y="1505594"/>
                <a:ext cx="142875" cy="142875"/>
              </a:xfrm>
              <a:prstGeom prst="rect">
                <a:avLst/>
              </a:prstGeom>
              <a:solidFill>
                <a:srgbClr val="004E8F"/>
              </a:solidFill>
              <a:ln w="9525">
                <a:noFill/>
                <a:miter lim="800000"/>
                <a:headEnd/>
                <a:tailEnd/>
              </a:ln>
            </p:spPr>
            <p:txBody>
              <a:bodyPr wrap="none" anchor="ctr"/>
              <a:lstStyle/>
              <a:p>
                <a:pPr>
                  <a:defRPr/>
                </a:pPr>
                <a:endParaRPr lang="cs-CZ" sz="1400" kern="0" dirty="0">
                  <a:latin typeface="Calibri"/>
                </a:endParaRPr>
              </a:p>
            </p:txBody>
          </p:sp>
          <p:sp>
            <p:nvSpPr>
              <p:cNvPr id="69" name="Rectangle 42">
                <a:extLst>
                  <a:ext uri="{FF2B5EF4-FFF2-40B4-BE49-F238E27FC236}">
                    <a16:creationId xmlns:a16="http://schemas.microsoft.com/office/drawing/2014/main" id="{60EF91E9-8A95-D38A-3544-348544969AB4}"/>
                  </a:ext>
                </a:extLst>
              </p:cNvPr>
              <p:cNvSpPr>
                <a:spLocks noChangeArrowheads="1"/>
              </p:cNvSpPr>
              <p:nvPr/>
            </p:nvSpPr>
            <p:spPr bwMode="auto">
              <a:xfrm>
                <a:off x="6785889" y="1835559"/>
                <a:ext cx="142875" cy="142875"/>
              </a:xfrm>
              <a:prstGeom prst="rect">
                <a:avLst/>
              </a:prstGeom>
              <a:solidFill>
                <a:schemeClr val="accent1"/>
              </a:solidFill>
              <a:ln w="9525">
                <a:noFill/>
                <a:miter lim="800000"/>
                <a:headEnd/>
                <a:tailEnd/>
              </a:ln>
            </p:spPr>
            <p:txBody>
              <a:bodyPr wrap="none" anchor="ctr"/>
              <a:lstStyle/>
              <a:p>
                <a:pPr>
                  <a:defRPr/>
                </a:pPr>
                <a:endParaRPr lang="cs-CZ" sz="1400" kern="0">
                  <a:latin typeface="Calibri"/>
                </a:endParaRPr>
              </a:p>
            </p:txBody>
          </p:sp>
          <p:sp>
            <p:nvSpPr>
              <p:cNvPr id="70" name="Rectangle 43">
                <a:extLst>
                  <a:ext uri="{FF2B5EF4-FFF2-40B4-BE49-F238E27FC236}">
                    <a16:creationId xmlns:a16="http://schemas.microsoft.com/office/drawing/2014/main" id="{8D973F7D-05B8-B093-3FD7-74AE272F6C14}"/>
                  </a:ext>
                </a:extLst>
              </p:cNvPr>
              <p:cNvSpPr>
                <a:spLocks noChangeArrowheads="1"/>
              </p:cNvSpPr>
              <p:nvPr/>
            </p:nvSpPr>
            <p:spPr bwMode="auto">
              <a:xfrm>
                <a:off x="6785889" y="2443111"/>
                <a:ext cx="142875" cy="142875"/>
              </a:xfrm>
              <a:prstGeom prst="rect">
                <a:avLst/>
              </a:prstGeom>
              <a:solidFill>
                <a:srgbClr val="7F7F7F"/>
              </a:solidFill>
              <a:ln w="9525">
                <a:noFill/>
                <a:miter lim="800000"/>
                <a:headEnd/>
                <a:tailEnd/>
              </a:ln>
            </p:spPr>
            <p:txBody>
              <a:bodyPr wrap="none" anchor="ctr"/>
              <a:lstStyle/>
              <a:p>
                <a:pPr>
                  <a:defRPr/>
                </a:pPr>
                <a:endParaRPr lang="cs-CZ" sz="1400" kern="0">
                  <a:latin typeface="Calibri"/>
                </a:endParaRPr>
              </a:p>
            </p:txBody>
          </p:sp>
          <p:sp>
            <p:nvSpPr>
              <p:cNvPr id="71" name="Obdélník 70">
                <a:extLst>
                  <a:ext uri="{FF2B5EF4-FFF2-40B4-BE49-F238E27FC236}">
                    <a16:creationId xmlns:a16="http://schemas.microsoft.com/office/drawing/2014/main" id="{F0F77819-F551-4DE9-64A9-36702E10A9A0}"/>
                  </a:ext>
                </a:extLst>
              </p:cNvPr>
              <p:cNvSpPr>
                <a:spLocks noChangeArrowheads="1"/>
              </p:cNvSpPr>
              <p:nvPr/>
            </p:nvSpPr>
            <p:spPr bwMode="auto">
              <a:xfrm>
                <a:off x="6960024" y="2357582"/>
                <a:ext cx="158633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2000">
                    <a:solidFill>
                      <a:srgbClr val="5F3000"/>
                    </a:solidFill>
                    <a:latin typeface="Arial" panose="020B0604020202020204" pitchFamily="34" charset="0"/>
                  </a:defRPr>
                </a:lvl1pPr>
                <a:lvl2pPr marL="742950" indent="-285750" eaLnBrk="0" hangingPunct="0">
                  <a:spcBef>
                    <a:spcPct val="20000"/>
                  </a:spcBef>
                  <a:buChar char="–"/>
                  <a:defRPr>
                    <a:solidFill>
                      <a:srgbClr val="5F3000"/>
                    </a:solidFill>
                    <a:latin typeface="Arial" panose="020B0604020202020204" pitchFamily="34" charset="0"/>
                  </a:defRPr>
                </a:lvl2pPr>
                <a:lvl3pPr marL="1143000" indent="-228600" eaLnBrk="0" hangingPunct="0">
                  <a:spcBef>
                    <a:spcPct val="20000"/>
                  </a:spcBef>
                  <a:buChar char="•"/>
                  <a:defRPr sz="1600">
                    <a:solidFill>
                      <a:srgbClr val="5F3000"/>
                    </a:solidFill>
                    <a:latin typeface="Arial" panose="020B0604020202020204" pitchFamily="34" charset="0"/>
                  </a:defRPr>
                </a:lvl3pPr>
                <a:lvl4pPr marL="1600200" indent="-228600" eaLnBrk="0" hangingPunct="0">
                  <a:spcBef>
                    <a:spcPct val="20000"/>
                  </a:spcBef>
                  <a:buChar char="–"/>
                  <a:defRPr sz="1400">
                    <a:solidFill>
                      <a:srgbClr val="5F3000"/>
                    </a:solidFill>
                    <a:latin typeface="Arial" panose="020B0604020202020204" pitchFamily="34" charset="0"/>
                  </a:defRPr>
                </a:lvl4pPr>
                <a:lvl5pPr marL="2057400" indent="-228600" eaLnBrk="0" hangingPunct="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eaLnBrk="1" hangingPunct="1">
                  <a:spcBef>
                    <a:spcPct val="0"/>
                  </a:spcBef>
                  <a:buNone/>
                  <a:defRPr/>
                </a:pPr>
                <a:r>
                  <a:rPr lang="cs-CZ" altLang="cs-CZ" sz="1400" dirty="0">
                    <a:solidFill>
                      <a:schemeClr val="tx1"/>
                    </a:solidFill>
                    <a:latin typeface="Calibri"/>
                  </a:rPr>
                  <a:t>Ostatní odbornosti</a:t>
                </a:r>
                <a:endParaRPr lang="en-US" altLang="cs-CZ" sz="1400" dirty="0">
                  <a:solidFill>
                    <a:schemeClr val="tx1"/>
                  </a:solidFill>
                  <a:latin typeface="Calibri"/>
                </a:endParaRPr>
              </a:p>
            </p:txBody>
          </p:sp>
          <p:sp>
            <p:nvSpPr>
              <p:cNvPr id="72" name="Obdélník 43">
                <a:extLst>
                  <a:ext uri="{FF2B5EF4-FFF2-40B4-BE49-F238E27FC236}">
                    <a16:creationId xmlns:a16="http://schemas.microsoft.com/office/drawing/2014/main" id="{652B10FF-5372-FC83-EFF1-BF5B7984E1A2}"/>
                  </a:ext>
                </a:extLst>
              </p:cNvPr>
              <p:cNvSpPr>
                <a:spLocks noChangeArrowheads="1"/>
              </p:cNvSpPr>
              <p:nvPr/>
            </p:nvSpPr>
            <p:spPr bwMode="auto">
              <a:xfrm>
                <a:off x="6960024" y="1740603"/>
                <a:ext cx="286379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2000">
                    <a:solidFill>
                      <a:srgbClr val="5F3000"/>
                    </a:solidFill>
                    <a:latin typeface="Arial" panose="020B0604020202020204" pitchFamily="34" charset="0"/>
                  </a:defRPr>
                </a:lvl1pPr>
                <a:lvl2pPr marL="742950" indent="-285750" eaLnBrk="0" hangingPunct="0">
                  <a:spcBef>
                    <a:spcPct val="20000"/>
                  </a:spcBef>
                  <a:buChar char="–"/>
                  <a:defRPr>
                    <a:solidFill>
                      <a:srgbClr val="5F3000"/>
                    </a:solidFill>
                    <a:latin typeface="Arial" panose="020B0604020202020204" pitchFamily="34" charset="0"/>
                  </a:defRPr>
                </a:lvl2pPr>
                <a:lvl3pPr marL="1143000" indent="-228600" eaLnBrk="0" hangingPunct="0">
                  <a:spcBef>
                    <a:spcPct val="20000"/>
                  </a:spcBef>
                  <a:buChar char="•"/>
                  <a:defRPr sz="1600">
                    <a:solidFill>
                      <a:srgbClr val="5F3000"/>
                    </a:solidFill>
                    <a:latin typeface="Arial" panose="020B0604020202020204" pitchFamily="34" charset="0"/>
                  </a:defRPr>
                </a:lvl3pPr>
                <a:lvl4pPr marL="1600200" indent="-228600" eaLnBrk="0" hangingPunct="0">
                  <a:spcBef>
                    <a:spcPct val="20000"/>
                  </a:spcBef>
                  <a:buChar char="–"/>
                  <a:defRPr sz="1400">
                    <a:solidFill>
                      <a:srgbClr val="5F3000"/>
                    </a:solidFill>
                    <a:latin typeface="Arial" panose="020B0604020202020204" pitchFamily="34" charset="0"/>
                  </a:defRPr>
                </a:lvl4pPr>
                <a:lvl5pPr marL="2057400" indent="-228600" eaLnBrk="0" hangingPunct="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eaLnBrk="1" hangingPunct="1">
                  <a:spcBef>
                    <a:spcPct val="0"/>
                  </a:spcBef>
                  <a:buNone/>
                  <a:defRPr/>
                </a:pPr>
                <a:r>
                  <a:rPr lang="cs-CZ" altLang="cs-CZ" sz="1400" dirty="0">
                    <a:solidFill>
                      <a:schemeClr val="tx1"/>
                    </a:solidFill>
                    <a:latin typeface="Calibri"/>
                  </a:rPr>
                  <a:t>Vnitřní lékařství – interna (kód: 101)</a:t>
                </a:r>
                <a:endParaRPr lang="en-US" altLang="cs-CZ" sz="1400" dirty="0">
                  <a:solidFill>
                    <a:schemeClr val="tx1"/>
                  </a:solidFill>
                  <a:latin typeface="Calibri"/>
                </a:endParaRPr>
              </a:p>
            </p:txBody>
          </p:sp>
          <p:sp>
            <p:nvSpPr>
              <p:cNvPr id="73" name="Obdélník 43">
                <a:extLst>
                  <a:ext uri="{FF2B5EF4-FFF2-40B4-BE49-F238E27FC236}">
                    <a16:creationId xmlns:a16="http://schemas.microsoft.com/office/drawing/2014/main" id="{62F6B500-2782-B489-F40B-061A6D53BDAD}"/>
                  </a:ext>
                </a:extLst>
              </p:cNvPr>
              <p:cNvSpPr>
                <a:spLocks noChangeArrowheads="1"/>
              </p:cNvSpPr>
              <p:nvPr/>
            </p:nvSpPr>
            <p:spPr bwMode="auto">
              <a:xfrm>
                <a:off x="6961382" y="1410638"/>
                <a:ext cx="317433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2000">
                    <a:solidFill>
                      <a:srgbClr val="5F3000"/>
                    </a:solidFill>
                    <a:latin typeface="Arial" panose="020B0604020202020204" pitchFamily="34" charset="0"/>
                  </a:defRPr>
                </a:lvl1pPr>
                <a:lvl2pPr marL="742950" indent="-285750" eaLnBrk="0" hangingPunct="0">
                  <a:spcBef>
                    <a:spcPct val="20000"/>
                  </a:spcBef>
                  <a:buChar char="–"/>
                  <a:defRPr>
                    <a:solidFill>
                      <a:srgbClr val="5F3000"/>
                    </a:solidFill>
                    <a:latin typeface="Arial" panose="020B0604020202020204" pitchFamily="34" charset="0"/>
                  </a:defRPr>
                </a:lvl2pPr>
                <a:lvl3pPr marL="1143000" indent="-228600" eaLnBrk="0" hangingPunct="0">
                  <a:spcBef>
                    <a:spcPct val="20000"/>
                  </a:spcBef>
                  <a:buChar char="•"/>
                  <a:defRPr sz="1600">
                    <a:solidFill>
                      <a:srgbClr val="5F3000"/>
                    </a:solidFill>
                    <a:latin typeface="Arial" panose="020B0604020202020204" pitchFamily="34" charset="0"/>
                  </a:defRPr>
                </a:lvl3pPr>
                <a:lvl4pPr marL="1600200" indent="-228600" eaLnBrk="0" hangingPunct="0">
                  <a:spcBef>
                    <a:spcPct val="20000"/>
                  </a:spcBef>
                  <a:buChar char="–"/>
                  <a:defRPr sz="1400">
                    <a:solidFill>
                      <a:srgbClr val="5F3000"/>
                    </a:solidFill>
                    <a:latin typeface="Arial" panose="020B0604020202020204" pitchFamily="34" charset="0"/>
                  </a:defRPr>
                </a:lvl4pPr>
                <a:lvl5pPr marL="2057400" indent="-228600" eaLnBrk="0" hangingPunct="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eaLnBrk="1" hangingPunct="1">
                  <a:spcBef>
                    <a:spcPct val="0"/>
                  </a:spcBef>
                  <a:buNone/>
                  <a:defRPr/>
                </a:pPr>
                <a:r>
                  <a:rPr lang="cs-CZ" altLang="cs-CZ" sz="1400" dirty="0">
                    <a:solidFill>
                      <a:schemeClr val="tx1"/>
                    </a:solidFill>
                    <a:latin typeface="Calibri"/>
                  </a:rPr>
                  <a:t>Všeobecné praktické lékařství (kód: 001)</a:t>
                </a:r>
                <a:endParaRPr lang="en-US" altLang="cs-CZ" sz="1400" dirty="0">
                  <a:solidFill>
                    <a:schemeClr val="tx1"/>
                  </a:solidFill>
                  <a:latin typeface="Calibri"/>
                </a:endParaRPr>
              </a:p>
            </p:txBody>
          </p:sp>
          <p:sp>
            <p:nvSpPr>
              <p:cNvPr id="74" name="Rectangle 41">
                <a:extLst>
                  <a:ext uri="{FF2B5EF4-FFF2-40B4-BE49-F238E27FC236}">
                    <a16:creationId xmlns:a16="http://schemas.microsoft.com/office/drawing/2014/main" id="{BA32E8AB-9A6B-22AA-495E-A3EE49012819}"/>
                  </a:ext>
                </a:extLst>
              </p:cNvPr>
              <p:cNvSpPr>
                <a:spLocks noChangeArrowheads="1"/>
              </p:cNvSpPr>
              <p:nvPr/>
            </p:nvSpPr>
            <p:spPr bwMode="auto">
              <a:xfrm>
                <a:off x="6787247" y="1505730"/>
                <a:ext cx="142875" cy="142875"/>
              </a:xfrm>
              <a:prstGeom prst="rect">
                <a:avLst/>
              </a:prstGeom>
              <a:solidFill>
                <a:srgbClr val="232C77"/>
              </a:solidFill>
              <a:ln w="9525">
                <a:noFill/>
                <a:miter lim="800000"/>
                <a:headEnd/>
                <a:tailEnd/>
              </a:ln>
            </p:spPr>
            <p:txBody>
              <a:bodyPr wrap="none" anchor="ctr"/>
              <a:lstStyle/>
              <a:p>
                <a:pPr>
                  <a:defRPr/>
                </a:pPr>
                <a:endParaRPr lang="cs-CZ" sz="1400" kern="0" dirty="0">
                  <a:latin typeface="Calibri"/>
                </a:endParaRPr>
              </a:p>
            </p:txBody>
          </p:sp>
          <p:sp>
            <p:nvSpPr>
              <p:cNvPr id="75" name="Rectangle 42">
                <a:extLst>
                  <a:ext uri="{FF2B5EF4-FFF2-40B4-BE49-F238E27FC236}">
                    <a16:creationId xmlns:a16="http://schemas.microsoft.com/office/drawing/2014/main" id="{0F66577D-36E8-5EA9-890B-28610E9102EB}"/>
                  </a:ext>
                </a:extLst>
              </p:cNvPr>
              <p:cNvSpPr>
                <a:spLocks noChangeArrowheads="1"/>
              </p:cNvSpPr>
              <p:nvPr/>
            </p:nvSpPr>
            <p:spPr bwMode="auto">
              <a:xfrm>
                <a:off x="6785889" y="1835695"/>
                <a:ext cx="142875" cy="142875"/>
              </a:xfrm>
              <a:prstGeom prst="rect">
                <a:avLst/>
              </a:prstGeom>
              <a:solidFill>
                <a:srgbClr val="4472C4"/>
              </a:solidFill>
              <a:ln w="9525">
                <a:noFill/>
                <a:miter lim="800000"/>
                <a:headEnd/>
                <a:tailEnd/>
              </a:ln>
            </p:spPr>
            <p:txBody>
              <a:bodyPr wrap="none" anchor="ctr"/>
              <a:lstStyle/>
              <a:p>
                <a:pPr>
                  <a:defRPr/>
                </a:pPr>
                <a:endParaRPr lang="cs-CZ" sz="1400" kern="0" dirty="0">
                  <a:latin typeface="Calibri"/>
                </a:endParaRPr>
              </a:p>
            </p:txBody>
          </p:sp>
        </p:grpSp>
        <p:sp>
          <p:nvSpPr>
            <p:cNvPr id="66" name="Rectangle 44">
              <a:extLst>
                <a:ext uri="{FF2B5EF4-FFF2-40B4-BE49-F238E27FC236}">
                  <a16:creationId xmlns:a16="http://schemas.microsoft.com/office/drawing/2014/main" id="{EFFF68F7-9556-4A38-6719-F9B5C8DCFD72}"/>
                </a:ext>
              </a:extLst>
            </p:cNvPr>
            <p:cNvSpPr>
              <a:spLocks noChangeArrowheads="1"/>
            </p:cNvSpPr>
            <p:nvPr/>
          </p:nvSpPr>
          <p:spPr bwMode="auto">
            <a:xfrm>
              <a:off x="8146516" y="3246357"/>
              <a:ext cx="142875" cy="142875"/>
            </a:xfrm>
            <a:prstGeom prst="rect">
              <a:avLst/>
            </a:prstGeom>
            <a:solidFill>
              <a:srgbClr val="C22728"/>
            </a:solidFill>
            <a:ln w="9525">
              <a:noFill/>
              <a:miter lim="800000"/>
              <a:headEnd/>
              <a:tailEnd/>
            </a:ln>
          </p:spPr>
          <p:txBody>
            <a:bodyPr wrap="none" anchor="ctr"/>
            <a:lstStyle/>
            <a:p>
              <a:pPr>
                <a:defRPr/>
              </a:pPr>
              <a:endParaRPr lang="cs-CZ" sz="1400" kern="0">
                <a:latin typeface="Calibri"/>
              </a:endParaRPr>
            </a:p>
          </p:txBody>
        </p:sp>
        <p:sp>
          <p:nvSpPr>
            <p:cNvPr id="67" name="Obdélník 43">
              <a:extLst>
                <a:ext uri="{FF2B5EF4-FFF2-40B4-BE49-F238E27FC236}">
                  <a16:creationId xmlns:a16="http://schemas.microsoft.com/office/drawing/2014/main" id="{FB0857E4-2DFD-A4C7-0EA0-DFC695EA2592}"/>
                </a:ext>
              </a:extLst>
            </p:cNvPr>
            <p:cNvSpPr>
              <a:spLocks noChangeArrowheads="1"/>
            </p:cNvSpPr>
            <p:nvPr/>
          </p:nvSpPr>
          <p:spPr bwMode="auto">
            <a:xfrm>
              <a:off x="8330078" y="3157466"/>
              <a:ext cx="181819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2000">
                  <a:solidFill>
                    <a:srgbClr val="5F3000"/>
                  </a:solidFill>
                  <a:latin typeface="Arial" panose="020B0604020202020204" pitchFamily="34" charset="0"/>
                </a:defRPr>
              </a:lvl1pPr>
              <a:lvl2pPr marL="742950" indent="-285750" eaLnBrk="0" hangingPunct="0">
                <a:spcBef>
                  <a:spcPct val="20000"/>
                </a:spcBef>
                <a:buChar char="–"/>
                <a:defRPr>
                  <a:solidFill>
                    <a:srgbClr val="5F3000"/>
                  </a:solidFill>
                  <a:latin typeface="Arial" panose="020B0604020202020204" pitchFamily="34" charset="0"/>
                </a:defRPr>
              </a:lvl2pPr>
              <a:lvl3pPr marL="1143000" indent="-228600" eaLnBrk="0" hangingPunct="0">
                <a:spcBef>
                  <a:spcPct val="20000"/>
                </a:spcBef>
                <a:buChar char="•"/>
                <a:defRPr sz="1600">
                  <a:solidFill>
                    <a:srgbClr val="5F3000"/>
                  </a:solidFill>
                  <a:latin typeface="Arial" panose="020B0604020202020204" pitchFamily="34" charset="0"/>
                </a:defRPr>
              </a:lvl3pPr>
              <a:lvl4pPr marL="1600200" indent="-228600" eaLnBrk="0" hangingPunct="0">
                <a:spcBef>
                  <a:spcPct val="20000"/>
                </a:spcBef>
                <a:buChar char="–"/>
                <a:defRPr sz="1400">
                  <a:solidFill>
                    <a:srgbClr val="5F3000"/>
                  </a:solidFill>
                  <a:latin typeface="Arial" panose="020B0604020202020204" pitchFamily="34" charset="0"/>
                </a:defRPr>
              </a:lvl4pPr>
              <a:lvl5pPr marL="2057400" indent="-228600" eaLnBrk="0" hangingPunct="0">
                <a:spcBef>
                  <a:spcPct val="20000"/>
                </a:spcBef>
                <a:buChar char="»"/>
                <a:defRPr sz="1400">
                  <a:solidFill>
                    <a:srgbClr val="5F3000"/>
                  </a:solidFill>
                  <a:latin typeface="Arial" panose="020B0604020202020204" pitchFamily="34" charset="0"/>
                </a:defRPr>
              </a:lvl5pPr>
              <a:lvl6pPr marL="2514600" indent="-228600" eaLnBrk="0" fontAlgn="base" hangingPunct="0">
                <a:spcBef>
                  <a:spcPct val="20000"/>
                </a:spcBef>
                <a:spcAft>
                  <a:spcPct val="0"/>
                </a:spcAft>
                <a:buChar char="»"/>
                <a:defRPr sz="1400">
                  <a:solidFill>
                    <a:srgbClr val="5F3000"/>
                  </a:solidFill>
                  <a:latin typeface="Arial" panose="020B0604020202020204" pitchFamily="34" charset="0"/>
                </a:defRPr>
              </a:lvl6pPr>
              <a:lvl7pPr marL="2971800" indent="-228600" eaLnBrk="0" fontAlgn="base" hangingPunct="0">
                <a:spcBef>
                  <a:spcPct val="20000"/>
                </a:spcBef>
                <a:spcAft>
                  <a:spcPct val="0"/>
                </a:spcAft>
                <a:buChar char="»"/>
                <a:defRPr sz="1400">
                  <a:solidFill>
                    <a:srgbClr val="5F3000"/>
                  </a:solidFill>
                  <a:latin typeface="Arial" panose="020B0604020202020204" pitchFamily="34" charset="0"/>
                </a:defRPr>
              </a:lvl7pPr>
              <a:lvl8pPr marL="3429000" indent="-228600" eaLnBrk="0" fontAlgn="base" hangingPunct="0">
                <a:spcBef>
                  <a:spcPct val="20000"/>
                </a:spcBef>
                <a:spcAft>
                  <a:spcPct val="0"/>
                </a:spcAft>
                <a:buChar char="»"/>
                <a:defRPr sz="1400">
                  <a:solidFill>
                    <a:srgbClr val="5F3000"/>
                  </a:solidFill>
                  <a:latin typeface="Arial" panose="020B0604020202020204" pitchFamily="34" charset="0"/>
                </a:defRPr>
              </a:lvl8pPr>
              <a:lvl9pPr marL="3886200" indent="-228600" eaLnBrk="0" fontAlgn="base" hangingPunct="0">
                <a:spcBef>
                  <a:spcPct val="20000"/>
                </a:spcBef>
                <a:spcAft>
                  <a:spcPct val="0"/>
                </a:spcAft>
                <a:buChar char="»"/>
                <a:defRPr sz="1400">
                  <a:solidFill>
                    <a:srgbClr val="5F3000"/>
                  </a:solidFill>
                  <a:latin typeface="Arial" panose="020B0604020202020204" pitchFamily="34" charset="0"/>
                </a:defRPr>
              </a:lvl9pPr>
            </a:lstStyle>
            <a:p>
              <a:pPr eaLnBrk="1" hangingPunct="1">
                <a:spcBef>
                  <a:spcPct val="0"/>
                </a:spcBef>
                <a:buNone/>
                <a:defRPr/>
              </a:pPr>
              <a:r>
                <a:rPr lang="cs-CZ" altLang="cs-CZ" sz="1400" dirty="0">
                  <a:solidFill>
                    <a:schemeClr val="tx1"/>
                  </a:solidFill>
                  <a:latin typeface="Calibri"/>
                </a:rPr>
                <a:t>Kardiologie (kód: 107)</a:t>
              </a:r>
              <a:endParaRPr lang="en-US" altLang="cs-CZ" sz="1400" dirty="0">
                <a:solidFill>
                  <a:schemeClr val="tx1"/>
                </a:solidFill>
                <a:latin typeface="Calibri"/>
              </a:endParaRPr>
            </a:p>
          </p:txBody>
        </p:sp>
      </p:grpSp>
      <p:sp>
        <p:nvSpPr>
          <p:cNvPr id="80" name="TextBox 7">
            <a:extLst>
              <a:ext uri="{FF2B5EF4-FFF2-40B4-BE49-F238E27FC236}">
                <a16:creationId xmlns:a16="http://schemas.microsoft.com/office/drawing/2014/main" id="{0E3CB480-E192-67BD-197B-BBEB21A793C4}"/>
              </a:ext>
            </a:extLst>
          </p:cNvPr>
          <p:cNvSpPr txBox="1"/>
          <p:nvPr>
            <p:custDataLst>
              <p:tags r:id="rId2"/>
            </p:custDataLst>
          </p:nvPr>
        </p:nvSpPr>
        <p:spPr>
          <a:xfrm>
            <a:off x="288000" y="5563878"/>
            <a:ext cx="11815751" cy="955124"/>
          </a:xfrm>
          <a:prstGeom prst="rect">
            <a:avLst/>
          </a:prstGeom>
          <a:noFill/>
          <a:ln>
            <a:noFill/>
          </a:ln>
        </p:spPr>
        <p:txBody>
          <a:bodyPr wrap="square" rtlCol="0" anchor="ctr">
            <a:noAutofit/>
          </a:bodyPr>
          <a:lstStyle/>
          <a:p>
            <a:pPr marL="0" indent="0" algn="ctr">
              <a:lnSpc>
                <a:spcPct val="114000"/>
              </a:lnSpc>
              <a:spcBef>
                <a:spcPts val="0"/>
              </a:spcBef>
              <a:buNone/>
            </a:pPr>
            <a:r>
              <a:rPr lang="cs-CZ" sz="1600" dirty="0"/>
              <a:t>Většina výkonů prohlídky dispenzarizované osoby s diagnózou I10 (esenciální, primární, hypertenze) byla vykázána praktickým lékařem </a:t>
            </a:r>
            <a:br>
              <a:rPr lang="cs-CZ" sz="1600" dirty="0"/>
            </a:br>
            <a:r>
              <a:rPr lang="cs-CZ" sz="1600" dirty="0"/>
              <a:t>(kód: 001). Druhou nejčastější odborností bylo vnitřní lékařství – interna (kód: 101). </a:t>
            </a:r>
          </a:p>
        </p:txBody>
      </p:sp>
      <p:sp>
        <p:nvSpPr>
          <p:cNvPr id="81" name="TextBox 6">
            <a:extLst>
              <a:ext uri="{FF2B5EF4-FFF2-40B4-BE49-F238E27FC236}">
                <a16:creationId xmlns:a16="http://schemas.microsoft.com/office/drawing/2014/main" id="{36E0DBA2-6959-CFBE-FBD0-B2591F91BA49}"/>
              </a:ext>
            </a:extLst>
          </p:cNvPr>
          <p:cNvSpPr txBox="1"/>
          <p:nvPr>
            <p:custDataLst>
              <p:tags r:id="rId3"/>
            </p:custDataLst>
          </p:nvPr>
        </p:nvSpPr>
        <p:spPr>
          <a:xfrm>
            <a:off x="288000" y="540000"/>
            <a:ext cx="11934443" cy="677108"/>
          </a:xfrm>
          <a:prstGeom prst="rect">
            <a:avLst/>
          </a:prstGeom>
          <a:noFill/>
        </p:spPr>
        <p:txBody>
          <a:bodyPr wrap="square" rtlCol="0">
            <a:spAutoFit/>
          </a:bodyPr>
          <a:lstStyle/>
          <a:p>
            <a:pPr>
              <a:lnSpc>
                <a:spcPct val="100000"/>
              </a:lnSpc>
              <a:spcBef>
                <a:spcPts val="0"/>
              </a:spcBef>
            </a:pPr>
            <a:r>
              <a:rPr lang="cs-CZ" sz="1400" dirty="0"/>
              <a:t>Zdroj: NRHZS 2019–2023, hodnoceno pouze pro dospělé osoby</a:t>
            </a:r>
          </a:p>
          <a:p>
            <a:pPr>
              <a:lnSpc>
                <a:spcPct val="100000"/>
              </a:lnSpc>
              <a:spcBef>
                <a:spcPts val="0"/>
              </a:spcBef>
            </a:pPr>
            <a:r>
              <a:rPr lang="cs-CZ" sz="1200" i="1" dirty="0">
                <a:solidFill>
                  <a:srgbClr val="000000"/>
                </a:solidFill>
                <a:cs typeface="Arial" panose="020B0604020202020204" pitchFamily="34" charset="0"/>
              </a:rPr>
              <a:t>Definice: Počet vykázaných výkonů</a:t>
            </a:r>
            <a:r>
              <a:rPr lang="cs-CZ" sz="1200" i="1" dirty="0">
                <a:cs typeface="Arial" charset="0"/>
              </a:rPr>
              <a:t> prohlídky dispenzarizované osoby 09532</a:t>
            </a:r>
            <a:br>
              <a:rPr lang="cs-CZ" sz="1200" dirty="0"/>
            </a:br>
            <a:endParaRPr lang="cs-CZ" sz="1200" dirty="0"/>
          </a:p>
        </p:txBody>
      </p:sp>
      <p:sp>
        <p:nvSpPr>
          <p:cNvPr id="2" name="TextovéPole 1">
            <a:extLst>
              <a:ext uri="{FF2B5EF4-FFF2-40B4-BE49-F238E27FC236}">
                <a16:creationId xmlns:a16="http://schemas.microsoft.com/office/drawing/2014/main" id="{B61775AE-0339-17E7-07FF-DF4C794C9EE9}"/>
              </a:ext>
            </a:extLst>
          </p:cNvPr>
          <p:cNvSpPr txBox="1"/>
          <p:nvPr/>
        </p:nvSpPr>
        <p:spPr>
          <a:xfrm>
            <a:off x="655930" y="6592154"/>
            <a:ext cx="7854696" cy="230832"/>
          </a:xfrm>
          <a:prstGeom prst="rect">
            <a:avLst/>
          </a:prstGeom>
          <a:noFill/>
        </p:spPr>
        <p:txBody>
          <a:bodyPr wrap="square" rtlCol="0">
            <a:spAutoFit/>
          </a:bodyPr>
          <a:lstStyle/>
          <a:p>
            <a:r>
              <a:rPr lang="cs-CZ" sz="900" dirty="0"/>
              <a:t>* Výsledky za rok 2023 jsou předběžné.</a:t>
            </a:r>
          </a:p>
        </p:txBody>
      </p:sp>
    </p:spTree>
    <p:extLst>
      <p:ext uri="{BB962C8B-B14F-4D97-AF65-F5344CB8AC3E}">
        <p14:creationId xmlns:p14="http://schemas.microsoft.com/office/powerpoint/2010/main" val="411029946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1EB039E-7D98-489A-AAB9-61D94CB30FA6}"/>
              </a:ext>
            </a:extLst>
          </p:cNvPr>
          <p:cNvSpPr>
            <a:spLocks noGrp="1"/>
          </p:cNvSpPr>
          <p:nvPr>
            <p:ph type="title"/>
          </p:nvPr>
        </p:nvSpPr>
        <p:spPr>
          <a:xfrm>
            <a:off x="616077" y="850392"/>
            <a:ext cx="4773168" cy="2203704"/>
          </a:xfrm>
        </p:spPr>
        <p:txBody>
          <a:bodyPr>
            <a:normAutofit/>
          </a:bodyPr>
          <a:lstStyle/>
          <a:p>
            <a:pPr algn="l"/>
            <a:r>
              <a:rPr lang="cs-CZ" dirty="0"/>
              <a:t>Kardiovaskulární prevence v ČR</a:t>
            </a:r>
          </a:p>
        </p:txBody>
      </p:sp>
      <p:sp>
        <p:nvSpPr>
          <p:cNvPr id="3" name="Zástupný text 2">
            <a:extLst>
              <a:ext uri="{FF2B5EF4-FFF2-40B4-BE49-F238E27FC236}">
                <a16:creationId xmlns:a16="http://schemas.microsoft.com/office/drawing/2014/main" id="{1B8BA184-3192-41F8-AFE3-0A2C094DBAC2}"/>
              </a:ext>
            </a:extLst>
          </p:cNvPr>
          <p:cNvSpPr>
            <a:spLocks noGrp="1"/>
          </p:cNvSpPr>
          <p:nvPr>
            <p:ph type="body" idx="1"/>
          </p:nvPr>
        </p:nvSpPr>
        <p:spPr>
          <a:xfrm>
            <a:off x="248031" y="4727449"/>
            <a:ext cx="10282428" cy="1133602"/>
          </a:xfrm>
        </p:spPr>
        <p:txBody>
          <a:bodyPr>
            <a:normAutofit/>
          </a:bodyPr>
          <a:lstStyle/>
          <a:p>
            <a:pPr algn="l"/>
            <a:r>
              <a:rPr lang="cs-CZ" dirty="0"/>
              <a:t>Proočkovanost proti chřipce </a:t>
            </a:r>
          </a:p>
        </p:txBody>
      </p:sp>
      <p:pic>
        <p:nvPicPr>
          <p:cNvPr id="4" name="Grafický objekt 15">
            <a:extLst>
              <a:ext uri="{FF2B5EF4-FFF2-40B4-BE49-F238E27FC236}">
                <a16:creationId xmlns:a16="http://schemas.microsoft.com/office/drawing/2014/main" id="{978CF54A-8534-140A-089A-D095CDE8032E}"/>
              </a:ext>
            </a:extLst>
          </p:cNvPr>
          <p:cNvPicPr>
            <a:picLocks noChangeAspect="1"/>
          </p:cNvPicPr>
          <p:nvPr>
            <p:custDataLst>
              <p:tags r:id="rId1"/>
            </p:custDataLst>
          </p:nvPr>
        </p:nvPicPr>
        <p:blipFill>
          <a:blip r:embed="rId3">
            <a:extLst>
              <a:ext uri="{96DAC541-7B7A-43D3-8B79-37D633B846F1}">
                <asvg:svgBlip xmlns:asvg="http://schemas.microsoft.com/office/drawing/2016/SVG/main" r:embed="rId4"/>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24183752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1EB039E-7D98-489A-AAB9-61D94CB30FA6}"/>
              </a:ext>
            </a:extLst>
          </p:cNvPr>
          <p:cNvSpPr>
            <a:spLocks noGrp="1"/>
          </p:cNvSpPr>
          <p:nvPr>
            <p:ph type="title"/>
          </p:nvPr>
        </p:nvSpPr>
        <p:spPr>
          <a:xfrm>
            <a:off x="616077" y="850392"/>
            <a:ext cx="4773168" cy="2203704"/>
          </a:xfrm>
        </p:spPr>
        <p:txBody>
          <a:bodyPr>
            <a:normAutofit/>
          </a:bodyPr>
          <a:lstStyle/>
          <a:p>
            <a:pPr algn="l"/>
            <a:r>
              <a:rPr lang="cs-CZ" dirty="0"/>
              <a:t>Kardiovaskulární prevence v ČR</a:t>
            </a:r>
          </a:p>
        </p:txBody>
      </p:sp>
      <p:sp>
        <p:nvSpPr>
          <p:cNvPr id="3" name="Zástupný text 2">
            <a:extLst>
              <a:ext uri="{FF2B5EF4-FFF2-40B4-BE49-F238E27FC236}">
                <a16:creationId xmlns:a16="http://schemas.microsoft.com/office/drawing/2014/main" id="{1B8BA184-3192-41F8-AFE3-0A2C094DBAC2}"/>
              </a:ext>
            </a:extLst>
          </p:cNvPr>
          <p:cNvSpPr>
            <a:spLocks noGrp="1"/>
          </p:cNvSpPr>
          <p:nvPr>
            <p:ph type="body" idx="1"/>
          </p:nvPr>
        </p:nvSpPr>
        <p:spPr>
          <a:xfrm>
            <a:off x="248031" y="4727449"/>
            <a:ext cx="10282428" cy="1133602"/>
          </a:xfrm>
        </p:spPr>
        <p:txBody>
          <a:bodyPr>
            <a:normAutofit lnSpcReduction="10000"/>
          </a:bodyPr>
          <a:lstStyle/>
          <a:p>
            <a:pPr algn="l"/>
            <a:r>
              <a:rPr lang="cs-CZ" dirty="0"/>
              <a:t>Vybrané rizikové faktory vzniku </a:t>
            </a:r>
          </a:p>
          <a:p>
            <a:pPr algn="l"/>
            <a:r>
              <a:rPr lang="cs-CZ" dirty="0"/>
              <a:t>kardiovaskulárních onemocnění v ČR</a:t>
            </a:r>
          </a:p>
        </p:txBody>
      </p:sp>
      <p:pic>
        <p:nvPicPr>
          <p:cNvPr id="4" name="Grafický objekt 15">
            <a:extLst>
              <a:ext uri="{FF2B5EF4-FFF2-40B4-BE49-F238E27FC236}">
                <a16:creationId xmlns:a16="http://schemas.microsoft.com/office/drawing/2014/main" id="{C3D840A9-8E47-6BCB-B4F3-FC27AA2FC12C}"/>
              </a:ext>
            </a:extLst>
          </p:cNvPr>
          <p:cNvPicPr>
            <a:picLocks noChangeAspect="1"/>
          </p:cNvPicPr>
          <p:nvPr>
            <p:custDataLst>
              <p:tags r:id="rId1"/>
            </p:custDataLst>
          </p:nvPr>
        </p:nvPicPr>
        <p:blipFill>
          <a:blip r:embed="rId3">
            <a:extLst>
              <a:ext uri="{96DAC541-7B7A-43D3-8B79-37D633B846F1}">
                <asvg:svgBlip xmlns:asvg="http://schemas.microsoft.com/office/drawing/2016/SVG/main" r:embed="rId4"/>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100283552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1">
            <a:extLst>
              <a:ext uri="{FF2B5EF4-FFF2-40B4-BE49-F238E27FC236}">
                <a16:creationId xmlns:a16="http://schemas.microsoft.com/office/drawing/2014/main" id="{A2F8BFFB-F87E-42D8-8D9A-646B215FBB76}"/>
              </a:ext>
            </a:extLst>
          </p:cNvPr>
          <p:cNvSpPr>
            <a:spLocks noGrp="1"/>
          </p:cNvSpPr>
          <p:nvPr>
            <p:ph type="title"/>
            <p:custDataLst>
              <p:tags r:id="rId1"/>
            </p:custDataLst>
          </p:nvPr>
        </p:nvSpPr>
        <p:spPr>
          <a:xfrm>
            <a:off x="374822" y="280086"/>
            <a:ext cx="11107026" cy="535460"/>
          </a:xfrm>
        </p:spPr>
        <p:txBody>
          <a:bodyPr>
            <a:noAutofit/>
          </a:bodyPr>
          <a:lstStyle/>
          <a:p>
            <a:r>
              <a:rPr lang="cs-CZ" dirty="0">
                <a:solidFill>
                  <a:srgbClr val="C22728"/>
                </a:solidFill>
              </a:rPr>
              <a:t>Proočkovanost celé populace proti chřipce: srovnání regionů </a:t>
            </a:r>
          </a:p>
        </p:txBody>
      </p:sp>
      <p:sp>
        <p:nvSpPr>
          <p:cNvPr id="4" name="TextBox 9">
            <a:extLst>
              <a:ext uri="{FF2B5EF4-FFF2-40B4-BE49-F238E27FC236}">
                <a16:creationId xmlns:a16="http://schemas.microsoft.com/office/drawing/2014/main" id="{AD32F994-6FBD-4CF7-A825-F14D22A954AF}"/>
              </a:ext>
            </a:extLst>
          </p:cNvPr>
          <p:cNvSpPr txBox="1"/>
          <p:nvPr>
            <p:custDataLst>
              <p:tags r:id="rId2"/>
            </p:custDataLst>
          </p:nvPr>
        </p:nvSpPr>
        <p:spPr>
          <a:xfrm>
            <a:off x="720622" y="1455525"/>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pacientů vzhledem k populaci (%)</a:t>
            </a:r>
          </a:p>
        </p:txBody>
      </p:sp>
      <p:sp>
        <p:nvSpPr>
          <p:cNvPr id="5" name="TextBox 9">
            <a:extLst>
              <a:ext uri="{FF2B5EF4-FFF2-40B4-BE49-F238E27FC236}">
                <a16:creationId xmlns:a16="http://schemas.microsoft.com/office/drawing/2014/main" id="{26674C04-4F40-4D42-AE3F-B0A572F7BA4C}"/>
              </a:ext>
            </a:extLst>
          </p:cNvPr>
          <p:cNvSpPr txBox="1"/>
          <p:nvPr/>
        </p:nvSpPr>
        <p:spPr>
          <a:xfrm>
            <a:off x="209707"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pSp>
        <p:nvGrpSpPr>
          <p:cNvPr id="6" name="Skupina 5">
            <a:extLst>
              <a:ext uri="{FF2B5EF4-FFF2-40B4-BE49-F238E27FC236}">
                <a16:creationId xmlns:a16="http://schemas.microsoft.com/office/drawing/2014/main" id="{1B1AC318-F360-4E5D-A645-E8C25BDBCEAD}"/>
              </a:ext>
            </a:extLst>
          </p:cNvPr>
          <p:cNvGrpSpPr/>
          <p:nvPr>
            <p:custDataLst>
              <p:tags r:id="rId3"/>
            </p:custDataLst>
          </p:nvPr>
        </p:nvGrpSpPr>
        <p:grpSpPr>
          <a:xfrm>
            <a:off x="8467546" y="2821847"/>
            <a:ext cx="3430756" cy="3013969"/>
            <a:chOff x="4386109" y="1506908"/>
            <a:chExt cx="4541838" cy="3635892"/>
          </a:xfrm>
        </p:grpSpPr>
        <p:grpSp>
          <p:nvGrpSpPr>
            <p:cNvPr id="7" name="Skupina 6">
              <a:extLst>
                <a:ext uri="{FF2B5EF4-FFF2-40B4-BE49-F238E27FC236}">
                  <a16:creationId xmlns:a16="http://schemas.microsoft.com/office/drawing/2014/main" id="{D9EAE287-02C5-48F9-BACC-B1A1994A0C4E}"/>
                </a:ext>
              </a:extLst>
            </p:cNvPr>
            <p:cNvGrpSpPr/>
            <p:nvPr/>
          </p:nvGrpSpPr>
          <p:grpSpPr>
            <a:xfrm>
              <a:off x="6051761" y="1506908"/>
              <a:ext cx="1658398" cy="828397"/>
              <a:chOff x="6324158" y="1072780"/>
              <a:chExt cx="942905" cy="829877"/>
            </a:xfrm>
          </p:grpSpPr>
          <p:sp>
            <p:nvSpPr>
              <p:cNvPr id="92" name="Text Box 58">
                <a:extLst>
                  <a:ext uri="{FF2B5EF4-FFF2-40B4-BE49-F238E27FC236}">
                    <a16:creationId xmlns:a16="http://schemas.microsoft.com/office/drawing/2014/main" id="{287BBBAD-62A5-4372-854D-BA59ACA9454C}"/>
                  </a:ext>
                </a:extLst>
              </p:cNvPr>
              <p:cNvSpPr txBox="1">
                <a:spLocks noChangeArrowheads="1"/>
              </p:cNvSpPr>
              <p:nvPr/>
            </p:nvSpPr>
            <p:spPr bwMode="auto">
              <a:xfrm>
                <a:off x="6519815" y="1072780"/>
                <a:ext cx="747248" cy="49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&gt; </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8%</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7</a:t>
                </a: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8%</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 7%</a:t>
                </a:r>
                <a:endParaRPr kumimoji="0" lang="en-US" altLang="cs-CZ" sz="1200" b="0" i="0" u="none" strike="noStrike" kern="0" cap="none" spc="0" normalizeH="0" baseline="0" noProof="0" dirty="0">
                  <a:ln>
                    <a:noFill/>
                  </a:ln>
                  <a:solidFill>
                    <a:srgbClr val="000000"/>
                  </a:solidFill>
                  <a:effectLst/>
                  <a:uLnTx/>
                  <a:uFillTx/>
                  <a:latin typeface="Arial"/>
                  <a:ea typeface="+mn-ea"/>
                  <a:cs typeface="+mn-cs"/>
                </a:endParaRPr>
              </a:p>
            </p:txBody>
          </p:sp>
          <p:sp>
            <p:nvSpPr>
              <p:cNvPr id="93" name="Rectangle 56">
                <a:extLst>
                  <a:ext uri="{FF2B5EF4-FFF2-40B4-BE49-F238E27FC236}">
                    <a16:creationId xmlns:a16="http://schemas.microsoft.com/office/drawing/2014/main" id="{536B2515-A85B-4711-A13C-14A0604DE138}"/>
                  </a:ext>
                </a:extLst>
              </p:cNvPr>
              <p:cNvSpPr>
                <a:spLocks noChangeArrowheads="1"/>
              </p:cNvSpPr>
              <p:nvPr/>
            </p:nvSpPr>
            <p:spPr bwMode="auto">
              <a:xfrm>
                <a:off x="6327976" y="1758657"/>
                <a:ext cx="144000" cy="144000"/>
              </a:xfrm>
              <a:prstGeom prst="rect">
                <a:avLst/>
              </a:prstGeom>
              <a:solidFill>
                <a:srgbClr val="BDD7E7"/>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4" name="Rectangle 56">
                <a:extLst>
                  <a:ext uri="{FF2B5EF4-FFF2-40B4-BE49-F238E27FC236}">
                    <a16:creationId xmlns:a16="http://schemas.microsoft.com/office/drawing/2014/main" id="{28CC2010-D9A7-46F3-A8CD-66BEE4888A07}"/>
                  </a:ext>
                </a:extLst>
              </p:cNvPr>
              <p:cNvSpPr>
                <a:spLocks noChangeArrowheads="1"/>
              </p:cNvSpPr>
              <p:nvPr/>
            </p:nvSpPr>
            <p:spPr bwMode="auto">
              <a:xfrm>
                <a:off x="6324158" y="1450509"/>
                <a:ext cx="144000" cy="144000"/>
              </a:xfrm>
              <a:prstGeom prst="rect">
                <a:avLst/>
              </a:prstGeom>
              <a:solidFill>
                <a:srgbClr val="6BAED6"/>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5" name="Rectangle 56">
                <a:extLst>
                  <a:ext uri="{FF2B5EF4-FFF2-40B4-BE49-F238E27FC236}">
                    <a16:creationId xmlns:a16="http://schemas.microsoft.com/office/drawing/2014/main" id="{9C523421-C4CA-4B19-A97F-7ADC69493F7C}"/>
                  </a:ext>
                </a:extLst>
              </p:cNvPr>
              <p:cNvSpPr>
                <a:spLocks noChangeArrowheads="1"/>
              </p:cNvSpPr>
              <p:nvPr/>
            </p:nvSpPr>
            <p:spPr bwMode="auto">
              <a:xfrm>
                <a:off x="6324158" y="1140811"/>
                <a:ext cx="144000" cy="144000"/>
              </a:xfrm>
              <a:prstGeom prst="rect">
                <a:avLst/>
              </a:prstGeom>
              <a:solidFill>
                <a:srgbClr val="2171B5"/>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800" b="0" i="1" u="none" strike="noStrike" kern="0" cap="none" spc="0" normalizeH="0" baseline="0" noProof="0">
                  <a:ln>
                    <a:noFill/>
                  </a:ln>
                  <a:solidFill>
                    <a:srgbClr val="000000"/>
                  </a:solidFill>
                  <a:effectLst/>
                  <a:uLnTx/>
                  <a:uFillTx/>
                  <a:latin typeface="Arial" charset="0"/>
                  <a:ea typeface="+mn-ea"/>
                  <a:cs typeface="+mn-cs"/>
                </a:endParaRPr>
              </a:p>
            </p:txBody>
          </p:sp>
        </p:grpSp>
        <p:sp>
          <p:nvSpPr>
            <p:cNvPr id="8" name="Freeform 224">
              <a:extLst>
                <a:ext uri="{FF2B5EF4-FFF2-40B4-BE49-F238E27FC236}">
                  <a16:creationId xmlns:a16="http://schemas.microsoft.com/office/drawing/2014/main" id="{786C0FD6-D386-4805-A74B-E31469F98BCF}"/>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9" name="Freeform 225">
              <a:extLst>
                <a:ext uri="{FF2B5EF4-FFF2-40B4-BE49-F238E27FC236}">
                  <a16:creationId xmlns:a16="http://schemas.microsoft.com/office/drawing/2014/main" id="{C8870FBD-0895-43BF-BCCF-289A46BA47DB}"/>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0" name="Freeform 226">
              <a:extLst>
                <a:ext uri="{FF2B5EF4-FFF2-40B4-BE49-F238E27FC236}">
                  <a16:creationId xmlns:a16="http://schemas.microsoft.com/office/drawing/2014/main" id="{52AE9A27-4918-41E0-B60E-880C304A8237}"/>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1" name="Freeform 227">
              <a:extLst>
                <a:ext uri="{FF2B5EF4-FFF2-40B4-BE49-F238E27FC236}">
                  <a16:creationId xmlns:a16="http://schemas.microsoft.com/office/drawing/2014/main" id="{18B18CE3-7DA2-44DB-ADDD-FEBF57084E8E}"/>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2" name="Freeform 228">
              <a:extLst>
                <a:ext uri="{FF2B5EF4-FFF2-40B4-BE49-F238E27FC236}">
                  <a16:creationId xmlns:a16="http://schemas.microsoft.com/office/drawing/2014/main" id="{08FF6CA4-4F0E-4FB3-8AFA-ED210823552A}"/>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3" name="Freeform 229">
              <a:extLst>
                <a:ext uri="{FF2B5EF4-FFF2-40B4-BE49-F238E27FC236}">
                  <a16:creationId xmlns:a16="http://schemas.microsoft.com/office/drawing/2014/main" id="{A53DDD73-A6A4-4CE1-A22D-F6BF26FC652E}"/>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4" name="Freeform 230">
              <a:extLst>
                <a:ext uri="{FF2B5EF4-FFF2-40B4-BE49-F238E27FC236}">
                  <a16:creationId xmlns:a16="http://schemas.microsoft.com/office/drawing/2014/main" id="{137AE7C5-EB3D-4C6F-AA7C-C83146DC690F}"/>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5" name="Freeform 231">
              <a:extLst>
                <a:ext uri="{FF2B5EF4-FFF2-40B4-BE49-F238E27FC236}">
                  <a16:creationId xmlns:a16="http://schemas.microsoft.com/office/drawing/2014/main" id="{9F2FB907-64A3-4635-887C-CD7CBF067FA5}"/>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6" name="Freeform 232">
              <a:extLst>
                <a:ext uri="{FF2B5EF4-FFF2-40B4-BE49-F238E27FC236}">
                  <a16:creationId xmlns:a16="http://schemas.microsoft.com/office/drawing/2014/main" id="{80BB1F89-4022-4E89-B488-4BE8E23163A2}"/>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7" name="Freeform 233">
              <a:extLst>
                <a:ext uri="{FF2B5EF4-FFF2-40B4-BE49-F238E27FC236}">
                  <a16:creationId xmlns:a16="http://schemas.microsoft.com/office/drawing/2014/main" id="{D1BF29C3-76D6-4FCC-9FD7-8EEDBCEF7744}"/>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8" name="Freeform 234">
              <a:extLst>
                <a:ext uri="{FF2B5EF4-FFF2-40B4-BE49-F238E27FC236}">
                  <a16:creationId xmlns:a16="http://schemas.microsoft.com/office/drawing/2014/main" id="{B7F4660D-A2C3-482C-ACFD-0EE417A96B38}"/>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9" name="Freeform 235">
              <a:extLst>
                <a:ext uri="{FF2B5EF4-FFF2-40B4-BE49-F238E27FC236}">
                  <a16:creationId xmlns:a16="http://schemas.microsoft.com/office/drawing/2014/main" id="{F817786B-379A-4DC1-B6EF-85735F73B055}"/>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0" name="Freeform 236">
              <a:extLst>
                <a:ext uri="{FF2B5EF4-FFF2-40B4-BE49-F238E27FC236}">
                  <a16:creationId xmlns:a16="http://schemas.microsoft.com/office/drawing/2014/main" id="{C128C5BA-9309-40BB-AE55-41A502CCB91B}"/>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1" name="Freeform 237">
              <a:extLst>
                <a:ext uri="{FF2B5EF4-FFF2-40B4-BE49-F238E27FC236}">
                  <a16:creationId xmlns:a16="http://schemas.microsoft.com/office/drawing/2014/main" id="{DD5E30C3-329E-4306-9764-B5B2E303009D}"/>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2" name="Freeform 238">
              <a:extLst>
                <a:ext uri="{FF2B5EF4-FFF2-40B4-BE49-F238E27FC236}">
                  <a16:creationId xmlns:a16="http://schemas.microsoft.com/office/drawing/2014/main" id="{8B0618DA-6DCF-49D3-A84C-42AC498D1C31}"/>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3" name="Freeform 239">
              <a:extLst>
                <a:ext uri="{FF2B5EF4-FFF2-40B4-BE49-F238E27FC236}">
                  <a16:creationId xmlns:a16="http://schemas.microsoft.com/office/drawing/2014/main" id="{F224F9E7-CC40-4304-B8F8-2AAB2F76BF5A}"/>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4" name="Freeform 240">
              <a:extLst>
                <a:ext uri="{FF2B5EF4-FFF2-40B4-BE49-F238E27FC236}">
                  <a16:creationId xmlns:a16="http://schemas.microsoft.com/office/drawing/2014/main" id="{10E1D1E9-D5AD-47E3-9B43-6665BB736966}"/>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5" name="Freeform 241">
              <a:extLst>
                <a:ext uri="{FF2B5EF4-FFF2-40B4-BE49-F238E27FC236}">
                  <a16:creationId xmlns:a16="http://schemas.microsoft.com/office/drawing/2014/main" id="{DF22B41D-C851-4097-8A9B-FD262538988B}"/>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6" name="Freeform 242">
              <a:extLst>
                <a:ext uri="{FF2B5EF4-FFF2-40B4-BE49-F238E27FC236}">
                  <a16:creationId xmlns:a16="http://schemas.microsoft.com/office/drawing/2014/main" id="{23E07D0E-6F0E-486D-8E5D-36FF14F94D3D}"/>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7" name="Freeform 243">
              <a:extLst>
                <a:ext uri="{FF2B5EF4-FFF2-40B4-BE49-F238E27FC236}">
                  <a16:creationId xmlns:a16="http://schemas.microsoft.com/office/drawing/2014/main" id="{6B542771-02CF-4424-B7C2-0488F70D6A69}"/>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8" name="Freeform 244">
              <a:extLst>
                <a:ext uri="{FF2B5EF4-FFF2-40B4-BE49-F238E27FC236}">
                  <a16:creationId xmlns:a16="http://schemas.microsoft.com/office/drawing/2014/main" id="{593C3406-C6E3-4EA4-875C-BE7845168998}"/>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9" name="Freeform 245">
              <a:extLst>
                <a:ext uri="{FF2B5EF4-FFF2-40B4-BE49-F238E27FC236}">
                  <a16:creationId xmlns:a16="http://schemas.microsoft.com/office/drawing/2014/main" id="{A3D7FEF8-449E-4B8A-9D52-80DDC7886127}"/>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0" name="Freeform 246">
              <a:extLst>
                <a:ext uri="{FF2B5EF4-FFF2-40B4-BE49-F238E27FC236}">
                  <a16:creationId xmlns:a16="http://schemas.microsoft.com/office/drawing/2014/main" id="{0B5FC82A-291B-441C-9752-9C82A168DED9}"/>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1" name="Freeform 247">
              <a:extLst>
                <a:ext uri="{FF2B5EF4-FFF2-40B4-BE49-F238E27FC236}">
                  <a16:creationId xmlns:a16="http://schemas.microsoft.com/office/drawing/2014/main" id="{25B80A27-C38A-4629-A77E-8197EF96F07C}"/>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2" name="Freeform 248">
              <a:extLst>
                <a:ext uri="{FF2B5EF4-FFF2-40B4-BE49-F238E27FC236}">
                  <a16:creationId xmlns:a16="http://schemas.microsoft.com/office/drawing/2014/main" id="{A94EDB3A-5C86-4DC5-880B-1F90D2DBEAEB}"/>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3" name="Freeform 249">
              <a:extLst>
                <a:ext uri="{FF2B5EF4-FFF2-40B4-BE49-F238E27FC236}">
                  <a16:creationId xmlns:a16="http://schemas.microsoft.com/office/drawing/2014/main" id="{5DC2595B-B9A7-4D8C-B9FA-C7E5402BCD0B}"/>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4" name="Freeform 250">
              <a:extLst>
                <a:ext uri="{FF2B5EF4-FFF2-40B4-BE49-F238E27FC236}">
                  <a16:creationId xmlns:a16="http://schemas.microsoft.com/office/drawing/2014/main" id="{F1C63E7E-2720-4185-A804-3CFDA989316C}"/>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5" name="Freeform 251">
              <a:extLst>
                <a:ext uri="{FF2B5EF4-FFF2-40B4-BE49-F238E27FC236}">
                  <a16:creationId xmlns:a16="http://schemas.microsoft.com/office/drawing/2014/main" id="{023E93EC-07B4-41E7-BC35-EC0C4E240FA5}"/>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6" name="Freeform 252">
              <a:extLst>
                <a:ext uri="{FF2B5EF4-FFF2-40B4-BE49-F238E27FC236}">
                  <a16:creationId xmlns:a16="http://schemas.microsoft.com/office/drawing/2014/main" id="{5EF11EFC-A0DE-42C8-A401-ED12547DF1C8}"/>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7" name="Freeform 253">
              <a:extLst>
                <a:ext uri="{FF2B5EF4-FFF2-40B4-BE49-F238E27FC236}">
                  <a16:creationId xmlns:a16="http://schemas.microsoft.com/office/drawing/2014/main" id="{7E754C19-34F6-40DA-8513-059F756B0290}"/>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8" name="Freeform 254">
              <a:extLst>
                <a:ext uri="{FF2B5EF4-FFF2-40B4-BE49-F238E27FC236}">
                  <a16:creationId xmlns:a16="http://schemas.microsoft.com/office/drawing/2014/main" id="{F3B33918-C173-422B-B3F8-293DD2484643}"/>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9" name="Freeform 255">
              <a:extLst>
                <a:ext uri="{FF2B5EF4-FFF2-40B4-BE49-F238E27FC236}">
                  <a16:creationId xmlns:a16="http://schemas.microsoft.com/office/drawing/2014/main" id="{1BC14C8B-4D20-44E8-B3B0-8A520EDA7B21}"/>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0" name="Freeform 256">
              <a:extLst>
                <a:ext uri="{FF2B5EF4-FFF2-40B4-BE49-F238E27FC236}">
                  <a16:creationId xmlns:a16="http://schemas.microsoft.com/office/drawing/2014/main" id="{9FEC94A9-0671-4349-AC5A-30BD6A361BAA}"/>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1" name="Freeform 257">
              <a:extLst>
                <a:ext uri="{FF2B5EF4-FFF2-40B4-BE49-F238E27FC236}">
                  <a16:creationId xmlns:a16="http://schemas.microsoft.com/office/drawing/2014/main" id="{5E7922B7-D96C-4401-9DC2-A01B29266CD5}"/>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2" name="Freeform 258">
              <a:extLst>
                <a:ext uri="{FF2B5EF4-FFF2-40B4-BE49-F238E27FC236}">
                  <a16:creationId xmlns:a16="http://schemas.microsoft.com/office/drawing/2014/main" id="{AE5406BB-992A-46C6-8577-EEC1AECA751B}"/>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3" name="Freeform 259">
              <a:extLst>
                <a:ext uri="{FF2B5EF4-FFF2-40B4-BE49-F238E27FC236}">
                  <a16:creationId xmlns:a16="http://schemas.microsoft.com/office/drawing/2014/main" id="{91C864EF-D07A-4DDA-8CA2-84B0362A9BAE}"/>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4" name="Freeform 260">
              <a:extLst>
                <a:ext uri="{FF2B5EF4-FFF2-40B4-BE49-F238E27FC236}">
                  <a16:creationId xmlns:a16="http://schemas.microsoft.com/office/drawing/2014/main" id="{9ADA8136-39E6-4DED-83FF-796373355169}"/>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45" name="Freeform 261">
              <a:extLst>
                <a:ext uri="{FF2B5EF4-FFF2-40B4-BE49-F238E27FC236}">
                  <a16:creationId xmlns:a16="http://schemas.microsoft.com/office/drawing/2014/main" id="{45379C69-934A-4C14-8C6F-38ED4B2DD562}"/>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6" name="Freeform 262">
              <a:extLst>
                <a:ext uri="{FF2B5EF4-FFF2-40B4-BE49-F238E27FC236}">
                  <a16:creationId xmlns:a16="http://schemas.microsoft.com/office/drawing/2014/main" id="{75940302-4C53-4123-BA9C-C29C66E23A40}"/>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7" name="Freeform 263">
              <a:extLst>
                <a:ext uri="{FF2B5EF4-FFF2-40B4-BE49-F238E27FC236}">
                  <a16:creationId xmlns:a16="http://schemas.microsoft.com/office/drawing/2014/main" id="{D11C0A11-0706-4BF8-912B-BF1D5411078B}"/>
                </a:ext>
              </a:extLst>
            </p:cNvPr>
            <p:cNvSpPr>
              <a:spLocks/>
            </p:cNvSpPr>
            <p:nvPr/>
          </p:nvSpPr>
          <p:spPr bwMode="auto">
            <a:xfrm>
              <a:off x="5808508" y="3460049"/>
              <a:ext cx="309563" cy="238124"/>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171B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8" name="Freeform 264">
              <a:extLst>
                <a:ext uri="{FF2B5EF4-FFF2-40B4-BE49-F238E27FC236}">
                  <a16:creationId xmlns:a16="http://schemas.microsoft.com/office/drawing/2014/main" id="{EE27E47A-BD34-45CF-95CF-FC1343EC24BF}"/>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9" name="Freeform 265">
              <a:extLst>
                <a:ext uri="{FF2B5EF4-FFF2-40B4-BE49-F238E27FC236}">
                  <a16:creationId xmlns:a16="http://schemas.microsoft.com/office/drawing/2014/main" id="{33D99051-9478-4A03-B86C-96FC32C6152B}"/>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0" name="Freeform 266">
              <a:extLst>
                <a:ext uri="{FF2B5EF4-FFF2-40B4-BE49-F238E27FC236}">
                  <a16:creationId xmlns:a16="http://schemas.microsoft.com/office/drawing/2014/main" id="{50C0DD6B-3630-4488-AFDE-BB62457C42E1}"/>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1" name="Freeform 267">
              <a:extLst>
                <a:ext uri="{FF2B5EF4-FFF2-40B4-BE49-F238E27FC236}">
                  <a16:creationId xmlns:a16="http://schemas.microsoft.com/office/drawing/2014/main" id="{0ADDD7D4-95F6-4761-AD53-2EED8532D634}"/>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2" name="Freeform 268">
              <a:extLst>
                <a:ext uri="{FF2B5EF4-FFF2-40B4-BE49-F238E27FC236}">
                  <a16:creationId xmlns:a16="http://schemas.microsoft.com/office/drawing/2014/main" id="{9F3263BD-87D8-4F46-8521-3F425A657A3A}"/>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3" name="Freeform 269">
              <a:extLst>
                <a:ext uri="{FF2B5EF4-FFF2-40B4-BE49-F238E27FC236}">
                  <a16:creationId xmlns:a16="http://schemas.microsoft.com/office/drawing/2014/main" id="{2FF64D2C-4664-4469-B651-4DE39D868424}"/>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4" name="Freeform 270">
              <a:extLst>
                <a:ext uri="{FF2B5EF4-FFF2-40B4-BE49-F238E27FC236}">
                  <a16:creationId xmlns:a16="http://schemas.microsoft.com/office/drawing/2014/main" id="{46247CA3-24DD-4531-804D-924502A47849}"/>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5" name="Freeform 271">
              <a:extLst>
                <a:ext uri="{FF2B5EF4-FFF2-40B4-BE49-F238E27FC236}">
                  <a16:creationId xmlns:a16="http://schemas.microsoft.com/office/drawing/2014/main" id="{CA41F606-BD1F-4CAB-A6CD-629B2F234259}"/>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2171B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6" name="Freeform 272">
              <a:extLst>
                <a:ext uri="{FF2B5EF4-FFF2-40B4-BE49-F238E27FC236}">
                  <a16:creationId xmlns:a16="http://schemas.microsoft.com/office/drawing/2014/main" id="{BB7611C2-9CE5-43C9-BDFC-413261E81C48}"/>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7" name="Freeform 273">
              <a:extLst>
                <a:ext uri="{FF2B5EF4-FFF2-40B4-BE49-F238E27FC236}">
                  <a16:creationId xmlns:a16="http://schemas.microsoft.com/office/drawing/2014/main" id="{29B6EACA-75B6-447A-94F4-33D61F1AE068}"/>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8" name="Freeform 274">
              <a:extLst>
                <a:ext uri="{FF2B5EF4-FFF2-40B4-BE49-F238E27FC236}">
                  <a16:creationId xmlns:a16="http://schemas.microsoft.com/office/drawing/2014/main" id="{6A864011-2BBB-4972-AC92-F5A8BF46B8D9}"/>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9" name="Freeform 275">
              <a:extLst>
                <a:ext uri="{FF2B5EF4-FFF2-40B4-BE49-F238E27FC236}">
                  <a16:creationId xmlns:a16="http://schemas.microsoft.com/office/drawing/2014/main" id="{1383D51E-A505-43E1-B110-FC8E5BE15B93}"/>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0" name="Freeform 276">
              <a:extLst>
                <a:ext uri="{FF2B5EF4-FFF2-40B4-BE49-F238E27FC236}">
                  <a16:creationId xmlns:a16="http://schemas.microsoft.com/office/drawing/2014/main" id="{479FFFB0-BB57-43A4-B901-BA58F9220CA1}"/>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1" name="Freeform 277">
              <a:extLst>
                <a:ext uri="{FF2B5EF4-FFF2-40B4-BE49-F238E27FC236}">
                  <a16:creationId xmlns:a16="http://schemas.microsoft.com/office/drawing/2014/main" id="{7187378F-D745-4FA1-9B0E-53E25984BD13}"/>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2" name="Freeform 278">
              <a:extLst>
                <a:ext uri="{FF2B5EF4-FFF2-40B4-BE49-F238E27FC236}">
                  <a16:creationId xmlns:a16="http://schemas.microsoft.com/office/drawing/2014/main" id="{DBAFA0C3-AA69-48E5-9219-5008A06E040F}"/>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6BA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3" name="Freeform 279">
              <a:extLst>
                <a:ext uri="{FF2B5EF4-FFF2-40B4-BE49-F238E27FC236}">
                  <a16:creationId xmlns:a16="http://schemas.microsoft.com/office/drawing/2014/main" id="{7A741992-64AD-417C-A46A-2AFEA2204840}"/>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4" name="Freeform 280">
              <a:extLst>
                <a:ext uri="{FF2B5EF4-FFF2-40B4-BE49-F238E27FC236}">
                  <a16:creationId xmlns:a16="http://schemas.microsoft.com/office/drawing/2014/main" id="{27280F82-57B3-4265-8BA5-AE2419B59306}"/>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5" name="Freeform 281">
              <a:extLst>
                <a:ext uri="{FF2B5EF4-FFF2-40B4-BE49-F238E27FC236}">
                  <a16:creationId xmlns:a16="http://schemas.microsoft.com/office/drawing/2014/main" id="{0BF8B1BF-37FC-4A7C-B21F-B96C422888E5}"/>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66" name="Freeform 282">
              <a:extLst>
                <a:ext uri="{FF2B5EF4-FFF2-40B4-BE49-F238E27FC236}">
                  <a16:creationId xmlns:a16="http://schemas.microsoft.com/office/drawing/2014/main" id="{F58EC6FA-6150-4519-AB47-46D8C142010D}"/>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7" name="Freeform 283">
              <a:extLst>
                <a:ext uri="{FF2B5EF4-FFF2-40B4-BE49-F238E27FC236}">
                  <a16:creationId xmlns:a16="http://schemas.microsoft.com/office/drawing/2014/main" id="{A27B7B8C-31D0-4CFD-9C43-0C3C2C01C577}"/>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8" name="Freeform 284">
              <a:extLst>
                <a:ext uri="{FF2B5EF4-FFF2-40B4-BE49-F238E27FC236}">
                  <a16:creationId xmlns:a16="http://schemas.microsoft.com/office/drawing/2014/main" id="{43B01DC3-7245-4F85-94E4-5674295CEBFA}"/>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9" name="Freeform 285">
              <a:extLst>
                <a:ext uri="{FF2B5EF4-FFF2-40B4-BE49-F238E27FC236}">
                  <a16:creationId xmlns:a16="http://schemas.microsoft.com/office/drawing/2014/main" id="{D622BC10-B4A0-425B-B4EF-DA6D1C99CFDA}"/>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0" name="Freeform 286">
              <a:extLst>
                <a:ext uri="{FF2B5EF4-FFF2-40B4-BE49-F238E27FC236}">
                  <a16:creationId xmlns:a16="http://schemas.microsoft.com/office/drawing/2014/main" id="{99BBD96A-08EA-494D-A36C-2CD3749C7D18}"/>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1" name="Freeform 287">
              <a:extLst>
                <a:ext uri="{FF2B5EF4-FFF2-40B4-BE49-F238E27FC236}">
                  <a16:creationId xmlns:a16="http://schemas.microsoft.com/office/drawing/2014/main" id="{5C0A4063-BA02-41B4-B97E-3EA79E209C6B}"/>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2" name="Freeform 288">
              <a:extLst>
                <a:ext uri="{FF2B5EF4-FFF2-40B4-BE49-F238E27FC236}">
                  <a16:creationId xmlns:a16="http://schemas.microsoft.com/office/drawing/2014/main" id="{F4847732-BDD1-4689-9854-0528C0244E0F}"/>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3" name="Freeform 289">
              <a:extLst>
                <a:ext uri="{FF2B5EF4-FFF2-40B4-BE49-F238E27FC236}">
                  <a16:creationId xmlns:a16="http://schemas.microsoft.com/office/drawing/2014/main" id="{FCB57162-BA4E-4E15-A13D-B06CDE8885C4}"/>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4" name="Freeform 290">
              <a:extLst>
                <a:ext uri="{FF2B5EF4-FFF2-40B4-BE49-F238E27FC236}">
                  <a16:creationId xmlns:a16="http://schemas.microsoft.com/office/drawing/2014/main" id="{6A20D3F8-0ABD-4149-BB31-BF8713C8D525}"/>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75" name="Freeform 291">
              <a:extLst>
                <a:ext uri="{FF2B5EF4-FFF2-40B4-BE49-F238E27FC236}">
                  <a16:creationId xmlns:a16="http://schemas.microsoft.com/office/drawing/2014/main" id="{F104C209-8DFA-42F1-A96F-5FFE8339C841}"/>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6" name="Freeform 292">
              <a:extLst>
                <a:ext uri="{FF2B5EF4-FFF2-40B4-BE49-F238E27FC236}">
                  <a16:creationId xmlns:a16="http://schemas.microsoft.com/office/drawing/2014/main" id="{6EC80B96-6A7E-494B-9D18-18EAE95AB037}"/>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7" name="Freeform 293">
              <a:extLst>
                <a:ext uri="{FF2B5EF4-FFF2-40B4-BE49-F238E27FC236}">
                  <a16:creationId xmlns:a16="http://schemas.microsoft.com/office/drawing/2014/main" id="{09DEB26B-13AA-4F7B-8F3D-4603B1A0D2AC}"/>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8" name="Rectangle 294">
              <a:extLst>
                <a:ext uri="{FF2B5EF4-FFF2-40B4-BE49-F238E27FC236}">
                  <a16:creationId xmlns:a16="http://schemas.microsoft.com/office/drawing/2014/main" id="{5E6AE6A4-831F-421C-986C-77286896FFFE}"/>
                </a:ext>
              </a:extLst>
            </p:cNvPr>
            <p:cNvSpPr>
              <a:spLocks noChangeArrowheads="1"/>
            </p:cNvSpPr>
            <p:nvPr/>
          </p:nvSpPr>
          <p:spPr bwMode="auto">
            <a:xfrm>
              <a:off x="5843434" y="3823587"/>
              <a:ext cx="2794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STC</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79" name="Rectangle 295">
              <a:extLst>
                <a:ext uri="{FF2B5EF4-FFF2-40B4-BE49-F238E27FC236}">
                  <a16:creationId xmlns:a16="http://schemas.microsoft.com/office/drawing/2014/main" id="{445128FF-8B13-4855-BE9A-D207A8ECF372}"/>
                </a:ext>
              </a:extLst>
            </p:cNvPr>
            <p:cNvSpPr>
              <a:spLocks noChangeArrowheads="1"/>
            </p:cNvSpPr>
            <p:nvPr/>
          </p:nvSpPr>
          <p:spPr bwMode="auto">
            <a:xfrm>
              <a:off x="5841847" y="4547487"/>
              <a:ext cx="2730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a:ln>
                    <a:noFill/>
                  </a:ln>
                  <a:solidFill>
                    <a:srgbClr val="000000"/>
                  </a:solidFill>
                  <a:effectLst/>
                  <a:uLnTx/>
                  <a:uFillTx/>
                  <a:latin typeface="Arial" panose="020B0604020202020204" pitchFamily="34" charset="0"/>
                  <a:ea typeface="+mn-ea"/>
                  <a:cs typeface="+mn-cs"/>
                </a:rPr>
                <a:t>JHC</a:t>
              </a:r>
              <a:endParaRPr kumimoji="0" lang="cs-CZ" altLang="cs-CZ" sz="1800" b="0" i="0" u="none" strike="noStrike" kern="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80" name="Rectangle 296">
              <a:extLst>
                <a:ext uri="{FF2B5EF4-FFF2-40B4-BE49-F238E27FC236}">
                  <a16:creationId xmlns:a16="http://schemas.microsoft.com/office/drawing/2014/main" id="{2DFCBE2F-9756-43BD-8364-3ED8CB16F723}"/>
                </a:ext>
              </a:extLst>
            </p:cNvPr>
            <p:cNvSpPr>
              <a:spLocks noChangeArrowheads="1"/>
            </p:cNvSpPr>
            <p:nvPr/>
          </p:nvSpPr>
          <p:spPr bwMode="auto">
            <a:xfrm>
              <a:off x="4963959" y="4029962"/>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1" name="Rectangle 297">
              <a:extLst>
                <a:ext uri="{FF2B5EF4-FFF2-40B4-BE49-F238E27FC236}">
                  <a16:creationId xmlns:a16="http://schemas.microsoft.com/office/drawing/2014/main" id="{16C8DEEF-0342-4536-97BF-59F91B912CD7}"/>
                </a:ext>
              </a:extLst>
            </p:cNvPr>
            <p:cNvSpPr>
              <a:spLocks noChangeArrowheads="1"/>
            </p:cNvSpPr>
            <p:nvPr/>
          </p:nvSpPr>
          <p:spPr bwMode="auto">
            <a:xfrm>
              <a:off x="7326159" y="4530024"/>
              <a:ext cx="271635" cy="148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JMK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2" name="Rectangle 298">
              <a:extLst>
                <a:ext uri="{FF2B5EF4-FFF2-40B4-BE49-F238E27FC236}">
                  <a16:creationId xmlns:a16="http://schemas.microsoft.com/office/drawing/2014/main" id="{0BE8E2BE-D63A-41EF-B8E6-5B75FC34FBBE}"/>
                </a:ext>
              </a:extLst>
            </p:cNvPr>
            <p:cNvSpPr>
              <a:spLocks noChangeArrowheads="1"/>
            </p:cNvSpPr>
            <p:nvPr/>
          </p:nvSpPr>
          <p:spPr bwMode="auto">
            <a:xfrm>
              <a:off x="6572097" y="4195062"/>
              <a:ext cx="2762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VYS</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3" name="Rectangle 299">
              <a:extLst>
                <a:ext uri="{FF2B5EF4-FFF2-40B4-BE49-F238E27FC236}">
                  <a16:creationId xmlns:a16="http://schemas.microsoft.com/office/drawing/2014/main" id="{BA31F247-0804-4F52-A969-014CE6028E6A}"/>
                </a:ext>
              </a:extLst>
            </p:cNvPr>
            <p:cNvSpPr>
              <a:spLocks noChangeArrowheads="1"/>
            </p:cNvSpPr>
            <p:nvPr/>
          </p:nvSpPr>
          <p:spPr bwMode="auto">
            <a:xfrm>
              <a:off x="8026247" y="4363337"/>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ZLK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4" name="Rectangle 300">
              <a:extLst>
                <a:ext uri="{FF2B5EF4-FFF2-40B4-BE49-F238E27FC236}">
                  <a16:creationId xmlns:a16="http://schemas.microsoft.com/office/drawing/2014/main" id="{528B2EA0-2BAE-45C0-8C9F-A039091C8F50}"/>
                </a:ext>
              </a:extLst>
            </p:cNvPr>
            <p:cNvSpPr>
              <a:spLocks noChangeArrowheads="1"/>
            </p:cNvSpPr>
            <p:nvPr/>
          </p:nvSpPr>
          <p:spPr bwMode="auto">
            <a:xfrm>
              <a:off x="5395760" y="3074287"/>
              <a:ext cx="2000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ULK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5" name="Rectangle 301">
              <a:extLst>
                <a:ext uri="{FF2B5EF4-FFF2-40B4-BE49-F238E27FC236}">
                  <a16:creationId xmlns:a16="http://schemas.microsoft.com/office/drawing/2014/main" id="{73C4E722-7E79-4C52-8FD0-A6148D12C0D1}"/>
                </a:ext>
              </a:extLst>
            </p:cNvPr>
            <p:cNvSpPr>
              <a:spLocks noChangeArrowheads="1"/>
            </p:cNvSpPr>
            <p:nvPr/>
          </p:nvSpPr>
          <p:spPr bwMode="auto">
            <a:xfrm>
              <a:off x="8227859" y="3733099"/>
              <a:ext cx="2952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MSK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6" name="Rectangle 302">
              <a:extLst>
                <a:ext uri="{FF2B5EF4-FFF2-40B4-BE49-F238E27FC236}">
                  <a16:creationId xmlns:a16="http://schemas.microsoft.com/office/drawing/2014/main" id="{7E86411B-1077-4B03-ABDD-FF22401FE031}"/>
                </a:ext>
              </a:extLst>
            </p:cNvPr>
            <p:cNvSpPr>
              <a:spLocks noChangeArrowheads="1"/>
            </p:cNvSpPr>
            <p:nvPr/>
          </p:nvSpPr>
          <p:spPr bwMode="auto">
            <a:xfrm>
              <a:off x="7740497" y="4020437"/>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OLK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7" name="Rectangle 303">
              <a:extLst>
                <a:ext uri="{FF2B5EF4-FFF2-40B4-BE49-F238E27FC236}">
                  <a16:creationId xmlns:a16="http://schemas.microsoft.com/office/drawing/2014/main" id="{C0735F32-E4CA-468B-85E1-132BBB50F500}"/>
                </a:ext>
              </a:extLst>
            </p:cNvPr>
            <p:cNvSpPr>
              <a:spLocks noChangeArrowheads="1"/>
            </p:cNvSpPr>
            <p:nvPr/>
          </p:nvSpPr>
          <p:spPr bwMode="auto">
            <a:xfrm>
              <a:off x="6937222" y="3682299"/>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PAK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8" name="Rectangle 304">
              <a:extLst>
                <a:ext uri="{FF2B5EF4-FFF2-40B4-BE49-F238E27FC236}">
                  <a16:creationId xmlns:a16="http://schemas.microsoft.com/office/drawing/2014/main" id="{D0F4FA35-A512-4B2B-9A68-C0D79E27A7A0}"/>
                </a:ext>
              </a:extLst>
            </p:cNvPr>
            <p:cNvSpPr>
              <a:spLocks noChangeArrowheads="1"/>
            </p:cNvSpPr>
            <p:nvPr/>
          </p:nvSpPr>
          <p:spPr bwMode="auto">
            <a:xfrm>
              <a:off x="6626072" y="3155249"/>
              <a:ext cx="2111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HKK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9" name="Rectangle 305">
              <a:extLst>
                <a:ext uri="{FF2B5EF4-FFF2-40B4-BE49-F238E27FC236}">
                  <a16:creationId xmlns:a16="http://schemas.microsoft.com/office/drawing/2014/main" id="{2F94C933-6061-4219-93FA-FFD734F43131}"/>
                </a:ext>
              </a:extLst>
            </p:cNvPr>
            <p:cNvSpPr>
              <a:spLocks noChangeArrowheads="1"/>
            </p:cNvSpPr>
            <p:nvPr/>
          </p:nvSpPr>
          <p:spPr bwMode="auto">
            <a:xfrm>
              <a:off x="6178397" y="2815524"/>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LBK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0" name="Rectangle 306">
              <a:extLst>
                <a:ext uri="{FF2B5EF4-FFF2-40B4-BE49-F238E27FC236}">
                  <a16:creationId xmlns:a16="http://schemas.microsoft.com/office/drawing/2014/main" id="{111E6135-6A04-4D70-9DAE-1AC1CA9EB811}"/>
                </a:ext>
              </a:extLst>
            </p:cNvPr>
            <p:cNvSpPr>
              <a:spLocks noChangeArrowheads="1"/>
            </p:cNvSpPr>
            <p:nvPr/>
          </p:nvSpPr>
          <p:spPr bwMode="auto">
            <a:xfrm>
              <a:off x="4695672" y="3375912"/>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KVK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1" name="Rectangle 307">
              <a:extLst>
                <a:ext uri="{FF2B5EF4-FFF2-40B4-BE49-F238E27FC236}">
                  <a16:creationId xmlns:a16="http://schemas.microsoft.com/office/drawing/2014/main" id="{D2F50D50-380B-4C33-A8B2-6C71305FBECC}"/>
                </a:ext>
              </a:extLst>
            </p:cNvPr>
            <p:cNvSpPr>
              <a:spLocks noChangeArrowheads="1"/>
            </p:cNvSpPr>
            <p:nvPr/>
          </p:nvSpPr>
          <p:spPr bwMode="auto">
            <a:xfrm>
              <a:off x="5853753" y="3504373"/>
              <a:ext cx="2857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PHA</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grpSp>
      <p:graphicFrame>
        <p:nvGraphicFramePr>
          <p:cNvPr id="96" name="Chart 4">
            <a:extLst>
              <a:ext uri="{FF2B5EF4-FFF2-40B4-BE49-F238E27FC236}">
                <a16:creationId xmlns:a16="http://schemas.microsoft.com/office/drawing/2014/main" id="{4AC38C8F-B8F3-49D9-B76A-C208FA4E7B95}"/>
              </a:ext>
            </a:extLst>
          </p:cNvPr>
          <p:cNvGraphicFramePr/>
          <p:nvPr>
            <p:custDataLst>
              <p:tags r:id="rId4"/>
            </p:custDataLst>
          </p:nvPr>
        </p:nvGraphicFramePr>
        <p:xfrm>
          <a:off x="1382698" y="1978745"/>
          <a:ext cx="2942849" cy="4009088"/>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97" name="Group 110">
            <a:extLst>
              <a:ext uri="{FF2B5EF4-FFF2-40B4-BE49-F238E27FC236}">
                <a16:creationId xmlns:a16="http://schemas.microsoft.com/office/drawing/2014/main" id="{5EA21FDC-1D0E-45DA-827D-2D1A12AF2782}"/>
              </a:ext>
            </a:extLst>
          </p:cNvPr>
          <p:cNvGraphicFramePr>
            <a:graphicFrameLocks noGrp="1"/>
          </p:cNvGraphicFramePr>
          <p:nvPr>
            <p:custDataLst>
              <p:tags r:id="rId5"/>
            </p:custDataLst>
          </p:nvPr>
        </p:nvGraphicFramePr>
        <p:xfrm>
          <a:off x="293698"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99" name="TextovéPole 98">
            <a:extLst>
              <a:ext uri="{FF2B5EF4-FFF2-40B4-BE49-F238E27FC236}">
                <a16:creationId xmlns:a16="http://schemas.microsoft.com/office/drawing/2014/main" id="{D62BA589-ECD4-4C28-957D-21E8433A4FFA}"/>
              </a:ext>
            </a:extLst>
          </p:cNvPr>
          <p:cNvSpPr txBox="1"/>
          <p:nvPr>
            <p:custDataLst>
              <p:tags r:id="rId6"/>
            </p:custDataLst>
          </p:nvPr>
        </p:nvSpPr>
        <p:spPr>
          <a:xfrm>
            <a:off x="1137018" y="1131067"/>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09/2022 – 04/2023</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103" name="TextBox 5">
            <a:extLst>
              <a:ext uri="{FF2B5EF4-FFF2-40B4-BE49-F238E27FC236}">
                <a16:creationId xmlns:a16="http://schemas.microsoft.com/office/drawing/2014/main" id="{BC62A552-E667-74FE-84B7-34F2EF36ECE3}"/>
              </a:ext>
            </a:extLst>
          </p:cNvPr>
          <p:cNvSpPr txBox="1"/>
          <p:nvPr>
            <p:custDataLst>
              <p:tags r:id="rId7"/>
            </p:custDataLst>
          </p:nvPr>
        </p:nvSpPr>
        <p:spPr>
          <a:xfrm>
            <a:off x="396000" y="684000"/>
            <a:ext cx="82171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ISIN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NRHZS, 2022 - 2024;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o</a:t>
            </a: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čkování identifikováno pomocí ATC kódu J07B,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aktualizováno 25.8.2024;</a:t>
            </a:r>
          </a:p>
        </p:txBody>
      </p:sp>
      <p:sp>
        <p:nvSpPr>
          <p:cNvPr id="108" name="TextBox 9">
            <a:extLst>
              <a:ext uri="{FF2B5EF4-FFF2-40B4-BE49-F238E27FC236}">
                <a16:creationId xmlns:a16="http://schemas.microsoft.com/office/drawing/2014/main" id="{A90D7360-A949-A3C4-15F5-49338AE43BD8}"/>
              </a:ext>
            </a:extLst>
          </p:cNvPr>
          <p:cNvSpPr txBox="1"/>
          <p:nvPr>
            <p:custDataLst>
              <p:tags r:id="rId8"/>
            </p:custDataLst>
          </p:nvPr>
        </p:nvSpPr>
        <p:spPr>
          <a:xfrm>
            <a:off x="5365662" y="1501151"/>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pacientů vzhledem k populaci (%)</a:t>
            </a:r>
          </a:p>
        </p:txBody>
      </p:sp>
      <p:sp>
        <p:nvSpPr>
          <p:cNvPr id="109" name="TextBox 9">
            <a:extLst>
              <a:ext uri="{FF2B5EF4-FFF2-40B4-BE49-F238E27FC236}">
                <a16:creationId xmlns:a16="http://schemas.microsoft.com/office/drawing/2014/main" id="{6EE30093-D4F0-AD09-AD4E-0A0322F7C6DA}"/>
              </a:ext>
            </a:extLst>
          </p:cNvPr>
          <p:cNvSpPr txBox="1"/>
          <p:nvPr/>
        </p:nvSpPr>
        <p:spPr>
          <a:xfrm>
            <a:off x="4567244"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110" name="Chart 4">
            <a:extLst>
              <a:ext uri="{FF2B5EF4-FFF2-40B4-BE49-F238E27FC236}">
                <a16:creationId xmlns:a16="http://schemas.microsoft.com/office/drawing/2014/main" id="{E842B0CB-85FC-5A13-5D24-3F2E3CA0EEA4}"/>
              </a:ext>
            </a:extLst>
          </p:cNvPr>
          <p:cNvGraphicFramePr/>
          <p:nvPr>
            <p:custDataLst>
              <p:tags r:id="rId9"/>
            </p:custDataLst>
          </p:nvPr>
        </p:nvGraphicFramePr>
        <p:xfrm>
          <a:off x="5740235" y="1978745"/>
          <a:ext cx="2942849" cy="4009088"/>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11" name="Group 110">
            <a:extLst>
              <a:ext uri="{FF2B5EF4-FFF2-40B4-BE49-F238E27FC236}">
                <a16:creationId xmlns:a16="http://schemas.microsoft.com/office/drawing/2014/main" id="{D6E63895-BE7F-7465-0B5F-63A46C36D9F6}"/>
              </a:ext>
            </a:extLst>
          </p:cNvPr>
          <p:cNvGraphicFramePr>
            <a:graphicFrameLocks noGrp="1"/>
          </p:cNvGraphicFramePr>
          <p:nvPr>
            <p:custDataLst>
              <p:tags r:id="rId10"/>
            </p:custDataLst>
          </p:nvPr>
        </p:nvGraphicFramePr>
        <p:xfrm>
          <a:off x="4651235"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112" name="TextovéPole 111">
            <a:extLst>
              <a:ext uri="{FF2B5EF4-FFF2-40B4-BE49-F238E27FC236}">
                <a16:creationId xmlns:a16="http://schemas.microsoft.com/office/drawing/2014/main" id="{33CA4FD8-DA01-E54C-9700-F5A97CC7B0B2}"/>
              </a:ext>
            </a:extLst>
          </p:cNvPr>
          <p:cNvSpPr txBox="1"/>
          <p:nvPr>
            <p:custDataLst>
              <p:tags r:id="rId11"/>
            </p:custDataLst>
          </p:nvPr>
        </p:nvSpPr>
        <p:spPr>
          <a:xfrm>
            <a:off x="5696700" y="1166900"/>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9AE8BA0C-2F0E-8BAE-5BAB-6C13FE8D5C7E}"/>
              </a:ext>
            </a:extLst>
          </p:cNvPr>
          <p:cNvSpPr txBox="1"/>
          <p:nvPr>
            <p:custDataLst>
              <p:tags r:id="rId12"/>
            </p:custDataLst>
          </p:nvPr>
        </p:nvSpPr>
        <p:spPr>
          <a:xfrm>
            <a:off x="8995097" y="2375455"/>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420021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
            <a:extLst>
              <a:ext uri="{FF2B5EF4-FFF2-40B4-BE49-F238E27FC236}">
                <a16:creationId xmlns:a16="http://schemas.microsoft.com/office/drawing/2014/main" id="{AD32F994-6FBD-4CF7-A825-F14D22A954AF}"/>
              </a:ext>
            </a:extLst>
          </p:cNvPr>
          <p:cNvSpPr txBox="1"/>
          <p:nvPr>
            <p:custDataLst>
              <p:tags r:id="rId1"/>
            </p:custDataLst>
          </p:nvPr>
        </p:nvSpPr>
        <p:spPr>
          <a:xfrm>
            <a:off x="720622" y="1455525"/>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pacientů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18 let (%)</a:t>
            </a:r>
          </a:p>
        </p:txBody>
      </p:sp>
      <p:sp>
        <p:nvSpPr>
          <p:cNvPr id="5" name="TextBox 9">
            <a:extLst>
              <a:ext uri="{FF2B5EF4-FFF2-40B4-BE49-F238E27FC236}">
                <a16:creationId xmlns:a16="http://schemas.microsoft.com/office/drawing/2014/main" id="{26674C04-4F40-4D42-AE3F-B0A572F7BA4C}"/>
              </a:ext>
            </a:extLst>
          </p:cNvPr>
          <p:cNvSpPr txBox="1"/>
          <p:nvPr/>
        </p:nvSpPr>
        <p:spPr>
          <a:xfrm>
            <a:off x="209707"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pSp>
        <p:nvGrpSpPr>
          <p:cNvPr id="6" name="Skupina 5">
            <a:extLst>
              <a:ext uri="{FF2B5EF4-FFF2-40B4-BE49-F238E27FC236}">
                <a16:creationId xmlns:a16="http://schemas.microsoft.com/office/drawing/2014/main" id="{1B1AC318-F360-4E5D-A645-E8C25BDBCEAD}"/>
              </a:ext>
            </a:extLst>
          </p:cNvPr>
          <p:cNvGrpSpPr/>
          <p:nvPr>
            <p:custDataLst>
              <p:tags r:id="rId2"/>
            </p:custDataLst>
          </p:nvPr>
        </p:nvGrpSpPr>
        <p:grpSpPr>
          <a:xfrm>
            <a:off x="8467546" y="2748828"/>
            <a:ext cx="3430756" cy="3013969"/>
            <a:chOff x="4386109" y="1506908"/>
            <a:chExt cx="4541838" cy="3635892"/>
          </a:xfrm>
        </p:grpSpPr>
        <p:grpSp>
          <p:nvGrpSpPr>
            <p:cNvPr id="7" name="Skupina 6">
              <a:extLst>
                <a:ext uri="{FF2B5EF4-FFF2-40B4-BE49-F238E27FC236}">
                  <a16:creationId xmlns:a16="http://schemas.microsoft.com/office/drawing/2014/main" id="{D9EAE287-02C5-48F9-BACC-B1A1994A0C4E}"/>
                </a:ext>
              </a:extLst>
            </p:cNvPr>
            <p:cNvGrpSpPr/>
            <p:nvPr/>
          </p:nvGrpSpPr>
          <p:grpSpPr>
            <a:xfrm>
              <a:off x="6051761" y="1506908"/>
              <a:ext cx="1658398" cy="828397"/>
              <a:chOff x="6324158" y="1072780"/>
              <a:chExt cx="942905" cy="829877"/>
            </a:xfrm>
          </p:grpSpPr>
          <p:sp>
            <p:nvSpPr>
              <p:cNvPr id="92" name="Text Box 58">
                <a:extLst>
                  <a:ext uri="{FF2B5EF4-FFF2-40B4-BE49-F238E27FC236}">
                    <a16:creationId xmlns:a16="http://schemas.microsoft.com/office/drawing/2014/main" id="{287BBBAD-62A5-4372-854D-BA59ACA9454C}"/>
                  </a:ext>
                </a:extLst>
              </p:cNvPr>
              <p:cNvSpPr txBox="1">
                <a:spLocks noChangeArrowheads="1"/>
              </p:cNvSpPr>
              <p:nvPr/>
            </p:nvSpPr>
            <p:spPr bwMode="auto">
              <a:xfrm>
                <a:off x="6519815" y="1072780"/>
                <a:ext cx="747248" cy="49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&gt; </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10%</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9</a:t>
                </a: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10%</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 9%</a:t>
                </a:r>
                <a:endParaRPr kumimoji="0" lang="en-US" altLang="cs-CZ" sz="1200" b="0" i="0" u="none" strike="noStrike" kern="0" cap="none" spc="0" normalizeH="0" baseline="0" noProof="0" dirty="0">
                  <a:ln>
                    <a:noFill/>
                  </a:ln>
                  <a:solidFill>
                    <a:srgbClr val="000000"/>
                  </a:solidFill>
                  <a:effectLst/>
                  <a:uLnTx/>
                  <a:uFillTx/>
                  <a:latin typeface="Arial"/>
                  <a:ea typeface="+mn-ea"/>
                  <a:cs typeface="+mn-cs"/>
                </a:endParaRPr>
              </a:p>
            </p:txBody>
          </p:sp>
          <p:sp>
            <p:nvSpPr>
              <p:cNvPr id="93" name="Rectangle 56">
                <a:extLst>
                  <a:ext uri="{FF2B5EF4-FFF2-40B4-BE49-F238E27FC236}">
                    <a16:creationId xmlns:a16="http://schemas.microsoft.com/office/drawing/2014/main" id="{536B2515-A85B-4711-A13C-14A0604DE138}"/>
                  </a:ext>
                </a:extLst>
              </p:cNvPr>
              <p:cNvSpPr>
                <a:spLocks noChangeArrowheads="1"/>
              </p:cNvSpPr>
              <p:nvPr/>
            </p:nvSpPr>
            <p:spPr bwMode="auto">
              <a:xfrm>
                <a:off x="6327976" y="1758657"/>
                <a:ext cx="144000" cy="144000"/>
              </a:xfrm>
              <a:prstGeom prst="rect">
                <a:avLst/>
              </a:prstGeom>
              <a:solidFill>
                <a:srgbClr val="BDD7E7"/>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4" name="Rectangle 56">
                <a:extLst>
                  <a:ext uri="{FF2B5EF4-FFF2-40B4-BE49-F238E27FC236}">
                    <a16:creationId xmlns:a16="http://schemas.microsoft.com/office/drawing/2014/main" id="{28CC2010-D9A7-46F3-A8CD-66BEE4888A07}"/>
                  </a:ext>
                </a:extLst>
              </p:cNvPr>
              <p:cNvSpPr>
                <a:spLocks noChangeArrowheads="1"/>
              </p:cNvSpPr>
              <p:nvPr/>
            </p:nvSpPr>
            <p:spPr bwMode="auto">
              <a:xfrm>
                <a:off x="6324158" y="1450509"/>
                <a:ext cx="144000" cy="144000"/>
              </a:xfrm>
              <a:prstGeom prst="rect">
                <a:avLst/>
              </a:prstGeom>
              <a:solidFill>
                <a:srgbClr val="6BAED6"/>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5" name="Rectangle 56">
                <a:extLst>
                  <a:ext uri="{FF2B5EF4-FFF2-40B4-BE49-F238E27FC236}">
                    <a16:creationId xmlns:a16="http://schemas.microsoft.com/office/drawing/2014/main" id="{9C523421-C4CA-4B19-A97F-7ADC69493F7C}"/>
                  </a:ext>
                </a:extLst>
              </p:cNvPr>
              <p:cNvSpPr>
                <a:spLocks noChangeArrowheads="1"/>
              </p:cNvSpPr>
              <p:nvPr/>
            </p:nvSpPr>
            <p:spPr bwMode="auto">
              <a:xfrm>
                <a:off x="6324158" y="1140811"/>
                <a:ext cx="144000" cy="144000"/>
              </a:xfrm>
              <a:prstGeom prst="rect">
                <a:avLst/>
              </a:prstGeom>
              <a:solidFill>
                <a:srgbClr val="2171B5"/>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800" b="0" i="1" u="none" strike="noStrike" kern="0" cap="none" spc="0" normalizeH="0" baseline="0" noProof="0">
                  <a:ln>
                    <a:noFill/>
                  </a:ln>
                  <a:solidFill>
                    <a:srgbClr val="000000"/>
                  </a:solidFill>
                  <a:effectLst/>
                  <a:uLnTx/>
                  <a:uFillTx/>
                  <a:latin typeface="Arial" charset="0"/>
                  <a:ea typeface="+mn-ea"/>
                  <a:cs typeface="+mn-cs"/>
                </a:endParaRPr>
              </a:p>
            </p:txBody>
          </p:sp>
        </p:grpSp>
        <p:sp>
          <p:nvSpPr>
            <p:cNvPr id="8" name="Freeform 224">
              <a:extLst>
                <a:ext uri="{FF2B5EF4-FFF2-40B4-BE49-F238E27FC236}">
                  <a16:creationId xmlns:a16="http://schemas.microsoft.com/office/drawing/2014/main" id="{786C0FD6-D386-4805-A74B-E31469F98BCF}"/>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9" name="Freeform 225">
              <a:extLst>
                <a:ext uri="{FF2B5EF4-FFF2-40B4-BE49-F238E27FC236}">
                  <a16:creationId xmlns:a16="http://schemas.microsoft.com/office/drawing/2014/main" id="{C8870FBD-0895-43BF-BCCF-289A46BA47DB}"/>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0" name="Freeform 226">
              <a:extLst>
                <a:ext uri="{FF2B5EF4-FFF2-40B4-BE49-F238E27FC236}">
                  <a16:creationId xmlns:a16="http://schemas.microsoft.com/office/drawing/2014/main" id="{52AE9A27-4918-41E0-B60E-880C304A8237}"/>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1" name="Freeform 227">
              <a:extLst>
                <a:ext uri="{FF2B5EF4-FFF2-40B4-BE49-F238E27FC236}">
                  <a16:creationId xmlns:a16="http://schemas.microsoft.com/office/drawing/2014/main" id="{18B18CE3-7DA2-44DB-ADDD-FEBF57084E8E}"/>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2" name="Freeform 228">
              <a:extLst>
                <a:ext uri="{FF2B5EF4-FFF2-40B4-BE49-F238E27FC236}">
                  <a16:creationId xmlns:a16="http://schemas.microsoft.com/office/drawing/2014/main" id="{08FF6CA4-4F0E-4FB3-8AFA-ED210823552A}"/>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3" name="Freeform 229">
              <a:extLst>
                <a:ext uri="{FF2B5EF4-FFF2-40B4-BE49-F238E27FC236}">
                  <a16:creationId xmlns:a16="http://schemas.microsoft.com/office/drawing/2014/main" id="{A53DDD73-A6A4-4CE1-A22D-F6BF26FC652E}"/>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4" name="Freeform 230">
              <a:extLst>
                <a:ext uri="{FF2B5EF4-FFF2-40B4-BE49-F238E27FC236}">
                  <a16:creationId xmlns:a16="http://schemas.microsoft.com/office/drawing/2014/main" id="{137AE7C5-EB3D-4C6F-AA7C-C83146DC690F}"/>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5" name="Freeform 231">
              <a:extLst>
                <a:ext uri="{FF2B5EF4-FFF2-40B4-BE49-F238E27FC236}">
                  <a16:creationId xmlns:a16="http://schemas.microsoft.com/office/drawing/2014/main" id="{9F2FB907-64A3-4635-887C-CD7CBF067FA5}"/>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6" name="Freeform 232">
              <a:extLst>
                <a:ext uri="{FF2B5EF4-FFF2-40B4-BE49-F238E27FC236}">
                  <a16:creationId xmlns:a16="http://schemas.microsoft.com/office/drawing/2014/main" id="{80BB1F89-4022-4E89-B488-4BE8E23163A2}"/>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7" name="Freeform 233">
              <a:extLst>
                <a:ext uri="{FF2B5EF4-FFF2-40B4-BE49-F238E27FC236}">
                  <a16:creationId xmlns:a16="http://schemas.microsoft.com/office/drawing/2014/main" id="{D1BF29C3-76D6-4FCC-9FD7-8EEDBCEF7744}"/>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8" name="Freeform 234">
              <a:extLst>
                <a:ext uri="{FF2B5EF4-FFF2-40B4-BE49-F238E27FC236}">
                  <a16:creationId xmlns:a16="http://schemas.microsoft.com/office/drawing/2014/main" id="{B7F4660D-A2C3-482C-ACFD-0EE417A96B38}"/>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9" name="Freeform 235">
              <a:extLst>
                <a:ext uri="{FF2B5EF4-FFF2-40B4-BE49-F238E27FC236}">
                  <a16:creationId xmlns:a16="http://schemas.microsoft.com/office/drawing/2014/main" id="{F817786B-379A-4DC1-B6EF-85735F73B055}"/>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0" name="Freeform 236">
              <a:extLst>
                <a:ext uri="{FF2B5EF4-FFF2-40B4-BE49-F238E27FC236}">
                  <a16:creationId xmlns:a16="http://schemas.microsoft.com/office/drawing/2014/main" id="{C128C5BA-9309-40BB-AE55-41A502CCB91B}"/>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1" name="Freeform 237">
              <a:extLst>
                <a:ext uri="{FF2B5EF4-FFF2-40B4-BE49-F238E27FC236}">
                  <a16:creationId xmlns:a16="http://schemas.microsoft.com/office/drawing/2014/main" id="{DD5E30C3-329E-4306-9764-B5B2E303009D}"/>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2" name="Freeform 238">
              <a:extLst>
                <a:ext uri="{FF2B5EF4-FFF2-40B4-BE49-F238E27FC236}">
                  <a16:creationId xmlns:a16="http://schemas.microsoft.com/office/drawing/2014/main" id="{8B0618DA-6DCF-49D3-A84C-42AC498D1C31}"/>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3" name="Freeform 239">
              <a:extLst>
                <a:ext uri="{FF2B5EF4-FFF2-40B4-BE49-F238E27FC236}">
                  <a16:creationId xmlns:a16="http://schemas.microsoft.com/office/drawing/2014/main" id="{F224F9E7-CC40-4304-B8F8-2AAB2F76BF5A}"/>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4" name="Freeform 240">
              <a:extLst>
                <a:ext uri="{FF2B5EF4-FFF2-40B4-BE49-F238E27FC236}">
                  <a16:creationId xmlns:a16="http://schemas.microsoft.com/office/drawing/2014/main" id="{10E1D1E9-D5AD-47E3-9B43-6665BB736966}"/>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5" name="Freeform 241">
              <a:extLst>
                <a:ext uri="{FF2B5EF4-FFF2-40B4-BE49-F238E27FC236}">
                  <a16:creationId xmlns:a16="http://schemas.microsoft.com/office/drawing/2014/main" id="{DF22B41D-C851-4097-8A9B-FD262538988B}"/>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6" name="Freeform 242">
              <a:extLst>
                <a:ext uri="{FF2B5EF4-FFF2-40B4-BE49-F238E27FC236}">
                  <a16:creationId xmlns:a16="http://schemas.microsoft.com/office/drawing/2014/main" id="{23E07D0E-6F0E-486D-8E5D-36FF14F94D3D}"/>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7" name="Freeform 243">
              <a:extLst>
                <a:ext uri="{FF2B5EF4-FFF2-40B4-BE49-F238E27FC236}">
                  <a16:creationId xmlns:a16="http://schemas.microsoft.com/office/drawing/2014/main" id="{6B542771-02CF-4424-B7C2-0488F70D6A69}"/>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8" name="Freeform 244">
              <a:extLst>
                <a:ext uri="{FF2B5EF4-FFF2-40B4-BE49-F238E27FC236}">
                  <a16:creationId xmlns:a16="http://schemas.microsoft.com/office/drawing/2014/main" id="{593C3406-C6E3-4EA4-875C-BE7845168998}"/>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9" name="Freeform 245">
              <a:extLst>
                <a:ext uri="{FF2B5EF4-FFF2-40B4-BE49-F238E27FC236}">
                  <a16:creationId xmlns:a16="http://schemas.microsoft.com/office/drawing/2014/main" id="{A3D7FEF8-449E-4B8A-9D52-80DDC7886127}"/>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0" name="Freeform 246">
              <a:extLst>
                <a:ext uri="{FF2B5EF4-FFF2-40B4-BE49-F238E27FC236}">
                  <a16:creationId xmlns:a16="http://schemas.microsoft.com/office/drawing/2014/main" id="{0B5FC82A-291B-441C-9752-9C82A168DED9}"/>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1" name="Freeform 247">
              <a:extLst>
                <a:ext uri="{FF2B5EF4-FFF2-40B4-BE49-F238E27FC236}">
                  <a16:creationId xmlns:a16="http://schemas.microsoft.com/office/drawing/2014/main" id="{25B80A27-C38A-4629-A77E-8197EF96F07C}"/>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2" name="Freeform 248">
              <a:extLst>
                <a:ext uri="{FF2B5EF4-FFF2-40B4-BE49-F238E27FC236}">
                  <a16:creationId xmlns:a16="http://schemas.microsoft.com/office/drawing/2014/main" id="{A94EDB3A-5C86-4DC5-880B-1F90D2DBEAEB}"/>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3" name="Freeform 249">
              <a:extLst>
                <a:ext uri="{FF2B5EF4-FFF2-40B4-BE49-F238E27FC236}">
                  <a16:creationId xmlns:a16="http://schemas.microsoft.com/office/drawing/2014/main" id="{5DC2595B-B9A7-4D8C-B9FA-C7E5402BCD0B}"/>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4" name="Freeform 250">
              <a:extLst>
                <a:ext uri="{FF2B5EF4-FFF2-40B4-BE49-F238E27FC236}">
                  <a16:creationId xmlns:a16="http://schemas.microsoft.com/office/drawing/2014/main" id="{F1C63E7E-2720-4185-A804-3CFDA989316C}"/>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5" name="Freeform 251">
              <a:extLst>
                <a:ext uri="{FF2B5EF4-FFF2-40B4-BE49-F238E27FC236}">
                  <a16:creationId xmlns:a16="http://schemas.microsoft.com/office/drawing/2014/main" id="{023E93EC-07B4-41E7-BC35-EC0C4E240FA5}"/>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6" name="Freeform 252">
              <a:extLst>
                <a:ext uri="{FF2B5EF4-FFF2-40B4-BE49-F238E27FC236}">
                  <a16:creationId xmlns:a16="http://schemas.microsoft.com/office/drawing/2014/main" id="{5EF11EFC-A0DE-42C8-A401-ED12547DF1C8}"/>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7" name="Freeform 253">
              <a:extLst>
                <a:ext uri="{FF2B5EF4-FFF2-40B4-BE49-F238E27FC236}">
                  <a16:creationId xmlns:a16="http://schemas.microsoft.com/office/drawing/2014/main" id="{7E754C19-34F6-40DA-8513-059F756B0290}"/>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8" name="Freeform 254">
              <a:extLst>
                <a:ext uri="{FF2B5EF4-FFF2-40B4-BE49-F238E27FC236}">
                  <a16:creationId xmlns:a16="http://schemas.microsoft.com/office/drawing/2014/main" id="{F3B33918-C173-422B-B3F8-293DD2484643}"/>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9" name="Freeform 255">
              <a:extLst>
                <a:ext uri="{FF2B5EF4-FFF2-40B4-BE49-F238E27FC236}">
                  <a16:creationId xmlns:a16="http://schemas.microsoft.com/office/drawing/2014/main" id="{1BC14C8B-4D20-44E8-B3B0-8A520EDA7B21}"/>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0" name="Freeform 256">
              <a:extLst>
                <a:ext uri="{FF2B5EF4-FFF2-40B4-BE49-F238E27FC236}">
                  <a16:creationId xmlns:a16="http://schemas.microsoft.com/office/drawing/2014/main" id="{9FEC94A9-0671-4349-AC5A-30BD6A361BAA}"/>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1" name="Freeform 257">
              <a:extLst>
                <a:ext uri="{FF2B5EF4-FFF2-40B4-BE49-F238E27FC236}">
                  <a16:creationId xmlns:a16="http://schemas.microsoft.com/office/drawing/2014/main" id="{5E7922B7-D96C-4401-9DC2-A01B29266CD5}"/>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2" name="Freeform 258">
              <a:extLst>
                <a:ext uri="{FF2B5EF4-FFF2-40B4-BE49-F238E27FC236}">
                  <a16:creationId xmlns:a16="http://schemas.microsoft.com/office/drawing/2014/main" id="{AE5406BB-992A-46C6-8577-EEC1AECA751B}"/>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3" name="Freeform 259">
              <a:extLst>
                <a:ext uri="{FF2B5EF4-FFF2-40B4-BE49-F238E27FC236}">
                  <a16:creationId xmlns:a16="http://schemas.microsoft.com/office/drawing/2014/main" id="{91C864EF-D07A-4DDA-8CA2-84B0362A9BAE}"/>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4" name="Freeform 260">
              <a:extLst>
                <a:ext uri="{FF2B5EF4-FFF2-40B4-BE49-F238E27FC236}">
                  <a16:creationId xmlns:a16="http://schemas.microsoft.com/office/drawing/2014/main" id="{9ADA8136-39E6-4DED-83FF-796373355169}"/>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5" name="Freeform 261">
              <a:extLst>
                <a:ext uri="{FF2B5EF4-FFF2-40B4-BE49-F238E27FC236}">
                  <a16:creationId xmlns:a16="http://schemas.microsoft.com/office/drawing/2014/main" id="{45379C69-934A-4C14-8C6F-38ED4B2DD562}"/>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6" name="Freeform 262">
              <a:extLst>
                <a:ext uri="{FF2B5EF4-FFF2-40B4-BE49-F238E27FC236}">
                  <a16:creationId xmlns:a16="http://schemas.microsoft.com/office/drawing/2014/main" id="{75940302-4C53-4123-BA9C-C29C66E23A40}"/>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7" name="Freeform 263">
              <a:extLst>
                <a:ext uri="{FF2B5EF4-FFF2-40B4-BE49-F238E27FC236}">
                  <a16:creationId xmlns:a16="http://schemas.microsoft.com/office/drawing/2014/main" id="{D11C0A11-0706-4BF8-912B-BF1D5411078B}"/>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171B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8" name="Freeform 264">
              <a:extLst>
                <a:ext uri="{FF2B5EF4-FFF2-40B4-BE49-F238E27FC236}">
                  <a16:creationId xmlns:a16="http://schemas.microsoft.com/office/drawing/2014/main" id="{EE27E47A-BD34-45CF-95CF-FC1343EC24BF}"/>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9" name="Freeform 265">
              <a:extLst>
                <a:ext uri="{FF2B5EF4-FFF2-40B4-BE49-F238E27FC236}">
                  <a16:creationId xmlns:a16="http://schemas.microsoft.com/office/drawing/2014/main" id="{33D99051-9478-4A03-B86C-96FC32C6152B}"/>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0" name="Freeform 266">
              <a:extLst>
                <a:ext uri="{FF2B5EF4-FFF2-40B4-BE49-F238E27FC236}">
                  <a16:creationId xmlns:a16="http://schemas.microsoft.com/office/drawing/2014/main" id="{50C0DD6B-3630-4488-AFDE-BB62457C42E1}"/>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1" name="Freeform 267">
              <a:extLst>
                <a:ext uri="{FF2B5EF4-FFF2-40B4-BE49-F238E27FC236}">
                  <a16:creationId xmlns:a16="http://schemas.microsoft.com/office/drawing/2014/main" id="{0ADDD7D4-95F6-4761-AD53-2EED8532D634}"/>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2" name="Freeform 268">
              <a:extLst>
                <a:ext uri="{FF2B5EF4-FFF2-40B4-BE49-F238E27FC236}">
                  <a16:creationId xmlns:a16="http://schemas.microsoft.com/office/drawing/2014/main" id="{9F3263BD-87D8-4F46-8521-3F425A657A3A}"/>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3" name="Freeform 269">
              <a:extLst>
                <a:ext uri="{FF2B5EF4-FFF2-40B4-BE49-F238E27FC236}">
                  <a16:creationId xmlns:a16="http://schemas.microsoft.com/office/drawing/2014/main" id="{2FF64D2C-4664-4469-B651-4DE39D868424}"/>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4" name="Freeform 270">
              <a:extLst>
                <a:ext uri="{FF2B5EF4-FFF2-40B4-BE49-F238E27FC236}">
                  <a16:creationId xmlns:a16="http://schemas.microsoft.com/office/drawing/2014/main" id="{46247CA3-24DD-4531-804D-924502A47849}"/>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BDD7E7"/>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5" name="Freeform 271">
              <a:extLst>
                <a:ext uri="{FF2B5EF4-FFF2-40B4-BE49-F238E27FC236}">
                  <a16:creationId xmlns:a16="http://schemas.microsoft.com/office/drawing/2014/main" id="{CA41F606-BD1F-4CAB-A6CD-629B2F234259}"/>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6" name="Freeform 272">
              <a:extLst>
                <a:ext uri="{FF2B5EF4-FFF2-40B4-BE49-F238E27FC236}">
                  <a16:creationId xmlns:a16="http://schemas.microsoft.com/office/drawing/2014/main" id="{BB7611C2-9CE5-43C9-BDFC-413261E81C48}"/>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7" name="Freeform 273">
              <a:extLst>
                <a:ext uri="{FF2B5EF4-FFF2-40B4-BE49-F238E27FC236}">
                  <a16:creationId xmlns:a16="http://schemas.microsoft.com/office/drawing/2014/main" id="{29B6EACA-75B6-447A-94F4-33D61F1AE068}"/>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8" name="Freeform 274">
              <a:extLst>
                <a:ext uri="{FF2B5EF4-FFF2-40B4-BE49-F238E27FC236}">
                  <a16:creationId xmlns:a16="http://schemas.microsoft.com/office/drawing/2014/main" id="{6A864011-2BBB-4972-AC92-F5A8BF46B8D9}"/>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9" name="Freeform 275">
              <a:extLst>
                <a:ext uri="{FF2B5EF4-FFF2-40B4-BE49-F238E27FC236}">
                  <a16:creationId xmlns:a16="http://schemas.microsoft.com/office/drawing/2014/main" id="{1383D51E-A505-43E1-B110-FC8E5BE15B93}"/>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0" name="Freeform 276">
              <a:extLst>
                <a:ext uri="{FF2B5EF4-FFF2-40B4-BE49-F238E27FC236}">
                  <a16:creationId xmlns:a16="http://schemas.microsoft.com/office/drawing/2014/main" id="{479FFFB0-BB57-43A4-B901-BA58F9220CA1}"/>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1" name="Freeform 277">
              <a:extLst>
                <a:ext uri="{FF2B5EF4-FFF2-40B4-BE49-F238E27FC236}">
                  <a16:creationId xmlns:a16="http://schemas.microsoft.com/office/drawing/2014/main" id="{7187378F-D745-4FA1-9B0E-53E25984BD13}"/>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2" name="Freeform 278">
              <a:extLst>
                <a:ext uri="{FF2B5EF4-FFF2-40B4-BE49-F238E27FC236}">
                  <a16:creationId xmlns:a16="http://schemas.microsoft.com/office/drawing/2014/main" id="{DBAFA0C3-AA69-48E5-9219-5008A06E040F}"/>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BDD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3" name="Freeform 279">
              <a:extLst>
                <a:ext uri="{FF2B5EF4-FFF2-40B4-BE49-F238E27FC236}">
                  <a16:creationId xmlns:a16="http://schemas.microsoft.com/office/drawing/2014/main" id="{7A741992-64AD-417C-A46A-2AFEA2204840}"/>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4" name="Freeform 280">
              <a:extLst>
                <a:ext uri="{FF2B5EF4-FFF2-40B4-BE49-F238E27FC236}">
                  <a16:creationId xmlns:a16="http://schemas.microsoft.com/office/drawing/2014/main" id="{27280F82-57B3-4265-8BA5-AE2419B59306}"/>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5" name="Freeform 281">
              <a:extLst>
                <a:ext uri="{FF2B5EF4-FFF2-40B4-BE49-F238E27FC236}">
                  <a16:creationId xmlns:a16="http://schemas.microsoft.com/office/drawing/2014/main" id="{0BF8B1BF-37FC-4A7C-B21F-B96C422888E5}"/>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6" name="Freeform 282">
              <a:extLst>
                <a:ext uri="{FF2B5EF4-FFF2-40B4-BE49-F238E27FC236}">
                  <a16:creationId xmlns:a16="http://schemas.microsoft.com/office/drawing/2014/main" id="{F58EC6FA-6150-4519-AB47-46D8C142010D}"/>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7" name="Freeform 283">
              <a:extLst>
                <a:ext uri="{FF2B5EF4-FFF2-40B4-BE49-F238E27FC236}">
                  <a16:creationId xmlns:a16="http://schemas.microsoft.com/office/drawing/2014/main" id="{A27B7B8C-31D0-4CFD-9C43-0C3C2C01C577}"/>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8" name="Freeform 284">
              <a:extLst>
                <a:ext uri="{FF2B5EF4-FFF2-40B4-BE49-F238E27FC236}">
                  <a16:creationId xmlns:a16="http://schemas.microsoft.com/office/drawing/2014/main" id="{43B01DC3-7245-4F85-94E4-5674295CEBFA}"/>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69" name="Freeform 285">
              <a:extLst>
                <a:ext uri="{FF2B5EF4-FFF2-40B4-BE49-F238E27FC236}">
                  <a16:creationId xmlns:a16="http://schemas.microsoft.com/office/drawing/2014/main" id="{D622BC10-B4A0-425B-B4EF-DA6D1C99CFDA}"/>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0" name="Freeform 286">
              <a:extLst>
                <a:ext uri="{FF2B5EF4-FFF2-40B4-BE49-F238E27FC236}">
                  <a16:creationId xmlns:a16="http://schemas.microsoft.com/office/drawing/2014/main" id="{99BBD96A-08EA-494D-A36C-2CD3749C7D18}"/>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1" name="Freeform 287">
              <a:extLst>
                <a:ext uri="{FF2B5EF4-FFF2-40B4-BE49-F238E27FC236}">
                  <a16:creationId xmlns:a16="http://schemas.microsoft.com/office/drawing/2014/main" id="{5C0A4063-BA02-41B4-B97E-3EA79E209C6B}"/>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2" name="Freeform 288">
              <a:extLst>
                <a:ext uri="{FF2B5EF4-FFF2-40B4-BE49-F238E27FC236}">
                  <a16:creationId xmlns:a16="http://schemas.microsoft.com/office/drawing/2014/main" id="{F4847732-BDD1-4689-9854-0528C0244E0F}"/>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3" name="Freeform 289">
              <a:extLst>
                <a:ext uri="{FF2B5EF4-FFF2-40B4-BE49-F238E27FC236}">
                  <a16:creationId xmlns:a16="http://schemas.microsoft.com/office/drawing/2014/main" id="{FCB57162-BA4E-4E15-A13D-B06CDE8885C4}"/>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4" name="Freeform 290">
              <a:extLst>
                <a:ext uri="{FF2B5EF4-FFF2-40B4-BE49-F238E27FC236}">
                  <a16:creationId xmlns:a16="http://schemas.microsoft.com/office/drawing/2014/main" id="{6A20D3F8-0ABD-4149-BB31-BF8713C8D525}"/>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BDD7E7"/>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75" name="Freeform 291">
              <a:extLst>
                <a:ext uri="{FF2B5EF4-FFF2-40B4-BE49-F238E27FC236}">
                  <a16:creationId xmlns:a16="http://schemas.microsoft.com/office/drawing/2014/main" id="{F104C209-8DFA-42F1-A96F-5FFE8339C841}"/>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6" name="Freeform 292">
              <a:extLst>
                <a:ext uri="{FF2B5EF4-FFF2-40B4-BE49-F238E27FC236}">
                  <a16:creationId xmlns:a16="http://schemas.microsoft.com/office/drawing/2014/main" id="{6EC80B96-6A7E-494B-9D18-18EAE95AB037}"/>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7" name="Freeform 293">
              <a:extLst>
                <a:ext uri="{FF2B5EF4-FFF2-40B4-BE49-F238E27FC236}">
                  <a16:creationId xmlns:a16="http://schemas.microsoft.com/office/drawing/2014/main" id="{09DEB26B-13AA-4F7B-8F3D-4603B1A0D2AC}"/>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8" name="Rectangle 294">
              <a:extLst>
                <a:ext uri="{FF2B5EF4-FFF2-40B4-BE49-F238E27FC236}">
                  <a16:creationId xmlns:a16="http://schemas.microsoft.com/office/drawing/2014/main" id="{5E6AE6A4-831F-421C-986C-77286896FFFE}"/>
                </a:ext>
              </a:extLst>
            </p:cNvPr>
            <p:cNvSpPr>
              <a:spLocks noChangeArrowheads="1"/>
            </p:cNvSpPr>
            <p:nvPr/>
          </p:nvSpPr>
          <p:spPr bwMode="auto">
            <a:xfrm>
              <a:off x="5843434" y="3823587"/>
              <a:ext cx="2794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STC</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79" name="Rectangle 295">
              <a:extLst>
                <a:ext uri="{FF2B5EF4-FFF2-40B4-BE49-F238E27FC236}">
                  <a16:creationId xmlns:a16="http://schemas.microsoft.com/office/drawing/2014/main" id="{445128FF-8B13-4855-BE9A-D207A8ECF372}"/>
                </a:ext>
              </a:extLst>
            </p:cNvPr>
            <p:cNvSpPr>
              <a:spLocks noChangeArrowheads="1"/>
            </p:cNvSpPr>
            <p:nvPr/>
          </p:nvSpPr>
          <p:spPr bwMode="auto">
            <a:xfrm>
              <a:off x="5841847" y="4547487"/>
              <a:ext cx="2730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a:ln>
                    <a:noFill/>
                  </a:ln>
                  <a:solidFill>
                    <a:srgbClr val="000000"/>
                  </a:solidFill>
                  <a:effectLst/>
                  <a:uLnTx/>
                  <a:uFillTx/>
                  <a:latin typeface="Arial" panose="020B0604020202020204" pitchFamily="34" charset="0"/>
                  <a:ea typeface="+mn-ea"/>
                  <a:cs typeface="+mn-cs"/>
                </a:rPr>
                <a:t>JHC</a:t>
              </a:r>
              <a:endParaRPr kumimoji="0" lang="cs-CZ" altLang="cs-CZ" sz="1800" b="0" i="0" u="none" strike="noStrike" kern="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80" name="Rectangle 296">
              <a:extLst>
                <a:ext uri="{FF2B5EF4-FFF2-40B4-BE49-F238E27FC236}">
                  <a16:creationId xmlns:a16="http://schemas.microsoft.com/office/drawing/2014/main" id="{2DFCBE2F-9756-43BD-8364-3ED8CB16F723}"/>
                </a:ext>
              </a:extLst>
            </p:cNvPr>
            <p:cNvSpPr>
              <a:spLocks noChangeArrowheads="1"/>
            </p:cNvSpPr>
            <p:nvPr/>
          </p:nvSpPr>
          <p:spPr bwMode="auto">
            <a:xfrm>
              <a:off x="4963959" y="4029962"/>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1" name="Rectangle 297">
              <a:extLst>
                <a:ext uri="{FF2B5EF4-FFF2-40B4-BE49-F238E27FC236}">
                  <a16:creationId xmlns:a16="http://schemas.microsoft.com/office/drawing/2014/main" id="{16C8DEEF-0342-4536-97BF-59F91B912CD7}"/>
                </a:ext>
              </a:extLst>
            </p:cNvPr>
            <p:cNvSpPr>
              <a:spLocks noChangeArrowheads="1"/>
            </p:cNvSpPr>
            <p:nvPr/>
          </p:nvSpPr>
          <p:spPr bwMode="auto">
            <a:xfrm>
              <a:off x="7326159" y="4530024"/>
              <a:ext cx="271635" cy="148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JMK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2" name="Rectangle 298">
              <a:extLst>
                <a:ext uri="{FF2B5EF4-FFF2-40B4-BE49-F238E27FC236}">
                  <a16:creationId xmlns:a16="http://schemas.microsoft.com/office/drawing/2014/main" id="{0BE8E2BE-D63A-41EF-B8E6-5B75FC34FBBE}"/>
                </a:ext>
              </a:extLst>
            </p:cNvPr>
            <p:cNvSpPr>
              <a:spLocks noChangeArrowheads="1"/>
            </p:cNvSpPr>
            <p:nvPr/>
          </p:nvSpPr>
          <p:spPr bwMode="auto">
            <a:xfrm>
              <a:off x="6572097" y="4195062"/>
              <a:ext cx="2762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VYS</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3" name="Rectangle 299">
              <a:extLst>
                <a:ext uri="{FF2B5EF4-FFF2-40B4-BE49-F238E27FC236}">
                  <a16:creationId xmlns:a16="http://schemas.microsoft.com/office/drawing/2014/main" id="{BA31F247-0804-4F52-A969-014CE6028E6A}"/>
                </a:ext>
              </a:extLst>
            </p:cNvPr>
            <p:cNvSpPr>
              <a:spLocks noChangeArrowheads="1"/>
            </p:cNvSpPr>
            <p:nvPr/>
          </p:nvSpPr>
          <p:spPr bwMode="auto">
            <a:xfrm>
              <a:off x="8026247" y="4363337"/>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ZLK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4" name="Rectangle 300">
              <a:extLst>
                <a:ext uri="{FF2B5EF4-FFF2-40B4-BE49-F238E27FC236}">
                  <a16:creationId xmlns:a16="http://schemas.microsoft.com/office/drawing/2014/main" id="{528B2EA0-2BAE-45C0-8C9F-A039091C8F50}"/>
                </a:ext>
              </a:extLst>
            </p:cNvPr>
            <p:cNvSpPr>
              <a:spLocks noChangeArrowheads="1"/>
            </p:cNvSpPr>
            <p:nvPr/>
          </p:nvSpPr>
          <p:spPr bwMode="auto">
            <a:xfrm>
              <a:off x="5395759" y="3074287"/>
              <a:ext cx="2000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ULK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5" name="Rectangle 301">
              <a:extLst>
                <a:ext uri="{FF2B5EF4-FFF2-40B4-BE49-F238E27FC236}">
                  <a16:creationId xmlns:a16="http://schemas.microsoft.com/office/drawing/2014/main" id="{73C4E722-7E79-4C52-8FD0-A6148D12C0D1}"/>
                </a:ext>
              </a:extLst>
            </p:cNvPr>
            <p:cNvSpPr>
              <a:spLocks noChangeArrowheads="1"/>
            </p:cNvSpPr>
            <p:nvPr/>
          </p:nvSpPr>
          <p:spPr bwMode="auto">
            <a:xfrm>
              <a:off x="8227859" y="3733099"/>
              <a:ext cx="2952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MSK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6" name="Rectangle 302">
              <a:extLst>
                <a:ext uri="{FF2B5EF4-FFF2-40B4-BE49-F238E27FC236}">
                  <a16:creationId xmlns:a16="http://schemas.microsoft.com/office/drawing/2014/main" id="{7E86411B-1077-4B03-ABDD-FF22401FE031}"/>
                </a:ext>
              </a:extLst>
            </p:cNvPr>
            <p:cNvSpPr>
              <a:spLocks noChangeArrowheads="1"/>
            </p:cNvSpPr>
            <p:nvPr/>
          </p:nvSpPr>
          <p:spPr bwMode="auto">
            <a:xfrm>
              <a:off x="7740497" y="4020437"/>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OLK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7" name="Rectangle 303">
              <a:extLst>
                <a:ext uri="{FF2B5EF4-FFF2-40B4-BE49-F238E27FC236}">
                  <a16:creationId xmlns:a16="http://schemas.microsoft.com/office/drawing/2014/main" id="{C0735F32-E4CA-468B-85E1-132BBB50F500}"/>
                </a:ext>
              </a:extLst>
            </p:cNvPr>
            <p:cNvSpPr>
              <a:spLocks noChangeArrowheads="1"/>
            </p:cNvSpPr>
            <p:nvPr/>
          </p:nvSpPr>
          <p:spPr bwMode="auto">
            <a:xfrm>
              <a:off x="6937222" y="3682299"/>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PAK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8" name="Rectangle 304">
              <a:extLst>
                <a:ext uri="{FF2B5EF4-FFF2-40B4-BE49-F238E27FC236}">
                  <a16:creationId xmlns:a16="http://schemas.microsoft.com/office/drawing/2014/main" id="{D0F4FA35-A512-4B2B-9A68-C0D79E27A7A0}"/>
                </a:ext>
              </a:extLst>
            </p:cNvPr>
            <p:cNvSpPr>
              <a:spLocks noChangeArrowheads="1"/>
            </p:cNvSpPr>
            <p:nvPr/>
          </p:nvSpPr>
          <p:spPr bwMode="auto">
            <a:xfrm>
              <a:off x="6626072" y="3155249"/>
              <a:ext cx="2111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HKK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9" name="Rectangle 305">
              <a:extLst>
                <a:ext uri="{FF2B5EF4-FFF2-40B4-BE49-F238E27FC236}">
                  <a16:creationId xmlns:a16="http://schemas.microsoft.com/office/drawing/2014/main" id="{2F94C933-6061-4219-93FA-FFD734F43131}"/>
                </a:ext>
              </a:extLst>
            </p:cNvPr>
            <p:cNvSpPr>
              <a:spLocks noChangeArrowheads="1"/>
            </p:cNvSpPr>
            <p:nvPr/>
          </p:nvSpPr>
          <p:spPr bwMode="auto">
            <a:xfrm>
              <a:off x="6178397" y="2815524"/>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LBK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0" name="Rectangle 306">
              <a:extLst>
                <a:ext uri="{FF2B5EF4-FFF2-40B4-BE49-F238E27FC236}">
                  <a16:creationId xmlns:a16="http://schemas.microsoft.com/office/drawing/2014/main" id="{111E6135-6A04-4D70-9DAE-1AC1CA9EB811}"/>
                </a:ext>
              </a:extLst>
            </p:cNvPr>
            <p:cNvSpPr>
              <a:spLocks noChangeArrowheads="1"/>
            </p:cNvSpPr>
            <p:nvPr/>
          </p:nvSpPr>
          <p:spPr bwMode="auto">
            <a:xfrm>
              <a:off x="4695672" y="3375912"/>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KVK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1" name="Rectangle 307">
              <a:extLst>
                <a:ext uri="{FF2B5EF4-FFF2-40B4-BE49-F238E27FC236}">
                  <a16:creationId xmlns:a16="http://schemas.microsoft.com/office/drawing/2014/main" id="{D2F50D50-380B-4C33-A8B2-6C71305FBECC}"/>
                </a:ext>
              </a:extLst>
            </p:cNvPr>
            <p:cNvSpPr>
              <a:spLocks noChangeArrowheads="1"/>
            </p:cNvSpPr>
            <p:nvPr/>
          </p:nvSpPr>
          <p:spPr bwMode="auto">
            <a:xfrm>
              <a:off x="5853753" y="3504373"/>
              <a:ext cx="2857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PHA</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grpSp>
      <p:graphicFrame>
        <p:nvGraphicFramePr>
          <p:cNvPr id="96" name="Chart 4">
            <a:extLst>
              <a:ext uri="{FF2B5EF4-FFF2-40B4-BE49-F238E27FC236}">
                <a16:creationId xmlns:a16="http://schemas.microsoft.com/office/drawing/2014/main" id="{4AC38C8F-B8F3-49D9-B76A-C208FA4E7B95}"/>
              </a:ext>
            </a:extLst>
          </p:cNvPr>
          <p:cNvGraphicFramePr/>
          <p:nvPr>
            <p:custDataLst>
              <p:tags r:id="rId3"/>
            </p:custDataLst>
          </p:nvPr>
        </p:nvGraphicFramePr>
        <p:xfrm>
          <a:off x="1382698" y="1978745"/>
          <a:ext cx="2942849" cy="4009088"/>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97" name="Group 110">
            <a:extLst>
              <a:ext uri="{FF2B5EF4-FFF2-40B4-BE49-F238E27FC236}">
                <a16:creationId xmlns:a16="http://schemas.microsoft.com/office/drawing/2014/main" id="{5EA21FDC-1D0E-45DA-827D-2D1A12AF2782}"/>
              </a:ext>
            </a:extLst>
          </p:cNvPr>
          <p:cNvGraphicFramePr>
            <a:graphicFrameLocks noGrp="1"/>
          </p:cNvGraphicFramePr>
          <p:nvPr>
            <p:custDataLst>
              <p:tags r:id="rId4"/>
            </p:custDataLst>
          </p:nvPr>
        </p:nvGraphicFramePr>
        <p:xfrm>
          <a:off x="293698"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99" name="TextovéPole 98">
            <a:extLst>
              <a:ext uri="{FF2B5EF4-FFF2-40B4-BE49-F238E27FC236}">
                <a16:creationId xmlns:a16="http://schemas.microsoft.com/office/drawing/2014/main" id="{D62BA589-ECD4-4C28-957D-21E8433A4FFA}"/>
              </a:ext>
            </a:extLst>
          </p:cNvPr>
          <p:cNvSpPr txBox="1"/>
          <p:nvPr>
            <p:custDataLst>
              <p:tags r:id="rId5"/>
            </p:custDataLst>
          </p:nvPr>
        </p:nvSpPr>
        <p:spPr>
          <a:xfrm>
            <a:off x="1137018" y="1131067"/>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09/2022 – 04/2023</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108" name="TextBox 9">
            <a:extLst>
              <a:ext uri="{FF2B5EF4-FFF2-40B4-BE49-F238E27FC236}">
                <a16:creationId xmlns:a16="http://schemas.microsoft.com/office/drawing/2014/main" id="{A90D7360-A949-A3C4-15F5-49338AE43BD8}"/>
              </a:ext>
            </a:extLst>
          </p:cNvPr>
          <p:cNvSpPr txBox="1"/>
          <p:nvPr>
            <p:custDataLst>
              <p:tags r:id="rId6"/>
            </p:custDataLst>
          </p:nvPr>
        </p:nvSpPr>
        <p:spPr>
          <a:xfrm>
            <a:off x="4955691" y="1395691"/>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pacientů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18 let (%)</a:t>
            </a:r>
          </a:p>
        </p:txBody>
      </p:sp>
      <p:sp>
        <p:nvSpPr>
          <p:cNvPr id="109" name="TextBox 9">
            <a:extLst>
              <a:ext uri="{FF2B5EF4-FFF2-40B4-BE49-F238E27FC236}">
                <a16:creationId xmlns:a16="http://schemas.microsoft.com/office/drawing/2014/main" id="{6EE30093-D4F0-AD09-AD4E-0A0322F7C6DA}"/>
              </a:ext>
            </a:extLst>
          </p:cNvPr>
          <p:cNvSpPr txBox="1"/>
          <p:nvPr/>
        </p:nvSpPr>
        <p:spPr>
          <a:xfrm>
            <a:off x="4567244"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110" name="Chart 4">
            <a:extLst>
              <a:ext uri="{FF2B5EF4-FFF2-40B4-BE49-F238E27FC236}">
                <a16:creationId xmlns:a16="http://schemas.microsoft.com/office/drawing/2014/main" id="{E842B0CB-85FC-5A13-5D24-3F2E3CA0EEA4}"/>
              </a:ext>
            </a:extLst>
          </p:cNvPr>
          <p:cNvGraphicFramePr/>
          <p:nvPr>
            <p:custDataLst>
              <p:tags r:id="rId7"/>
            </p:custDataLst>
          </p:nvPr>
        </p:nvGraphicFramePr>
        <p:xfrm>
          <a:off x="5740235" y="1978745"/>
          <a:ext cx="2942849" cy="4009088"/>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11" name="Group 110">
            <a:extLst>
              <a:ext uri="{FF2B5EF4-FFF2-40B4-BE49-F238E27FC236}">
                <a16:creationId xmlns:a16="http://schemas.microsoft.com/office/drawing/2014/main" id="{D6E63895-BE7F-7465-0B5F-63A46C36D9F6}"/>
              </a:ext>
            </a:extLst>
          </p:cNvPr>
          <p:cNvGraphicFramePr>
            <a:graphicFrameLocks noGrp="1"/>
          </p:cNvGraphicFramePr>
          <p:nvPr>
            <p:custDataLst>
              <p:tags r:id="rId8"/>
            </p:custDataLst>
          </p:nvPr>
        </p:nvGraphicFramePr>
        <p:xfrm>
          <a:off x="4651235"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112" name="TextovéPole 111">
            <a:extLst>
              <a:ext uri="{FF2B5EF4-FFF2-40B4-BE49-F238E27FC236}">
                <a16:creationId xmlns:a16="http://schemas.microsoft.com/office/drawing/2014/main" id="{33CA4FD8-DA01-E54C-9700-F5A97CC7B0B2}"/>
              </a:ext>
            </a:extLst>
          </p:cNvPr>
          <p:cNvSpPr txBox="1"/>
          <p:nvPr>
            <p:custDataLst>
              <p:tags r:id="rId9"/>
            </p:custDataLst>
          </p:nvPr>
        </p:nvSpPr>
        <p:spPr>
          <a:xfrm>
            <a:off x="5311670" y="1111631"/>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105" name="TextBox 5">
            <a:extLst>
              <a:ext uri="{FF2B5EF4-FFF2-40B4-BE49-F238E27FC236}">
                <a16:creationId xmlns:a16="http://schemas.microsoft.com/office/drawing/2014/main" id="{FE324FEF-14B8-C773-1F53-C5423046F565}"/>
              </a:ext>
            </a:extLst>
          </p:cNvPr>
          <p:cNvSpPr txBox="1"/>
          <p:nvPr>
            <p:custDataLst>
              <p:tags r:id="rId10"/>
            </p:custDataLst>
          </p:nvPr>
        </p:nvSpPr>
        <p:spPr>
          <a:xfrm>
            <a:off x="396000" y="684000"/>
            <a:ext cx="82171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ISIN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NRHZS, 2022 - 2024;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o</a:t>
            </a: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čkování identifikováno pomocí ATC kódu J07B,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aktualizováno 25.8.2024;</a:t>
            </a:r>
          </a:p>
        </p:txBody>
      </p:sp>
      <p:sp>
        <p:nvSpPr>
          <p:cNvPr id="2" name="Nadpis 1">
            <a:extLst>
              <a:ext uri="{FF2B5EF4-FFF2-40B4-BE49-F238E27FC236}">
                <a16:creationId xmlns:a16="http://schemas.microsoft.com/office/drawing/2014/main" id="{E2BC233E-5869-B890-1B66-16846336B2A3}"/>
              </a:ext>
            </a:extLst>
          </p:cNvPr>
          <p:cNvSpPr>
            <a:spLocks noGrp="1"/>
          </p:cNvSpPr>
          <p:nvPr>
            <p:ph type="title"/>
          </p:nvPr>
        </p:nvSpPr>
        <p:spPr>
          <a:xfrm>
            <a:off x="374822" y="280086"/>
            <a:ext cx="11107026" cy="535460"/>
          </a:xfrm>
        </p:spPr>
        <p:txBody>
          <a:bodyPr>
            <a:normAutofit/>
          </a:bodyPr>
          <a:lstStyle/>
          <a:p>
            <a:r>
              <a:rPr lang="cs-CZ" dirty="0">
                <a:solidFill>
                  <a:srgbClr val="C22728"/>
                </a:solidFill>
              </a:rPr>
              <a:t>Proočkovanost dospělých (≥ 18 let) proti chřipce: srovnání regionů</a:t>
            </a:r>
          </a:p>
        </p:txBody>
      </p:sp>
      <p:sp>
        <p:nvSpPr>
          <p:cNvPr id="3" name="TextovéPole 2">
            <a:extLst>
              <a:ext uri="{FF2B5EF4-FFF2-40B4-BE49-F238E27FC236}">
                <a16:creationId xmlns:a16="http://schemas.microsoft.com/office/drawing/2014/main" id="{5DAF8054-CBC9-7E48-E888-76435B5D5B68}"/>
              </a:ext>
            </a:extLst>
          </p:cNvPr>
          <p:cNvSpPr txBox="1"/>
          <p:nvPr>
            <p:custDataLst>
              <p:tags r:id="rId11"/>
            </p:custDataLst>
          </p:nvPr>
        </p:nvSpPr>
        <p:spPr>
          <a:xfrm>
            <a:off x="8857269" y="2328948"/>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56463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
            <a:extLst>
              <a:ext uri="{FF2B5EF4-FFF2-40B4-BE49-F238E27FC236}">
                <a16:creationId xmlns:a16="http://schemas.microsoft.com/office/drawing/2014/main" id="{AD32F994-6FBD-4CF7-A825-F14D22A954AF}"/>
              </a:ext>
            </a:extLst>
          </p:cNvPr>
          <p:cNvSpPr txBox="1"/>
          <p:nvPr>
            <p:custDataLst>
              <p:tags r:id="rId1"/>
            </p:custDataLst>
          </p:nvPr>
        </p:nvSpPr>
        <p:spPr>
          <a:xfrm>
            <a:off x="720622" y="1455525"/>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seniorů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65 let (%)</a:t>
            </a:r>
          </a:p>
        </p:txBody>
      </p:sp>
      <p:sp>
        <p:nvSpPr>
          <p:cNvPr id="5" name="TextBox 9">
            <a:extLst>
              <a:ext uri="{FF2B5EF4-FFF2-40B4-BE49-F238E27FC236}">
                <a16:creationId xmlns:a16="http://schemas.microsoft.com/office/drawing/2014/main" id="{26674C04-4F40-4D42-AE3F-B0A572F7BA4C}"/>
              </a:ext>
            </a:extLst>
          </p:cNvPr>
          <p:cNvSpPr txBox="1"/>
          <p:nvPr/>
        </p:nvSpPr>
        <p:spPr>
          <a:xfrm>
            <a:off x="209707"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pSp>
        <p:nvGrpSpPr>
          <p:cNvPr id="6" name="Skupina 5">
            <a:extLst>
              <a:ext uri="{FF2B5EF4-FFF2-40B4-BE49-F238E27FC236}">
                <a16:creationId xmlns:a16="http://schemas.microsoft.com/office/drawing/2014/main" id="{1B1AC318-F360-4E5D-A645-E8C25BDBCEAD}"/>
              </a:ext>
            </a:extLst>
          </p:cNvPr>
          <p:cNvGrpSpPr/>
          <p:nvPr>
            <p:custDataLst>
              <p:tags r:id="rId2"/>
            </p:custDataLst>
          </p:nvPr>
        </p:nvGrpSpPr>
        <p:grpSpPr>
          <a:xfrm>
            <a:off x="8467546" y="2748828"/>
            <a:ext cx="3430756" cy="3013969"/>
            <a:chOff x="4386109" y="1506908"/>
            <a:chExt cx="4541838" cy="3635892"/>
          </a:xfrm>
        </p:grpSpPr>
        <p:grpSp>
          <p:nvGrpSpPr>
            <p:cNvPr id="7" name="Skupina 6">
              <a:extLst>
                <a:ext uri="{FF2B5EF4-FFF2-40B4-BE49-F238E27FC236}">
                  <a16:creationId xmlns:a16="http://schemas.microsoft.com/office/drawing/2014/main" id="{D9EAE287-02C5-48F9-BACC-B1A1994A0C4E}"/>
                </a:ext>
              </a:extLst>
            </p:cNvPr>
            <p:cNvGrpSpPr/>
            <p:nvPr/>
          </p:nvGrpSpPr>
          <p:grpSpPr>
            <a:xfrm>
              <a:off x="6051761" y="1506908"/>
              <a:ext cx="1658398" cy="828397"/>
              <a:chOff x="6324158" y="1072780"/>
              <a:chExt cx="942905" cy="829877"/>
            </a:xfrm>
          </p:grpSpPr>
          <p:sp>
            <p:nvSpPr>
              <p:cNvPr id="92" name="Text Box 58">
                <a:extLst>
                  <a:ext uri="{FF2B5EF4-FFF2-40B4-BE49-F238E27FC236}">
                    <a16:creationId xmlns:a16="http://schemas.microsoft.com/office/drawing/2014/main" id="{287BBBAD-62A5-4372-854D-BA59ACA9454C}"/>
                  </a:ext>
                </a:extLst>
              </p:cNvPr>
              <p:cNvSpPr txBox="1">
                <a:spLocks noChangeArrowheads="1"/>
              </p:cNvSpPr>
              <p:nvPr/>
            </p:nvSpPr>
            <p:spPr bwMode="auto">
              <a:xfrm>
                <a:off x="6519815" y="1072780"/>
                <a:ext cx="747248" cy="49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&gt; </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28%</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26</a:t>
                </a: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28%</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 26%</a:t>
                </a:r>
                <a:endParaRPr kumimoji="0" lang="en-US" altLang="cs-CZ" sz="1200" b="0" i="0" u="none" strike="noStrike" kern="0" cap="none" spc="0" normalizeH="0" baseline="0" noProof="0" dirty="0">
                  <a:ln>
                    <a:noFill/>
                  </a:ln>
                  <a:solidFill>
                    <a:srgbClr val="000000"/>
                  </a:solidFill>
                  <a:effectLst/>
                  <a:uLnTx/>
                  <a:uFillTx/>
                  <a:latin typeface="Arial"/>
                  <a:ea typeface="+mn-ea"/>
                  <a:cs typeface="+mn-cs"/>
                </a:endParaRPr>
              </a:p>
            </p:txBody>
          </p:sp>
          <p:sp>
            <p:nvSpPr>
              <p:cNvPr id="93" name="Rectangle 56">
                <a:extLst>
                  <a:ext uri="{FF2B5EF4-FFF2-40B4-BE49-F238E27FC236}">
                    <a16:creationId xmlns:a16="http://schemas.microsoft.com/office/drawing/2014/main" id="{536B2515-A85B-4711-A13C-14A0604DE138}"/>
                  </a:ext>
                </a:extLst>
              </p:cNvPr>
              <p:cNvSpPr>
                <a:spLocks noChangeArrowheads="1"/>
              </p:cNvSpPr>
              <p:nvPr/>
            </p:nvSpPr>
            <p:spPr bwMode="auto">
              <a:xfrm>
                <a:off x="6327976" y="1758657"/>
                <a:ext cx="144000" cy="144000"/>
              </a:xfrm>
              <a:prstGeom prst="rect">
                <a:avLst/>
              </a:prstGeom>
              <a:solidFill>
                <a:srgbClr val="BDD7E7"/>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4" name="Rectangle 56">
                <a:extLst>
                  <a:ext uri="{FF2B5EF4-FFF2-40B4-BE49-F238E27FC236}">
                    <a16:creationId xmlns:a16="http://schemas.microsoft.com/office/drawing/2014/main" id="{28CC2010-D9A7-46F3-A8CD-66BEE4888A07}"/>
                  </a:ext>
                </a:extLst>
              </p:cNvPr>
              <p:cNvSpPr>
                <a:spLocks noChangeArrowheads="1"/>
              </p:cNvSpPr>
              <p:nvPr/>
            </p:nvSpPr>
            <p:spPr bwMode="auto">
              <a:xfrm>
                <a:off x="6324158" y="1450509"/>
                <a:ext cx="144000" cy="144000"/>
              </a:xfrm>
              <a:prstGeom prst="rect">
                <a:avLst/>
              </a:prstGeom>
              <a:solidFill>
                <a:srgbClr val="6BAED6"/>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5" name="Rectangle 56">
                <a:extLst>
                  <a:ext uri="{FF2B5EF4-FFF2-40B4-BE49-F238E27FC236}">
                    <a16:creationId xmlns:a16="http://schemas.microsoft.com/office/drawing/2014/main" id="{9C523421-C4CA-4B19-A97F-7ADC69493F7C}"/>
                  </a:ext>
                </a:extLst>
              </p:cNvPr>
              <p:cNvSpPr>
                <a:spLocks noChangeArrowheads="1"/>
              </p:cNvSpPr>
              <p:nvPr/>
            </p:nvSpPr>
            <p:spPr bwMode="auto">
              <a:xfrm>
                <a:off x="6324158" y="1140811"/>
                <a:ext cx="144000" cy="144000"/>
              </a:xfrm>
              <a:prstGeom prst="rect">
                <a:avLst/>
              </a:prstGeom>
              <a:solidFill>
                <a:srgbClr val="2171B5"/>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800" b="0" i="1" u="none" strike="noStrike" kern="0" cap="none" spc="0" normalizeH="0" baseline="0" noProof="0">
                  <a:ln>
                    <a:noFill/>
                  </a:ln>
                  <a:solidFill>
                    <a:srgbClr val="000000"/>
                  </a:solidFill>
                  <a:effectLst/>
                  <a:uLnTx/>
                  <a:uFillTx/>
                  <a:latin typeface="Arial" charset="0"/>
                  <a:ea typeface="+mn-ea"/>
                  <a:cs typeface="+mn-cs"/>
                </a:endParaRPr>
              </a:p>
            </p:txBody>
          </p:sp>
        </p:grpSp>
        <p:sp>
          <p:nvSpPr>
            <p:cNvPr id="8" name="Freeform 224">
              <a:extLst>
                <a:ext uri="{FF2B5EF4-FFF2-40B4-BE49-F238E27FC236}">
                  <a16:creationId xmlns:a16="http://schemas.microsoft.com/office/drawing/2014/main" id="{786C0FD6-D386-4805-A74B-E31469F98BCF}"/>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9" name="Freeform 225">
              <a:extLst>
                <a:ext uri="{FF2B5EF4-FFF2-40B4-BE49-F238E27FC236}">
                  <a16:creationId xmlns:a16="http://schemas.microsoft.com/office/drawing/2014/main" id="{C8870FBD-0895-43BF-BCCF-289A46BA47DB}"/>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0" name="Freeform 226">
              <a:extLst>
                <a:ext uri="{FF2B5EF4-FFF2-40B4-BE49-F238E27FC236}">
                  <a16:creationId xmlns:a16="http://schemas.microsoft.com/office/drawing/2014/main" id="{52AE9A27-4918-41E0-B60E-880C304A8237}"/>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1" name="Freeform 227">
              <a:extLst>
                <a:ext uri="{FF2B5EF4-FFF2-40B4-BE49-F238E27FC236}">
                  <a16:creationId xmlns:a16="http://schemas.microsoft.com/office/drawing/2014/main" id="{18B18CE3-7DA2-44DB-ADDD-FEBF57084E8E}"/>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2" name="Freeform 228">
              <a:extLst>
                <a:ext uri="{FF2B5EF4-FFF2-40B4-BE49-F238E27FC236}">
                  <a16:creationId xmlns:a16="http://schemas.microsoft.com/office/drawing/2014/main" id="{08FF6CA4-4F0E-4FB3-8AFA-ED210823552A}"/>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3" name="Freeform 229">
              <a:extLst>
                <a:ext uri="{FF2B5EF4-FFF2-40B4-BE49-F238E27FC236}">
                  <a16:creationId xmlns:a16="http://schemas.microsoft.com/office/drawing/2014/main" id="{A53DDD73-A6A4-4CE1-A22D-F6BF26FC652E}"/>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4" name="Freeform 230">
              <a:extLst>
                <a:ext uri="{FF2B5EF4-FFF2-40B4-BE49-F238E27FC236}">
                  <a16:creationId xmlns:a16="http://schemas.microsoft.com/office/drawing/2014/main" id="{137AE7C5-EB3D-4C6F-AA7C-C83146DC690F}"/>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5" name="Freeform 231">
              <a:extLst>
                <a:ext uri="{FF2B5EF4-FFF2-40B4-BE49-F238E27FC236}">
                  <a16:creationId xmlns:a16="http://schemas.microsoft.com/office/drawing/2014/main" id="{9F2FB907-64A3-4635-887C-CD7CBF067FA5}"/>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6" name="Freeform 232">
              <a:extLst>
                <a:ext uri="{FF2B5EF4-FFF2-40B4-BE49-F238E27FC236}">
                  <a16:creationId xmlns:a16="http://schemas.microsoft.com/office/drawing/2014/main" id="{80BB1F89-4022-4E89-B488-4BE8E23163A2}"/>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7" name="Freeform 233">
              <a:extLst>
                <a:ext uri="{FF2B5EF4-FFF2-40B4-BE49-F238E27FC236}">
                  <a16:creationId xmlns:a16="http://schemas.microsoft.com/office/drawing/2014/main" id="{D1BF29C3-76D6-4FCC-9FD7-8EEDBCEF7744}"/>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8" name="Freeform 234">
              <a:extLst>
                <a:ext uri="{FF2B5EF4-FFF2-40B4-BE49-F238E27FC236}">
                  <a16:creationId xmlns:a16="http://schemas.microsoft.com/office/drawing/2014/main" id="{B7F4660D-A2C3-482C-ACFD-0EE417A96B38}"/>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9" name="Freeform 235">
              <a:extLst>
                <a:ext uri="{FF2B5EF4-FFF2-40B4-BE49-F238E27FC236}">
                  <a16:creationId xmlns:a16="http://schemas.microsoft.com/office/drawing/2014/main" id="{F817786B-379A-4DC1-B6EF-85735F73B055}"/>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0" name="Freeform 236">
              <a:extLst>
                <a:ext uri="{FF2B5EF4-FFF2-40B4-BE49-F238E27FC236}">
                  <a16:creationId xmlns:a16="http://schemas.microsoft.com/office/drawing/2014/main" id="{C128C5BA-9309-40BB-AE55-41A502CCB91B}"/>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1" name="Freeform 237">
              <a:extLst>
                <a:ext uri="{FF2B5EF4-FFF2-40B4-BE49-F238E27FC236}">
                  <a16:creationId xmlns:a16="http://schemas.microsoft.com/office/drawing/2014/main" id="{DD5E30C3-329E-4306-9764-B5B2E303009D}"/>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2" name="Freeform 238">
              <a:extLst>
                <a:ext uri="{FF2B5EF4-FFF2-40B4-BE49-F238E27FC236}">
                  <a16:creationId xmlns:a16="http://schemas.microsoft.com/office/drawing/2014/main" id="{8B0618DA-6DCF-49D3-A84C-42AC498D1C31}"/>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3" name="Freeform 239">
              <a:extLst>
                <a:ext uri="{FF2B5EF4-FFF2-40B4-BE49-F238E27FC236}">
                  <a16:creationId xmlns:a16="http://schemas.microsoft.com/office/drawing/2014/main" id="{F224F9E7-CC40-4304-B8F8-2AAB2F76BF5A}"/>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4" name="Freeform 240">
              <a:extLst>
                <a:ext uri="{FF2B5EF4-FFF2-40B4-BE49-F238E27FC236}">
                  <a16:creationId xmlns:a16="http://schemas.microsoft.com/office/drawing/2014/main" id="{10E1D1E9-D5AD-47E3-9B43-6665BB736966}"/>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5" name="Freeform 241">
              <a:extLst>
                <a:ext uri="{FF2B5EF4-FFF2-40B4-BE49-F238E27FC236}">
                  <a16:creationId xmlns:a16="http://schemas.microsoft.com/office/drawing/2014/main" id="{DF22B41D-C851-4097-8A9B-FD262538988B}"/>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6" name="Freeform 242">
              <a:extLst>
                <a:ext uri="{FF2B5EF4-FFF2-40B4-BE49-F238E27FC236}">
                  <a16:creationId xmlns:a16="http://schemas.microsoft.com/office/drawing/2014/main" id="{23E07D0E-6F0E-486D-8E5D-36FF14F94D3D}"/>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7" name="Freeform 243">
              <a:extLst>
                <a:ext uri="{FF2B5EF4-FFF2-40B4-BE49-F238E27FC236}">
                  <a16:creationId xmlns:a16="http://schemas.microsoft.com/office/drawing/2014/main" id="{6B542771-02CF-4424-B7C2-0488F70D6A69}"/>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8" name="Freeform 244">
              <a:extLst>
                <a:ext uri="{FF2B5EF4-FFF2-40B4-BE49-F238E27FC236}">
                  <a16:creationId xmlns:a16="http://schemas.microsoft.com/office/drawing/2014/main" id="{593C3406-C6E3-4EA4-875C-BE7845168998}"/>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9" name="Freeform 245">
              <a:extLst>
                <a:ext uri="{FF2B5EF4-FFF2-40B4-BE49-F238E27FC236}">
                  <a16:creationId xmlns:a16="http://schemas.microsoft.com/office/drawing/2014/main" id="{A3D7FEF8-449E-4B8A-9D52-80DDC7886127}"/>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0" name="Freeform 246">
              <a:extLst>
                <a:ext uri="{FF2B5EF4-FFF2-40B4-BE49-F238E27FC236}">
                  <a16:creationId xmlns:a16="http://schemas.microsoft.com/office/drawing/2014/main" id="{0B5FC82A-291B-441C-9752-9C82A168DED9}"/>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1" name="Freeform 247">
              <a:extLst>
                <a:ext uri="{FF2B5EF4-FFF2-40B4-BE49-F238E27FC236}">
                  <a16:creationId xmlns:a16="http://schemas.microsoft.com/office/drawing/2014/main" id="{25B80A27-C38A-4629-A77E-8197EF96F07C}"/>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2" name="Freeform 248">
              <a:extLst>
                <a:ext uri="{FF2B5EF4-FFF2-40B4-BE49-F238E27FC236}">
                  <a16:creationId xmlns:a16="http://schemas.microsoft.com/office/drawing/2014/main" id="{A94EDB3A-5C86-4DC5-880B-1F90D2DBEAEB}"/>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3" name="Freeform 249">
              <a:extLst>
                <a:ext uri="{FF2B5EF4-FFF2-40B4-BE49-F238E27FC236}">
                  <a16:creationId xmlns:a16="http://schemas.microsoft.com/office/drawing/2014/main" id="{5DC2595B-B9A7-4D8C-B9FA-C7E5402BCD0B}"/>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4" name="Freeform 250">
              <a:extLst>
                <a:ext uri="{FF2B5EF4-FFF2-40B4-BE49-F238E27FC236}">
                  <a16:creationId xmlns:a16="http://schemas.microsoft.com/office/drawing/2014/main" id="{F1C63E7E-2720-4185-A804-3CFDA989316C}"/>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5" name="Freeform 251">
              <a:extLst>
                <a:ext uri="{FF2B5EF4-FFF2-40B4-BE49-F238E27FC236}">
                  <a16:creationId xmlns:a16="http://schemas.microsoft.com/office/drawing/2014/main" id="{023E93EC-07B4-41E7-BC35-EC0C4E240FA5}"/>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6" name="Freeform 252">
              <a:extLst>
                <a:ext uri="{FF2B5EF4-FFF2-40B4-BE49-F238E27FC236}">
                  <a16:creationId xmlns:a16="http://schemas.microsoft.com/office/drawing/2014/main" id="{5EF11EFC-A0DE-42C8-A401-ED12547DF1C8}"/>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7" name="Freeform 253">
              <a:extLst>
                <a:ext uri="{FF2B5EF4-FFF2-40B4-BE49-F238E27FC236}">
                  <a16:creationId xmlns:a16="http://schemas.microsoft.com/office/drawing/2014/main" id="{7E754C19-34F6-40DA-8513-059F756B0290}"/>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8" name="Freeform 254">
              <a:extLst>
                <a:ext uri="{FF2B5EF4-FFF2-40B4-BE49-F238E27FC236}">
                  <a16:creationId xmlns:a16="http://schemas.microsoft.com/office/drawing/2014/main" id="{F3B33918-C173-422B-B3F8-293DD2484643}"/>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9" name="Freeform 255">
              <a:extLst>
                <a:ext uri="{FF2B5EF4-FFF2-40B4-BE49-F238E27FC236}">
                  <a16:creationId xmlns:a16="http://schemas.microsoft.com/office/drawing/2014/main" id="{1BC14C8B-4D20-44E8-B3B0-8A520EDA7B21}"/>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0" name="Freeform 256">
              <a:extLst>
                <a:ext uri="{FF2B5EF4-FFF2-40B4-BE49-F238E27FC236}">
                  <a16:creationId xmlns:a16="http://schemas.microsoft.com/office/drawing/2014/main" id="{9FEC94A9-0671-4349-AC5A-30BD6A361BAA}"/>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1" name="Freeform 257">
              <a:extLst>
                <a:ext uri="{FF2B5EF4-FFF2-40B4-BE49-F238E27FC236}">
                  <a16:creationId xmlns:a16="http://schemas.microsoft.com/office/drawing/2014/main" id="{5E7922B7-D96C-4401-9DC2-A01B29266CD5}"/>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2" name="Freeform 258">
              <a:extLst>
                <a:ext uri="{FF2B5EF4-FFF2-40B4-BE49-F238E27FC236}">
                  <a16:creationId xmlns:a16="http://schemas.microsoft.com/office/drawing/2014/main" id="{AE5406BB-992A-46C6-8577-EEC1AECA751B}"/>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3" name="Freeform 259">
              <a:extLst>
                <a:ext uri="{FF2B5EF4-FFF2-40B4-BE49-F238E27FC236}">
                  <a16:creationId xmlns:a16="http://schemas.microsoft.com/office/drawing/2014/main" id="{91C864EF-D07A-4DDA-8CA2-84B0362A9BAE}"/>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4" name="Freeform 260">
              <a:extLst>
                <a:ext uri="{FF2B5EF4-FFF2-40B4-BE49-F238E27FC236}">
                  <a16:creationId xmlns:a16="http://schemas.microsoft.com/office/drawing/2014/main" id="{9ADA8136-39E6-4DED-83FF-796373355169}"/>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45" name="Freeform 261">
              <a:extLst>
                <a:ext uri="{FF2B5EF4-FFF2-40B4-BE49-F238E27FC236}">
                  <a16:creationId xmlns:a16="http://schemas.microsoft.com/office/drawing/2014/main" id="{45379C69-934A-4C14-8C6F-38ED4B2DD562}"/>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6" name="Freeform 262">
              <a:extLst>
                <a:ext uri="{FF2B5EF4-FFF2-40B4-BE49-F238E27FC236}">
                  <a16:creationId xmlns:a16="http://schemas.microsoft.com/office/drawing/2014/main" id="{75940302-4C53-4123-BA9C-C29C66E23A40}"/>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7" name="Freeform 263">
              <a:extLst>
                <a:ext uri="{FF2B5EF4-FFF2-40B4-BE49-F238E27FC236}">
                  <a16:creationId xmlns:a16="http://schemas.microsoft.com/office/drawing/2014/main" id="{D11C0A11-0706-4BF8-912B-BF1D5411078B}"/>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171B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8" name="Freeform 264">
              <a:extLst>
                <a:ext uri="{FF2B5EF4-FFF2-40B4-BE49-F238E27FC236}">
                  <a16:creationId xmlns:a16="http://schemas.microsoft.com/office/drawing/2014/main" id="{EE27E47A-BD34-45CF-95CF-FC1343EC24BF}"/>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9" name="Freeform 265">
              <a:extLst>
                <a:ext uri="{FF2B5EF4-FFF2-40B4-BE49-F238E27FC236}">
                  <a16:creationId xmlns:a16="http://schemas.microsoft.com/office/drawing/2014/main" id="{33D99051-9478-4A03-B86C-96FC32C6152B}"/>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0" name="Freeform 266">
              <a:extLst>
                <a:ext uri="{FF2B5EF4-FFF2-40B4-BE49-F238E27FC236}">
                  <a16:creationId xmlns:a16="http://schemas.microsoft.com/office/drawing/2014/main" id="{50C0DD6B-3630-4488-AFDE-BB62457C42E1}"/>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1" name="Freeform 267">
              <a:extLst>
                <a:ext uri="{FF2B5EF4-FFF2-40B4-BE49-F238E27FC236}">
                  <a16:creationId xmlns:a16="http://schemas.microsoft.com/office/drawing/2014/main" id="{0ADDD7D4-95F6-4761-AD53-2EED8532D634}"/>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2" name="Freeform 268">
              <a:extLst>
                <a:ext uri="{FF2B5EF4-FFF2-40B4-BE49-F238E27FC236}">
                  <a16:creationId xmlns:a16="http://schemas.microsoft.com/office/drawing/2014/main" id="{9F3263BD-87D8-4F46-8521-3F425A657A3A}"/>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3" name="Freeform 269">
              <a:extLst>
                <a:ext uri="{FF2B5EF4-FFF2-40B4-BE49-F238E27FC236}">
                  <a16:creationId xmlns:a16="http://schemas.microsoft.com/office/drawing/2014/main" id="{2FF64D2C-4664-4469-B651-4DE39D868424}"/>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4" name="Freeform 270">
              <a:extLst>
                <a:ext uri="{FF2B5EF4-FFF2-40B4-BE49-F238E27FC236}">
                  <a16:creationId xmlns:a16="http://schemas.microsoft.com/office/drawing/2014/main" id="{46247CA3-24DD-4531-804D-924502A47849}"/>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BDD7E7"/>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5" name="Freeform 271">
              <a:extLst>
                <a:ext uri="{FF2B5EF4-FFF2-40B4-BE49-F238E27FC236}">
                  <a16:creationId xmlns:a16="http://schemas.microsoft.com/office/drawing/2014/main" id="{CA41F606-BD1F-4CAB-A6CD-629B2F234259}"/>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2171B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6" name="Freeform 272">
              <a:extLst>
                <a:ext uri="{FF2B5EF4-FFF2-40B4-BE49-F238E27FC236}">
                  <a16:creationId xmlns:a16="http://schemas.microsoft.com/office/drawing/2014/main" id="{BB7611C2-9CE5-43C9-BDFC-413261E81C48}"/>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7" name="Freeform 273">
              <a:extLst>
                <a:ext uri="{FF2B5EF4-FFF2-40B4-BE49-F238E27FC236}">
                  <a16:creationId xmlns:a16="http://schemas.microsoft.com/office/drawing/2014/main" id="{29B6EACA-75B6-447A-94F4-33D61F1AE068}"/>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8" name="Freeform 274">
              <a:extLst>
                <a:ext uri="{FF2B5EF4-FFF2-40B4-BE49-F238E27FC236}">
                  <a16:creationId xmlns:a16="http://schemas.microsoft.com/office/drawing/2014/main" id="{6A864011-2BBB-4972-AC92-F5A8BF46B8D9}"/>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9" name="Freeform 275">
              <a:extLst>
                <a:ext uri="{FF2B5EF4-FFF2-40B4-BE49-F238E27FC236}">
                  <a16:creationId xmlns:a16="http://schemas.microsoft.com/office/drawing/2014/main" id="{1383D51E-A505-43E1-B110-FC8E5BE15B93}"/>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0" name="Freeform 276">
              <a:extLst>
                <a:ext uri="{FF2B5EF4-FFF2-40B4-BE49-F238E27FC236}">
                  <a16:creationId xmlns:a16="http://schemas.microsoft.com/office/drawing/2014/main" id="{479FFFB0-BB57-43A4-B901-BA58F9220CA1}"/>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1" name="Freeform 277">
              <a:extLst>
                <a:ext uri="{FF2B5EF4-FFF2-40B4-BE49-F238E27FC236}">
                  <a16:creationId xmlns:a16="http://schemas.microsoft.com/office/drawing/2014/main" id="{7187378F-D745-4FA1-9B0E-53E25984BD13}"/>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2" name="Freeform 278">
              <a:extLst>
                <a:ext uri="{FF2B5EF4-FFF2-40B4-BE49-F238E27FC236}">
                  <a16:creationId xmlns:a16="http://schemas.microsoft.com/office/drawing/2014/main" id="{DBAFA0C3-AA69-48E5-9219-5008A06E040F}"/>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6BA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3" name="Freeform 279">
              <a:extLst>
                <a:ext uri="{FF2B5EF4-FFF2-40B4-BE49-F238E27FC236}">
                  <a16:creationId xmlns:a16="http://schemas.microsoft.com/office/drawing/2014/main" id="{7A741992-64AD-417C-A46A-2AFEA2204840}"/>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4" name="Freeform 280">
              <a:extLst>
                <a:ext uri="{FF2B5EF4-FFF2-40B4-BE49-F238E27FC236}">
                  <a16:creationId xmlns:a16="http://schemas.microsoft.com/office/drawing/2014/main" id="{27280F82-57B3-4265-8BA5-AE2419B59306}"/>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5" name="Freeform 281">
              <a:extLst>
                <a:ext uri="{FF2B5EF4-FFF2-40B4-BE49-F238E27FC236}">
                  <a16:creationId xmlns:a16="http://schemas.microsoft.com/office/drawing/2014/main" id="{0BF8B1BF-37FC-4A7C-B21F-B96C422888E5}"/>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6" name="Freeform 282">
              <a:extLst>
                <a:ext uri="{FF2B5EF4-FFF2-40B4-BE49-F238E27FC236}">
                  <a16:creationId xmlns:a16="http://schemas.microsoft.com/office/drawing/2014/main" id="{F58EC6FA-6150-4519-AB47-46D8C142010D}"/>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7" name="Freeform 283">
              <a:extLst>
                <a:ext uri="{FF2B5EF4-FFF2-40B4-BE49-F238E27FC236}">
                  <a16:creationId xmlns:a16="http://schemas.microsoft.com/office/drawing/2014/main" id="{A27B7B8C-31D0-4CFD-9C43-0C3C2C01C577}"/>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8" name="Freeform 284">
              <a:extLst>
                <a:ext uri="{FF2B5EF4-FFF2-40B4-BE49-F238E27FC236}">
                  <a16:creationId xmlns:a16="http://schemas.microsoft.com/office/drawing/2014/main" id="{43B01DC3-7245-4F85-94E4-5674295CEBFA}"/>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9" name="Freeform 285">
              <a:extLst>
                <a:ext uri="{FF2B5EF4-FFF2-40B4-BE49-F238E27FC236}">
                  <a16:creationId xmlns:a16="http://schemas.microsoft.com/office/drawing/2014/main" id="{D622BC10-B4A0-425B-B4EF-DA6D1C99CFDA}"/>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0" name="Freeform 286">
              <a:extLst>
                <a:ext uri="{FF2B5EF4-FFF2-40B4-BE49-F238E27FC236}">
                  <a16:creationId xmlns:a16="http://schemas.microsoft.com/office/drawing/2014/main" id="{99BBD96A-08EA-494D-A36C-2CD3749C7D18}"/>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1" name="Freeform 287">
              <a:extLst>
                <a:ext uri="{FF2B5EF4-FFF2-40B4-BE49-F238E27FC236}">
                  <a16:creationId xmlns:a16="http://schemas.microsoft.com/office/drawing/2014/main" id="{5C0A4063-BA02-41B4-B97E-3EA79E209C6B}"/>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2" name="Freeform 288">
              <a:extLst>
                <a:ext uri="{FF2B5EF4-FFF2-40B4-BE49-F238E27FC236}">
                  <a16:creationId xmlns:a16="http://schemas.microsoft.com/office/drawing/2014/main" id="{F4847732-BDD1-4689-9854-0528C0244E0F}"/>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3" name="Freeform 289">
              <a:extLst>
                <a:ext uri="{FF2B5EF4-FFF2-40B4-BE49-F238E27FC236}">
                  <a16:creationId xmlns:a16="http://schemas.microsoft.com/office/drawing/2014/main" id="{FCB57162-BA4E-4E15-A13D-B06CDE8885C4}"/>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4" name="Freeform 290">
              <a:extLst>
                <a:ext uri="{FF2B5EF4-FFF2-40B4-BE49-F238E27FC236}">
                  <a16:creationId xmlns:a16="http://schemas.microsoft.com/office/drawing/2014/main" id="{6A20D3F8-0ABD-4149-BB31-BF8713C8D525}"/>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BDD7E7"/>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75" name="Freeform 291">
              <a:extLst>
                <a:ext uri="{FF2B5EF4-FFF2-40B4-BE49-F238E27FC236}">
                  <a16:creationId xmlns:a16="http://schemas.microsoft.com/office/drawing/2014/main" id="{F104C209-8DFA-42F1-A96F-5FFE8339C841}"/>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6" name="Freeform 292">
              <a:extLst>
                <a:ext uri="{FF2B5EF4-FFF2-40B4-BE49-F238E27FC236}">
                  <a16:creationId xmlns:a16="http://schemas.microsoft.com/office/drawing/2014/main" id="{6EC80B96-6A7E-494B-9D18-18EAE95AB037}"/>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7" name="Freeform 293">
              <a:extLst>
                <a:ext uri="{FF2B5EF4-FFF2-40B4-BE49-F238E27FC236}">
                  <a16:creationId xmlns:a16="http://schemas.microsoft.com/office/drawing/2014/main" id="{09DEB26B-13AA-4F7B-8F3D-4603B1A0D2AC}"/>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8" name="Rectangle 294">
              <a:extLst>
                <a:ext uri="{FF2B5EF4-FFF2-40B4-BE49-F238E27FC236}">
                  <a16:creationId xmlns:a16="http://schemas.microsoft.com/office/drawing/2014/main" id="{5E6AE6A4-831F-421C-986C-77286896FFFE}"/>
                </a:ext>
              </a:extLst>
            </p:cNvPr>
            <p:cNvSpPr>
              <a:spLocks noChangeArrowheads="1"/>
            </p:cNvSpPr>
            <p:nvPr/>
          </p:nvSpPr>
          <p:spPr bwMode="auto">
            <a:xfrm>
              <a:off x="5843434" y="3823587"/>
              <a:ext cx="2794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STC</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79" name="Rectangle 295">
              <a:extLst>
                <a:ext uri="{FF2B5EF4-FFF2-40B4-BE49-F238E27FC236}">
                  <a16:creationId xmlns:a16="http://schemas.microsoft.com/office/drawing/2014/main" id="{445128FF-8B13-4855-BE9A-D207A8ECF372}"/>
                </a:ext>
              </a:extLst>
            </p:cNvPr>
            <p:cNvSpPr>
              <a:spLocks noChangeArrowheads="1"/>
            </p:cNvSpPr>
            <p:nvPr/>
          </p:nvSpPr>
          <p:spPr bwMode="auto">
            <a:xfrm>
              <a:off x="5841847" y="4547487"/>
              <a:ext cx="2730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a:ln>
                    <a:noFill/>
                  </a:ln>
                  <a:solidFill>
                    <a:srgbClr val="000000"/>
                  </a:solidFill>
                  <a:effectLst/>
                  <a:uLnTx/>
                  <a:uFillTx/>
                  <a:latin typeface="Arial" panose="020B0604020202020204" pitchFamily="34" charset="0"/>
                  <a:ea typeface="+mn-ea"/>
                  <a:cs typeface="+mn-cs"/>
                </a:rPr>
                <a:t>JHC</a:t>
              </a:r>
              <a:endParaRPr kumimoji="0" lang="cs-CZ" altLang="cs-CZ" sz="1800" b="0" i="0" u="none" strike="noStrike" kern="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80" name="Rectangle 296">
              <a:extLst>
                <a:ext uri="{FF2B5EF4-FFF2-40B4-BE49-F238E27FC236}">
                  <a16:creationId xmlns:a16="http://schemas.microsoft.com/office/drawing/2014/main" id="{2DFCBE2F-9756-43BD-8364-3ED8CB16F723}"/>
                </a:ext>
              </a:extLst>
            </p:cNvPr>
            <p:cNvSpPr>
              <a:spLocks noChangeArrowheads="1"/>
            </p:cNvSpPr>
            <p:nvPr/>
          </p:nvSpPr>
          <p:spPr bwMode="auto">
            <a:xfrm>
              <a:off x="4963959" y="4029962"/>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1" name="Rectangle 297">
              <a:extLst>
                <a:ext uri="{FF2B5EF4-FFF2-40B4-BE49-F238E27FC236}">
                  <a16:creationId xmlns:a16="http://schemas.microsoft.com/office/drawing/2014/main" id="{16C8DEEF-0342-4536-97BF-59F91B912CD7}"/>
                </a:ext>
              </a:extLst>
            </p:cNvPr>
            <p:cNvSpPr>
              <a:spLocks noChangeArrowheads="1"/>
            </p:cNvSpPr>
            <p:nvPr/>
          </p:nvSpPr>
          <p:spPr bwMode="auto">
            <a:xfrm>
              <a:off x="7326159" y="4530024"/>
              <a:ext cx="271635" cy="148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JMK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2" name="Rectangle 298">
              <a:extLst>
                <a:ext uri="{FF2B5EF4-FFF2-40B4-BE49-F238E27FC236}">
                  <a16:creationId xmlns:a16="http://schemas.microsoft.com/office/drawing/2014/main" id="{0BE8E2BE-D63A-41EF-B8E6-5B75FC34FBBE}"/>
                </a:ext>
              </a:extLst>
            </p:cNvPr>
            <p:cNvSpPr>
              <a:spLocks noChangeArrowheads="1"/>
            </p:cNvSpPr>
            <p:nvPr/>
          </p:nvSpPr>
          <p:spPr bwMode="auto">
            <a:xfrm>
              <a:off x="6572097" y="4195062"/>
              <a:ext cx="2762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VYS</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3" name="Rectangle 299">
              <a:extLst>
                <a:ext uri="{FF2B5EF4-FFF2-40B4-BE49-F238E27FC236}">
                  <a16:creationId xmlns:a16="http://schemas.microsoft.com/office/drawing/2014/main" id="{BA31F247-0804-4F52-A969-014CE6028E6A}"/>
                </a:ext>
              </a:extLst>
            </p:cNvPr>
            <p:cNvSpPr>
              <a:spLocks noChangeArrowheads="1"/>
            </p:cNvSpPr>
            <p:nvPr/>
          </p:nvSpPr>
          <p:spPr bwMode="auto">
            <a:xfrm>
              <a:off x="8026247" y="4363337"/>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ZLK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4" name="Rectangle 300">
              <a:extLst>
                <a:ext uri="{FF2B5EF4-FFF2-40B4-BE49-F238E27FC236}">
                  <a16:creationId xmlns:a16="http://schemas.microsoft.com/office/drawing/2014/main" id="{528B2EA0-2BAE-45C0-8C9F-A039091C8F50}"/>
                </a:ext>
              </a:extLst>
            </p:cNvPr>
            <p:cNvSpPr>
              <a:spLocks noChangeArrowheads="1"/>
            </p:cNvSpPr>
            <p:nvPr/>
          </p:nvSpPr>
          <p:spPr bwMode="auto">
            <a:xfrm>
              <a:off x="5395759" y="3074287"/>
              <a:ext cx="2000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ULK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5" name="Rectangle 301">
              <a:extLst>
                <a:ext uri="{FF2B5EF4-FFF2-40B4-BE49-F238E27FC236}">
                  <a16:creationId xmlns:a16="http://schemas.microsoft.com/office/drawing/2014/main" id="{73C4E722-7E79-4C52-8FD0-A6148D12C0D1}"/>
                </a:ext>
              </a:extLst>
            </p:cNvPr>
            <p:cNvSpPr>
              <a:spLocks noChangeArrowheads="1"/>
            </p:cNvSpPr>
            <p:nvPr/>
          </p:nvSpPr>
          <p:spPr bwMode="auto">
            <a:xfrm>
              <a:off x="8227859" y="3733099"/>
              <a:ext cx="2952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MSK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6" name="Rectangle 302">
              <a:extLst>
                <a:ext uri="{FF2B5EF4-FFF2-40B4-BE49-F238E27FC236}">
                  <a16:creationId xmlns:a16="http://schemas.microsoft.com/office/drawing/2014/main" id="{7E86411B-1077-4B03-ABDD-FF22401FE031}"/>
                </a:ext>
              </a:extLst>
            </p:cNvPr>
            <p:cNvSpPr>
              <a:spLocks noChangeArrowheads="1"/>
            </p:cNvSpPr>
            <p:nvPr/>
          </p:nvSpPr>
          <p:spPr bwMode="auto">
            <a:xfrm>
              <a:off x="7740497" y="4020437"/>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OLK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7" name="Rectangle 303">
              <a:extLst>
                <a:ext uri="{FF2B5EF4-FFF2-40B4-BE49-F238E27FC236}">
                  <a16:creationId xmlns:a16="http://schemas.microsoft.com/office/drawing/2014/main" id="{C0735F32-E4CA-468B-85E1-132BBB50F500}"/>
                </a:ext>
              </a:extLst>
            </p:cNvPr>
            <p:cNvSpPr>
              <a:spLocks noChangeArrowheads="1"/>
            </p:cNvSpPr>
            <p:nvPr/>
          </p:nvSpPr>
          <p:spPr bwMode="auto">
            <a:xfrm>
              <a:off x="6937222" y="3682299"/>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PAK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8" name="Rectangle 304">
              <a:extLst>
                <a:ext uri="{FF2B5EF4-FFF2-40B4-BE49-F238E27FC236}">
                  <a16:creationId xmlns:a16="http://schemas.microsoft.com/office/drawing/2014/main" id="{D0F4FA35-A512-4B2B-9A68-C0D79E27A7A0}"/>
                </a:ext>
              </a:extLst>
            </p:cNvPr>
            <p:cNvSpPr>
              <a:spLocks noChangeArrowheads="1"/>
            </p:cNvSpPr>
            <p:nvPr/>
          </p:nvSpPr>
          <p:spPr bwMode="auto">
            <a:xfrm>
              <a:off x="6626072" y="3155249"/>
              <a:ext cx="2111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HKK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9" name="Rectangle 305">
              <a:extLst>
                <a:ext uri="{FF2B5EF4-FFF2-40B4-BE49-F238E27FC236}">
                  <a16:creationId xmlns:a16="http://schemas.microsoft.com/office/drawing/2014/main" id="{2F94C933-6061-4219-93FA-FFD734F43131}"/>
                </a:ext>
              </a:extLst>
            </p:cNvPr>
            <p:cNvSpPr>
              <a:spLocks noChangeArrowheads="1"/>
            </p:cNvSpPr>
            <p:nvPr/>
          </p:nvSpPr>
          <p:spPr bwMode="auto">
            <a:xfrm>
              <a:off x="6178397" y="2815524"/>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LBK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0" name="Rectangle 306">
              <a:extLst>
                <a:ext uri="{FF2B5EF4-FFF2-40B4-BE49-F238E27FC236}">
                  <a16:creationId xmlns:a16="http://schemas.microsoft.com/office/drawing/2014/main" id="{111E6135-6A04-4D70-9DAE-1AC1CA9EB811}"/>
                </a:ext>
              </a:extLst>
            </p:cNvPr>
            <p:cNvSpPr>
              <a:spLocks noChangeArrowheads="1"/>
            </p:cNvSpPr>
            <p:nvPr/>
          </p:nvSpPr>
          <p:spPr bwMode="auto">
            <a:xfrm>
              <a:off x="4695672" y="3375912"/>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KVK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1" name="Rectangle 307">
              <a:extLst>
                <a:ext uri="{FF2B5EF4-FFF2-40B4-BE49-F238E27FC236}">
                  <a16:creationId xmlns:a16="http://schemas.microsoft.com/office/drawing/2014/main" id="{D2F50D50-380B-4C33-A8B2-6C71305FBECC}"/>
                </a:ext>
              </a:extLst>
            </p:cNvPr>
            <p:cNvSpPr>
              <a:spLocks noChangeArrowheads="1"/>
            </p:cNvSpPr>
            <p:nvPr/>
          </p:nvSpPr>
          <p:spPr bwMode="auto">
            <a:xfrm>
              <a:off x="5853753" y="3504373"/>
              <a:ext cx="2857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PHA</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grpSp>
      <p:graphicFrame>
        <p:nvGraphicFramePr>
          <p:cNvPr id="96" name="Chart 4">
            <a:extLst>
              <a:ext uri="{FF2B5EF4-FFF2-40B4-BE49-F238E27FC236}">
                <a16:creationId xmlns:a16="http://schemas.microsoft.com/office/drawing/2014/main" id="{4AC38C8F-B8F3-49D9-B76A-C208FA4E7B95}"/>
              </a:ext>
            </a:extLst>
          </p:cNvPr>
          <p:cNvGraphicFramePr/>
          <p:nvPr>
            <p:custDataLst>
              <p:tags r:id="rId3"/>
            </p:custDataLst>
          </p:nvPr>
        </p:nvGraphicFramePr>
        <p:xfrm>
          <a:off x="1382698" y="1978745"/>
          <a:ext cx="2942849" cy="4009088"/>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97" name="Group 110">
            <a:extLst>
              <a:ext uri="{FF2B5EF4-FFF2-40B4-BE49-F238E27FC236}">
                <a16:creationId xmlns:a16="http://schemas.microsoft.com/office/drawing/2014/main" id="{5EA21FDC-1D0E-45DA-827D-2D1A12AF2782}"/>
              </a:ext>
            </a:extLst>
          </p:cNvPr>
          <p:cNvGraphicFramePr>
            <a:graphicFrameLocks noGrp="1"/>
          </p:cNvGraphicFramePr>
          <p:nvPr>
            <p:custDataLst>
              <p:tags r:id="rId4"/>
            </p:custDataLst>
          </p:nvPr>
        </p:nvGraphicFramePr>
        <p:xfrm>
          <a:off x="293698"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99" name="TextovéPole 98">
            <a:extLst>
              <a:ext uri="{FF2B5EF4-FFF2-40B4-BE49-F238E27FC236}">
                <a16:creationId xmlns:a16="http://schemas.microsoft.com/office/drawing/2014/main" id="{D62BA589-ECD4-4C28-957D-21E8433A4FFA}"/>
              </a:ext>
            </a:extLst>
          </p:cNvPr>
          <p:cNvSpPr txBox="1"/>
          <p:nvPr>
            <p:custDataLst>
              <p:tags r:id="rId5"/>
            </p:custDataLst>
          </p:nvPr>
        </p:nvSpPr>
        <p:spPr>
          <a:xfrm>
            <a:off x="1137018" y="1131067"/>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09/2022 – 04/2023</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108" name="TextBox 9">
            <a:extLst>
              <a:ext uri="{FF2B5EF4-FFF2-40B4-BE49-F238E27FC236}">
                <a16:creationId xmlns:a16="http://schemas.microsoft.com/office/drawing/2014/main" id="{A90D7360-A949-A3C4-15F5-49338AE43BD8}"/>
              </a:ext>
            </a:extLst>
          </p:cNvPr>
          <p:cNvSpPr txBox="1"/>
          <p:nvPr>
            <p:custDataLst>
              <p:tags r:id="rId6"/>
            </p:custDataLst>
          </p:nvPr>
        </p:nvSpPr>
        <p:spPr>
          <a:xfrm>
            <a:off x="5229086" y="1463529"/>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seniorů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65 let (%)</a:t>
            </a:r>
          </a:p>
        </p:txBody>
      </p:sp>
      <p:sp>
        <p:nvSpPr>
          <p:cNvPr id="109" name="TextBox 9">
            <a:extLst>
              <a:ext uri="{FF2B5EF4-FFF2-40B4-BE49-F238E27FC236}">
                <a16:creationId xmlns:a16="http://schemas.microsoft.com/office/drawing/2014/main" id="{6EE30093-D4F0-AD09-AD4E-0A0322F7C6DA}"/>
              </a:ext>
            </a:extLst>
          </p:cNvPr>
          <p:cNvSpPr txBox="1"/>
          <p:nvPr/>
        </p:nvSpPr>
        <p:spPr>
          <a:xfrm>
            <a:off x="4567244"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110" name="Chart 4">
            <a:extLst>
              <a:ext uri="{FF2B5EF4-FFF2-40B4-BE49-F238E27FC236}">
                <a16:creationId xmlns:a16="http://schemas.microsoft.com/office/drawing/2014/main" id="{E842B0CB-85FC-5A13-5D24-3F2E3CA0EEA4}"/>
              </a:ext>
            </a:extLst>
          </p:cNvPr>
          <p:cNvGraphicFramePr/>
          <p:nvPr>
            <p:custDataLst>
              <p:tags r:id="rId7"/>
            </p:custDataLst>
          </p:nvPr>
        </p:nvGraphicFramePr>
        <p:xfrm>
          <a:off x="5740235" y="1978745"/>
          <a:ext cx="2942849" cy="4009088"/>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11" name="Group 110">
            <a:extLst>
              <a:ext uri="{FF2B5EF4-FFF2-40B4-BE49-F238E27FC236}">
                <a16:creationId xmlns:a16="http://schemas.microsoft.com/office/drawing/2014/main" id="{D6E63895-BE7F-7465-0B5F-63A46C36D9F6}"/>
              </a:ext>
            </a:extLst>
          </p:cNvPr>
          <p:cNvGraphicFramePr>
            <a:graphicFrameLocks noGrp="1"/>
          </p:cNvGraphicFramePr>
          <p:nvPr>
            <p:custDataLst>
              <p:tags r:id="rId8"/>
            </p:custDataLst>
          </p:nvPr>
        </p:nvGraphicFramePr>
        <p:xfrm>
          <a:off x="4651235"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112" name="TextovéPole 111">
            <a:extLst>
              <a:ext uri="{FF2B5EF4-FFF2-40B4-BE49-F238E27FC236}">
                <a16:creationId xmlns:a16="http://schemas.microsoft.com/office/drawing/2014/main" id="{33CA4FD8-DA01-E54C-9700-F5A97CC7B0B2}"/>
              </a:ext>
            </a:extLst>
          </p:cNvPr>
          <p:cNvSpPr txBox="1"/>
          <p:nvPr>
            <p:custDataLst>
              <p:tags r:id="rId9"/>
            </p:custDataLst>
          </p:nvPr>
        </p:nvSpPr>
        <p:spPr>
          <a:xfrm>
            <a:off x="5584204" y="1137661"/>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3" name="TextBox 5">
            <a:extLst>
              <a:ext uri="{FF2B5EF4-FFF2-40B4-BE49-F238E27FC236}">
                <a16:creationId xmlns:a16="http://schemas.microsoft.com/office/drawing/2014/main" id="{8B382BCB-CFBA-682F-B53F-6540F18DBED1}"/>
              </a:ext>
            </a:extLst>
          </p:cNvPr>
          <p:cNvSpPr txBox="1"/>
          <p:nvPr>
            <p:custDataLst>
              <p:tags r:id="rId10"/>
            </p:custDataLst>
          </p:nvPr>
        </p:nvSpPr>
        <p:spPr>
          <a:xfrm>
            <a:off x="396000" y="684000"/>
            <a:ext cx="821712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ISIN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NRHZS, 2022 - 2024;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o</a:t>
            </a: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čkování identifikováno pomocí ATC kódu J07B,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aktualizováno 25.8.2024;</a:t>
            </a:r>
          </a:p>
        </p:txBody>
      </p:sp>
      <p:sp>
        <p:nvSpPr>
          <p:cNvPr id="2" name="Nadpis 1">
            <a:extLst>
              <a:ext uri="{FF2B5EF4-FFF2-40B4-BE49-F238E27FC236}">
                <a16:creationId xmlns:a16="http://schemas.microsoft.com/office/drawing/2014/main" id="{7B323C8E-A13A-9143-E817-8734DE9334C0}"/>
              </a:ext>
            </a:extLst>
          </p:cNvPr>
          <p:cNvSpPr>
            <a:spLocks noGrp="1"/>
          </p:cNvSpPr>
          <p:nvPr>
            <p:ph type="title"/>
          </p:nvPr>
        </p:nvSpPr>
        <p:spPr>
          <a:xfrm>
            <a:off x="374822" y="280086"/>
            <a:ext cx="11107026" cy="535460"/>
          </a:xfrm>
        </p:spPr>
        <p:txBody>
          <a:bodyPr>
            <a:normAutofit/>
          </a:bodyPr>
          <a:lstStyle/>
          <a:p>
            <a:r>
              <a:rPr lang="cs-CZ" dirty="0">
                <a:solidFill>
                  <a:srgbClr val="C22728"/>
                </a:solidFill>
              </a:rPr>
              <a:t>Proočkovanost seniorů (≥ 65 let) proti chřipce: srovnání regionů</a:t>
            </a:r>
          </a:p>
        </p:txBody>
      </p:sp>
      <p:sp>
        <p:nvSpPr>
          <p:cNvPr id="98" name="TextovéPole 97">
            <a:extLst>
              <a:ext uri="{FF2B5EF4-FFF2-40B4-BE49-F238E27FC236}">
                <a16:creationId xmlns:a16="http://schemas.microsoft.com/office/drawing/2014/main" id="{58803A00-5AC9-CF7B-2E90-B4FD80403711}"/>
              </a:ext>
            </a:extLst>
          </p:cNvPr>
          <p:cNvSpPr txBox="1"/>
          <p:nvPr>
            <p:custDataLst>
              <p:tags r:id="rId11"/>
            </p:custDataLst>
          </p:nvPr>
        </p:nvSpPr>
        <p:spPr>
          <a:xfrm>
            <a:off x="8857269" y="2328948"/>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35140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9">
            <a:extLst>
              <a:ext uri="{FF2B5EF4-FFF2-40B4-BE49-F238E27FC236}">
                <a16:creationId xmlns:a16="http://schemas.microsoft.com/office/drawing/2014/main" id="{AD32F994-6FBD-4CF7-A825-F14D22A954AF}"/>
              </a:ext>
            </a:extLst>
          </p:cNvPr>
          <p:cNvSpPr txBox="1"/>
          <p:nvPr>
            <p:custDataLst>
              <p:tags r:id="rId1"/>
            </p:custDataLst>
          </p:nvPr>
        </p:nvSpPr>
        <p:spPr>
          <a:xfrm>
            <a:off x="720622" y="1455525"/>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seniorů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75 let (%)</a:t>
            </a:r>
          </a:p>
        </p:txBody>
      </p:sp>
      <p:sp>
        <p:nvSpPr>
          <p:cNvPr id="5" name="TextBox 9">
            <a:extLst>
              <a:ext uri="{FF2B5EF4-FFF2-40B4-BE49-F238E27FC236}">
                <a16:creationId xmlns:a16="http://schemas.microsoft.com/office/drawing/2014/main" id="{26674C04-4F40-4D42-AE3F-B0A572F7BA4C}"/>
              </a:ext>
            </a:extLst>
          </p:cNvPr>
          <p:cNvSpPr txBox="1"/>
          <p:nvPr/>
        </p:nvSpPr>
        <p:spPr>
          <a:xfrm>
            <a:off x="209707"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pSp>
        <p:nvGrpSpPr>
          <p:cNvPr id="6" name="Skupina 5">
            <a:extLst>
              <a:ext uri="{FF2B5EF4-FFF2-40B4-BE49-F238E27FC236}">
                <a16:creationId xmlns:a16="http://schemas.microsoft.com/office/drawing/2014/main" id="{1B1AC318-F360-4E5D-A645-E8C25BDBCEAD}"/>
              </a:ext>
            </a:extLst>
          </p:cNvPr>
          <p:cNvGrpSpPr/>
          <p:nvPr>
            <p:custDataLst>
              <p:tags r:id="rId2"/>
            </p:custDataLst>
          </p:nvPr>
        </p:nvGrpSpPr>
        <p:grpSpPr>
          <a:xfrm>
            <a:off x="8467546" y="2748828"/>
            <a:ext cx="3430756" cy="3013969"/>
            <a:chOff x="4386109" y="1506908"/>
            <a:chExt cx="4541838" cy="3635892"/>
          </a:xfrm>
        </p:grpSpPr>
        <p:grpSp>
          <p:nvGrpSpPr>
            <p:cNvPr id="7" name="Skupina 6">
              <a:extLst>
                <a:ext uri="{FF2B5EF4-FFF2-40B4-BE49-F238E27FC236}">
                  <a16:creationId xmlns:a16="http://schemas.microsoft.com/office/drawing/2014/main" id="{D9EAE287-02C5-48F9-BACC-B1A1994A0C4E}"/>
                </a:ext>
              </a:extLst>
            </p:cNvPr>
            <p:cNvGrpSpPr/>
            <p:nvPr/>
          </p:nvGrpSpPr>
          <p:grpSpPr>
            <a:xfrm>
              <a:off x="6051761" y="1506908"/>
              <a:ext cx="1658398" cy="828397"/>
              <a:chOff x="6324158" y="1072780"/>
              <a:chExt cx="942905" cy="829877"/>
            </a:xfrm>
          </p:grpSpPr>
          <p:sp>
            <p:nvSpPr>
              <p:cNvPr id="92" name="Text Box 58">
                <a:extLst>
                  <a:ext uri="{FF2B5EF4-FFF2-40B4-BE49-F238E27FC236}">
                    <a16:creationId xmlns:a16="http://schemas.microsoft.com/office/drawing/2014/main" id="{287BBBAD-62A5-4372-854D-BA59ACA9454C}"/>
                  </a:ext>
                </a:extLst>
              </p:cNvPr>
              <p:cNvSpPr txBox="1">
                <a:spLocks noChangeArrowheads="1"/>
              </p:cNvSpPr>
              <p:nvPr/>
            </p:nvSpPr>
            <p:spPr bwMode="auto">
              <a:xfrm>
                <a:off x="6519815" y="1072780"/>
                <a:ext cx="747248" cy="49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&gt; </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32%</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30</a:t>
                </a: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32%</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 30%</a:t>
                </a:r>
                <a:endParaRPr kumimoji="0" lang="en-US" altLang="cs-CZ" sz="1200" b="0" i="0" u="none" strike="noStrike" kern="0" cap="none" spc="0" normalizeH="0" baseline="0" noProof="0" dirty="0">
                  <a:ln>
                    <a:noFill/>
                  </a:ln>
                  <a:solidFill>
                    <a:srgbClr val="000000"/>
                  </a:solidFill>
                  <a:effectLst/>
                  <a:uLnTx/>
                  <a:uFillTx/>
                  <a:latin typeface="Arial"/>
                  <a:ea typeface="+mn-ea"/>
                  <a:cs typeface="+mn-cs"/>
                </a:endParaRPr>
              </a:p>
            </p:txBody>
          </p:sp>
          <p:sp>
            <p:nvSpPr>
              <p:cNvPr id="93" name="Rectangle 56">
                <a:extLst>
                  <a:ext uri="{FF2B5EF4-FFF2-40B4-BE49-F238E27FC236}">
                    <a16:creationId xmlns:a16="http://schemas.microsoft.com/office/drawing/2014/main" id="{536B2515-A85B-4711-A13C-14A0604DE138}"/>
                  </a:ext>
                </a:extLst>
              </p:cNvPr>
              <p:cNvSpPr>
                <a:spLocks noChangeArrowheads="1"/>
              </p:cNvSpPr>
              <p:nvPr/>
            </p:nvSpPr>
            <p:spPr bwMode="auto">
              <a:xfrm>
                <a:off x="6327976" y="1758657"/>
                <a:ext cx="144000" cy="144000"/>
              </a:xfrm>
              <a:prstGeom prst="rect">
                <a:avLst/>
              </a:prstGeom>
              <a:solidFill>
                <a:srgbClr val="BDD7E7"/>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4" name="Rectangle 56">
                <a:extLst>
                  <a:ext uri="{FF2B5EF4-FFF2-40B4-BE49-F238E27FC236}">
                    <a16:creationId xmlns:a16="http://schemas.microsoft.com/office/drawing/2014/main" id="{28CC2010-D9A7-46F3-A8CD-66BEE4888A07}"/>
                  </a:ext>
                </a:extLst>
              </p:cNvPr>
              <p:cNvSpPr>
                <a:spLocks noChangeArrowheads="1"/>
              </p:cNvSpPr>
              <p:nvPr/>
            </p:nvSpPr>
            <p:spPr bwMode="auto">
              <a:xfrm>
                <a:off x="6324158" y="1450509"/>
                <a:ext cx="144000" cy="144000"/>
              </a:xfrm>
              <a:prstGeom prst="rect">
                <a:avLst/>
              </a:prstGeom>
              <a:solidFill>
                <a:srgbClr val="6BAED6"/>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5" name="Rectangle 56">
                <a:extLst>
                  <a:ext uri="{FF2B5EF4-FFF2-40B4-BE49-F238E27FC236}">
                    <a16:creationId xmlns:a16="http://schemas.microsoft.com/office/drawing/2014/main" id="{9C523421-C4CA-4B19-A97F-7ADC69493F7C}"/>
                  </a:ext>
                </a:extLst>
              </p:cNvPr>
              <p:cNvSpPr>
                <a:spLocks noChangeArrowheads="1"/>
              </p:cNvSpPr>
              <p:nvPr/>
            </p:nvSpPr>
            <p:spPr bwMode="auto">
              <a:xfrm>
                <a:off x="6324158" y="1140811"/>
                <a:ext cx="144000" cy="144000"/>
              </a:xfrm>
              <a:prstGeom prst="rect">
                <a:avLst/>
              </a:prstGeom>
              <a:solidFill>
                <a:srgbClr val="2171B5"/>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800" b="0" i="1" u="none" strike="noStrike" kern="0" cap="none" spc="0" normalizeH="0" baseline="0" noProof="0">
                  <a:ln>
                    <a:noFill/>
                  </a:ln>
                  <a:solidFill>
                    <a:srgbClr val="000000"/>
                  </a:solidFill>
                  <a:effectLst/>
                  <a:uLnTx/>
                  <a:uFillTx/>
                  <a:latin typeface="Arial" charset="0"/>
                  <a:ea typeface="+mn-ea"/>
                  <a:cs typeface="+mn-cs"/>
                </a:endParaRPr>
              </a:p>
            </p:txBody>
          </p:sp>
        </p:grpSp>
        <p:sp>
          <p:nvSpPr>
            <p:cNvPr id="8" name="Freeform 224">
              <a:extLst>
                <a:ext uri="{FF2B5EF4-FFF2-40B4-BE49-F238E27FC236}">
                  <a16:creationId xmlns:a16="http://schemas.microsoft.com/office/drawing/2014/main" id="{786C0FD6-D386-4805-A74B-E31469F98BCF}"/>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9" name="Freeform 225">
              <a:extLst>
                <a:ext uri="{FF2B5EF4-FFF2-40B4-BE49-F238E27FC236}">
                  <a16:creationId xmlns:a16="http://schemas.microsoft.com/office/drawing/2014/main" id="{C8870FBD-0895-43BF-BCCF-289A46BA47DB}"/>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0" name="Freeform 226">
              <a:extLst>
                <a:ext uri="{FF2B5EF4-FFF2-40B4-BE49-F238E27FC236}">
                  <a16:creationId xmlns:a16="http://schemas.microsoft.com/office/drawing/2014/main" id="{52AE9A27-4918-41E0-B60E-880C304A8237}"/>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1" name="Freeform 227">
              <a:extLst>
                <a:ext uri="{FF2B5EF4-FFF2-40B4-BE49-F238E27FC236}">
                  <a16:creationId xmlns:a16="http://schemas.microsoft.com/office/drawing/2014/main" id="{18B18CE3-7DA2-44DB-ADDD-FEBF57084E8E}"/>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2" name="Freeform 228">
              <a:extLst>
                <a:ext uri="{FF2B5EF4-FFF2-40B4-BE49-F238E27FC236}">
                  <a16:creationId xmlns:a16="http://schemas.microsoft.com/office/drawing/2014/main" id="{08FF6CA4-4F0E-4FB3-8AFA-ED210823552A}"/>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3" name="Freeform 229">
              <a:extLst>
                <a:ext uri="{FF2B5EF4-FFF2-40B4-BE49-F238E27FC236}">
                  <a16:creationId xmlns:a16="http://schemas.microsoft.com/office/drawing/2014/main" id="{A53DDD73-A6A4-4CE1-A22D-F6BF26FC652E}"/>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4" name="Freeform 230">
              <a:extLst>
                <a:ext uri="{FF2B5EF4-FFF2-40B4-BE49-F238E27FC236}">
                  <a16:creationId xmlns:a16="http://schemas.microsoft.com/office/drawing/2014/main" id="{137AE7C5-EB3D-4C6F-AA7C-C83146DC690F}"/>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5" name="Freeform 231">
              <a:extLst>
                <a:ext uri="{FF2B5EF4-FFF2-40B4-BE49-F238E27FC236}">
                  <a16:creationId xmlns:a16="http://schemas.microsoft.com/office/drawing/2014/main" id="{9F2FB907-64A3-4635-887C-CD7CBF067FA5}"/>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6" name="Freeform 232">
              <a:extLst>
                <a:ext uri="{FF2B5EF4-FFF2-40B4-BE49-F238E27FC236}">
                  <a16:creationId xmlns:a16="http://schemas.microsoft.com/office/drawing/2014/main" id="{80BB1F89-4022-4E89-B488-4BE8E23163A2}"/>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7" name="Freeform 233">
              <a:extLst>
                <a:ext uri="{FF2B5EF4-FFF2-40B4-BE49-F238E27FC236}">
                  <a16:creationId xmlns:a16="http://schemas.microsoft.com/office/drawing/2014/main" id="{D1BF29C3-76D6-4FCC-9FD7-8EEDBCEF7744}"/>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8" name="Freeform 234">
              <a:extLst>
                <a:ext uri="{FF2B5EF4-FFF2-40B4-BE49-F238E27FC236}">
                  <a16:creationId xmlns:a16="http://schemas.microsoft.com/office/drawing/2014/main" id="{B7F4660D-A2C3-482C-ACFD-0EE417A96B38}"/>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9" name="Freeform 235">
              <a:extLst>
                <a:ext uri="{FF2B5EF4-FFF2-40B4-BE49-F238E27FC236}">
                  <a16:creationId xmlns:a16="http://schemas.microsoft.com/office/drawing/2014/main" id="{F817786B-379A-4DC1-B6EF-85735F73B055}"/>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0" name="Freeform 236">
              <a:extLst>
                <a:ext uri="{FF2B5EF4-FFF2-40B4-BE49-F238E27FC236}">
                  <a16:creationId xmlns:a16="http://schemas.microsoft.com/office/drawing/2014/main" id="{C128C5BA-9309-40BB-AE55-41A502CCB91B}"/>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1" name="Freeform 237">
              <a:extLst>
                <a:ext uri="{FF2B5EF4-FFF2-40B4-BE49-F238E27FC236}">
                  <a16:creationId xmlns:a16="http://schemas.microsoft.com/office/drawing/2014/main" id="{DD5E30C3-329E-4306-9764-B5B2E303009D}"/>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2" name="Freeform 238">
              <a:extLst>
                <a:ext uri="{FF2B5EF4-FFF2-40B4-BE49-F238E27FC236}">
                  <a16:creationId xmlns:a16="http://schemas.microsoft.com/office/drawing/2014/main" id="{8B0618DA-6DCF-49D3-A84C-42AC498D1C31}"/>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3" name="Freeform 239">
              <a:extLst>
                <a:ext uri="{FF2B5EF4-FFF2-40B4-BE49-F238E27FC236}">
                  <a16:creationId xmlns:a16="http://schemas.microsoft.com/office/drawing/2014/main" id="{F224F9E7-CC40-4304-B8F8-2AAB2F76BF5A}"/>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4" name="Freeform 240">
              <a:extLst>
                <a:ext uri="{FF2B5EF4-FFF2-40B4-BE49-F238E27FC236}">
                  <a16:creationId xmlns:a16="http://schemas.microsoft.com/office/drawing/2014/main" id="{10E1D1E9-D5AD-47E3-9B43-6665BB736966}"/>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5" name="Freeform 241">
              <a:extLst>
                <a:ext uri="{FF2B5EF4-FFF2-40B4-BE49-F238E27FC236}">
                  <a16:creationId xmlns:a16="http://schemas.microsoft.com/office/drawing/2014/main" id="{DF22B41D-C851-4097-8A9B-FD262538988B}"/>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6" name="Freeform 242">
              <a:extLst>
                <a:ext uri="{FF2B5EF4-FFF2-40B4-BE49-F238E27FC236}">
                  <a16:creationId xmlns:a16="http://schemas.microsoft.com/office/drawing/2014/main" id="{23E07D0E-6F0E-486D-8E5D-36FF14F94D3D}"/>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7" name="Freeform 243">
              <a:extLst>
                <a:ext uri="{FF2B5EF4-FFF2-40B4-BE49-F238E27FC236}">
                  <a16:creationId xmlns:a16="http://schemas.microsoft.com/office/drawing/2014/main" id="{6B542771-02CF-4424-B7C2-0488F70D6A69}"/>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8" name="Freeform 244">
              <a:extLst>
                <a:ext uri="{FF2B5EF4-FFF2-40B4-BE49-F238E27FC236}">
                  <a16:creationId xmlns:a16="http://schemas.microsoft.com/office/drawing/2014/main" id="{593C3406-C6E3-4EA4-875C-BE7845168998}"/>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9" name="Freeform 245">
              <a:extLst>
                <a:ext uri="{FF2B5EF4-FFF2-40B4-BE49-F238E27FC236}">
                  <a16:creationId xmlns:a16="http://schemas.microsoft.com/office/drawing/2014/main" id="{A3D7FEF8-449E-4B8A-9D52-80DDC7886127}"/>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0" name="Freeform 246">
              <a:extLst>
                <a:ext uri="{FF2B5EF4-FFF2-40B4-BE49-F238E27FC236}">
                  <a16:creationId xmlns:a16="http://schemas.microsoft.com/office/drawing/2014/main" id="{0B5FC82A-291B-441C-9752-9C82A168DED9}"/>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1" name="Freeform 247">
              <a:extLst>
                <a:ext uri="{FF2B5EF4-FFF2-40B4-BE49-F238E27FC236}">
                  <a16:creationId xmlns:a16="http://schemas.microsoft.com/office/drawing/2014/main" id="{25B80A27-C38A-4629-A77E-8197EF96F07C}"/>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2" name="Freeform 248">
              <a:extLst>
                <a:ext uri="{FF2B5EF4-FFF2-40B4-BE49-F238E27FC236}">
                  <a16:creationId xmlns:a16="http://schemas.microsoft.com/office/drawing/2014/main" id="{A94EDB3A-5C86-4DC5-880B-1F90D2DBEAEB}"/>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3" name="Freeform 249">
              <a:extLst>
                <a:ext uri="{FF2B5EF4-FFF2-40B4-BE49-F238E27FC236}">
                  <a16:creationId xmlns:a16="http://schemas.microsoft.com/office/drawing/2014/main" id="{5DC2595B-B9A7-4D8C-B9FA-C7E5402BCD0B}"/>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4" name="Freeform 250">
              <a:extLst>
                <a:ext uri="{FF2B5EF4-FFF2-40B4-BE49-F238E27FC236}">
                  <a16:creationId xmlns:a16="http://schemas.microsoft.com/office/drawing/2014/main" id="{F1C63E7E-2720-4185-A804-3CFDA989316C}"/>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5" name="Freeform 251">
              <a:extLst>
                <a:ext uri="{FF2B5EF4-FFF2-40B4-BE49-F238E27FC236}">
                  <a16:creationId xmlns:a16="http://schemas.microsoft.com/office/drawing/2014/main" id="{023E93EC-07B4-41E7-BC35-EC0C4E240FA5}"/>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6" name="Freeform 252">
              <a:extLst>
                <a:ext uri="{FF2B5EF4-FFF2-40B4-BE49-F238E27FC236}">
                  <a16:creationId xmlns:a16="http://schemas.microsoft.com/office/drawing/2014/main" id="{5EF11EFC-A0DE-42C8-A401-ED12547DF1C8}"/>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7" name="Freeform 253">
              <a:extLst>
                <a:ext uri="{FF2B5EF4-FFF2-40B4-BE49-F238E27FC236}">
                  <a16:creationId xmlns:a16="http://schemas.microsoft.com/office/drawing/2014/main" id="{7E754C19-34F6-40DA-8513-059F756B0290}"/>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8" name="Freeform 254">
              <a:extLst>
                <a:ext uri="{FF2B5EF4-FFF2-40B4-BE49-F238E27FC236}">
                  <a16:creationId xmlns:a16="http://schemas.microsoft.com/office/drawing/2014/main" id="{F3B33918-C173-422B-B3F8-293DD2484643}"/>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9" name="Freeform 255">
              <a:extLst>
                <a:ext uri="{FF2B5EF4-FFF2-40B4-BE49-F238E27FC236}">
                  <a16:creationId xmlns:a16="http://schemas.microsoft.com/office/drawing/2014/main" id="{1BC14C8B-4D20-44E8-B3B0-8A520EDA7B21}"/>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0" name="Freeform 256">
              <a:extLst>
                <a:ext uri="{FF2B5EF4-FFF2-40B4-BE49-F238E27FC236}">
                  <a16:creationId xmlns:a16="http://schemas.microsoft.com/office/drawing/2014/main" id="{9FEC94A9-0671-4349-AC5A-30BD6A361BAA}"/>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1" name="Freeform 257">
              <a:extLst>
                <a:ext uri="{FF2B5EF4-FFF2-40B4-BE49-F238E27FC236}">
                  <a16:creationId xmlns:a16="http://schemas.microsoft.com/office/drawing/2014/main" id="{5E7922B7-D96C-4401-9DC2-A01B29266CD5}"/>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2" name="Freeform 258">
              <a:extLst>
                <a:ext uri="{FF2B5EF4-FFF2-40B4-BE49-F238E27FC236}">
                  <a16:creationId xmlns:a16="http://schemas.microsoft.com/office/drawing/2014/main" id="{AE5406BB-992A-46C6-8577-EEC1AECA751B}"/>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3" name="Freeform 259">
              <a:extLst>
                <a:ext uri="{FF2B5EF4-FFF2-40B4-BE49-F238E27FC236}">
                  <a16:creationId xmlns:a16="http://schemas.microsoft.com/office/drawing/2014/main" id="{91C864EF-D07A-4DDA-8CA2-84B0362A9BAE}"/>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4" name="Freeform 260">
              <a:extLst>
                <a:ext uri="{FF2B5EF4-FFF2-40B4-BE49-F238E27FC236}">
                  <a16:creationId xmlns:a16="http://schemas.microsoft.com/office/drawing/2014/main" id="{9ADA8136-39E6-4DED-83FF-796373355169}"/>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5" name="Freeform 261">
              <a:extLst>
                <a:ext uri="{FF2B5EF4-FFF2-40B4-BE49-F238E27FC236}">
                  <a16:creationId xmlns:a16="http://schemas.microsoft.com/office/drawing/2014/main" id="{45379C69-934A-4C14-8C6F-38ED4B2DD562}"/>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6" name="Freeform 262">
              <a:extLst>
                <a:ext uri="{FF2B5EF4-FFF2-40B4-BE49-F238E27FC236}">
                  <a16:creationId xmlns:a16="http://schemas.microsoft.com/office/drawing/2014/main" id="{75940302-4C53-4123-BA9C-C29C66E23A40}"/>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7" name="Freeform 263">
              <a:extLst>
                <a:ext uri="{FF2B5EF4-FFF2-40B4-BE49-F238E27FC236}">
                  <a16:creationId xmlns:a16="http://schemas.microsoft.com/office/drawing/2014/main" id="{D11C0A11-0706-4BF8-912B-BF1D5411078B}"/>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171B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8" name="Freeform 264">
              <a:extLst>
                <a:ext uri="{FF2B5EF4-FFF2-40B4-BE49-F238E27FC236}">
                  <a16:creationId xmlns:a16="http://schemas.microsoft.com/office/drawing/2014/main" id="{EE27E47A-BD34-45CF-95CF-FC1343EC24BF}"/>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9" name="Freeform 265">
              <a:extLst>
                <a:ext uri="{FF2B5EF4-FFF2-40B4-BE49-F238E27FC236}">
                  <a16:creationId xmlns:a16="http://schemas.microsoft.com/office/drawing/2014/main" id="{33D99051-9478-4A03-B86C-96FC32C6152B}"/>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0" name="Freeform 266">
              <a:extLst>
                <a:ext uri="{FF2B5EF4-FFF2-40B4-BE49-F238E27FC236}">
                  <a16:creationId xmlns:a16="http://schemas.microsoft.com/office/drawing/2014/main" id="{50C0DD6B-3630-4488-AFDE-BB62457C42E1}"/>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1" name="Freeform 267">
              <a:extLst>
                <a:ext uri="{FF2B5EF4-FFF2-40B4-BE49-F238E27FC236}">
                  <a16:creationId xmlns:a16="http://schemas.microsoft.com/office/drawing/2014/main" id="{0ADDD7D4-95F6-4761-AD53-2EED8532D634}"/>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2" name="Freeform 268">
              <a:extLst>
                <a:ext uri="{FF2B5EF4-FFF2-40B4-BE49-F238E27FC236}">
                  <a16:creationId xmlns:a16="http://schemas.microsoft.com/office/drawing/2014/main" id="{9F3263BD-87D8-4F46-8521-3F425A657A3A}"/>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3" name="Freeform 269">
              <a:extLst>
                <a:ext uri="{FF2B5EF4-FFF2-40B4-BE49-F238E27FC236}">
                  <a16:creationId xmlns:a16="http://schemas.microsoft.com/office/drawing/2014/main" id="{2FF64D2C-4664-4469-B651-4DE39D868424}"/>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4" name="Freeform 270">
              <a:extLst>
                <a:ext uri="{FF2B5EF4-FFF2-40B4-BE49-F238E27FC236}">
                  <a16:creationId xmlns:a16="http://schemas.microsoft.com/office/drawing/2014/main" id="{46247CA3-24DD-4531-804D-924502A47849}"/>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5" name="Freeform 271">
              <a:extLst>
                <a:ext uri="{FF2B5EF4-FFF2-40B4-BE49-F238E27FC236}">
                  <a16:creationId xmlns:a16="http://schemas.microsoft.com/office/drawing/2014/main" id="{CA41F606-BD1F-4CAB-A6CD-629B2F234259}"/>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2171B5"/>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6" name="Freeform 272">
              <a:extLst>
                <a:ext uri="{FF2B5EF4-FFF2-40B4-BE49-F238E27FC236}">
                  <a16:creationId xmlns:a16="http://schemas.microsoft.com/office/drawing/2014/main" id="{BB7611C2-9CE5-43C9-BDFC-413261E81C48}"/>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7" name="Freeform 273">
              <a:extLst>
                <a:ext uri="{FF2B5EF4-FFF2-40B4-BE49-F238E27FC236}">
                  <a16:creationId xmlns:a16="http://schemas.microsoft.com/office/drawing/2014/main" id="{29B6EACA-75B6-447A-94F4-33D61F1AE068}"/>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8" name="Freeform 274">
              <a:extLst>
                <a:ext uri="{FF2B5EF4-FFF2-40B4-BE49-F238E27FC236}">
                  <a16:creationId xmlns:a16="http://schemas.microsoft.com/office/drawing/2014/main" id="{6A864011-2BBB-4972-AC92-F5A8BF46B8D9}"/>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9" name="Freeform 275">
              <a:extLst>
                <a:ext uri="{FF2B5EF4-FFF2-40B4-BE49-F238E27FC236}">
                  <a16:creationId xmlns:a16="http://schemas.microsoft.com/office/drawing/2014/main" id="{1383D51E-A505-43E1-B110-FC8E5BE15B93}"/>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0" name="Freeform 276">
              <a:extLst>
                <a:ext uri="{FF2B5EF4-FFF2-40B4-BE49-F238E27FC236}">
                  <a16:creationId xmlns:a16="http://schemas.microsoft.com/office/drawing/2014/main" id="{479FFFB0-BB57-43A4-B901-BA58F9220CA1}"/>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1" name="Freeform 277">
              <a:extLst>
                <a:ext uri="{FF2B5EF4-FFF2-40B4-BE49-F238E27FC236}">
                  <a16:creationId xmlns:a16="http://schemas.microsoft.com/office/drawing/2014/main" id="{7187378F-D745-4FA1-9B0E-53E25984BD13}"/>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2" name="Freeform 278">
              <a:extLst>
                <a:ext uri="{FF2B5EF4-FFF2-40B4-BE49-F238E27FC236}">
                  <a16:creationId xmlns:a16="http://schemas.microsoft.com/office/drawing/2014/main" id="{DBAFA0C3-AA69-48E5-9219-5008A06E040F}"/>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6BA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3" name="Freeform 279">
              <a:extLst>
                <a:ext uri="{FF2B5EF4-FFF2-40B4-BE49-F238E27FC236}">
                  <a16:creationId xmlns:a16="http://schemas.microsoft.com/office/drawing/2014/main" id="{7A741992-64AD-417C-A46A-2AFEA2204840}"/>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4" name="Freeform 280">
              <a:extLst>
                <a:ext uri="{FF2B5EF4-FFF2-40B4-BE49-F238E27FC236}">
                  <a16:creationId xmlns:a16="http://schemas.microsoft.com/office/drawing/2014/main" id="{27280F82-57B3-4265-8BA5-AE2419B59306}"/>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5" name="Freeform 281">
              <a:extLst>
                <a:ext uri="{FF2B5EF4-FFF2-40B4-BE49-F238E27FC236}">
                  <a16:creationId xmlns:a16="http://schemas.microsoft.com/office/drawing/2014/main" id="{0BF8B1BF-37FC-4A7C-B21F-B96C422888E5}"/>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6" name="Freeform 282">
              <a:extLst>
                <a:ext uri="{FF2B5EF4-FFF2-40B4-BE49-F238E27FC236}">
                  <a16:creationId xmlns:a16="http://schemas.microsoft.com/office/drawing/2014/main" id="{F58EC6FA-6150-4519-AB47-46D8C142010D}"/>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7" name="Freeform 283">
              <a:extLst>
                <a:ext uri="{FF2B5EF4-FFF2-40B4-BE49-F238E27FC236}">
                  <a16:creationId xmlns:a16="http://schemas.microsoft.com/office/drawing/2014/main" id="{A27B7B8C-31D0-4CFD-9C43-0C3C2C01C577}"/>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8" name="Freeform 284">
              <a:extLst>
                <a:ext uri="{FF2B5EF4-FFF2-40B4-BE49-F238E27FC236}">
                  <a16:creationId xmlns:a16="http://schemas.microsoft.com/office/drawing/2014/main" id="{43B01DC3-7245-4F85-94E4-5674295CEBFA}"/>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9" name="Freeform 285">
              <a:extLst>
                <a:ext uri="{FF2B5EF4-FFF2-40B4-BE49-F238E27FC236}">
                  <a16:creationId xmlns:a16="http://schemas.microsoft.com/office/drawing/2014/main" id="{D622BC10-B4A0-425B-B4EF-DA6D1C99CFDA}"/>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0" name="Freeform 286">
              <a:extLst>
                <a:ext uri="{FF2B5EF4-FFF2-40B4-BE49-F238E27FC236}">
                  <a16:creationId xmlns:a16="http://schemas.microsoft.com/office/drawing/2014/main" id="{99BBD96A-08EA-494D-A36C-2CD3749C7D18}"/>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1" name="Freeform 287">
              <a:extLst>
                <a:ext uri="{FF2B5EF4-FFF2-40B4-BE49-F238E27FC236}">
                  <a16:creationId xmlns:a16="http://schemas.microsoft.com/office/drawing/2014/main" id="{5C0A4063-BA02-41B4-B97E-3EA79E209C6B}"/>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2" name="Freeform 288">
              <a:extLst>
                <a:ext uri="{FF2B5EF4-FFF2-40B4-BE49-F238E27FC236}">
                  <a16:creationId xmlns:a16="http://schemas.microsoft.com/office/drawing/2014/main" id="{F4847732-BDD1-4689-9854-0528C0244E0F}"/>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3" name="Freeform 289">
              <a:extLst>
                <a:ext uri="{FF2B5EF4-FFF2-40B4-BE49-F238E27FC236}">
                  <a16:creationId xmlns:a16="http://schemas.microsoft.com/office/drawing/2014/main" id="{FCB57162-BA4E-4E15-A13D-B06CDE8885C4}"/>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4" name="Freeform 290">
              <a:extLst>
                <a:ext uri="{FF2B5EF4-FFF2-40B4-BE49-F238E27FC236}">
                  <a16:creationId xmlns:a16="http://schemas.microsoft.com/office/drawing/2014/main" id="{6A20D3F8-0ABD-4149-BB31-BF8713C8D525}"/>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BDD7E7"/>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75" name="Freeform 291">
              <a:extLst>
                <a:ext uri="{FF2B5EF4-FFF2-40B4-BE49-F238E27FC236}">
                  <a16:creationId xmlns:a16="http://schemas.microsoft.com/office/drawing/2014/main" id="{F104C209-8DFA-42F1-A96F-5FFE8339C841}"/>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6" name="Freeform 292">
              <a:extLst>
                <a:ext uri="{FF2B5EF4-FFF2-40B4-BE49-F238E27FC236}">
                  <a16:creationId xmlns:a16="http://schemas.microsoft.com/office/drawing/2014/main" id="{6EC80B96-6A7E-494B-9D18-18EAE95AB037}"/>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7" name="Freeform 293">
              <a:extLst>
                <a:ext uri="{FF2B5EF4-FFF2-40B4-BE49-F238E27FC236}">
                  <a16:creationId xmlns:a16="http://schemas.microsoft.com/office/drawing/2014/main" id="{09DEB26B-13AA-4F7B-8F3D-4603B1A0D2AC}"/>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8" name="Rectangle 294">
              <a:extLst>
                <a:ext uri="{FF2B5EF4-FFF2-40B4-BE49-F238E27FC236}">
                  <a16:creationId xmlns:a16="http://schemas.microsoft.com/office/drawing/2014/main" id="{5E6AE6A4-831F-421C-986C-77286896FFFE}"/>
                </a:ext>
              </a:extLst>
            </p:cNvPr>
            <p:cNvSpPr>
              <a:spLocks noChangeArrowheads="1"/>
            </p:cNvSpPr>
            <p:nvPr/>
          </p:nvSpPr>
          <p:spPr bwMode="auto">
            <a:xfrm>
              <a:off x="5843434" y="3823587"/>
              <a:ext cx="2794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STC</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79" name="Rectangle 295">
              <a:extLst>
                <a:ext uri="{FF2B5EF4-FFF2-40B4-BE49-F238E27FC236}">
                  <a16:creationId xmlns:a16="http://schemas.microsoft.com/office/drawing/2014/main" id="{445128FF-8B13-4855-BE9A-D207A8ECF372}"/>
                </a:ext>
              </a:extLst>
            </p:cNvPr>
            <p:cNvSpPr>
              <a:spLocks noChangeArrowheads="1"/>
            </p:cNvSpPr>
            <p:nvPr/>
          </p:nvSpPr>
          <p:spPr bwMode="auto">
            <a:xfrm>
              <a:off x="5841847" y="4547487"/>
              <a:ext cx="2730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a:ln>
                    <a:noFill/>
                  </a:ln>
                  <a:solidFill>
                    <a:srgbClr val="000000"/>
                  </a:solidFill>
                  <a:effectLst/>
                  <a:uLnTx/>
                  <a:uFillTx/>
                  <a:latin typeface="Arial" panose="020B0604020202020204" pitchFamily="34" charset="0"/>
                  <a:ea typeface="+mn-ea"/>
                  <a:cs typeface="+mn-cs"/>
                </a:rPr>
                <a:t>JHC</a:t>
              </a:r>
              <a:endParaRPr kumimoji="0" lang="cs-CZ" altLang="cs-CZ" sz="1800" b="0" i="0" u="none" strike="noStrike" kern="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80" name="Rectangle 296">
              <a:extLst>
                <a:ext uri="{FF2B5EF4-FFF2-40B4-BE49-F238E27FC236}">
                  <a16:creationId xmlns:a16="http://schemas.microsoft.com/office/drawing/2014/main" id="{2DFCBE2F-9756-43BD-8364-3ED8CB16F723}"/>
                </a:ext>
              </a:extLst>
            </p:cNvPr>
            <p:cNvSpPr>
              <a:spLocks noChangeArrowheads="1"/>
            </p:cNvSpPr>
            <p:nvPr/>
          </p:nvSpPr>
          <p:spPr bwMode="auto">
            <a:xfrm>
              <a:off x="4963959" y="4029962"/>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1" name="Rectangle 297">
              <a:extLst>
                <a:ext uri="{FF2B5EF4-FFF2-40B4-BE49-F238E27FC236}">
                  <a16:creationId xmlns:a16="http://schemas.microsoft.com/office/drawing/2014/main" id="{16C8DEEF-0342-4536-97BF-59F91B912CD7}"/>
                </a:ext>
              </a:extLst>
            </p:cNvPr>
            <p:cNvSpPr>
              <a:spLocks noChangeArrowheads="1"/>
            </p:cNvSpPr>
            <p:nvPr/>
          </p:nvSpPr>
          <p:spPr bwMode="auto">
            <a:xfrm>
              <a:off x="7326159" y="4530024"/>
              <a:ext cx="271635" cy="148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JMK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2" name="Rectangle 298">
              <a:extLst>
                <a:ext uri="{FF2B5EF4-FFF2-40B4-BE49-F238E27FC236}">
                  <a16:creationId xmlns:a16="http://schemas.microsoft.com/office/drawing/2014/main" id="{0BE8E2BE-D63A-41EF-B8E6-5B75FC34FBBE}"/>
                </a:ext>
              </a:extLst>
            </p:cNvPr>
            <p:cNvSpPr>
              <a:spLocks noChangeArrowheads="1"/>
            </p:cNvSpPr>
            <p:nvPr/>
          </p:nvSpPr>
          <p:spPr bwMode="auto">
            <a:xfrm>
              <a:off x="6572097" y="4195062"/>
              <a:ext cx="2762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VYS</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3" name="Rectangle 299">
              <a:extLst>
                <a:ext uri="{FF2B5EF4-FFF2-40B4-BE49-F238E27FC236}">
                  <a16:creationId xmlns:a16="http://schemas.microsoft.com/office/drawing/2014/main" id="{BA31F247-0804-4F52-A969-014CE6028E6A}"/>
                </a:ext>
              </a:extLst>
            </p:cNvPr>
            <p:cNvSpPr>
              <a:spLocks noChangeArrowheads="1"/>
            </p:cNvSpPr>
            <p:nvPr/>
          </p:nvSpPr>
          <p:spPr bwMode="auto">
            <a:xfrm>
              <a:off x="8026247" y="4363337"/>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ZLK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4" name="Rectangle 300">
              <a:extLst>
                <a:ext uri="{FF2B5EF4-FFF2-40B4-BE49-F238E27FC236}">
                  <a16:creationId xmlns:a16="http://schemas.microsoft.com/office/drawing/2014/main" id="{528B2EA0-2BAE-45C0-8C9F-A039091C8F50}"/>
                </a:ext>
              </a:extLst>
            </p:cNvPr>
            <p:cNvSpPr>
              <a:spLocks noChangeArrowheads="1"/>
            </p:cNvSpPr>
            <p:nvPr/>
          </p:nvSpPr>
          <p:spPr bwMode="auto">
            <a:xfrm>
              <a:off x="5395759" y="3074287"/>
              <a:ext cx="2000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ULK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5" name="Rectangle 301">
              <a:extLst>
                <a:ext uri="{FF2B5EF4-FFF2-40B4-BE49-F238E27FC236}">
                  <a16:creationId xmlns:a16="http://schemas.microsoft.com/office/drawing/2014/main" id="{73C4E722-7E79-4C52-8FD0-A6148D12C0D1}"/>
                </a:ext>
              </a:extLst>
            </p:cNvPr>
            <p:cNvSpPr>
              <a:spLocks noChangeArrowheads="1"/>
            </p:cNvSpPr>
            <p:nvPr/>
          </p:nvSpPr>
          <p:spPr bwMode="auto">
            <a:xfrm>
              <a:off x="8227859" y="3733099"/>
              <a:ext cx="2952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MSK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6" name="Rectangle 302">
              <a:extLst>
                <a:ext uri="{FF2B5EF4-FFF2-40B4-BE49-F238E27FC236}">
                  <a16:creationId xmlns:a16="http://schemas.microsoft.com/office/drawing/2014/main" id="{7E86411B-1077-4B03-ABDD-FF22401FE031}"/>
                </a:ext>
              </a:extLst>
            </p:cNvPr>
            <p:cNvSpPr>
              <a:spLocks noChangeArrowheads="1"/>
            </p:cNvSpPr>
            <p:nvPr/>
          </p:nvSpPr>
          <p:spPr bwMode="auto">
            <a:xfrm>
              <a:off x="7740497" y="4020437"/>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OLK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7" name="Rectangle 303">
              <a:extLst>
                <a:ext uri="{FF2B5EF4-FFF2-40B4-BE49-F238E27FC236}">
                  <a16:creationId xmlns:a16="http://schemas.microsoft.com/office/drawing/2014/main" id="{C0735F32-E4CA-468B-85E1-132BBB50F500}"/>
                </a:ext>
              </a:extLst>
            </p:cNvPr>
            <p:cNvSpPr>
              <a:spLocks noChangeArrowheads="1"/>
            </p:cNvSpPr>
            <p:nvPr/>
          </p:nvSpPr>
          <p:spPr bwMode="auto">
            <a:xfrm>
              <a:off x="6937222" y="3682299"/>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PAK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8" name="Rectangle 304">
              <a:extLst>
                <a:ext uri="{FF2B5EF4-FFF2-40B4-BE49-F238E27FC236}">
                  <a16:creationId xmlns:a16="http://schemas.microsoft.com/office/drawing/2014/main" id="{D0F4FA35-A512-4B2B-9A68-C0D79E27A7A0}"/>
                </a:ext>
              </a:extLst>
            </p:cNvPr>
            <p:cNvSpPr>
              <a:spLocks noChangeArrowheads="1"/>
            </p:cNvSpPr>
            <p:nvPr/>
          </p:nvSpPr>
          <p:spPr bwMode="auto">
            <a:xfrm>
              <a:off x="6626072" y="3155249"/>
              <a:ext cx="2111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HKK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9" name="Rectangle 305">
              <a:extLst>
                <a:ext uri="{FF2B5EF4-FFF2-40B4-BE49-F238E27FC236}">
                  <a16:creationId xmlns:a16="http://schemas.microsoft.com/office/drawing/2014/main" id="{2F94C933-6061-4219-93FA-FFD734F43131}"/>
                </a:ext>
              </a:extLst>
            </p:cNvPr>
            <p:cNvSpPr>
              <a:spLocks noChangeArrowheads="1"/>
            </p:cNvSpPr>
            <p:nvPr/>
          </p:nvSpPr>
          <p:spPr bwMode="auto">
            <a:xfrm>
              <a:off x="6178397" y="2815524"/>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LBK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0" name="Rectangle 306">
              <a:extLst>
                <a:ext uri="{FF2B5EF4-FFF2-40B4-BE49-F238E27FC236}">
                  <a16:creationId xmlns:a16="http://schemas.microsoft.com/office/drawing/2014/main" id="{111E6135-6A04-4D70-9DAE-1AC1CA9EB811}"/>
                </a:ext>
              </a:extLst>
            </p:cNvPr>
            <p:cNvSpPr>
              <a:spLocks noChangeArrowheads="1"/>
            </p:cNvSpPr>
            <p:nvPr/>
          </p:nvSpPr>
          <p:spPr bwMode="auto">
            <a:xfrm>
              <a:off x="4695672" y="3375912"/>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KVK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1" name="Rectangle 307">
              <a:extLst>
                <a:ext uri="{FF2B5EF4-FFF2-40B4-BE49-F238E27FC236}">
                  <a16:creationId xmlns:a16="http://schemas.microsoft.com/office/drawing/2014/main" id="{D2F50D50-380B-4C33-A8B2-6C71305FBECC}"/>
                </a:ext>
              </a:extLst>
            </p:cNvPr>
            <p:cNvSpPr>
              <a:spLocks noChangeArrowheads="1"/>
            </p:cNvSpPr>
            <p:nvPr/>
          </p:nvSpPr>
          <p:spPr bwMode="auto">
            <a:xfrm>
              <a:off x="5853753" y="3504373"/>
              <a:ext cx="2857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PHA</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grpSp>
      <p:graphicFrame>
        <p:nvGraphicFramePr>
          <p:cNvPr id="96" name="Chart 4">
            <a:extLst>
              <a:ext uri="{FF2B5EF4-FFF2-40B4-BE49-F238E27FC236}">
                <a16:creationId xmlns:a16="http://schemas.microsoft.com/office/drawing/2014/main" id="{4AC38C8F-B8F3-49D9-B76A-C208FA4E7B95}"/>
              </a:ext>
            </a:extLst>
          </p:cNvPr>
          <p:cNvGraphicFramePr/>
          <p:nvPr>
            <p:custDataLst>
              <p:tags r:id="rId3"/>
            </p:custDataLst>
          </p:nvPr>
        </p:nvGraphicFramePr>
        <p:xfrm>
          <a:off x="1382698" y="1978745"/>
          <a:ext cx="2942849" cy="4009088"/>
        </p:xfrm>
        <a:graphic>
          <a:graphicData uri="http://schemas.openxmlformats.org/drawingml/2006/chart">
            <c:chart xmlns:c="http://schemas.openxmlformats.org/drawingml/2006/chart" xmlns:r="http://schemas.openxmlformats.org/officeDocument/2006/relationships" r:id="rId13"/>
          </a:graphicData>
        </a:graphic>
      </p:graphicFrame>
      <p:graphicFrame>
        <p:nvGraphicFramePr>
          <p:cNvPr id="97" name="Group 110">
            <a:extLst>
              <a:ext uri="{FF2B5EF4-FFF2-40B4-BE49-F238E27FC236}">
                <a16:creationId xmlns:a16="http://schemas.microsoft.com/office/drawing/2014/main" id="{5EA21FDC-1D0E-45DA-827D-2D1A12AF2782}"/>
              </a:ext>
            </a:extLst>
          </p:cNvPr>
          <p:cNvGraphicFramePr>
            <a:graphicFrameLocks noGrp="1"/>
          </p:cNvGraphicFramePr>
          <p:nvPr>
            <p:custDataLst>
              <p:tags r:id="rId4"/>
            </p:custDataLst>
          </p:nvPr>
        </p:nvGraphicFramePr>
        <p:xfrm>
          <a:off x="293698"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99" name="TextovéPole 98">
            <a:extLst>
              <a:ext uri="{FF2B5EF4-FFF2-40B4-BE49-F238E27FC236}">
                <a16:creationId xmlns:a16="http://schemas.microsoft.com/office/drawing/2014/main" id="{D62BA589-ECD4-4C28-957D-21E8433A4FFA}"/>
              </a:ext>
            </a:extLst>
          </p:cNvPr>
          <p:cNvSpPr txBox="1"/>
          <p:nvPr>
            <p:custDataLst>
              <p:tags r:id="rId5"/>
            </p:custDataLst>
          </p:nvPr>
        </p:nvSpPr>
        <p:spPr>
          <a:xfrm>
            <a:off x="1137018" y="1131067"/>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09/2022 – 04/2023</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108" name="TextBox 9">
            <a:extLst>
              <a:ext uri="{FF2B5EF4-FFF2-40B4-BE49-F238E27FC236}">
                <a16:creationId xmlns:a16="http://schemas.microsoft.com/office/drawing/2014/main" id="{A90D7360-A949-A3C4-15F5-49338AE43BD8}"/>
              </a:ext>
            </a:extLst>
          </p:cNvPr>
          <p:cNvSpPr txBox="1"/>
          <p:nvPr>
            <p:custDataLst>
              <p:tags r:id="rId6"/>
            </p:custDataLst>
          </p:nvPr>
        </p:nvSpPr>
        <p:spPr>
          <a:xfrm>
            <a:off x="5205197" y="1416370"/>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seniorů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75 let (%)</a:t>
            </a:r>
          </a:p>
        </p:txBody>
      </p:sp>
      <p:sp>
        <p:nvSpPr>
          <p:cNvPr id="109" name="TextBox 9">
            <a:extLst>
              <a:ext uri="{FF2B5EF4-FFF2-40B4-BE49-F238E27FC236}">
                <a16:creationId xmlns:a16="http://schemas.microsoft.com/office/drawing/2014/main" id="{6EE30093-D4F0-AD09-AD4E-0A0322F7C6DA}"/>
              </a:ext>
            </a:extLst>
          </p:cNvPr>
          <p:cNvSpPr txBox="1"/>
          <p:nvPr/>
        </p:nvSpPr>
        <p:spPr>
          <a:xfrm>
            <a:off x="4567244" y="2057636"/>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110" name="Chart 4">
            <a:extLst>
              <a:ext uri="{FF2B5EF4-FFF2-40B4-BE49-F238E27FC236}">
                <a16:creationId xmlns:a16="http://schemas.microsoft.com/office/drawing/2014/main" id="{E842B0CB-85FC-5A13-5D24-3F2E3CA0EEA4}"/>
              </a:ext>
            </a:extLst>
          </p:cNvPr>
          <p:cNvGraphicFramePr/>
          <p:nvPr>
            <p:custDataLst>
              <p:tags r:id="rId7"/>
            </p:custDataLst>
          </p:nvPr>
        </p:nvGraphicFramePr>
        <p:xfrm>
          <a:off x="5740235" y="1978745"/>
          <a:ext cx="2942849" cy="4009088"/>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111" name="Group 110">
            <a:extLst>
              <a:ext uri="{FF2B5EF4-FFF2-40B4-BE49-F238E27FC236}">
                <a16:creationId xmlns:a16="http://schemas.microsoft.com/office/drawing/2014/main" id="{D6E63895-BE7F-7465-0B5F-63A46C36D9F6}"/>
              </a:ext>
            </a:extLst>
          </p:cNvPr>
          <p:cNvGraphicFramePr>
            <a:graphicFrameLocks noGrp="1"/>
          </p:cNvGraphicFramePr>
          <p:nvPr>
            <p:custDataLst>
              <p:tags r:id="rId8"/>
            </p:custDataLst>
          </p:nvPr>
        </p:nvGraphicFramePr>
        <p:xfrm>
          <a:off x="4651235" y="2325726"/>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Hlavní město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Kraj 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112" name="TextovéPole 111">
            <a:extLst>
              <a:ext uri="{FF2B5EF4-FFF2-40B4-BE49-F238E27FC236}">
                <a16:creationId xmlns:a16="http://schemas.microsoft.com/office/drawing/2014/main" id="{33CA4FD8-DA01-E54C-9700-F5A97CC7B0B2}"/>
              </a:ext>
            </a:extLst>
          </p:cNvPr>
          <p:cNvSpPr txBox="1"/>
          <p:nvPr>
            <p:custDataLst>
              <p:tags r:id="rId9"/>
            </p:custDataLst>
          </p:nvPr>
        </p:nvSpPr>
        <p:spPr>
          <a:xfrm>
            <a:off x="5561176" y="1132310"/>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98" name="TextBox 5">
            <a:extLst>
              <a:ext uri="{FF2B5EF4-FFF2-40B4-BE49-F238E27FC236}">
                <a16:creationId xmlns:a16="http://schemas.microsoft.com/office/drawing/2014/main" id="{4FD44F44-CBB3-D807-C47C-8507EDD359F3}"/>
              </a:ext>
            </a:extLst>
          </p:cNvPr>
          <p:cNvSpPr txBox="1"/>
          <p:nvPr>
            <p:custDataLst>
              <p:tags r:id="rId10"/>
            </p:custDataLst>
          </p:nvPr>
        </p:nvSpPr>
        <p:spPr>
          <a:xfrm>
            <a:off x="396000" y="684000"/>
            <a:ext cx="821712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dat: ISIN +</a:t>
            </a:r>
            <a:r>
              <a:rPr kumimoji="0" lang="cs-CZ" sz="1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NRHZS, 2022 - 2024; </a:t>
            </a:r>
            <a:r>
              <a:rPr kumimoji="0" lang="cs-CZ" sz="1400" b="0" i="0" u="none" strike="noStrike" kern="0" cap="none" spc="0" normalizeH="0" baseline="0" noProof="0" dirty="0">
                <a:ln>
                  <a:noFill/>
                </a:ln>
                <a:solidFill>
                  <a:srgbClr val="000000"/>
                </a:solidFill>
                <a:effectLst/>
                <a:uLnTx/>
                <a:uFillTx/>
                <a:latin typeface="Calibri" panose="020F0502020204030204"/>
                <a:ea typeface="+mn-ea"/>
                <a:cs typeface="+mn-cs"/>
              </a:rPr>
              <a:t>o</a:t>
            </a:r>
            <a:r>
              <a:rPr kumimoji="0" lang="pl-PL" sz="1400" b="0" i="0" u="none" strike="noStrike" kern="1200" cap="none" spc="0" normalizeH="0" baseline="0" noProof="0" dirty="0">
                <a:ln>
                  <a:noFill/>
                </a:ln>
                <a:solidFill>
                  <a:prstClr val="black"/>
                </a:solidFill>
                <a:effectLst/>
                <a:uLnTx/>
                <a:uFillTx/>
                <a:latin typeface="Calibri" panose="020F0502020204030204"/>
                <a:ea typeface="+mn-ea"/>
                <a:cs typeface="+mn-cs"/>
              </a:rPr>
              <a:t>čkování identifikováno pomocí ATC kódu J07B,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aktualizováno 25.8.2024;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l-PL" sz="1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 name="Nadpis 1">
            <a:extLst>
              <a:ext uri="{FF2B5EF4-FFF2-40B4-BE49-F238E27FC236}">
                <a16:creationId xmlns:a16="http://schemas.microsoft.com/office/drawing/2014/main" id="{71BD5A7D-CC1D-601B-6AF2-D60934138DEA}"/>
              </a:ext>
            </a:extLst>
          </p:cNvPr>
          <p:cNvSpPr>
            <a:spLocks noGrp="1"/>
          </p:cNvSpPr>
          <p:nvPr>
            <p:ph type="title"/>
          </p:nvPr>
        </p:nvSpPr>
        <p:spPr>
          <a:xfrm>
            <a:off x="374822" y="280086"/>
            <a:ext cx="11107026" cy="535460"/>
          </a:xfrm>
        </p:spPr>
        <p:txBody>
          <a:bodyPr>
            <a:normAutofit/>
          </a:bodyPr>
          <a:lstStyle/>
          <a:p>
            <a:r>
              <a:rPr lang="cs-CZ" dirty="0">
                <a:solidFill>
                  <a:srgbClr val="C22728"/>
                </a:solidFill>
              </a:rPr>
              <a:t>Proočkovanost seniorů (≥ 75 let) proti chřipce: srovnání regionů</a:t>
            </a:r>
          </a:p>
        </p:txBody>
      </p:sp>
      <p:sp>
        <p:nvSpPr>
          <p:cNvPr id="3" name="TextovéPole 2">
            <a:extLst>
              <a:ext uri="{FF2B5EF4-FFF2-40B4-BE49-F238E27FC236}">
                <a16:creationId xmlns:a16="http://schemas.microsoft.com/office/drawing/2014/main" id="{75858920-4FBF-8C5C-B785-EC65AFA9AACB}"/>
              </a:ext>
            </a:extLst>
          </p:cNvPr>
          <p:cNvSpPr txBox="1"/>
          <p:nvPr>
            <p:custDataLst>
              <p:tags r:id="rId11"/>
            </p:custDataLst>
          </p:nvPr>
        </p:nvSpPr>
        <p:spPr>
          <a:xfrm>
            <a:off x="8857269" y="2328948"/>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217165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af 3">
            <a:extLst>
              <a:ext uri="{FF2B5EF4-FFF2-40B4-BE49-F238E27FC236}">
                <a16:creationId xmlns:a16="http://schemas.microsoft.com/office/drawing/2014/main" id="{69C07BA9-9992-43F7-885F-0C1FE15A9C62}"/>
              </a:ext>
            </a:extLst>
          </p:cNvPr>
          <p:cNvGraphicFramePr/>
          <p:nvPr/>
        </p:nvGraphicFramePr>
        <p:xfrm>
          <a:off x="323875" y="1103141"/>
          <a:ext cx="11768489" cy="4646684"/>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ovéPole 4">
            <a:extLst>
              <a:ext uri="{FF2B5EF4-FFF2-40B4-BE49-F238E27FC236}">
                <a16:creationId xmlns:a16="http://schemas.microsoft.com/office/drawing/2014/main" id="{07078186-98B5-4C82-8480-EDEF5C9E1DA4}"/>
              </a:ext>
            </a:extLst>
          </p:cNvPr>
          <p:cNvSpPr txBox="1"/>
          <p:nvPr/>
        </p:nvSpPr>
        <p:spPr>
          <a:xfrm>
            <a:off x="10650178" y="947549"/>
            <a:ext cx="159726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Zdroj dat: OECD</a:t>
            </a:r>
          </a:p>
        </p:txBody>
      </p:sp>
      <p:sp>
        <p:nvSpPr>
          <p:cNvPr id="6" name="TextovéPole 5">
            <a:extLst>
              <a:ext uri="{FF2B5EF4-FFF2-40B4-BE49-F238E27FC236}">
                <a16:creationId xmlns:a16="http://schemas.microsoft.com/office/drawing/2014/main" id="{8ED44B3A-3414-472F-A358-706BB9520B71}"/>
              </a:ext>
            </a:extLst>
          </p:cNvPr>
          <p:cNvSpPr txBox="1"/>
          <p:nvPr/>
        </p:nvSpPr>
        <p:spPr>
          <a:xfrm>
            <a:off x="613032" y="5259086"/>
            <a:ext cx="11759943" cy="646331"/>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Německo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Difference</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in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methodology</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Irsko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Break</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Lucembursko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Provisional</a:t>
            </a:r>
            <a:r>
              <a:rPr kumimoji="0" lang="cs-CZ" sz="1200" b="0" i="1"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cs-CZ" sz="1200" b="0" i="1" u="none" strike="noStrike" kern="1200" cap="none" spc="0" normalizeH="0" baseline="0" noProof="0" dirty="0" err="1">
                <a:ln>
                  <a:noFill/>
                </a:ln>
                <a:solidFill>
                  <a:srgbClr val="000000"/>
                </a:solidFill>
                <a:effectLst/>
                <a:uLnTx/>
                <a:uFillTx/>
                <a:latin typeface="Arial" panose="020B0604020202020204"/>
                <a:ea typeface="+mn-ea"/>
                <a:cs typeface="+mn-cs"/>
              </a:rPr>
              <a:t>value</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U nejaktuálnějšího roku 2021 nebyla dostupná data u všech států. V roce 2020 nebyla dostupná data u Belgie, </a:t>
            </a:r>
            <a:r>
              <a:rPr kumimoji="0" lang="cs-CZ" sz="1200" b="0" i="0" u="none" strike="noStrike" kern="1200" cap="none" spc="0" normalizeH="0" baseline="0" noProof="0" dirty="0" err="1">
                <a:ln>
                  <a:noFill/>
                </a:ln>
                <a:solidFill>
                  <a:srgbClr val="000000"/>
                </a:solidFill>
                <a:effectLst/>
                <a:uLnTx/>
                <a:uFillTx/>
                <a:latin typeface="Arial" panose="020B0604020202020204"/>
                <a:ea typeface="+mn-ea"/>
                <a:cs typeface="+mn-cs"/>
              </a:rPr>
              <a:t>Polska,Portugalska</a:t>
            </a: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 a Rakouska. V Bulharsku, Kypru, Chorvatsku, Maltě a Rumunsku nejsou údaje sbírány. </a:t>
            </a:r>
          </a:p>
        </p:txBody>
      </p:sp>
      <p:sp>
        <p:nvSpPr>
          <p:cNvPr id="7" name="TextovéPole 6">
            <a:extLst>
              <a:ext uri="{FF2B5EF4-FFF2-40B4-BE49-F238E27FC236}">
                <a16:creationId xmlns:a16="http://schemas.microsoft.com/office/drawing/2014/main" id="{D6180A5F-EA9E-40AF-9D9E-DCBEA8218D71}"/>
              </a:ext>
            </a:extLst>
          </p:cNvPr>
          <p:cNvSpPr txBox="1"/>
          <p:nvPr/>
        </p:nvSpPr>
        <p:spPr>
          <a:xfrm>
            <a:off x="1467809" y="6132879"/>
            <a:ext cx="3705501" cy="276999"/>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https://stats.oecd.org/Index.aspx?ThemeTreeId=9#</a:t>
            </a:r>
          </a:p>
        </p:txBody>
      </p:sp>
      <p:sp>
        <p:nvSpPr>
          <p:cNvPr id="8" name="Nadpis 7">
            <a:extLst>
              <a:ext uri="{FF2B5EF4-FFF2-40B4-BE49-F238E27FC236}">
                <a16:creationId xmlns:a16="http://schemas.microsoft.com/office/drawing/2014/main" id="{B484710A-7116-D49F-212D-0E1A4311A585}"/>
              </a:ext>
            </a:extLst>
          </p:cNvPr>
          <p:cNvSpPr>
            <a:spLocks noGrp="1"/>
          </p:cNvSpPr>
          <p:nvPr>
            <p:ph type="title"/>
          </p:nvPr>
        </p:nvSpPr>
        <p:spPr>
          <a:xfrm>
            <a:off x="374822" y="280086"/>
            <a:ext cx="11107026" cy="535460"/>
          </a:xfrm>
        </p:spPr>
        <p:txBody>
          <a:bodyPr>
            <a:noAutofit/>
          </a:bodyPr>
          <a:lstStyle/>
          <a:p>
            <a:pPr lvl="0"/>
            <a:r>
              <a:rPr lang="en-GB" noProof="0" dirty="0" err="1">
                <a:solidFill>
                  <a:srgbClr val="C22728"/>
                </a:solidFill>
              </a:rPr>
              <a:t>Podíl</a:t>
            </a:r>
            <a:r>
              <a:rPr lang="en-GB" noProof="0" dirty="0">
                <a:solidFill>
                  <a:srgbClr val="C22728"/>
                </a:solidFill>
              </a:rPr>
              <a:t> </a:t>
            </a:r>
            <a:r>
              <a:rPr lang="en-GB" noProof="0" dirty="0" err="1">
                <a:solidFill>
                  <a:srgbClr val="C22728"/>
                </a:solidFill>
              </a:rPr>
              <a:t>osob</a:t>
            </a:r>
            <a:r>
              <a:rPr lang="en-GB" noProof="0" dirty="0">
                <a:solidFill>
                  <a:srgbClr val="C22728"/>
                </a:solidFill>
              </a:rPr>
              <a:t> </a:t>
            </a:r>
            <a:r>
              <a:rPr lang="en-GB" noProof="0" dirty="0" err="1">
                <a:solidFill>
                  <a:srgbClr val="C22728"/>
                </a:solidFill>
              </a:rPr>
              <a:t>starších</a:t>
            </a:r>
            <a:r>
              <a:rPr lang="en-GB" noProof="0" dirty="0">
                <a:solidFill>
                  <a:srgbClr val="C22728"/>
                </a:solidFill>
              </a:rPr>
              <a:t> 65 let </a:t>
            </a:r>
            <a:r>
              <a:rPr lang="en-GB" noProof="0" dirty="0" err="1">
                <a:solidFill>
                  <a:srgbClr val="C22728"/>
                </a:solidFill>
              </a:rPr>
              <a:t>očkovaných</a:t>
            </a:r>
            <a:r>
              <a:rPr lang="en-GB" noProof="0" dirty="0">
                <a:solidFill>
                  <a:srgbClr val="C22728"/>
                </a:solidFill>
              </a:rPr>
              <a:t> </a:t>
            </a:r>
            <a:r>
              <a:rPr lang="en-GB" noProof="0" dirty="0" err="1">
                <a:solidFill>
                  <a:srgbClr val="C22728"/>
                </a:solidFill>
              </a:rPr>
              <a:t>proti</a:t>
            </a:r>
            <a:r>
              <a:rPr lang="en-GB" noProof="0" dirty="0">
                <a:solidFill>
                  <a:srgbClr val="C22728"/>
                </a:solidFill>
              </a:rPr>
              <a:t> </a:t>
            </a:r>
            <a:r>
              <a:rPr lang="en-GB" noProof="0" dirty="0" err="1">
                <a:solidFill>
                  <a:srgbClr val="C22728"/>
                </a:solidFill>
              </a:rPr>
              <a:t>chřipce</a:t>
            </a:r>
            <a:r>
              <a:rPr lang="cs-CZ" noProof="0" dirty="0">
                <a:solidFill>
                  <a:srgbClr val="C22728"/>
                </a:solidFill>
              </a:rPr>
              <a:t> </a:t>
            </a:r>
            <a:r>
              <a:rPr lang="en-GB" noProof="0" dirty="0">
                <a:solidFill>
                  <a:srgbClr val="C22728"/>
                </a:solidFill>
              </a:rPr>
              <a:t>v </a:t>
            </a:r>
            <a:r>
              <a:rPr lang="en-GB" noProof="0" dirty="0" err="1">
                <a:solidFill>
                  <a:srgbClr val="C22728"/>
                </a:solidFill>
              </a:rPr>
              <a:t>roce</a:t>
            </a:r>
            <a:r>
              <a:rPr lang="en-GB" noProof="0" dirty="0">
                <a:solidFill>
                  <a:srgbClr val="C22728"/>
                </a:solidFill>
              </a:rPr>
              <a:t> 2020</a:t>
            </a:r>
            <a:br>
              <a:rPr lang="cs-CZ" noProof="0" dirty="0">
                <a:solidFill>
                  <a:srgbClr val="C22728"/>
                </a:solidFill>
              </a:rPr>
            </a:br>
            <a:r>
              <a:rPr lang="cs-CZ" noProof="0" dirty="0">
                <a:solidFill>
                  <a:srgbClr val="C22728"/>
                </a:solidFill>
              </a:rPr>
              <a:t>Mezinárodní srovnání </a:t>
            </a:r>
            <a:endParaRPr lang="cs-CZ" dirty="0">
              <a:solidFill>
                <a:srgbClr val="C22728"/>
              </a:solidFill>
            </a:endParaRPr>
          </a:p>
        </p:txBody>
      </p:sp>
    </p:spTree>
    <p:extLst>
      <p:ext uri="{BB962C8B-B14F-4D97-AF65-F5344CB8AC3E}">
        <p14:creationId xmlns:p14="http://schemas.microsoft.com/office/powerpoint/2010/main" val="42281995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1">
            <a:extLst>
              <a:ext uri="{FF2B5EF4-FFF2-40B4-BE49-F238E27FC236}">
                <a16:creationId xmlns:a16="http://schemas.microsoft.com/office/drawing/2014/main" id="{A2F8BFFB-F87E-42D8-8D9A-646B215FBB76}"/>
              </a:ext>
            </a:extLst>
          </p:cNvPr>
          <p:cNvSpPr>
            <a:spLocks noGrp="1"/>
          </p:cNvSpPr>
          <p:nvPr>
            <p:ph type="title"/>
            <p:custDataLst>
              <p:tags r:id="rId1"/>
            </p:custDataLst>
          </p:nvPr>
        </p:nvSpPr>
        <p:spPr>
          <a:xfrm>
            <a:off x="374822" y="280086"/>
            <a:ext cx="11107026" cy="535460"/>
          </a:xfrm>
        </p:spPr>
        <p:txBody>
          <a:bodyPr>
            <a:noAutofit/>
          </a:bodyPr>
          <a:lstStyle/>
          <a:p>
            <a:r>
              <a:rPr lang="cs-CZ" dirty="0">
                <a:solidFill>
                  <a:srgbClr val="C22728"/>
                </a:solidFill>
              </a:rPr>
              <a:t>Proočkovanost proti chřipce: </a:t>
            </a:r>
            <a:br>
              <a:rPr lang="cs-CZ" dirty="0">
                <a:solidFill>
                  <a:srgbClr val="C22728"/>
                </a:solidFill>
              </a:rPr>
            </a:br>
            <a:r>
              <a:rPr lang="cs-CZ" dirty="0">
                <a:solidFill>
                  <a:srgbClr val="C22728"/>
                </a:solidFill>
              </a:rPr>
              <a:t>senioři (≥ 65 let) s kardiovaskulárním onemocněním</a:t>
            </a:r>
          </a:p>
        </p:txBody>
      </p:sp>
      <p:sp>
        <p:nvSpPr>
          <p:cNvPr id="4" name="TextBox 9">
            <a:extLst>
              <a:ext uri="{FF2B5EF4-FFF2-40B4-BE49-F238E27FC236}">
                <a16:creationId xmlns:a16="http://schemas.microsoft.com/office/drawing/2014/main" id="{AD32F994-6FBD-4CF7-A825-F14D22A954AF}"/>
              </a:ext>
            </a:extLst>
          </p:cNvPr>
          <p:cNvSpPr txBox="1"/>
          <p:nvPr>
            <p:custDataLst>
              <p:tags r:id="rId2"/>
            </p:custDataLst>
          </p:nvPr>
        </p:nvSpPr>
        <p:spPr>
          <a:xfrm>
            <a:off x="740772" y="1829566"/>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seniorů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65 let (%)</a:t>
            </a:r>
          </a:p>
        </p:txBody>
      </p:sp>
      <p:sp>
        <p:nvSpPr>
          <p:cNvPr id="5" name="TextBox 9">
            <a:extLst>
              <a:ext uri="{FF2B5EF4-FFF2-40B4-BE49-F238E27FC236}">
                <a16:creationId xmlns:a16="http://schemas.microsoft.com/office/drawing/2014/main" id="{26674C04-4F40-4D42-AE3F-B0A572F7BA4C}"/>
              </a:ext>
            </a:extLst>
          </p:cNvPr>
          <p:cNvSpPr txBox="1"/>
          <p:nvPr/>
        </p:nvSpPr>
        <p:spPr>
          <a:xfrm>
            <a:off x="229857" y="2431677"/>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pSp>
        <p:nvGrpSpPr>
          <p:cNvPr id="6" name="Skupina 5">
            <a:extLst>
              <a:ext uri="{FF2B5EF4-FFF2-40B4-BE49-F238E27FC236}">
                <a16:creationId xmlns:a16="http://schemas.microsoft.com/office/drawing/2014/main" id="{1B1AC318-F360-4E5D-A645-E8C25BDBCEAD}"/>
              </a:ext>
            </a:extLst>
          </p:cNvPr>
          <p:cNvGrpSpPr/>
          <p:nvPr>
            <p:custDataLst>
              <p:tags r:id="rId3"/>
            </p:custDataLst>
          </p:nvPr>
        </p:nvGrpSpPr>
        <p:grpSpPr>
          <a:xfrm>
            <a:off x="8487696" y="3195888"/>
            <a:ext cx="3430756" cy="3013969"/>
            <a:chOff x="4386109" y="1506908"/>
            <a:chExt cx="4541838" cy="3635892"/>
          </a:xfrm>
        </p:grpSpPr>
        <p:grpSp>
          <p:nvGrpSpPr>
            <p:cNvPr id="7" name="Skupina 6">
              <a:extLst>
                <a:ext uri="{FF2B5EF4-FFF2-40B4-BE49-F238E27FC236}">
                  <a16:creationId xmlns:a16="http://schemas.microsoft.com/office/drawing/2014/main" id="{D9EAE287-02C5-48F9-BACC-B1A1994A0C4E}"/>
                </a:ext>
              </a:extLst>
            </p:cNvPr>
            <p:cNvGrpSpPr/>
            <p:nvPr/>
          </p:nvGrpSpPr>
          <p:grpSpPr>
            <a:xfrm>
              <a:off x="6051761" y="1506908"/>
              <a:ext cx="1658398" cy="828397"/>
              <a:chOff x="6324158" y="1072780"/>
              <a:chExt cx="942905" cy="829877"/>
            </a:xfrm>
          </p:grpSpPr>
          <p:sp>
            <p:nvSpPr>
              <p:cNvPr id="92" name="Text Box 58">
                <a:extLst>
                  <a:ext uri="{FF2B5EF4-FFF2-40B4-BE49-F238E27FC236}">
                    <a16:creationId xmlns:a16="http://schemas.microsoft.com/office/drawing/2014/main" id="{287BBBAD-62A5-4372-854D-BA59ACA9454C}"/>
                  </a:ext>
                </a:extLst>
              </p:cNvPr>
              <p:cNvSpPr txBox="1">
                <a:spLocks noChangeArrowheads="1"/>
              </p:cNvSpPr>
              <p:nvPr/>
            </p:nvSpPr>
            <p:spPr bwMode="auto">
              <a:xfrm>
                <a:off x="6519815" y="1072780"/>
                <a:ext cx="747248" cy="49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&gt; </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33%</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29</a:t>
                </a: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33%</a:t>
                </a:r>
                <a:endParaRPr kumimoji="0" lang="en-US" altLang="cs-CZ" sz="1400" b="0" i="0" u="none" strike="noStrike" kern="0" cap="none" spc="0" normalizeH="0" baseline="0" noProof="0" dirty="0">
                  <a:ln>
                    <a:noFill/>
                  </a:ln>
                  <a:solidFill>
                    <a:srgbClr val="000000"/>
                  </a:solidFill>
                  <a:effectLst/>
                  <a:uLnTx/>
                  <a:uFillTx/>
                  <a:latin typeface="Calibri"/>
                  <a:ea typeface="+mn-ea"/>
                  <a:cs typeface="+mn-cs"/>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altLang="cs-CZ" sz="1400" b="0" i="0" u="none" strike="noStrike" kern="0" cap="none" spc="0" normalizeH="0" baseline="0" noProof="0" dirty="0">
                    <a:ln>
                      <a:noFill/>
                    </a:ln>
                    <a:solidFill>
                      <a:srgbClr val="000000"/>
                    </a:solidFill>
                    <a:effectLst/>
                    <a:uLnTx/>
                    <a:uFillTx/>
                    <a:latin typeface="Calibri"/>
                    <a:ea typeface="+mn-ea"/>
                    <a:cs typeface="+mn-cs"/>
                  </a:rPr>
                  <a:t>≤</a:t>
                </a:r>
                <a:r>
                  <a:rPr kumimoji="0" lang="cs-CZ" altLang="cs-CZ" sz="1400" b="0" i="0" u="none" strike="noStrike" kern="0" cap="none" spc="0" normalizeH="0" baseline="0" noProof="0" dirty="0">
                    <a:ln>
                      <a:noFill/>
                    </a:ln>
                    <a:solidFill>
                      <a:srgbClr val="000000"/>
                    </a:solidFill>
                    <a:effectLst/>
                    <a:uLnTx/>
                    <a:uFillTx/>
                    <a:latin typeface="Calibri"/>
                    <a:ea typeface="+mn-ea"/>
                    <a:cs typeface="+mn-cs"/>
                  </a:rPr>
                  <a:t> 29%</a:t>
                </a:r>
                <a:endParaRPr kumimoji="0" lang="en-US" altLang="cs-CZ" sz="1200" b="0" i="0" u="none" strike="noStrike" kern="0" cap="none" spc="0" normalizeH="0" baseline="0" noProof="0" dirty="0">
                  <a:ln>
                    <a:noFill/>
                  </a:ln>
                  <a:solidFill>
                    <a:srgbClr val="000000"/>
                  </a:solidFill>
                  <a:effectLst/>
                  <a:uLnTx/>
                  <a:uFillTx/>
                  <a:latin typeface="Arial"/>
                  <a:ea typeface="+mn-ea"/>
                  <a:cs typeface="+mn-cs"/>
                </a:endParaRPr>
              </a:p>
            </p:txBody>
          </p:sp>
          <p:sp>
            <p:nvSpPr>
              <p:cNvPr id="93" name="Rectangle 56">
                <a:extLst>
                  <a:ext uri="{FF2B5EF4-FFF2-40B4-BE49-F238E27FC236}">
                    <a16:creationId xmlns:a16="http://schemas.microsoft.com/office/drawing/2014/main" id="{536B2515-A85B-4711-A13C-14A0604DE138}"/>
                  </a:ext>
                </a:extLst>
              </p:cNvPr>
              <p:cNvSpPr>
                <a:spLocks noChangeArrowheads="1"/>
              </p:cNvSpPr>
              <p:nvPr/>
            </p:nvSpPr>
            <p:spPr bwMode="auto">
              <a:xfrm>
                <a:off x="6327976" y="1758657"/>
                <a:ext cx="144000" cy="144000"/>
              </a:xfrm>
              <a:prstGeom prst="rect">
                <a:avLst/>
              </a:prstGeom>
              <a:solidFill>
                <a:srgbClr val="BDD7E7"/>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4" name="Rectangle 56">
                <a:extLst>
                  <a:ext uri="{FF2B5EF4-FFF2-40B4-BE49-F238E27FC236}">
                    <a16:creationId xmlns:a16="http://schemas.microsoft.com/office/drawing/2014/main" id="{28CC2010-D9A7-46F3-A8CD-66BEE4888A07}"/>
                  </a:ext>
                </a:extLst>
              </p:cNvPr>
              <p:cNvSpPr>
                <a:spLocks noChangeArrowheads="1"/>
              </p:cNvSpPr>
              <p:nvPr/>
            </p:nvSpPr>
            <p:spPr bwMode="auto">
              <a:xfrm>
                <a:off x="6324158" y="1450509"/>
                <a:ext cx="144000" cy="144000"/>
              </a:xfrm>
              <a:prstGeom prst="rect">
                <a:avLst/>
              </a:prstGeom>
              <a:solidFill>
                <a:srgbClr val="6BAED6"/>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200" b="0" i="0" u="none" strike="noStrike" kern="0" cap="none" spc="0" normalizeH="0" baseline="0" noProof="0">
                  <a:ln>
                    <a:noFill/>
                  </a:ln>
                  <a:solidFill>
                    <a:srgbClr val="000000"/>
                  </a:solidFill>
                  <a:effectLst/>
                  <a:uLnTx/>
                  <a:uFillTx/>
                  <a:latin typeface="Arial" charset="0"/>
                  <a:ea typeface="+mn-ea"/>
                  <a:cs typeface="+mn-cs"/>
                </a:endParaRPr>
              </a:p>
            </p:txBody>
          </p:sp>
          <p:sp>
            <p:nvSpPr>
              <p:cNvPr id="95" name="Rectangle 56">
                <a:extLst>
                  <a:ext uri="{FF2B5EF4-FFF2-40B4-BE49-F238E27FC236}">
                    <a16:creationId xmlns:a16="http://schemas.microsoft.com/office/drawing/2014/main" id="{9C523421-C4CA-4B19-A97F-7ADC69493F7C}"/>
                  </a:ext>
                </a:extLst>
              </p:cNvPr>
              <p:cNvSpPr>
                <a:spLocks noChangeArrowheads="1"/>
              </p:cNvSpPr>
              <p:nvPr/>
            </p:nvSpPr>
            <p:spPr bwMode="auto">
              <a:xfrm>
                <a:off x="6324158" y="1140811"/>
                <a:ext cx="144000" cy="144000"/>
              </a:xfrm>
              <a:prstGeom prst="rect">
                <a:avLst/>
              </a:prstGeom>
              <a:solidFill>
                <a:srgbClr val="2171B5"/>
              </a:solidFill>
              <a:ln w="1651">
                <a:solidFill>
                  <a:sysClr val="window" lastClr="FFFFFF">
                    <a:lumMod val="75000"/>
                  </a:sysClr>
                </a:solidFill>
                <a:miter lim="800000"/>
                <a:headEnd/>
                <a:tailEnd/>
              </a:ln>
            </p:spPr>
            <p:txBody>
              <a:bodyPr/>
              <a:lstStyle>
                <a:lvl1pPr algn="l" eaLnBrk="0" hangingPunct="0">
                  <a:spcBef>
                    <a:spcPct val="20000"/>
                  </a:spcBef>
                  <a:buChar char="•"/>
                  <a:defRPr sz="3200">
                    <a:solidFill>
                      <a:schemeClr val="tx1"/>
                    </a:solidFill>
                    <a:latin typeface="Arial" charset="0"/>
                  </a:defRPr>
                </a:lvl1pPr>
                <a:lvl2pPr marL="742950" indent="-285750" algn="l" eaLnBrk="0" hangingPunct="0">
                  <a:spcBef>
                    <a:spcPct val="20000"/>
                  </a:spcBef>
                  <a:buChar char="–"/>
                  <a:defRPr sz="2800">
                    <a:solidFill>
                      <a:schemeClr val="tx1"/>
                    </a:solidFill>
                    <a:latin typeface="Arial" charset="0"/>
                  </a:defRPr>
                </a:lvl2pPr>
                <a:lvl3pPr marL="1143000" indent="-228600" algn="l" eaLnBrk="0" hangingPunct="0">
                  <a:spcBef>
                    <a:spcPct val="20000"/>
                  </a:spcBef>
                  <a:buChar char="•"/>
                  <a:defRPr sz="2400">
                    <a:solidFill>
                      <a:schemeClr val="tx1"/>
                    </a:solidFill>
                    <a:latin typeface="Arial" charset="0"/>
                  </a:defRPr>
                </a:lvl3pPr>
                <a:lvl4pPr marL="1600200" indent="-228600" algn="l" eaLnBrk="0" hangingPunct="0">
                  <a:spcBef>
                    <a:spcPct val="20000"/>
                  </a:spcBef>
                  <a:buChar char="–"/>
                  <a:defRPr sz="2000">
                    <a:solidFill>
                      <a:schemeClr val="tx1"/>
                    </a:solidFill>
                    <a:latin typeface="Arial" charset="0"/>
                  </a:defRPr>
                </a:lvl4pPr>
                <a:lvl5pPr marL="2057400" indent="-228600" algn="l"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cs-CZ" altLang="cs-CZ" sz="1800" b="0" i="1" u="none" strike="noStrike" kern="0" cap="none" spc="0" normalizeH="0" baseline="0" noProof="0">
                  <a:ln>
                    <a:noFill/>
                  </a:ln>
                  <a:solidFill>
                    <a:srgbClr val="000000"/>
                  </a:solidFill>
                  <a:effectLst/>
                  <a:uLnTx/>
                  <a:uFillTx/>
                  <a:latin typeface="Arial" charset="0"/>
                  <a:ea typeface="+mn-ea"/>
                  <a:cs typeface="+mn-cs"/>
                </a:endParaRPr>
              </a:p>
            </p:txBody>
          </p:sp>
        </p:grpSp>
        <p:sp>
          <p:nvSpPr>
            <p:cNvPr id="8" name="Freeform 224">
              <a:extLst>
                <a:ext uri="{FF2B5EF4-FFF2-40B4-BE49-F238E27FC236}">
                  <a16:creationId xmlns:a16="http://schemas.microsoft.com/office/drawing/2014/main" id="{786C0FD6-D386-4805-A74B-E31469F98BCF}"/>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9" name="Freeform 225">
              <a:extLst>
                <a:ext uri="{FF2B5EF4-FFF2-40B4-BE49-F238E27FC236}">
                  <a16:creationId xmlns:a16="http://schemas.microsoft.com/office/drawing/2014/main" id="{C8870FBD-0895-43BF-BCCF-289A46BA47DB}"/>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0" name="Freeform 226">
              <a:extLst>
                <a:ext uri="{FF2B5EF4-FFF2-40B4-BE49-F238E27FC236}">
                  <a16:creationId xmlns:a16="http://schemas.microsoft.com/office/drawing/2014/main" id="{52AE9A27-4918-41E0-B60E-880C304A8237}"/>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1" name="Freeform 227">
              <a:extLst>
                <a:ext uri="{FF2B5EF4-FFF2-40B4-BE49-F238E27FC236}">
                  <a16:creationId xmlns:a16="http://schemas.microsoft.com/office/drawing/2014/main" id="{18B18CE3-7DA2-44DB-ADDD-FEBF57084E8E}"/>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2" name="Freeform 228">
              <a:extLst>
                <a:ext uri="{FF2B5EF4-FFF2-40B4-BE49-F238E27FC236}">
                  <a16:creationId xmlns:a16="http://schemas.microsoft.com/office/drawing/2014/main" id="{08FF6CA4-4F0E-4FB3-8AFA-ED210823552A}"/>
                </a:ext>
              </a:extLst>
            </p:cNvPr>
            <p:cNvSpPr>
              <a:spLocks/>
            </p:cNvSpPr>
            <p:nvPr/>
          </p:nvSpPr>
          <p:spPr bwMode="auto">
            <a:xfrm>
              <a:off x="5808509" y="3460049"/>
              <a:ext cx="309563" cy="238125"/>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3" name="Freeform 229">
              <a:extLst>
                <a:ext uri="{FF2B5EF4-FFF2-40B4-BE49-F238E27FC236}">
                  <a16:creationId xmlns:a16="http://schemas.microsoft.com/office/drawing/2014/main" id="{A53DDD73-A6A4-4CE1-A22D-F6BF26FC652E}"/>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4" name="Freeform 230">
              <a:extLst>
                <a:ext uri="{FF2B5EF4-FFF2-40B4-BE49-F238E27FC236}">
                  <a16:creationId xmlns:a16="http://schemas.microsoft.com/office/drawing/2014/main" id="{137AE7C5-EB3D-4C6F-AA7C-C83146DC690F}"/>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5" name="Freeform 231">
              <a:extLst>
                <a:ext uri="{FF2B5EF4-FFF2-40B4-BE49-F238E27FC236}">
                  <a16:creationId xmlns:a16="http://schemas.microsoft.com/office/drawing/2014/main" id="{9F2FB907-64A3-4635-887C-CD7CBF067FA5}"/>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6" name="Freeform 232">
              <a:extLst>
                <a:ext uri="{FF2B5EF4-FFF2-40B4-BE49-F238E27FC236}">
                  <a16:creationId xmlns:a16="http://schemas.microsoft.com/office/drawing/2014/main" id="{80BB1F89-4022-4E89-B488-4BE8E23163A2}"/>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7" name="Freeform 233">
              <a:extLst>
                <a:ext uri="{FF2B5EF4-FFF2-40B4-BE49-F238E27FC236}">
                  <a16:creationId xmlns:a16="http://schemas.microsoft.com/office/drawing/2014/main" id="{D1BF29C3-76D6-4FCC-9FD7-8EEDBCEF7744}"/>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8" name="Freeform 234">
              <a:extLst>
                <a:ext uri="{FF2B5EF4-FFF2-40B4-BE49-F238E27FC236}">
                  <a16:creationId xmlns:a16="http://schemas.microsoft.com/office/drawing/2014/main" id="{B7F4660D-A2C3-482C-ACFD-0EE417A96B38}"/>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19" name="Freeform 235">
              <a:extLst>
                <a:ext uri="{FF2B5EF4-FFF2-40B4-BE49-F238E27FC236}">
                  <a16:creationId xmlns:a16="http://schemas.microsoft.com/office/drawing/2014/main" id="{F817786B-379A-4DC1-B6EF-85735F73B055}"/>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0" name="Freeform 236">
              <a:extLst>
                <a:ext uri="{FF2B5EF4-FFF2-40B4-BE49-F238E27FC236}">
                  <a16:creationId xmlns:a16="http://schemas.microsoft.com/office/drawing/2014/main" id="{C128C5BA-9309-40BB-AE55-41A502CCB91B}"/>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1" name="Freeform 237">
              <a:extLst>
                <a:ext uri="{FF2B5EF4-FFF2-40B4-BE49-F238E27FC236}">
                  <a16:creationId xmlns:a16="http://schemas.microsoft.com/office/drawing/2014/main" id="{DD5E30C3-329E-4306-9764-B5B2E303009D}"/>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2" name="Freeform 238">
              <a:extLst>
                <a:ext uri="{FF2B5EF4-FFF2-40B4-BE49-F238E27FC236}">
                  <a16:creationId xmlns:a16="http://schemas.microsoft.com/office/drawing/2014/main" id="{8B0618DA-6DCF-49D3-A84C-42AC498D1C31}"/>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3" name="Freeform 239">
              <a:extLst>
                <a:ext uri="{FF2B5EF4-FFF2-40B4-BE49-F238E27FC236}">
                  <a16:creationId xmlns:a16="http://schemas.microsoft.com/office/drawing/2014/main" id="{F224F9E7-CC40-4304-B8F8-2AAB2F76BF5A}"/>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4" name="Freeform 240">
              <a:extLst>
                <a:ext uri="{FF2B5EF4-FFF2-40B4-BE49-F238E27FC236}">
                  <a16:creationId xmlns:a16="http://schemas.microsoft.com/office/drawing/2014/main" id="{10E1D1E9-D5AD-47E3-9B43-6665BB736966}"/>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5" name="Freeform 241">
              <a:extLst>
                <a:ext uri="{FF2B5EF4-FFF2-40B4-BE49-F238E27FC236}">
                  <a16:creationId xmlns:a16="http://schemas.microsoft.com/office/drawing/2014/main" id="{DF22B41D-C851-4097-8A9B-FD262538988B}"/>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6" name="Freeform 242">
              <a:extLst>
                <a:ext uri="{FF2B5EF4-FFF2-40B4-BE49-F238E27FC236}">
                  <a16:creationId xmlns:a16="http://schemas.microsoft.com/office/drawing/2014/main" id="{23E07D0E-6F0E-486D-8E5D-36FF14F94D3D}"/>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7" name="Freeform 243">
              <a:extLst>
                <a:ext uri="{FF2B5EF4-FFF2-40B4-BE49-F238E27FC236}">
                  <a16:creationId xmlns:a16="http://schemas.microsoft.com/office/drawing/2014/main" id="{6B542771-02CF-4424-B7C2-0488F70D6A69}"/>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8" name="Freeform 244">
              <a:extLst>
                <a:ext uri="{FF2B5EF4-FFF2-40B4-BE49-F238E27FC236}">
                  <a16:creationId xmlns:a16="http://schemas.microsoft.com/office/drawing/2014/main" id="{593C3406-C6E3-4EA4-875C-BE7845168998}"/>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29" name="Freeform 245">
              <a:extLst>
                <a:ext uri="{FF2B5EF4-FFF2-40B4-BE49-F238E27FC236}">
                  <a16:creationId xmlns:a16="http://schemas.microsoft.com/office/drawing/2014/main" id="{A3D7FEF8-449E-4B8A-9D52-80DDC7886127}"/>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0" name="Freeform 246">
              <a:extLst>
                <a:ext uri="{FF2B5EF4-FFF2-40B4-BE49-F238E27FC236}">
                  <a16:creationId xmlns:a16="http://schemas.microsoft.com/office/drawing/2014/main" id="{0B5FC82A-291B-441C-9752-9C82A168DED9}"/>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1" name="Freeform 247">
              <a:extLst>
                <a:ext uri="{FF2B5EF4-FFF2-40B4-BE49-F238E27FC236}">
                  <a16:creationId xmlns:a16="http://schemas.microsoft.com/office/drawing/2014/main" id="{25B80A27-C38A-4629-A77E-8197EF96F07C}"/>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2" name="Freeform 248">
              <a:extLst>
                <a:ext uri="{FF2B5EF4-FFF2-40B4-BE49-F238E27FC236}">
                  <a16:creationId xmlns:a16="http://schemas.microsoft.com/office/drawing/2014/main" id="{A94EDB3A-5C86-4DC5-880B-1F90D2DBEAEB}"/>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3" name="Freeform 249">
              <a:extLst>
                <a:ext uri="{FF2B5EF4-FFF2-40B4-BE49-F238E27FC236}">
                  <a16:creationId xmlns:a16="http://schemas.microsoft.com/office/drawing/2014/main" id="{5DC2595B-B9A7-4D8C-B9FA-C7E5402BCD0B}"/>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4" name="Freeform 250">
              <a:extLst>
                <a:ext uri="{FF2B5EF4-FFF2-40B4-BE49-F238E27FC236}">
                  <a16:creationId xmlns:a16="http://schemas.microsoft.com/office/drawing/2014/main" id="{F1C63E7E-2720-4185-A804-3CFDA989316C}"/>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5" name="Freeform 251">
              <a:extLst>
                <a:ext uri="{FF2B5EF4-FFF2-40B4-BE49-F238E27FC236}">
                  <a16:creationId xmlns:a16="http://schemas.microsoft.com/office/drawing/2014/main" id="{023E93EC-07B4-41E7-BC35-EC0C4E240FA5}"/>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6" name="Freeform 252">
              <a:extLst>
                <a:ext uri="{FF2B5EF4-FFF2-40B4-BE49-F238E27FC236}">
                  <a16:creationId xmlns:a16="http://schemas.microsoft.com/office/drawing/2014/main" id="{5EF11EFC-A0DE-42C8-A401-ED12547DF1C8}"/>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7" name="Freeform 253">
              <a:extLst>
                <a:ext uri="{FF2B5EF4-FFF2-40B4-BE49-F238E27FC236}">
                  <a16:creationId xmlns:a16="http://schemas.microsoft.com/office/drawing/2014/main" id="{7E754C19-34F6-40DA-8513-059F756B0290}"/>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8" name="Freeform 254">
              <a:extLst>
                <a:ext uri="{FF2B5EF4-FFF2-40B4-BE49-F238E27FC236}">
                  <a16:creationId xmlns:a16="http://schemas.microsoft.com/office/drawing/2014/main" id="{F3B33918-C173-422B-B3F8-293DD2484643}"/>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39" name="Freeform 255">
              <a:extLst>
                <a:ext uri="{FF2B5EF4-FFF2-40B4-BE49-F238E27FC236}">
                  <a16:creationId xmlns:a16="http://schemas.microsoft.com/office/drawing/2014/main" id="{1BC14C8B-4D20-44E8-B3B0-8A520EDA7B21}"/>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CCCCCC"/>
            </a:solidFill>
            <a:ln w="98425">
              <a:solidFill>
                <a:srgbClr val="CC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0" name="Freeform 256">
              <a:extLst>
                <a:ext uri="{FF2B5EF4-FFF2-40B4-BE49-F238E27FC236}">
                  <a16:creationId xmlns:a16="http://schemas.microsoft.com/office/drawing/2014/main" id="{9FEC94A9-0671-4349-AC5A-30BD6A361BAA}"/>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1" name="Freeform 257">
              <a:extLst>
                <a:ext uri="{FF2B5EF4-FFF2-40B4-BE49-F238E27FC236}">
                  <a16:creationId xmlns:a16="http://schemas.microsoft.com/office/drawing/2014/main" id="{5E7922B7-D96C-4401-9DC2-A01B29266CD5}"/>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2" name="Freeform 258">
              <a:extLst>
                <a:ext uri="{FF2B5EF4-FFF2-40B4-BE49-F238E27FC236}">
                  <a16:creationId xmlns:a16="http://schemas.microsoft.com/office/drawing/2014/main" id="{AE5406BB-992A-46C6-8577-EEC1AECA751B}"/>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98425">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3" name="Freeform 259">
              <a:extLst>
                <a:ext uri="{FF2B5EF4-FFF2-40B4-BE49-F238E27FC236}">
                  <a16:creationId xmlns:a16="http://schemas.microsoft.com/office/drawing/2014/main" id="{91C864EF-D07A-4DDA-8CA2-84B0362A9BAE}"/>
                </a:ext>
              </a:extLst>
            </p:cNvPr>
            <p:cNvSpPr>
              <a:spLocks/>
            </p:cNvSpPr>
            <p:nvPr/>
          </p:nvSpPr>
          <p:spPr bwMode="auto">
            <a:xfrm>
              <a:off x="5808509" y="3460049"/>
              <a:ext cx="309563" cy="238125"/>
            </a:xfrm>
            <a:custGeom>
              <a:avLst/>
              <a:gdLst>
                <a:gd name="T0" fmla="*/ 125 w 195"/>
                <a:gd name="T1" fmla="*/ 1 h 150"/>
                <a:gd name="T2" fmla="*/ 127 w 195"/>
                <a:gd name="T3" fmla="*/ 5 h 150"/>
                <a:gd name="T4" fmla="*/ 140 w 195"/>
                <a:gd name="T5" fmla="*/ 15 h 150"/>
                <a:gd name="T6" fmla="*/ 149 w 195"/>
                <a:gd name="T7" fmla="*/ 18 h 150"/>
                <a:gd name="T8" fmla="*/ 153 w 195"/>
                <a:gd name="T9" fmla="*/ 26 h 150"/>
                <a:gd name="T10" fmla="*/ 159 w 195"/>
                <a:gd name="T11" fmla="*/ 31 h 150"/>
                <a:gd name="T12" fmla="*/ 175 w 195"/>
                <a:gd name="T13" fmla="*/ 38 h 150"/>
                <a:gd name="T14" fmla="*/ 182 w 195"/>
                <a:gd name="T15" fmla="*/ 45 h 150"/>
                <a:gd name="T16" fmla="*/ 191 w 195"/>
                <a:gd name="T17" fmla="*/ 53 h 150"/>
                <a:gd name="T18" fmla="*/ 195 w 195"/>
                <a:gd name="T19" fmla="*/ 60 h 150"/>
                <a:gd name="T20" fmla="*/ 193 w 195"/>
                <a:gd name="T21" fmla="*/ 67 h 150"/>
                <a:gd name="T22" fmla="*/ 179 w 195"/>
                <a:gd name="T23" fmla="*/ 76 h 150"/>
                <a:gd name="T24" fmla="*/ 174 w 195"/>
                <a:gd name="T25" fmla="*/ 80 h 150"/>
                <a:gd name="T26" fmla="*/ 174 w 195"/>
                <a:gd name="T27" fmla="*/ 85 h 150"/>
                <a:gd name="T28" fmla="*/ 178 w 195"/>
                <a:gd name="T29" fmla="*/ 91 h 150"/>
                <a:gd name="T30" fmla="*/ 180 w 195"/>
                <a:gd name="T31" fmla="*/ 105 h 150"/>
                <a:gd name="T32" fmla="*/ 176 w 195"/>
                <a:gd name="T33" fmla="*/ 112 h 150"/>
                <a:gd name="T34" fmla="*/ 168 w 195"/>
                <a:gd name="T35" fmla="*/ 117 h 150"/>
                <a:gd name="T36" fmla="*/ 159 w 195"/>
                <a:gd name="T37" fmla="*/ 116 h 150"/>
                <a:gd name="T38" fmla="*/ 148 w 195"/>
                <a:gd name="T39" fmla="*/ 110 h 150"/>
                <a:gd name="T40" fmla="*/ 136 w 195"/>
                <a:gd name="T41" fmla="*/ 109 h 150"/>
                <a:gd name="T42" fmla="*/ 126 w 195"/>
                <a:gd name="T43" fmla="*/ 111 h 150"/>
                <a:gd name="T44" fmla="*/ 120 w 195"/>
                <a:gd name="T45" fmla="*/ 116 h 150"/>
                <a:gd name="T46" fmla="*/ 110 w 195"/>
                <a:gd name="T47" fmla="*/ 120 h 150"/>
                <a:gd name="T48" fmla="*/ 94 w 195"/>
                <a:gd name="T49" fmla="*/ 132 h 150"/>
                <a:gd name="T50" fmla="*/ 81 w 195"/>
                <a:gd name="T51" fmla="*/ 137 h 150"/>
                <a:gd name="T52" fmla="*/ 71 w 195"/>
                <a:gd name="T53" fmla="*/ 140 h 150"/>
                <a:gd name="T54" fmla="*/ 65 w 195"/>
                <a:gd name="T55" fmla="*/ 148 h 150"/>
                <a:gd name="T56" fmla="*/ 62 w 195"/>
                <a:gd name="T57" fmla="*/ 150 h 150"/>
                <a:gd name="T58" fmla="*/ 47 w 195"/>
                <a:gd name="T59" fmla="*/ 148 h 150"/>
                <a:gd name="T60" fmla="*/ 43 w 195"/>
                <a:gd name="T61" fmla="*/ 145 h 150"/>
                <a:gd name="T62" fmla="*/ 41 w 195"/>
                <a:gd name="T63" fmla="*/ 140 h 150"/>
                <a:gd name="T64" fmla="*/ 42 w 195"/>
                <a:gd name="T65" fmla="*/ 134 h 150"/>
                <a:gd name="T66" fmla="*/ 41 w 195"/>
                <a:gd name="T67" fmla="*/ 128 h 150"/>
                <a:gd name="T68" fmla="*/ 40 w 195"/>
                <a:gd name="T69" fmla="*/ 123 h 150"/>
                <a:gd name="T70" fmla="*/ 33 w 195"/>
                <a:gd name="T71" fmla="*/ 119 h 150"/>
                <a:gd name="T72" fmla="*/ 29 w 195"/>
                <a:gd name="T73" fmla="*/ 114 h 150"/>
                <a:gd name="T74" fmla="*/ 30 w 195"/>
                <a:gd name="T75" fmla="*/ 108 h 150"/>
                <a:gd name="T76" fmla="*/ 29 w 195"/>
                <a:gd name="T77" fmla="*/ 102 h 150"/>
                <a:gd name="T78" fmla="*/ 18 w 195"/>
                <a:gd name="T79" fmla="*/ 91 h 150"/>
                <a:gd name="T80" fmla="*/ 12 w 195"/>
                <a:gd name="T81" fmla="*/ 81 h 150"/>
                <a:gd name="T82" fmla="*/ 9 w 195"/>
                <a:gd name="T83" fmla="*/ 75 h 150"/>
                <a:gd name="T84" fmla="*/ 13 w 195"/>
                <a:gd name="T85" fmla="*/ 69 h 150"/>
                <a:gd name="T86" fmla="*/ 18 w 195"/>
                <a:gd name="T87" fmla="*/ 64 h 150"/>
                <a:gd name="T88" fmla="*/ 9 w 195"/>
                <a:gd name="T89" fmla="*/ 53 h 150"/>
                <a:gd name="T90" fmla="*/ 1 w 195"/>
                <a:gd name="T91" fmla="*/ 48 h 150"/>
                <a:gd name="T92" fmla="*/ 1 w 195"/>
                <a:gd name="T93" fmla="*/ 45 h 150"/>
                <a:gd name="T94" fmla="*/ 12 w 195"/>
                <a:gd name="T95" fmla="*/ 40 h 150"/>
                <a:gd name="T96" fmla="*/ 27 w 195"/>
                <a:gd name="T97" fmla="*/ 34 h 150"/>
                <a:gd name="T98" fmla="*/ 33 w 195"/>
                <a:gd name="T99" fmla="*/ 34 h 150"/>
                <a:gd name="T100" fmla="*/ 42 w 195"/>
                <a:gd name="T101" fmla="*/ 38 h 150"/>
                <a:gd name="T102" fmla="*/ 50 w 195"/>
                <a:gd name="T103" fmla="*/ 36 h 150"/>
                <a:gd name="T104" fmla="*/ 53 w 195"/>
                <a:gd name="T105" fmla="*/ 26 h 150"/>
                <a:gd name="T106" fmla="*/ 58 w 195"/>
                <a:gd name="T107" fmla="*/ 21 h 150"/>
                <a:gd name="T108" fmla="*/ 69 w 195"/>
                <a:gd name="T109" fmla="*/ 20 h 150"/>
                <a:gd name="T110" fmla="*/ 85 w 195"/>
                <a:gd name="T111" fmla="*/ 13 h 150"/>
                <a:gd name="T112" fmla="*/ 102 w 195"/>
                <a:gd name="T113" fmla="*/ 5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4" y="0"/>
                  </a:moveTo>
                  <a:lnTo>
                    <a:pt x="125" y="0"/>
                  </a:lnTo>
                  <a:lnTo>
                    <a:pt x="125" y="0"/>
                  </a:lnTo>
                  <a:lnTo>
                    <a:pt x="125" y="0"/>
                  </a:lnTo>
                  <a:lnTo>
                    <a:pt x="125" y="1"/>
                  </a:lnTo>
                  <a:lnTo>
                    <a:pt x="125" y="1"/>
                  </a:lnTo>
                  <a:lnTo>
                    <a:pt x="125" y="1"/>
                  </a:lnTo>
                  <a:lnTo>
                    <a:pt x="125" y="2"/>
                  </a:lnTo>
                  <a:lnTo>
                    <a:pt x="125" y="3"/>
                  </a:lnTo>
                  <a:lnTo>
                    <a:pt x="126" y="4"/>
                  </a:lnTo>
                  <a:lnTo>
                    <a:pt x="126" y="4"/>
                  </a:lnTo>
                  <a:lnTo>
                    <a:pt x="127" y="5"/>
                  </a:lnTo>
                  <a:lnTo>
                    <a:pt x="128" y="6"/>
                  </a:lnTo>
                  <a:lnTo>
                    <a:pt x="129" y="6"/>
                  </a:lnTo>
                  <a:lnTo>
                    <a:pt x="132" y="9"/>
                  </a:lnTo>
                  <a:lnTo>
                    <a:pt x="135" y="10"/>
                  </a:lnTo>
                  <a:lnTo>
                    <a:pt x="139" y="14"/>
                  </a:lnTo>
                  <a:lnTo>
                    <a:pt x="140" y="15"/>
                  </a:lnTo>
                  <a:lnTo>
                    <a:pt x="142" y="15"/>
                  </a:lnTo>
                  <a:lnTo>
                    <a:pt x="143" y="16"/>
                  </a:lnTo>
                  <a:lnTo>
                    <a:pt x="146" y="17"/>
                  </a:lnTo>
                  <a:lnTo>
                    <a:pt x="147" y="17"/>
                  </a:lnTo>
                  <a:lnTo>
                    <a:pt x="148" y="17"/>
                  </a:lnTo>
                  <a:lnTo>
                    <a:pt x="149" y="18"/>
                  </a:lnTo>
                  <a:lnTo>
                    <a:pt x="149" y="18"/>
                  </a:lnTo>
                  <a:lnTo>
                    <a:pt x="150" y="19"/>
                  </a:lnTo>
                  <a:lnTo>
                    <a:pt x="151" y="23"/>
                  </a:lnTo>
                  <a:lnTo>
                    <a:pt x="152" y="24"/>
                  </a:lnTo>
                  <a:lnTo>
                    <a:pt x="152" y="25"/>
                  </a:lnTo>
                  <a:lnTo>
                    <a:pt x="153" y="26"/>
                  </a:lnTo>
                  <a:lnTo>
                    <a:pt x="154" y="27"/>
                  </a:lnTo>
                  <a:lnTo>
                    <a:pt x="155" y="28"/>
                  </a:lnTo>
                  <a:lnTo>
                    <a:pt x="156" y="29"/>
                  </a:lnTo>
                  <a:lnTo>
                    <a:pt x="157" y="30"/>
                  </a:lnTo>
                  <a:lnTo>
                    <a:pt x="158" y="30"/>
                  </a:lnTo>
                  <a:lnTo>
                    <a:pt x="159" y="31"/>
                  </a:lnTo>
                  <a:lnTo>
                    <a:pt x="161" y="31"/>
                  </a:lnTo>
                  <a:lnTo>
                    <a:pt x="166" y="33"/>
                  </a:lnTo>
                  <a:lnTo>
                    <a:pt x="168" y="34"/>
                  </a:lnTo>
                  <a:lnTo>
                    <a:pt x="173" y="36"/>
                  </a:lnTo>
                  <a:lnTo>
                    <a:pt x="174" y="37"/>
                  </a:lnTo>
                  <a:lnTo>
                    <a:pt x="175" y="38"/>
                  </a:lnTo>
                  <a:lnTo>
                    <a:pt x="176" y="39"/>
                  </a:lnTo>
                  <a:lnTo>
                    <a:pt x="177" y="40"/>
                  </a:lnTo>
                  <a:lnTo>
                    <a:pt x="178" y="41"/>
                  </a:lnTo>
                  <a:lnTo>
                    <a:pt x="180" y="44"/>
                  </a:lnTo>
                  <a:lnTo>
                    <a:pt x="181" y="45"/>
                  </a:lnTo>
                  <a:lnTo>
                    <a:pt x="182" y="45"/>
                  </a:lnTo>
                  <a:lnTo>
                    <a:pt x="182" y="46"/>
                  </a:lnTo>
                  <a:lnTo>
                    <a:pt x="183" y="47"/>
                  </a:lnTo>
                  <a:lnTo>
                    <a:pt x="188" y="51"/>
                  </a:lnTo>
                  <a:lnTo>
                    <a:pt x="189" y="52"/>
                  </a:lnTo>
                  <a:lnTo>
                    <a:pt x="190" y="52"/>
                  </a:lnTo>
                  <a:lnTo>
                    <a:pt x="191" y="53"/>
                  </a:lnTo>
                  <a:lnTo>
                    <a:pt x="193" y="55"/>
                  </a:lnTo>
                  <a:lnTo>
                    <a:pt x="193" y="56"/>
                  </a:lnTo>
                  <a:lnTo>
                    <a:pt x="194" y="57"/>
                  </a:lnTo>
                  <a:lnTo>
                    <a:pt x="195" y="58"/>
                  </a:lnTo>
                  <a:lnTo>
                    <a:pt x="195" y="60"/>
                  </a:lnTo>
                  <a:lnTo>
                    <a:pt x="195" y="60"/>
                  </a:lnTo>
                  <a:lnTo>
                    <a:pt x="195" y="61"/>
                  </a:lnTo>
                  <a:lnTo>
                    <a:pt x="195" y="62"/>
                  </a:lnTo>
                  <a:lnTo>
                    <a:pt x="195" y="63"/>
                  </a:lnTo>
                  <a:lnTo>
                    <a:pt x="194" y="65"/>
                  </a:lnTo>
                  <a:lnTo>
                    <a:pt x="193" y="66"/>
                  </a:lnTo>
                  <a:lnTo>
                    <a:pt x="193" y="67"/>
                  </a:lnTo>
                  <a:lnTo>
                    <a:pt x="192" y="67"/>
                  </a:lnTo>
                  <a:lnTo>
                    <a:pt x="191" y="68"/>
                  </a:lnTo>
                  <a:lnTo>
                    <a:pt x="190" y="69"/>
                  </a:lnTo>
                  <a:lnTo>
                    <a:pt x="189" y="70"/>
                  </a:lnTo>
                  <a:lnTo>
                    <a:pt x="186" y="72"/>
                  </a:lnTo>
                  <a:lnTo>
                    <a:pt x="179" y="76"/>
                  </a:lnTo>
                  <a:lnTo>
                    <a:pt x="178" y="76"/>
                  </a:lnTo>
                  <a:lnTo>
                    <a:pt x="177" y="77"/>
                  </a:lnTo>
                  <a:lnTo>
                    <a:pt x="176" y="78"/>
                  </a:lnTo>
                  <a:lnTo>
                    <a:pt x="175" y="79"/>
                  </a:lnTo>
                  <a:lnTo>
                    <a:pt x="174" y="80"/>
                  </a:lnTo>
                  <a:lnTo>
                    <a:pt x="174" y="80"/>
                  </a:lnTo>
                  <a:lnTo>
                    <a:pt x="174" y="81"/>
                  </a:lnTo>
                  <a:lnTo>
                    <a:pt x="173" y="82"/>
                  </a:lnTo>
                  <a:lnTo>
                    <a:pt x="173" y="83"/>
                  </a:lnTo>
                  <a:lnTo>
                    <a:pt x="174" y="84"/>
                  </a:lnTo>
                  <a:lnTo>
                    <a:pt x="174" y="85"/>
                  </a:lnTo>
                  <a:lnTo>
                    <a:pt x="174" y="85"/>
                  </a:lnTo>
                  <a:lnTo>
                    <a:pt x="174" y="86"/>
                  </a:lnTo>
                  <a:lnTo>
                    <a:pt x="176" y="87"/>
                  </a:lnTo>
                  <a:lnTo>
                    <a:pt x="177" y="88"/>
                  </a:lnTo>
                  <a:lnTo>
                    <a:pt x="177" y="89"/>
                  </a:lnTo>
                  <a:lnTo>
                    <a:pt x="178" y="90"/>
                  </a:lnTo>
                  <a:lnTo>
                    <a:pt x="178" y="91"/>
                  </a:lnTo>
                  <a:lnTo>
                    <a:pt x="178" y="91"/>
                  </a:lnTo>
                  <a:lnTo>
                    <a:pt x="178" y="92"/>
                  </a:lnTo>
                  <a:lnTo>
                    <a:pt x="179" y="96"/>
                  </a:lnTo>
                  <a:lnTo>
                    <a:pt x="180" y="101"/>
                  </a:lnTo>
                  <a:lnTo>
                    <a:pt x="180" y="104"/>
                  </a:lnTo>
                  <a:lnTo>
                    <a:pt x="180" y="105"/>
                  </a:lnTo>
                  <a:lnTo>
                    <a:pt x="180" y="106"/>
                  </a:lnTo>
                  <a:lnTo>
                    <a:pt x="179" y="107"/>
                  </a:lnTo>
                  <a:lnTo>
                    <a:pt x="179" y="109"/>
                  </a:lnTo>
                  <a:lnTo>
                    <a:pt x="178" y="110"/>
                  </a:lnTo>
                  <a:lnTo>
                    <a:pt x="177" y="111"/>
                  </a:lnTo>
                  <a:lnTo>
                    <a:pt x="176" y="112"/>
                  </a:lnTo>
                  <a:lnTo>
                    <a:pt x="173" y="114"/>
                  </a:lnTo>
                  <a:lnTo>
                    <a:pt x="171" y="116"/>
                  </a:lnTo>
                  <a:lnTo>
                    <a:pt x="170" y="116"/>
                  </a:lnTo>
                  <a:lnTo>
                    <a:pt x="170" y="117"/>
                  </a:lnTo>
                  <a:lnTo>
                    <a:pt x="169" y="117"/>
                  </a:lnTo>
                  <a:lnTo>
                    <a:pt x="168" y="117"/>
                  </a:lnTo>
                  <a:lnTo>
                    <a:pt x="167" y="117"/>
                  </a:lnTo>
                  <a:lnTo>
                    <a:pt x="165" y="117"/>
                  </a:lnTo>
                  <a:lnTo>
                    <a:pt x="163" y="117"/>
                  </a:lnTo>
                  <a:lnTo>
                    <a:pt x="162" y="117"/>
                  </a:lnTo>
                  <a:lnTo>
                    <a:pt x="160" y="116"/>
                  </a:lnTo>
                  <a:lnTo>
                    <a:pt x="159" y="116"/>
                  </a:lnTo>
                  <a:lnTo>
                    <a:pt x="158" y="115"/>
                  </a:lnTo>
                  <a:lnTo>
                    <a:pt x="156" y="114"/>
                  </a:lnTo>
                  <a:lnTo>
                    <a:pt x="153" y="112"/>
                  </a:lnTo>
                  <a:lnTo>
                    <a:pt x="151" y="111"/>
                  </a:lnTo>
                  <a:lnTo>
                    <a:pt x="150" y="110"/>
                  </a:lnTo>
                  <a:lnTo>
                    <a:pt x="148" y="110"/>
                  </a:lnTo>
                  <a:lnTo>
                    <a:pt x="146" y="109"/>
                  </a:lnTo>
                  <a:lnTo>
                    <a:pt x="145" y="109"/>
                  </a:lnTo>
                  <a:lnTo>
                    <a:pt x="144" y="109"/>
                  </a:lnTo>
                  <a:lnTo>
                    <a:pt x="143" y="109"/>
                  </a:lnTo>
                  <a:lnTo>
                    <a:pt x="140" y="109"/>
                  </a:lnTo>
                  <a:lnTo>
                    <a:pt x="136" y="109"/>
                  </a:lnTo>
                  <a:lnTo>
                    <a:pt x="135" y="109"/>
                  </a:lnTo>
                  <a:lnTo>
                    <a:pt x="133" y="109"/>
                  </a:lnTo>
                  <a:lnTo>
                    <a:pt x="129" y="110"/>
                  </a:lnTo>
                  <a:lnTo>
                    <a:pt x="128" y="110"/>
                  </a:lnTo>
                  <a:lnTo>
                    <a:pt x="127" y="110"/>
                  </a:lnTo>
                  <a:lnTo>
                    <a:pt x="126" y="111"/>
                  </a:lnTo>
                  <a:lnTo>
                    <a:pt x="125" y="111"/>
                  </a:lnTo>
                  <a:lnTo>
                    <a:pt x="124" y="112"/>
                  </a:lnTo>
                  <a:lnTo>
                    <a:pt x="124" y="112"/>
                  </a:lnTo>
                  <a:lnTo>
                    <a:pt x="123" y="113"/>
                  </a:lnTo>
                  <a:lnTo>
                    <a:pt x="121" y="115"/>
                  </a:lnTo>
                  <a:lnTo>
                    <a:pt x="120" y="116"/>
                  </a:lnTo>
                  <a:lnTo>
                    <a:pt x="119" y="117"/>
                  </a:lnTo>
                  <a:lnTo>
                    <a:pt x="117" y="118"/>
                  </a:lnTo>
                  <a:lnTo>
                    <a:pt x="116" y="118"/>
                  </a:lnTo>
                  <a:lnTo>
                    <a:pt x="115" y="119"/>
                  </a:lnTo>
                  <a:lnTo>
                    <a:pt x="112" y="120"/>
                  </a:lnTo>
                  <a:lnTo>
                    <a:pt x="110" y="120"/>
                  </a:lnTo>
                  <a:lnTo>
                    <a:pt x="108" y="121"/>
                  </a:lnTo>
                  <a:lnTo>
                    <a:pt x="107" y="122"/>
                  </a:lnTo>
                  <a:lnTo>
                    <a:pt x="106" y="123"/>
                  </a:lnTo>
                  <a:lnTo>
                    <a:pt x="103" y="125"/>
                  </a:lnTo>
                  <a:lnTo>
                    <a:pt x="95" y="131"/>
                  </a:lnTo>
                  <a:lnTo>
                    <a:pt x="94" y="132"/>
                  </a:lnTo>
                  <a:lnTo>
                    <a:pt x="93" y="133"/>
                  </a:lnTo>
                  <a:lnTo>
                    <a:pt x="92" y="133"/>
                  </a:lnTo>
                  <a:lnTo>
                    <a:pt x="91" y="134"/>
                  </a:lnTo>
                  <a:lnTo>
                    <a:pt x="88" y="135"/>
                  </a:lnTo>
                  <a:lnTo>
                    <a:pt x="84" y="136"/>
                  </a:lnTo>
                  <a:lnTo>
                    <a:pt x="81" y="137"/>
                  </a:lnTo>
                  <a:lnTo>
                    <a:pt x="80" y="137"/>
                  </a:lnTo>
                  <a:lnTo>
                    <a:pt x="78" y="138"/>
                  </a:lnTo>
                  <a:lnTo>
                    <a:pt x="73" y="139"/>
                  </a:lnTo>
                  <a:lnTo>
                    <a:pt x="72" y="139"/>
                  </a:lnTo>
                  <a:lnTo>
                    <a:pt x="71" y="140"/>
                  </a:lnTo>
                  <a:lnTo>
                    <a:pt x="71" y="140"/>
                  </a:lnTo>
                  <a:lnTo>
                    <a:pt x="70" y="141"/>
                  </a:lnTo>
                  <a:lnTo>
                    <a:pt x="69" y="142"/>
                  </a:lnTo>
                  <a:lnTo>
                    <a:pt x="69" y="142"/>
                  </a:lnTo>
                  <a:lnTo>
                    <a:pt x="68" y="144"/>
                  </a:lnTo>
                  <a:lnTo>
                    <a:pt x="66" y="147"/>
                  </a:lnTo>
                  <a:lnTo>
                    <a:pt x="65" y="148"/>
                  </a:lnTo>
                  <a:lnTo>
                    <a:pt x="65" y="148"/>
                  </a:lnTo>
                  <a:lnTo>
                    <a:pt x="65" y="149"/>
                  </a:lnTo>
                  <a:lnTo>
                    <a:pt x="64" y="149"/>
                  </a:lnTo>
                  <a:lnTo>
                    <a:pt x="64" y="149"/>
                  </a:lnTo>
                  <a:lnTo>
                    <a:pt x="63" y="150"/>
                  </a:lnTo>
                  <a:lnTo>
                    <a:pt x="62" y="150"/>
                  </a:lnTo>
                  <a:lnTo>
                    <a:pt x="59" y="150"/>
                  </a:lnTo>
                  <a:lnTo>
                    <a:pt x="57" y="150"/>
                  </a:lnTo>
                  <a:lnTo>
                    <a:pt x="52" y="149"/>
                  </a:lnTo>
                  <a:lnTo>
                    <a:pt x="50" y="149"/>
                  </a:lnTo>
                  <a:lnTo>
                    <a:pt x="48" y="149"/>
                  </a:lnTo>
                  <a:lnTo>
                    <a:pt x="47" y="148"/>
                  </a:lnTo>
                  <a:lnTo>
                    <a:pt x="46" y="148"/>
                  </a:lnTo>
                  <a:lnTo>
                    <a:pt x="45" y="148"/>
                  </a:lnTo>
                  <a:lnTo>
                    <a:pt x="44" y="147"/>
                  </a:lnTo>
                  <a:lnTo>
                    <a:pt x="44" y="147"/>
                  </a:lnTo>
                  <a:lnTo>
                    <a:pt x="43" y="146"/>
                  </a:lnTo>
                  <a:lnTo>
                    <a:pt x="43" y="145"/>
                  </a:lnTo>
                  <a:lnTo>
                    <a:pt x="42" y="145"/>
                  </a:lnTo>
                  <a:lnTo>
                    <a:pt x="42" y="144"/>
                  </a:lnTo>
                  <a:lnTo>
                    <a:pt x="41" y="143"/>
                  </a:lnTo>
                  <a:lnTo>
                    <a:pt x="41" y="142"/>
                  </a:lnTo>
                  <a:lnTo>
                    <a:pt x="41" y="142"/>
                  </a:lnTo>
                  <a:lnTo>
                    <a:pt x="41" y="140"/>
                  </a:lnTo>
                  <a:lnTo>
                    <a:pt x="41" y="139"/>
                  </a:lnTo>
                  <a:lnTo>
                    <a:pt x="42" y="137"/>
                  </a:lnTo>
                  <a:lnTo>
                    <a:pt x="42" y="136"/>
                  </a:lnTo>
                  <a:lnTo>
                    <a:pt x="42" y="135"/>
                  </a:lnTo>
                  <a:lnTo>
                    <a:pt x="42" y="135"/>
                  </a:lnTo>
                  <a:lnTo>
                    <a:pt x="42" y="134"/>
                  </a:lnTo>
                  <a:lnTo>
                    <a:pt x="42" y="134"/>
                  </a:lnTo>
                  <a:lnTo>
                    <a:pt x="41" y="133"/>
                  </a:lnTo>
                  <a:lnTo>
                    <a:pt x="41" y="132"/>
                  </a:lnTo>
                  <a:lnTo>
                    <a:pt x="41" y="132"/>
                  </a:lnTo>
                  <a:lnTo>
                    <a:pt x="41" y="131"/>
                  </a:lnTo>
                  <a:lnTo>
                    <a:pt x="41" y="128"/>
                  </a:lnTo>
                  <a:lnTo>
                    <a:pt x="41" y="127"/>
                  </a:lnTo>
                  <a:lnTo>
                    <a:pt x="41" y="126"/>
                  </a:lnTo>
                  <a:lnTo>
                    <a:pt x="41" y="125"/>
                  </a:lnTo>
                  <a:lnTo>
                    <a:pt x="41" y="124"/>
                  </a:lnTo>
                  <a:lnTo>
                    <a:pt x="41" y="124"/>
                  </a:lnTo>
                  <a:lnTo>
                    <a:pt x="40" y="123"/>
                  </a:lnTo>
                  <a:lnTo>
                    <a:pt x="40" y="123"/>
                  </a:lnTo>
                  <a:lnTo>
                    <a:pt x="39" y="122"/>
                  </a:lnTo>
                  <a:lnTo>
                    <a:pt x="38" y="121"/>
                  </a:lnTo>
                  <a:lnTo>
                    <a:pt x="35" y="120"/>
                  </a:lnTo>
                  <a:lnTo>
                    <a:pt x="34" y="119"/>
                  </a:lnTo>
                  <a:lnTo>
                    <a:pt x="33" y="119"/>
                  </a:lnTo>
                  <a:lnTo>
                    <a:pt x="32" y="118"/>
                  </a:lnTo>
                  <a:lnTo>
                    <a:pt x="31" y="117"/>
                  </a:lnTo>
                  <a:lnTo>
                    <a:pt x="30" y="116"/>
                  </a:lnTo>
                  <a:lnTo>
                    <a:pt x="29" y="116"/>
                  </a:lnTo>
                  <a:lnTo>
                    <a:pt x="29" y="115"/>
                  </a:lnTo>
                  <a:lnTo>
                    <a:pt x="29" y="114"/>
                  </a:lnTo>
                  <a:lnTo>
                    <a:pt x="28" y="113"/>
                  </a:lnTo>
                  <a:lnTo>
                    <a:pt x="28" y="113"/>
                  </a:lnTo>
                  <a:lnTo>
                    <a:pt x="28" y="112"/>
                  </a:lnTo>
                  <a:lnTo>
                    <a:pt x="29" y="111"/>
                  </a:lnTo>
                  <a:lnTo>
                    <a:pt x="29" y="110"/>
                  </a:lnTo>
                  <a:lnTo>
                    <a:pt x="30" y="108"/>
                  </a:lnTo>
                  <a:lnTo>
                    <a:pt x="30" y="107"/>
                  </a:lnTo>
                  <a:lnTo>
                    <a:pt x="30" y="106"/>
                  </a:lnTo>
                  <a:lnTo>
                    <a:pt x="30" y="105"/>
                  </a:lnTo>
                  <a:lnTo>
                    <a:pt x="30" y="104"/>
                  </a:lnTo>
                  <a:lnTo>
                    <a:pt x="30" y="103"/>
                  </a:lnTo>
                  <a:lnTo>
                    <a:pt x="29" y="102"/>
                  </a:lnTo>
                  <a:lnTo>
                    <a:pt x="29" y="101"/>
                  </a:lnTo>
                  <a:lnTo>
                    <a:pt x="28" y="100"/>
                  </a:lnTo>
                  <a:lnTo>
                    <a:pt x="23" y="97"/>
                  </a:lnTo>
                  <a:lnTo>
                    <a:pt x="21" y="95"/>
                  </a:lnTo>
                  <a:lnTo>
                    <a:pt x="19" y="93"/>
                  </a:lnTo>
                  <a:lnTo>
                    <a:pt x="18" y="91"/>
                  </a:lnTo>
                  <a:lnTo>
                    <a:pt x="17" y="90"/>
                  </a:lnTo>
                  <a:lnTo>
                    <a:pt x="16" y="88"/>
                  </a:lnTo>
                  <a:lnTo>
                    <a:pt x="15" y="87"/>
                  </a:lnTo>
                  <a:lnTo>
                    <a:pt x="13" y="83"/>
                  </a:lnTo>
                  <a:lnTo>
                    <a:pt x="13" y="82"/>
                  </a:lnTo>
                  <a:lnTo>
                    <a:pt x="12" y="81"/>
                  </a:lnTo>
                  <a:lnTo>
                    <a:pt x="10" y="78"/>
                  </a:lnTo>
                  <a:lnTo>
                    <a:pt x="9" y="77"/>
                  </a:lnTo>
                  <a:lnTo>
                    <a:pt x="9" y="76"/>
                  </a:lnTo>
                  <a:lnTo>
                    <a:pt x="9" y="76"/>
                  </a:lnTo>
                  <a:lnTo>
                    <a:pt x="9" y="75"/>
                  </a:lnTo>
                  <a:lnTo>
                    <a:pt x="9" y="75"/>
                  </a:lnTo>
                  <a:lnTo>
                    <a:pt x="9" y="73"/>
                  </a:lnTo>
                  <a:lnTo>
                    <a:pt x="10" y="72"/>
                  </a:lnTo>
                  <a:lnTo>
                    <a:pt x="11" y="71"/>
                  </a:lnTo>
                  <a:lnTo>
                    <a:pt x="12" y="70"/>
                  </a:lnTo>
                  <a:lnTo>
                    <a:pt x="12" y="70"/>
                  </a:lnTo>
                  <a:lnTo>
                    <a:pt x="13" y="69"/>
                  </a:lnTo>
                  <a:lnTo>
                    <a:pt x="16" y="67"/>
                  </a:lnTo>
                  <a:lnTo>
                    <a:pt x="17" y="66"/>
                  </a:lnTo>
                  <a:lnTo>
                    <a:pt x="18" y="66"/>
                  </a:lnTo>
                  <a:lnTo>
                    <a:pt x="18" y="65"/>
                  </a:lnTo>
                  <a:lnTo>
                    <a:pt x="18" y="64"/>
                  </a:lnTo>
                  <a:lnTo>
                    <a:pt x="18" y="64"/>
                  </a:lnTo>
                  <a:lnTo>
                    <a:pt x="18" y="63"/>
                  </a:lnTo>
                  <a:lnTo>
                    <a:pt x="18" y="62"/>
                  </a:lnTo>
                  <a:lnTo>
                    <a:pt x="17" y="62"/>
                  </a:lnTo>
                  <a:lnTo>
                    <a:pt x="15" y="60"/>
                  </a:lnTo>
                  <a:lnTo>
                    <a:pt x="12" y="56"/>
                  </a:lnTo>
                  <a:lnTo>
                    <a:pt x="9" y="53"/>
                  </a:lnTo>
                  <a:lnTo>
                    <a:pt x="7" y="51"/>
                  </a:lnTo>
                  <a:lnTo>
                    <a:pt x="6" y="51"/>
                  </a:lnTo>
                  <a:lnTo>
                    <a:pt x="5" y="50"/>
                  </a:lnTo>
                  <a:lnTo>
                    <a:pt x="4" y="49"/>
                  </a:lnTo>
                  <a:lnTo>
                    <a:pt x="2" y="48"/>
                  </a:lnTo>
                  <a:lnTo>
                    <a:pt x="1" y="48"/>
                  </a:lnTo>
                  <a:lnTo>
                    <a:pt x="1" y="47"/>
                  </a:lnTo>
                  <a:lnTo>
                    <a:pt x="0" y="47"/>
                  </a:lnTo>
                  <a:lnTo>
                    <a:pt x="0" y="47"/>
                  </a:lnTo>
                  <a:lnTo>
                    <a:pt x="0" y="46"/>
                  </a:lnTo>
                  <a:lnTo>
                    <a:pt x="0" y="46"/>
                  </a:lnTo>
                  <a:lnTo>
                    <a:pt x="1" y="45"/>
                  </a:lnTo>
                  <a:lnTo>
                    <a:pt x="1" y="45"/>
                  </a:lnTo>
                  <a:lnTo>
                    <a:pt x="2" y="44"/>
                  </a:lnTo>
                  <a:lnTo>
                    <a:pt x="3" y="43"/>
                  </a:lnTo>
                  <a:lnTo>
                    <a:pt x="5" y="43"/>
                  </a:lnTo>
                  <a:lnTo>
                    <a:pt x="9" y="41"/>
                  </a:lnTo>
                  <a:lnTo>
                    <a:pt x="12" y="40"/>
                  </a:lnTo>
                  <a:lnTo>
                    <a:pt x="15" y="39"/>
                  </a:lnTo>
                  <a:lnTo>
                    <a:pt x="19" y="38"/>
                  </a:lnTo>
                  <a:lnTo>
                    <a:pt x="21" y="37"/>
                  </a:lnTo>
                  <a:lnTo>
                    <a:pt x="23" y="36"/>
                  </a:lnTo>
                  <a:lnTo>
                    <a:pt x="26" y="35"/>
                  </a:lnTo>
                  <a:lnTo>
                    <a:pt x="27" y="34"/>
                  </a:lnTo>
                  <a:lnTo>
                    <a:pt x="28" y="34"/>
                  </a:lnTo>
                  <a:lnTo>
                    <a:pt x="29" y="34"/>
                  </a:lnTo>
                  <a:lnTo>
                    <a:pt x="30" y="34"/>
                  </a:lnTo>
                  <a:lnTo>
                    <a:pt x="31" y="34"/>
                  </a:lnTo>
                  <a:lnTo>
                    <a:pt x="32" y="34"/>
                  </a:lnTo>
                  <a:lnTo>
                    <a:pt x="33" y="34"/>
                  </a:lnTo>
                  <a:lnTo>
                    <a:pt x="34" y="35"/>
                  </a:lnTo>
                  <a:lnTo>
                    <a:pt x="36" y="36"/>
                  </a:lnTo>
                  <a:lnTo>
                    <a:pt x="37" y="37"/>
                  </a:lnTo>
                  <a:lnTo>
                    <a:pt x="39" y="37"/>
                  </a:lnTo>
                  <a:lnTo>
                    <a:pt x="40" y="37"/>
                  </a:lnTo>
                  <a:lnTo>
                    <a:pt x="42" y="38"/>
                  </a:lnTo>
                  <a:lnTo>
                    <a:pt x="44" y="38"/>
                  </a:lnTo>
                  <a:lnTo>
                    <a:pt x="46" y="38"/>
                  </a:lnTo>
                  <a:lnTo>
                    <a:pt x="47" y="37"/>
                  </a:lnTo>
                  <a:lnTo>
                    <a:pt x="48" y="37"/>
                  </a:lnTo>
                  <a:lnTo>
                    <a:pt x="49" y="36"/>
                  </a:lnTo>
                  <a:lnTo>
                    <a:pt x="50" y="36"/>
                  </a:lnTo>
                  <a:lnTo>
                    <a:pt x="50" y="35"/>
                  </a:lnTo>
                  <a:lnTo>
                    <a:pt x="50" y="34"/>
                  </a:lnTo>
                  <a:lnTo>
                    <a:pt x="51" y="32"/>
                  </a:lnTo>
                  <a:lnTo>
                    <a:pt x="52" y="29"/>
                  </a:lnTo>
                  <a:lnTo>
                    <a:pt x="52" y="27"/>
                  </a:lnTo>
                  <a:lnTo>
                    <a:pt x="53" y="26"/>
                  </a:lnTo>
                  <a:lnTo>
                    <a:pt x="54" y="25"/>
                  </a:lnTo>
                  <a:lnTo>
                    <a:pt x="54" y="24"/>
                  </a:lnTo>
                  <a:lnTo>
                    <a:pt x="55" y="23"/>
                  </a:lnTo>
                  <a:lnTo>
                    <a:pt x="56" y="22"/>
                  </a:lnTo>
                  <a:lnTo>
                    <a:pt x="57" y="22"/>
                  </a:lnTo>
                  <a:lnTo>
                    <a:pt x="58" y="21"/>
                  </a:lnTo>
                  <a:lnTo>
                    <a:pt x="59" y="21"/>
                  </a:lnTo>
                  <a:lnTo>
                    <a:pt x="60" y="21"/>
                  </a:lnTo>
                  <a:lnTo>
                    <a:pt x="62" y="20"/>
                  </a:lnTo>
                  <a:lnTo>
                    <a:pt x="66" y="20"/>
                  </a:lnTo>
                  <a:lnTo>
                    <a:pt x="68" y="20"/>
                  </a:lnTo>
                  <a:lnTo>
                    <a:pt x="69" y="20"/>
                  </a:lnTo>
                  <a:lnTo>
                    <a:pt x="73" y="18"/>
                  </a:lnTo>
                  <a:lnTo>
                    <a:pt x="75" y="18"/>
                  </a:lnTo>
                  <a:lnTo>
                    <a:pt x="77" y="17"/>
                  </a:lnTo>
                  <a:lnTo>
                    <a:pt x="83" y="14"/>
                  </a:lnTo>
                  <a:lnTo>
                    <a:pt x="84" y="13"/>
                  </a:lnTo>
                  <a:lnTo>
                    <a:pt x="85" y="13"/>
                  </a:lnTo>
                  <a:lnTo>
                    <a:pt x="90" y="11"/>
                  </a:lnTo>
                  <a:lnTo>
                    <a:pt x="93" y="10"/>
                  </a:lnTo>
                  <a:lnTo>
                    <a:pt x="95" y="9"/>
                  </a:lnTo>
                  <a:lnTo>
                    <a:pt x="99" y="7"/>
                  </a:lnTo>
                  <a:lnTo>
                    <a:pt x="100" y="6"/>
                  </a:lnTo>
                  <a:lnTo>
                    <a:pt x="102" y="5"/>
                  </a:lnTo>
                  <a:lnTo>
                    <a:pt x="106" y="4"/>
                  </a:lnTo>
                  <a:lnTo>
                    <a:pt x="109" y="3"/>
                  </a:lnTo>
                  <a:lnTo>
                    <a:pt x="112" y="3"/>
                  </a:lnTo>
                  <a:lnTo>
                    <a:pt x="119" y="1"/>
                  </a:lnTo>
                  <a:lnTo>
                    <a:pt x="122" y="1"/>
                  </a:lnTo>
                  <a:lnTo>
                    <a:pt x="123" y="0"/>
                  </a:lnTo>
                  <a:lnTo>
                    <a:pt x="123" y="0"/>
                  </a:lnTo>
                  <a:lnTo>
                    <a:pt x="123" y="0"/>
                  </a:lnTo>
                  <a:lnTo>
                    <a:pt x="124"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4" name="Freeform 260">
              <a:extLst>
                <a:ext uri="{FF2B5EF4-FFF2-40B4-BE49-F238E27FC236}">
                  <a16:creationId xmlns:a16="http://schemas.microsoft.com/office/drawing/2014/main" id="{9ADA8136-39E6-4DED-83FF-796373355169}"/>
                </a:ext>
              </a:extLst>
            </p:cNvPr>
            <p:cNvSpPr>
              <a:spLocks noEditPoints="1"/>
            </p:cNvSpPr>
            <p:nvPr/>
          </p:nvSpPr>
          <p:spPr bwMode="auto">
            <a:xfrm>
              <a:off x="5249709" y="3001262"/>
              <a:ext cx="1425575" cy="1154113"/>
            </a:xfrm>
            <a:custGeom>
              <a:avLst/>
              <a:gdLst>
                <a:gd name="T0" fmla="*/ 691 w 898"/>
                <a:gd name="T1" fmla="*/ 30 h 727"/>
                <a:gd name="T2" fmla="*/ 725 w 898"/>
                <a:gd name="T3" fmla="*/ 76 h 727"/>
                <a:gd name="T4" fmla="*/ 732 w 898"/>
                <a:gd name="T5" fmla="*/ 149 h 727"/>
                <a:gd name="T6" fmla="*/ 745 w 898"/>
                <a:gd name="T7" fmla="*/ 182 h 727"/>
                <a:gd name="T8" fmla="*/ 784 w 898"/>
                <a:gd name="T9" fmla="*/ 215 h 727"/>
                <a:gd name="T10" fmla="*/ 832 w 898"/>
                <a:gd name="T11" fmla="*/ 248 h 727"/>
                <a:gd name="T12" fmla="*/ 826 w 898"/>
                <a:gd name="T13" fmla="*/ 308 h 727"/>
                <a:gd name="T14" fmla="*/ 849 w 898"/>
                <a:gd name="T15" fmla="*/ 338 h 727"/>
                <a:gd name="T16" fmla="*/ 838 w 898"/>
                <a:gd name="T17" fmla="*/ 370 h 727"/>
                <a:gd name="T18" fmla="*/ 855 w 898"/>
                <a:gd name="T19" fmla="*/ 397 h 727"/>
                <a:gd name="T20" fmla="*/ 895 w 898"/>
                <a:gd name="T21" fmla="*/ 430 h 727"/>
                <a:gd name="T22" fmla="*/ 884 w 898"/>
                <a:gd name="T23" fmla="*/ 498 h 727"/>
                <a:gd name="T24" fmla="*/ 857 w 898"/>
                <a:gd name="T25" fmla="*/ 534 h 727"/>
                <a:gd name="T26" fmla="*/ 799 w 898"/>
                <a:gd name="T27" fmla="*/ 560 h 727"/>
                <a:gd name="T28" fmla="*/ 752 w 898"/>
                <a:gd name="T29" fmla="*/ 599 h 727"/>
                <a:gd name="T30" fmla="*/ 778 w 898"/>
                <a:gd name="T31" fmla="*/ 647 h 727"/>
                <a:gd name="T32" fmla="*/ 741 w 898"/>
                <a:gd name="T33" fmla="*/ 671 h 727"/>
                <a:gd name="T34" fmla="*/ 668 w 898"/>
                <a:gd name="T35" fmla="*/ 666 h 727"/>
                <a:gd name="T36" fmla="*/ 644 w 898"/>
                <a:gd name="T37" fmla="*/ 701 h 727"/>
                <a:gd name="T38" fmla="*/ 608 w 898"/>
                <a:gd name="T39" fmla="*/ 679 h 727"/>
                <a:gd name="T40" fmla="*/ 559 w 898"/>
                <a:gd name="T41" fmla="*/ 678 h 727"/>
                <a:gd name="T42" fmla="*/ 522 w 898"/>
                <a:gd name="T43" fmla="*/ 726 h 727"/>
                <a:gd name="T44" fmla="*/ 481 w 898"/>
                <a:gd name="T45" fmla="*/ 710 h 727"/>
                <a:gd name="T46" fmla="*/ 422 w 898"/>
                <a:gd name="T47" fmla="*/ 698 h 727"/>
                <a:gd name="T48" fmla="*/ 386 w 898"/>
                <a:gd name="T49" fmla="*/ 706 h 727"/>
                <a:gd name="T50" fmla="*/ 337 w 898"/>
                <a:gd name="T51" fmla="*/ 707 h 727"/>
                <a:gd name="T52" fmla="*/ 276 w 898"/>
                <a:gd name="T53" fmla="*/ 692 h 727"/>
                <a:gd name="T54" fmla="*/ 227 w 898"/>
                <a:gd name="T55" fmla="*/ 722 h 727"/>
                <a:gd name="T56" fmla="*/ 179 w 898"/>
                <a:gd name="T57" fmla="*/ 720 h 727"/>
                <a:gd name="T58" fmla="*/ 141 w 898"/>
                <a:gd name="T59" fmla="*/ 698 h 727"/>
                <a:gd name="T60" fmla="*/ 123 w 898"/>
                <a:gd name="T61" fmla="*/ 645 h 727"/>
                <a:gd name="T62" fmla="*/ 119 w 898"/>
                <a:gd name="T63" fmla="*/ 622 h 727"/>
                <a:gd name="T64" fmla="*/ 112 w 898"/>
                <a:gd name="T65" fmla="*/ 600 h 727"/>
                <a:gd name="T66" fmla="*/ 159 w 898"/>
                <a:gd name="T67" fmla="*/ 571 h 727"/>
                <a:gd name="T68" fmla="*/ 167 w 898"/>
                <a:gd name="T69" fmla="*/ 519 h 727"/>
                <a:gd name="T70" fmla="*/ 152 w 898"/>
                <a:gd name="T71" fmla="*/ 440 h 727"/>
                <a:gd name="T72" fmla="*/ 103 w 898"/>
                <a:gd name="T73" fmla="*/ 402 h 727"/>
                <a:gd name="T74" fmla="*/ 47 w 898"/>
                <a:gd name="T75" fmla="*/ 381 h 727"/>
                <a:gd name="T76" fmla="*/ 2 w 898"/>
                <a:gd name="T77" fmla="*/ 376 h 727"/>
                <a:gd name="T78" fmla="*/ 9 w 898"/>
                <a:gd name="T79" fmla="*/ 332 h 727"/>
                <a:gd name="T80" fmla="*/ 39 w 898"/>
                <a:gd name="T81" fmla="*/ 297 h 727"/>
                <a:gd name="T82" fmla="*/ 102 w 898"/>
                <a:gd name="T83" fmla="*/ 258 h 727"/>
                <a:gd name="T84" fmla="*/ 163 w 898"/>
                <a:gd name="T85" fmla="*/ 242 h 727"/>
                <a:gd name="T86" fmla="*/ 213 w 898"/>
                <a:gd name="T87" fmla="*/ 224 h 727"/>
                <a:gd name="T88" fmla="*/ 249 w 898"/>
                <a:gd name="T89" fmla="*/ 188 h 727"/>
                <a:gd name="T90" fmla="*/ 335 w 898"/>
                <a:gd name="T91" fmla="*/ 181 h 727"/>
                <a:gd name="T92" fmla="*/ 408 w 898"/>
                <a:gd name="T93" fmla="*/ 171 h 727"/>
                <a:gd name="T94" fmla="*/ 426 w 898"/>
                <a:gd name="T95" fmla="*/ 126 h 727"/>
                <a:gd name="T96" fmla="*/ 450 w 898"/>
                <a:gd name="T97" fmla="*/ 83 h 727"/>
                <a:gd name="T98" fmla="*/ 482 w 898"/>
                <a:gd name="T99" fmla="*/ 76 h 727"/>
                <a:gd name="T100" fmla="*/ 514 w 898"/>
                <a:gd name="T101" fmla="*/ 92 h 727"/>
                <a:gd name="T102" fmla="*/ 573 w 898"/>
                <a:gd name="T103" fmla="*/ 45 h 727"/>
                <a:gd name="T104" fmla="*/ 619 w 898"/>
                <a:gd name="T105" fmla="*/ 29 h 727"/>
                <a:gd name="T106" fmla="*/ 429 w 898"/>
                <a:gd name="T107" fmla="*/ 306 h 727"/>
                <a:gd name="T108" fmla="*/ 380 w 898"/>
                <a:gd name="T109" fmla="*/ 323 h 727"/>
                <a:gd name="T110" fmla="*/ 364 w 898"/>
                <a:gd name="T111" fmla="*/ 359 h 727"/>
                <a:gd name="T112" fmla="*/ 382 w 898"/>
                <a:gd name="T113" fmla="*/ 405 h 727"/>
                <a:gd name="T114" fmla="*/ 398 w 898"/>
                <a:gd name="T115" fmla="*/ 437 h 727"/>
                <a:gd name="T116" fmla="*/ 464 w 898"/>
                <a:gd name="T117" fmla="*/ 409 h 727"/>
                <a:gd name="T118" fmla="*/ 522 w 898"/>
                <a:gd name="T119" fmla="*/ 405 h 727"/>
                <a:gd name="T120" fmla="*/ 544 w 898"/>
                <a:gd name="T121" fmla="*/ 356 h 727"/>
                <a:gd name="T122" fmla="*/ 504 w 898"/>
                <a:gd name="T123" fmla="*/ 314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8" h="727">
                  <a:moveTo>
                    <a:pt x="639" y="0"/>
                  </a:moveTo>
                  <a:lnTo>
                    <a:pt x="640" y="1"/>
                  </a:lnTo>
                  <a:lnTo>
                    <a:pt x="641" y="1"/>
                  </a:lnTo>
                  <a:lnTo>
                    <a:pt x="642" y="2"/>
                  </a:lnTo>
                  <a:lnTo>
                    <a:pt x="642" y="2"/>
                  </a:lnTo>
                  <a:lnTo>
                    <a:pt x="645" y="5"/>
                  </a:lnTo>
                  <a:lnTo>
                    <a:pt x="646" y="6"/>
                  </a:lnTo>
                  <a:lnTo>
                    <a:pt x="648" y="7"/>
                  </a:lnTo>
                  <a:lnTo>
                    <a:pt x="651" y="9"/>
                  </a:lnTo>
                  <a:lnTo>
                    <a:pt x="652" y="10"/>
                  </a:lnTo>
                  <a:lnTo>
                    <a:pt x="653" y="11"/>
                  </a:lnTo>
                  <a:lnTo>
                    <a:pt x="654" y="13"/>
                  </a:lnTo>
                  <a:lnTo>
                    <a:pt x="654" y="13"/>
                  </a:lnTo>
                  <a:lnTo>
                    <a:pt x="655" y="14"/>
                  </a:lnTo>
                  <a:lnTo>
                    <a:pt x="656" y="14"/>
                  </a:lnTo>
                  <a:lnTo>
                    <a:pt x="657" y="15"/>
                  </a:lnTo>
                  <a:lnTo>
                    <a:pt x="658" y="15"/>
                  </a:lnTo>
                  <a:lnTo>
                    <a:pt x="658" y="15"/>
                  </a:lnTo>
                  <a:lnTo>
                    <a:pt x="659" y="14"/>
                  </a:lnTo>
                  <a:lnTo>
                    <a:pt x="660" y="14"/>
                  </a:lnTo>
                  <a:lnTo>
                    <a:pt x="660" y="14"/>
                  </a:lnTo>
                  <a:lnTo>
                    <a:pt x="662" y="13"/>
                  </a:lnTo>
                  <a:lnTo>
                    <a:pt x="663" y="12"/>
                  </a:lnTo>
                  <a:lnTo>
                    <a:pt x="664" y="11"/>
                  </a:lnTo>
                  <a:lnTo>
                    <a:pt x="665" y="11"/>
                  </a:lnTo>
                  <a:lnTo>
                    <a:pt x="666" y="11"/>
                  </a:lnTo>
                  <a:lnTo>
                    <a:pt x="667" y="11"/>
                  </a:lnTo>
                  <a:lnTo>
                    <a:pt x="668" y="11"/>
                  </a:lnTo>
                  <a:lnTo>
                    <a:pt x="672" y="12"/>
                  </a:lnTo>
                  <a:lnTo>
                    <a:pt x="673" y="12"/>
                  </a:lnTo>
                  <a:lnTo>
                    <a:pt x="674" y="12"/>
                  </a:lnTo>
                  <a:lnTo>
                    <a:pt x="675" y="13"/>
                  </a:lnTo>
                  <a:lnTo>
                    <a:pt x="676" y="13"/>
                  </a:lnTo>
                  <a:lnTo>
                    <a:pt x="677" y="14"/>
                  </a:lnTo>
                  <a:lnTo>
                    <a:pt x="678" y="16"/>
                  </a:lnTo>
                  <a:lnTo>
                    <a:pt x="682" y="20"/>
                  </a:lnTo>
                  <a:lnTo>
                    <a:pt x="688" y="27"/>
                  </a:lnTo>
                  <a:lnTo>
                    <a:pt x="691" y="30"/>
                  </a:lnTo>
                  <a:lnTo>
                    <a:pt x="692" y="30"/>
                  </a:lnTo>
                  <a:lnTo>
                    <a:pt x="692" y="31"/>
                  </a:lnTo>
                  <a:lnTo>
                    <a:pt x="693" y="32"/>
                  </a:lnTo>
                  <a:lnTo>
                    <a:pt x="695" y="32"/>
                  </a:lnTo>
                  <a:lnTo>
                    <a:pt x="696" y="33"/>
                  </a:lnTo>
                  <a:lnTo>
                    <a:pt x="699" y="34"/>
                  </a:lnTo>
                  <a:lnTo>
                    <a:pt x="700" y="34"/>
                  </a:lnTo>
                  <a:lnTo>
                    <a:pt x="701" y="35"/>
                  </a:lnTo>
                  <a:lnTo>
                    <a:pt x="703" y="36"/>
                  </a:lnTo>
                  <a:lnTo>
                    <a:pt x="705" y="38"/>
                  </a:lnTo>
                  <a:lnTo>
                    <a:pt x="708" y="40"/>
                  </a:lnTo>
                  <a:lnTo>
                    <a:pt x="709" y="41"/>
                  </a:lnTo>
                  <a:lnTo>
                    <a:pt x="710" y="42"/>
                  </a:lnTo>
                  <a:lnTo>
                    <a:pt x="711" y="43"/>
                  </a:lnTo>
                  <a:lnTo>
                    <a:pt x="712" y="45"/>
                  </a:lnTo>
                  <a:lnTo>
                    <a:pt x="713" y="46"/>
                  </a:lnTo>
                  <a:lnTo>
                    <a:pt x="715" y="50"/>
                  </a:lnTo>
                  <a:lnTo>
                    <a:pt x="716" y="52"/>
                  </a:lnTo>
                  <a:lnTo>
                    <a:pt x="717" y="53"/>
                  </a:lnTo>
                  <a:lnTo>
                    <a:pt x="718" y="53"/>
                  </a:lnTo>
                  <a:lnTo>
                    <a:pt x="719" y="55"/>
                  </a:lnTo>
                  <a:lnTo>
                    <a:pt x="720" y="55"/>
                  </a:lnTo>
                  <a:lnTo>
                    <a:pt x="721" y="56"/>
                  </a:lnTo>
                  <a:lnTo>
                    <a:pt x="722" y="57"/>
                  </a:lnTo>
                  <a:lnTo>
                    <a:pt x="724" y="58"/>
                  </a:lnTo>
                  <a:lnTo>
                    <a:pt x="727" y="59"/>
                  </a:lnTo>
                  <a:lnTo>
                    <a:pt x="733" y="62"/>
                  </a:lnTo>
                  <a:lnTo>
                    <a:pt x="734" y="62"/>
                  </a:lnTo>
                  <a:lnTo>
                    <a:pt x="736" y="63"/>
                  </a:lnTo>
                  <a:lnTo>
                    <a:pt x="735" y="64"/>
                  </a:lnTo>
                  <a:lnTo>
                    <a:pt x="733" y="66"/>
                  </a:lnTo>
                  <a:lnTo>
                    <a:pt x="730" y="69"/>
                  </a:lnTo>
                  <a:lnTo>
                    <a:pt x="728" y="71"/>
                  </a:lnTo>
                  <a:lnTo>
                    <a:pt x="727" y="72"/>
                  </a:lnTo>
                  <a:lnTo>
                    <a:pt x="726" y="73"/>
                  </a:lnTo>
                  <a:lnTo>
                    <a:pt x="726" y="74"/>
                  </a:lnTo>
                  <a:lnTo>
                    <a:pt x="726" y="75"/>
                  </a:lnTo>
                  <a:lnTo>
                    <a:pt x="725" y="76"/>
                  </a:lnTo>
                  <a:lnTo>
                    <a:pt x="725" y="77"/>
                  </a:lnTo>
                  <a:lnTo>
                    <a:pt x="725" y="78"/>
                  </a:lnTo>
                  <a:lnTo>
                    <a:pt x="726" y="79"/>
                  </a:lnTo>
                  <a:lnTo>
                    <a:pt x="726" y="80"/>
                  </a:lnTo>
                  <a:lnTo>
                    <a:pt x="728" y="83"/>
                  </a:lnTo>
                  <a:lnTo>
                    <a:pt x="729" y="85"/>
                  </a:lnTo>
                  <a:lnTo>
                    <a:pt x="729" y="87"/>
                  </a:lnTo>
                  <a:lnTo>
                    <a:pt x="730" y="90"/>
                  </a:lnTo>
                  <a:lnTo>
                    <a:pt x="731" y="93"/>
                  </a:lnTo>
                  <a:lnTo>
                    <a:pt x="732" y="94"/>
                  </a:lnTo>
                  <a:lnTo>
                    <a:pt x="732" y="95"/>
                  </a:lnTo>
                  <a:lnTo>
                    <a:pt x="732" y="96"/>
                  </a:lnTo>
                  <a:lnTo>
                    <a:pt x="732" y="99"/>
                  </a:lnTo>
                  <a:lnTo>
                    <a:pt x="732" y="105"/>
                  </a:lnTo>
                  <a:lnTo>
                    <a:pt x="732" y="107"/>
                  </a:lnTo>
                  <a:lnTo>
                    <a:pt x="732" y="109"/>
                  </a:lnTo>
                  <a:lnTo>
                    <a:pt x="732" y="110"/>
                  </a:lnTo>
                  <a:lnTo>
                    <a:pt x="733" y="111"/>
                  </a:lnTo>
                  <a:lnTo>
                    <a:pt x="734" y="112"/>
                  </a:lnTo>
                  <a:lnTo>
                    <a:pt x="735" y="114"/>
                  </a:lnTo>
                  <a:lnTo>
                    <a:pt x="736" y="115"/>
                  </a:lnTo>
                  <a:lnTo>
                    <a:pt x="736" y="117"/>
                  </a:lnTo>
                  <a:lnTo>
                    <a:pt x="737" y="118"/>
                  </a:lnTo>
                  <a:lnTo>
                    <a:pt x="738" y="119"/>
                  </a:lnTo>
                  <a:lnTo>
                    <a:pt x="739" y="125"/>
                  </a:lnTo>
                  <a:lnTo>
                    <a:pt x="739" y="127"/>
                  </a:lnTo>
                  <a:lnTo>
                    <a:pt x="739" y="128"/>
                  </a:lnTo>
                  <a:lnTo>
                    <a:pt x="739" y="130"/>
                  </a:lnTo>
                  <a:lnTo>
                    <a:pt x="739" y="132"/>
                  </a:lnTo>
                  <a:lnTo>
                    <a:pt x="739" y="134"/>
                  </a:lnTo>
                  <a:lnTo>
                    <a:pt x="738" y="136"/>
                  </a:lnTo>
                  <a:lnTo>
                    <a:pt x="738" y="137"/>
                  </a:lnTo>
                  <a:lnTo>
                    <a:pt x="737" y="138"/>
                  </a:lnTo>
                  <a:lnTo>
                    <a:pt x="735" y="142"/>
                  </a:lnTo>
                  <a:lnTo>
                    <a:pt x="734" y="143"/>
                  </a:lnTo>
                  <a:lnTo>
                    <a:pt x="734" y="144"/>
                  </a:lnTo>
                  <a:lnTo>
                    <a:pt x="732" y="148"/>
                  </a:lnTo>
                  <a:lnTo>
                    <a:pt x="732" y="149"/>
                  </a:lnTo>
                  <a:lnTo>
                    <a:pt x="731" y="150"/>
                  </a:lnTo>
                  <a:lnTo>
                    <a:pt x="731" y="150"/>
                  </a:lnTo>
                  <a:lnTo>
                    <a:pt x="730" y="151"/>
                  </a:lnTo>
                  <a:lnTo>
                    <a:pt x="729" y="152"/>
                  </a:lnTo>
                  <a:lnTo>
                    <a:pt x="726" y="153"/>
                  </a:lnTo>
                  <a:lnTo>
                    <a:pt x="725" y="154"/>
                  </a:lnTo>
                  <a:lnTo>
                    <a:pt x="724" y="154"/>
                  </a:lnTo>
                  <a:lnTo>
                    <a:pt x="724" y="155"/>
                  </a:lnTo>
                  <a:lnTo>
                    <a:pt x="723" y="156"/>
                  </a:lnTo>
                  <a:lnTo>
                    <a:pt x="722" y="157"/>
                  </a:lnTo>
                  <a:lnTo>
                    <a:pt x="722" y="158"/>
                  </a:lnTo>
                  <a:lnTo>
                    <a:pt x="722" y="159"/>
                  </a:lnTo>
                  <a:lnTo>
                    <a:pt x="722" y="160"/>
                  </a:lnTo>
                  <a:lnTo>
                    <a:pt x="722" y="161"/>
                  </a:lnTo>
                  <a:lnTo>
                    <a:pt x="722" y="162"/>
                  </a:lnTo>
                  <a:lnTo>
                    <a:pt x="723" y="163"/>
                  </a:lnTo>
                  <a:lnTo>
                    <a:pt x="723" y="164"/>
                  </a:lnTo>
                  <a:lnTo>
                    <a:pt x="725" y="167"/>
                  </a:lnTo>
                  <a:lnTo>
                    <a:pt x="726" y="168"/>
                  </a:lnTo>
                  <a:lnTo>
                    <a:pt x="726" y="169"/>
                  </a:lnTo>
                  <a:lnTo>
                    <a:pt x="727" y="171"/>
                  </a:lnTo>
                  <a:lnTo>
                    <a:pt x="727" y="173"/>
                  </a:lnTo>
                  <a:lnTo>
                    <a:pt x="728" y="174"/>
                  </a:lnTo>
                  <a:lnTo>
                    <a:pt x="728" y="175"/>
                  </a:lnTo>
                  <a:lnTo>
                    <a:pt x="729" y="176"/>
                  </a:lnTo>
                  <a:lnTo>
                    <a:pt x="730" y="177"/>
                  </a:lnTo>
                  <a:lnTo>
                    <a:pt x="731" y="177"/>
                  </a:lnTo>
                  <a:lnTo>
                    <a:pt x="732" y="178"/>
                  </a:lnTo>
                  <a:lnTo>
                    <a:pt x="733" y="179"/>
                  </a:lnTo>
                  <a:lnTo>
                    <a:pt x="734" y="179"/>
                  </a:lnTo>
                  <a:lnTo>
                    <a:pt x="735" y="180"/>
                  </a:lnTo>
                  <a:lnTo>
                    <a:pt x="736" y="180"/>
                  </a:lnTo>
                  <a:lnTo>
                    <a:pt x="737" y="180"/>
                  </a:lnTo>
                  <a:lnTo>
                    <a:pt x="738" y="181"/>
                  </a:lnTo>
                  <a:lnTo>
                    <a:pt x="739" y="181"/>
                  </a:lnTo>
                  <a:lnTo>
                    <a:pt x="743" y="181"/>
                  </a:lnTo>
                  <a:lnTo>
                    <a:pt x="744" y="181"/>
                  </a:lnTo>
                  <a:lnTo>
                    <a:pt x="745" y="182"/>
                  </a:lnTo>
                  <a:lnTo>
                    <a:pt x="747" y="182"/>
                  </a:lnTo>
                  <a:lnTo>
                    <a:pt x="748" y="183"/>
                  </a:lnTo>
                  <a:lnTo>
                    <a:pt x="749" y="184"/>
                  </a:lnTo>
                  <a:lnTo>
                    <a:pt x="750" y="184"/>
                  </a:lnTo>
                  <a:lnTo>
                    <a:pt x="751" y="185"/>
                  </a:lnTo>
                  <a:lnTo>
                    <a:pt x="752" y="187"/>
                  </a:lnTo>
                  <a:lnTo>
                    <a:pt x="753" y="188"/>
                  </a:lnTo>
                  <a:lnTo>
                    <a:pt x="754" y="189"/>
                  </a:lnTo>
                  <a:lnTo>
                    <a:pt x="756" y="191"/>
                  </a:lnTo>
                  <a:lnTo>
                    <a:pt x="758" y="192"/>
                  </a:lnTo>
                  <a:lnTo>
                    <a:pt x="760" y="194"/>
                  </a:lnTo>
                  <a:lnTo>
                    <a:pt x="760" y="195"/>
                  </a:lnTo>
                  <a:lnTo>
                    <a:pt x="761" y="196"/>
                  </a:lnTo>
                  <a:lnTo>
                    <a:pt x="762" y="197"/>
                  </a:lnTo>
                  <a:lnTo>
                    <a:pt x="762" y="198"/>
                  </a:lnTo>
                  <a:lnTo>
                    <a:pt x="762" y="199"/>
                  </a:lnTo>
                  <a:lnTo>
                    <a:pt x="762" y="202"/>
                  </a:lnTo>
                  <a:lnTo>
                    <a:pt x="762" y="204"/>
                  </a:lnTo>
                  <a:lnTo>
                    <a:pt x="762" y="205"/>
                  </a:lnTo>
                  <a:lnTo>
                    <a:pt x="763" y="207"/>
                  </a:lnTo>
                  <a:lnTo>
                    <a:pt x="763" y="208"/>
                  </a:lnTo>
                  <a:lnTo>
                    <a:pt x="764" y="209"/>
                  </a:lnTo>
                  <a:lnTo>
                    <a:pt x="764" y="210"/>
                  </a:lnTo>
                  <a:lnTo>
                    <a:pt x="764" y="211"/>
                  </a:lnTo>
                  <a:lnTo>
                    <a:pt x="765" y="211"/>
                  </a:lnTo>
                  <a:lnTo>
                    <a:pt x="766" y="212"/>
                  </a:lnTo>
                  <a:lnTo>
                    <a:pt x="767" y="213"/>
                  </a:lnTo>
                  <a:lnTo>
                    <a:pt x="768" y="214"/>
                  </a:lnTo>
                  <a:lnTo>
                    <a:pt x="769" y="214"/>
                  </a:lnTo>
                  <a:lnTo>
                    <a:pt x="770" y="215"/>
                  </a:lnTo>
                  <a:lnTo>
                    <a:pt x="771" y="215"/>
                  </a:lnTo>
                  <a:lnTo>
                    <a:pt x="772" y="216"/>
                  </a:lnTo>
                  <a:lnTo>
                    <a:pt x="773" y="216"/>
                  </a:lnTo>
                  <a:lnTo>
                    <a:pt x="774" y="216"/>
                  </a:lnTo>
                  <a:lnTo>
                    <a:pt x="775" y="216"/>
                  </a:lnTo>
                  <a:lnTo>
                    <a:pt x="776" y="216"/>
                  </a:lnTo>
                  <a:lnTo>
                    <a:pt x="783" y="215"/>
                  </a:lnTo>
                  <a:lnTo>
                    <a:pt x="784" y="215"/>
                  </a:lnTo>
                  <a:lnTo>
                    <a:pt x="786" y="215"/>
                  </a:lnTo>
                  <a:lnTo>
                    <a:pt x="792" y="216"/>
                  </a:lnTo>
                  <a:lnTo>
                    <a:pt x="795" y="216"/>
                  </a:lnTo>
                  <a:lnTo>
                    <a:pt x="800" y="217"/>
                  </a:lnTo>
                  <a:lnTo>
                    <a:pt x="801" y="217"/>
                  </a:lnTo>
                  <a:lnTo>
                    <a:pt x="803" y="217"/>
                  </a:lnTo>
                  <a:lnTo>
                    <a:pt x="804" y="217"/>
                  </a:lnTo>
                  <a:lnTo>
                    <a:pt x="806" y="216"/>
                  </a:lnTo>
                  <a:lnTo>
                    <a:pt x="811" y="215"/>
                  </a:lnTo>
                  <a:lnTo>
                    <a:pt x="814" y="213"/>
                  </a:lnTo>
                  <a:lnTo>
                    <a:pt x="816" y="213"/>
                  </a:lnTo>
                  <a:lnTo>
                    <a:pt x="817" y="212"/>
                  </a:lnTo>
                  <a:lnTo>
                    <a:pt x="819" y="212"/>
                  </a:lnTo>
                  <a:lnTo>
                    <a:pt x="820" y="212"/>
                  </a:lnTo>
                  <a:lnTo>
                    <a:pt x="821" y="212"/>
                  </a:lnTo>
                  <a:lnTo>
                    <a:pt x="821" y="212"/>
                  </a:lnTo>
                  <a:lnTo>
                    <a:pt x="822" y="212"/>
                  </a:lnTo>
                  <a:lnTo>
                    <a:pt x="823" y="213"/>
                  </a:lnTo>
                  <a:lnTo>
                    <a:pt x="824" y="213"/>
                  </a:lnTo>
                  <a:lnTo>
                    <a:pt x="826" y="215"/>
                  </a:lnTo>
                  <a:lnTo>
                    <a:pt x="827" y="216"/>
                  </a:lnTo>
                  <a:lnTo>
                    <a:pt x="829" y="217"/>
                  </a:lnTo>
                  <a:lnTo>
                    <a:pt x="829" y="218"/>
                  </a:lnTo>
                  <a:lnTo>
                    <a:pt x="830" y="219"/>
                  </a:lnTo>
                  <a:lnTo>
                    <a:pt x="831" y="220"/>
                  </a:lnTo>
                  <a:lnTo>
                    <a:pt x="831" y="221"/>
                  </a:lnTo>
                  <a:lnTo>
                    <a:pt x="832" y="222"/>
                  </a:lnTo>
                  <a:lnTo>
                    <a:pt x="832" y="224"/>
                  </a:lnTo>
                  <a:lnTo>
                    <a:pt x="833" y="225"/>
                  </a:lnTo>
                  <a:lnTo>
                    <a:pt x="833" y="227"/>
                  </a:lnTo>
                  <a:lnTo>
                    <a:pt x="833" y="230"/>
                  </a:lnTo>
                  <a:lnTo>
                    <a:pt x="833" y="234"/>
                  </a:lnTo>
                  <a:lnTo>
                    <a:pt x="833" y="237"/>
                  </a:lnTo>
                  <a:lnTo>
                    <a:pt x="833" y="239"/>
                  </a:lnTo>
                  <a:lnTo>
                    <a:pt x="832" y="243"/>
                  </a:lnTo>
                  <a:lnTo>
                    <a:pt x="832" y="244"/>
                  </a:lnTo>
                  <a:lnTo>
                    <a:pt x="832" y="245"/>
                  </a:lnTo>
                  <a:lnTo>
                    <a:pt x="832" y="248"/>
                  </a:lnTo>
                  <a:lnTo>
                    <a:pt x="832" y="250"/>
                  </a:lnTo>
                  <a:lnTo>
                    <a:pt x="832" y="252"/>
                  </a:lnTo>
                  <a:lnTo>
                    <a:pt x="833" y="254"/>
                  </a:lnTo>
                  <a:lnTo>
                    <a:pt x="833" y="255"/>
                  </a:lnTo>
                  <a:lnTo>
                    <a:pt x="833" y="256"/>
                  </a:lnTo>
                  <a:lnTo>
                    <a:pt x="834" y="258"/>
                  </a:lnTo>
                  <a:lnTo>
                    <a:pt x="835" y="260"/>
                  </a:lnTo>
                  <a:lnTo>
                    <a:pt x="837" y="263"/>
                  </a:lnTo>
                  <a:lnTo>
                    <a:pt x="838" y="265"/>
                  </a:lnTo>
                  <a:lnTo>
                    <a:pt x="839" y="267"/>
                  </a:lnTo>
                  <a:lnTo>
                    <a:pt x="839" y="268"/>
                  </a:lnTo>
                  <a:lnTo>
                    <a:pt x="840" y="271"/>
                  </a:lnTo>
                  <a:lnTo>
                    <a:pt x="840" y="271"/>
                  </a:lnTo>
                  <a:lnTo>
                    <a:pt x="840" y="272"/>
                  </a:lnTo>
                  <a:lnTo>
                    <a:pt x="840" y="273"/>
                  </a:lnTo>
                  <a:lnTo>
                    <a:pt x="840" y="275"/>
                  </a:lnTo>
                  <a:lnTo>
                    <a:pt x="840" y="276"/>
                  </a:lnTo>
                  <a:lnTo>
                    <a:pt x="840" y="277"/>
                  </a:lnTo>
                  <a:lnTo>
                    <a:pt x="839" y="279"/>
                  </a:lnTo>
                  <a:lnTo>
                    <a:pt x="838" y="281"/>
                  </a:lnTo>
                  <a:lnTo>
                    <a:pt x="838" y="283"/>
                  </a:lnTo>
                  <a:lnTo>
                    <a:pt x="837" y="284"/>
                  </a:lnTo>
                  <a:lnTo>
                    <a:pt x="836" y="286"/>
                  </a:lnTo>
                  <a:lnTo>
                    <a:pt x="834" y="289"/>
                  </a:lnTo>
                  <a:lnTo>
                    <a:pt x="833" y="290"/>
                  </a:lnTo>
                  <a:lnTo>
                    <a:pt x="831" y="292"/>
                  </a:lnTo>
                  <a:lnTo>
                    <a:pt x="829" y="294"/>
                  </a:lnTo>
                  <a:lnTo>
                    <a:pt x="828" y="296"/>
                  </a:lnTo>
                  <a:lnTo>
                    <a:pt x="827" y="297"/>
                  </a:lnTo>
                  <a:lnTo>
                    <a:pt x="827" y="298"/>
                  </a:lnTo>
                  <a:lnTo>
                    <a:pt x="827" y="299"/>
                  </a:lnTo>
                  <a:lnTo>
                    <a:pt x="827" y="299"/>
                  </a:lnTo>
                  <a:lnTo>
                    <a:pt x="828" y="301"/>
                  </a:lnTo>
                  <a:lnTo>
                    <a:pt x="828" y="303"/>
                  </a:lnTo>
                  <a:lnTo>
                    <a:pt x="828" y="303"/>
                  </a:lnTo>
                  <a:lnTo>
                    <a:pt x="828" y="304"/>
                  </a:lnTo>
                  <a:lnTo>
                    <a:pt x="826" y="308"/>
                  </a:lnTo>
                  <a:lnTo>
                    <a:pt x="826" y="308"/>
                  </a:lnTo>
                  <a:lnTo>
                    <a:pt x="826" y="309"/>
                  </a:lnTo>
                  <a:lnTo>
                    <a:pt x="827" y="309"/>
                  </a:lnTo>
                  <a:lnTo>
                    <a:pt x="827" y="309"/>
                  </a:lnTo>
                  <a:lnTo>
                    <a:pt x="828" y="310"/>
                  </a:lnTo>
                  <a:lnTo>
                    <a:pt x="829" y="310"/>
                  </a:lnTo>
                  <a:lnTo>
                    <a:pt x="834" y="312"/>
                  </a:lnTo>
                  <a:lnTo>
                    <a:pt x="839" y="313"/>
                  </a:lnTo>
                  <a:lnTo>
                    <a:pt x="840" y="314"/>
                  </a:lnTo>
                  <a:lnTo>
                    <a:pt x="842" y="315"/>
                  </a:lnTo>
                  <a:lnTo>
                    <a:pt x="845" y="315"/>
                  </a:lnTo>
                  <a:lnTo>
                    <a:pt x="847" y="315"/>
                  </a:lnTo>
                  <a:lnTo>
                    <a:pt x="848" y="316"/>
                  </a:lnTo>
                  <a:lnTo>
                    <a:pt x="849" y="316"/>
                  </a:lnTo>
                  <a:lnTo>
                    <a:pt x="850" y="317"/>
                  </a:lnTo>
                  <a:lnTo>
                    <a:pt x="854" y="319"/>
                  </a:lnTo>
                  <a:lnTo>
                    <a:pt x="855" y="320"/>
                  </a:lnTo>
                  <a:lnTo>
                    <a:pt x="857" y="322"/>
                  </a:lnTo>
                  <a:lnTo>
                    <a:pt x="857" y="322"/>
                  </a:lnTo>
                  <a:lnTo>
                    <a:pt x="858" y="323"/>
                  </a:lnTo>
                  <a:lnTo>
                    <a:pt x="858" y="324"/>
                  </a:lnTo>
                  <a:lnTo>
                    <a:pt x="859" y="324"/>
                  </a:lnTo>
                  <a:lnTo>
                    <a:pt x="859" y="325"/>
                  </a:lnTo>
                  <a:lnTo>
                    <a:pt x="859" y="326"/>
                  </a:lnTo>
                  <a:lnTo>
                    <a:pt x="859" y="327"/>
                  </a:lnTo>
                  <a:lnTo>
                    <a:pt x="860" y="327"/>
                  </a:lnTo>
                  <a:lnTo>
                    <a:pt x="859" y="329"/>
                  </a:lnTo>
                  <a:lnTo>
                    <a:pt x="859" y="331"/>
                  </a:lnTo>
                  <a:lnTo>
                    <a:pt x="859" y="333"/>
                  </a:lnTo>
                  <a:lnTo>
                    <a:pt x="858" y="333"/>
                  </a:lnTo>
                  <a:lnTo>
                    <a:pt x="858" y="334"/>
                  </a:lnTo>
                  <a:lnTo>
                    <a:pt x="857" y="334"/>
                  </a:lnTo>
                  <a:lnTo>
                    <a:pt x="857" y="335"/>
                  </a:lnTo>
                  <a:lnTo>
                    <a:pt x="856" y="335"/>
                  </a:lnTo>
                  <a:lnTo>
                    <a:pt x="855" y="336"/>
                  </a:lnTo>
                  <a:lnTo>
                    <a:pt x="854" y="336"/>
                  </a:lnTo>
                  <a:lnTo>
                    <a:pt x="853" y="337"/>
                  </a:lnTo>
                  <a:lnTo>
                    <a:pt x="851" y="337"/>
                  </a:lnTo>
                  <a:lnTo>
                    <a:pt x="849" y="338"/>
                  </a:lnTo>
                  <a:lnTo>
                    <a:pt x="848" y="338"/>
                  </a:lnTo>
                  <a:lnTo>
                    <a:pt x="848" y="339"/>
                  </a:lnTo>
                  <a:lnTo>
                    <a:pt x="847" y="339"/>
                  </a:lnTo>
                  <a:lnTo>
                    <a:pt x="847" y="340"/>
                  </a:lnTo>
                  <a:lnTo>
                    <a:pt x="846" y="340"/>
                  </a:lnTo>
                  <a:lnTo>
                    <a:pt x="846" y="341"/>
                  </a:lnTo>
                  <a:lnTo>
                    <a:pt x="846" y="341"/>
                  </a:lnTo>
                  <a:lnTo>
                    <a:pt x="846" y="342"/>
                  </a:lnTo>
                  <a:lnTo>
                    <a:pt x="846" y="342"/>
                  </a:lnTo>
                  <a:lnTo>
                    <a:pt x="847" y="343"/>
                  </a:lnTo>
                  <a:lnTo>
                    <a:pt x="847" y="344"/>
                  </a:lnTo>
                  <a:lnTo>
                    <a:pt x="849" y="345"/>
                  </a:lnTo>
                  <a:lnTo>
                    <a:pt x="849" y="346"/>
                  </a:lnTo>
                  <a:lnTo>
                    <a:pt x="849" y="346"/>
                  </a:lnTo>
                  <a:lnTo>
                    <a:pt x="850" y="347"/>
                  </a:lnTo>
                  <a:lnTo>
                    <a:pt x="850" y="347"/>
                  </a:lnTo>
                  <a:lnTo>
                    <a:pt x="849" y="348"/>
                  </a:lnTo>
                  <a:lnTo>
                    <a:pt x="848" y="350"/>
                  </a:lnTo>
                  <a:lnTo>
                    <a:pt x="848" y="350"/>
                  </a:lnTo>
                  <a:lnTo>
                    <a:pt x="847" y="351"/>
                  </a:lnTo>
                  <a:lnTo>
                    <a:pt x="847" y="353"/>
                  </a:lnTo>
                  <a:lnTo>
                    <a:pt x="847" y="357"/>
                  </a:lnTo>
                  <a:lnTo>
                    <a:pt x="846" y="358"/>
                  </a:lnTo>
                  <a:lnTo>
                    <a:pt x="846" y="359"/>
                  </a:lnTo>
                  <a:lnTo>
                    <a:pt x="846" y="360"/>
                  </a:lnTo>
                  <a:lnTo>
                    <a:pt x="845" y="361"/>
                  </a:lnTo>
                  <a:lnTo>
                    <a:pt x="845" y="362"/>
                  </a:lnTo>
                  <a:lnTo>
                    <a:pt x="844" y="362"/>
                  </a:lnTo>
                  <a:lnTo>
                    <a:pt x="843" y="363"/>
                  </a:lnTo>
                  <a:lnTo>
                    <a:pt x="842" y="364"/>
                  </a:lnTo>
                  <a:lnTo>
                    <a:pt x="839" y="366"/>
                  </a:lnTo>
                  <a:lnTo>
                    <a:pt x="838" y="367"/>
                  </a:lnTo>
                  <a:lnTo>
                    <a:pt x="838" y="368"/>
                  </a:lnTo>
                  <a:lnTo>
                    <a:pt x="838" y="368"/>
                  </a:lnTo>
                  <a:lnTo>
                    <a:pt x="838" y="369"/>
                  </a:lnTo>
                  <a:lnTo>
                    <a:pt x="838" y="369"/>
                  </a:lnTo>
                  <a:lnTo>
                    <a:pt x="838" y="369"/>
                  </a:lnTo>
                  <a:lnTo>
                    <a:pt x="838" y="370"/>
                  </a:lnTo>
                  <a:lnTo>
                    <a:pt x="838" y="370"/>
                  </a:lnTo>
                  <a:lnTo>
                    <a:pt x="839" y="372"/>
                  </a:lnTo>
                  <a:lnTo>
                    <a:pt x="840" y="372"/>
                  </a:lnTo>
                  <a:lnTo>
                    <a:pt x="840" y="373"/>
                  </a:lnTo>
                  <a:lnTo>
                    <a:pt x="840" y="373"/>
                  </a:lnTo>
                  <a:lnTo>
                    <a:pt x="840" y="373"/>
                  </a:lnTo>
                  <a:lnTo>
                    <a:pt x="839" y="374"/>
                  </a:lnTo>
                  <a:lnTo>
                    <a:pt x="839" y="374"/>
                  </a:lnTo>
                  <a:lnTo>
                    <a:pt x="837" y="375"/>
                  </a:lnTo>
                  <a:lnTo>
                    <a:pt x="836" y="376"/>
                  </a:lnTo>
                  <a:lnTo>
                    <a:pt x="835" y="376"/>
                  </a:lnTo>
                  <a:lnTo>
                    <a:pt x="834" y="377"/>
                  </a:lnTo>
                  <a:lnTo>
                    <a:pt x="833" y="377"/>
                  </a:lnTo>
                  <a:lnTo>
                    <a:pt x="833" y="378"/>
                  </a:lnTo>
                  <a:lnTo>
                    <a:pt x="832" y="379"/>
                  </a:lnTo>
                  <a:lnTo>
                    <a:pt x="832" y="379"/>
                  </a:lnTo>
                  <a:lnTo>
                    <a:pt x="832" y="380"/>
                  </a:lnTo>
                  <a:lnTo>
                    <a:pt x="832" y="380"/>
                  </a:lnTo>
                  <a:lnTo>
                    <a:pt x="832" y="381"/>
                  </a:lnTo>
                  <a:lnTo>
                    <a:pt x="832" y="382"/>
                  </a:lnTo>
                  <a:lnTo>
                    <a:pt x="833" y="383"/>
                  </a:lnTo>
                  <a:lnTo>
                    <a:pt x="833" y="385"/>
                  </a:lnTo>
                  <a:lnTo>
                    <a:pt x="834" y="386"/>
                  </a:lnTo>
                  <a:lnTo>
                    <a:pt x="835" y="387"/>
                  </a:lnTo>
                  <a:lnTo>
                    <a:pt x="836" y="388"/>
                  </a:lnTo>
                  <a:lnTo>
                    <a:pt x="837" y="388"/>
                  </a:lnTo>
                  <a:lnTo>
                    <a:pt x="839" y="389"/>
                  </a:lnTo>
                  <a:lnTo>
                    <a:pt x="840" y="390"/>
                  </a:lnTo>
                  <a:lnTo>
                    <a:pt x="842" y="391"/>
                  </a:lnTo>
                  <a:lnTo>
                    <a:pt x="844" y="391"/>
                  </a:lnTo>
                  <a:lnTo>
                    <a:pt x="847" y="392"/>
                  </a:lnTo>
                  <a:lnTo>
                    <a:pt x="848" y="393"/>
                  </a:lnTo>
                  <a:lnTo>
                    <a:pt x="849" y="393"/>
                  </a:lnTo>
                  <a:lnTo>
                    <a:pt x="851" y="394"/>
                  </a:lnTo>
                  <a:lnTo>
                    <a:pt x="852" y="395"/>
                  </a:lnTo>
                  <a:lnTo>
                    <a:pt x="853" y="395"/>
                  </a:lnTo>
                  <a:lnTo>
                    <a:pt x="854" y="397"/>
                  </a:lnTo>
                  <a:lnTo>
                    <a:pt x="855" y="397"/>
                  </a:lnTo>
                  <a:lnTo>
                    <a:pt x="855" y="398"/>
                  </a:lnTo>
                  <a:lnTo>
                    <a:pt x="856" y="398"/>
                  </a:lnTo>
                  <a:lnTo>
                    <a:pt x="858" y="399"/>
                  </a:lnTo>
                  <a:lnTo>
                    <a:pt x="861" y="399"/>
                  </a:lnTo>
                  <a:lnTo>
                    <a:pt x="862" y="400"/>
                  </a:lnTo>
                  <a:lnTo>
                    <a:pt x="864" y="400"/>
                  </a:lnTo>
                  <a:lnTo>
                    <a:pt x="865" y="400"/>
                  </a:lnTo>
                  <a:lnTo>
                    <a:pt x="866" y="400"/>
                  </a:lnTo>
                  <a:lnTo>
                    <a:pt x="866" y="401"/>
                  </a:lnTo>
                  <a:lnTo>
                    <a:pt x="867" y="401"/>
                  </a:lnTo>
                  <a:lnTo>
                    <a:pt x="868" y="402"/>
                  </a:lnTo>
                  <a:lnTo>
                    <a:pt x="869" y="403"/>
                  </a:lnTo>
                  <a:lnTo>
                    <a:pt x="869" y="403"/>
                  </a:lnTo>
                  <a:lnTo>
                    <a:pt x="871" y="404"/>
                  </a:lnTo>
                  <a:lnTo>
                    <a:pt x="871" y="404"/>
                  </a:lnTo>
                  <a:lnTo>
                    <a:pt x="872" y="404"/>
                  </a:lnTo>
                  <a:lnTo>
                    <a:pt x="872" y="405"/>
                  </a:lnTo>
                  <a:lnTo>
                    <a:pt x="872" y="406"/>
                  </a:lnTo>
                  <a:lnTo>
                    <a:pt x="872" y="406"/>
                  </a:lnTo>
                  <a:lnTo>
                    <a:pt x="873" y="408"/>
                  </a:lnTo>
                  <a:lnTo>
                    <a:pt x="873" y="411"/>
                  </a:lnTo>
                  <a:lnTo>
                    <a:pt x="873" y="412"/>
                  </a:lnTo>
                  <a:lnTo>
                    <a:pt x="873" y="413"/>
                  </a:lnTo>
                  <a:lnTo>
                    <a:pt x="874" y="414"/>
                  </a:lnTo>
                  <a:lnTo>
                    <a:pt x="874" y="415"/>
                  </a:lnTo>
                  <a:lnTo>
                    <a:pt x="875" y="415"/>
                  </a:lnTo>
                  <a:lnTo>
                    <a:pt x="875" y="416"/>
                  </a:lnTo>
                  <a:lnTo>
                    <a:pt x="877" y="418"/>
                  </a:lnTo>
                  <a:lnTo>
                    <a:pt x="878" y="419"/>
                  </a:lnTo>
                  <a:lnTo>
                    <a:pt x="880" y="420"/>
                  </a:lnTo>
                  <a:lnTo>
                    <a:pt x="882" y="422"/>
                  </a:lnTo>
                  <a:lnTo>
                    <a:pt x="885" y="424"/>
                  </a:lnTo>
                  <a:lnTo>
                    <a:pt x="886" y="424"/>
                  </a:lnTo>
                  <a:lnTo>
                    <a:pt x="890" y="426"/>
                  </a:lnTo>
                  <a:lnTo>
                    <a:pt x="891" y="427"/>
                  </a:lnTo>
                  <a:lnTo>
                    <a:pt x="893" y="428"/>
                  </a:lnTo>
                  <a:lnTo>
                    <a:pt x="894" y="429"/>
                  </a:lnTo>
                  <a:lnTo>
                    <a:pt x="895" y="430"/>
                  </a:lnTo>
                  <a:lnTo>
                    <a:pt x="896" y="431"/>
                  </a:lnTo>
                  <a:lnTo>
                    <a:pt x="897" y="432"/>
                  </a:lnTo>
                  <a:lnTo>
                    <a:pt x="897" y="433"/>
                  </a:lnTo>
                  <a:lnTo>
                    <a:pt x="897" y="434"/>
                  </a:lnTo>
                  <a:lnTo>
                    <a:pt x="897" y="435"/>
                  </a:lnTo>
                  <a:lnTo>
                    <a:pt x="897" y="436"/>
                  </a:lnTo>
                  <a:lnTo>
                    <a:pt x="897" y="438"/>
                  </a:lnTo>
                  <a:lnTo>
                    <a:pt x="897" y="441"/>
                  </a:lnTo>
                  <a:lnTo>
                    <a:pt x="896" y="442"/>
                  </a:lnTo>
                  <a:lnTo>
                    <a:pt x="896" y="443"/>
                  </a:lnTo>
                  <a:lnTo>
                    <a:pt x="896" y="444"/>
                  </a:lnTo>
                  <a:lnTo>
                    <a:pt x="896" y="445"/>
                  </a:lnTo>
                  <a:lnTo>
                    <a:pt x="897" y="446"/>
                  </a:lnTo>
                  <a:lnTo>
                    <a:pt x="897" y="450"/>
                  </a:lnTo>
                  <a:lnTo>
                    <a:pt x="898" y="451"/>
                  </a:lnTo>
                  <a:lnTo>
                    <a:pt x="898" y="453"/>
                  </a:lnTo>
                  <a:lnTo>
                    <a:pt x="898" y="454"/>
                  </a:lnTo>
                  <a:lnTo>
                    <a:pt x="897" y="455"/>
                  </a:lnTo>
                  <a:lnTo>
                    <a:pt x="897" y="457"/>
                  </a:lnTo>
                  <a:lnTo>
                    <a:pt x="896" y="459"/>
                  </a:lnTo>
                  <a:lnTo>
                    <a:pt x="895" y="462"/>
                  </a:lnTo>
                  <a:lnTo>
                    <a:pt x="893" y="467"/>
                  </a:lnTo>
                  <a:lnTo>
                    <a:pt x="892" y="468"/>
                  </a:lnTo>
                  <a:lnTo>
                    <a:pt x="891" y="469"/>
                  </a:lnTo>
                  <a:lnTo>
                    <a:pt x="889" y="472"/>
                  </a:lnTo>
                  <a:lnTo>
                    <a:pt x="888" y="473"/>
                  </a:lnTo>
                  <a:lnTo>
                    <a:pt x="888" y="474"/>
                  </a:lnTo>
                  <a:lnTo>
                    <a:pt x="888" y="475"/>
                  </a:lnTo>
                  <a:lnTo>
                    <a:pt x="887" y="476"/>
                  </a:lnTo>
                  <a:lnTo>
                    <a:pt x="887" y="477"/>
                  </a:lnTo>
                  <a:lnTo>
                    <a:pt x="887" y="482"/>
                  </a:lnTo>
                  <a:lnTo>
                    <a:pt x="886" y="487"/>
                  </a:lnTo>
                  <a:lnTo>
                    <a:pt x="885" y="492"/>
                  </a:lnTo>
                  <a:lnTo>
                    <a:pt x="885" y="495"/>
                  </a:lnTo>
                  <a:lnTo>
                    <a:pt x="885" y="496"/>
                  </a:lnTo>
                  <a:lnTo>
                    <a:pt x="885" y="496"/>
                  </a:lnTo>
                  <a:lnTo>
                    <a:pt x="885" y="497"/>
                  </a:lnTo>
                  <a:lnTo>
                    <a:pt x="884" y="498"/>
                  </a:lnTo>
                  <a:lnTo>
                    <a:pt x="883" y="499"/>
                  </a:lnTo>
                  <a:lnTo>
                    <a:pt x="882" y="499"/>
                  </a:lnTo>
                  <a:lnTo>
                    <a:pt x="881" y="500"/>
                  </a:lnTo>
                  <a:lnTo>
                    <a:pt x="878" y="503"/>
                  </a:lnTo>
                  <a:lnTo>
                    <a:pt x="875" y="505"/>
                  </a:lnTo>
                  <a:lnTo>
                    <a:pt x="874" y="506"/>
                  </a:lnTo>
                  <a:lnTo>
                    <a:pt x="873" y="506"/>
                  </a:lnTo>
                  <a:lnTo>
                    <a:pt x="872" y="507"/>
                  </a:lnTo>
                  <a:lnTo>
                    <a:pt x="871" y="507"/>
                  </a:lnTo>
                  <a:lnTo>
                    <a:pt x="870" y="508"/>
                  </a:lnTo>
                  <a:lnTo>
                    <a:pt x="869" y="508"/>
                  </a:lnTo>
                  <a:lnTo>
                    <a:pt x="866" y="508"/>
                  </a:lnTo>
                  <a:lnTo>
                    <a:pt x="865" y="508"/>
                  </a:lnTo>
                  <a:lnTo>
                    <a:pt x="864" y="509"/>
                  </a:lnTo>
                  <a:lnTo>
                    <a:pt x="862" y="510"/>
                  </a:lnTo>
                  <a:lnTo>
                    <a:pt x="861" y="510"/>
                  </a:lnTo>
                  <a:lnTo>
                    <a:pt x="860" y="511"/>
                  </a:lnTo>
                  <a:lnTo>
                    <a:pt x="859" y="511"/>
                  </a:lnTo>
                  <a:lnTo>
                    <a:pt x="858" y="512"/>
                  </a:lnTo>
                  <a:lnTo>
                    <a:pt x="857" y="514"/>
                  </a:lnTo>
                  <a:lnTo>
                    <a:pt x="855" y="515"/>
                  </a:lnTo>
                  <a:lnTo>
                    <a:pt x="855" y="516"/>
                  </a:lnTo>
                  <a:lnTo>
                    <a:pt x="854" y="517"/>
                  </a:lnTo>
                  <a:lnTo>
                    <a:pt x="854" y="518"/>
                  </a:lnTo>
                  <a:lnTo>
                    <a:pt x="854" y="518"/>
                  </a:lnTo>
                  <a:lnTo>
                    <a:pt x="853" y="519"/>
                  </a:lnTo>
                  <a:lnTo>
                    <a:pt x="853" y="520"/>
                  </a:lnTo>
                  <a:lnTo>
                    <a:pt x="853" y="521"/>
                  </a:lnTo>
                  <a:lnTo>
                    <a:pt x="853" y="522"/>
                  </a:lnTo>
                  <a:lnTo>
                    <a:pt x="853" y="523"/>
                  </a:lnTo>
                  <a:lnTo>
                    <a:pt x="854" y="524"/>
                  </a:lnTo>
                  <a:lnTo>
                    <a:pt x="855" y="528"/>
                  </a:lnTo>
                  <a:lnTo>
                    <a:pt x="856" y="530"/>
                  </a:lnTo>
                  <a:lnTo>
                    <a:pt x="856" y="531"/>
                  </a:lnTo>
                  <a:lnTo>
                    <a:pt x="856" y="532"/>
                  </a:lnTo>
                  <a:lnTo>
                    <a:pt x="857" y="533"/>
                  </a:lnTo>
                  <a:lnTo>
                    <a:pt x="857" y="533"/>
                  </a:lnTo>
                  <a:lnTo>
                    <a:pt x="857" y="534"/>
                  </a:lnTo>
                  <a:lnTo>
                    <a:pt x="856" y="535"/>
                  </a:lnTo>
                  <a:lnTo>
                    <a:pt x="856" y="536"/>
                  </a:lnTo>
                  <a:lnTo>
                    <a:pt x="856" y="536"/>
                  </a:lnTo>
                  <a:lnTo>
                    <a:pt x="855" y="536"/>
                  </a:lnTo>
                  <a:lnTo>
                    <a:pt x="855" y="537"/>
                  </a:lnTo>
                  <a:lnTo>
                    <a:pt x="854" y="538"/>
                  </a:lnTo>
                  <a:lnTo>
                    <a:pt x="854" y="538"/>
                  </a:lnTo>
                  <a:lnTo>
                    <a:pt x="853" y="539"/>
                  </a:lnTo>
                  <a:lnTo>
                    <a:pt x="852" y="539"/>
                  </a:lnTo>
                  <a:lnTo>
                    <a:pt x="850" y="539"/>
                  </a:lnTo>
                  <a:lnTo>
                    <a:pt x="849" y="539"/>
                  </a:lnTo>
                  <a:lnTo>
                    <a:pt x="848" y="539"/>
                  </a:lnTo>
                  <a:lnTo>
                    <a:pt x="846" y="539"/>
                  </a:lnTo>
                  <a:lnTo>
                    <a:pt x="842" y="539"/>
                  </a:lnTo>
                  <a:lnTo>
                    <a:pt x="839" y="539"/>
                  </a:lnTo>
                  <a:lnTo>
                    <a:pt x="839" y="539"/>
                  </a:lnTo>
                  <a:lnTo>
                    <a:pt x="838" y="539"/>
                  </a:lnTo>
                  <a:lnTo>
                    <a:pt x="837" y="540"/>
                  </a:lnTo>
                  <a:lnTo>
                    <a:pt x="836" y="540"/>
                  </a:lnTo>
                  <a:lnTo>
                    <a:pt x="835" y="541"/>
                  </a:lnTo>
                  <a:lnTo>
                    <a:pt x="834" y="542"/>
                  </a:lnTo>
                  <a:lnTo>
                    <a:pt x="833" y="544"/>
                  </a:lnTo>
                  <a:lnTo>
                    <a:pt x="830" y="547"/>
                  </a:lnTo>
                  <a:lnTo>
                    <a:pt x="829" y="548"/>
                  </a:lnTo>
                  <a:lnTo>
                    <a:pt x="829" y="549"/>
                  </a:lnTo>
                  <a:lnTo>
                    <a:pt x="827" y="550"/>
                  </a:lnTo>
                  <a:lnTo>
                    <a:pt x="825" y="552"/>
                  </a:lnTo>
                  <a:lnTo>
                    <a:pt x="823" y="553"/>
                  </a:lnTo>
                  <a:lnTo>
                    <a:pt x="822" y="553"/>
                  </a:lnTo>
                  <a:lnTo>
                    <a:pt x="820" y="554"/>
                  </a:lnTo>
                  <a:lnTo>
                    <a:pt x="817" y="555"/>
                  </a:lnTo>
                  <a:lnTo>
                    <a:pt x="815" y="555"/>
                  </a:lnTo>
                  <a:lnTo>
                    <a:pt x="813" y="556"/>
                  </a:lnTo>
                  <a:lnTo>
                    <a:pt x="808" y="557"/>
                  </a:lnTo>
                  <a:lnTo>
                    <a:pt x="806" y="558"/>
                  </a:lnTo>
                  <a:lnTo>
                    <a:pt x="803" y="559"/>
                  </a:lnTo>
                  <a:lnTo>
                    <a:pt x="801" y="559"/>
                  </a:lnTo>
                  <a:lnTo>
                    <a:pt x="799" y="560"/>
                  </a:lnTo>
                  <a:lnTo>
                    <a:pt x="797" y="561"/>
                  </a:lnTo>
                  <a:lnTo>
                    <a:pt x="792" y="564"/>
                  </a:lnTo>
                  <a:lnTo>
                    <a:pt x="791" y="564"/>
                  </a:lnTo>
                  <a:lnTo>
                    <a:pt x="790" y="565"/>
                  </a:lnTo>
                  <a:lnTo>
                    <a:pt x="788" y="565"/>
                  </a:lnTo>
                  <a:lnTo>
                    <a:pt x="787" y="566"/>
                  </a:lnTo>
                  <a:lnTo>
                    <a:pt x="786" y="566"/>
                  </a:lnTo>
                  <a:lnTo>
                    <a:pt x="785" y="566"/>
                  </a:lnTo>
                  <a:lnTo>
                    <a:pt x="784" y="565"/>
                  </a:lnTo>
                  <a:lnTo>
                    <a:pt x="783" y="565"/>
                  </a:lnTo>
                  <a:lnTo>
                    <a:pt x="783" y="565"/>
                  </a:lnTo>
                  <a:lnTo>
                    <a:pt x="782" y="565"/>
                  </a:lnTo>
                  <a:lnTo>
                    <a:pt x="780" y="564"/>
                  </a:lnTo>
                  <a:lnTo>
                    <a:pt x="780" y="564"/>
                  </a:lnTo>
                  <a:lnTo>
                    <a:pt x="779" y="563"/>
                  </a:lnTo>
                  <a:lnTo>
                    <a:pt x="778" y="564"/>
                  </a:lnTo>
                  <a:lnTo>
                    <a:pt x="777" y="564"/>
                  </a:lnTo>
                  <a:lnTo>
                    <a:pt x="776" y="564"/>
                  </a:lnTo>
                  <a:lnTo>
                    <a:pt x="774" y="565"/>
                  </a:lnTo>
                  <a:lnTo>
                    <a:pt x="773" y="565"/>
                  </a:lnTo>
                  <a:lnTo>
                    <a:pt x="773" y="566"/>
                  </a:lnTo>
                  <a:lnTo>
                    <a:pt x="772" y="566"/>
                  </a:lnTo>
                  <a:lnTo>
                    <a:pt x="771" y="567"/>
                  </a:lnTo>
                  <a:lnTo>
                    <a:pt x="771" y="568"/>
                  </a:lnTo>
                  <a:lnTo>
                    <a:pt x="770" y="569"/>
                  </a:lnTo>
                  <a:lnTo>
                    <a:pt x="770" y="570"/>
                  </a:lnTo>
                  <a:lnTo>
                    <a:pt x="769" y="570"/>
                  </a:lnTo>
                  <a:lnTo>
                    <a:pt x="768" y="573"/>
                  </a:lnTo>
                  <a:lnTo>
                    <a:pt x="768" y="574"/>
                  </a:lnTo>
                  <a:lnTo>
                    <a:pt x="766" y="577"/>
                  </a:lnTo>
                  <a:lnTo>
                    <a:pt x="765" y="581"/>
                  </a:lnTo>
                  <a:lnTo>
                    <a:pt x="764" y="583"/>
                  </a:lnTo>
                  <a:lnTo>
                    <a:pt x="763" y="584"/>
                  </a:lnTo>
                  <a:lnTo>
                    <a:pt x="762" y="585"/>
                  </a:lnTo>
                  <a:lnTo>
                    <a:pt x="754" y="595"/>
                  </a:lnTo>
                  <a:lnTo>
                    <a:pt x="753" y="596"/>
                  </a:lnTo>
                  <a:lnTo>
                    <a:pt x="753" y="597"/>
                  </a:lnTo>
                  <a:lnTo>
                    <a:pt x="752" y="599"/>
                  </a:lnTo>
                  <a:lnTo>
                    <a:pt x="752" y="600"/>
                  </a:lnTo>
                  <a:lnTo>
                    <a:pt x="751" y="602"/>
                  </a:lnTo>
                  <a:lnTo>
                    <a:pt x="751" y="603"/>
                  </a:lnTo>
                  <a:lnTo>
                    <a:pt x="751" y="604"/>
                  </a:lnTo>
                  <a:lnTo>
                    <a:pt x="751" y="606"/>
                  </a:lnTo>
                  <a:lnTo>
                    <a:pt x="750" y="607"/>
                  </a:lnTo>
                  <a:lnTo>
                    <a:pt x="751" y="609"/>
                  </a:lnTo>
                  <a:lnTo>
                    <a:pt x="751" y="610"/>
                  </a:lnTo>
                  <a:lnTo>
                    <a:pt x="751" y="612"/>
                  </a:lnTo>
                  <a:lnTo>
                    <a:pt x="751" y="614"/>
                  </a:lnTo>
                  <a:lnTo>
                    <a:pt x="752" y="615"/>
                  </a:lnTo>
                  <a:lnTo>
                    <a:pt x="752" y="617"/>
                  </a:lnTo>
                  <a:lnTo>
                    <a:pt x="753" y="618"/>
                  </a:lnTo>
                  <a:lnTo>
                    <a:pt x="753" y="619"/>
                  </a:lnTo>
                  <a:lnTo>
                    <a:pt x="754" y="620"/>
                  </a:lnTo>
                  <a:lnTo>
                    <a:pt x="755" y="621"/>
                  </a:lnTo>
                  <a:lnTo>
                    <a:pt x="756" y="621"/>
                  </a:lnTo>
                  <a:lnTo>
                    <a:pt x="761" y="624"/>
                  </a:lnTo>
                  <a:lnTo>
                    <a:pt x="763" y="625"/>
                  </a:lnTo>
                  <a:lnTo>
                    <a:pt x="767" y="626"/>
                  </a:lnTo>
                  <a:lnTo>
                    <a:pt x="768" y="626"/>
                  </a:lnTo>
                  <a:lnTo>
                    <a:pt x="770" y="627"/>
                  </a:lnTo>
                  <a:lnTo>
                    <a:pt x="771" y="628"/>
                  </a:lnTo>
                  <a:lnTo>
                    <a:pt x="772" y="628"/>
                  </a:lnTo>
                  <a:lnTo>
                    <a:pt x="772" y="629"/>
                  </a:lnTo>
                  <a:lnTo>
                    <a:pt x="773" y="630"/>
                  </a:lnTo>
                  <a:lnTo>
                    <a:pt x="774" y="630"/>
                  </a:lnTo>
                  <a:lnTo>
                    <a:pt x="775" y="633"/>
                  </a:lnTo>
                  <a:lnTo>
                    <a:pt x="777" y="635"/>
                  </a:lnTo>
                  <a:lnTo>
                    <a:pt x="777" y="636"/>
                  </a:lnTo>
                  <a:lnTo>
                    <a:pt x="778" y="638"/>
                  </a:lnTo>
                  <a:lnTo>
                    <a:pt x="778" y="639"/>
                  </a:lnTo>
                  <a:lnTo>
                    <a:pt x="779" y="640"/>
                  </a:lnTo>
                  <a:lnTo>
                    <a:pt x="779" y="642"/>
                  </a:lnTo>
                  <a:lnTo>
                    <a:pt x="779" y="643"/>
                  </a:lnTo>
                  <a:lnTo>
                    <a:pt x="779" y="645"/>
                  </a:lnTo>
                  <a:lnTo>
                    <a:pt x="779" y="646"/>
                  </a:lnTo>
                  <a:lnTo>
                    <a:pt x="778" y="647"/>
                  </a:lnTo>
                  <a:lnTo>
                    <a:pt x="778" y="648"/>
                  </a:lnTo>
                  <a:lnTo>
                    <a:pt x="778" y="650"/>
                  </a:lnTo>
                  <a:lnTo>
                    <a:pt x="777" y="651"/>
                  </a:lnTo>
                  <a:lnTo>
                    <a:pt x="776" y="651"/>
                  </a:lnTo>
                  <a:lnTo>
                    <a:pt x="776" y="652"/>
                  </a:lnTo>
                  <a:lnTo>
                    <a:pt x="775" y="653"/>
                  </a:lnTo>
                  <a:lnTo>
                    <a:pt x="774" y="654"/>
                  </a:lnTo>
                  <a:lnTo>
                    <a:pt x="772" y="656"/>
                  </a:lnTo>
                  <a:lnTo>
                    <a:pt x="770" y="657"/>
                  </a:lnTo>
                  <a:lnTo>
                    <a:pt x="769" y="657"/>
                  </a:lnTo>
                  <a:lnTo>
                    <a:pt x="768" y="658"/>
                  </a:lnTo>
                  <a:lnTo>
                    <a:pt x="766" y="658"/>
                  </a:lnTo>
                  <a:lnTo>
                    <a:pt x="765" y="658"/>
                  </a:lnTo>
                  <a:lnTo>
                    <a:pt x="764" y="658"/>
                  </a:lnTo>
                  <a:lnTo>
                    <a:pt x="761" y="658"/>
                  </a:lnTo>
                  <a:lnTo>
                    <a:pt x="760" y="658"/>
                  </a:lnTo>
                  <a:lnTo>
                    <a:pt x="757" y="658"/>
                  </a:lnTo>
                  <a:lnTo>
                    <a:pt x="755" y="657"/>
                  </a:lnTo>
                  <a:lnTo>
                    <a:pt x="754" y="657"/>
                  </a:lnTo>
                  <a:lnTo>
                    <a:pt x="754" y="658"/>
                  </a:lnTo>
                  <a:lnTo>
                    <a:pt x="753" y="658"/>
                  </a:lnTo>
                  <a:lnTo>
                    <a:pt x="752" y="658"/>
                  </a:lnTo>
                  <a:lnTo>
                    <a:pt x="751" y="659"/>
                  </a:lnTo>
                  <a:lnTo>
                    <a:pt x="749" y="660"/>
                  </a:lnTo>
                  <a:lnTo>
                    <a:pt x="749" y="661"/>
                  </a:lnTo>
                  <a:lnTo>
                    <a:pt x="748" y="661"/>
                  </a:lnTo>
                  <a:lnTo>
                    <a:pt x="748" y="662"/>
                  </a:lnTo>
                  <a:lnTo>
                    <a:pt x="747" y="662"/>
                  </a:lnTo>
                  <a:lnTo>
                    <a:pt x="746" y="665"/>
                  </a:lnTo>
                  <a:lnTo>
                    <a:pt x="746" y="667"/>
                  </a:lnTo>
                  <a:lnTo>
                    <a:pt x="745" y="668"/>
                  </a:lnTo>
                  <a:lnTo>
                    <a:pt x="744" y="670"/>
                  </a:lnTo>
                  <a:lnTo>
                    <a:pt x="743" y="670"/>
                  </a:lnTo>
                  <a:lnTo>
                    <a:pt x="743" y="671"/>
                  </a:lnTo>
                  <a:lnTo>
                    <a:pt x="742" y="671"/>
                  </a:lnTo>
                  <a:lnTo>
                    <a:pt x="742" y="671"/>
                  </a:lnTo>
                  <a:lnTo>
                    <a:pt x="741" y="671"/>
                  </a:lnTo>
                  <a:lnTo>
                    <a:pt x="741" y="671"/>
                  </a:lnTo>
                  <a:lnTo>
                    <a:pt x="740" y="671"/>
                  </a:lnTo>
                  <a:lnTo>
                    <a:pt x="739" y="670"/>
                  </a:lnTo>
                  <a:lnTo>
                    <a:pt x="737" y="668"/>
                  </a:lnTo>
                  <a:lnTo>
                    <a:pt x="735" y="668"/>
                  </a:lnTo>
                  <a:lnTo>
                    <a:pt x="735" y="667"/>
                  </a:lnTo>
                  <a:lnTo>
                    <a:pt x="733" y="667"/>
                  </a:lnTo>
                  <a:lnTo>
                    <a:pt x="730" y="666"/>
                  </a:lnTo>
                  <a:lnTo>
                    <a:pt x="729" y="666"/>
                  </a:lnTo>
                  <a:lnTo>
                    <a:pt x="727" y="665"/>
                  </a:lnTo>
                  <a:lnTo>
                    <a:pt x="723" y="664"/>
                  </a:lnTo>
                  <a:lnTo>
                    <a:pt x="723" y="663"/>
                  </a:lnTo>
                  <a:lnTo>
                    <a:pt x="722" y="663"/>
                  </a:lnTo>
                  <a:lnTo>
                    <a:pt x="722" y="663"/>
                  </a:lnTo>
                  <a:lnTo>
                    <a:pt x="721" y="663"/>
                  </a:lnTo>
                  <a:lnTo>
                    <a:pt x="719" y="664"/>
                  </a:lnTo>
                  <a:lnTo>
                    <a:pt x="717" y="665"/>
                  </a:lnTo>
                  <a:lnTo>
                    <a:pt x="712" y="667"/>
                  </a:lnTo>
                  <a:lnTo>
                    <a:pt x="709" y="668"/>
                  </a:lnTo>
                  <a:lnTo>
                    <a:pt x="708" y="668"/>
                  </a:lnTo>
                  <a:lnTo>
                    <a:pt x="706" y="669"/>
                  </a:lnTo>
                  <a:lnTo>
                    <a:pt x="704" y="669"/>
                  </a:lnTo>
                  <a:lnTo>
                    <a:pt x="702" y="669"/>
                  </a:lnTo>
                  <a:lnTo>
                    <a:pt x="700" y="669"/>
                  </a:lnTo>
                  <a:lnTo>
                    <a:pt x="698" y="669"/>
                  </a:lnTo>
                  <a:lnTo>
                    <a:pt x="697" y="669"/>
                  </a:lnTo>
                  <a:lnTo>
                    <a:pt x="691" y="668"/>
                  </a:lnTo>
                  <a:lnTo>
                    <a:pt x="689" y="668"/>
                  </a:lnTo>
                  <a:lnTo>
                    <a:pt x="685" y="668"/>
                  </a:lnTo>
                  <a:lnTo>
                    <a:pt x="684" y="667"/>
                  </a:lnTo>
                  <a:lnTo>
                    <a:pt x="682" y="667"/>
                  </a:lnTo>
                  <a:lnTo>
                    <a:pt x="680" y="667"/>
                  </a:lnTo>
                  <a:lnTo>
                    <a:pt x="675" y="665"/>
                  </a:lnTo>
                  <a:lnTo>
                    <a:pt x="674" y="665"/>
                  </a:lnTo>
                  <a:lnTo>
                    <a:pt x="672" y="665"/>
                  </a:lnTo>
                  <a:lnTo>
                    <a:pt x="671" y="665"/>
                  </a:lnTo>
                  <a:lnTo>
                    <a:pt x="670" y="665"/>
                  </a:lnTo>
                  <a:lnTo>
                    <a:pt x="669" y="666"/>
                  </a:lnTo>
                  <a:lnTo>
                    <a:pt x="668" y="666"/>
                  </a:lnTo>
                  <a:lnTo>
                    <a:pt x="668" y="666"/>
                  </a:lnTo>
                  <a:lnTo>
                    <a:pt x="667" y="667"/>
                  </a:lnTo>
                  <a:lnTo>
                    <a:pt x="666" y="667"/>
                  </a:lnTo>
                  <a:lnTo>
                    <a:pt x="666" y="668"/>
                  </a:lnTo>
                  <a:lnTo>
                    <a:pt x="665" y="669"/>
                  </a:lnTo>
                  <a:lnTo>
                    <a:pt x="665" y="669"/>
                  </a:lnTo>
                  <a:lnTo>
                    <a:pt x="665" y="670"/>
                  </a:lnTo>
                  <a:lnTo>
                    <a:pt x="665" y="671"/>
                  </a:lnTo>
                  <a:lnTo>
                    <a:pt x="665" y="672"/>
                  </a:lnTo>
                  <a:lnTo>
                    <a:pt x="666" y="675"/>
                  </a:lnTo>
                  <a:lnTo>
                    <a:pt x="666" y="676"/>
                  </a:lnTo>
                  <a:lnTo>
                    <a:pt x="666" y="677"/>
                  </a:lnTo>
                  <a:lnTo>
                    <a:pt x="666" y="677"/>
                  </a:lnTo>
                  <a:lnTo>
                    <a:pt x="666" y="678"/>
                  </a:lnTo>
                  <a:lnTo>
                    <a:pt x="666" y="678"/>
                  </a:lnTo>
                  <a:lnTo>
                    <a:pt x="665" y="679"/>
                  </a:lnTo>
                  <a:lnTo>
                    <a:pt x="665" y="679"/>
                  </a:lnTo>
                  <a:lnTo>
                    <a:pt x="664" y="680"/>
                  </a:lnTo>
                  <a:lnTo>
                    <a:pt x="663" y="680"/>
                  </a:lnTo>
                  <a:lnTo>
                    <a:pt x="662" y="681"/>
                  </a:lnTo>
                  <a:lnTo>
                    <a:pt x="660" y="681"/>
                  </a:lnTo>
                  <a:lnTo>
                    <a:pt x="654" y="683"/>
                  </a:lnTo>
                  <a:lnTo>
                    <a:pt x="652" y="683"/>
                  </a:lnTo>
                  <a:lnTo>
                    <a:pt x="652" y="684"/>
                  </a:lnTo>
                  <a:lnTo>
                    <a:pt x="651" y="684"/>
                  </a:lnTo>
                  <a:lnTo>
                    <a:pt x="651" y="684"/>
                  </a:lnTo>
                  <a:lnTo>
                    <a:pt x="650" y="685"/>
                  </a:lnTo>
                  <a:lnTo>
                    <a:pt x="650" y="686"/>
                  </a:lnTo>
                  <a:lnTo>
                    <a:pt x="649" y="687"/>
                  </a:lnTo>
                  <a:lnTo>
                    <a:pt x="649" y="688"/>
                  </a:lnTo>
                  <a:lnTo>
                    <a:pt x="649" y="689"/>
                  </a:lnTo>
                  <a:lnTo>
                    <a:pt x="648" y="690"/>
                  </a:lnTo>
                  <a:lnTo>
                    <a:pt x="648" y="694"/>
                  </a:lnTo>
                  <a:lnTo>
                    <a:pt x="647" y="696"/>
                  </a:lnTo>
                  <a:lnTo>
                    <a:pt x="647" y="697"/>
                  </a:lnTo>
                  <a:lnTo>
                    <a:pt x="645" y="700"/>
                  </a:lnTo>
                  <a:lnTo>
                    <a:pt x="645" y="701"/>
                  </a:lnTo>
                  <a:lnTo>
                    <a:pt x="644" y="701"/>
                  </a:lnTo>
                  <a:lnTo>
                    <a:pt x="643" y="702"/>
                  </a:lnTo>
                  <a:lnTo>
                    <a:pt x="643" y="702"/>
                  </a:lnTo>
                  <a:lnTo>
                    <a:pt x="642" y="702"/>
                  </a:lnTo>
                  <a:lnTo>
                    <a:pt x="641" y="702"/>
                  </a:lnTo>
                  <a:lnTo>
                    <a:pt x="640" y="702"/>
                  </a:lnTo>
                  <a:lnTo>
                    <a:pt x="639" y="702"/>
                  </a:lnTo>
                  <a:lnTo>
                    <a:pt x="638" y="702"/>
                  </a:lnTo>
                  <a:lnTo>
                    <a:pt x="637" y="702"/>
                  </a:lnTo>
                  <a:lnTo>
                    <a:pt x="636" y="702"/>
                  </a:lnTo>
                  <a:lnTo>
                    <a:pt x="635" y="701"/>
                  </a:lnTo>
                  <a:lnTo>
                    <a:pt x="634" y="701"/>
                  </a:lnTo>
                  <a:lnTo>
                    <a:pt x="633" y="700"/>
                  </a:lnTo>
                  <a:lnTo>
                    <a:pt x="631" y="699"/>
                  </a:lnTo>
                  <a:lnTo>
                    <a:pt x="631" y="698"/>
                  </a:lnTo>
                  <a:lnTo>
                    <a:pt x="630" y="697"/>
                  </a:lnTo>
                  <a:lnTo>
                    <a:pt x="629" y="696"/>
                  </a:lnTo>
                  <a:lnTo>
                    <a:pt x="628" y="694"/>
                  </a:lnTo>
                  <a:lnTo>
                    <a:pt x="626" y="690"/>
                  </a:lnTo>
                  <a:lnTo>
                    <a:pt x="624" y="686"/>
                  </a:lnTo>
                  <a:lnTo>
                    <a:pt x="623" y="684"/>
                  </a:lnTo>
                  <a:lnTo>
                    <a:pt x="622" y="682"/>
                  </a:lnTo>
                  <a:lnTo>
                    <a:pt x="621" y="680"/>
                  </a:lnTo>
                  <a:lnTo>
                    <a:pt x="620" y="678"/>
                  </a:lnTo>
                  <a:lnTo>
                    <a:pt x="620" y="677"/>
                  </a:lnTo>
                  <a:lnTo>
                    <a:pt x="619" y="677"/>
                  </a:lnTo>
                  <a:lnTo>
                    <a:pt x="619" y="677"/>
                  </a:lnTo>
                  <a:lnTo>
                    <a:pt x="618" y="676"/>
                  </a:lnTo>
                  <a:lnTo>
                    <a:pt x="618" y="676"/>
                  </a:lnTo>
                  <a:lnTo>
                    <a:pt x="617" y="676"/>
                  </a:lnTo>
                  <a:lnTo>
                    <a:pt x="617" y="676"/>
                  </a:lnTo>
                  <a:lnTo>
                    <a:pt x="615" y="677"/>
                  </a:lnTo>
                  <a:lnTo>
                    <a:pt x="614" y="677"/>
                  </a:lnTo>
                  <a:lnTo>
                    <a:pt x="613" y="678"/>
                  </a:lnTo>
                  <a:lnTo>
                    <a:pt x="611" y="679"/>
                  </a:lnTo>
                  <a:lnTo>
                    <a:pt x="610" y="679"/>
                  </a:lnTo>
                  <a:lnTo>
                    <a:pt x="609" y="680"/>
                  </a:lnTo>
                  <a:lnTo>
                    <a:pt x="609" y="680"/>
                  </a:lnTo>
                  <a:lnTo>
                    <a:pt x="608" y="679"/>
                  </a:lnTo>
                  <a:lnTo>
                    <a:pt x="608" y="679"/>
                  </a:lnTo>
                  <a:lnTo>
                    <a:pt x="606" y="679"/>
                  </a:lnTo>
                  <a:lnTo>
                    <a:pt x="605" y="678"/>
                  </a:lnTo>
                  <a:lnTo>
                    <a:pt x="604" y="677"/>
                  </a:lnTo>
                  <a:lnTo>
                    <a:pt x="602" y="676"/>
                  </a:lnTo>
                  <a:lnTo>
                    <a:pt x="600" y="674"/>
                  </a:lnTo>
                  <a:lnTo>
                    <a:pt x="595" y="670"/>
                  </a:lnTo>
                  <a:lnTo>
                    <a:pt x="594" y="669"/>
                  </a:lnTo>
                  <a:lnTo>
                    <a:pt x="593" y="668"/>
                  </a:lnTo>
                  <a:lnTo>
                    <a:pt x="592" y="667"/>
                  </a:lnTo>
                  <a:lnTo>
                    <a:pt x="590" y="667"/>
                  </a:lnTo>
                  <a:lnTo>
                    <a:pt x="585" y="664"/>
                  </a:lnTo>
                  <a:lnTo>
                    <a:pt x="582" y="663"/>
                  </a:lnTo>
                  <a:lnTo>
                    <a:pt x="581" y="662"/>
                  </a:lnTo>
                  <a:lnTo>
                    <a:pt x="578" y="660"/>
                  </a:lnTo>
                  <a:lnTo>
                    <a:pt x="577" y="659"/>
                  </a:lnTo>
                  <a:lnTo>
                    <a:pt x="576" y="659"/>
                  </a:lnTo>
                  <a:lnTo>
                    <a:pt x="575" y="659"/>
                  </a:lnTo>
                  <a:lnTo>
                    <a:pt x="574" y="659"/>
                  </a:lnTo>
                  <a:lnTo>
                    <a:pt x="574" y="659"/>
                  </a:lnTo>
                  <a:lnTo>
                    <a:pt x="573" y="659"/>
                  </a:lnTo>
                  <a:lnTo>
                    <a:pt x="572" y="659"/>
                  </a:lnTo>
                  <a:lnTo>
                    <a:pt x="570" y="661"/>
                  </a:lnTo>
                  <a:lnTo>
                    <a:pt x="567" y="663"/>
                  </a:lnTo>
                  <a:lnTo>
                    <a:pt x="566" y="664"/>
                  </a:lnTo>
                  <a:lnTo>
                    <a:pt x="566" y="665"/>
                  </a:lnTo>
                  <a:lnTo>
                    <a:pt x="565" y="666"/>
                  </a:lnTo>
                  <a:lnTo>
                    <a:pt x="564" y="667"/>
                  </a:lnTo>
                  <a:lnTo>
                    <a:pt x="563" y="668"/>
                  </a:lnTo>
                  <a:lnTo>
                    <a:pt x="563" y="669"/>
                  </a:lnTo>
                  <a:lnTo>
                    <a:pt x="561" y="670"/>
                  </a:lnTo>
                  <a:lnTo>
                    <a:pt x="560" y="671"/>
                  </a:lnTo>
                  <a:lnTo>
                    <a:pt x="560" y="672"/>
                  </a:lnTo>
                  <a:lnTo>
                    <a:pt x="559" y="673"/>
                  </a:lnTo>
                  <a:lnTo>
                    <a:pt x="559" y="673"/>
                  </a:lnTo>
                  <a:lnTo>
                    <a:pt x="559" y="674"/>
                  </a:lnTo>
                  <a:lnTo>
                    <a:pt x="559" y="676"/>
                  </a:lnTo>
                  <a:lnTo>
                    <a:pt x="559" y="678"/>
                  </a:lnTo>
                  <a:lnTo>
                    <a:pt x="558" y="679"/>
                  </a:lnTo>
                  <a:lnTo>
                    <a:pt x="557" y="683"/>
                  </a:lnTo>
                  <a:lnTo>
                    <a:pt x="557" y="684"/>
                  </a:lnTo>
                  <a:lnTo>
                    <a:pt x="557" y="686"/>
                  </a:lnTo>
                  <a:lnTo>
                    <a:pt x="557" y="687"/>
                  </a:lnTo>
                  <a:lnTo>
                    <a:pt x="557" y="688"/>
                  </a:lnTo>
                  <a:lnTo>
                    <a:pt x="558" y="690"/>
                  </a:lnTo>
                  <a:lnTo>
                    <a:pt x="559" y="693"/>
                  </a:lnTo>
                  <a:lnTo>
                    <a:pt x="559" y="696"/>
                  </a:lnTo>
                  <a:lnTo>
                    <a:pt x="560" y="697"/>
                  </a:lnTo>
                  <a:lnTo>
                    <a:pt x="560" y="698"/>
                  </a:lnTo>
                  <a:lnTo>
                    <a:pt x="560" y="699"/>
                  </a:lnTo>
                  <a:lnTo>
                    <a:pt x="559" y="700"/>
                  </a:lnTo>
                  <a:lnTo>
                    <a:pt x="559" y="701"/>
                  </a:lnTo>
                  <a:lnTo>
                    <a:pt x="558" y="701"/>
                  </a:lnTo>
                  <a:lnTo>
                    <a:pt x="558" y="702"/>
                  </a:lnTo>
                  <a:lnTo>
                    <a:pt x="556" y="702"/>
                  </a:lnTo>
                  <a:lnTo>
                    <a:pt x="555" y="703"/>
                  </a:lnTo>
                  <a:lnTo>
                    <a:pt x="553" y="704"/>
                  </a:lnTo>
                  <a:lnTo>
                    <a:pt x="552" y="704"/>
                  </a:lnTo>
                  <a:lnTo>
                    <a:pt x="547" y="706"/>
                  </a:lnTo>
                  <a:lnTo>
                    <a:pt x="545" y="706"/>
                  </a:lnTo>
                  <a:lnTo>
                    <a:pt x="544" y="707"/>
                  </a:lnTo>
                  <a:lnTo>
                    <a:pt x="543" y="707"/>
                  </a:lnTo>
                  <a:lnTo>
                    <a:pt x="540" y="709"/>
                  </a:lnTo>
                  <a:lnTo>
                    <a:pt x="538" y="711"/>
                  </a:lnTo>
                  <a:lnTo>
                    <a:pt x="534" y="715"/>
                  </a:lnTo>
                  <a:lnTo>
                    <a:pt x="532" y="717"/>
                  </a:lnTo>
                  <a:lnTo>
                    <a:pt x="530" y="718"/>
                  </a:lnTo>
                  <a:lnTo>
                    <a:pt x="528" y="720"/>
                  </a:lnTo>
                  <a:lnTo>
                    <a:pt x="527" y="721"/>
                  </a:lnTo>
                  <a:lnTo>
                    <a:pt x="526" y="724"/>
                  </a:lnTo>
                  <a:lnTo>
                    <a:pt x="525" y="725"/>
                  </a:lnTo>
                  <a:lnTo>
                    <a:pt x="525" y="726"/>
                  </a:lnTo>
                  <a:lnTo>
                    <a:pt x="524" y="726"/>
                  </a:lnTo>
                  <a:lnTo>
                    <a:pt x="523" y="726"/>
                  </a:lnTo>
                  <a:lnTo>
                    <a:pt x="523" y="726"/>
                  </a:lnTo>
                  <a:lnTo>
                    <a:pt x="522" y="726"/>
                  </a:lnTo>
                  <a:lnTo>
                    <a:pt x="522" y="726"/>
                  </a:lnTo>
                  <a:lnTo>
                    <a:pt x="521" y="726"/>
                  </a:lnTo>
                  <a:lnTo>
                    <a:pt x="521" y="726"/>
                  </a:lnTo>
                  <a:lnTo>
                    <a:pt x="520" y="725"/>
                  </a:lnTo>
                  <a:lnTo>
                    <a:pt x="517" y="724"/>
                  </a:lnTo>
                  <a:lnTo>
                    <a:pt x="516" y="723"/>
                  </a:lnTo>
                  <a:lnTo>
                    <a:pt x="515" y="722"/>
                  </a:lnTo>
                  <a:lnTo>
                    <a:pt x="513" y="721"/>
                  </a:lnTo>
                  <a:lnTo>
                    <a:pt x="510" y="721"/>
                  </a:lnTo>
                  <a:lnTo>
                    <a:pt x="508" y="720"/>
                  </a:lnTo>
                  <a:lnTo>
                    <a:pt x="506" y="720"/>
                  </a:lnTo>
                  <a:lnTo>
                    <a:pt x="503" y="719"/>
                  </a:lnTo>
                  <a:lnTo>
                    <a:pt x="501" y="719"/>
                  </a:lnTo>
                  <a:lnTo>
                    <a:pt x="500" y="719"/>
                  </a:lnTo>
                  <a:lnTo>
                    <a:pt x="499" y="719"/>
                  </a:lnTo>
                  <a:lnTo>
                    <a:pt x="499" y="718"/>
                  </a:lnTo>
                  <a:lnTo>
                    <a:pt x="498" y="718"/>
                  </a:lnTo>
                  <a:lnTo>
                    <a:pt x="497" y="717"/>
                  </a:lnTo>
                  <a:lnTo>
                    <a:pt x="497" y="717"/>
                  </a:lnTo>
                  <a:lnTo>
                    <a:pt x="497" y="716"/>
                  </a:lnTo>
                  <a:lnTo>
                    <a:pt x="496" y="716"/>
                  </a:lnTo>
                  <a:lnTo>
                    <a:pt x="496" y="715"/>
                  </a:lnTo>
                  <a:lnTo>
                    <a:pt x="497" y="714"/>
                  </a:lnTo>
                  <a:lnTo>
                    <a:pt x="497" y="711"/>
                  </a:lnTo>
                  <a:lnTo>
                    <a:pt x="497" y="710"/>
                  </a:lnTo>
                  <a:lnTo>
                    <a:pt x="497" y="709"/>
                  </a:lnTo>
                  <a:lnTo>
                    <a:pt x="497" y="708"/>
                  </a:lnTo>
                  <a:lnTo>
                    <a:pt x="497" y="708"/>
                  </a:lnTo>
                  <a:lnTo>
                    <a:pt x="497" y="708"/>
                  </a:lnTo>
                  <a:lnTo>
                    <a:pt x="496" y="708"/>
                  </a:lnTo>
                  <a:lnTo>
                    <a:pt x="496" y="708"/>
                  </a:lnTo>
                  <a:lnTo>
                    <a:pt x="493" y="709"/>
                  </a:lnTo>
                  <a:lnTo>
                    <a:pt x="491" y="709"/>
                  </a:lnTo>
                  <a:lnTo>
                    <a:pt x="489" y="710"/>
                  </a:lnTo>
                  <a:lnTo>
                    <a:pt x="486" y="710"/>
                  </a:lnTo>
                  <a:lnTo>
                    <a:pt x="485" y="710"/>
                  </a:lnTo>
                  <a:lnTo>
                    <a:pt x="484" y="711"/>
                  </a:lnTo>
                  <a:lnTo>
                    <a:pt x="481" y="710"/>
                  </a:lnTo>
                  <a:lnTo>
                    <a:pt x="479" y="710"/>
                  </a:lnTo>
                  <a:lnTo>
                    <a:pt x="474" y="710"/>
                  </a:lnTo>
                  <a:lnTo>
                    <a:pt x="471" y="709"/>
                  </a:lnTo>
                  <a:lnTo>
                    <a:pt x="470" y="709"/>
                  </a:lnTo>
                  <a:lnTo>
                    <a:pt x="468" y="708"/>
                  </a:lnTo>
                  <a:lnTo>
                    <a:pt x="467" y="708"/>
                  </a:lnTo>
                  <a:lnTo>
                    <a:pt x="464" y="706"/>
                  </a:lnTo>
                  <a:lnTo>
                    <a:pt x="463" y="706"/>
                  </a:lnTo>
                  <a:lnTo>
                    <a:pt x="462" y="706"/>
                  </a:lnTo>
                  <a:lnTo>
                    <a:pt x="461" y="706"/>
                  </a:lnTo>
                  <a:lnTo>
                    <a:pt x="460" y="705"/>
                  </a:lnTo>
                  <a:lnTo>
                    <a:pt x="457" y="705"/>
                  </a:lnTo>
                  <a:lnTo>
                    <a:pt x="456" y="705"/>
                  </a:lnTo>
                  <a:lnTo>
                    <a:pt x="454" y="705"/>
                  </a:lnTo>
                  <a:lnTo>
                    <a:pt x="453" y="705"/>
                  </a:lnTo>
                  <a:lnTo>
                    <a:pt x="453" y="706"/>
                  </a:lnTo>
                  <a:lnTo>
                    <a:pt x="451" y="706"/>
                  </a:lnTo>
                  <a:lnTo>
                    <a:pt x="449" y="707"/>
                  </a:lnTo>
                  <a:lnTo>
                    <a:pt x="447" y="709"/>
                  </a:lnTo>
                  <a:lnTo>
                    <a:pt x="447" y="709"/>
                  </a:lnTo>
                  <a:lnTo>
                    <a:pt x="446" y="709"/>
                  </a:lnTo>
                  <a:lnTo>
                    <a:pt x="446" y="709"/>
                  </a:lnTo>
                  <a:lnTo>
                    <a:pt x="445" y="709"/>
                  </a:lnTo>
                  <a:lnTo>
                    <a:pt x="444" y="709"/>
                  </a:lnTo>
                  <a:lnTo>
                    <a:pt x="442" y="708"/>
                  </a:lnTo>
                  <a:lnTo>
                    <a:pt x="441" y="707"/>
                  </a:lnTo>
                  <a:lnTo>
                    <a:pt x="436" y="704"/>
                  </a:lnTo>
                  <a:lnTo>
                    <a:pt x="435" y="703"/>
                  </a:lnTo>
                  <a:lnTo>
                    <a:pt x="434" y="703"/>
                  </a:lnTo>
                  <a:lnTo>
                    <a:pt x="431" y="702"/>
                  </a:lnTo>
                  <a:lnTo>
                    <a:pt x="430" y="701"/>
                  </a:lnTo>
                  <a:lnTo>
                    <a:pt x="429" y="700"/>
                  </a:lnTo>
                  <a:lnTo>
                    <a:pt x="425" y="698"/>
                  </a:lnTo>
                  <a:lnTo>
                    <a:pt x="424" y="698"/>
                  </a:lnTo>
                  <a:lnTo>
                    <a:pt x="423" y="697"/>
                  </a:lnTo>
                  <a:lnTo>
                    <a:pt x="423" y="698"/>
                  </a:lnTo>
                  <a:lnTo>
                    <a:pt x="422" y="698"/>
                  </a:lnTo>
                  <a:lnTo>
                    <a:pt x="422" y="698"/>
                  </a:lnTo>
                  <a:lnTo>
                    <a:pt x="421" y="699"/>
                  </a:lnTo>
                  <a:lnTo>
                    <a:pt x="421" y="699"/>
                  </a:lnTo>
                  <a:lnTo>
                    <a:pt x="421" y="699"/>
                  </a:lnTo>
                  <a:lnTo>
                    <a:pt x="421" y="700"/>
                  </a:lnTo>
                  <a:lnTo>
                    <a:pt x="421" y="703"/>
                  </a:lnTo>
                  <a:lnTo>
                    <a:pt x="421" y="705"/>
                  </a:lnTo>
                  <a:lnTo>
                    <a:pt x="421" y="705"/>
                  </a:lnTo>
                  <a:lnTo>
                    <a:pt x="421" y="706"/>
                  </a:lnTo>
                  <a:lnTo>
                    <a:pt x="421" y="706"/>
                  </a:lnTo>
                  <a:lnTo>
                    <a:pt x="420" y="706"/>
                  </a:lnTo>
                  <a:lnTo>
                    <a:pt x="420" y="706"/>
                  </a:lnTo>
                  <a:lnTo>
                    <a:pt x="419" y="706"/>
                  </a:lnTo>
                  <a:lnTo>
                    <a:pt x="417" y="706"/>
                  </a:lnTo>
                  <a:lnTo>
                    <a:pt x="415" y="706"/>
                  </a:lnTo>
                  <a:lnTo>
                    <a:pt x="414" y="706"/>
                  </a:lnTo>
                  <a:lnTo>
                    <a:pt x="413" y="707"/>
                  </a:lnTo>
                  <a:lnTo>
                    <a:pt x="411" y="707"/>
                  </a:lnTo>
                  <a:lnTo>
                    <a:pt x="410" y="708"/>
                  </a:lnTo>
                  <a:lnTo>
                    <a:pt x="409" y="709"/>
                  </a:lnTo>
                  <a:lnTo>
                    <a:pt x="405" y="712"/>
                  </a:lnTo>
                  <a:lnTo>
                    <a:pt x="404" y="712"/>
                  </a:lnTo>
                  <a:lnTo>
                    <a:pt x="403" y="713"/>
                  </a:lnTo>
                  <a:lnTo>
                    <a:pt x="403" y="713"/>
                  </a:lnTo>
                  <a:lnTo>
                    <a:pt x="400" y="714"/>
                  </a:lnTo>
                  <a:lnTo>
                    <a:pt x="399" y="714"/>
                  </a:lnTo>
                  <a:lnTo>
                    <a:pt x="398" y="714"/>
                  </a:lnTo>
                  <a:lnTo>
                    <a:pt x="396" y="713"/>
                  </a:lnTo>
                  <a:lnTo>
                    <a:pt x="394" y="713"/>
                  </a:lnTo>
                  <a:lnTo>
                    <a:pt x="391" y="713"/>
                  </a:lnTo>
                  <a:lnTo>
                    <a:pt x="390" y="712"/>
                  </a:lnTo>
                  <a:lnTo>
                    <a:pt x="390" y="712"/>
                  </a:lnTo>
                  <a:lnTo>
                    <a:pt x="390" y="712"/>
                  </a:lnTo>
                  <a:lnTo>
                    <a:pt x="389" y="712"/>
                  </a:lnTo>
                  <a:lnTo>
                    <a:pt x="389" y="711"/>
                  </a:lnTo>
                  <a:lnTo>
                    <a:pt x="388" y="708"/>
                  </a:lnTo>
                  <a:lnTo>
                    <a:pt x="387" y="708"/>
                  </a:lnTo>
                  <a:lnTo>
                    <a:pt x="387" y="707"/>
                  </a:lnTo>
                  <a:lnTo>
                    <a:pt x="386" y="706"/>
                  </a:lnTo>
                  <a:lnTo>
                    <a:pt x="385" y="705"/>
                  </a:lnTo>
                  <a:lnTo>
                    <a:pt x="384" y="704"/>
                  </a:lnTo>
                  <a:lnTo>
                    <a:pt x="384" y="704"/>
                  </a:lnTo>
                  <a:lnTo>
                    <a:pt x="383" y="703"/>
                  </a:lnTo>
                  <a:lnTo>
                    <a:pt x="381" y="702"/>
                  </a:lnTo>
                  <a:lnTo>
                    <a:pt x="379" y="701"/>
                  </a:lnTo>
                  <a:lnTo>
                    <a:pt x="376" y="700"/>
                  </a:lnTo>
                  <a:lnTo>
                    <a:pt x="376" y="700"/>
                  </a:lnTo>
                  <a:lnTo>
                    <a:pt x="375" y="699"/>
                  </a:lnTo>
                  <a:lnTo>
                    <a:pt x="374" y="699"/>
                  </a:lnTo>
                  <a:lnTo>
                    <a:pt x="373" y="698"/>
                  </a:lnTo>
                  <a:lnTo>
                    <a:pt x="373" y="697"/>
                  </a:lnTo>
                  <a:lnTo>
                    <a:pt x="371" y="695"/>
                  </a:lnTo>
                  <a:lnTo>
                    <a:pt x="370" y="694"/>
                  </a:lnTo>
                  <a:lnTo>
                    <a:pt x="369" y="693"/>
                  </a:lnTo>
                  <a:lnTo>
                    <a:pt x="368" y="692"/>
                  </a:lnTo>
                  <a:lnTo>
                    <a:pt x="366" y="691"/>
                  </a:lnTo>
                  <a:lnTo>
                    <a:pt x="364" y="690"/>
                  </a:lnTo>
                  <a:lnTo>
                    <a:pt x="362" y="690"/>
                  </a:lnTo>
                  <a:lnTo>
                    <a:pt x="361" y="689"/>
                  </a:lnTo>
                  <a:lnTo>
                    <a:pt x="360" y="689"/>
                  </a:lnTo>
                  <a:lnTo>
                    <a:pt x="359" y="689"/>
                  </a:lnTo>
                  <a:lnTo>
                    <a:pt x="357" y="689"/>
                  </a:lnTo>
                  <a:lnTo>
                    <a:pt x="356" y="690"/>
                  </a:lnTo>
                  <a:lnTo>
                    <a:pt x="354" y="690"/>
                  </a:lnTo>
                  <a:lnTo>
                    <a:pt x="349" y="691"/>
                  </a:lnTo>
                  <a:lnTo>
                    <a:pt x="348" y="692"/>
                  </a:lnTo>
                  <a:lnTo>
                    <a:pt x="347" y="692"/>
                  </a:lnTo>
                  <a:lnTo>
                    <a:pt x="346" y="693"/>
                  </a:lnTo>
                  <a:lnTo>
                    <a:pt x="345" y="694"/>
                  </a:lnTo>
                  <a:lnTo>
                    <a:pt x="344" y="695"/>
                  </a:lnTo>
                  <a:lnTo>
                    <a:pt x="343" y="698"/>
                  </a:lnTo>
                  <a:lnTo>
                    <a:pt x="342" y="700"/>
                  </a:lnTo>
                  <a:lnTo>
                    <a:pt x="341" y="702"/>
                  </a:lnTo>
                  <a:lnTo>
                    <a:pt x="339" y="704"/>
                  </a:lnTo>
                  <a:lnTo>
                    <a:pt x="338" y="706"/>
                  </a:lnTo>
                  <a:lnTo>
                    <a:pt x="338" y="707"/>
                  </a:lnTo>
                  <a:lnTo>
                    <a:pt x="337" y="707"/>
                  </a:lnTo>
                  <a:lnTo>
                    <a:pt x="336" y="708"/>
                  </a:lnTo>
                  <a:lnTo>
                    <a:pt x="335" y="708"/>
                  </a:lnTo>
                  <a:lnTo>
                    <a:pt x="335" y="708"/>
                  </a:lnTo>
                  <a:lnTo>
                    <a:pt x="334" y="708"/>
                  </a:lnTo>
                  <a:lnTo>
                    <a:pt x="332" y="708"/>
                  </a:lnTo>
                  <a:lnTo>
                    <a:pt x="330" y="708"/>
                  </a:lnTo>
                  <a:lnTo>
                    <a:pt x="328" y="709"/>
                  </a:lnTo>
                  <a:lnTo>
                    <a:pt x="323" y="709"/>
                  </a:lnTo>
                  <a:lnTo>
                    <a:pt x="312" y="710"/>
                  </a:lnTo>
                  <a:lnTo>
                    <a:pt x="310" y="710"/>
                  </a:lnTo>
                  <a:lnTo>
                    <a:pt x="306" y="710"/>
                  </a:lnTo>
                  <a:lnTo>
                    <a:pt x="304" y="710"/>
                  </a:lnTo>
                  <a:lnTo>
                    <a:pt x="302" y="710"/>
                  </a:lnTo>
                  <a:lnTo>
                    <a:pt x="299" y="711"/>
                  </a:lnTo>
                  <a:lnTo>
                    <a:pt x="298" y="711"/>
                  </a:lnTo>
                  <a:lnTo>
                    <a:pt x="296" y="711"/>
                  </a:lnTo>
                  <a:lnTo>
                    <a:pt x="293" y="710"/>
                  </a:lnTo>
                  <a:lnTo>
                    <a:pt x="292" y="710"/>
                  </a:lnTo>
                  <a:lnTo>
                    <a:pt x="291" y="710"/>
                  </a:lnTo>
                  <a:lnTo>
                    <a:pt x="289" y="711"/>
                  </a:lnTo>
                  <a:lnTo>
                    <a:pt x="288" y="711"/>
                  </a:lnTo>
                  <a:lnTo>
                    <a:pt x="286" y="711"/>
                  </a:lnTo>
                  <a:lnTo>
                    <a:pt x="285" y="711"/>
                  </a:lnTo>
                  <a:lnTo>
                    <a:pt x="283" y="711"/>
                  </a:lnTo>
                  <a:lnTo>
                    <a:pt x="282" y="711"/>
                  </a:lnTo>
                  <a:lnTo>
                    <a:pt x="281" y="710"/>
                  </a:lnTo>
                  <a:lnTo>
                    <a:pt x="280" y="710"/>
                  </a:lnTo>
                  <a:lnTo>
                    <a:pt x="279" y="709"/>
                  </a:lnTo>
                  <a:lnTo>
                    <a:pt x="279" y="708"/>
                  </a:lnTo>
                  <a:lnTo>
                    <a:pt x="278" y="708"/>
                  </a:lnTo>
                  <a:lnTo>
                    <a:pt x="277" y="707"/>
                  </a:lnTo>
                  <a:lnTo>
                    <a:pt x="277" y="706"/>
                  </a:lnTo>
                  <a:lnTo>
                    <a:pt x="277" y="705"/>
                  </a:lnTo>
                  <a:lnTo>
                    <a:pt x="277" y="703"/>
                  </a:lnTo>
                  <a:lnTo>
                    <a:pt x="276" y="702"/>
                  </a:lnTo>
                  <a:lnTo>
                    <a:pt x="276" y="700"/>
                  </a:ln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close/>
                  <a:moveTo>
                    <a:pt x="475" y="289"/>
                  </a:moveTo>
                  <a:lnTo>
                    <a:pt x="475" y="289"/>
                  </a:lnTo>
                  <a:lnTo>
                    <a:pt x="474" y="290"/>
                  </a:lnTo>
                  <a:lnTo>
                    <a:pt x="471" y="290"/>
                  </a:lnTo>
                  <a:lnTo>
                    <a:pt x="464" y="292"/>
                  </a:lnTo>
                  <a:lnTo>
                    <a:pt x="461" y="292"/>
                  </a:lnTo>
                  <a:lnTo>
                    <a:pt x="458" y="293"/>
                  </a:lnTo>
                  <a:lnTo>
                    <a:pt x="454" y="294"/>
                  </a:lnTo>
                  <a:lnTo>
                    <a:pt x="452" y="295"/>
                  </a:lnTo>
                  <a:lnTo>
                    <a:pt x="451" y="296"/>
                  </a:lnTo>
                  <a:lnTo>
                    <a:pt x="447" y="298"/>
                  </a:lnTo>
                  <a:lnTo>
                    <a:pt x="445" y="299"/>
                  </a:lnTo>
                  <a:lnTo>
                    <a:pt x="442" y="300"/>
                  </a:lnTo>
                  <a:lnTo>
                    <a:pt x="437" y="302"/>
                  </a:lnTo>
                  <a:lnTo>
                    <a:pt x="436" y="302"/>
                  </a:lnTo>
                  <a:lnTo>
                    <a:pt x="435" y="303"/>
                  </a:lnTo>
                  <a:lnTo>
                    <a:pt x="429" y="306"/>
                  </a:lnTo>
                  <a:lnTo>
                    <a:pt x="427" y="307"/>
                  </a:lnTo>
                  <a:lnTo>
                    <a:pt x="425" y="307"/>
                  </a:lnTo>
                  <a:lnTo>
                    <a:pt x="421" y="309"/>
                  </a:lnTo>
                  <a:lnTo>
                    <a:pt x="420" y="309"/>
                  </a:lnTo>
                  <a:lnTo>
                    <a:pt x="418" y="309"/>
                  </a:lnTo>
                  <a:lnTo>
                    <a:pt x="414" y="309"/>
                  </a:lnTo>
                  <a:lnTo>
                    <a:pt x="412" y="310"/>
                  </a:lnTo>
                  <a:lnTo>
                    <a:pt x="411" y="310"/>
                  </a:lnTo>
                  <a:lnTo>
                    <a:pt x="410" y="310"/>
                  </a:lnTo>
                  <a:lnTo>
                    <a:pt x="409" y="311"/>
                  </a:lnTo>
                  <a:lnTo>
                    <a:pt x="408" y="311"/>
                  </a:lnTo>
                  <a:lnTo>
                    <a:pt x="407" y="312"/>
                  </a:lnTo>
                  <a:lnTo>
                    <a:pt x="406" y="313"/>
                  </a:lnTo>
                  <a:lnTo>
                    <a:pt x="406" y="314"/>
                  </a:lnTo>
                  <a:lnTo>
                    <a:pt x="405" y="315"/>
                  </a:lnTo>
                  <a:lnTo>
                    <a:pt x="404" y="316"/>
                  </a:lnTo>
                  <a:lnTo>
                    <a:pt x="404" y="318"/>
                  </a:lnTo>
                  <a:lnTo>
                    <a:pt x="403" y="321"/>
                  </a:lnTo>
                  <a:lnTo>
                    <a:pt x="402" y="323"/>
                  </a:lnTo>
                  <a:lnTo>
                    <a:pt x="402" y="324"/>
                  </a:lnTo>
                  <a:lnTo>
                    <a:pt x="402" y="325"/>
                  </a:lnTo>
                  <a:lnTo>
                    <a:pt x="401" y="325"/>
                  </a:lnTo>
                  <a:lnTo>
                    <a:pt x="400" y="326"/>
                  </a:lnTo>
                  <a:lnTo>
                    <a:pt x="399" y="326"/>
                  </a:lnTo>
                  <a:lnTo>
                    <a:pt x="398" y="327"/>
                  </a:lnTo>
                  <a:lnTo>
                    <a:pt x="396" y="327"/>
                  </a:lnTo>
                  <a:lnTo>
                    <a:pt x="394" y="327"/>
                  </a:lnTo>
                  <a:lnTo>
                    <a:pt x="392" y="326"/>
                  </a:lnTo>
                  <a:lnTo>
                    <a:pt x="391" y="326"/>
                  </a:lnTo>
                  <a:lnTo>
                    <a:pt x="389" y="326"/>
                  </a:lnTo>
                  <a:lnTo>
                    <a:pt x="388" y="325"/>
                  </a:lnTo>
                  <a:lnTo>
                    <a:pt x="386" y="324"/>
                  </a:lnTo>
                  <a:lnTo>
                    <a:pt x="385" y="323"/>
                  </a:lnTo>
                  <a:lnTo>
                    <a:pt x="384" y="323"/>
                  </a:lnTo>
                  <a:lnTo>
                    <a:pt x="383" y="323"/>
                  </a:lnTo>
                  <a:lnTo>
                    <a:pt x="382" y="323"/>
                  </a:lnTo>
                  <a:lnTo>
                    <a:pt x="381" y="323"/>
                  </a:lnTo>
                  <a:lnTo>
                    <a:pt x="380" y="323"/>
                  </a:lnTo>
                  <a:lnTo>
                    <a:pt x="379" y="323"/>
                  </a:lnTo>
                  <a:lnTo>
                    <a:pt x="378" y="324"/>
                  </a:lnTo>
                  <a:lnTo>
                    <a:pt x="375" y="325"/>
                  </a:lnTo>
                  <a:lnTo>
                    <a:pt x="373" y="326"/>
                  </a:lnTo>
                  <a:lnTo>
                    <a:pt x="371" y="327"/>
                  </a:lnTo>
                  <a:lnTo>
                    <a:pt x="367" y="328"/>
                  </a:lnTo>
                  <a:lnTo>
                    <a:pt x="364" y="329"/>
                  </a:lnTo>
                  <a:lnTo>
                    <a:pt x="361" y="330"/>
                  </a:lnTo>
                  <a:lnTo>
                    <a:pt x="357" y="332"/>
                  </a:lnTo>
                  <a:lnTo>
                    <a:pt x="355" y="332"/>
                  </a:lnTo>
                  <a:lnTo>
                    <a:pt x="354" y="333"/>
                  </a:lnTo>
                  <a:lnTo>
                    <a:pt x="353" y="334"/>
                  </a:lnTo>
                  <a:lnTo>
                    <a:pt x="353" y="334"/>
                  </a:lnTo>
                  <a:lnTo>
                    <a:pt x="352" y="335"/>
                  </a:lnTo>
                  <a:lnTo>
                    <a:pt x="352" y="335"/>
                  </a:lnTo>
                  <a:lnTo>
                    <a:pt x="352" y="336"/>
                  </a:lnTo>
                  <a:lnTo>
                    <a:pt x="352" y="336"/>
                  </a:lnTo>
                  <a:lnTo>
                    <a:pt x="353" y="336"/>
                  </a:lnTo>
                  <a:lnTo>
                    <a:pt x="353" y="337"/>
                  </a:lnTo>
                  <a:lnTo>
                    <a:pt x="354" y="337"/>
                  </a:lnTo>
                  <a:lnTo>
                    <a:pt x="356" y="338"/>
                  </a:lnTo>
                  <a:lnTo>
                    <a:pt x="357" y="339"/>
                  </a:lnTo>
                  <a:lnTo>
                    <a:pt x="358" y="340"/>
                  </a:lnTo>
                  <a:lnTo>
                    <a:pt x="359" y="340"/>
                  </a:lnTo>
                  <a:lnTo>
                    <a:pt x="361" y="342"/>
                  </a:lnTo>
                  <a:lnTo>
                    <a:pt x="364" y="345"/>
                  </a:lnTo>
                  <a:lnTo>
                    <a:pt x="367" y="349"/>
                  </a:lnTo>
                  <a:lnTo>
                    <a:pt x="369" y="351"/>
                  </a:lnTo>
                  <a:lnTo>
                    <a:pt x="370" y="351"/>
                  </a:lnTo>
                  <a:lnTo>
                    <a:pt x="370" y="352"/>
                  </a:lnTo>
                  <a:lnTo>
                    <a:pt x="370" y="353"/>
                  </a:lnTo>
                  <a:lnTo>
                    <a:pt x="370" y="353"/>
                  </a:lnTo>
                  <a:lnTo>
                    <a:pt x="370" y="354"/>
                  </a:lnTo>
                  <a:lnTo>
                    <a:pt x="370" y="355"/>
                  </a:lnTo>
                  <a:lnTo>
                    <a:pt x="369" y="355"/>
                  </a:lnTo>
                  <a:lnTo>
                    <a:pt x="368" y="356"/>
                  </a:lnTo>
                  <a:lnTo>
                    <a:pt x="365" y="358"/>
                  </a:lnTo>
                  <a:lnTo>
                    <a:pt x="364" y="359"/>
                  </a:lnTo>
                  <a:lnTo>
                    <a:pt x="364" y="359"/>
                  </a:lnTo>
                  <a:lnTo>
                    <a:pt x="363" y="360"/>
                  </a:lnTo>
                  <a:lnTo>
                    <a:pt x="362" y="361"/>
                  </a:lnTo>
                  <a:lnTo>
                    <a:pt x="361" y="362"/>
                  </a:lnTo>
                  <a:lnTo>
                    <a:pt x="361" y="364"/>
                  </a:lnTo>
                  <a:lnTo>
                    <a:pt x="361" y="364"/>
                  </a:lnTo>
                  <a:lnTo>
                    <a:pt x="361" y="365"/>
                  </a:lnTo>
                  <a:lnTo>
                    <a:pt x="361" y="365"/>
                  </a:lnTo>
                  <a:lnTo>
                    <a:pt x="361" y="366"/>
                  </a:lnTo>
                  <a:lnTo>
                    <a:pt x="362" y="367"/>
                  </a:lnTo>
                  <a:lnTo>
                    <a:pt x="364" y="370"/>
                  </a:lnTo>
                  <a:lnTo>
                    <a:pt x="365" y="371"/>
                  </a:lnTo>
                  <a:lnTo>
                    <a:pt x="365" y="372"/>
                  </a:lnTo>
                  <a:lnTo>
                    <a:pt x="367" y="376"/>
                  </a:lnTo>
                  <a:lnTo>
                    <a:pt x="368" y="377"/>
                  </a:lnTo>
                  <a:lnTo>
                    <a:pt x="369" y="379"/>
                  </a:lnTo>
                  <a:lnTo>
                    <a:pt x="370" y="380"/>
                  </a:lnTo>
                  <a:lnTo>
                    <a:pt x="371" y="382"/>
                  </a:lnTo>
                  <a:lnTo>
                    <a:pt x="373" y="384"/>
                  </a:lnTo>
                  <a:lnTo>
                    <a:pt x="375" y="386"/>
                  </a:lnTo>
                  <a:lnTo>
                    <a:pt x="380" y="389"/>
                  </a:lnTo>
                  <a:lnTo>
                    <a:pt x="381" y="390"/>
                  </a:lnTo>
                  <a:lnTo>
                    <a:pt x="381" y="391"/>
                  </a:lnTo>
                  <a:lnTo>
                    <a:pt x="382" y="392"/>
                  </a:lnTo>
                  <a:lnTo>
                    <a:pt x="382" y="393"/>
                  </a:lnTo>
                  <a:lnTo>
                    <a:pt x="382" y="394"/>
                  </a:lnTo>
                  <a:lnTo>
                    <a:pt x="382" y="395"/>
                  </a:lnTo>
                  <a:lnTo>
                    <a:pt x="382" y="396"/>
                  </a:lnTo>
                  <a:lnTo>
                    <a:pt x="382" y="397"/>
                  </a:lnTo>
                  <a:lnTo>
                    <a:pt x="381" y="399"/>
                  </a:lnTo>
                  <a:lnTo>
                    <a:pt x="381" y="400"/>
                  </a:lnTo>
                  <a:lnTo>
                    <a:pt x="380" y="401"/>
                  </a:lnTo>
                  <a:lnTo>
                    <a:pt x="380" y="402"/>
                  </a:lnTo>
                  <a:lnTo>
                    <a:pt x="380" y="402"/>
                  </a:lnTo>
                  <a:lnTo>
                    <a:pt x="381" y="403"/>
                  </a:lnTo>
                  <a:lnTo>
                    <a:pt x="381" y="404"/>
                  </a:lnTo>
                  <a:lnTo>
                    <a:pt x="381" y="405"/>
                  </a:lnTo>
                  <a:lnTo>
                    <a:pt x="382" y="405"/>
                  </a:lnTo>
                  <a:lnTo>
                    <a:pt x="383" y="406"/>
                  </a:lnTo>
                  <a:lnTo>
                    <a:pt x="384" y="407"/>
                  </a:lnTo>
                  <a:lnTo>
                    <a:pt x="385" y="408"/>
                  </a:lnTo>
                  <a:lnTo>
                    <a:pt x="386" y="408"/>
                  </a:lnTo>
                  <a:lnTo>
                    <a:pt x="387" y="409"/>
                  </a:lnTo>
                  <a:lnTo>
                    <a:pt x="390" y="410"/>
                  </a:lnTo>
                  <a:lnTo>
                    <a:pt x="391" y="411"/>
                  </a:lnTo>
                  <a:lnTo>
                    <a:pt x="392" y="412"/>
                  </a:lnTo>
                  <a:lnTo>
                    <a:pt x="392" y="412"/>
                  </a:lnTo>
                  <a:lnTo>
                    <a:pt x="393" y="413"/>
                  </a:lnTo>
                  <a:lnTo>
                    <a:pt x="393" y="413"/>
                  </a:lnTo>
                  <a:lnTo>
                    <a:pt x="393" y="414"/>
                  </a:lnTo>
                  <a:lnTo>
                    <a:pt x="393" y="415"/>
                  </a:lnTo>
                  <a:lnTo>
                    <a:pt x="393" y="416"/>
                  </a:lnTo>
                  <a:lnTo>
                    <a:pt x="393" y="417"/>
                  </a:lnTo>
                  <a:lnTo>
                    <a:pt x="393" y="420"/>
                  </a:lnTo>
                  <a:lnTo>
                    <a:pt x="393" y="421"/>
                  </a:lnTo>
                  <a:lnTo>
                    <a:pt x="393" y="421"/>
                  </a:lnTo>
                  <a:lnTo>
                    <a:pt x="393" y="422"/>
                  </a:lnTo>
                  <a:lnTo>
                    <a:pt x="394" y="423"/>
                  </a:lnTo>
                  <a:lnTo>
                    <a:pt x="394" y="423"/>
                  </a:lnTo>
                  <a:lnTo>
                    <a:pt x="394" y="424"/>
                  </a:lnTo>
                  <a:lnTo>
                    <a:pt x="394" y="424"/>
                  </a:lnTo>
                  <a:lnTo>
                    <a:pt x="394" y="425"/>
                  </a:lnTo>
                  <a:lnTo>
                    <a:pt x="394" y="426"/>
                  </a:lnTo>
                  <a:lnTo>
                    <a:pt x="393" y="428"/>
                  </a:lnTo>
                  <a:lnTo>
                    <a:pt x="393" y="429"/>
                  </a:lnTo>
                  <a:lnTo>
                    <a:pt x="393" y="431"/>
                  </a:lnTo>
                  <a:lnTo>
                    <a:pt x="393" y="431"/>
                  </a:lnTo>
                  <a:lnTo>
                    <a:pt x="393" y="432"/>
                  </a:lnTo>
                  <a:lnTo>
                    <a:pt x="394" y="433"/>
                  </a:lnTo>
                  <a:lnTo>
                    <a:pt x="394" y="434"/>
                  </a:lnTo>
                  <a:lnTo>
                    <a:pt x="395" y="434"/>
                  </a:lnTo>
                  <a:lnTo>
                    <a:pt x="395" y="435"/>
                  </a:lnTo>
                  <a:lnTo>
                    <a:pt x="396" y="436"/>
                  </a:lnTo>
                  <a:lnTo>
                    <a:pt x="396" y="436"/>
                  </a:lnTo>
                  <a:lnTo>
                    <a:pt x="397" y="437"/>
                  </a:lnTo>
                  <a:lnTo>
                    <a:pt x="398" y="437"/>
                  </a:lnTo>
                  <a:lnTo>
                    <a:pt x="399" y="437"/>
                  </a:lnTo>
                  <a:lnTo>
                    <a:pt x="400" y="438"/>
                  </a:lnTo>
                  <a:lnTo>
                    <a:pt x="402" y="438"/>
                  </a:lnTo>
                  <a:lnTo>
                    <a:pt x="404" y="438"/>
                  </a:lnTo>
                  <a:lnTo>
                    <a:pt x="409" y="439"/>
                  </a:lnTo>
                  <a:lnTo>
                    <a:pt x="411" y="439"/>
                  </a:lnTo>
                  <a:lnTo>
                    <a:pt x="414" y="439"/>
                  </a:lnTo>
                  <a:lnTo>
                    <a:pt x="415" y="439"/>
                  </a:lnTo>
                  <a:lnTo>
                    <a:pt x="416" y="438"/>
                  </a:lnTo>
                  <a:lnTo>
                    <a:pt x="416" y="438"/>
                  </a:lnTo>
                  <a:lnTo>
                    <a:pt x="417" y="438"/>
                  </a:lnTo>
                  <a:lnTo>
                    <a:pt x="417" y="437"/>
                  </a:lnTo>
                  <a:lnTo>
                    <a:pt x="417" y="437"/>
                  </a:lnTo>
                  <a:lnTo>
                    <a:pt x="418" y="436"/>
                  </a:lnTo>
                  <a:lnTo>
                    <a:pt x="420" y="433"/>
                  </a:lnTo>
                  <a:lnTo>
                    <a:pt x="421" y="431"/>
                  </a:lnTo>
                  <a:lnTo>
                    <a:pt x="421" y="431"/>
                  </a:lnTo>
                  <a:lnTo>
                    <a:pt x="422" y="430"/>
                  </a:lnTo>
                  <a:lnTo>
                    <a:pt x="423" y="429"/>
                  </a:lnTo>
                  <a:lnTo>
                    <a:pt x="423" y="429"/>
                  </a:lnTo>
                  <a:lnTo>
                    <a:pt x="424" y="428"/>
                  </a:lnTo>
                  <a:lnTo>
                    <a:pt x="425" y="428"/>
                  </a:lnTo>
                  <a:lnTo>
                    <a:pt x="430" y="427"/>
                  </a:lnTo>
                  <a:lnTo>
                    <a:pt x="432" y="426"/>
                  </a:lnTo>
                  <a:lnTo>
                    <a:pt x="433" y="426"/>
                  </a:lnTo>
                  <a:lnTo>
                    <a:pt x="436" y="425"/>
                  </a:lnTo>
                  <a:lnTo>
                    <a:pt x="440" y="424"/>
                  </a:lnTo>
                  <a:lnTo>
                    <a:pt x="443" y="423"/>
                  </a:lnTo>
                  <a:lnTo>
                    <a:pt x="444" y="422"/>
                  </a:lnTo>
                  <a:lnTo>
                    <a:pt x="445" y="422"/>
                  </a:lnTo>
                  <a:lnTo>
                    <a:pt x="446" y="421"/>
                  </a:lnTo>
                  <a:lnTo>
                    <a:pt x="447" y="420"/>
                  </a:lnTo>
                  <a:lnTo>
                    <a:pt x="455" y="414"/>
                  </a:lnTo>
                  <a:lnTo>
                    <a:pt x="458" y="412"/>
                  </a:lnTo>
                  <a:lnTo>
                    <a:pt x="459" y="411"/>
                  </a:lnTo>
                  <a:lnTo>
                    <a:pt x="460" y="410"/>
                  </a:lnTo>
                  <a:lnTo>
                    <a:pt x="462" y="409"/>
                  </a:lnTo>
                  <a:lnTo>
                    <a:pt x="464" y="409"/>
                  </a:lnTo>
                  <a:lnTo>
                    <a:pt x="467" y="408"/>
                  </a:lnTo>
                  <a:lnTo>
                    <a:pt x="468" y="407"/>
                  </a:lnTo>
                  <a:lnTo>
                    <a:pt x="469" y="407"/>
                  </a:lnTo>
                  <a:lnTo>
                    <a:pt x="471" y="406"/>
                  </a:lnTo>
                  <a:lnTo>
                    <a:pt x="472" y="405"/>
                  </a:lnTo>
                  <a:lnTo>
                    <a:pt x="473" y="404"/>
                  </a:lnTo>
                  <a:lnTo>
                    <a:pt x="475" y="402"/>
                  </a:lnTo>
                  <a:lnTo>
                    <a:pt x="476" y="401"/>
                  </a:lnTo>
                  <a:lnTo>
                    <a:pt x="476" y="401"/>
                  </a:lnTo>
                  <a:lnTo>
                    <a:pt x="477" y="400"/>
                  </a:lnTo>
                  <a:lnTo>
                    <a:pt x="478" y="400"/>
                  </a:lnTo>
                  <a:lnTo>
                    <a:pt x="479" y="399"/>
                  </a:lnTo>
                  <a:lnTo>
                    <a:pt x="480" y="399"/>
                  </a:lnTo>
                  <a:lnTo>
                    <a:pt x="481" y="399"/>
                  </a:lnTo>
                  <a:lnTo>
                    <a:pt x="485" y="398"/>
                  </a:lnTo>
                  <a:lnTo>
                    <a:pt x="487" y="398"/>
                  </a:lnTo>
                  <a:lnTo>
                    <a:pt x="488" y="398"/>
                  </a:lnTo>
                  <a:lnTo>
                    <a:pt x="492" y="398"/>
                  </a:lnTo>
                  <a:lnTo>
                    <a:pt x="495" y="398"/>
                  </a:lnTo>
                  <a:lnTo>
                    <a:pt x="496" y="398"/>
                  </a:lnTo>
                  <a:lnTo>
                    <a:pt x="497" y="398"/>
                  </a:lnTo>
                  <a:lnTo>
                    <a:pt x="498" y="398"/>
                  </a:lnTo>
                  <a:lnTo>
                    <a:pt x="500" y="399"/>
                  </a:lnTo>
                  <a:lnTo>
                    <a:pt x="502" y="399"/>
                  </a:lnTo>
                  <a:lnTo>
                    <a:pt x="503" y="400"/>
                  </a:lnTo>
                  <a:lnTo>
                    <a:pt x="505" y="401"/>
                  </a:lnTo>
                  <a:lnTo>
                    <a:pt x="508" y="403"/>
                  </a:lnTo>
                  <a:lnTo>
                    <a:pt x="510" y="404"/>
                  </a:lnTo>
                  <a:lnTo>
                    <a:pt x="511" y="405"/>
                  </a:lnTo>
                  <a:lnTo>
                    <a:pt x="512" y="405"/>
                  </a:lnTo>
                  <a:lnTo>
                    <a:pt x="514" y="406"/>
                  </a:lnTo>
                  <a:lnTo>
                    <a:pt x="515" y="406"/>
                  </a:lnTo>
                  <a:lnTo>
                    <a:pt x="517" y="406"/>
                  </a:lnTo>
                  <a:lnTo>
                    <a:pt x="519" y="406"/>
                  </a:lnTo>
                  <a:lnTo>
                    <a:pt x="520" y="406"/>
                  </a:lnTo>
                  <a:lnTo>
                    <a:pt x="521" y="406"/>
                  </a:lnTo>
                  <a:lnTo>
                    <a:pt x="522" y="406"/>
                  </a:lnTo>
                  <a:lnTo>
                    <a:pt x="522" y="405"/>
                  </a:lnTo>
                  <a:lnTo>
                    <a:pt x="523" y="405"/>
                  </a:lnTo>
                  <a:lnTo>
                    <a:pt x="525" y="403"/>
                  </a:lnTo>
                  <a:lnTo>
                    <a:pt x="528" y="401"/>
                  </a:lnTo>
                  <a:lnTo>
                    <a:pt x="529" y="400"/>
                  </a:lnTo>
                  <a:lnTo>
                    <a:pt x="530" y="399"/>
                  </a:lnTo>
                  <a:lnTo>
                    <a:pt x="531" y="398"/>
                  </a:lnTo>
                  <a:lnTo>
                    <a:pt x="531" y="396"/>
                  </a:lnTo>
                  <a:lnTo>
                    <a:pt x="532" y="395"/>
                  </a:lnTo>
                  <a:lnTo>
                    <a:pt x="532" y="394"/>
                  </a:lnTo>
                  <a:lnTo>
                    <a:pt x="532" y="393"/>
                  </a:lnTo>
                  <a:lnTo>
                    <a:pt x="532" y="390"/>
                  </a:lnTo>
                  <a:lnTo>
                    <a:pt x="531" y="385"/>
                  </a:lnTo>
                  <a:lnTo>
                    <a:pt x="530" y="381"/>
                  </a:lnTo>
                  <a:lnTo>
                    <a:pt x="530" y="380"/>
                  </a:lnTo>
                  <a:lnTo>
                    <a:pt x="530" y="380"/>
                  </a:lnTo>
                  <a:lnTo>
                    <a:pt x="530" y="379"/>
                  </a:lnTo>
                  <a:lnTo>
                    <a:pt x="529" y="378"/>
                  </a:lnTo>
                  <a:lnTo>
                    <a:pt x="529" y="377"/>
                  </a:lnTo>
                  <a:lnTo>
                    <a:pt x="528" y="376"/>
                  </a:lnTo>
                  <a:lnTo>
                    <a:pt x="526" y="375"/>
                  </a:lnTo>
                  <a:lnTo>
                    <a:pt x="526" y="374"/>
                  </a:lnTo>
                  <a:lnTo>
                    <a:pt x="526" y="374"/>
                  </a:lnTo>
                  <a:lnTo>
                    <a:pt x="526" y="373"/>
                  </a:lnTo>
                  <a:lnTo>
                    <a:pt x="525" y="372"/>
                  </a:lnTo>
                  <a:lnTo>
                    <a:pt x="525" y="371"/>
                  </a:lnTo>
                  <a:lnTo>
                    <a:pt x="526" y="370"/>
                  </a:lnTo>
                  <a:lnTo>
                    <a:pt x="526" y="369"/>
                  </a:lnTo>
                  <a:lnTo>
                    <a:pt x="526" y="369"/>
                  </a:lnTo>
                  <a:lnTo>
                    <a:pt x="527" y="368"/>
                  </a:lnTo>
                  <a:lnTo>
                    <a:pt x="528" y="367"/>
                  </a:lnTo>
                  <a:lnTo>
                    <a:pt x="529" y="366"/>
                  </a:lnTo>
                  <a:lnTo>
                    <a:pt x="530" y="365"/>
                  </a:lnTo>
                  <a:lnTo>
                    <a:pt x="531" y="365"/>
                  </a:lnTo>
                  <a:lnTo>
                    <a:pt x="538" y="361"/>
                  </a:lnTo>
                  <a:lnTo>
                    <a:pt x="541" y="359"/>
                  </a:lnTo>
                  <a:lnTo>
                    <a:pt x="542" y="358"/>
                  </a:lnTo>
                  <a:lnTo>
                    <a:pt x="543" y="357"/>
                  </a:lnTo>
                  <a:lnTo>
                    <a:pt x="544" y="356"/>
                  </a:lnTo>
                  <a:lnTo>
                    <a:pt x="545" y="356"/>
                  </a:lnTo>
                  <a:lnTo>
                    <a:pt x="545" y="355"/>
                  </a:lnTo>
                  <a:lnTo>
                    <a:pt x="546" y="354"/>
                  </a:lnTo>
                  <a:lnTo>
                    <a:pt x="547" y="352"/>
                  </a:lnTo>
                  <a:lnTo>
                    <a:pt x="547" y="351"/>
                  </a:lnTo>
                  <a:lnTo>
                    <a:pt x="547" y="350"/>
                  </a:lnTo>
                  <a:lnTo>
                    <a:pt x="547" y="349"/>
                  </a:lnTo>
                  <a:lnTo>
                    <a:pt x="547" y="349"/>
                  </a:lnTo>
                  <a:lnTo>
                    <a:pt x="547" y="347"/>
                  </a:lnTo>
                  <a:lnTo>
                    <a:pt x="546" y="346"/>
                  </a:lnTo>
                  <a:lnTo>
                    <a:pt x="545" y="345"/>
                  </a:lnTo>
                  <a:lnTo>
                    <a:pt x="545" y="344"/>
                  </a:lnTo>
                  <a:lnTo>
                    <a:pt x="543" y="342"/>
                  </a:lnTo>
                  <a:lnTo>
                    <a:pt x="542" y="341"/>
                  </a:lnTo>
                  <a:lnTo>
                    <a:pt x="541" y="341"/>
                  </a:lnTo>
                  <a:lnTo>
                    <a:pt x="540" y="340"/>
                  </a:lnTo>
                  <a:lnTo>
                    <a:pt x="535" y="336"/>
                  </a:lnTo>
                  <a:lnTo>
                    <a:pt x="534" y="335"/>
                  </a:lnTo>
                  <a:lnTo>
                    <a:pt x="534" y="334"/>
                  </a:lnTo>
                  <a:lnTo>
                    <a:pt x="533" y="334"/>
                  </a:lnTo>
                  <a:lnTo>
                    <a:pt x="532" y="333"/>
                  </a:lnTo>
                  <a:lnTo>
                    <a:pt x="530" y="330"/>
                  </a:lnTo>
                  <a:lnTo>
                    <a:pt x="529" y="329"/>
                  </a:lnTo>
                  <a:lnTo>
                    <a:pt x="528" y="328"/>
                  </a:lnTo>
                  <a:lnTo>
                    <a:pt x="527" y="327"/>
                  </a:lnTo>
                  <a:lnTo>
                    <a:pt x="526" y="326"/>
                  </a:lnTo>
                  <a:lnTo>
                    <a:pt x="525" y="325"/>
                  </a:lnTo>
                  <a:lnTo>
                    <a:pt x="520" y="323"/>
                  </a:lnTo>
                  <a:lnTo>
                    <a:pt x="518" y="322"/>
                  </a:lnTo>
                  <a:lnTo>
                    <a:pt x="513" y="320"/>
                  </a:lnTo>
                  <a:lnTo>
                    <a:pt x="511" y="320"/>
                  </a:lnTo>
                  <a:lnTo>
                    <a:pt x="510" y="319"/>
                  </a:lnTo>
                  <a:lnTo>
                    <a:pt x="509" y="319"/>
                  </a:lnTo>
                  <a:lnTo>
                    <a:pt x="508" y="318"/>
                  </a:lnTo>
                  <a:lnTo>
                    <a:pt x="507" y="317"/>
                  </a:lnTo>
                  <a:lnTo>
                    <a:pt x="506" y="316"/>
                  </a:lnTo>
                  <a:lnTo>
                    <a:pt x="505" y="315"/>
                  </a:lnTo>
                  <a:lnTo>
                    <a:pt x="504" y="314"/>
                  </a:lnTo>
                  <a:lnTo>
                    <a:pt x="504" y="313"/>
                  </a:lnTo>
                  <a:lnTo>
                    <a:pt x="503" y="312"/>
                  </a:lnTo>
                  <a:lnTo>
                    <a:pt x="502" y="308"/>
                  </a:lnTo>
                  <a:lnTo>
                    <a:pt x="501" y="307"/>
                  </a:lnTo>
                  <a:lnTo>
                    <a:pt x="501" y="307"/>
                  </a:lnTo>
                  <a:lnTo>
                    <a:pt x="500" y="306"/>
                  </a:lnTo>
                  <a:lnTo>
                    <a:pt x="499" y="306"/>
                  </a:lnTo>
                  <a:lnTo>
                    <a:pt x="498" y="306"/>
                  </a:lnTo>
                  <a:lnTo>
                    <a:pt x="495" y="305"/>
                  </a:lnTo>
                  <a:lnTo>
                    <a:pt x="494" y="304"/>
                  </a:lnTo>
                  <a:lnTo>
                    <a:pt x="492" y="304"/>
                  </a:lnTo>
                  <a:lnTo>
                    <a:pt x="491" y="303"/>
                  </a:lnTo>
                  <a:lnTo>
                    <a:pt x="487" y="299"/>
                  </a:lnTo>
                  <a:lnTo>
                    <a:pt x="484" y="298"/>
                  </a:lnTo>
                  <a:lnTo>
                    <a:pt x="481" y="295"/>
                  </a:lnTo>
                  <a:lnTo>
                    <a:pt x="480" y="295"/>
                  </a:lnTo>
                  <a:lnTo>
                    <a:pt x="479" y="294"/>
                  </a:lnTo>
                  <a:lnTo>
                    <a:pt x="478" y="293"/>
                  </a:lnTo>
                  <a:lnTo>
                    <a:pt x="478" y="293"/>
                  </a:lnTo>
                  <a:lnTo>
                    <a:pt x="477" y="292"/>
                  </a:lnTo>
                  <a:lnTo>
                    <a:pt x="477" y="291"/>
                  </a:lnTo>
                  <a:lnTo>
                    <a:pt x="477" y="290"/>
                  </a:lnTo>
                  <a:lnTo>
                    <a:pt x="477" y="290"/>
                  </a:lnTo>
                  <a:lnTo>
                    <a:pt x="477" y="290"/>
                  </a:lnTo>
                  <a:lnTo>
                    <a:pt x="477" y="289"/>
                  </a:lnTo>
                  <a:lnTo>
                    <a:pt x="476" y="289"/>
                  </a:lnTo>
                  <a:lnTo>
                    <a:pt x="475" y="289"/>
                  </a:lnTo>
                  <a:lnTo>
                    <a:pt x="475" y="289"/>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45" name="Freeform 261">
              <a:extLst>
                <a:ext uri="{FF2B5EF4-FFF2-40B4-BE49-F238E27FC236}">
                  <a16:creationId xmlns:a16="http://schemas.microsoft.com/office/drawing/2014/main" id="{45379C69-934A-4C14-8C6F-38ED4B2DD562}"/>
                </a:ext>
              </a:extLst>
            </p:cNvPr>
            <p:cNvSpPr>
              <a:spLocks/>
            </p:cNvSpPr>
            <p:nvPr/>
          </p:nvSpPr>
          <p:spPr bwMode="auto">
            <a:xfrm>
              <a:off x="5687859" y="3001262"/>
              <a:ext cx="987425" cy="1152525"/>
            </a:xfrm>
            <a:custGeom>
              <a:avLst/>
              <a:gdLst>
                <a:gd name="T0" fmla="*/ 382 w 622"/>
                <a:gd name="T1" fmla="*/ 15 h 726"/>
                <a:gd name="T2" fmla="*/ 401 w 622"/>
                <a:gd name="T3" fmla="*/ 14 h 726"/>
                <a:gd name="T4" fmla="*/ 434 w 622"/>
                <a:gd name="T5" fmla="*/ 42 h 726"/>
                <a:gd name="T6" fmla="*/ 459 w 622"/>
                <a:gd name="T7" fmla="*/ 64 h 726"/>
                <a:gd name="T8" fmla="*/ 455 w 622"/>
                <a:gd name="T9" fmla="*/ 93 h 726"/>
                <a:gd name="T10" fmla="*/ 463 w 622"/>
                <a:gd name="T11" fmla="*/ 127 h 726"/>
                <a:gd name="T12" fmla="*/ 450 w 622"/>
                <a:gd name="T13" fmla="*/ 153 h 726"/>
                <a:gd name="T14" fmla="*/ 451 w 622"/>
                <a:gd name="T15" fmla="*/ 173 h 726"/>
                <a:gd name="T16" fmla="*/ 471 w 622"/>
                <a:gd name="T17" fmla="*/ 182 h 726"/>
                <a:gd name="T18" fmla="*/ 486 w 622"/>
                <a:gd name="T19" fmla="*/ 204 h 726"/>
                <a:gd name="T20" fmla="*/ 499 w 622"/>
                <a:gd name="T21" fmla="*/ 216 h 726"/>
                <a:gd name="T22" fmla="*/ 544 w 622"/>
                <a:gd name="T23" fmla="*/ 212 h 726"/>
                <a:gd name="T24" fmla="*/ 557 w 622"/>
                <a:gd name="T25" fmla="*/ 230 h 726"/>
                <a:gd name="T26" fmla="*/ 563 w 622"/>
                <a:gd name="T27" fmla="*/ 267 h 726"/>
                <a:gd name="T28" fmla="*/ 553 w 622"/>
                <a:gd name="T29" fmla="*/ 294 h 726"/>
                <a:gd name="T30" fmla="*/ 558 w 622"/>
                <a:gd name="T31" fmla="*/ 312 h 726"/>
                <a:gd name="T32" fmla="*/ 583 w 622"/>
                <a:gd name="T33" fmla="*/ 326 h 726"/>
                <a:gd name="T34" fmla="*/ 572 w 622"/>
                <a:gd name="T35" fmla="*/ 339 h 726"/>
                <a:gd name="T36" fmla="*/ 572 w 622"/>
                <a:gd name="T37" fmla="*/ 350 h 726"/>
                <a:gd name="T38" fmla="*/ 562 w 622"/>
                <a:gd name="T39" fmla="*/ 369 h 726"/>
                <a:gd name="T40" fmla="*/ 556 w 622"/>
                <a:gd name="T41" fmla="*/ 379 h 726"/>
                <a:gd name="T42" fmla="*/ 572 w 622"/>
                <a:gd name="T43" fmla="*/ 393 h 726"/>
                <a:gd name="T44" fmla="*/ 592 w 622"/>
                <a:gd name="T45" fmla="*/ 402 h 726"/>
                <a:gd name="T46" fmla="*/ 601 w 622"/>
                <a:gd name="T47" fmla="*/ 418 h 726"/>
                <a:gd name="T48" fmla="*/ 621 w 622"/>
                <a:gd name="T49" fmla="*/ 438 h 726"/>
                <a:gd name="T50" fmla="*/ 615 w 622"/>
                <a:gd name="T51" fmla="*/ 469 h 726"/>
                <a:gd name="T52" fmla="*/ 605 w 622"/>
                <a:gd name="T53" fmla="*/ 500 h 726"/>
                <a:gd name="T54" fmla="*/ 581 w 622"/>
                <a:gd name="T55" fmla="*/ 514 h 726"/>
                <a:gd name="T56" fmla="*/ 581 w 622"/>
                <a:gd name="T57" fmla="*/ 533 h 726"/>
                <a:gd name="T58" fmla="*/ 563 w 622"/>
                <a:gd name="T59" fmla="*/ 539 h 726"/>
                <a:gd name="T60" fmla="*/ 537 w 622"/>
                <a:gd name="T61" fmla="*/ 556 h 726"/>
                <a:gd name="T62" fmla="*/ 506 w 622"/>
                <a:gd name="T63" fmla="*/ 565 h 726"/>
                <a:gd name="T64" fmla="*/ 492 w 622"/>
                <a:gd name="T65" fmla="*/ 574 h 726"/>
                <a:gd name="T66" fmla="*/ 475 w 622"/>
                <a:gd name="T67" fmla="*/ 610 h 726"/>
                <a:gd name="T68" fmla="*/ 496 w 622"/>
                <a:gd name="T69" fmla="*/ 629 h 726"/>
                <a:gd name="T70" fmla="*/ 500 w 622"/>
                <a:gd name="T71" fmla="*/ 651 h 726"/>
                <a:gd name="T72" fmla="*/ 477 w 622"/>
                <a:gd name="T73" fmla="*/ 658 h 726"/>
                <a:gd name="T74" fmla="*/ 465 w 622"/>
                <a:gd name="T75" fmla="*/ 671 h 726"/>
                <a:gd name="T76" fmla="*/ 436 w 622"/>
                <a:gd name="T77" fmla="*/ 667 h 726"/>
                <a:gd name="T78" fmla="*/ 396 w 622"/>
                <a:gd name="T79" fmla="*/ 665 h 726"/>
                <a:gd name="T80" fmla="*/ 390 w 622"/>
                <a:gd name="T81" fmla="*/ 677 h 726"/>
                <a:gd name="T82" fmla="*/ 373 w 622"/>
                <a:gd name="T83" fmla="*/ 688 h 726"/>
                <a:gd name="T84" fmla="*/ 360 w 622"/>
                <a:gd name="T85" fmla="*/ 702 h 726"/>
                <a:gd name="T86" fmla="*/ 343 w 622"/>
                <a:gd name="T87" fmla="*/ 677 h 726"/>
                <a:gd name="T88" fmla="*/ 326 w 622"/>
                <a:gd name="T89" fmla="*/ 676 h 726"/>
                <a:gd name="T90" fmla="*/ 296 w 622"/>
                <a:gd name="T91" fmla="*/ 659 h 726"/>
                <a:gd name="T92" fmla="*/ 282 w 622"/>
                <a:gd name="T93" fmla="*/ 679 h 726"/>
                <a:gd name="T94" fmla="*/ 279 w 622"/>
                <a:gd name="T95" fmla="*/ 703 h 726"/>
                <a:gd name="T96" fmla="*/ 248 w 622"/>
                <a:gd name="T97" fmla="*/ 726 h 726"/>
                <a:gd name="T98" fmla="*/ 224 w 622"/>
                <a:gd name="T99" fmla="*/ 719 h 726"/>
                <a:gd name="T100" fmla="*/ 220 w 622"/>
                <a:gd name="T101" fmla="*/ 708 h 726"/>
                <a:gd name="T102" fmla="*/ 185 w 622"/>
                <a:gd name="T103" fmla="*/ 706 h 726"/>
                <a:gd name="T104" fmla="*/ 160 w 622"/>
                <a:gd name="T105" fmla="*/ 704 h 726"/>
                <a:gd name="T106" fmla="*/ 145 w 622"/>
                <a:gd name="T107" fmla="*/ 705 h 726"/>
                <a:gd name="T108" fmla="*/ 127 w 622"/>
                <a:gd name="T109" fmla="*/ 713 h 726"/>
                <a:gd name="T110" fmla="*/ 108 w 622"/>
                <a:gd name="T111" fmla="*/ 704 h 726"/>
                <a:gd name="T112" fmla="*/ 86 w 622"/>
                <a:gd name="T113" fmla="*/ 690 h 726"/>
                <a:gd name="T114" fmla="*/ 62 w 622"/>
                <a:gd name="T115" fmla="*/ 706 h 726"/>
                <a:gd name="T116" fmla="*/ 22 w 622"/>
                <a:gd name="T117" fmla="*/ 711 h 726"/>
                <a:gd name="T118" fmla="*/ 1 w 622"/>
                <a:gd name="T119" fmla="*/ 70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2" h="726">
                  <a:moveTo>
                    <a:pt x="363" y="0"/>
                  </a:moveTo>
                  <a:lnTo>
                    <a:pt x="364" y="1"/>
                  </a:lnTo>
                  <a:lnTo>
                    <a:pt x="365" y="1"/>
                  </a:lnTo>
                  <a:lnTo>
                    <a:pt x="366" y="2"/>
                  </a:lnTo>
                  <a:lnTo>
                    <a:pt x="366" y="2"/>
                  </a:lnTo>
                  <a:lnTo>
                    <a:pt x="369" y="5"/>
                  </a:lnTo>
                  <a:lnTo>
                    <a:pt x="370" y="6"/>
                  </a:lnTo>
                  <a:lnTo>
                    <a:pt x="372" y="7"/>
                  </a:lnTo>
                  <a:lnTo>
                    <a:pt x="375" y="9"/>
                  </a:lnTo>
                  <a:lnTo>
                    <a:pt x="376" y="10"/>
                  </a:lnTo>
                  <a:lnTo>
                    <a:pt x="377" y="11"/>
                  </a:lnTo>
                  <a:lnTo>
                    <a:pt x="378" y="13"/>
                  </a:lnTo>
                  <a:lnTo>
                    <a:pt x="378" y="13"/>
                  </a:lnTo>
                  <a:lnTo>
                    <a:pt x="379" y="14"/>
                  </a:lnTo>
                  <a:lnTo>
                    <a:pt x="380" y="14"/>
                  </a:lnTo>
                  <a:lnTo>
                    <a:pt x="381" y="15"/>
                  </a:lnTo>
                  <a:lnTo>
                    <a:pt x="382" y="15"/>
                  </a:lnTo>
                  <a:lnTo>
                    <a:pt x="382" y="15"/>
                  </a:lnTo>
                  <a:lnTo>
                    <a:pt x="383" y="14"/>
                  </a:lnTo>
                  <a:lnTo>
                    <a:pt x="384" y="14"/>
                  </a:lnTo>
                  <a:lnTo>
                    <a:pt x="384" y="14"/>
                  </a:lnTo>
                  <a:lnTo>
                    <a:pt x="386" y="13"/>
                  </a:lnTo>
                  <a:lnTo>
                    <a:pt x="387" y="12"/>
                  </a:lnTo>
                  <a:lnTo>
                    <a:pt x="388" y="11"/>
                  </a:lnTo>
                  <a:lnTo>
                    <a:pt x="389" y="11"/>
                  </a:lnTo>
                  <a:lnTo>
                    <a:pt x="390" y="11"/>
                  </a:lnTo>
                  <a:lnTo>
                    <a:pt x="391" y="11"/>
                  </a:lnTo>
                  <a:lnTo>
                    <a:pt x="392" y="11"/>
                  </a:lnTo>
                  <a:lnTo>
                    <a:pt x="396" y="12"/>
                  </a:lnTo>
                  <a:lnTo>
                    <a:pt x="397" y="12"/>
                  </a:lnTo>
                  <a:lnTo>
                    <a:pt x="398" y="12"/>
                  </a:lnTo>
                  <a:lnTo>
                    <a:pt x="399" y="13"/>
                  </a:lnTo>
                  <a:lnTo>
                    <a:pt x="400" y="13"/>
                  </a:lnTo>
                  <a:lnTo>
                    <a:pt x="401" y="14"/>
                  </a:lnTo>
                  <a:lnTo>
                    <a:pt x="402" y="16"/>
                  </a:lnTo>
                  <a:lnTo>
                    <a:pt x="406" y="20"/>
                  </a:lnTo>
                  <a:lnTo>
                    <a:pt x="412" y="27"/>
                  </a:lnTo>
                  <a:lnTo>
                    <a:pt x="415" y="30"/>
                  </a:lnTo>
                  <a:lnTo>
                    <a:pt x="416" y="30"/>
                  </a:lnTo>
                  <a:lnTo>
                    <a:pt x="416" y="31"/>
                  </a:lnTo>
                  <a:lnTo>
                    <a:pt x="417" y="32"/>
                  </a:lnTo>
                  <a:lnTo>
                    <a:pt x="419" y="32"/>
                  </a:lnTo>
                  <a:lnTo>
                    <a:pt x="420" y="33"/>
                  </a:lnTo>
                  <a:lnTo>
                    <a:pt x="423" y="34"/>
                  </a:lnTo>
                  <a:lnTo>
                    <a:pt x="424" y="34"/>
                  </a:lnTo>
                  <a:lnTo>
                    <a:pt x="425" y="35"/>
                  </a:lnTo>
                  <a:lnTo>
                    <a:pt x="427" y="36"/>
                  </a:lnTo>
                  <a:lnTo>
                    <a:pt x="429" y="38"/>
                  </a:lnTo>
                  <a:lnTo>
                    <a:pt x="432" y="40"/>
                  </a:lnTo>
                  <a:lnTo>
                    <a:pt x="433" y="41"/>
                  </a:lnTo>
                  <a:lnTo>
                    <a:pt x="434" y="42"/>
                  </a:lnTo>
                  <a:lnTo>
                    <a:pt x="435" y="43"/>
                  </a:lnTo>
                  <a:lnTo>
                    <a:pt x="436" y="45"/>
                  </a:lnTo>
                  <a:lnTo>
                    <a:pt x="437" y="46"/>
                  </a:lnTo>
                  <a:lnTo>
                    <a:pt x="439" y="50"/>
                  </a:lnTo>
                  <a:lnTo>
                    <a:pt x="440" y="52"/>
                  </a:lnTo>
                  <a:lnTo>
                    <a:pt x="441" y="53"/>
                  </a:lnTo>
                  <a:lnTo>
                    <a:pt x="442" y="53"/>
                  </a:lnTo>
                  <a:lnTo>
                    <a:pt x="443" y="55"/>
                  </a:lnTo>
                  <a:lnTo>
                    <a:pt x="444" y="55"/>
                  </a:lnTo>
                  <a:lnTo>
                    <a:pt x="445" y="56"/>
                  </a:lnTo>
                  <a:lnTo>
                    <a:pt x="446" y="57"/>
                  </a:lnTo>
                  <a:lnTo>
                    <a:pt x="448" y="58"/>
                  </a:lnTo>
                  <a:lnTo>
                    <a:pt x="451" y="59"/>
                  </a:lnTo>
                  <a:lnTo>
                    <a:pt x="457" y="62"/>
                  </a:lnTo>
                  <a:lnTo>
                    <a:pt x="458" y="62"/>
                  </a:lnTo>
                  <a:lnTo>
                    <a:pt x="460" y="63"/>
                  </a:lnTo>
                  <a:lnTo>
                    <a:pt x="459" y="64"/>
                  </a:lnTo>
                  <a:lnTo>
                    <a:pt x="457" y="66"/>
                  </a:lnTo>
                  <a:lnTo>
                    <a:pt x="454" y="69"/>
                  </a:lnTo>
                  <a:lnTo>
                    <a:pt x="452" y="71"/>
                  </a:lnTo>
                  <a:lnTo>
                    <a:pt x="451" y="72"/>
                  </a:lnTo>
                  <a:lnTo>
                    <a:pt x="450" y="73"/>
                  </a:lnTo>
                  <a:lnTo>
                    <a:pt x="450" y="74"/>
                  </a:lnTo>
                  <a:lnTo>
                    <a:pt x="450" y="75"/>
                  </a:lnTo>
                  <a:lnTo>
                    <a:pt x="449" y="76"/>
                  </a:lnTo>
                  <a:lnTo>
                    <a:pt x="449" y="77"/>
                  </a:lnTo>
                  <a:lnTo>
                    <a:pt x="449" y="78"/>
                  </a:lnTo>
                  <a:lnTo>
                    <a:pt x="450" y="79"/>
                  </a:lnTo>
                  <a:lnTo>
                    <a:pt x="450" y="80"/>
                  </a:lnTo>
                  <a:lnTo>
                    <a:pt x="452" y="83"/>
                  </a:lnTo>
                  <a:lnTo>
                    <a:pt x="453" y="85"/>
                  </a:lnTo>
                  <a:lnTo>
                    <a:pt x="453" y="87"/>
                  </a:lnTo>
                  <a:lnTo>
                    <a:pt x="454" y="90"/>
                  </a:lnTo>
                  <a:lnTo>
                    <a:pt x="455" y="93"/>
                  </a:lnTo>
                  <a:lnTo>
                    <a:pt x="456" y="94"/>
                  </a:lnTo>
                  <a:lnTo>
                    <a:pt x="456" y="95"/>
                  </a:lnTo>
                  <a:lnTo>
                    <a:pt x="456" y="96"/>
                  </a:lnTo>
                  <a:lnTo>
                    <a:pt x="456" y="99"/>
                  </a:lnTo>
                  <a:lnTo>
                    <a:pt x="456" y="105"/>
                  </a:lnTo>
                  <a:lnTo>
                    <a:pt x="456" y="107"/>
                  </a:lnTo>
                  <a:lnTo>
                    <a:pt x="456" y="109"/>
                  </a:lnTo>
                  <a:lnTo>
                    <a:pt x="456" y="110"/>
                  </a:lnTo>
                  <a:lnTo>
                    <a:pt x="457" y="111"/>
                  </a:lnTo>
                  <a:lnTo>
                    <a:pt x="458" y="112"/>
                  </a:lnTo>
                  <a:lnTo>
                    <a:pt x="459" y="114"/>
                  </a:lnTo>
                  <a:lnTo>
                    <a:pt x="460" y="115"/>
                  </a:lnTo>
                  <a:lnTo>
                    <a:pt x="460" y="117"/>
                  </a:lnTo>
                  <a:lnTo>
                    <a:pt x="461" y="118"/>
                  </a:lnTo>
                  <a:lnTo>
                    <a:pt x="462" y="119"/>
                  </a:lnTo>
                  <a:lnTo>
                    <a:pt x="463" y="125"/>
                  </a:lnTo>
                  <a:lnTo>
                    <a:pt x="463" y="127"/>
                  </a:lnTo>
                  <a:lnTo>
                    <a:pt x="463" y="128"/>
                  </a:lnTo>
                  <a:lnTo>
                    <a:pt x="463" y="130"/>
                  </a:lnTo>
                  <a:lnTo>
                    <a:pt x="463" y="132"/>
                  </a:lnTo>
                  <a:lnTo>
                    <a:pt x="463" y="134"/>
                  </a:lnTo>
                  <a:lnTo>
                    <a:pt x="462" y="136"/>
                  </a:lnTo>
                  <a:lnTo>
                    <a:pt x="462" y="137"/>
                  </a:lnTo>
                  <a:lnTo>
                    <a:pt x="461" y="138"/>
                  </a:lnTo>
                  <a:lnTo>
                    <a:pt x="459" y="142"/>
                  </a:lnTo>
                  <a:lnTo>
                    <a:pt x="458" y="143"/>
                  </a:lnTo>
                  <a:lnTo>
                    <a:pt x="458" y="144"/>
                  </a:lnTo>
                  <a:lnTo>
                    <a:pt x="456" y="148"/>
                  </a:lnTo>
                  <a:lnTo>
                    <a:pt x="456" y="149"/>
                  </a:lnTo>
                  <a:lnTo>
                    <a:pt x="455" y="150"/>
                  </a:lnTo>
                  <a:lnTo>
                    <a:pt x="455" y="150"/>
                  </a:lnTo>
                  <a:lnTo>
                    <a:pt x="454" y="151"/>
                  </a:lnTo>
                  <a:lnTo>
                    <a:pt x="453" y="152"/>
                  </a:lnTo>
                  <a:lnTo>
                    <a:pt x="450" y="153"/>
                  </a:lnTo>
                  <a:lnTo>
                    <a:pt x="449" y="154"/>
                  </a:lnTo>
                  <a:lnTo>
                    <a:pt x="448" y="154"/>
                  </a:lnTo>
                  <a:lnTo>
                    <a:pt x="448" y="155"/>
                  </a:lnTo>
                  <a:lnTo>
                    <a:pt x="447" y="156"/>
                  </a:lnTo>
                  <a:lnTo>
                    <a:pt x="446" y="157"/>
                  </a:lnTo>
                  <a:lnTo>
                    <a:pt x="446" y="158"/>
                  </a:lnTo>
                  <a:lnTo>
                    <a:pt x="446" y="159"/>
                  </a:lnTo>
                  <a:lnTo>
                    <a:pt x="446" y="160"/>
                  </a:lnTo>
                  <a:lnTo>
                    <a:pt x="446" y="161"/>
                  </a:lnTo>
                  <a:lnTo>
                    <a:pt x="446" y="162"/>
                  </a:lnTo>
                  <a:lnTo>
                    <a:pt x="447" y="163"/>
                  </a:lnTo>
                  <a:lnTo>
                    <a:pt x="447" y="164"/>
                  </a:lnTo>
                  <a:lnTo>
                    <a:pt x="449" y="167"/>
                  </a:lnTo>
                  <a:lnTo>
                    <a:pt x="450" y="168"/>
                  </a:lnTo>
                  <a:lnTo>
                    <a:pt x="450" y="169"/>
                  </a:lnTo>
                  <a:lnTo>
                    <a:pt x="451" y="171"/>
                  </a:lnTo>
                  <a:lnTo>
                    <a:pt x="451" y="173"/>
                  </a:lnTo>
                  <a:lnTo>
                    <a:pt x="452" y="174"/>
                  </a:lnTo>
                  <a:lnTo>
                    <a:pt x="452" y="175"/>
                  </a:lnTo>
                  <a:lnTo>
                    <a:pt x="453" y="176"/>
                  </a:lnTo>
                  <a:lnTo>
                    <a:pt x="454" y="177"/>
                  </a:lnTo>
                  <a:lnTo>
                    <a:pt x="455" y="177"/>
                  </a:lnTo>
                  <a:lnTo>
                    <a:pt x="456" y="178"/>
                  </a:lnTo>
                  <a:lnTo>
                    <a:pt x="457" y="179"/>
                  </a:lnTo>
                  <a:lnTo>
                    <a:pt x="458" y="179"/>
                  </a:lnTo>
                  <a:lnTo>
                    <a:pt x="459" y="180"/>
                  </a:lnTo>
                  <a:lnTo>
                    <a:pt x="460" y="180"/>
                  </a:lnTo>
                  <a:lnTo>
                    <a:pt x="461" y="180"/>
                  </a:lnTo>
                  <a:lnTo>
                    <a:pt x="462" y="181"/>
                  </a:lnTo>
                  <a:lnTo>
                    <a:pt x="463" y="181"/>
                  </a:lnTo>
                  <a:lnTo>
                    <a:pt x="467" y="181"/>
                  </a:lnTo>
                  <a:lnTo>
                    <a:pt x="468" y="181"/>
                  </a:lnTo>
                  <a:lnTo>
                    <a:pt x="469" y="182"/>
                  </a:lnTo>
                  <a:lnTo>
                    <a:pt x="471" y="182"/>
                  </a:lnTo>
                  <a:lnTo>
                    <a:pt x="472" y="183"/>
                  </a:lnTo>
                  <a:lnTo>
                    <a:pt x="473" y="184"/>
                  </a:lnTo>
                  <a:lnTo>
                    <a:pt x="474" y="184"/>
                  </a:lnTo>
                  <a:lnTo>
                    <a:pt x="475" y="185"/>
                  </a:lnTo>
                  <a:lnTo>
                    <a:pt x="476" y="187"/>
                  </a:lnTo>
                  <a:lnTo>
                    <a:pt x="477" y="188"/>
                  </a:lnTo>
                  <a:lnTo>
                    <a:pt x="478" y="189"/>
                  </a:lnTo>
                  <a:lnTo>
                    <a:pt x="480" y="191"/>
                  </a:lnTo>
                  <a:lnTo>
                    <a:pt x="482" y="192"/>
                  </a:lnTo>
                  <a:lnTo>
                    <a:pt x="484" y="194"/>
                  </a:lnTo>
                  <a:lnTo>
                    <a:pt x="484" y="195"/>
                  </a:lnTo>
                  <a:lnTo>
                    <a:pt x="485" y="196"/>
                  </a:lnTo>
                  <a:lnTo>
                    <a:pt x="486" y="197"/>
                  </a:lnTo>
                  <a:lnTo>
                    <a:pt x="486" y="198"/>
                  </a:lnTo>
                  <a:lnTo>
                    <a:pt x="486" y="199"/>
                  </a:lnTo>
                  <a:lnTo>
                    <a:pt x="486" y="202"/>
                  </a:lnTo>
                  <a:lnTo>
                    <a:pt x="486" y="204"/>
                  </a:lnTo>
                  <a:lnTo>
                    <a:pt x="486" y="205"/>
                  </a:lnTo>
                  <a:lnTo>
                    <a:pt x="487" y="207"/>
                  </a:lnTo>
                  <a:lnTo>
                    <a:pt x="487" y="208"/>
                  </a:lnTo>
                  <a:lnTo>
                    <a:pt x="488" y="209"/>
                  </a:lnTo>
                  <a:lnTo>
                    <a:pt x="488" y="210"/>
                  </a:lnTo>
                  <a:lnTo>
                    <a:pt x="488" y="211"/>
                  </a:lnTo>
                  <a:lnTo>
                    <a:pt x="489" y="211"/>
                  </a:lnTo>
                  <a:lnTo>
                    <a:pt x="490" y="212"/>
                  </a:lnTo>
                  <a:lnTo>
                    <a:pt x="491" y="213"/>
                  </a:lnTo>
                  <a:lnTo>
                    <a:pt x="492" y="214"/>
                  </a:lnTo>
                  <a:lnTo>
                    <a:pt x="493" y="214"/>
                  </a:lnTo>
                  <a:lnTo>
                    <a:pt x="494" y="215"/>
                  </a:lnTo>
                  <a:lnTo>
                    <a:pt x="495" y="215"/>
                  </a:lnTo>
                  <a:lnTo>
                    <a:pt x="496" y="216"/>
                  </a:lnTo>
                  <a:lnTo>
                    <a:pt x="497" y="216"/>
                  </a:lnTo>
                  <a:lnTo>
                    <a:pt x="498" y="216"/>
                  </a:lnTo>
                  <a:lnTo>
                    <a:pt x="499" y="216"/>
                  </a:lnTo>
                  <a:lnTo>
                    <a:pt x="500" y="216"/>
                  </a:lnTo>
                  <a:lnTo>
                    <a:pt x="507" y="215"/>
                  </a:lnTo>
                  <a:lnTo>
                    <a:pt x="508" y="215"/>
                  </a:lnTo>
                  <a:lnTo>
                    <a:pt x="510" y="215"/>
                  </a:lnTo>
                  <a:lnTo>
                    <a:pt x="516" y="216"/>
                  </a:lnTo>
                  <a:lnTo>
                    <a:pt x="519" y="216"/>
                  </a:lnTo>
                  <a:lnTo>
                    <a:pt x="524" y="217"/>
                  </a:lnTo>
                  <a:lnTo>
                    <a:pt x="525" y="217"/>
                  </a:lnTo>
                  <a:lnTo>
                    <a:pt x="527" y="217"/>
                  </a:lnTo>
                  <a:lnTo>
                    <a:pt x="528" y="217"/>
                  </a:lnTo>
                  <a:lnTo>
                    <a:pt x="530" y="216"/>
                  </a:lnTo>
                  <a:lnTo>
                    <a:pt x="535" y="215"/>
                  </a:lnTo>
                  <a:lnTo>
                    <a:pt x="538" y="213"/>
                  </a:lnTo>
                  <a:lnTo>
                    <a:pt x="540" y="213"/>
                  </a:lnTo>
                  <a:lnTo>
                    <a:pt x="541" y="212"/>
                  </a:lnTo>
                  <a:lnTo>
                    <a:pt x="543" y="212"/>
                  </a:lnTo>
                  <a:lnTo>
                    <a:pt x="544" y="212"/>
                  </a:lnTo>
                  <a:lnTo>
                    <a:pt x="545" y="212"/>
                  </a:lnTo>
                  <a:lnTo>
                    <a:pt x="545" y="212"/>
                  </a:lnTo>
                  <a:lnTo>
                    <a:pt x="546" y="212"/>
                  </a:lnTo>
                  <a:lnTo>
                    <a:pt x="547" y="213"/>
                  </a:lnTo>
                  <a:lnTo>
                    <a:pt x="548" y="213"/>
                  </a:lnTo>
                  <a:lnTo>
                    <a:pt x="550" y="215"/>
                  </a:lnTo>
                  <a:lnTo>
                    <a:pt x="551" y="216"/>
                  </a:lnTo>
                  <a:lnTo>
                    <a:pt x="553" y="217"/>
                  </a:lnTo>
                  <a:lnTo>
                    <a:pt x="553" y="218"/>
                  </a:lnTo>
                  <a:lnTo>
                    <a:pt x="554" y="219"/>
                  </a:lnTo>
                  <a:lnTo>
                    <a:pt x="555" y="220"/>
                  </a:lnTo>
                  <a:lnTo>
                    <a:pt x="555" y="221"/>
                  </a:lnTo>
                  <a:lnTo>
                    <a:pt x="556" y="222"/>
                  </a:lnTo>
                  <a:lnTo>
                    <a:pt x="556" y="224"/>
                  </a:lnTo>
                  <a:lnTo>
                    <a:pt x="557" y="225"/>
                  </a:lnTo>
                  <a:lnTo>
                    <a:pt x="557" y="227"/>
                  </a:lnTo>
                  <a:lnTo>
                    <a:pt x="557" y="230"/>
                  </a:lnTo>
                  <a:lnTo>
                    <a:pt x="557" y="234"/>
                  </a:lnTo>
                  <a:lnTo>
                    <a:pt x="557" y="237"/>
                  </a:lnTo>
                  <a:lnTo>
                    <a:pt x="557" y="239"/>
                  </a:lnTo>
                  <a:lnTo>
                    <a:pt x="556" y="243"/>
                  </a:lnTo>
                  <a:lnTo>
                    <a:pt x="556" y="244"/>
                  </a:lnTo>
                  <a:lnTo>
                    <a:pt x="556" y="245"/>
                  </a:lnTo>
                  <a:lnTo>
                    <a:pt x="556" y="248"/>
                  </a:lnTo>
                  <a:lnTo>
                    <a:pt x="556" y="250"/>
                  </a:lnTo>
                  <a:lnTo>
                    <a:pt x="556" y="252"/>
                  </a:lnTo>
                  <a:lnTo>
                    <a:pt x="557" y="254"/>
                  </a:lnTo>
                  <a:lnTo>
                    <a:pt x="557" y="255"/>
                  </a:lnTo>
                  <a:lnTo>
                    <a:pt x="557" y="256"/>
                  </a:lnTo>
                  <a:lnTo>
                    <a:pt x="558" y="258"/>
                  </a:lnTo>
                  <a:lnTo>
                    <a:pt x="559" y="260"/>
                  </a:lnTo>
                  <a:lnTo>
                    <a:pt x="561" y="263"/>
                  </a:lnTo>
                  <a:lnTo>
                    <a:pt x="562" y="265"/>
                  </a:lnTo>
                  <a:lnTo>
                    <a:pt x="563" y="267"/>
                  </a:lnTo>
                  <a:lnTo>
                    <a:pt x="563" y="268"/>
                  </a:lnTo>
                  <a:lnTo>
                    <a:pt x="564" y="271"/>
                  </a:lnTo>
                  <a:lnTo>
                    <a:pt x="564" y="271"/>
                  </a:lnTo>
                  <a:lnTo>
                    <a:pt x="564" y="272"/>
                  </a:lnTo>
                  <a:lnTo>
                    <a:pt x="564" y="273"/>
                  </a:lnTo>
                  <a:lnTo>
                    <a:pt x="564" y="275"/>
                  </a:lnTo>
                  <a:lnTo>
                    <a:pt x="564" y="276"/>
                  </a:lnTo>
                  <a:lnTo>
                    <a:pt x="564" y="277"/>
                  </a:lnTo>
                  <a:lnTo>
                    <a:pt x="563" y="279"/>
                  </a:lnTo>
                  <a:lnTo>
                    <a:pt x="562" y="281"/>
                  </a:lnTo>
                  <a:lnTo>
                    <a:pt x="562" y="283"/>
                  </a:lnTo>
                  <a:lnTo>
                    <a:pt x="561" y="284"/>
                  </a:lnTo>
                  <a:lnTo>
                    <a:pt x="560" y="286"/>
                  </a:lnTo>
                  <a:lnTo>
                    <a:pt x="558" y="289"/>
                  </a:lnTo>
                  <a:lnTo>
                    <a:pt x="557" y="290"/>
                  </a:lnTo>
                  <a:lnTo>
                    <a:pt x="555" y="292"/>
                  </a:lnTo>
                  <a:lnTo>
                    <a:pt x="553" y="294"/>
                  </a:lnTo>
                  <a:lnTo>
                    <a:pt x="552" y="296"/>
                  </a:lnTo>
                  <a:lnTo>
                    <a:pt x="551" y="297"/>
                  </a:lnTo>
                  <a:lnTo>
                    <a:pt x="551" y="298"/>
                  </a:lnTo>
                  <a:lnTo>
                    <a:pt x="551" y="299"/>
                  </a:lnTo>
                  <a:lnTo>
                    <a:pt x="551" y="299"/>
                  </a:lnTo>
                  <a:lnTo>
                    <a:pt x="552" y="301"/>
                  </a:lnTo>
                  <a:lnTo>
                    <a:pt x="552" y="303"/>
                  </a:lnTo>
                  <a:lnTo>
                    <a:pt x="552" y="303"/>
                  </a:lnTo>
                  <a:lnTo>
                    <a:pt x="552" y="304"/>
                  </a:lnTo>
                  <a:lnTo>
                    <a:pt x="550" y="308"/>
                  </a:lnTo>
                  <a:lnTo>
                    <a:pt x="550" y="308"/>
                  </a:lnTo>
                  <a:lnTo>
                    <a:pt x="550" y="309"/>
                  </a:lnTo>
                  <a:lnTo>
                    <a:pt x="551" y="309"/>
                  </a:lnTo>
                  <a:lnTo>
                    <a:pt x="551" y="309"/>
                  </a:lnTo>
                  <a:lnTo>
                    <a:pt x="552" y="310"/>
                  </a:lnTo>
                  <a:lnTo>
                    <a:pt x="553" y="310"/>
                  </a:lnTo>
                  <a:lnTo>
                    <a:pt x="558" y="312"/>
                  </a:lnTo>
                  <a:lnTo>
                    <a:pt x="563" y="313"/>
                  </a:lnTo>
                  <a:lnTo>
                    <a:pt x="564" y="314"/>
                  </a:lnTo>
                  <a:lnTo>
                    <a:pt x="566" y="315"/>
                  </a:lnTo>
                  <a:lnTo>
                    <a:pt x="569" y="315"/>
                  </a:lnTo>
                  <a:lnTo>
                    <a:pt x="571" y="315"/>
                  </a:lnTo>
                  <a:lnTo>
                    <a:pt x="572" y="316"/>
                  </a:lnTo>
                  <a:lnTo>
                    <a:pt x="573" y="316"/>
                  </a:lnTo>
                  <a:lnTo>
                    <a:pt x="574" y="317"/>
                  </a:lnTo>
                  <a:lnTo>
                    <a:pt x="578" y="319"/>
                  </a:lnTo>
                  <a:lnTo>
                    <a:pt x="579" y="320"/>
                  </a:lnTo>
                  <a:lnTo>
                    <a:pt x="581" y="322"/>
                  </a:lnTo>
                  <a:lnTo>
                    <a:pt x="581" y="322"/>
                  </a:lnTo>
                  <a:lnTo>
                    <a:pt x="582" y="323"/>
                  </a:lnTo>
                  <a:lnTo>
                    <a:pt x="582" y="324"/>
                  </a:lnTo>
                  <a:lnTo>
                    <a:pt x="583" y="324"/>
                  </a:lnTo>
                  <a:lnTo>
                    <a:pt x="583" y="325"/>
                  </a:lnTo>
                  <a:lnTo>
                    <a:pt x="583" y="326"/>
                  </a:lnTo>
                  <a:lnTo>
                    <a:pt x="583" y="327"/>
                  </a:lnTo>
                  <a:lnTo>
                    <a:pt x="584" y="327"/>
                  </a:lnTo>
                  <a:lnTo>
                    <a:pt x="583" y="329"/>
                  </a:lnTo>
                  <a:lnTo>
                    <a:pt x="583" y="331"/>
                  </a:lnTo>
                  <a:lnTo>
                    <a:pt x="583" y="333"/>
                  </a:lnTo>
                  <a:lnTo>
                    <a:pt x="582" y="333"/>
                  </a:lnTo>
                  <a:lnTo>
                    <a:pt x="582" y="334"/>
                  </a:lnTo>
                  <a:lnTo>
                    <a:pt x="581" y="334"/>
                  </a:lnTo>
                  <a:lnTo>
                    <a:pt x="581" y="335"/>
                  </a:lnTo>
                  <a:lnTo>
                    <a:pt x="580" y="335"/>
                  </a:lnTo>
                  <a:lnTo>
                    <a:pt x="579" y="336"/>
                  </a:lnTo>
                  <a:lnTo>
                    <a:pt x="578" y="336"/>
                  </a:lnTo>
                  <a:lnTo>
                    <a:pt x="577" y="337"/>
                  </a:lnTo>
                  <a:lnTo>
                    <a:pt x="575" y="337"/>
                  </a:lnTo>
                  <a:lnTo>
                    <a:pt x="573" y="338"/>
                  </a:lnTo>
                  <a:lnTo>
                    <a:pt x="572" y="338"/>
                  </a:lnTo>
                  <a:lnTo>
                    <a:pt x="572" y="339"/>
                  </a:lnTo>
                  <a:lnTo>
                    <a:pt x="571" y="339"/>
                  </a:lnTo>
                  <a:lnTo>
                    <a:pt x="571" y="340"/>
                  </a:lnTo>
                  <a:lnTo>
                    <a:pt x="570" y="340"/>
                  </a:lnTo>
                  <a:lnTo>
                    <a:pt x="570" y="341"/>
                  </a:lnTo>
                  <a:lnTo>
                    <a:pt x="570" y="341"/>
                  </a:lnTo>
                  <a:lnTo>
                    <a:pt x="570" y="342"/>
                  </a:lnTo>
                  <a:lnTo>
                    <a:pt x="570" y="342"/>
                  </a:lnTo>
                  <a:lnTo>
                    <a:pt x="571" y="343"/>
                  </a:lnTo>
                  <a:lnTo>
                    <a:pt x="571" y="344"/>
                  </a:lnTo>
                  <a:lnTo>
                    <a:pt x="573" y="345"/>
                  </a:lnTo>
                  <a:lnTo>
                    <a:pt x="573" y="346"/>
                  </a:lnTo>
                  <a:lnTo>
                    <a:pt x="573" y="346"/>
                  </a:lnTo>
                  <a:lnTo>
                    <a:pt x="574" y="347"/>
                  </a:lnTo>
                  <a:lnTo>
                    <a:pt x="574" y="347"/>
                  </a:lnTo>
                  <a:lnTo>
                    <a:pt x="573" y="348"/>
                  </a:lnTo>
                  <a:lnTo>
                    <a:pt x="572" y="350"/>
                  </a:lnTo>
                  <a:lnTo>
                    <a:pt x="572" y="350"/>
                  </a:lnTo>
                  <a:lnTo>
                    <a:pt x="571" y="351"/>
                  </a:lnTo>
                  <a:lnTo>
                    <a:pt x="571" y="353"/>
                  </a:lnTo>
                  <a:lnTo>
                    <a:pt x="571" y="357"/>
                  </a:lnTo>
                  <a:lnTo>
                    <a:pt x="570" y="358"/>
                  </a:lnTo>
                  <a:lnTo>
                    <a:pt x="570" y="359"/>
                  </a:lnTo>
                  <a:lnTo>
                    <a:pt x="570" y="360"/>
                  </a:lnTo>
                  <a:lnTo>
                    <a:pt x="569" y="361"/>
                  </a:lnTo>
                  <a:lnTo>
                    <a:pt x="569" y="362"/>
                  </a:lnTo>
                  <a:lnTo>
                    <a:pt x="568" y="362"/>
                  </a:lnTo>
                  <a:lnTo>
                    <a:pt x="567" y="363"/>
                  </a:lnTo>
                  <a:lnTo>
                    <a:pt x="566" y="364"/>
                  </a:lnTo>
                  <a:lnTo>
                    <a:pt x="563" y="366"/>
                  </a:lnTo>
                  <a:lnTo>
                    <a:pt x="562" y="367"/>
                  </a:lnTo>
                  <a:lnTo>
                    <a:pt x="562" y="368"/>
                  </a:lnTo>
                  <a:lnTo>
                    <a:pt x="562" y="368"/>
                  </a:lnTo>
                  <a:lnTo>
                    <a:pt x="562" y="369"/>
                  </a:lnTo>
                  <a:lnTo>
                    <a:pt x="562" y="369"/>
                  </a:lnTo>
                  <a:lnTo>
                    <a:pt x="562" y="369"/>
                  </a:lnTo>
                  <a:lnTo>
                    <a:pt x="562" y="370"/>
                  </a:lnTo>
                  <a:lnTo>
                    <a:pt x="562" y="370"/>
                  </a:lnTo>
                  <a:lnTo>
                    <a:pt x="563" y="372"/>
                  </a:lnTo>
                  <a:lnTo>
                    <a:pt x="564" y="372"/>
                  </a:lnTo>
                  <a:lnTo>
                    <a:pt x="564" y="373"/>
                  </a:lnTo>
                  <a:lnTo>
                    <a:pt x="564" y="373"/>
                  </a:lnTo>
                  <a:lnTo>
                    <a:pt x="564" y="373"/>
                  </a:lnTo>
                  <a:lnTo>
                    <a:pt x="563" y="374"/>
                  </a:lnTo>
                  <a:lnTo>
                    <a:pt x="563" y="374"/>
                  </a:lnTo>
                  <a:lnTo>
                    <a:pt x="561" y="375"/>
                  </a:lnTo>
                  <a:lnTo>
                    <a:pt x="560" y="376"/>
                  </a:lnTo>
                  <a:lnTo>
                    <a:pt x="559" y="376"/>
                  </a:lnTo>
                  <a:lnTo>
                    <a:pt x="558" y="377"/>
                  </a:lnTo>
                  <a:lnTo>
                    <a:pt x="557" y="377"/>
                  </a:lnTo>
                  <a:lnTo>
                    <a:pt x="557" y="378"/>
                  </a:lnTo>
                  <a:lnTo>
                    <a:pt x="556" y="379"/>
                  </a:lnTo>
                  <a:lnTo>
                    <a:pt x="556" y="379"/>
                  </a:lnTo>
                  <a:lnTo>
                    <a:pt x="556" y="380"/>
                  </a:lnTo>
                  <a:lnTo>
                    <a:pt x="556" y="380"/>
                  </a:lnTo>
                  <a:lnTo>
                    <a:pt x="556" y="381"/>
                  </a:lnTo>
                  <a:lnTo>
                    <a:pt x="556" y="382"/>
                  </a:lnTo>
                  <a:lnTo>
                    <a:pt x="557" y="383"/>
                  </a:lnTo>
                  <a:lnTo>
                    <a:pt x="557" y="385"/>
                  </a:lnTo>
                  <a:lnTo>
                    <a:pt x="558" y="386"/>
                  </a:lnTo>
                  <a:lnTo>
                    <a:pt x="559" y="387"/>
                  </a:lnTo>
                  <a:lnTo>
                    <a:pt x="560" y="388"/>
                  </a:lnTo>
                  <a:lnTo>
                    <a:pt x="561" y="388"/>
                  </a:lnTo>
                  <a:lnTo>
                    <a:pt x="563" y="389"/>
                  </a:lnTo>
                  <a:lnTo>
                    <a:pt x="564" y="390"/>
                  </a:lnTo>
                  <a:lnTo>
                    <a:pt x="566" y="391"/>
                  </a:lnTo>
                  <a:lnTo>
                    <a:pt x="568" y="391"/>
                  </a:lnTo>
                  <a:lnTo>
                    <a:pt x="571" y="392"/>
                  </a:lnTo>
                  <a:lnTo>
                    <a:pt x="572" y="393"/>
                  </a:lnTo>
                  <a:lnTo>
                    <a:pt x="573" y="393"/>
                  </a:lnTo>
                  <a:lnTo>
                    <a:pt x="575" y="394"/>
                  </a:lnTo>
                  <a:lnTo>
                    <a:pt x="576" y="395"/>
                  </a:lnTo>
                  <a:lnTo>
                    <a:pt x="577" y="395"/>
                  </a:lnTo>
                  <a:lnTo>
                    <a:pt x="578" y="397"/>
                  </a:lnTo>
                  <a:lnTo>
                    <a:pt x="579" y="397"/>
                  </a:lnTo>
                  <a:lnTo>
                    <a:pt x="579" y="398"/>
                  </a:lnTo>
                  <a:lnTo>
                    <a:pt x="580" y="398"/>
                  </a:lnTo>
                  <a:lnTo>
                    <a:pt x="582" y="399"/>
                  </a:lnTo>
                  <a:lnTo>
                    <a:pt x="585" y="399"/>
                  </a:lnTo>
                  <a:lnTo>
                    <a:pt x="586" y="400"/>
                  </a:lnTo>
                  <a:lnTo>
                    <a:pt x="588" y="400"/>
                  </a:lnTo>
                  <a:lnTo>
                    <a:pt x="589" y="400"/>
                  </a:lnTo>
                  <a:lnTo>
                    <a:pt x="590" y="400"/>
                  </a:lnTo>
                  <a:lnTo>
                    <a:pt x="590" y="401"/>
                  </a:lnTo>
                  <a:lnTo>
                    <a:pt x="591" y="401"/>
                  </a:lnTo>
                  <a:lnTo>
                    <a:pt x="592" y="402"/>
                  </a:lnTo>
                  <a:lnTo>
                    <a:pt x="593" y="403"/>
                  </a:lnTo>
                  <a:lnTo>
                    <a:pt x="593" y="403"/>
                  </a:lnTo>
                  <a:lnTo>
                    <a:pt x="595" y="404"/>
                  </a:lnTo>
                  <a:lnTo>
                    <a:pt x="595" y="404"/>
                  </a:lnTo>
                  <a:lnTo>
                    <a:pt x="596" y="404"/>
                  </a:lnTo>
                  <a:lnTo>
                    <a:pt x="596" y="405"/>
                  </a:lnTo>
                  <a:lnTo>
                    <a:pt x="596" y="406"/>
                  </a:lnTo>
                  <a:lnTo>
                    <a:pt x="596" y="406"/>
                  </a:lnTo>
                  <a:lnTo>
                    <a:pt x="597" y="408"/>
                  </a:lnTo>
                  <a:lnTo>
                    <a:pt x="597" y="411"/>
                  </a:lnTo>
                  <a:lnTo>
                    <a:pt x="597" y="412"/>
                  </a:lnTo>
                  <a:lnTo>
                    <a:pt x="597" y="413"/>
                  </a:lnTo>
                  <a:lnTo>
                    <a:pt x="598" y="414"/>
                  </a:lnTo>
                  <a:lnTo>
                    <a:pt x="598" y="415"/>
                  </a:lnTo>
                  <a:lnTo>
                    <a:pt x="599" y="415"/>
                  </a:lnTo>
                  <a:lnTo>
                    <a:pt x="599" y="416"/>
                  </a:lnTo>
                  <a:lnTo>
                    <a:pt x="601" y="418"/>
                  </a:lnTo>
                  <a:lnTo>
                    <a:pt x="602" y="419"/>
                  </a:lnTo>
                  <a:lnTo>
                    <a:pt x="604" y="420"/>
                  </a:lnTo>
                  <a:lnTo>
                    <a:pt x="606" y="422"/>
                  </a:lnTo>
                  <a:lnTo>
                    <a:pt x="609" y="424"/>
                  </a:lnTo>
                  <a:lnTo>
                    <a:pt x="610" y="424"/>
                  </a:lnTo>
                  <a:lnTo>
                    <a:pt x="614" y="426"/>
                  </a:lnTo>
                  <a:lnTo>
                    <a:pt x="615" y="427"/>
                  </a:lnTo>
                  <a:lnTo>
                    <a:pt x="617" y="428"/>
                  </a:lnTo>
                  <a:lnTo>
                    <a:pt x="618" y="429"/>
                  </a:lnTo>
                  <a:lnTo>
                    <a:pt x="619" y="430"/>
                  </a:lnTo>
                  <a:lnTo>
                    <a:pt x="620" y="431"/>
                  </a:lnTo>
                  <a:lnTo>
                    <a:pt x="621" y="432"/>
                  </a:lnTo>
                  <a:lnTo>
                    <a:pt x="621" y="433"/>
                  </a:lnTo>
                  <a:lnTo>
                    <a:pt x="621" y="434"/>
                  </a:lnTo>
                  <a:lnTo>
                    <a:pt x="621" y="435"/>
                  </a:lnTo>
                  <a:lnTo>
                    <a:pt x="621" y="436"/>
                  </a:lnTo>
                  <a:lnTo>
                    <a:pt x="621" y="438"/>
                  </a:lnTo>
                  <a:lnTo>
                    <a:pt x="621" y="441"/>
                  </a:lnTo>
                  <a:lnTo>
                    <a:pt x="620" y="442"/>
                  </a:lnTo>
                  <a:lnTo>
                    <a:pt x="620" y="443"/>
                  </a:lnTo>
                  <a:lnTo>
                    <a:pt x="620" y="444"/>
                  </a:lnTo>
                  <a:lnTo>
                    <a:pt x="620" y="445"/>
                  </a:lnTo>
                  <a:lnTo>
                    <a:pt x="621" y="446"/>
                  </a:lnTo>
                  <a:lnTo>
                    <a:pt x="621" y="450"/>
                  </a:lnTo>
                  <a:lnTo>
                    <a:pt x="622" y="451"/>
                  </a:lnTo>
                  <a:lnTo>
                    <a:pt x="622" y="453"/>
                  </a:lnTo>
                  <a:lnTo>
                    <a:pt x="622" y="454"/>
                  </a:lnTo>
                  <a:lnTo>
                    <a:pt x="621" y="455"/>
                  </a:lnTo>
                  <a:lnTo>
                    <a:pt x="621" y="457"/>
                  </a:lnTo>
                  <a:lnTo>
                    <a:pt x="620" y="459"/>
                  </a:lnTo>
                  <a:lnTo>
                    <a:pt x="619" y="462"/>
                  </a:lnTo>
                  <a:lnTo>
                    <a:pt x="617" y="467"/>
                  </a:lnTo>
                  <a:lnTo>
                    <a:pt x="616" y="468"/>
                  </a:lnTo>
                  <a:lnTo>
                    <a:pt x="615" y="469"/>
                  </a:lnTo>
                  <a:lnTo>
                    <a:pt x="613" y="472"/>
                  </a:lnTo>
                  <a:lnTo>
                    <a:pt x="612" y="473"/>
                  </a:lnTo>
                  <a:lnTo>
                    <a:pt x="612" y="474"/>
                  </a:lnTo>
                  <a:lnTo>
                    <a:pt x="612" y="475"/>
                  </a:lnTo>
                  <a:lnTo>
                    <a:pt x="611" y="476"/>
                  </a:lnTo>
                  <a:lnTo>
                    <a:pt x="611" y="477"/>
                  </a:lnTo>
                  <a:lnTo>
                    <a:pt x="611" y="482"/>
                  </a:lnTo>
                  <a:lnTo>
                    <a:pt x="610" y="487"/>
                  </a:lnTo>
                  <a:lnTo>
                    <a:pt x="609" y="492"/>
                  </a:lnTo>
                  <a:lnTo>
                    <a:pt x="609" y="495"/>
                  </a:lnTo>
                  <a:lnTo>
                    <a:pt x="609" y="496"/>
                  </a:lnTo>
                  <a:lnTo>
                    <a:pt x="609" y="496"/>
                  </a:lnTo>
                  <a:lnTo>
                    <a:pt x="609" y="497"/>
                  </a:lnTo>
                  <a:lnTo>
                    <a:pt x="608" y="498"/>
                  </a:lnTo>
                  <a:lnTo>
                    <a:pt x="607" y="499"/>
                  </a:lnTo>
                  <a:lnTo>
                    <a:pt x="606" y="499"/>
                  </a:lnTo>
                  <a:lnTo>
                    <a:pt x="605" y="500"/>
                  </a:lnTo>
                  <a:lnTo>
                    <a:pt x="602" y="503"/>
                  </a:lnTo>
                  <a:lnTo>
                    <a:pt x="599" y="505"/>
                  </a:lnTo>
                  <a:lnTo>
                    <a:pt x="598" y="506"/>
                  </a:lnTo>
                  <a:lnTo>
                    <a:pt x="597" y="506"/>
                  </a:lnTo>
                  <a:lnTo>
                    <a:pt x="596" y="507"/>
                  </a:lnTo>
                  <a:lnTo>
                    <a:pt x="595" y="507"/>
                  </a:lnTo>
                  <a:lnTo>
                    <a:pt x="594" y="508"/>
                  </a:lnTo>
                  <a:lnTo>
                    <a:pt x="593" y="508"/>
                  </a:lnTo>
                  <a:lnTo>
                    <a:pt x="590" y="508"/>
                  </a:lnTo>
                  <a:lnTo>
                    <a:pt x="589" y="508"/>
                  </a:lnTo>
                  <a:lnTo>
                    <a:pt x="588" y="509"/>
                  </a:lnTo>
                  <a:lnTo>
                    <a:pt x="586" y="510"/>
                  </a:lnTo>
                  <a:lnTo>
                    <a:pt x="585" y="510"/>
                  </a:lnTo>
                  <a:lnTo>
                    <a:pt x="584" y="511"/>
                  </a:lnTo>
                  <a:lnTo>
                    <a:pt x="583" y="511"/>
                  </a:lnTo>
                  <a:lnTo>
                    <a:pt x="582" y="512"/>
                  </a:lnTo>
                  <a:lnTo>
                    <a:pt x="581" y="514"/>
                  </a:lnTo>
                  <a:lnTo>
                    <a:pt x="579" y="515"/>
                  </a:lnTo>
                  <a:lnTo>
                    <a:pt x="579" y="516"/>
                  </a:lnTo>
                  <a:lnTo>
                    <a:pt x="578" y="517"/>
                  </a:lnTo>
                  <a:lnTo>
                    <a:pt x="578" y="518"/>
                  </a:lnTo>
                  <a:lnTo>
                    <a:pt x="578" y="518"/>
                  </a:lnTo>
                  <a:lnTo>
                    <a:pt x="577" y="519"/>
                  </a:lnTo>
                  <a:lnTo>
                    <a:pt x="577" y="520"/>
                  </a:lnTo>
                  <a:lnTo>
                    <a:pt x="577" y="521"/>
                  </a:lnTo>
                  <a:lnTo>
                    <a:pt x="577" y="522"/>
                  </a:lnTo>
                  <a:lnTo>
                    <a:pt x="577" y="523"/>
                  </a:lnTo>
                  <a:lnTo>
                    <a:pt x="578" y="524"/>
                  </a:lnTo>
                  <a:lnTo>
                    <a:pt x="579" y="528"/>
                  </a:lnTo>
                  <a:lnTo>
                    <a:pt x="580" y="530"/>
                  </a:lnTo>
                  <a:lnTo>
                    <a:pt x="580" y="531"/>
                  </a:lnTo>
                  <a:lnTo>
                    <a:pt x="580" y="532"/>
                  </a:lnTo>
                  <a:lnTo>
                    <a:pt x="581" y="533"/>
                  </a:lnTo>
                  <a:lnTo>
                    <a:pt x="581" y="533"/>
                  </a:lnTo>
                  <a:lnTo>
                    <a:pt x="581" y="534"/>
                  </a:lnTo>
                  <a:lnTo>
                    <a:pt x="580" y="535"/>
                  </a:lnTo>
                  <a:lnTo>
                    <a:pt x="580" y="536"/>
                  </a:lnTo>
                  <a:lnTo>
                    <a:pt x="580" y="536"/>
                  </a:lnTo>
                  <a:lnTo>
                    <a:pt x="579" y="536"/>
                  </a:lnTo>
                  <a:lnTo>
                    <a:pt x="579" y="537"/>
                  </a:lnTo>
                  <a:lnTo>
                    <a:pt x="578" y="538"/>
                  </a:lnTo>
                  <a:lnTo>
                    <a:pt x="578" y="538"/>
                  </a:lnTo>
                  <a:lnTo>
                    <a:pt x="577" y="539"/>
                  </a:lnTo>
                  <a:lnTo>
                    <a:pt x="576" y="539"/>
                  </a:lnTo>
                  <a:lnTo>
                    <a:pt x="574" y="539"/>
                  </a:lnTo>
                  <a:lnTo>
                    <a:pt x="573" y="539"/>
                  </a:lnTo>
                  <a:lnTo>
                    <a:pt x="572" y="539"/>
                  </a:lnTo>
                  <a:lnTo>
                    <a:pt x="570" y="539"/>
                  </a:lnTo>
                  <a:lnTo>
                    <a:pt x="566" y="539"/>
                  </a:lnTo>
                  <a:lnTo>
                    <a:pt x="563" y="539"/>
                  </a:lnTo>
                  <a:lnTo>
                    <a:pt x="563" y="539"/>
                  </a:lnTo>
                  <a:lnTo>
                    <a:pt x="562" y="539"/>
                  </a:lnTo>
                  <a:lnTo>
                    <a:pt x="561" y="540"/>
                  </a:lnTo>
                  <a:lnTo>
                    <a:pt x="560" y="540"/>
                  </a:lnTo>
                  <a:lnTo>
                    <a:pt x="559" y="541"/>
                  </a:lnTo>
                  <a:lnTo>
                    <a:pt x="558" y="542"/>
                  </a:lnTo>
                  <a:lnTo>
                    <a:pt x="557" y="544"/>
                  </a:lnTo>
                  <a:lnTo>
                    <a:pt x="554" y="547"/>
                  </a:lnTo>
                  <a:lnTo>
                    <a:pt x="553" y="548"/>
                  </a:lnTo>
                  <a:lnTo>
                    <a:pt x="553" y="549"/>
                  </a:lnTo>
                  <a:lnTo>
                    <a:pt x="551" y="550"/>
                  </a:lnTo>
                  <a:lnTo>
                    <a:pt x="549" y="552"/>
                  </a:lnTo>
                  <a:lnTo>
                    <a:pt x="547" y="553"/>
                  </a:lnTo>
                  <a:lnTo>
                    <a:pt x="546" y="553"/>
                  </a:lnTo>
                  <a:lnTo>
                    <a:pt x="544" y="554"/>
                  </a:lnTo>
                  <a:lnTo>
                    <a:pt x="541" y="555"/>
                  </a:lnTo>
                  <a:lnTo>
                    <a:pt x="539" y="555"/>
                  </a:lnTo>
                  <a:lnTo>
                    <a:pt x="537" y="556"/>
                  </a:lnTo>
                  <a:lnTo>
                    <a:pt x="532" y="557"/>
                  </a:lnTo>
                  <a:lnTo>
                    <a:pt x="530" y="558"/>
                  </a:lnTo>
                  <a:lnTo>
                    <a:pt x="527" y="559"/>
                  </a:lnTo>
                  <a:lnTo>
                    <a:pt x="525" y="559"/>
                  </a:lnTo>
                  <a:lnTo>
                    <a:pt x="523" y="560"/>
                  </a:lnTo>
                  <a:lnTo>
                    <a:pt x="521" y="561"/>
                  </a:lnTo>
                  <a:lnTo>
                    <a:pt x="516" y="564"/>
                  </a:lnTo>
                  <a:lnTo>
                    <a:pt x="515" y="564"/>
                  </a:lnTo>
                  <a:lnTo>
                    <a:pt x="514" y="565"/>
                  </a:lnTo>
                  <a:lnTo>
                    <a:pt x="512" y="565"/>
                  </a:lnTo>
                  <a:lnTo>
                    <a:pt x="511" y="566"/>
                  </a:lnTo>
                  <a:lnTo>
                    <a:pt x="510" y="566"/>
                  </a:lnTo>
                  <a:lnTo>
                    <a:pt x="509" y="566"/>
                  </a:lnTo>
                  <a:lnTo>
                    <a:pt x="508" y="565"/>
                  </a:lnTo>
                  <a:lnTo>
                    <a:pt x="507" y="565"/>
                  </a:lnTo>
                  <a:lnTo>
                    <a:pt x="507" y="565"/>
                  </a:lnTo>
                  <a:lnTo>
                    <a:pt x="506" y="565"/>
                  </a:lnTo>
                  <a:lnTo>
                    <a:pt x="504" y="564"/>
                  </a:lnTo>
                  <a:lnTo>
                    <a:pt x="504" y="564"/>
                  </a:lnTo>
                  <a:lnTo>
                    <a:pt x="503" y="563"/>
                  </a:lnTo>
                  <a:lnTo>
                    <a:pt x="502" y="564"/>
                  </a:lnTo>
                  <a:lnTo>
                    <a:pt x="501" y="564"/>
                  </a:lnTo>
                  <a:lnTo>
                    <a:pt x="500" y="564"/>
                  </a:lnTo>
                  <a:lnTo>
                    <a:pt x="498" y="565"/>
                  </a:lnTo>
                  <a:lnTo>
                    <a:pt x="497" y="565"/>
                  </a:lnTo>
                  <a:lnTo>
                    <a:pt x="497" y="566"/>
                  </a:lnTo>
                  <a:lnTo>
                    <a:pt x="496" y="566"/>
                  </a:lnTo>
                  <a:lnTo>
                    <a:pt x="495" y="567"/>
                  </a:lnTo>
                  <a:lnTo>
                    <a:pt x="495" y="568"/>
                  </a:lnTo>
                  <a:lnTo>
                    <a:pt x="494" y="569"/>
                  </a:lnTo>
                  <a:lnTo>
                    <a:pt x="494" y="570"/>
                  </a:lnTo>
                  <a:lnTo>
                    <a:pt x="493" y="570"/>
                  </a:lnTo>
                  <a:lnTo>
                    <a:pt x="492" y="573"/>
                  </a:lnTo>
                  <a:lnTo>
                    <a:pt x="492" y="574"/>
                  </a:lnTo>
                  <a:lnTo>
                    <a:pt x="490" y="577"/>
                  </a:lnTo>
                  <a:lnTo>
                    <a:pt x="489" y="581"/>
                  </a:lnTo>
                  <a:lnTo>
                    <a:pt x="488" y="583"/>
                  </a:lnTo>
                  <a:lnTo>
                    <a:pt x="487" y="584"/>
                  </a:lnTo>
                  <a:lnTo>
                    <a:pt x="486" y="585"/>
                  </a:lnTo>
                  <a:lnTo>
                    <a:pt x="478" y="595"/>
                  </a:lnTo>
                  <a:lnTo>
                    <a:pt x="477" y="596"/>
                  </a:lnTo>
                  <a:lnTo>
                    <a:pt x="477" y="597"/>
                  </a:lnTo>
                  <a:lnTo>
                    <a:pt x="476" y="599"/>
                  </a:lnTo>
                  <a:lnTo>
                    <a:pt x="476" y="600"/>
                  </a:lnTo>
                  <a:lnTo>
                    <a:pt x="475" y="602"/>
                  </a:lnTo>
                  <a:lnTo>
                    <a:pt x="475" y="603"/>
                  </a:lnTo>
                  <a:lnTo>
                    <a:pt x="475" y="604"/>
                  </a:lnTo>
                  <a:lnTo>
                    <a:pt x="475" y="606"/>
                  </a:lnTo>
                  <a:lnTo>
                    <a:pt x="474" y="607"/>
                  </a:lnTo>
                  <a:lnTo>
                    <a:pt x="475" y="609"/>
                  </a:lnTo>
                  <a:lnTo>
                    <a:pt x="475" y="610"/>
                  </a:lnTo>
                  <a:lnTo>
                    <a:pt x="475" y="612"/>
                  </a:lnTo>
                  <a:lnTo>
                    <a:pt x="475" y="614"/>
                  </a:lnTo>
                  <a:lnTo>
                    <a:pt x="476" y="615"/>
                  </a:lnTo>
                  <a:lnTo>
                    <a:pt x="476" y="617"/>
                  </a:lnTo>
                  <a:lnTo>
                    <a:pt x="477" y="618"/>
                  </a:lnTo>
                  <a:lnTo>
                    <a:pt x="477" y="619"/>
                  </a:lnTo>
                  <a:lnTo>
                    <a:pt x="478" y="620"/>
                  </a:lnTo>
                  <a:lnTo>
                    <a:pt x="479" y="621"/>
                  </a:lnTo>
                  <a:lnTo>
                    <a:pt x="480" y="621"/>
                  </a:lnTo>
                  <a:lnTo>
                    <a:pt x="485" y="624"/>
                  </a:lnTo>
                  <a:lnTo>
                    <a:pt x="487" y="625"/>
                  </a:lnTo>
                  <a:lnTo>
                    <a:pt x="491" y="626"/>
                  </a:lnTo>
                  <a:lnTo>
                    <a:pt x="492" y="626"/>
                  </a:lnTo>
                  <a:lnTo>
                    <a:pt x="494" y="627"/>
                  </a:lnTo>
                  <a:lnTo>
                    <a:pt x="495" y="628"/>
                  </a:lnTo>
                  <a:lnTo>
                    <a:pt x="496" y="628"/>
                  </a:lnTo>
                  <a:lnTo>
                    <a:pt x="496" y="629"/>
                  </a:lnTo>
                  <a:lnTo>
                    <a:pt x="497" y="630"/>
                  </a:lnTo>
                  <a:lnTo>
                    <a:pt x="498" y="630"/>
                  </a:lnTo>
                  <a:lnTo>
                    <a:pt x="499" y="633"/>
                  </a:lnTo>
                  <a:lnTo>
                    <a:pt x="501" y="635"/>
                  </a:lnTo>
                  <a:lnTo>
                    <a:pt x="501" y="636"/>
                  </a:lnTo>
                  <a:lnTo>
                    <a:pt x="502" y="638"/>
                  </a:lnTo>
                  <a:lnTo>
                    <a:pt x="502" y="639"/>
                  </a:lnTo>
                  <a:lnTo>
                    <a:pt x="503" y="640"/>
                  </a:lnTo>
                  <a:lnTo>
                    <a:pt x="503" y="642"/>
                  </a:lnTo>
                  <a:lnTo>
                    <a:pt x="503" y="643"/>
                  </a:lnTo>
                  <a:lnTo>
                    <a:pt x="503" y="645"/>
                  </a:lnTo>
                  <a:lnTo>
                    <a:pt x="503" y="646"/>
                  </a:lnTo>
                  <a:lnTo>
                    <a:pt x="502" y="647"/>
                  </a:lnTo>
                  <a:lnTo>
                    <a:pt x="502" y="648"/>
                  </a:lnTo>
                  <a:lnTo>
                    <a:pt x="502" y="650"/>
                  </a:lnTo>
                  <a:lnTo>
                    <a:pt x="501" y="651"/>
                  </a:lnTo>
                  <a:lnTo>
                    <a:pt x="500" y="651"/>
                  </a:lnTo>
                  <a:lnTo>
                    <a:pt x="500" y="652"/>
                  </a:lnTo>
                  <a:lnTo>
                    <a:pt x="499" y="653"/>
                  </a:lnTo>
                  <a:lnTo>
                    <a:pt x="498" y="654"/>
                  </a:lnTo>
                  <a:lnTo>
                    <a:pt x="496" y="656"/>
                  </a:lnTo>
                  <a:lnTo>
                    <a:pt x="494" y="657"/>
                  </a:lnTo>
                  <a:lnTo>
                    <a:pt x="493" y="657"/>
                  </a:lnTo>
                  <a:lnTo>
                    <a:pt x="492" y="658"/>
                  </a:lnTo>
                  <a:lnTo>
                    <a:pt x="490" y="658"/>
                  </a:lnTo>
                  <a:lnTo>
                    <a:pt x="489" y="658"/>
                  </a:lnTo>
                  <a:lnTo>
                    <a:pt x="488" y="658"/>
                  </a:lnTo>
                  <a:lnTo>
                    <a:pt x="485" y="658"/>
                  </a:lnTo>
                  <a:lnTo>
                    <a:pt x="484" y="658"/>
                  </a:lnTo>
                  <a:lnTo>
                    <a:pt x="481" y="658"/>
                  </a:lnTo>
                  <a:lnTo>
                    <a:pt x="479" y="657"/>
                  </a:lnTo>
                  <a:lnTo>
                    <a:pt x="478" y="657"/>
                  </a:lnTo>
                  <a:lnTo>
                    <a:pt x="478" y="658"/>
                  </a:lnTo>
                  <a:lnTo>
                    <a:pt x="477" y="658"/>
                  </a:lnTo>
                  <a:lnTo>
                    <a:pt x="476" y="658"/>
                  </a:lnTo>
                  <a:lnTo>
                    <a:pt x="475" y="659"/>
                  </a:lnTo>
                  <a:lnTo>
                    <a:pt x="473" y="660"/>
                  </a:lnTo>
                  <a:lnTo>
                    <a:pt x="473" y="661"/>
                  </a:lnTo>
                  <a:lnTo>
                    <a:pt x="472" y="661"/>
                  </a:lnTo>
                  <a:lnTo>
                    <a:pt x="472" y="662"/>
                  </a:lnTo>
                  <a:lnTo>
                    <a:pt x="471" y="662"/>
                  </a:lnTo>
                  <a:lnTo>
                    <a:pt x="470" y="665"/>
                  </a:lnTo>
                  <a:lnTo>
                    <a:pt x="470" y="667"/>
                  </a:lnTo>
                  <a:lnTo>
                    <a:pt x="469" y="668"/>
                  </a:lnTo>
                  <a:lnTo>
                    <a:pt x="468" y="670"/>
                  </a:lnTo>
                  <a:lnTo>
                    <a:pt x="467" y="670"/>
                  </a:lnTo>
                  <a:lnTo>
                    <a:pt x="467" y="671"/>
                  </a:lnTo>
                  <a:lnTo>
                    <a:pt x="466" y="671"/>
                  </a:lnTo>
                  <a:lnTo>
                    <a:pt x="466" y="671"/>
                  </a:lnTo>
                  <a:lnTo>
                    <a:pt x="465" y="671"/>
                  </a:lnTo>
                  <a:lnTo>
                    <a:pt x="465" y="671"/>
                  </a:lnTo>
                  <a:lnTo>
                    <a:pt x="464" y="671"/>
                  </a:lnTo>
                  <a:lnTo>
                    <a:pt x="463" y="670"/>
                  </a:lnTo>
                  <a:lnTo>
                    <a:pt x="461" y="668"/>
                  </a:lnTo>
                  <a:lnTo>
                    <a:pt x="459" y="668"/>
                  </a:lnTo>
                  <a:lnTo>
                    <a:pt x="459" y="667"/>
                  </a:lnTo>
                  <a:lnTo>
                    <a:pt x="457" y="667"/>
                  </a:lnTo>
                  <a:lnTo>
                    <a:pt x="454" y="666"/>
                  </a:lnTo>
                  <a:lnTo>
                    <a:pt x="453" y="666"/>
                  </a:lnTo>
                  <a:lnTo>
                    <a:pt x="451" y="665"/>
                  </a:lnTo>
                  <a:lnTo>
                    <a:pt x="447" y="664"/>
                  </a:lnTo>
                  <a:lnTo>
                    <a:pt x="447" y="663"/>
                  </a:lnTo>
                  <a:lnTo>
                    <a:pt x="446" y="663"/>
                  </a:lnTo>
                  <a:lnTo>
                    <a:pt x="446" y="663"/>
                  </a:lnTo>
                  <a:lnTo>
                    <a:pt x="445" y="663"/>
                  </a:lnTo>
                  <a:lnTo>
                    <a:pt x="443" y="664"/>
                  </a:lnTo>
                  <a:lnTo>
                    <a:pt x="441" y="665"/>
                  </a:lnTo>
                  <a:lnTo>
                    <a:pt x="436" y="667"/>
                  </a:lnTo>
                  <a:lnTo>
                    <a:pt x="433" y="668"/>
                  </a:lnTo>
                  <a:lnTo>
                    <a:pt x="432" y="668"/>
                  </a:lnTo>
                  <a:lnTo>
                    <a:pt x="430" y="669"/>
                  </a:lnTo>
                  <a:lnTo>
                    <a:pt x="428" y="669"/>
                  </a:lnTo>
                  <a:lnTo>
                    <a:pt x="426" y="669"/>
                  </a:lnTo>
                  <a:lnTo>
                    <a:pt x="424" y="669"/>
                  </a:lnTo>
                  <a:lnTo>
                    <a:pt x="422" y="669"/>
                  </a:lnTo>
                  <a:lnTo>
                    <a:pt x="421" y="669"/>
                  </a:lnTo>
                  <a:lnTo>
                    <a:pt x="415" y="668"/>
                  </a:lnTo>
                  <a:lnTo>
                    <a:pt x="413" y="668"/>
                  </a:lnTo>
                  <a:lnTo>
                    <a:pt x="409" y="668"/>
                  </a:lnTo>
                  <a:lnTo>
                    <a:pt x="408" y="667"/>
                  </a:lnTo>
                  <a:lnTo>
                    <a:pt x="406" y="667"/>
                  </a:lnTo>
                  <a:lnTo>
                    <a:pt x="404" y="667"/>
                  </a:lnTo>
                  <a:lnTo>
                    <a:pt x="399" y="665"/>
                  </a:lnTo>
                  <a:lnTo>
                    <a:pt x="398" y="665"/>
                  </a:lnTo>
                  <a:lnTo>
                    <a:pt x="396" y="665"/>
                  </a:lnTo>
                  <a:lnTo>
                    <a:pt x="395" y="665"/>
                  </a:lnTo>
                  <a:lnTo>
                    <a:pt x="394" y="665"/>
                  </a:lnTo>
                  <a:lnTo>
                    <a:pt x="393" y="666"/>
                  </a:lnTo>
                  <a:lnTo>
                    <a:pt x="392" y="666"/>
                  </a:lnTo>
                  <a:lnTo>
                    <a:pt x="392" y="666"/>
                  </a:lnTo>
                  <a:lnTo>
                    <a:pt x="391" y="667"/>
                  </a:lnTo>
                  <a:lnTo>
                    <a:pt x="390" y="667"/>
                  </a:lnTo>
                  <a:lnTo>
                    <a:pt x="390" y="668"/>
                  </a:lnTo>
                  <a:lnTo>
                    <a:pt x="389" y="669"/>
                  </a:lnTo>
                  <a:lnTo>
                    <a:pt x="389" y="669"/>
                  </a:lnTo>
                  <a:lnTo>
                    <a:pt x="389" y="670"/>
                  </a:lnTo>
                  <a:lnTo>
                    <a:pt x="389" y="671"/>
                  </a:lnTo>
                  <a:lnTo>
                    <a:pt x="389" y="672"/>
                  </a:lnTo>
                  <a:lnTo>
                    <a:pt x="390" y="675"/>
                  </a:lnTo>
                  <a:lnTo>
                    <a:pt x="390" y="676"/>
                  </a:lnTo>
                  <a:lnTo>
                    <a:pt x="390" y="677"/>
                  </a:lnTo>
                  <a:lnTo>
                    <a:pt x="390" y="677"/>
                  </a:lnTo>
                  <a:lnTo>
                    <a:pt x="390" y="678"/>
                  </a:lnTo>
                  <a:lnTo>
                    <a:pt x="390" y="678"/>
                  </a:lnTo>
                  <a:lnTo>
                    <a:pt x="389" y="679"/>
                  </a:lnTo>
                  <a:lnTo>
                    <a:pt x="389" y="679"/>
                  </a:lnTo>
                  <a:lnTo>
                    <a:pt x="388" y="680"/>
                  </a:lnTo>
                  <a:lnTo>
                    <a:pt x="387" y="680"/>
                  </a:lnTo>
                  <a:lnTo>
                    <a:pt x="386" y="681"/>
                  </a:lnTo>
                  <a:lnTo>
                    <a:pt x="384" y="681"/>
                  </a:lnTo>
                  <a:lnTo>
                    <a:pt x="378" y="683"/>
                  </a:lnTo>
                  <a:lnTo>
                    <a:pt x="376" y="683"/>
                  </a:lnTo>
                  <a:lnTo>
                    <a:pt x="376" y="684"/>
                  </a:lnTo>
                  <a:lnTo>
                    <a:pt x="375" y="684"/>
                  </a:lnTo>
                  <a:lnTo>
                    <a:pt x="375" y="684"/>
                  </a:lnTo>
                  <a:lnTo>
                    <a:pt x="374" y="685"/>
                  </a:lnTo>
                  <a:lnTo>
                    <a:pt x="374" y="686"/>
                  </a:lnTo>
                  <a:lnTo>
                    <a:pt x="373" y="687"/>
                  </a:lnTo>
                  <a:lnTo>
                    <a:pt x="373" y="688"/>
                  </a:lnTo>
                  <a:lnTo>
                    <a:pt x="373" y="689"/>
                  </a:lnTo>
                  <a:lnTo>
                    <a:pt x="372" y="690"/>
                  </a:lnTo>
                  <a:lnTo>
                    <a:pt x="372" y="694"/>
                  </a:lnTo>
                  <a:lnTo>
                    <a:pt x="371" y="696"/>
                  </a:lnTo>
                  <a:lnTo>
                    <a:pt x="371" y="697"/>
                  </a:lnTo>
                  <a:lnTo>
                    <a:pt x="369" y="700"/>
                  </a:lnTo>
                  <a:lnTo>
                    <a:pt x="369" y="701"/>
                  </a:lnTo>
                  <a:lnTo>
                    <a:pt x="368" y="701"/>
                  </a:lnTo>
                  <a:lnTo>
                    <a:pt x="367" y="702"/>
                  </a:lnTo>
                  <a:lnTo>
                    <a:pt x="367" y="702"/>
                  </a:lnTo>
                  <a:lnTo>
                    <a:pt x="366" y="702"/>
                  </a:lnTo>
                  <a:lnTo>
                    <a:pt x="365" y="702"/>
                  </a:lnTo>
                  <a:lnTo>
                    <a:pt x="364" y="702"/>
                  </a:lnTo>
                  <a:lnTo>
                    <a:pt x="363" y="702"/>
                  </a:lnTo>
                  <a:lnTo>
                    <a:pt x="362" y="702"/>
                  </a:lnTo>
                  <a:lnTo>
                    <a:pt x="361" y="702"/>
                  </a:lnTo>
                  <a:lnTo>
                    <a:pt x="360" y="702"/>
                  </a:lnTo>
                  <a:lnTo>
                    <a:pt x="359" y="701"/>
                  </a:lnTo>
                  <a:lnTo>
                    <a:pt x="358" y="701"/>
                  </a:lnTo>
                  <a:lnTo>
                    <a:pt x="357" y="700"/>
                  </a:lnTo>
                  <a:lnTo>
                    <a:pt x="355" y="699"/>
                  </a:lnTo>
                  <a:lnTo>
                    <a:pt x="355" y="698"/>
                  </a:lnTo>
                  <a:lnTo>
                    <a:pt x="354" y="697"/>
                  </a:lnTo>
                  <a:lnTo>
                    <a:pt x="353" y="696"/>
                  </a:lnTo>
                  <a:lnTo>
                    <a:pt x="352" y="694"/>
                  </a:lnTo>
                  <a:lnTo>
                    <a:pt x="350" y="690"/>
                  </a:lnTo>
                  <a:lnTo>
                    <a:pt x="348" y="686"/>
                  </a:lnTo>
                  <a:lnTo>
                    <a:pt x="347" y="684"/>
                  </a:lnTo>
                  <a:lnTo>
                    <a:pt x="346" y="682"/>
                  </a:lnTo>
                  <a:lnTo>
                    <a:pt x="345" y="680"/>
                  </a:lnTo>
                  <a:lnTo>
                    <a:pt x="344" y="678"/>
                  </a:lnTo>
                  <a:lnTo>
                    <a:pt x="344" y="677"/>
                  </a:lnTo>
                  <a:lnTo>
                    <a:pt x="343" y="677"/>
                  </a:lnTo>
                  <a:lnTo>
                    <a:pt x="343" y="677"/>
                  </a:lnTo>
                  <a:lnTo>
                    <a:pt x="342" y="676"/>
                  </a:lnTo>
                  <a:lnTo>
                    <a:pt x="342" y="676"/>
                  </a:lnTo>
                  <a:lnTo>
                    <a:pt x="341" y="676"/>
                  </a:lnTo>
                  <a:lnTo>
                    <a:pt x="341" y="676"/>
                  </a:lnTo>
                  <a:lnTo>
                    <a:pt x="339" y="677"/>
                  </a:lnTo>
                  <a:lnTo>
                    <a:pt x="338" y="677"/>
                  </a:lnTo>
                  <a:lnTo>
                    <a:pt x="337" y="678"/>
                  </a:lnTo>
                  <a:lnTo>
                    <a:pt x="335" y="679"/>
                  </a:lnTo>
                  <a:lnTo>
                    <a:pt x="334" y="679"/>
                  </a:lnTo>
                  <a:lnTo>
                    <a:pt x="333" y="680"/>
                  </a:lnTo>
                  <a:lnTo>
                    <a:pt x="333" y="680"/>
                  </a:lnTo>
                  <a:lnTo>
                    <a:pt x="332" y="679"/>
                  </a:lnTo>
                  <a:lnTo>
                    <a:pt x="332" y="679"/>
                  </a:lnTo>
                  <a:lnTo>
                    <a:pt x="330" y="679"/>
                  </a:lnTo>
                  <a:lnTo>
                    <a:pt x="329" y="678"/>
                  </a:lnTo>
                  <a:lnTo>
                    <a:pt x="328" y="677"/>
                  </a:lnTo>
                  <a:lnTo>
                    <a:pt x="326" y="676"/>
                  </a:lnTo>
                  <a:lnTo>
                    <a:pt x="324" y="674"/>
                  </a:lnTo>
                  <a:lnTo>
                    <a:pt x="319" y="670"/>
                  </a:lnTo>
                  <a:lnTo>
                    <a:pt x="318" y="669"/>
                  </a:lnTo>
                  <a:lnTo>
                    <a:pt x="317" y="668"/>
                  </a:lnTo>
                  <a:lnTo>
                    <a:pt x="316" y="667"/>
                  </a:lnTo>
                  <a:lnTo>
                    <a:pt x="314" y="667"/>
                  </a:lnTo>
                  <a:lnTo>
                    <a:pt x="309" y="664"/>
                  </a:lnTo>
                  <a:lnTo>
                    <a:pt x="306" y="663"/>
                  </a:lnTo>
                  <a:lnTo>
                    <a:pt x="305" y="662"/>
                  </a:lnTo>
                  <a:lnTo>
                    <a:pt x="302" y="660"/>
                  </a:lnTo>
                  <a:lnTo>
                    <a:pt x="301" y="659"/>
                  </a:lnTo>
                  <a:lnTo>
                    <a:pt x="300" y="659"/>
                  </a:lnTo>
                  <a:lnTo>
                    <a:pt x="299" y="659"/>
                  </a:lnTo>
                  <a:lnTo>
                    <a:pt x="298" y="659"/>
                  </a:lnTo>
                  <a:lnTo>
                    <a:pt x="298" y="659"/>
                  </a:lnTo>
                  <a:lnTo>
                    <a:pt x="297" y="659"/>
                  </a:lnTo>
                  <a:lnTo>
                    <a:pt x="296" y="659"/>
                  </a:lnTo>
                  <a:lnTo>
                    <a:pt x="294" y="661"/>
                  </a:lnTo>
                  <a:lnTo>
                    <a:pt x="291" y="663"/>
                  </a:lnTo>
                  <a:lnTo>
                    <a:pt x="290" y="664"/>
                  </a:lnTo>
                  <a:lnTo>
                    <a:pt x="290" y="665"/>
                  </a:lnTo>
                  <a:lnTo>
                    <a:pt x="289" y="666"/>
                  </a:lnTo>
                  <a:lnTo>
                    <a:pt x="288" y="667"/>
                  </a:lnTo>
                  <a:lnTo>
                    <a:pt x="287" y="668"/>
                  </a:lnTo>
                  <a:lnTo>
                    <a:pt x="287" y="669"/>
                  </a:lnTo>
                  <a:lnTo>
                    <a:pt x="285" y="670"/>
                  </a:lnTo>
                  <a:lnTo>
                    <a:pt x="284" y="671"/>
                  </a:lnTo>
                  <a:lnTo>
                    <a:pt x="284" y="672"/>
                  </a:lnTo>
                  <a:lnTo>
                    <a:pt x="283" y="673"/>
                  </a:lnTo>
                  <a:lnTo>
                    <a:pt x="283" y="673"/>
                  </a:lnTo>
                  <a:lnTo>
                    <a:pt x="283" y="674"/>
                  </a:lnTo>
                  <a:lnTo>
                    <a:pt x="283" y="676"/>
                  </a:lnTo>
                  <a:lnTo>
                    <a:pt x="283" y="678"/>
                  </a:lnTo>
                  <a:lnTo>
                    <a:pt x="282" y="679"/>
                  </a:lnTo>
                  <a:lnTo>
                    <a:pt x="281" y="683"/>
                  </a:lnTo>
                  <a:lnTo>
                    <a:pt x="281" y="684"/>
                  </a:lnTo>
                  <a:lnTo>
                    <a:pt x="281" y="686"/>
                  </a:lnTo>
                  <a:lnTo>
                    <a:pt x="281" y="687"/>
                  </a:lnTo>
                  <a:lnTo>
                    <a:pt x="281" y="688"/>
                  </a:lnTo>
                  <a:lnTo>
                    <a:pt x="282" y="690"/>
                  </a:lnTo>
                  <a:lnTo>
                    <a:pt x="283" y="693"/>
                  </a:lnTo>
                  <a:lnTo>
                    <a:pt x="283" y="696"/>
                  </a:lnTo>
                  <a:lnTo>
                    <a:pt x="284" y="697"/>
                  </a:lnTo>
                  <a:lnTo>
                    <a:pt x="284" y="698"/>
                  </a:lnTo>
                  <a:lnTo>
                    <a:pt x="284" y="699"/>
                  </a:lnTo>
                  <a:lnTo>
                    <a:pt x="283" y="700"/>
                  </a:lnTo>
                  <a:lnTo>
                    <a:pt x="283" y="701"/>
                  </a:lnTo>
                  <a:lnTo>
                    <a:pt x="282" y="701"/>
                  </a:lnTo>
                  <a:lnTo>
                    <a:pt x="282" y="702"/>
                  </a:lnTo>
                  <a:lnTo>
                    <a:pt x="280" y="702"/>
                  </a:lnTo>
                  <a:lnTo>
                    <a:pt x="279" y="703"/>
                  </a:lnTo>
                  <a:lnTo>
                    <a:pt x="277" y="704"/>
                  </a:lnTo>
                  <a:lnTo>
                    <a:pt x="276" y="704"/>
                  </a:lnTo>
                  <a:lnTo>
                    <a:pt x="271" y="706"/>
                  </a:lnTo>
                  <a:lnTo>
                    <a:pt x="269" y="706"/>
                  </a:lnTo>
                  <a:lnTo>
                    <a:pt x="268" y="707"/>
                  </a:lnTo>
                  <a:lnTo>
                    <a:pt x="267" y="707"/>
                  </a:lnTo>
                  <a:lnTo>
                    <a:pt x="264" y="709"/>
                  </a:lnTo>
                  <a:lnTo>
                    <a:pt x="262" y="711"/>
                  </a:lnTo>
                  <a:lnTo>
                    <a:pt x="258" y="715"/>
                  </a:lnTo>
                  <a:lnTo>
                    <a:pt x="256" y="717"/>
                  </a:lnTo>
                  <a:lnTo>
                    <a:pt x="254" y="718"/>
                  </a:lnTo>
                  <a:lnTo>
                    <a:pt x="252" y="720"/>
                  </a:lnTo>
                  <a:lnTo>
                    <a:pt x="251" y="721"/>
                  </a:lnTo>
                  <a:lnTo>
                    <a:pt x="250" y="724"/>
                  </a:lnTo>
                  <a:lnTo>
                    <a:pt x="249" y="725"/>
                  </a:lnTo>
                  <a:lnTo>
                    <a:pt x="249" y="726"/>
                  </a:lnTo>
                  <a:lnTo>
                    <a:pt x="248" y="726"/>
                  </a:lnTo>
                  <a:lnTo>
                    <a:pt x="247" y="726"/>
                  </a:lnTo>
                  <a:lnTo>
                    <a:pt x="247" y="726"/>
                  </a:lnTo>
                  <a:lnTo>
                    <a:pt x="246" y="726"/>
                  </a:lnTo>
                  <a:lnTo>
                    <a:pt x="246" y="726"/>
                  </a:lnTo>
                  <a:lnTo>
                    <a:pt x="245" y="726"/>
                  </a:lnTo>
                  <a:lnTo>
                    <a:pt x="245" y="726"/>
                  </a:lnTo>
                  <a:lnTo>
                    <a:pt x="244" y="725"/>
                  </a:lnTo>
                  <a:lnTo>
                    <a:pt x="241" y="724"/>
                  </a:lnTo>
                  <a:lnTo>
                    <a:pt x="240" y="723"/>
                  </a:lnTo>
                  <a:lnTo>
                    <a:pt x="239" y="722"/>
                  </a:lnTo>
                  <a:lnTo>
                    <a:pt x="237" y="721"/>
                  </a:lnTo>
                  <a:lnTo>
                    <a:pt x="234" y="721"/>
                  </a:lnTo>
                  <a:lnTo>
                    <a:pt x="232" y="720"/>
                  </a:lnTo>
                  <a:lnTo>
                    <a:pt x="230" y="720"/>
                  </a:lnTo>
                  <a:lnTo>
                    <a:pt x="227" y="719"/>
                  </a:lnTo>
                  <a:lnTo>
                    <a:pt x="225" y="719"/>
                  </a:lnTo>
                  <a:lnTo>
                    <a:pt x="224" y="719"/>
                  </a:lnTo>
                  <a:lnTo>
                    <a:pt x="223" y="719"/>
                  </a:lnTo>
                  <a:lnTo>
                    <a:pt x="223" y="718"/>
                  </a:lnTo>
                  <a:lnTo>
                    <a:pt x="222" y="718"/>
                  </a:lnTo>
                  <a:lnTo>
                    <a:pt x="221" y="717"/>
                  </a:lnTo>
                  <a:lnTo>
                    <a:pt x="221" y="717"/>
                  </a:lnTo>
                  <a:lnTo>
                    <a:pt x="221" y="716"/>
                  </a:lnTo>
                  <a:lnTo>
                    <a:pt x="220" y="716"/>
                  </a:lnTo>
                  <a:lnTo>
                    <a:pt x="220" y="715"/>
                  </a:lnTo>
                  <a:lnTo>
                    <a:pt x="221" y="714"/>
                  </a:lnTo>
                  <a:lnTo>
                    <a:pt x="221" y="711"/>
                  </a:lnTo>
                  <a:lnTo>
                    <a:pt x="221" y="710"/>
                  </a:lnTo>
                  <a:lnTo>
                    <a:pt x="221" y="709"/>
                  </a:lnTo>
                  <a:lnTo>
                    <a:pt x="221" y="708"/>
                  </a:lnTo>
                  <a:lnTo>
                    <a:pt x="221" y="708"/>
                  </a:lnTo>
                  <a:lnTo>
                    <a:pt x="221" y="708"/>
                  </a:lnTo>
                  <a:lnTo>
                    <a:pt x="220" y="708"/>
                  </a:lnTo>
                  <a:lnTo>
                    <a:pt x="220" y="708"/>
                  </a:lnTo>
                  <a:lnTo>
                    <a:pt x="217" y="709"/>
                  </a:lnTo>
                  <a:lnTo>
                    <a:pt x="215" y="709"/>
                  </a:lnTo>
                  <a:lnTo>
                    <a:pt x="213" y="710"/>
                  </a:lnTo>
                  <a:lnTo>
                    <a:pt x="210" y="710"/>
                  </a:lnTo>
                  <a:lnTo>
                    <a:pt x="209" y="710"/>
                  </a:lnTo>
                  <a:lnTo>
                    <a:pt x="208" y="711"/>
                  </a:lnTo>
                  <a:lnTo>
                    <a:pt x="205" y="710"/>
                  </a:lnTo>
                  <a:lnTo>
                    <a:pt x="203" y="710"/>
                  </a:lnTo>
                  <a:lnTo>
                    <a:pt x="198" y="710"/>
                  </a:lnTo>
                  <a:lnTo>
                    <a:pt x="195" y="709"/>
                  </a:lnTo>
                  <a:lnTo>
                    <a:pt x="194" y="709"/>
                  </a:lnTo>
                  <a:lnTo>
                    <a:pt x="192" y="708"/>
                  </a:lnTo>
                  <a:lnTo>
                    <a:pt x="191" y="708"/>
                  </a:lnTo>
                  <a:lnTo>
                    <a:pt x="188" y="706"/>
                  </a:lnTo>
                  <a:lnTo>
                    <a:pt x="187" y="706"/>
                  </a:lnTo>
                  <a:lnTo>
                    <a:pt x="186" y="706"/>
                  </a:lnTo>
                  <a:lnTo>
                    <a:pt x="185" y="706"/>
                  </a:lnTo>
                  <a:lnTo>
                    <a:pt x="184" y="705"/>
                  </a:lnTo>
                  <a:lnTo>
                    <a:pt x="181" y="705"/>
                  </a:lnTo>
                  <a:lnTo>
                    <a:pt x="180" y="705"/>
                  </a:lnTo>
                  <a:lnTo>
                    <a:pt x="178" y="705"/>
                  </a:lnTo>
                  <a:lnTo>
                    <a:pt x="177" y="705"/>
                  </a:lnTo>
                  <a:lnTo>
                    <a:pt x="177" y="706"/>
                  </a:lnTo>
                  <a:lnTo>
                    <a:pt x="175" y="706"/>
                  </a:lnTo>
                  <a:lnTo>
                    <a:pt x="173" y="707"/>
                  </a:lnTo>
                  <a:lnTo>
                    <a:pt x="171" y="709"/>
                  </a:lnTo>
                  <a:lnTo>
                    <a:pt x="171" y="709"/>
                  </a:lnTo>
                  <a:lnTo>
                    <a:pt x="170" y="709"/>
                  </a:lnTo>
                  <a:lnTo>
                    <a:pt x="170" y="709"/>
                  </a:lnTo>
                  <a:lnTo>
                    <a:pt x="169" y="709"/>
                  </a:lnTo>
                  <a:lnTo>
                    <a:pt x="168" y="709"/>
                  </a:lnTo>
                  <a:lnTo>
                    <a:pt x="166" y="708"/>
                  </a:lnTo>
                  <a:lnTo>
                    <a:pt x="165" y="707"/>
                  </a:lnTo>
                  <a:lnTo>
                    <a:pt x="160" y="704"/>
                  </a:lnTo>
                  <a:lnTo>
                    <a:pt x="159" y="703"/>
                  </a:lnTo>
                  <a:lnTo>
                    <a:pt x="158" y="703"/>
                  </a:lnTo>
                  <a:lnTo>
                    <a:pt x="155" y="702"/>
                  </a:lnTo>
                  <a:lnTo>
                    <a:pt x="154" y="701"/>
                  </a:lnTo>
                  <a:lnTo>
                    <a:pt x="153" y="700"/>
                  </a:lnTo>
                  <a:lnTo>
                    <a:pt x="149" y="698"/>
                  </a:lnTo>
                  <a:lnTo>
                    <a:pt x="148" y="698"/>
                  </a:lnTo>
                  <a:lnTo>
                    <a:pt x="147" y="697"/>
                  </a:lnTo>
                  <a:lnTo>
                    <a:pt x="147" y="698"/>
                  </a:lnTo>
                  <a:lnTo>
                    <a:pt x="146" y="698"/>
                  </a:lnTo>
                  <a:lnTo>
                    <a:pt x="146" y="698"/>
                  </a:lnTo>
                  <a:lnTo>
                    <a:pt x="145" y="699"/>
                  </a:lnTo>
                  <a:lnTo>
                    <a:pt x="145" y="699"/>
                  </a:lnTo>
                  <a:lnTo>
                    <a:pt x="145" y="699"/>
                  </a:lnTo>
                  <a:lnTo>
                    <a:pt x="145" y="700"/>
                  </a:lnTo>
                  <a:lnTo>
                    <a:pt x="145" y="703"/>
                  </a:lnTo>
                  <a:lnTo>
                    <a:pt x="145" y="705"/>
                  </a:lnTo>
                  <a:lnTo>
                    <a:pt x="145" y="705"/>
                  </a:lnTo>
                  <a:lnTo>
                    <a:pt x="145" y="706"/>
                  </a:lnTo>
                  <a:lnTo>
                    <a:pt x="145" y="706"/>
                  </a:lnTo>
                  <a:lnTo>
                    <a:pt x="144" y="706"/>
                  </a:lnTo>
                  <a:lnTo>
                    <a:pt x="144" y="706"/>
                  </a:lnTo>
                  <a:lnTo>
                    <a:pt x="143" y="706"/>
                  </a:lnTo>
                  <a:lnTo>
                    <a:pt x="141" y="706"/>
                  </a:lnTo>
                  <a:lnTo>
                    <a:pt x="139" y="706"/>
                  </a:lnTo>
                  <a:lnTo>
                    <a:pt x="138" y="706"/>
                  </a:lnTo>
                  <a:lnTo>
                    <a:pt x="137" y="707"/>
                  </a:lnTo>
                  <a:lnTo>
                    <a:pt x="135" y="707"/>
                  </a:lnTo>
                  <a:lnTo>
                    <a:pt x="134" y="708"/>
                  </a:lnTo>
                  <a:lnTo>
                    <a:pt x="133" y="709"/>
                  </a:lnTo>
                  <a:lnTo>
                    <a:pt x="129" y="712"/>
                  </a:lnTo>
                  <a:lnTo>
                    <a:pt x="128" y="712"/>
                  </a:lnTo>
                  <a:lnTo>
                    <a:pt x="127" y="713"/>
                  </a:lnTo>
                  <a:lnTo>
                    <a:pt x="127" y="713"/>
                  </a:lnTo>
                  <a:lnTo>
                    <a:pt x="124" y="714"/>
                  </a:lnTo>
                  <a:lnTo>
                    <a:pt x="123" y="714"/>
                  </a:lnTo>
                  <a:lnTo>
                    <a:pt x="122" y="714"/>
                  </a:lnTo>
                  <a:lnTo>
                    <a:pt x="120" y="713"/>
                  </a:lnTo>
                  <a:lnTo>
                    <a:pt x="118" y="713"/>
                  </a:lnTo>
                  <a:lnTo>
                    <a:pt x="115" y="713"/>
                  </a:lnTo>
                  <a:lnTo>
                    <a:pt x="114" y="712"/>
                  </a:lnTo>
                  <a:lnTo>
                    <a:pt x="114" y="712"/>
                  </a:lnTo>
                  <a:lnTo>
                    <a:pt x="114" y="712"/>
                  </a:lnTo>
                  <a:lnTo>
                    <a:pt x="113" y="712"/>
                  </a:lnTo>
                  <a:lnTo>
                    <a:pt x="113" y="711"/>
                  </a:lnTo>
                  <a:lnTo>
                    <a:pt x="112" y="708"/>
                  </a:lnTo>
                  <a:lnTo>
                    <a:pt x="111" y="708"/>
                  </a:lnTo>
                  <a:lnTo>
                    <a:pt x="111" y="707"/>
                  </a:lnTo>
                  <a:lnTo>
                    <a:pt x="110" y="706"/>
                  </a:lnTo>
                  <a:lnTo>
                    <a:pt x="109" y="705"/>
                  </a:lnTo>
                  <a:lnTo>
                    <a:pt x="108" y="704"/>
                  </a:lnTo>
                  <a:lnTo>
                    <a:pt x="108" y="704"/>
                  </a:lnTo>
                  <a:lnTo>
                    <a:pt x="107" y="703"/>
                  </a:lnTo>
                  <a:lnTo>
                    <a:pt x="105" y="702"/>
                  </a:lnTo>
                  <a:lnTo>
                    <a:pt x="103" y="701"/>
                  </a:lnTo>
                  <a:lnTo>
                    <a:pt x="100" y="700"/>
                  </a:lnTo>
                  <a:lnTo>
                    <a:pt x="100" y="700"/>
                  </a:lnTo>
                  <a:lnTo>
                    <a:pt x="99" y="699"/>
                  </a:lnTo>
                  <a:lnTo>
                    <a:pt x="98" y="699"/>
                  </a:lnTo>
                  <a:lnTo>
                    <a:pt x="97" y="698"/>
                  </a:lnTo>
                  <a:lnTo>
                    <a:pt x="97" y="697"/>
                  </a:lnTo>
                  <a:lnTo>
                    <a:pt x="95" y="695"/>
                  </a:lnTo>
                  <a:lnTo>
                    <a:pt x="94" y="694"/>
                  </a:lnTo>
                  <a:lnTo>
                    <a:pt x="93" y="693"/>
                  </a:lnTo>
                  <a:lnTo>
                    <a:pt x="92" y="692"/>
                  </a:lnTo>
                  <a:lnTo>
                    <a:pt x="90" y="691"/>
                  </a:lnTo>
                  <a:lnTo>
                    <a:pt x="88" y="690"/>
                  </a:lnTo>
                  <a:lnTo>
                    <a:pt x="86" y="690"/>
                  </a:lnTo>
                  <a:lnTo>
                    <a:pt x="85" y="689"/>
                  </a:lnTo>
                  <a:lnTo>
                    <a:pt x="84" y="689"/>
                  </a:lnTo>
                  <a:lnTo>
                    <a:pt x="83" y="689"/>
                  </a:lnTo>
                  <a:lnTo>
                    <a:pt x="81" y="689"/>
                  </a:lnTo>
                  <a:lnTo>
                    <a:pt x="80" y="690"/>
                  </a:lnTo>
                  <a:lnTo>
                    <a:pt x="78" y="690"/>
                  </a:lnTo>
                  <a:lnTo>
                    <a:pt x="73" y="691"/>
                  </a:lnTo>
                  <a:lnTo>
                    <a:pt x="72" y="692"/>
                  </a:lnTo>
                  <a:lnTo>
                    <a:pt x="71" y="692"/>
                  </a:lnTo>
                  <a:lnTo>
                    <a:pt x="70" y="693"/>
                  </a:lnTo>
                  <a:lnTo>
                    <a:pt x="69" y="694"/>
                  </a:lnTo>
                  <a:lnTo>
                    <a:pt x="68" y="695"/>
                  </a:lnTo>
                  <a:lnTo>
                    <a:pt x="67" y="698"/>
                  </a:lnTo>
                  <a:lnTo>
                    <a:pt x="66" y="700"/>
                  </a:lnTo>
                  <a:lnTo>
                    <a:pt x="65" y="702"/>
                  </a:lnTo>
                  <a:lnTo>
                    <a:pt x="63" y="704"/>
                  </a:lnTo>
                  <a:lnTo>
                    <a:pt x="62" y="706"/>
                  </a:lnTo>
                  <a:lnTo>
                    <a:pt x="62" y="707"/>
                  </a:lnTo>
                  <a:lnTo>
                    <a:pt x="61" y="707"/>
                  </a:lnTo>
                  <a:lnTo>
                    <a:pt x="60" y="708"/>
                  </a:lnTo>
                  <a:lnTo>
                    <a:pt x="59" y="708"/>
                  </a:lnTo>
                  <a:lnTo>
                    <a:pt x="59" y="708"/>
                  </a:lnTo>
                  <a:lnTo>
                    <a:pt x="58" y="708"/>
                  </a:lnTo>
                  <a:lnTo>
                    <a:pt x="56" y="708"/>
                  </a:lnTo>
                  <a:lnTo>
                    <a:pt x="54" y="708"/>
                  </a:lnTo>
                  <a:lnTo>
                    <a:pt x="52" y="709"/>
                  </a:lnTo>
                  <a:lnTo>
                    <a:pt x="47" y="709"/>
                  </a:lnTo>
                  <a:lnTo>
                    <a:pt x="36" y="710"/>
                  </a:lnTo>
                  <a:lnTo>
                    <a:pt x="34" y="710"/>
                  </a:lnTo>
                  <a:lnTo>
                    <a:pt x="30" y="710"/>
                  </a:lnTo>
                  <a:lnTo>
                    <a:pt x="28" y="710"/>
                  </a:lnTo>
                  <a:lnTo>
                    <a:pt x="26" y="710"/>
                  </a:lnTo>
                  <a:lnTo>
                    <a:pt x="23" y="711"/>
                  </a:lnTo>
                  <a:lnTo>
                    <a:pt x="22" y="711"/>
                  </a:lnTo>
                  <a:lnTo>
                    <a:pt x="20" y="711"/>
                  </a:lnTo>
                  <a:lnTo>
                    <a:pt x="17" y="710"/>
                  </a:lnTo>
                  <a:lnTo>
                    <a:pt x="16" y="710"/>
                  </a:lnTo>
                  <a:lnTo>
                    <a:pt x="15" y="710"/>
                  </a:lnTo>
                  <a:lnTo>
                    <a:pt x="13" y="711"/>
                  </a:lnTo>
                  <a:lnTo>
                    <a:pt x="12" y="711"/>
                  </a:lnTo>
                  <a:lnTo>
                    <a:pt x="10" y="711"/>
                  </a:lnTo>
                  <a:lnTo>
                    <a:pt x="9" y="711"/>
                  </a:lnTo>
                  <a:lnTo>
                    <a:pt x="7" y="711"/>
                  </a:lnTo>
                  <a:lnTo>
                    <a:pt x="6" y="711"/>
                  </a:lnTo>
                  <a:lnTo>
                    <a:pt x="5" y="710"/>
                  </a:lnTo>
                  <a:lnTo>
                    <a:pt x="4" y="710"/>
                  </a:lnTo>
                  <a:lnTo>
                    <a:pt x="3" y="709"/>
                  </a:lnTo>
                  <a:lnTo>
                    <a:pt x="3" y="708"/>
                  </a:lnTo>
                  <a:lnTo>
                    <a:pt x="2" y="708"/>
                  </a:lnTo>
                  <a:lnTo>
                    <a:pt x="1" y="707"/>
                  </a:lnTo>
                  <a:lnTo>
                    <a:pt x="1" y="706"/>
                  </a:lnTo>
                  <a:lnTo>
                    <a:pt x="1" y="705"/>
                  </a:lnTo>
                  <a:lnTo>
                    <a:pt x="1" y="703"/>
                  </a:lnTo>
                  <a:lnTo>
                    <a:pt x="0" y="702"/>
                  </a:lnTo>
                  <a:lnTo>
                    <a:pt x="0" y="70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6" name="Freeform 262">
              <a:extLst>
                <a:ext uri="{FF2B5EF4-FFF2-40B4-BE49-F238E27FC236}">
                  <a16:creationId xmlns:a16="http://schemas.microsoft.com/office/drawing/2014/main" id="{75940302-4C53-4123-BA9C-C29C66E23A40}"/>
                </a:ext>
              </a:extLst>
            </p:cNvPr>
            <p:cNvSpPr>
              <a:spLocks/>
            </p:cNvSpPr>
            <p:nvPr/>
          </p:nvSpPr>
          <p:spPr bwMode="auto">
            <a:xfrm>
              <a:off x="5249709" y="3001262"/>
              <a:ext cx="1014413" cy="1154113"/>
            </a:xfrm>
            <a:custGeom>
              <a:avLst/>
              <a:gdLst>
                <a:gd name="T0" fmla="*/ 255 w 639"/>
                <a:gd name="T1" fmla="*/ 699 h 727"/>
                <a:gd name="T2" fmla="*/ 242 w 639"/>
                <a:gd name="T3" fmla="*/ 716 h 727"/>
                <a:gd name="T4" fmla="*/ 217 w 639"/>
                <a:gd name="T5" fmla="*/ 726 h 727"/>
                <a:gd name="T6" fmla="*/ 198 w 639"/>
                <a:gd name="T7" fmla="*/ 720 h 727"/>
                <a:gd name="T8" fmla="*/ 178 w 639"/>
                <a:gd name="T9" fmla="*/ 720 h 727"/>
                <a:gd name="T10" fmla="*/ 151 w 639"/>
                <a:gd name="T11" fmla="*/ 721 h 727"/>
                <a:gd name="T12" fmla="*/ 146 w 639"/>
                <a:gd name="T13" fmla="*/ 702 h 727"/>
                <a:gd name="T14" fmla="*/ 138 w 639"/>
                <a:gd name="T15" fmla="*/ 677 h 727"/>
                <a:gd name="T16" fmla="*/ 137 w 639"/>
                <a:gd name="T17" fmla="*/ 648 h 727"/>
                <a:gd name="T18" fmla="*/ 123 w 639"/>
                <a:gd name="T19" fmla="*/ 643 h 727"/>
                <a:gd name="T20" fmla="*/ 120 w 639"/>
                <a:gd name="T21" fmla="*/ 634 h 727"/>
                <a:gd name="T22" fmla="*/ 119 w 639"/>
                <a:gd name="T23" fmla="*/ 622 h 727"/>
                <a:gd name="T24" fmla="*/ 128 w 639"/>
                <a:gd name="T25" fmla="*/ 611 h 727"/>
                <a:gd name="T26" fmla="*/ 112 w 639"/>
                <a:gd name="T27" fmla="*/ 608 h 727"/>
                <a:gd name="T28" fmla="*/ 124 w 639"/>
                <a:gd name="T29" fmla="*/ 584 h 727"/>
                <a:gd name="T30" fmla="*/ 146 w 639"/>
                <a:gd name="T31" fmla="*/ 582 h 727"/>
                <a:gd name="T32" fmla="*/ 166 w 639"/>
                <a:gd name="T33" fmla="*/ 566 h 727"/>
                <a:gd name="T34" fmla="*/ 161 w 639"/>
                <a:gd name="T35" fmla="*/ 553 h 727"/>
                <a:gd name="T36" fmla="*/ 166 w 639"/>
                <a:gd name="T37" fmla="*/ 524 h 727"/>
                <a:gd name="T38" fmla="*/ 173 w 639"/>
                <a:gd name="T39" fmla="*/ 490 h 727"/>
                <a:gd name="T40" fmla="*/ 176 w 639"/>
                <a:gd name="T41" fmla="*/ 451 h 727"/>
                <a:gd name="T42" fmla="*/ 145 w 639"/>
                <a:gd name="T43" fmla="*/ 437 h 727"/>
                <a:gd name="T44" fmla="*/ 129 w 639"/>
                <a:gd name="T45" fmla="*/ 423 h 727"/>
                <a:gd name="T46" fmla="*/ 102 w 639"/>
                <a:gd name="T47" fmla="*/ 401 h 727"/>
                <a:gd name="T48" fmla="*/ 72 w 639"/>
                <a:gd name="T49" fmla="*/ 402 h 727"/>
                <a:gd name="T50" fmla="*/ 46 w 639"/>
                <a:gd name="T51" fmla="*/ 384 h 727"/>
                <a:gd name="T52" fmla="*/ 48 w 639"/>
                <a:gd name="T53" fmla="*/ 375 h 727"/>
                <a:gd name="T54" fmla="*/ 20 w 639"/>
                <a:gd name="T55" fmla="*/ 374 h 727"/>
                <a:gd name="T56" fmla="*/ 0 w 639"/>
                <a:gd name="T57" fmla="*/ 373 h 727"/>
                <a:gd name="T58" fmla="*/ 9 w 639"/>
                <a:gd name="T59" fmla="*/ 352 h 727"/>
                <a:gd name="T60" fmla="*/ 8 w 639"/>
                <a:gd name="T61" fmla="*/ 333 h 727"/>
                <a:gd name="T62" fmla="*/ 27 w 639"/>
                <a:gd name="T63" fmla="*/ 324 h 727"/>
                <a:gd name="T64" fmla="*/ 37 w 639"/>
                <a:gd name="T65" fmla="*/ 309 h 727"/>
                <a:gd name="T66" fmla="*/ 48 w 639"/>
                <a:gd name="T67" fmla="*/ 286 h 727"/>
                <a:gd name="T68" fmla="*/ 79 w 639"/>
                <a:gd name="T69" fmla="*/ 275 h 727"/>
                <a:gd name="T70" fmla="*/ 111 w 639"/>
                <a:gd name="T71" fmla="*/ 251 h 727"/>
                <a:gd name="T72" fmla="*/ 129 w 639"/>
                <a:gd name="T73" fmla="*/ 254 h 727"/>
                <a:gd name="T74" fmla="*/ 158 w 639"/>
                <a:gd name="T75" fmla="*/ 246 h 727"/>
                <a:gd name="T76" fmla="*/ 182 w 639"/>
                <a:gd name="T77" fmla="*/ 235 h 727"/>
                <a:gd name="T78" fmla="*/ 200 w 639"/>
                <a:gd name="T79" fmla="*/ 233 h 727"/>
                <a:gd name="T80" fmla="*/ 227 w 639"/>
                <a:gd name="T81" fmla="*/ 218 h 727"/>
                <a:gd name="T82" fmla="*/ 243 w 639"/>
                <a:gd name="T83" fmla="*/ 204 h 727"/>
                <a:gd name="T84" fmla="*/ 249 w 639"/>
                <a:gd name="T85" fmla="*/ 187 h 727"/>
                <a:gd name="T86" fmla="*/ 271 w 639"/>
                <a:gd name="T87" fmla="*/ 178 h 727"/>
                <a:gd name="T88" fmla="*/ 329 w 639"/>
                <a:gd name="T89" fmla="*/ 183 h 727"/>
                <a:gd name="T90" fmla="*/ 360 w 639"/>
                <a:gd name="T91" fmla="*/ 184 h 727"/>
                <a:gd name="T92" fmla="*/ 395 w 639"/>
                <a:gd name="T93" fmla="*/ 172 h 727"/>
                <a:gd name="T94" fmla="*/ 411 w 639"/>
                <a:gd name="T95" fmla="*/ 160 h 727"/>
                <a:gd name="T96" fmla="*/ 410 w 639"/>
                <a:gd name="T97" fmla="*/ 130 h 727"/>
                <a:gd name="T98" fmla="*/ 424 w 639"/>
                <a:gd name="T99" fmla="*/ 126 h 727"/>
                <a:gd name="T100" fmla="*/ 436 w 639"/>
                <a:gd name="T101" fmla="*/ 112 h 727"/>
                <a:gd name="T102" fmla="*/ 453 w 639"/>
                <a:gd name="T103" fmla="*/ 100 h 727"/>
                <a:gd name="T104" fmla="*/ 455 w 639"/>
                <a:gd name="T105" fmla="*/ 75 h 727"/>
                <a:gd name="T106" fmla="*/ 464 w 639"/>
                <a:gd name="T107" fmla="*/ 77 h 727"/>
                <a:gd name="T108" fmla="*/ 485 w 639"/>
                <a:gd name="T109" fmla="*/ 76 h 727"/>
                <a:gd name="T110" fmla="*/ 499 w 639"/>
                <a:gd name="T111" fmla="*/ 82 h 727"/>
                <a:gd name="T112" fmla="*/ 510 w 639"/>
                <a:gd name="T113" fmla="*/ 93 h 727"/>
                <a:gd name="T114" fmla="*/ 544 w 639"/>
                <a:gd name="T115" fmla="*/ 86 h 727"/>
                <a:gd name="T116" fmla="*/ 569 w 639"/>
                <a:gd name="T117" fmla="*/ 62 h 727"/>
                <a:gd name="T118" fmla="*/ 582 w 639"/>
                <a:gd name="T119" fmla="*/ 44 h 727"/>
                <a:gd name="T120" fmla="*/ 609 w 639"/>
                <a:gd name="T121" fmla="*/ 44 h 727"/>
                <a:gd name="T122" fmla="*/ 620 w 639"/>
                <a:gd name="T123" fmla="*/ 28 h 727"/>
                <a:gd name="T124" fmla="*/ 638 w 639"/>
                <a:gd name="T125" fmla="*/ 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9" h="727">
                  <a:moveTo>
                    <a:pt x="276" y="700"/>
                  </a:moveTo>
                  <a:lnTo>
                    <a:pt x="276" y="694"/>
                  </a:lnTo>
                  <a:lnTo>
                    <a:pt x="276" y="692"/>
                  </a:lnTo>
                  <a:lnTo>
                    <a:pt x="276" y="692"/>
                  </a:lnTo>
                  <a:lnTo>
                    <a:pt x="276" y="691"/>
                  </a:lnTo>
                  <a:lnTo>
                    <a:pt x="275" y="690"/>
                  </a:lnTo>
                  <a:lnTo>
                    <a:pt x="275" y="690"/>
                  </a:lnTo>
                  <a:lnTo>
                    <a:pt x="275" y="690"/>
                  </a:lnTo>
                  <a:lnTo>
                    <a:pt x="272" y="691"/>
                  </a:lnTo>
                  <a:lnTo>
                    <a:pt x="270" y="692"/>
                  </a:lnTo>
                  <a:lnTo>
                    <a:pt x="268" y="692"/>
                  </a:lnTo>
                  <a:lnTo>
                    <a:pt x="266" y="693"/>
                  </a:lnTo>
                  <a:lnTo>
                    <a:pt x="263" y="695"/>
                  </a:lnTo>
                  <a:lnTo>
                    <a:pt x="258" y="697"/>
                  </a:lnTo>
                  <a:lnTo>
                    <a:pt x="256" y="698"/>
                  </a:lnTo>
                  <a:lnTo>
                    <a:pt x="255" y="699"/>
                  </a:lnTo>
                  <a:lnTo>
                    <a:pt x="255" y="699"/>
                  </a:lnTo>
                  <a:lnTo>
                    <a:pt x="254" y="700"/>
                  </a:lnTo>
                  <a:lnTo>
                    <a:pt x="254" y="701"/>
                  </a:lnTo>
                  <a:lnTo>
                    <a:pt x="253" y="702"/>
                  </a:lnTo>
                  <a:lnTo>
                    <a:pt x="252" y="705"/>
                  </a:lnTo>
                  <a:lnTo>
                    <a:pt x="251" y="708"/>
                  </a:lnTo>
                  <a:lnTo>
                    <a:pt x="250" y="709"/>
                  </a:lnTo>
                  <a:lnTo>
                    <a:pt x="250" y="710"/>
                  </a:lnTo>
                  <a:lnTo>
                    <a:pt x="249" y="712"/>
                  </a:lnTo>
                  <a:lnTo>
                    <a:pt x="248" y="714"/>
                  </a:lnTo>
                  <a:lnTo>
                    <a:pt x="247" y="714"/>
                  </a:lnTo>
                  <a:lnTo>
                    <a:pt x="246" y="715"/>
                  </a:lnTo>
                  <a:lnTo>
                    <a:pt x="246" y="715"/>
                  </a:lnTo>
                  <a:lnTo>
                    <a:pt x="246" y="715"/>
                  </a:lnTo>
                  <a:lnTo>
                    <a:pt x="243" y="716"/>
                  </a:lnTo>
                  <a:lnTo>
                    <a:pt x="242" y="716"/>
                  </a:lnTo>
                  <a:lnTo>
                    <a:pt x="241" y="717"/>
                  </a:lnTo>
                  <a:lnTo>
                    <a:pt x="239" y="718"/>
                  </a:lnTo>
                  <a:lnTo>
                    <a:pt x="237" y="719"/>
                  </a:lnTo>
                  <a:lnTo>
                    <a:pt x="236" y="720"/>
                  </a:lnTo>
                  <a:lnTo>
                    <a:pt x="235" y="720"/>
                  </a:lnTo>
                  <a:lnTo>
                    <a:pt x="234" y="721"/>
                  </a:lnTo>
                  <a:lnTo>
                    <a:pt x="233" y="721"/>
                  </a:lnTo>
                  <a:lnTo>
                    <a:pt x="228" y="721"/>
                  </a:lnTo>
                  <a:lnTo>
                    <a:pt x="227" y="722"/>
                  </a:lnTo>
                  <a:lnTo>
                    <a:pt x="225" y="722"/>
                  </a:lnTo>
                  <a:lnTo>
                    <a:pt x="224" y="723"/>
                  </a:lnTo>
                  <a:lnTo>
                    <a:pt x="223" y="723"/>
                  </a:lnTo>
                  <a:lnTo>
                    <a:pt x="221" y="725"/>
                  </a:lnTo>
                  <a:lnTo>
                    <a:pt x="220" y="725"/>
                  </a:lnTo>
                  <a:lnTo>
                    <a:pt x="219" y="726"/>
                  </a:lnTo>
                  <a:lnTo>
                    <a:pt x="217" y="726"/>
                  </a:lnTo>
                  <a:lnTo>
                    <a:pt x="216" y="727"/>
                  </a:lnTo>
                  <a:lnTo>
                    <a:pt x="215" y="727"/>
                  </a:lnTo>
                  <a:lnTo>
                    <a:pt x="213" y="727"/>
                  </a:lnTo>
                  <a:lnTo>
                    <a:pt x="212" y="727"/>
                  </a:lnTo>
                  <a:lnTo>
                    <a:pt x="211" y="726"/>
                  </a:lnTo>
                  <a:lnTo>
                    <a:pt x="209" y="726"/>
                  </a:lnTo>
                  <a:lnTo>
                    <a:pt x="208" y="725"/>
                  </a:lnTo>
                  <a:lnTo>
                    <a:pt x="206" y="724"/>
                  </a:lnTo>
                  <a:lnTo>
                    <a:pt x="205" y="724"/>
                  </a:lnTo>
                  <a:lnTo>
                    <a:pt x="204" y="724"/>
                  </a:lnTo>
                  <a:lnTo>
                    <a:pt x="204" y="723"/>
                  </a:lnTo>
                  <a:lnTo>
                    <a:pt x="203" y="722"/>
                  </a:lnTo>
                  <a:lnTo>
                    <a:pt x="202" y="722"/>
                  </a:lnTo>
                  <a:lnTo>
                    <a:pt x="201" y="721"/>
                  </a:lnTo>
                  <a:lnTo>
                    <a:pt x="199" y="720"/>
                  </a:lnTo>
                  <a:lnTo>
                    <a:pt x="198" y="720"/>
                  </a:lnTo>
                  <a:lnTo>
                    <a:pt x="195" y="717"/>
                  </a:lnTo>
                  <a:lnTo>
                    <a:pt x="194" y="717"/>
                  </a:lnTo>
                  <a:lnTo>
                    <a:pt x="193" y="716"/>
                  </a:lnTo>
                  <a:lnTo>
                    <a:pt x="193" y="716"/>
                  </a:lnTo>
                  <a:lnTo>
                    <a:pt x="192" y="716"/>
                  </a:lnTo>
                  <a:lnTo>
                    <a:pt x="191" y="716"/>
                  </a:lnTo>
                  <a:lnTo>
                    <a:pt x="189" y="716"/>
                  </a:lnTo>
                  <a:lnTo>
                    <a:pt x="188" y="717"/>
                  </a:lnTo>
                  <a:lnTo>
                    <a:pt x="185" y="719"/>
                  </a:lnTo>
                  <a:lnTo>
                    <a:pt x="183" y="719"/>
                  </a:lnTo>
                  <a:lnTo>
                    <a:pt x="182" y="719"/>
                  </a:lnTo>
                  <a:lnTo>
                    <a:pt x="181" y="720"/>
                  </a:lnTo>
                  <a:lnTo>
                    <a:pt x="181" y="720"/>
                  </a:lnTo>
                  <a:lnTo>
                    <a:pt x="180" y="720"/>
                  </a:lnTo>
                  <a:lnTo>
                    <a:pt x="179" y="720"/>
                  </a:lnTo>
                  <a:lnTo>
                    <a:pt x="178" y="720"/>
                  </a:lnTo>
                  <a:lnTo>
                    <a:pt x="178" y="719"/>
                  </a:lnTo>
                  <a:lnTo>
                    <a:pt x="177" y="719"/>
                  </a:lnTo>
                  <a:lnTo>
                    <a:pt x="174" y="716"/>
                  </a:lnTo>
                  <a:lnTo>
                    <a:pt x="173" y="715"/>
                  </a:lnTo>
                  <a:lnTo>
                    <a:pt x="172" y="715"/>
                  </a:lnTo>
                  <a:lnTo>
                    <a:pt x="172" y="715"/>
                  </a:lnTo>
                  <a:lnTo>
                    <a:pt x="171" y="715"/>
                  </a:lnTo>
                  <a:lnTo>
                    <a:pt x="170" y="715"/>
                  </a:lnTo>
                  <a:lnTo>
                    <a:pt x="170" y="715"/>
                  </a:lnTo>
                  <a:lnTo>
                    <a:pt x="169" y="715"/>
                  </a:lnTo>
                  <a:lnTo>
                    <a:pt x="166" y="716"/>
                  </a:lnTo>
                  <a:lnTo>
                    <a:pt x="164" y="717"/>
                  </a:lnTo>
                  <a:lnTo>
                    <a:pt x="158" y="719"/>
                  </a:lnTo>
                  <a:lnTo>
                    <a:pt x="154" y="720"/>
                  </a:lnTo>
                  <a:lnTo>
                    <a:pt x="153" y="720"/>
                  </a:lnTo>
                  <a:lnTo>
                    <a:pt x="151" y="721"/>
                  </a:lnTo>
                  <a:lnTo>
                    <a:pt x="149" y="721"/>
                  </a:lnTo>
                  <a:lnTo>
                    <a:pt x="149" y="720"/>
                  </a:lnTo>
                  <a:lnTo>
                    <a:pt x="148" y="720"/>
                  </a:lnTo>
                  <a:lnTo>
                    <a:pt x="148" y="720"/>
                  </a:lnTo>
                  <a:lnTo>
                    <a:pt x="147" y="720"/>
                  </a:lnTo>
                  <a:lnTo>
                    <a:pt x="148" y="720"/>
                  </a:lnTo>
                  <a:lnTo>
                    <a:pt x="148" y="718"/>
                  </a:lnTo>
                  <a:lnTo>
                    <a:pt x="148" y="716"/>
                  </a:lnTo>
                  <a:lnTo>
                    <a:pt x="148" y="714"/>
                  </a:lnTo>
                  <a:lnTo>
                    <a:pt x="148" y="712"/>
                  </a:lnTo>
                  <a:lnTo>
                    <a:pt x="148" y="710"/>
                  </a:lnTo>
                  <a:lnTo>
                    <a:pt x="148" y="709"/>
                  </a:lnTo>
                  <a:lnTo>
                    <a:pt x="147" y="707"/>
                  </a:lnTo>
                  <a:lnTo>
                    <a:pt x="147" y="705"/>
                  </a:lnTo>
                  <a:lnTo>
                    <a:pt x="146" y="703"/>
                  </a:lnTo>
                  <a:lnTo>
                    <a:pt x="146" y="702"/>
                  </a:lnTo>
                  <a:lnTo>
                    <a:pt x="145" y="701"/>
                  </a:lnTo>
                  <a:lnTo>
                    <a:pt x="144" y="700"/>
                  </a:lnTo>
                  <a:lnTo>
                    <a:pt x="143" y="699"/>
                  </a:lnTo>
                  <a:lnTo>
                    <a:pt x="142" y="698"/>
                  </a:lnTo>
                  <a:lnTo>
                    <a:pt x="141" y="698"/>
                  </a:lnTo>
                  <a:lnTo>
                    <a:pt x="139" y="697"/>
                  </a:lnTo>
                  <a:lnTo>
                    <a:pt x="139" y="696"/>
                  </a:lnTo>
                  <a:lnTo>
                    <a:pt x="138" y="696"/>
                  </a:lnTo>
                  <a:lnTo>
                    <a:pt x="138" y="695"/>
                  </a:lnTo>
                  <a:lnTo>
                    <a:pt x="138" y="695"/>
                  </a:lnTo>
                  <a:lnTo>
                    <a:pt x="138" y="694"/>
                  </a:lnTo>
                  <a:lnTo>
                    <a:pt x="138" y="693"/>
                  </a:lnTo>
                  <a:lnTo>
                    <a:pt x="138" y="687"/>
                  </a:lnTo>
                  <a:lnTo>
                    <a:pt x="138" y="686"/>
                  </a:lnTo>
                  <a:lnTo>
                    <a:pt x="138" y="682"/>
                  </a:lnTo>
                  <a:lnTo>
                    <a:pt x="138" y="677"/>
                  </a:lnTo>
                  <a:lnTo>
                    <a:pt x="139" y="675"/>
                  </a:lnTo>
                  <a:lnTo>
                    <a:pt x="139" y="673"/>
                  </a:lnTo>
                  <a:lnTo>
                    <a:pt x="140" y="667"/>
                  </a:lnTo>
                  <a:lnTo>
                    <a:pt x="141" y="665"/>
                  </a:lnTo>
                  <a:lnTo>
                    <a:pt x="141" y="664"/>
                  </a:lnTo>
                  <a:lnTo>
                    <a:pt x="141" y="661"/>
                  </a:lnTo>
                  <a:lnTo>
                    <a:pt x="141" y="659"/>
                  </a:lnTo>
                  <a:lnTo>
                    <a:pt x="141" y="656"/>
                  </a:lnTo>
                  <a:lnTo>
                    <a:pt x="141" y="654"/>
                  </a:lnTo>
                  <a:lnTo>
                    <a:pt x="141" y="652"/>
                  </a:lnTo>
                  <a:lnTo>
                    <a:pt x="140" y="652"/>
                  </a:lnTo>
                  <a:lnTo>
                    <a:pt x="140" y="651"/>
                  </a:lnTo>
                  <a:lnTo>
                    <a:pt x="139" y="650"/>
                  </a:lnTo>
                  <a:lnTo>
                    <a:pt x="139" y="650"/>
                  </a:lnTo>
                  <a:lnTo>
                    <a:pt x="138" y="649"/>
                  </a:lnTo>
                  <a:lnTo>
                    <a:pt x="137" y="648"/>
                  </a:lnTo>
                  <a:lnTo>
                    <a:pt x="135" y="648"/>
                  </a:lnTo>
                  <a:lnTo>
                    <a:pt x="134" y="647"/>
                  </a:lnTo>
                  <a:lnTo>
                    <a:pt x="132" y="647"/>
                  </a:lnTo>
                  <a:lnTo>
                    <a:pt x="131" y="646"/>
                  </a:lnTo>
                  <a:lnTo>
                    <a:pt x="129" y="646"/>
                  </a:lnTo>
                  <a:lnTo>
                    <a:pt x="126" y="646"/>
                  </a:lnTo>
                  <a:lnTo>
                    <a:pt x="125" y="646"/>
                  </a:lnTo>
                  <a:lnTo>
                    <a:pt x="124" y="646"/>
                  </a:lnTo>
                  <a:lnTo>
                    <a:pt x="124" y="646"/>
                  </a:lnTo>
                  <a:lnTo>
                    <a:pt x="123" y="646"/>
                  </a:lnTo>
                  <a:lnTo>
                    <a:pt x="123" y="645"/>
                  </a:lnTo>
                  <a:lnTo>
                    <a:pt x="122" y="645"/>
                  </a:lnTo>
                  <a:lnTo>
                    <a:pt x="122" y="645"/>
                  </a:lnTo>
                  <a:lnTo>
                    <a:pt x="122" y="644"/>
                  </a:lnTo>
                  <a:lnTo>
                    <a:pt x="122" y="644"/>
                  </a:lnTo>
                  <a:lnTo>
                    <a:pt x="123" y="643"/>
                  </a:lnTo>
                  <a:lnTo>
                    <a:pt x="123" y="642"/>
                  </a:lnTo>
                  <a:lnTo>
                    <a:pt x="123" y="641"/>
                  </a:lnTo>
                  <a:lnTo>
                    <a:pt x="122" y="640"/>
                  </a:lnTo>
                  <a:lnTo>
                    <a:pt x="122" y="640"/>
                  </a:lnTo>
                  <a:lnTo>
                    <a:pt x="121" y="639"/>
                  </a:lnTo>
                  <a:lnTo>
                    <a:pt x="120" y="638"/>
                  </a:lnTo>
                  <a:lnTo>
                    <a:pt x="118" y="637"/>
                  </a:lnTo>
                  <a:lnTo>
                    <a:pt x="117" y="636"/>
                  </a:lnTo>
                  <a:lnTo>
                    <a:pt x="116" y="636"/>
                  </a:lnTo>
                  <a:lnTo>
                    <a:pt x="116" y="635"/>
                  </a:lnTo>
                  <a:lnTo>
                    <a:pt x="116" y="635"/>
                  </a:lnTo>
                  <a:lnTo>
                    <a:pt x="116" y="635"/>
                  </a:lnTo>
                  <a:lnTo>
                    <a:pt x="116" y="635"/>
                  </a:lnTo>
                  <a:lnTo>
                    <a:pt x="117" y="635"/>
                  </a:lnTo>
                  <a:lnTo>
                    <a:pt x="118" y="634"/>
                  </a:lnTo>
                  <a:lnTo>
                    <a:pt x="120" y="634"/>
                  </a:lnTo>
                  <a:lnTo>
                    <a:pt x="121" y="634"/>
                  </a:lnTo>
                  <a:lnTo>
                    <a:pt x="122" y="634"/>
                  </a:lnTo>
                  <a:lnTo>
                    <a:pt x="123" y="633"/>
                  </a:lnTo>
                  <a:lnTo>
                    <a:pt x="124" y="633"/>
                  </a:lnTo>
                  <a:lnTo>
                    <a:pt x="124" y="632"/>
                  </a:lnTo>
                  <a:lnTo>
                    <a:pt x="124" y="632"/>
                  </a:lnTo>
                  <a:lnTo>
                    <a:pt x="125" y="631"/>
                  </a:lnTo>
                  <a:lnTo>
                    <a:pt x="125" y="631"/>
                  </a:lnTo>
                  <a:lnTo>
                    <a:pt x="124" y="630"/>
                  </a:lnTo>
                  <a:lnTo>
                    <a:pt x="124" y="629"/>
                  </a:lnTo>
                  <a:lnTo>
                    <a:pt x="123" y="628"/>
                  </a:lnTo>
                  <a:lnTo>
                    <a:pt x="123" y="627"/>
                  </a:lnTo>
                  <a:lnTo>
                    <a:pt x="122" y="626"/>
                  </a:lnTo>
                  <a:lnTo>
                    <a:pt x="120" y="624"/>
                  </a:lnTo>
                  <a:lnTo>
                    <a:pt x="120" y="623"/>
                  </a:lnTo>
                  <a:lnTo>
                    <a:pt x="119" y="622"/>
                  </a:lnTo>
                  <a:lnTo>
                    <a:pt x="119" y="622"/>
                  </a:lnTo>
                  <a:lnTo>
                    <a:pt x="119" y="621"/>
                  </a:lnTo>
                  <a:lnTo>
                    <a:pt x="119" y="620"/>
                  </a:lnTo>
                  <a:lnTo>
                    <a:pt x="119" y="619"/>
                  </a:lnTo>
                  <a:lnTo>
                    <a:pt x="119" y="619"/>
                  </a:lnTo>
                  <a:lnTo>
                    <a:pt x="119" y="618"/>
                  </a:lnTo>
                  <a:lnTo>
                    <a:pt x="119" y="618"/>
                  </a:lnTo>
                  <a:lnTo>
                    <a:pt x="120" y="618"/>
                  </a:lnTo>
                  <a:lnTo>
                    <a:pt x="125" y="615"/>
                  </a:lnTo>
                  <a:lnTo>
                    <a:pt x="127" y="614"/>
                  </a:lnTo>
                  <a:lnTo>
                    <a:pt x="127" y="614"/>
                  </a:lnTo>
                  <a:lnTo>
                    <a:pt x="128" y="613"/>
                  </a:lnTo>
                  <a:lnTo>
                    <a:pt x="128" y="613"/>
                  </a:lnTo>
                  <a:lnTo>
                    <a:pt x="129" y="612"/>
                  </a:lnTo>
                  <a:lnTo>
                    <a:pt x="128" y="612"/>
                  </a:lnTo>
                  <a:lnTo>
                    <a:pt x="128" y="611"/>
                  </a:lnTo>
                  <a:lnTo>
                    <a:pt x="128" y="611"/>
                  </a:lnTo>
                  <a:lnTo>
                    <a:pt x="127" y="610"/>
                  </a:lnTo>
                  <a:lnTo>
                    <a:pt x="127" y="610"/>
                  </a:lnTo>
                  <a:lnTo>
                    <a:pt x="126" y="609"/>
                  </a:lnTo>
                  <a:lnTo>
                    <a:pt x="125" y="609"/>
                  </a:lnTo>
                  <a:lnTo>
                    <a:pt x="123" y="609"/>
                  </a:lnTo>
                  <a:lnTo>
                    <a:pt x="122" y="609"/>
                  </a:lnTo>
                  <a:lnTo>
                    <a:pt x="120" y="609"/>
                  </a:lnTo>
                  <a:lnTo>
                    <a:pt x="118" y="609"/>
                  </a:lnTo>
                  <a:lnTo>
                    <a:pt x="116" y="609"/>
                  </a:lnTo>
                  <a:lnTo>
                    <a:pt x="115" y="609"/>
                  </a:lnTo>
                  <a:lnTo>
                    <a:pt x="114" y="609"/>
                  </a:lnTo>
                  <a:lnTo>
                    <a:pt x="113" y="609"/>
                  </a:lnTo>
                  <a:lnTo>
                    <a:pt x="113" y="609"/>
                  </a:lnTo>
                  <a:lnTo>
                    <a:pt x="112" y="608"/>
                  </a:lnTo>
                  <a:lnTo>
                    <a:pt x="112" y="608"/>
                  </a:lnTo>
                  <a:lnTo>
                    <a:pt x="111" y="607"/>
                  </a:lnTo>
                  <a:lnTo>
                    <a:pt x="111" y="606"/>
                  </a:lnTo>
                  <a:lnTo>
                    <a:pt x="111" y="605"/>
                  </a:lnTo>
                  <a:lnTo>
                    <a:pt x="111" y="604"/>
                  </a:lnTo>
                  <a:lnTo>
                    <a:pt x="111" y="603"/>
                  </a:lnTo>
                  <a:lnTo>
                    <a:pt x="111" y="601"/>
                  </a:lnTo>
                  <a:lnTo>
                    <a:pt x="112" y="600"/>
                  </a:lnTo>
                  <a:lnTo>
                    <a:pt x="112" y="599"/>
                  </a:lnTo>
                  <a:lnTo>
                    <a:pt x="113" y="598"/>
                  </a:lnTo>
                  <a:lnTo>
                    <a:pt x="114" y="596"/>
                  </a:lnTo>
                  <a:lnTo>
                    <a:pt x="118" y="591"/>
                  </a:lnTo>
                  <a:lnTo>
                    <a:pt x="119" y="589"/>
                  </a:lnTo>
                  <a:lnTo>
                    <a:pt x="120" y="588"/>
                  </a:lnTo>
                  <a:lnTo>
                    <a:pt x="122" y="587"/>
                  </a:lnTo>
                  <a:lnTo>
                    <a:pt x="123" y="586"/>
                  </a:lnTo>
                  <a:lnTo>
                    <a:pt x="124" y="584"/>
                  </a:lnTo>
                  <a:lnTo>
                    <a:pt x="125" y="584"/>
                  </a:lnTo>
                  <a:lnTo>
                    <a:pt x="127" y="582"/>
                  </a:lnTo>
                  <a:lnTo>
                    <a:pt x="128" y="581"/>
                  </a:lnTo>
                  <a:lnTo>
                    <a:pt x="130" y="581"/>
                  </a:lnTo>
                  <a:lnTo>
                    <a:pt x="132" y="580"/>
                  </a:lnTo>
                  <a:lnTo>
                    <a:pt x="133" y="579"/>
                  </a:lnTo>
                  <a:lnTo>
                    <a:pt x="134" y="579"/>
                  </a:lnTo>
                  <a:lnTo>
                    <a:pt x="135" y="578"/>
                  </a:lnTo>
                  <a:lnTo>
                    <a:pt x="137" y="578"/>
                  </a:lnTo>
                  <a:lnTo>
                    <a:pt x="138" y="578"/>
                  </a:lnTo>
                  <a:lnTo>
                    <a:pt x="139" y="578"/>
                  </a:lnTo>
                  <a:lnTo>
                    <a:pt x="139" y="579"/>
                  </a:lnTo>
                  <a:lnTo>
                    <a:pt x="140" y="579"/>
                  </a:lnTo>
                  <a:lnTo>
                    <a:pt x="144" y="581"/>
                  </a:lnTo>
                  <a:lnTo>
                    <a:pt x="145" y="582"/>
                  </a:lnTo>
                  <a:lnTo>
                    <a:pt x="146" y="582"/>
                  </a:lnTo>
                  <a:lnTo>
                    <a:pt x="147" y="582"/>
                  </a:lnTo>
                  <a:lnTo>
                    <a:pt x="147" y="582"/>
                  </a:lnTo>
                  <a:lnTo>
                    <a:pt x="148" y="582"/>
                  </a:lnTo>
                  <a:lnTo>
                    <a:pt x="149" y="582"/>
                  </a:lnTo>
                  <a:lnTo>
                    <a:pt x="150" y="582"/>
                  </a:lnTo>
                  <a:lnTo>
                    <a:pt x="150" y="581"/>
                  </a:lnTo>
                  <a:lnTo>
                    <a:pt x="151" y="581"/>
                  </a:lnTo>
                  <a:lnTo>
                    <a:pt x="152" y="580"/>
                  </a:lnTo>
                  <a:lnTo>
                    <a:pt x="153" y="579"/>
                  </a:lnTo>
                  <a:lnTo>
                    <a:pt x="155" y="575"/>
                  </a:lnTo>
                  <a:lnTo>
                    <a:pt x="156" y="574"/>
                  </a:lnTo>
                  <a:lnTo>
                    <a:pt x="158" y="573"/>
                  </a:lnTo>
                  <a:lnTo>
                    <a:pt x="159" y="571"/>
                  </a:lnTo>
                  <a:lnTo>
                    <a:pt x="163" y="568"/>
                  </a:lnTo>
                  <a:lnTo>
                    <a:pt x="165" y="566"/>
                  </a:lnTo>
                  <a:lnTo>
                    <a:pt x="166" y="566"/>
                  </a:lnTo>
                  <a:lnTo>
                    <a:pt x="166" y="565"/>
                  </a:lnTo>
                  <a:lnTo>
                    <a:pt x="167" y="564"/>
                  </a:lnTo>
                  <a:lnTo>
                    <a:pt x="167" y="563"/>
                  </a:lnTo>
                  <a:lnTo>
                    <a:pt x="167" y="563"/>
                  </a:lnTo>
                  <a:lnTo>
                    <a:pt x="167" y="562"/>
                  </a:lnTo>
                  <a:lnTo>
                    <a:pt x="167" y="561"/>
                  </a:lnTo>
                  <a:lnTo>
                    <a:pt x="167" y="560"/>
                  </a:lnTo>
                  <a:lnTo>
                    <a:pt x="166" y="559"/>
                  </a:lnTo>
                  <a:lnTo>
                    <a:pt x="165" y="558"/>
                  </a:lnTo>
                  <a:lnTo>
                    <a:pt x="164" y="558"/>
                  </a:lnTo>
                  <a:lnTo>
                    <a:pt x="162" y="557"/>
                  </a:lnTo>
                  <a:lnTo>
                    <a:pt x="162" y="556"/>
                  </a:lnTo>
                  <a:lnTo>
                    <a:pt x="161" y="556"/>
                  </a:lnTo>
                  <a:lnTo>
                    <a:pt x="161" y="555"/>
                  </a:lnTo>
                  <a:lnTo>
                    <a:pt x="161" y="554"/>
                  </a:lnTo>
                  <a:lnTo>
                    <a:pt x="161" y="553"/>
                  </a:lnTo>
                  <a:lnTo>
                    <a:pt x="162" y="551"/>
                  </a:lnTo>
                  <a:lnTo>
                    <a:pt x="162" y="549"/>
                  </a:lnTo>
                  <a:lnTo>
                    <a:pt x="162" y="548"/>
                  </a:lnTo>
                  <a:lnTo>
                    <a:pt x="163" y="546"/>
                  </a:lnTo>
                  <a:lnTo>
                    <a:pt x="163" y="545"/>
                  </a:lnTo>
                  <a:lnTo>
                    <a:pt x="163" y="543"/>
                  </a:lnTo>
                  <a:lnTo>
                    <a:pt x="163" y="539"/>
                  </a:lnTo>
                  <a:lnTo>
                    <a:pt x="163" y="537"/>
                  </a:lnTo>
                  <a:lnTo>
                    <a:pt x="163" y="536"/>
                  </a:lnTo>
                  <a:lnTo>
                    <a:pt x="163" y="535"/>
                  </a:lnTo>
                  <a:lnTo>
                    <a:pt x="163" y="534"/>
                  </a:lnTo>
                  <a:lnTo>
                    <a:pt x="164" y="533"/>
                  </a:lnTo>
                  <a:lnTo>
                    <a:pt x="165" y="529"/>
                  </a:lnTo>
                  <a:lnTo>
                    <a:pt x="166" y="527"/>
                  </a:lnTo>
                  <a:lnTo>
                    <a:pt x="166" y="525"/>
                  </a:lnTo>
                  <a:lnTo>
                    <a:pt x="166" y="524"/>
                  </a:lnTo>
                  <a:lnTo>
                    <a:pt x="167" y="522"/>
                  </a:lnTo>
                  <a:lnTo>
                    <a:pt x="167" y="521"/>
                  </a:lnTo>
                  <a:lnTo>
                    <a:pt x="167" y="519"/>
                  </a:lnTo>
                  <a:lnTo>
                    <a:pt x="166" y="516"/>
                  </a:lnTo>
                  <a:lnTo>
                    <a:pt x="166" y="513"/>
                  </a:lnTo>
                  <a:lnTo>
                    <a:pt x="166" y="512"/>
                  </a:lnTo>
                  <a:lnTo>
                    <a:pt x="167" y="506"/>
                  </a:lnTo>
                  <a:lnTo>
                    <a:pt x="167" y="504"/>
                  </a:lnTo>
                  <a:lnTo>
                    <a:pt x="168" y="502"/>
                  </a:lnTo>
                  <a:lnTo>
                    <a:pt x="169" y="498"/>
                  </a:lnTo>
                  <a:lnTo>
                    <a:pt x="170" y="495"/>
                  </a:lnTo>
                  <a:lnTo>
                    <a:pt x="171" y="493"/>
                  </a:lnTo>
                  <a:lnTo>
                    <a:pt x="171" y="492"/>
                  </a:lnTo>
                  <a:lnTo>
                    <a:pt x="172" y="491"/>
                  </a:lnTo>
                  <a:lnTo>
                    <a:pt x="173" y="490"/>
                  </a:lnTo>
                  <a:lnTo>
                    <a:pt x="173" y="490"/>
                  </a:lnTo>
                  <a:lnTo>
                    <a:pt x="176" y="488"/>
                  </a:lnTo>
                  <a:lnTo>
                    <a:pt x="177" y="487"/>
                  </a:lnTo>
                  <a:lnTo>
                    <a:pt x="177" y="486"/>
                  </a:lnTo>
                  <a:lnTo>
                    <a:pt x="177" y="485"/>
                  </a:lnTo>
                  <a:lnTo>
                    <a:pt x="178" y="484"/>
                  </a:lnTo>
                  <a:lnTo>
                    <a:pt x="178" y="483"/>
                  </a:lnTo>
                  <a:lnTo>
                    <a:pt x="178" y="482"/>
                  </a:lnTo>
                  <a:lnTo>
                    <a:pt x="178" y="480"/>
                  </a:lnTo>
                  <a:lnTo>
                    <a:pt x="178" y="475"/>
                  </a:lnTo>
                  <a:lnTo>
                    <a:pt x="177" y="473"/>
                  </a:lnTo>
                  <a:lnTo>
                    <a:pt x="177" y="467"/>
                  </a:lnTo>
                  <a:lnTo>
                    <a:pt x="176" y="462"/>
                  </a:lnTo>
                  <a:lnTo>
                    <a:pt x="176" y="460"/>
                  </a:lnTo>
                  <a:lnTo>
                    <a:pt x="176" y="453"/>
                  </a:lnTo>
                  <a:lnTo>
                    <a:pt x="176" y="452"/>
                  </a:lnTo>
                  <a:lnTo>
                    <a:pt x="176" y="451"/>
                  </a:lnTo>
                  <a:lnTo>
                    <a:pt x="175" y="451"/>
                  </a:lnTo>
                  <a:lnTo>
                    <a:pt x="175" y="450"/>
                  </a:lnTo>
                  <a:lnTo>
                    <a:pt x="174" y="450"/>
                  </a:lnTo>
                  <a:lnTo>
                    <a:pt x="173" y="449"/>
                  </a:lnTo>
                  <a:lnTo>
                    <a:pt x="164" y="444"/>
                  </a:lnTo>
                  <a:lnTo>
                    <a:pt x="161" y="443"/>
                  </a:lnTo>
                  <a:lnTo>
                    <a:pt x="159" y="442"/>
                  </a:lnTo>
                  <a:lnTo>
                    <a:pt x="156" y="441"/>
                  </a:lnTo>
                  <a:lnTo>
                    <a:pt x="152" y="440"/>
                  </a:lnTo>
                  <a:lnTo>
                    <a:pt x="148" y="439"/>
                  </a:lnTo>
                  <a:lnTo>
                    <a:pt x="147" y="439"/>
                  </a:lnTo>
                  <a:lnTo>
                    <a:pt x="147" y="438"/>
                  </a:lnTo>
                  <a:lnTo>
                    <a:pt x="146" y="438"/>
                  </a:lnTo>
                  <a:lnTo>
                    <a:pt x="146" y="438"/>
                  </a:lnTo>
                  <a:lnTo>
                    <a:pt x="146" y="437"/>
                  </a:lnTo>
                  <a:lnTo>
                    <a:pt x="145" y="437"/>
                  </a:lnTo>
                  <a:lnTo>
                    <a:pt x="145" y="436"/>
                  </a:lnTo>
                  <a:lnTo>
                    <a:pt x="144" y="432"/>
                  </a:lnTo>
                  <a:lnTo>
                    <a:pt x="144" y="431"/>
                  </a:lnTo>
                  <a:lnTo>
                    <a:pt x="144" y="430"/>
                  </a:lnTo>
                  <a:lnTo>
                    <a:pt x="144" y="429"/>
                  </a:lnTo>
                  <a:lnTo>
                    <a:pt x="143" y="429"/>
                  </a:lnTo>
                  <a:lnTo>
                    <a:pt x="143" y="428"/>
                  </a:lnTo>
                  <a:lnTo>
                    <a:pt x="142" y="427"/>
                  </a:lnTo>
                  <a:lnTo>
                    <a:pt x="141" y="427"/>
                  </a:lnTo>
                  <a:lnTo>
                    <a:pt x="140" y="426"/>
                  </a:lnTo>
                  <a:lnTo>
                    <a:pt x="139" y="425"/>
                  </a:lnTo>
                  <a:lnTo>
                    <a:pt x="137" y="425"/>
                  </a:lnTo>
                  <a:lnTo>
                    <a:pt x="136" y="424"/>
                  </a:lnTo>
                  <a:lnTo>
                    <a:pt x="135" y="424"/>
                  </a:lnTo>
                  <a:lnTo>
                    <a:pt x="130" y="423"/>
                  </a:lnTo>
                  <a:lnTo>
                    <a:pt x="129" y="423"/>
                  </a:lnTo>
                  <a:lnTo>
                    <a:pt x="127" y="422"/>
                  </a:lnTo>
                  <a:lnTo>
                    <a:pt x="126" y="422"/>
                  </a:lnTo>
                  <a:lnTo>
                    <a:pt x="125" y="421"/>
                  </a:lnTo>
                  <a:lnTo>
                    <a:pt x="121" y="417"/>
                  </a:lnTo>
                  <a:lnTo>
                    <a:pt x="118" y="414"/>
                  </a:lnTo>
                  <a:lnTo>
                    <a:pt x="117" y="413"/>
                  </a:lnTo>
                  <a:lnTo>
                    <a:pt x="115" y="411"/>
                  </a:lnTo>
                  <a:lnTo>
                    <a:pt x="111" y="407"/>
                  </a:lnTo>
                  <a:lnTo>
                    <a:pt x="110" y="405"/>
                  </a:lnTo>
                  <a:lnTo>
                    <a:pt x="109" y="404"/>
                  </a:lnTo>
                  <a:lnTo>
                    <a:pt x="108" y="404"/>
                  </a:lnTo>
                  <a:lnTo>
                    <a:pt x="107" y="403"/>
                  </a:lnTo>
                  <a:lnTo>
                    <a:pt x="106" y="402"/>
                  </a:lnTo>
                  <a:lnTo>
                    <a:pt x="105" y="402"/>
                  </a:lnTo>
                  <a:lnTo>
                    <a:pt x="103" y="402"/>
                  </a:lnTo>
                  <a:lnTo>
                    <a:pt x="102" y="401"/>
                  </a:lnTo>
                  <a:lnTo>
                    <a:pt x="100" y="401"/>
                  </a:lnTo>
                  <a:lnTo>
                    <a:pt x="99" y="402"/>
                  </a:lnTo>
                  <a:lnTo>
                    <a:pt x="97" y="402"/>
                  </a:lnTo>
                  <a:lnTo>
                    <a:pt x="92" y="403"/>
                  </a:lnTo>
                  <a:lnTo>
                    <a:pt x="91" y="403"/>
                  </a:lnTo>
                  <a:lnTo>
                    <a:pt x="89" y="404"/>
                  </a:lnTo>
                  <a:lnTo>
                    <a:pt x="87" y="404"/>
                  </a:lnTo>
                  <a:lnTo>
                    <a:pt x="86" y="404"/>
                  </a:lnTo>
                  <a:lnTo>
                    <a:pt x="84" y="404"/>
                  </a:lnTo>
                  <a:lnTo>
                    <a:pt x="82" y="404"/>
                  </a:lnTo>
                  <a:lnTo>
                    <a:pt x="80" y="404"/>
                  </a:lnTo>
                  <a:lnTo>
                    <a:pt x="78" y="404"/>
                  </a:lnTo>
                  <a:lnTo>
                    <a:pt x="76" y="403"/>
                  </a:lnTo>
                  <a:lnTo>
                    <a:pt x="75" y="403"/>
                  </a:lnTo>
                  <a:lnTo>
                    <a:pt x="73" y="402"/>
                  </a:lnTo>
                  <a:lnTo>
                    <a:pt x="72" y="402"/>
                  </a:lnTo>
                  <a:lnTo>
                    <a:pt x="70" y="401"/>
                  </a:lnTo>
                  <a:lnTo>
                    <a:pt x="69" y="400"/>
                  </a:lnTo>
                  <a:lnTo>
                    <a:pt x="67" y="399"/>
                  </a:lnTo>
                  <a:lnTo>
                    <a:pt x="62" y="395"/>
                  </a:lnTo>
                  <a:lnTo>
                    <a:pt x="60" y="394"/>
                  </a:lnTo>
                  <a:lnTo>
                    <a:pt x="57" y="392"/>
                  </a:lnTo>
                  <a:lnTo>
                    <a:pt x="52" y="390"/>
                  </a:lnTo>
                  <a:lnTo>
                    <a:pt x="51" y="389"/>
                  </a:lnTo>
                  <a:lnTo>
                    <a:pt x="50" y="388"/>
                  </a:lnTo>
                  <a:lnTo>
                    <a:pt x="49" y="387"/>
                  </a:lnTo>
                  <a:lnTo>
                    <a:pt x="47" y="386"/>
                  </a:lnTo>
                  <a:lnTo>
                    <a:pt x="47" y="385"/>
                  </a:lnTo>
                  <a:lnTo>
                    <a:pt x="47" y="385"/>
                  </a:lnTo>
                  <a:lnTo>
                    <a:pt x="46" y="384"/>
                  </a:lnTo>
                  <a:lnTo>
                    <a:pt x="46" y="384"/>
                  </a:lnTo>
                  <a:lnTo>
                    <a:pt x="46" y="384"/>
                  </a:lnTo>
                  <a:lnTo>
                    <a:pt x="46" y="383"/>
                  </a:lnTo>
                  <a:lnTo>
                    <a:pt x="46" y="383"/>
                  </a:lnTo>
                  <a:lnTo>
                    <a:pt x="46" y="382"/>
                  </a:lnTo>
                  <a:lnTo>
                    <a:pt x="47" y="382"/>
                  </a:lnTo>
                  <a:lnTo>
                    <a:pt x="47" y="381"/>
                  </a:lnTo>
                  <a:lnTo>
                    <a:pt x="48" y="381"/>
                  </a:lnTo>
                  <a:lnTo>
                    <a:pt x="49" y="380"/>
                  </a:lnTo>
                  <a:lnTo>
                    <a:pt x="52" y="379"/>
                  </a:lnTo>
                  <a:lnTo>
                    <a:pt x="52" y="379"/>
                  </a:lnTo>
                  <a:lnTo>
                    <a:pt x="52" y="378"/>
                  </a:lnTo>
                  <a:lnTo>
                    <a:pt x="52" y="378"/>
                  </a:lnTo>
                  <a:lnTo>
                    <a:pt x="52" y="378"/>
                  </a:lnTo>
                  <a:lnTo>
                    <a:pt x="52" y="377"/>
                  </a:lnTo>
                  <a:lnTo>
                    <a:pt x="51" y="377"/>
                  </a:lnTo>
                  <a:lnTo>
                    <a:pt x="50" y="376"/>
                  </a:lnTo>
                  <a:lnTo>
                    <a:pt x="48" y="375"/>
                  </a:lnTo>
                  <a:lnTo>
                    <a:pt x="47" y="375"/>
                  </a:lnTo>
                  <a:lnTo>
                    <a:pt x="46" y="375"/>
                  </a:lnTo>
                  <a:lnTo>
                    <a:pt x="45" y="374"/>
                  </a:lnTo>
                  <a:lnTo>
                    <a:pt x="44" y="374"/>
                  </a:lnTo>
                  <a:lnTo>
                    <a:pt x="42" y="374"/>
                  </a:lnTo>
                  <a:lnTo>
                    <a:pt x="38" y="375"/>
                  </a:lnTo>
                  <a:lnTo>
                    <a:pt x="37" y="375"/>
                  </a:lnTo>
                  <a:lnTo>
                    <a:pt x="36" y="375"/>
                  </a:lnTo>
                  <a:lnTo>
                    <a:pt x="34" y="375"/>
                  </a:lnTo>
                  <a:lnTo>
                    <a:pt x="31" y="374"/>
                  </a:lnTo>
                  <a:lnTo>
                    <a:pt x="28" y="374"/>
                  </a:lnTo>
                  <a:lnTo>
                    <a:pt x="27" y="374"/>
                  </a:lnTo>
                  <a:lnTo>
                    <a:pt x="25" y="374"/>
                  </a:lnTo>
                  <a:lnTo>
                    <a:pt x="22" y="374"/>
                  </a:lnTo>
                  <a:lnTo>
                    <a:pt x="21" y="374"/>
                  </a:lnTo>
                  <a:lnTo>
                    <a:pt x="20" y="374"/>
                  </a:lnTo>
                  <a:lnTo>
                    <a:pt x="18" y="375"/>
                  </a:lnTo>
                  <a:lnTo>
                    <a:pt x="15" y="376"/>
                  </a:lnTo>
                  <a:lnTo>
                    <a:pt x="13" y="377"/>
                  </a:lnTo>
                  <a:lnTo>
                    <a:pt x="12" y="377"/>
                  </a:lnTo>
                  <a:lnTo>
                    <a:pt x="11" y="377"/>
                  </a:lnTo>
                  <a:lnTo>
                    <a:pt x="10" y="378"/>
                  </a:lnTo>
                  <a:lnTo>
                    <a:pt x="9" y="377"/>
                  </a:lnTo>
                  <a:lnTo>
                    <a:pt x="8" y="377"/>
                  </a:lnTo>
                  <a:lnTo>
                    <a:pt x="4" y="376"/>
                  </a:lnTo>
                  <a:lnTo>
                    <a:pt x="3" y="376"/>
                  </a:lnTo>
                  <a:lnTo>
                    <a:pt x="2" y="376"/>
                  </a:lnTo>
                  <a:lnTo>
                    <a:pt x="2" y="375"/>
                  </a:lnTo>
                  <a:lnTo>
                    <a:pt x="1" y="375"/>
                  </a:lnTo>
                  <a:lnTo>
                    <a:pt x="1" y="375"/>
                  </a:lnTo>
                  <a:lnTo>
                    <a:pt x="0" y="374"/>
                  </a:lnTo>
                  <a:lnTo>
                    <a:pt x="0" y="373"/>
                  </a:lnTo>
                  <a:lnTo>
                    <a:pt x="0" y="373"/>
                  </a:lnTo>
                  <a:lnTo>
                    <a:pt x="0" y="372"/>
                  </a:lnTo>
                  <a:lnTo>
                    <a:pt x="0" y="371"/>
                  </a:lnTo>
                  <a:lnTo>
                    <a:pt x="1" y="370"/>
                  </a:lnTo>
                  <a:lnTo>
                    <a:pt x="1" y="369"/>
                  </a:lnTo>
                  <a:lnTo>
                    <a:pt x="2" y="368"/>
                  </a:lnTo>
                  <a:lnTo>
                    <a:pt x="3" y="364"/>
                  </a:lnTo>
                  <a:lnTo>
                    <a:pt x="4" y="363"/>
                  </a:lnTo>
                  <a:lnTo>
                    <a:pt x="6" y="361"/>
                  </a:lnTo>
                  <a:lnTo>
                    <a:pt x="8" y="358"/>
                  </a:lnTo>
                  <a:lnTo>
                    <a:pt x="8" y="357"/>
                  </a:lnTo>
                  <a:lnTo>
                    <a:pt x="9" y="356"/>
                  </a:lnTo>
                  <a:lnTo>
                    <a:pt x="9" y="355"/>
                  </a:lnTo>
                  <a:lnTo>
                    <a:pt x="9" y="355"/>
                  </a:lnTo>
                  <a:lnTo>
                    <a:pt x="9" y="354"/>
                  </a:lnTo>
                  <a:lnTo>
                    <a:pt x="9" y="352"/>
                  </a:lnTo>
                  <a:lnTo>
                    <a:pt x="9" y="351"/>
                  </a:lnTo>
                  <a:lnTo>
                    <a:pt x="8" y="350"/>
                  </a:lnTo>
                  <a:lnTo>
                    <a:pt x="8" y="349"/>
                  </a:lnTo>
                  <a:lnTo>
                    <a:pt x="7" y="347"/>
                  </a:lnTo>
                  <a:lnTo>
                    <a:pt x="6" y="345"/>
                  </a:lnTo>
                  <a:lnTo>
                    <a:pt x="5" y="344"/>
                  </a:lnTo>
                  <a:lnTo>
                    <a:pt x="3" y="342"/>
                  </a:lnTo>
                  <a:lnTo>
                    <a:pt x="3" y="341"/>
                  </a:lnTo>
                  <a:lnTo>
                    <a:pt x="3" y="340"/>
                  </a:lnTo>
                  <a:lnTo>
                    <a:pt x="2" y="340"/>
                  </a:lnTo>
                  <a:lnTo>
                    <a:pt x="3" y="339"/>
                  </a:lnTo>
                  <a:lnTo>
                    <a:pt x="3" y="338"/>
                  </a:lnTo>
                  <a:lnTo>
                    <a:pt x="4" y="337"/>
                  </a:lnTo>
                  <a:lnTo>
                    <a:pt x="4" y="336"/>
                  </a:lnTo>
                  <a:lnTo>
                    <a:pt x="6" y="335"/>
                  </a:lnTo>
                  <a:lnTo>
                    <a:pt x="8" y="333"/>
                  </a:lnTo>
                  <a:lnTo>
                    <a:pt x="9" y="332"/>
                  </a:lnTo>
                  <a:lnTo>
                    <a:pt x="11" y="331"/>
                  </a:lnTo>
                  <a:lnTo>
                    <a:pt x="12" y="330"/>
                  </a:lnTo>
                  <a:lnTo>
                    <a:pt x="13" y="330"/>
                  </a:lnTo>
                  <a:lnTo>
                    <a:pt x="14" y="330"/>
                  </a:lnTo>
                  <a:lnTo>
                    <a:pt x="15" y="329"/>
                  </a:lnTo>
                  <a:lnTo>
                    <a:pt x="17" y="329"/>
                  </a:lnTo>
                  <a:lnTo>
                    <a:pt x="20" y="329"/>
                  </a:lnTo>
                  <a:lnTo>
                    <a:pt x="21" y="329"/>
                  </a:lnTo>
                  <a:lnTo>
                    <a:pt x="22" y="328"/>
                  </a:lnTo>
                  <a:lnTo>
                    <a:pt x="23" y="328"/>
                  </a:lnTo>
                  <a:lnTo>
                    <a:pt x="24" y="328"/>
                  </a:lnTo>
                  <a:lnTo>
                    <a:pt x="24" y="327"/>
                  </a:lnTo>
                  <a:lnTo>
                    <a:pt x="25" y="327"/>
                  </a:lnTo>
                  <a:lnTo>
                    <a:pt x="25" y="326"/>
                  </a:lnTo>
                  <a:lnTo>
                    <a:pt x="27" y="324"/>
                  </a:lnTo>
                  <a:lnTo>
                    <a:pt x="28" y="323"/>
                  </a:lnTo>
                  <a:lnTo>
                    <a:pt x="28" y="322"/>
                  </a:lnTo>
                  <a:lnTo>
                    <a:pt x="30" y="318"/>
                  </a:lnTo>
                  <a:lnTo>
                    <a:pt x="30" y="317"/>
                  </a:lnTo>
                  <a:lnTo>
                    <a:pt x="31" y="317"/>
                  </a:lnTo>
                  <a:lnTo>
                    <a:pt x="31" y="316"/>
                  </a:lnTo>
                  <a:lnTo>
                    <a:pt x="32" y="316"/>
                  </a:lnTo>
                  <a:lnTo>
                    <a:pt x="34" y="315"/>
                  </a:lnTo>
                  <a:lnTo>
                    <a:pt x="35" y="314"/>
                  </a:lnTo>
                  <a:lnTo>
                    <a:pt x="35" y="314"/>
                  </a:lnTo>
                  <a:lnTo>
                    <a:pt x="36" y="313"/>
                  </a:lnTo>
                  <a:lnTo>
                    <a:pt x="36" y="313"/>
                  </a:lnTo>
                  <a:lnTo>
                    <a:pt x="36" y="313"/>
                  </a:lnTo>
                  <a:lnTo>
                    <a:pt x="36" y="312"/>
                  </a:lnTo>
                  <a:lnTo>
                    <a:pt x="37" y="310"/>
                  </a:lnTo>
                  <a:lnTo>
                    <a:pt x="37" y="309"/>
                  </a:lnTo>
                  <a:lnTo>
                    <a:pt x="37" y="307"/>
                  </a:lnTo>
                  <a:lnTo>
                    <a:pt x="37" y="306"/>
                  </a:lnTo>
                  <a:lnTo>
                    <a:pt x="37" y="305"/>
                  </a:lnTo>
                  <a:lnTo>
                    <a:pt x="38" y="303"/>
                  </a:lnTo>
                  <a:lnTo>
                    <a:pt x="38" y="302"/>
                  </a:lnTo>
                  <a:lnTo>
                    <a:pt x="38" y="300"/>
                  </a:lnTo>
                  <a:lnTo>
                    <a:pt x="39" y="297"/>
                  </a:lnTo>
                  <a:lnTo>
                    <a:pt x="39" y="296"/>
                  </a:lnTo>
                  <a:lnTo>
                    <a:pt x="39" y="294"/>
                  </a:lnTo>
                  <a:lnTo>
                    <a:pt x="40" y="293"/>
                  </a:lnTo>
                  <a:lnTo>
                    <a:pt x="40" y="293"/>
                  </a:lnTo>
                  <a:lnTo>
                    <a:pt x="41" y="292"/>
                  </a:lnTo>
                  <a:lnTo>
                    <a:pt x="42" y="291"/>
                  </a:lnTo>
                  <a:lnTo>
                    <a:pt x="45" y="289"/>
                  </a:lnTo>
                  <a:lnTo>
                    <a:pt x="47" y="287"/>
                  </a:lnTo>
                  <a:lnTo>
                    <a:pt x="48" y="286"/>
                  </a:lnTo>
                  <a:lnTo>
                    <a:pt x="51" y="284"/>
                  </a:lnTo>
                  <a:lnTo>
                    <a:pt x="52" y="283"/>
                  </a:lnTo>
                  <a:lnTo>
                    <a:pt x="54" y="281"/>
                  </a:lnTo>
                  <a:lnTo>
                    <a:pt x="57" y="279"/>
                  </a:lnTo>
                  <a:lnTo>
                    <a:pt x="58" y="278"/>
                  </a:lnTo>
                  <a:lnTo>
                    <a:pt x="60" y="277"/>
                  </a:lnTo>
                  <a:lnTo>
                    <a:pt x="61" y="277"/>
                  </a:lnTo>
                  <a:lnTo>
                    <a:pt x="63" y="276"/>
                  </a:lnTo>
                  <a:lnTo>
                    <a:pt x="65" y="276"/>
                  </a:lnTo>
                  <a:lnTo>
                    <a:pt x="66" y="276"/>
                  </a:lnTo>
                  <a:lnTo>
                    <a:pt x="68" y="276"/>
                  </a:lnTo>
                  <a:lnTo>
                    <a:pt x="71" y="276"/>
                  </a:lnTo>
                  <a:lnTo>
                    <a:pt x="73" y="276"/>
                  </a:lnTo>
                  <a:lnTo>
                    <a:pt x="75" y="276"/>
                  </a:lnTo>
                  <a:lnTo>
                    <a:pt x="77" y="276"/>
                  </a:lnTo>
                  <a:lnTo>
                    <a:pt x="79" y="275"/>
                  </a:lnTo>
                  <a:lnTo>
                    <a:pt x="81" y="275"/>
                  </a:lnTo>
                  <a:lnTo>
                    <a:pt x="84" y="274"/>
                  </a:lnTo>
                  <a:lnTo>
                    <a:pt x="86" y="273"/>
                  </a:lnTo>
                  <a:lnTo>
                    <a:pt x="87" y="272"/>
                  </a:lnTo>
                  <a:lnTo>
                    <a:pt x="88" y="271"/>
                  </a:lnTo>
                  <a:lnTo>
                    <a:pt x="90" y="270"/>
                  </a:lnTo>
                  <a:lnTo>
                    <a:pt x="91" y="269"/>
                  </a:lnTo>
                  <a:lnTo>
                    <a:pt x="93" y="267"/>
                  </a:lnTo>
                  <a:lnTo>
                    <a:pt x="94" y="265"/>
                  </a:lnTo>
                  <a:lnTo>
                    <a:pt x="95" y="264"/>
                  </a:lnTo>
                  <a:lnTo>
                    <a:pt x="96" y="264"/>
                  </a:lnTo>
                  <a:lnTo>
                    <a:pt x="99" y="261"/>
                  </a:lnTo>
                  <a:lnTo>
                    <a:pt x="102" y="258"/>
                  </a:lnTo>
                  <a:lnTo>
                    <a:pt x="108" y="253"/>
                  </a:lnTo>
                  <a:lnTo>
                    <a:pt x="110" y="252"/>
                  </a:lnTo>
                  <a:lnTo>
                    <a:pt x="111" y="251"/>
                  </a:lnTo>
                  <a:lnTo>
                    <a:pt x="112" y="250"/>
                  </a:lnTo>
                  <a:lnTo>
                    <a:pt x="113" y="250"/>
                  </a:lnTo>
                  <a:lnTo>
                    <a:pt x="113" y="250"/>
                  </a:lnTo>
                  <a:lnTo>
                    <a:pt x="114" y="250"/>
                  </a:lnTo>
                  <a:lnTo>
                    <a:pt x="114" y="250"/>
                  </a:lnTo>
                  <a:lnTo>
                    <a:pt x="115" y="250"/>
                  </a:lnTo>
                  <a:lnTo>
                    <a:pt x="115" y="250"/>
                  </a:lnTo>
                  <a:lnTo>
                    <a:pt x="117" y="251"/>
                  </a:lnTo>
                  <a:lnTo>
                    <a:pt x="118" y="252"/>
                  </a:lnTo>
                  <a:lnTo>
                    <a:pt x="119" y="252"/>
                  </a:lnTo>
                  <a:lnTo>
                    <a:pt x="120" y="253"/>
                  </a:lnTo>
                  <a:lnTo>
                    <a:pt x="122" y="253"/>
                  </a:lnTo>
                  <a:lnTo>
                    <a:pt x="124" y="254"/>
                  </a:lnTo>
                  <a:lnTo>
                    <a:pt x="126" y="254"/>
                  </a:lnTo>
                  <a:lnTo>
                    <a:pt x="127" y="254"/>
                  </a:lnTo>
                  <a:lnTo>
                    <a:pt x="129" y="254"/>
                  </a:lnTo>
                  <a:lnTo>
                    <a:pt x="131" y="254"/>
                  </a:lnTo>
                  <a:lnTo>
                    <a:pt x="138" y="254"/>
                  </a:lnTo>
                  <a:lnTo>
                    <a:pt x="140" y="254"/>
                  </a:lnTo>
                  <a:lnTo>
                    <a:pt x="142" y="254"/>
                  </a:lnTo>
                  <a:lnTo>
                    <a:pt x="143" y="253"/>
                  </a:lnTo>
                  <a:lnTo>
                    <a:pt x="145" y="253"/>
                  </a:lnTo>
                  <a:lnTo>
                    <a:pt x="146" y="252"/>
                  </a:lnTo>
                  <a:lnTo>
                    <a:pt x="148" y="252"/>
                  </a:lnTo>
                  <a:lnTo>
                    <a:pt x="149" y="251"/>
                  </a:lnTo>
                  <a:lnTo>
                    <a:pt x="152" y="249"/>
                  </a:lnTo>
                  <a:lnTo>
                    <a:pt x="153" y="248"/>
                  </a:lnTo>
                  <a:lnTo>
                    <a:pt x="154" y="247"/>
                  </a:lnTo>
                  <a:lnTo>
                    <a:pt x="156" y="247"/>
                  </a:lnTo>
                  <a:lnTo>
                    <a:pt x="156" y="247"/>
                  </a:lnTo>
                  <a:lnTo>
                    <a:pt x="157" y="246"/>
                  </a:lnTo>
                  <a:lnTo>
                    <a:pt x="158" y="246"/>
                  </a:lnTo>
                  <a:lnTo>
                    <a:pt x="160" y="244"/>
                  </a:lnTo>
                  <a:lnTo>
                    <a:pt x="161" y="243"/>
                  </a:lnTo>
                  <a:lnTo>
                    <a:pt x="163" y="242"/>
                  </a:lnTo>
                  <a:lnTo>
                    <a:pt x="167" y="237"/>
                  </a:lnTo>
                  <a:lnTo>
                    <a:pt x="169" y="236"/>
                  </a:lnTo>
                  <a:lnTo>
                    <a:pt x="170" y="235"/>
                  </a:lnTo>
                  <a:lnTo>
                    <a:pt x="171" y="234"/>
                  </a:lnTo>
                  <a:lnTo>
                    <a:pt x="173" y="233"/>
                  </a:lnTo>
                  <a:lnTo>
                    <a:pt x="174" y="232"/>
                  </a:lnTo>
                  <a:lnTo>
                    <a:pt x="175" y="232"/>
                  </a:lnTo>
                  <a:lnTo>
                    <a:pt x="176" y="232"/>
                  </a:lnTo>
                  <a:lnTo>
                    <a:pt x="177" y="232"/>
                  </a:lnTo>
                  <a:lnTo>
                    <a:pt x="179" y="233"/>
                  </a:lnTo>
                  <a:lnTo>
                    <a:pt x="180" y="234"/>
                  </a:lnTo>
                  <a:lnTo>
                    <a:pt x="181" y="234"/>
                  </a:lnTo>
                  <a:lnTo>
                    <a:pt x="182" y="235"/>
                  </a:lnTo>
                  <a:lnTo>
                    <a:pt x="185" y="238"/>
                  </a:lnTo>
                  <a:lnTo>
                    <a:pt x="186" y="239"/>
                  </a:lnTo>
                  <a:lnTo>
                    <a:pt x="187" y="240"/>
                  </a:lnTo>
                  <a:lnTo>
                    <a:pt x="188" y="240"/>
                  </a:lnTo>
                  <a:lnTo>
                    <a:pt x="188" y="240"/>
                  </a:lnTo>
                  <a:lnTo>
                    <a:pt x="189" y="240"/>
                  </a:lnTo>
                  <a:lnTo>
                    <a:pt x="190" y="241"/>
                  </a:lnTo>
                  <a:lnTo>
                    <a:pt x="190" y="241"/>
                  </a:lnTo>
                  <a:lnTo>
                    <a:pt x="192" y="240"/>
                  </a:lnTo>
                  <a:lnTo>
                    <a:pt x="192" y="240"/>
                  </a:lnTo>
                  <a:lnTo>
                    <a:pt x="193" y="240"/>
                  </a:lnTo>
                  <a:lnTo>
                    <a:pt x="194" y="239"/>
                  </a:lnTo>
                  <a:lnTo>
                    <a:pt x="194" y="239"/>
                  </a:lnTo>
                  <a:lnTo>
                    <a:pt x="196" y="238"/>
                  </a:lnTo>
                  <a:lnTo>
                    <a:pt x="197" y="236"/>
                  </a:lnTo>
                  <a:lnTo>
                    <a:pt x="200" y="233"/>
                  </a:lnTo>
                  <a:lnTo>
                    <a:pt x="202" y="230"/>
                  </a:lnTo>
                  <a:lnTo>
                    <a:pt x="203" y="230"/>
                  </a:lnTo>
                  <a:lnTo>
                    <a:pt x="204" y="229"/>
                  </a:lnTo>
                  <a:lnTo>
                    <a:pt x="206" y="227"/>
                  </a:lnTo>
                  <a:lnTo>
                    <a:pt x="207" y="227"/>
                  </a:lnTo>
                  <a:lnTo>
                    <a:pt x="208" y="226"/>
                  </a:lnTo>
                  <a:lnTo>
                    <a:pt x="209" y="225"/>
                  </a:lnTo>
                  <a:lnTo>
                    <a:pt x="211" y="225"/>
                  </a:lnTo>
                  <a:lnTo>
                    <a:pt x="213" y="224"/>
                  </a:lnTo>
                  <a:lnTo>
                    <a:pt x="214" y="224"/>
                  </a:lnTo>
                  <a:lnTo>
                    <a:pt x="219" y="222"/>
                  </a:lnTo>
                  <a:lnTo>
                    <a:pt x="220" y="222"/>
                  </a:lnTo>
                  <a:lnTo>
                    <a:pt x="221" y="221"/>
                  </a:lnTo>
                  <a:lnTo>
                    <a:pt x="223" y="221"/>
                  </a:lnTo>
                  <a:lnTo>
                    <a:pt x="225" y="219"/>
                  </a:lnTo>
                  <a:lnTo>
                    <a:pt x="227" y="218"/>
                  </a:lnTo>
                  <a:lnTo>
                    <a:pt x="228" y="218"/>
                  </a:lnTo>
                  <a:lnTo>
                    <a:pt x="229" y="216"/>
                  </a:lnTo>
                  <a:lnTo>
                    <a:pt x="231" y="214"/>
                  </a:lnTo>
                  <a:lnTo>
                    <a:pt x="232" y="213"/>
                  </a:lnTo>
                  <a:lnTo>
                    <a:pt x="233" y="212"/>
                  </a:lnTo>
                  <a:lnTo>
                    <a:pt x="234" y="211"/>
                  </a:lnTo>
                  <a:lnTo>
                    <a:pt x="235" y="209"/>
                  </a:lnTo>
                  <a:lnTo>
                    <a:pt x="235" y="208"/>
                  </a:lnTo>
                  <a:lnTo>
                    <a:pt x="236" y="206"/>
                  </a:lnTo>
                  <a:lnTo>
                    <a:pt x="236" y="206"/>
                  </a:lnTo>
                  <a:lnTo>
                    <a:pt x="236" y="205"/>
                  </a:lnTo>
                  <a:lnTo>
                    <a:pt x="237" y="204"/>
                  </a:lnTo>
                  <a:lnTo>
                    <a:pt x="238" y="204"/>
                  </a:lnTo>
                  <a:lnTo>
                    <a:pt x="239" y="204"/>
                  </a:lnTo>
                  <a:lnTo>
                    <a:pt x="241" y="204"/>
                  </a:lnTo>
                  <a:lnTo>
                    <a:pt x="243" y="204"/>
                  </a:lnTo>
                  <a:lnTo>
                    <a:pt x="245" y="203"/>
                  </a:lnTo>
                  <a:lnTo>
                    <a:pt x="246" y="203"/>
                  </a:lnTo>
                  <a:lnTo>
                    <a:pt x="247" y="203"/>
                  </a:lnTo>
                  <a:lnTo>
                    <a:pt x="247" y="202"/>
                  </a:lnTo>
                  <a:lnTo>
                    <a:pt x="248" y="202"/>
                  </a:lnTo>
                  <a:lnTo>
                    <a:pt x="248" y="201"/>
                  </a:lnTo>
                  <a:lnTo>
                    <a:pt x="249" y="201"/>
                  </a:lnTo>
                  <a:lnTo>
                    <a:pt x="249" y="200"/>
                  </a:lnTo>
                  <a:lnTo>
                    <a:pt x="249" y="199"/>
                  </a:lnTo>
                  <a:lnTo>
                    <a:pt x="249" y="197"/>
                  </a:lnTo>
                  <a:lnTo>
                    <a:pt x="249" y="195"/>
                  </a:lnTo>
                  <a:lnTo>
                    <a:pt x="249" y="194"/>
                  </a:lnTo>
                  <a:lnTo>
                    <a:pt x="249" y="191"/>
                  </a:lnTo>
                  <a:lnTo>
                    <a:pt x="249" y="189"/>
                  </a:lnTo>
                  <a:lnTo>
                    <a:pt x="249" y="188"/>
                  </a:lnTo>
                  <a:lnTo>
                    <a:pt x="249" y="187"/>
                  </a:lnTo>
                  <a:lnTo>
                    <a:pt x="250" y="186"/>
                  </a:lnTo>
                  <a:lnTo>
                    <a:pt x="250" y="186"/>
                  </a:lnTo>
                  <a:lnTo>
                    <a:pt x="250" y="185"/>
                  </a:lnTo>
                  <a:lnTo>
                    <a:pt x="251" y="183"/>
                  </a:lnTo>
                  <a:lnTo>
                    <a:pt x="252" y="182"/>
                  </a:lnTo>
                  <a:lnTo>
                    <a:pt x="253" y="181"/>
                  </a:lnTo>
                  <a:lnTo>
                    <a:pt x="254" y="180"/>
                  </a:lnTo>
                  <a:lnTo>
                    <a:pt x="255" y="180"/>
                  </a:lnTo>
                  <a:lnTo>
                    <a:pt x="256" y="179"/>
                  </a:lnTo>
                  <a:lnTo>
                    <a:pt x="258" y="178"/>
                  </a:lnTo>
                  <a:lnTo>
                    <a:pt x="259" y="178"/>
                  </a:lnTo>
                  <a:lnTo>
                    <a:pt x="260" y="178"/>
                  </a:lnTo>
                  <a:lnTo>
                    <a:pt x="261" y="177"/>
                  </a:lnTo>
                  <a:lnTo>
                    <a:pt x="262" y="177"/>
                  </a:lnTo>
                  <a:lnTo>
                    <a:pt x="264" y="177"/>
                  </a:lnTo>
                  <a:lnTo>
                    <a:pt x="271" y="178"/>
                  </a:lnTo>
                  <a:lnTo>
                    <a:pt x="273" y="178"/>
                  </a:lnTo>
                  <a:lnTo>
                    <a:pt x="276" y="179"/>
                  </a:lnTo>
                  <a:lnTo>
                    <a:pt x="281" y="180"/>
                  </a:lnTo>
                  <a:lnTo>
                    <a:pt x="287" y="182"/>
                  </a:lnTo>
                  <a:lnTo>
                    <a:pt x="291" y="183"/>
                  </a:lnTo>
                  <a:lnTo>
                    <a:pt x="293" y="183"/>
                  </a:lnTo>
                  <a:lnTo>
                    <a:pt x="296" y="184"/>
                  </a:lnTo>
                  <a:lnTo>
                    <a:pt x="305" y="185"/>
                  </a:lnTo>
                  <a:lnTo>
                    <a:pt x="308" y="185"/>
                  </a:lnTo>
                  <a:lnTo>
                    <a:pt x="312" y="185"/>
                  </a:lnTo>
                  <a:lnTo>
                    <a:pt x="315" y="185"/>
                  </a:lnTo>
                  <a:lnTo>
                    <a:pt x="318" y="185"/>
                  </a:lnTo>
                  <a:lnTo>
                    <a:pt x="321" y="185"/>
                  </a:lnTo>
                  <a:lnTo>
                    <a:pt x="324" y="184"/>
                  </a:lnTo>
                  <a:lnTo>
                    <a:pt x="327" y="183"/>
                  </a:lnTo>
                  <a:lnTo>
                    <a:pt x="329" y="183"/>
                  </a:lnTo>
                  <a:lnTo>
                    <a:pt x="331" y="182"/>
                  </a:lnTo>
                  <a:lnTo>
                    <a:pt x="332" y="181"/>
                  </a:lnTo>
                  <a:lnTo>
                    <a:pt x="333" y="181"/>
                  </a:lnTo>
                  <a:lnTo>
                    <a:pt x="334" y="181"/>
                  </a:lnTo>
                  <a:lnTo>
                    <a:pt x="335" y="181"/>
                  </a:lnTo>
                  <a:lnTo>
                    <a:pt x="336" y="181"/>
                  </a:lnTo>
                  <a:lnTo>
                    <a:pt x="340" y="182"/>
                  </a:lnTo>
                  <a:lnTo>
                    <a:pt x="342" y="183"/>
                  </a:lnTo>
                  <a:lnTo>
                    <a:pt x="347" y="183"/>
                  </a:lnTo>
                  <a:lnTo>
                    <a:pt x="352" y="184"/>
                  </a:lnTo>
                  <a:lnTo>
                    <a:pt x="354" y="185"/>
                  </a:lnTo>
                  <a:lnTo>
                    <a:pt x="356" y="185"/>
                  </a:lnTo>
                  <a:lnTo>
                    <a:pt x="357" y="185"/>
                  </a:lnTo>
                  <a:lnTo>
                    <a:pt x="358" y="185"/>
                  </a:lnTo>
                  <a:lnTo>
                    <a:pt x="359" y="185"/>
                  </a:lnTo>
                  <a:lnTo>
                    <a:pt x="360" y="184"/>
                  </a:lnTo>
                  <a:lnTo>
                    <a:pt x="360" y="184"/>
                  </a:lnTo>
                  <a:lnTo>
                    <a:pt x="362" y="183"/>
                  </a:lnTo>
                  <a:lnTo>
                    <a:pt x="363" y="182"/>
                  </a:lnTo>
                  <a:lnTo>
                    <a:pt x="364" y="181"/>
                  </a:lnTo>
                  <a:lnTo>
                    <a:pt x="367" y="178"/>
                  </a:lnTo>
                  <a:lnTo>
                    <a:pt x="368" y="177"/>
                  </a:lnTo>
                  <a:lnTo>
                    <a:pt x="369" y="176"/>
                  </a:lnTo>
                  <a:lnTo>
                    <a:pt x="370" y="176"/>
                  </a:lnTo>
                  <a:lnTo>
                    <a:pt x="371" y="175"/>
                  </a:lnTo>
                  <a:lnTo>
                    <a:pt x="372" y="175"/>
                  </a:lnTo>
                  <a:lnTo>
                    <a:pt x="374" y="175"/>
                  </a:lnTo>
                  <a:lnTo>
                    <a:pt x="383" y="173"/>
                  </a:lnTo>
                  <a:lnTo>
                    <a:pt x="386" y="173"/>
                  </a:lnTo>
                  <a:lnTo>
                    <a:pt x="392" y="172"/>
                  </a:lnTo>
                  <a:lnTo>
                    <a:pt x="394" y="172"/>
                  </a:lnTo>
                  <a:lnTo>
                    <a:pt x="395" y="172"/>
                  </a:lnTo>
                  <a:lnTo>
                    <a:pt x="397" y="173"/>
                  </a:lnTo>
                  <a:lnTo>
                    <a:pt x="401" y="173"/>
                  </a:lnTo>
                  <a:lnTo>
                    <a:pt x="402" y="174"/>
                  </a:lnTo>
                  <a:lnTo>
                    <a:pt x="403" y="174"/>
                  </a:lnTo>
                  <a:lnTo>
                    <a:pt x="404" y="173"/>
                  </a:lnTo>
                  <a:lnTo>
                    <a:pt x="405" y="173"/>
                  </a:lnTo>
                  <a:lnTo>
                    <a:pt x="406" y="173"/>
                  </a:lnTo>
                  <a:lnTo>
                    <a:pt x="407" y="172"/>
                  </a:lnTo>
                  <a:lnTo>
                    <a:pt x="407" y="172"/>
                  </a:lnTo>
                  <a:lnTo>
                    <a:pt x="408" y="171"/>
                  </a:lnTo>
                  <a:lnTo>
                    <a:pt x="408" y="171"/>
                  </a:lnTo>
                  <a:lnTo>
                    <a:pt x="409" y="169"/>
                  </a:lnTo>
                  <a:lnTo>
                    <a:pt x="410" y="168"/>
                  </a:lnTo>
                  <a:lnTo>
                    <a:pt x="410" y="167"/>
                  </a:lnTo>
                  <a:lnTo>
                    <a:pt x="410" y="166"/>
                  </a:lnTo>
                  <a:lnTo>
                    <a:pt x="411" y="160"/>
                  </a:lnTo>
                  <a:lnTo>
                    <a:pt x="412" y="156"/>
                  </a:lnTo>
                  <a:lnTo>
                    <a:pt x="412" y="155"/>
                  </a:lnTo>
                  <a:lnTo>
                    <a:pt x="412" y="153"/>
                  </a:lnTo>
                  <a:lnTo>
                    <a:pt x="412" y="152"/>
                  </a:lnTo>
                  <a:lnTo>
                    <a:pt x="412" y="150"/>
                  </a:lnTo>
                  <a:lnTo>
                    <a:pt x="412" y="148"/>
                  </a:lnTo>
                  <a:lnTo>
                    <a:pt x="412" y="147"/>
                  </a:lnTo>
                  <a:lnTo>
                    <a:pt x="412" y="145"/>
                  </a:lnTo>
                  <a:lnTo>
                    <a:pt x="411" y="141"/>
                  </a:lnTo>
                  <a:lnTo>
                    <a:pt x="410" y="140"/>
                  </a:lnTo>
                  <a:lnTo>
                    <a:pt x="410" y="139"/>
                  </a:lnTo>
                  <a:lnTo>
                    <a:pt x="410" y="137"/>
                  </a:lnTo>
                  <a:lnTo>
                    <a:pt x="410" y="135"/>
                  </a:lnTo>
                  <a:lnTo>
                    <a:pt x="410" y="134"/>
                  </a:lnTo>
                  <a:lnTo>
                    <a:pt x="410" y="133"/>
                  </a:lnTo>
                  <a:lnTo>
                    <a:pt x="410" y="130"/>
                  </a:lnTo>
                  <a:lnTo>
                    <a:pt x="410" y="126"/>
                  </a:lnTo>
                  <a:lnTo>
                    <a:pt x="410" y="125"/>
                  </a:lnTo>
                  <a:lnTo>
                    <a:pt x="410" y="125"/>
                  </a:lnTo>
                  <a:lnTo>
                    <a:pt x="410" y="124"/>
                  </a:lnTo>
                  <a:lnTo>
                    <a:pt x="410" y="124"/>
                  </a:lnTo>
                  <a:lnTo>
                    <a:pt x="411" y="124"/>
                  </a:lnTo>
                  <a:lnTo>
                    <a:pt x="412" y="123"/>
                  </a:lnTo>
                  <a:lnTo>
                    <a:pt x="412" y="123"/>
                  </a:lnTo>
                  <a:lnTo>
                    <a:pt x="413" y="123"/>
                  </a:lnTo>
                  <a:lnTo>
                    <a:pt x="414" y="123"/>
                  </a:lnTo>
                  <a:lnTo>
                    <a:pt x="414" y="123"/>
                  </a:lnTo>
                  <a:lnTo>
                    <a:pt x="415" y="123"/>
                  </a:lnTo>
                  <a:lnTo>
                    <a:pt x="416" y="123"/>
                  </a:lnTo>
                  <a:lnTo>
                    <a:pt x="421" y="125"/>
                  </a:lnTo>
                  <a:lnTo>
                    <a:pt x="423" y="125"/>
                  </a:lnTo>
                  <a:lnTo>
                    <a:pt x="424" y="126"/>
                  </a:lnTo>
                  <a:lnTo>
                    <a:pt x="426" y="126"/>
                  </a:lnTo>
                  <a:lnTo>
                    <a:pt x="427" y="126"/>
                  </a:lnTo>
                  <a:lnTo>
                    <a:pt x="428" y="126"/>
                  </a:lnTo>
                  <a:lnTo>
                    <a:pt x="429" y="126"/>
                  </a:lnTo>
                  <a:lnTo>
                    <a:pt x="429" y="126"/>
                  </a:lnTo>
                  <a:lnTo>
                    <a:pt x="429" y="125"/>
                  </a:lnTo>
                  <a:lnTo>
                    <a:pt x="430" y="125"/>
                  </a:lnTo>
                  <a:lnTo>
                    <a:pt x="430" y="125"/>
                  </a:lnTo>
                  <a:lnTo>
                    <a:pt x="430" y="124"/>
                  </a:lnTo>
                  <a:lnTo>
                    <a:pt x="430" y="122"/>
                  </a:lnTo>
                  <a:lnTo>
                    <a:pt x="430" y="122"/>
                  </a:lnTo>
                  <a:lnTo>
                    <a:pt x="432" y="118"/>
                  </a:lnTo>
                  <a:lnTo>
                    <a:pt x="434" y="114"/>
                  </a:lnTo>
                  <a:lnTo>
                    <a:pt x="435" y="113"/>
                  </a:lnTo>
                  <a:lnTo>
                    <a:pt x="435" y="113"/>
                  </a:lnTo>
                  <a:lnTo>
                    <a:pt x="436" y="112"/>
                  </a:lnTo>
                  <a:lnTo>
                    <a:pt x="437" y="112"/>
                  </a:lnTo>
                  <a:lnTo>
                    <a:pt x="441" y="111"/>
                  </a:lnTo>
                  <a:lnTo>
                    <a:pt x="445" y="110"/>
                  </a:lnTo>
                  <a:lnTo>
                    <a:pt x="448" y="109"/>
                  </a:lnTo>
                  <a:lnTo>
                    <a:pt x="449" y="108"/>
                  </a:lnTo>
                  <a:lnTo>
                    <a:pt x="450" y="108"/>
                  </a:lnTo>
                  <a:lnTo>
                    <a:pt x="450" y="108"/>
                  </a:lnTo>
                  <a:lnTo>
                    <a:pt x="451" y="107"/>
                  </a:lnTo>
                  <a:lnTo>
                    <a:pt x="451" y="107"/>
                  </a:lnTo>
                  <a:lnTo>
                    <a:pt x="451" y="106"/>
                  </a:lnTo>
                  <a:lnTo>
                    <a:pt x="452" y="105"/>
                  </a:lnTo>
                  <a:lnTo>
                    <a:pt x="452" y="104"/>
                  </a:lnTo>
                  <a:lnTo>
                    <a:pt x="452" y="103"/>
                  </a:lnTo>
                  <a:lnTo>
                    <a:pt x="453" y="102"/>
                  </a:lnTo>
                  <a:lnTo>
                    <a:pt x="453" y="101"/>
                  </a:lnTo>
                  <a:lnTo>
                    <a:pt x="453" y="100"/>
                  </a:lnTo>
                  <a:lnTo>
                    <a:pt x="452" y="96"/>
                  </a:lnTo>
                  <a:lnTo>
                    <a:pt x="452" y="94"/>
                  </a:lnTo>
                  <a:lnTo>
                    <a:pt x="452" y="91"/>
                  </a:lnTo>
                  <a:lnTo>
                    <a:pt x="451" y="87"/>
                  </a:lnTo>
                  <a:lnTo>
                    <a:pt x="450" y="85"/>
                  </a:lnTo>
                  <a:lnTo>
                    <a:pt x="450" y="84"/>
                  </a:lnTo>
                  <a:lnTo>
                    <a:pt x="450" y="83"/>
                  </a:lnTo>
                  <a:lnTo>
                    <a:pt x="451" y="82"/>
                  </a:lnTo>
                  <a:lnTo>
                    <a:pt x="451" y="81"/>
                  </a:lnTo>
                  <a:lnTo>
                    <a:pt x="451" y="80"/>
                  </a:lnTo>
                  <a:lnTo>
                    <a:pt x="451" y="79"/>
                  </a:lnTo>
                  <a:lnTo>
                    <a:pt x="452" y="78"/>
                  </a:lnTo>
                  <a:lnTo>
                    <a:pt x="453" y="77"/>
                  </a:lnTo>
                  <a:lnTo>
                    <a:pt x="454" y="76"/>
                  </a:lnTo>
                  <a:lnTo>
                    <a:pt x="455" y="75"/>
                  </a:lnTo>
                  <a:lnTo>
                    <a:pt x="455" y="75"/>
                  </a:lnTo>
                  <a:lnTo>
                    <a:pt x="456" y="74"/>
                  </a:lnTo>
                  <a:lnTo>
                    <a:pt x="457" y="74"/>
                  </a:lnTo>
                  <a:lnTo>
                    <a:pt x="457" y="74"/>
                  </a:lnTo>
                  <a:lnTo>
                    <a:pt x="458" y="73"/>
                  </a:lnTo>
                  <a:lnTo>
                    <a:pt x="459" y="74"/>
                  </a:lnTo>
                  <a:lnTo>
                    <a:pt x="459" y="74"/>
                  </a:lnTo>
                  <a:lnTo>
                    <a:pt x="459" y="74"/>
                  </a:lnTo>
                  <a:lnTo>
                    <a:pt x="459" y="74"/>
                  </a:lnTo>
                  <a:lnTo>
                    <a:pt x="460" y="75"/>
                  </a:lnTo>
                  <a:lnTo>
                    <a:pt x="460" y="75"/>
                  </a:lnTo>
                  <a:lnTo>
                    <a:pt x="461" y="76"/>
                  </a:lnTo>
                  <a:lnTo>
                    <a:pt x="462" y="76"/>
                  </a:lnTo>
                  <a:lnTo>
                    <a:pt x="462" y="77"/>
                  </a:lnTo>
                  <a:lnTo>
                    <a:pt x="463" y="77"/>
                  </a:lnTo>
                  <a:lnTo>
                    <a:pt x="464" y="77"/>
                  </a:lnTo>
                  <a:lnTo>
                    <a:pt x="464" y="77"/>
                  </a:lnTo>
                  <a:lnTo>
                    <a:pt x="465" y="76"/>
                  </a:lnTo>
                  <a:lnTo>
                    <a:pt x="466" y="76"/>
                  </a:lnTo>
                  <a:lnTo>
                    <a:pt x="469" y="75"/>
                  </a:lnTo>
                  <a:lnTo>
                    <a:pt x="470" y="74"/>
                  </a:lnTo>
                  <a:lnTo>
                    <a:pt x="471" y="74"/>
                  </a:lnTo>
                  <a:lnTo>
                    <a:pt x="472" y="73"/>
                  </a:lnTo>
                  <a:lnTo>
                    <a:pt x="473" y="73"/>
                  </a:lnTo>
                  <a:lnTo>
                    <a:pt x="475" y="74"/>
                  </a:lnTo>
                  <a:lnTo>
                    <a:pt x="476" y="74"/>
                  </a:lnTo>
                  <a:lnTo>
                    <a:pt x="479" y="76"/>
                  </a:lnTo>
                  <a:lnTo>
                    <a:pt x="480" y="76"/>
                  </a:lnTo>
                  <a:lnTo>
                    <a:pt x="482" y="76"/>
                  </a:lnTo>
                  <a:lnTo>
                    <a:pt x="482" y="76"/>
                  </a:lnTo>
                  <a:lnTo>
                    <a:pt x="483" y="76"/>
                  </a:lnTo>
                  <a:lnTo>
                    <a:pt x="484" y="76"/>
                  </a:lnTo>
                  <a:lnTo>
                    <a:pt x="485" y="76"/>
                  </a:lnTo>
                  <a:lnTo>
                    <a:pt x="486" y="76"/>
                  </a:lnTo>
                  <a:lnTo>
                    <a:pt x="488" y="75"/>
                  </a:lnTo>
                  <a:lnTo>
                    <a:pt x="489" y="74"/>
                  </a:lnTo>
                  <a:lnTo>
                    <a:pt x="491" y="74"/>
                  </a:lnTo>
                  <a:lnTo>
                    <a:pt x="492" y="73"/>
                  </a:lnTo>
                  <a:lnTo>
                    <a:pt x="493" y="73"/>
                  </a:lnTo>
                  <a:lnTo>
                    <a:pt x="494" y="73"/>
                  </a:lnTo>
                  <a:lnTo>
                    <a:pt x="494" y="73"/>
                  </a:lnTo>
                  <a:lnTo>
                    <a:pt x="495" y="73"/>
                  </a:lnTo>
                  <a:lnTo>
                    <a:pt x="496" y="74"/>
                  </a:lnTo>
                  <a:lnTo>
                    <a:pt x="496" y="74"/>
                  </a:lnTo>
                  <a:lnTo>
                    <a:pt x="497" y="75"/>
                  </a:lnTo>
                  <a:lnTo>
                    <a:pt x="497" y="76"/>
                  </a:lnTo>
                  <a:lnTo>
                    <a:pt x="498" y="77"/>
                  </a:lnTo>
                  <a:lnTo>
                    <a:pt x="498" y="78"/>
                  </a:lnTo>
                  <a:lnTo>
                    <a:pt x="499" y="82"/>
                  </a:lnTo>
                  <a:lnTo>
                    <a:pt x="499" y="84"/>
                  </a:lnTo>
                  <a:lnTo>
                    <a:pt x="500" y="86"/>
                  </a:lnTo>
                  <a:lnTo>
                    <a:pt x="500" y="87"/>
                  </a:lnTo>
                  <a:lnTo>
                    <a:pt x="501" y="88"/>
                  </a:lnTo>
                  <a:lnTo>
                    <a:pt x="501" y="89"/>
                  </a:lnTo>
                  <a:lnTo>
                    <a:pt x="502" y="90"/>
                  </a:lnTo>
                  <a:lnTo>
                    <a:pt x="502" y="91"/>
                  </a:lnTo>
                  <a:lnTo>
                    <a:pt x="503" y="91"/>
                  </a:lnTo>
                  <a:lnTo>
                    <a:pt x="504" y="91"/>
                  </a:lnTo>
                  <a:lnTo>
                    <a:pt x="505" y="92"/>
                  </a:lnTo>
                  <a:lnTo>
                    <a:pt x="506" y="92"/>
                  </a:lnTo>
                  <a:lnTo>
                    <a:pt x="507" y="93"/>
                  </a:lnTo>
                  <a:lnTo>
                    <a:pt x="508" y="93"/>
                  </a:lnTo>
                  <a:lnTo>
                    <a:pt x="509" y="93"/>
                  </a:lnTo>
                  <a:lnTo>
                    <a:pt x="510" y="93"/>
                  </a:lnTo>
                  <a:lnTo>
                    <a:pt x="510" y="93"/>
                  </a:lnTo>
                  <a:lnTo>
                    <a:pt x="511" y="93"/>
                  </a:lnTo>
                  <a:lnTo>
                    <a:pt x="512" y="92"/>
                  </a:lnTo>
                  <a:lnTo>
                    <a:pt x="514" y="92"/>
                  </a:lnTo>
                  <a:lnTo>
                    <a:pt x="515" y="91"/>
                  </a:lnTo>
                  <a:lnTo>
                    <a:pt x="520" y="90"/>
                  </a:lnTo>
                  <a:lnTo>
                    <a:pt x="521" y="89"/>
                  </a:lnTo>
                  <a:lnTo>
                    <a:pt x="523" y="89"/>
                  </a:lnTo>
                  <a:lnTo>
                    <a:pt x="526" y="89"/>
                  </a:lnTo>
                  <a:lnTo>
                    <a:pt x="527" y="89"/>
                  </a:lnTo>
                  <a:lnTo>
                    <a:pt x="530" y="89"/>
                  </a:lnTo>
                  <a:lnTo>
                    <a:pt x="531" y="88"/>
                  </a:lnTo>
                  <a:lnTo>
                    <a:pt x="540" y="88"/>
                  </a:lnTo>
                  <a:lnTo>
                    <a:pt x="542" y="88"/>
                  </a:lnTo>
                  <a:lnTo>
                    <a:pt x="542" y="87"/>
                  </a:lnTo>
                  <a:lnTo>
                    <a:pt x="543" y="87"/>
                  </a:lnTo>
                  <a:lnTo>
                    <a:pt x="544" y="86"/>
                  </a:lnTo>
                  <a:lnTo>
                    <a:pt x="547" y="83"/>
                  </a:lnTo>
                  <a:lnTo>
                    <a:pt x="552" y="80"/>
                  </a:lnTo>
                  <a:lnTo>
                    <a:pt x="554" y="78"/>
                  </a:lnTo>
                  <a:lnTo>
                    <a:pt x="555" y="77"/>
                  </a:lnTo>
                  <a:lnTo>
                    <a:pt x="556" y="76"/>
                  </a:lnTo>
                  <a:lnTo>
                    <a:pt x="557" y="74"/>
                  </a:lnTo>
                  <a:lnTo>
                    <a:pt x="560" y="71"/>
                  </a:lnTo>
                  <a:lnTo>
                    <a:pt x="560" y="70"/>
                  </a:lnTo>
                  <a:lnTo>
                    <a:pt x="561" y="69"/>
                  </a:lnTo>
                  <a:lnTo>
                    <a:pt x="562" y="68"/>
                  </a:lnTo>
                  <a:lnTo>
                    <a:pt x="563" y="68"/>
                  </a:lnTo>
                  <a:lnTo>
                    <a:pt x="566" y="65"/>
                  </a:lnTo>
                  <a:lnTo>
                    <a:pt x="567" y="65"/>
                  </a:lnTo>
                  <a:lnTo>
                    <a:pt x="568" y="64"/>
                  </a:lnTo>
                  <a:lnTo>
                    <a:pt x="568" y="63"/>
                  </a:lnTo>
                  <a:lnTo>
                    <a:pt x="569" y="62"/>
                  </a:lnTo>
                  <a:lnTo>
                    <a:pt x="570" y="61"/>
                  </a:lnTo>
                  <a:lnTo>
                    <a:pt x="570" y="60"/>
                  </a:lnTo>
                  <a:lnTo>
                    <a:pt x="570" y="58"/>
                  </a:lnTo>
                  <a:lnTo>
                    <a:pt x="571" y="56"/>
                  </a:lnTo>
                  <a:lnTo>
                    <a:pt x="571" y="50"/>
                  </a:lnTo>
                  <a:lnTo>
                    <a:pt x="572" y="49"/>
                  </a:lnTo>
                  <a:lnTo>
                    <a:pt x="572" y="48"/>
                  </a:lnTo>
                  <a:lnTo>
                    <a:pt x="573" y="46"/>
                  </a:lnTo>
                  <a:lnTo>
                    <a:pt x="573" y="45"/>
                  </a:lnTo>
                  <a:lnTo>
                    <a:pt x="574" y="45"/>
                  </a:lnTo>
                  <a:lnTo>
                    <a:pt x="575" y="44"/>
                  </a:lnTo>
                  <a:lnTo>
                    <a:pt x="576" y="44"/>
                  </a:lnTo>
                  <a:lnTo>
                    <a:pt x="577" y="44"/>
                  </a:lnTo>
                  <a:lnTo>
                    <a:pt x="579" y="44"/>
                  </a:lnTo>
                  <a:lnTo>
                    <a:pt x="580" y="44"/>
                  </a:lnTo>
                  <a:lnTo>
                    <a:pt x="582" y="44"/>
                  </a:lnTo>
                  <a:lnTo>
                    <a:pt x="585" y="44"/>
                  </a:lnTo>
                  <a:lnTo>
                    <a:pt x="588" y="45"/>
                  </a:lnTo>
                  <a:lnTo>
                    <a:pt x="591" y="46"/>
                  </a:lnTo>
                  <a:lnTo>
                    <a:pt x="596" y="47"/>
                  </a:lnTo>
                  <a:lnTo>
                    <a:pt x="598" y="48"/>
                  </a:lnTo>
                  <a:lnTo>
                    <a:pt x="600" y="48"/>
                  </a:lnTo>
                  <a:lnTo>
                    <a:pt x="600" y="48"/>
                  </a:lnTo>
                  <a:lnTo>
                    <a:pt x="601" y="48"/>
                  </a:lnTo>
                  <a:lnTo>
                    <a:pt x="602" y="48"/>
                  </a:lnTo>
                  <a:lnTo>
                    <a:pt x="603" y="48"/>
                  </a:lnTo>
                  <a:lnTo>
                    <a:pt x="604" y="48"/>
                  </a:lnTo>
                  <a:lnTo>
                    <a:pt x="605" y="47"/>
                  </a:lnTo>
                  <a:lnTo>
                    <a:pt x="606" y="47"/>
                  </a:lnTo>
                  <a:lnTo>
                    <a:pt x="607" y="46"/>
                  </a:lnTo>
                  <a:lnTo>
                    <a:pt x="608" y="45"/>
                  </a:lnTo>
                  <a:lnTo>
                    <a:pt x="609" y="44"/>
                  </a:lnTo>
                  <a:lnTo>
                    <a:pt x="610" y="43"/>
                  </a:lnTo>
                  <a:lnTo>
                    <a:pt x="611" y="43"/>
                  </a:lnTo>
                  <a:lnTo>
                    <a:pt x="611" y="42"/>
                  </a:lnTo>
                  <a:lnTo>
                    <a:pt x="612" y="41"/>
                  </a:lnTo>
                  <a:lnTo>
                    <a:pt x="612" y="40"/>
                  </a:lnTo>
                  <a:lnTo>
                    <a:pt x="613" y="39"/>
                  </a:lnTo>
                  <a:lnTo>
                    <a:pt x="613" y="36"/>
                  </a:lnTo>
                  <a:lnTo>
                    <a:pt x="614" y="34"/>
                  </a:lnTo>
                  <a:lnTo>
                    <a:pt x="614" y="34"/>
                  </a:lnTo>
                  <a:lnTo>
                    <a:pt x="614" y="33"/>
                  </a:lnTo>
                  <a:lnTo>
                    <a:pt x="615" y="32"/>
                  </a:lnTo>
                  <a:lnTo>
                    <a:pt x="615" y="32"/>
                  </a:lnTo>
                  <a:lnTo>
                    <a:pt x="616" y="31"/>
                  </a:lnTo>
                  <a:lnTo>
                    <a:pt x="617" y="30"/>
                  </a:lnTo>
                  <a:lnTo>
                    <a:pt x="619" y="29"/>
                  </a:lnTo>
                  <a:lnTo>
                    <a:pt x="620" y="28"/>
                  </a:lnTo>
                  <a:lnTo>
                    <a:pt x="623" y="27"/>
                  </a:lnTo>
                  <a:lnTo>
                    <a:pt x="628" y="24"/>
                  </a:lnTo>
                  <a:lnTo>
                    <a:pt x="630" y="23"/>
                  </a:lnTo>
                  <a:lnTo>
                    <a:pt x="631" y="23"/>
                  </a:lnTo>
                  <a:lnTo>
                    <a:pt x="631" y="22"/>
                  </a:lnTo>
                  <a:lnTo>
                    <a:pt x="632" y="21"/>
                  </a:lnTo>
                  <a:lnTo>
                    <a:pt x="633" y="20"/>
                  </a:lnTo>
                  <a:lnTo>
                    <a:pt x="633" y="19"/>
                  </a:lnTo>
                  <a:lnTo>
                    <a:pt x="634" y="18"/>
                  </a:lnTo>
                  <a:lnTo>
                    <a:pt x="634" y="17"/>
                  </a:lnTo>
                  <a:lnTo>
                    <a:pt x="634" y="13"/>
                  </a:lnTo>
                  <a:lnTo>
                    <a:pt x="635" y="11"/>
                  </a:lnTo>
                  <a:lnTo>
                    <a:pt x="636" y="9"/>
                  </a:lnTo>
                  <a:lnTo>
                    <a:pt x="637" y="6"/>
                  </a:lnTo>
                  <a:lnTo>
                    <a:pt x="637" y="5"/>
                  </a:lnTo>
                  <a:lnTo>
                    <a:pt x="638" y="3"/>
                  </a:lnTo>
                  <a:lnTo>
                    <a:pt x="638" y="1"/>
                  </a:lnTo>
                  <a:lnTo>
                    <a:pt x="638" y="0"/>
                  </a:lnTo>
                  <a:lnTo>
                    <a:pt x="639" y="0"/>
                  </a:lnTo>
                  <a:lnTo>
                    <a:pt x="6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7" name="Freeform 263">
              <a:extLst>
                <a:ext uri="{FF2B5EF4-FFF2-40B4-BE49-F238E27FC236}">
                  <a16:creationId xmlns:a16="http://schemas.microsoft.com/office/drawing/2014/main" id="{D11C0A11-0706-4BF8-912B-BF1D5411078B}"/>
                </a:ext>
              </a:extLst>
            </p:cNvPr>
            <p:cNvSpPr>
              <a:spLocks/>
            </p:cNvSpPr>
            <p:nvPr/>
          </p:nvSpPr>
          <p:spPr bwMode="auto">
            <a:xfrm>
              <a:off x="5808508" y="3460049"/>
              <a:ext cx="309563" cy="238124"/>
            </a:xfrm>
            <a:custGeom>
              <a:avLst/>
              <a:gdLst>
                <a:gd name="T0" fmla="*/ 109 w 195"/>
                <a:gd name="T1" fmla="*/ 3 h 150"/>
                <a:gd name="T2" fmla="*/ 93 w 195"/>
                <a:gd name="T3" fmla="*/ 10 h 150"/>
                <a:gd name="T4" fmla="*/ 75 w 195"/>
                <a:gd name="T5" fmla="*/ 18 h 150"/>
                <a:gd name="T6" fmla="*/ 60 w 195"/>
                <a:gd name="T7" fmla="*/ 21 h 150"/>
                <a:gd name="T8" fmla="*/ 54 w 195"/>
                <a:gd name="T9" fmla="*/ 24 h 150"/>
                <a:gd name="T10" fmla="*/ 50 w 195"/>
                <a:gd name="T11" fmla="*/ 34 h 150"/>
                <a:gd name="T12" fmla="*/ 46 w 195"/>
                <a:gd name="T13" fmla="*/ 38 h 150"/>
                <a:gd name="T14" fmla="*/ 36 w 195"/>
                <a:gd name="T15" fmla="*/ 36 h 150"/>
                <a:gd name="T16" fmla="*/ 29 w 195"/>
                <a:gd name="T17" fmla="*/ 34 h 150"/>
                <a:gd name="T18" fmla="*/ 19 w 195"/>
                <a:gd name="T19" fmla="*/ 38 h 150"/>
                <a:gd name="T20" fmla="*/ 2 w 195"/>
                <a:gd name="T21" fmla="*/ 44 h 150"/>
                <a:gd name="T22" fmla="*/ 0 w 195"/>
                <a:gd name="T23" fmla="*/ 47 h 150"/>
                <a:gd name="T24" fmla="*/ 6 w 195"/>
                <a:gd name="T25" fmla="*/ 51 h 150"/>
                <a:gd name="T26" fmla="*/ 18 w 195"/>
                <a:gd name="T27" fmla="*/ 62 h 150"/>
                <a:gd name="T28" fmla="*/ 17 w 195"/>
                <a:gd name="T29" fmla="*/ 66 h 150"/>
                <a:gd name="T30" fmla="*/ 10 w 195"/>
                <a:gd name="T31" fmla="*/ 72 h 150"/>
                <a:gd name="T32" fmla="*/ 9 w 195"/>
                <a:gd name="T33" fmla="*/ 77 h 150"/>
                <a:gd name="T34" fmla="*/ 16 w 195"/>
                <a:gd name="T35" fmla="*/ 88 h 150"/>
                <a:gd name="T36" fmla="*/ 28 w 195"/>
                <a:gd name="T37" fmla="*/ 100 h 150"/>
                <a:gd name="T38" fmla="*/ 30 w 195"/>
                <a:gd name="T39" fmla="*/ 106 h 150"/>
                <a:gd name="T40" fmla="*/ 28 w 195"/>
                <a:gd name="T41" fmla="*/ 113 h 150"/>
                <a:gd name="T42" fmla="*/ 31 w 195"/>
                <a:gd name="T43" fmla="*/ 117 h 150"/>
                <a:gd name="T44" fmla="*/ 39 w 195"/>
                <a:gd name="T45" fmla="*/ 122 h 150"/>
                <a:gd name="T46" fmla="*/ 41 w 195"/>
                <a:gd name="T47" fmla="*/ 126 h 150"/>
                <a:gd name="T48" fmla="*/ 41 w 195"/>
                <a:gd name="T49" fmla="*/ 133 h 150"/>
                <a:gd name="T50" fmla="*/ 42 w 195"/>
                <a:gd name="T51" fmla="*/ 137 h 150"/>
                <a:gd name="T52" fmla="*/ 42 w 195"/>
                <a:gd name="T53" fmla="*/ 144 h 150"/>
                <a:gd name="T54" fmla="*/ 45 w 195"/>
                <a:gd name="T55" fmla="*/ 148 h 150"/>
                <a:gd name="T56" fmla="*/ 57 w 195"/>
                <a:gd name="T57" fmla="*/ 150 h 150"/>
                <a:gd name="T58" fmla="*/ 65 w 195"/>
                <a:gd name="T59" fmla="*/ 149 h 150"/>
                <a:gd name="T60" fmla="*/ 69 w 195"/>
                <a:gd name="T61" fmla="*/ 142 h 150"/>
                <a:gd name="T62" fmla="*/ 78 w 195"/>
                <a:gd name="T63" fmla="*/ 138 h 150"/>
                <a:gd name="T64" fmla="*/ 92 w 195"/>
                <a:gd name="T65" fmla="*/ 133 h 150"/>
                <a:gd name="T66" fmla="*/ 107 w 195"/>
                <a:gd name="T67" fmla="*/ 122 h 150"/>
                <a:gd name="T68" fmla="*/ 117 w 195"/>
                <a:gd name="T69" fmla="*/ 118 h 150"/>
                <a:gd name="T70" fmla="*/ 124 w 195"/>
                <a:gd name="T71" fmla="*/ 112 h 150"/>
                <a:gd name="T72" fmla="*/ 133 w 195"/>
                <a:gd name="T73" fmla="*/ 109 h 150"/>
                <a:gd name="T74" fmla="*/ 145 w 195"/>
                <a:gd name="T75" fmla="*/ 109 h 150"/>
                <a:gd name="T76" fmla="*/ 156 w 195"/>
                <a:gd name="T77" fmla="*/ 114 h 150"/>
                <a:gd name="T78" fmla="*/ 165 w 195"/>
                <a:gd name="T79" fmla="*/ 117 h 150"/>
                <a:gd name="T80" fmla="*/ 171 w 195"/>
                <a:gd name="T81" fmla="*/ 116 h 150"/>
                <a:gd name="T82" fmla="*/ 179 w 195"/>
                <a:gd name="T83" fmla="*/ 107 h 150"/>
                <a:gd name="T84" fmla="*/ 178 w 195"/>
                <a:gd name="T85" fmla="*/ 92 h 150"/>
                <a:gd name="T86" fmla="*/ 176 w 195"/>
                <a:gd name="T87" fmla="*/ 87 h 150"/>
                <a:gd name="T88" fmla="*/ 173 w 195"/>
                <a:gd name="T89" fmla="*/ 82 h 150"/>
                <a:gd name="T90" fmla="*/ 177 w 195"/>
                <a:gd name="T91" fmla="*/ 77 h 150"/>
                <a:gd name="T92" fmla="*/ 191 w 195"/>
                <a:gd name="T93" fmla="*/ 68 h 150"/>
                <a:gd name="T94" fmla="*/ 195 w 195"/>
                <a:gd name="T95" fmla="*/ 62 h 150"/>
                <a:gd name="T96" fmla="*/ 193 w 195"/>
                <a:gd name="T97" fmla="*/ 56 h 150"/>
                <a:gd name="T98" fmla="*/ 183 w 195"/>
                <a:gd name="T99" fmla="*/ 47 h 150"/>
                <a:gd name="T100" fmla="*/ 177 w 195"/>
                <a:gd name="T101" fmla="*/ 40 h 150"/>
                <a:gd name="T102" fmla="*/ 166 w 195"/>
                <a:gd name="T103" fmla="*/ 33 h 150"/>
                <a:gd name="T104" fmla="*/ 155 w 195"/>
                <a:gd name="T105" fmla="*/ 28 h 150"/>
                <a:gd name="T106" fmla="*/ 150 w 195"/>
                <a:gd name="T107" fmla="*/ 19 h 150"/>
                <a:gd name="T108" fmla="*/ 143 w 195"/>
                <a:gd name="T109" fmla="*/ 16 h 150"/>
                <a:gd name="T110" fmla="*/ 129 w 195"/>
                <a:gd name="T111" fmla="*/ 6 h 150"/>
                <a:gd name="T112" fmla="*/ 125 w 195"/>
                <a:gd name="T113" fmla="*/ 2 h 150"/>
                <a:gd name="T114" fmla="*/ 123 w 195"/>
                <a:gd name="T11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 h="150">
                  <a:moveTo>
                    <a:pt x="123" y="0"/>
                  </a:moveTo>
                  <a:lnTo>
                    <a:pt x="123" y="0"/>
                  </a:lnTo>
                  <a:lnTo>
                    <a:pt x="122" y="1"/>
                  </a:lnTo>
                  <a:lnTo>
                    <a:pt x="119" y="1"/>
                  </a:lnTo>
                  <a:lnTo>
                    <a:pt x="112" y="3"/>
                  </a:lnTo>
                  <a:lnTo>
                    <a:pt x="109" y="3"/>
                  </a:lnTo>
                  <a:lnTo>
                    <a:pt x="106" y="4"/>
                  </a:lnTo>
                  <a:lnTo>
                    <a:pt x="102" y="5"/>
                  </a:lnTo>
                  <a:lnTo>
                    <a:pt x="100" y="6"/>
                  </a:lnTo>
                  <a:lnTo>
                    <a:pt x="99" y="7"/>
                  </a:lnTo>
                  <a:lnTo>
                    <a:pt x="95" y="9"/>
                  </a:lnTo>
                  <a:lnTo>
                    <a:pt x="93" y="10"/>
                  </a:lnTo>
                  <a:lnTo>
                    <a:pt x="90" y="11"/>
                  </a:lnTo>
                  <a:lnTo>
                    <a:pt x="85" y="13"/>
                  </a:lnTo>
                  <a:lnTo>
                    <a:pt x="84" y="13"/>
                  </a:lnTo>
                  <a:lnTo>
                    <a:pt x="83" y="14"/>
                  </a:lnTo>
                  <a:lnTo>
                    <a:pt x="77" y="17"/>
                  </a:lnTo>
                  <a:lnTo>
                    <a:pt x="75" y="18"/>
                  </a:lnTo>
                  <a:lnTo>
                    <a:pt x="73" y="18"/>
                  </a:lnTo>
                  <a:lnTo>
                    <a:pt x="69" y="20"/>
                  </a:lnTo>
                  <a:lnTo>
                    <a:pt x="68" y="20"/>
                  </a:lnTo>
                  <a:lnTo>
                    <a:pt x="66" y="20"/>
                  </a:lnTo>
                  <a:lnTo>
                    <a:pt x="62" y="20"/>
                  </a:lnTo>
                  <a:lnTo>
                    <a:pt x="60" y="21"/>
                  </a:lnTo>
                  <a:lnTo>
                    <a:pt x="59" y="21"/>
                  </a:lnTo>
                  <a:lnTo>
                    <a:pt x="58" y="21"/>
                  </a:lnTo>
                  <a:lnTo>
                    <a:pt x="57" y="22"/>
                  </a:lnTo>
                  <a:lnTo>
                    <a:pt x="56" y="22"/>
                  </a:lnTo>
                  <a:lnTo>
                    <a:pt x="55" y="23"/>
                  </a:lnTo>
                  <a:lnTo>
                    <a:pt x="54" y="24"/>
                  </a:lnTo>
                  <a:lnTo>
                    <a:pt x="54" y="25"/>
                  </a:lnTo>
                  <a:lnTo>
                    <a:pt x="53" y="26"/>
                  </a:lnTo>
                  <a:lnTo>
                    <a:pt x="52" y="27"/>
                  </a:lnTo>
                  <a:lnTo>
                    <a:pt x="52" y="29"/>
                  </a:lnTo>
                  <a:lnTo>
                    <a:pt x="51" y="32"/>
                  </a:lnTo>
                  <a:lnTo>
                    <a:pt x="50" y="34"/>
                  </a:lnTo>
                  <a:lnTo>
                    <a:pt x="50" y="35"/>
                  </a:lnTo>
                  <a:lnTo>
                    <a:pt x="50" y="36"/>
                  </a:lnTo>
                  <a:lnTo>
                    <a:pt x="49" y="36"/>
                  </a:lnTo>
                  <a:lnTo>
                    <a:pt x="48" y="37"/>
                  </a:lnTo>
                  <a:lnTo>
                    <a:pt x="47" y="37"/>
                  </a:lnTo>
                  <a:lnTo>
                    <a:pt x="46" y="38"/>
                  </a:lnTo>
                  <a:lnTo>
                    <a:pt x="44" y="38"/>
                  </a:lnTo>
                  <a:lnTo>
                    <a:pt x="42" y="38"/>
                  </a:lnTo>
                  <a:lnTo>
                    <a:pt x="40" y="37"/>
                  </a:lnTo>
                  <a:lnTo>
                    <a:pt x="39" y="37"/>
                  </a:lnTo>
                  <a:lnTo>
                    <a:pt x="37" y="37"/>
                  </a:lnTo>
                  <a:lnTo>
                    <a:pt x="36" y="36"/>
                  </a:lnTo>
                  <a:lnTo>
                    <a:pt x="34" y="35"/>
                  </a:lnTo>
                  <a:lnTo>
                    <a:pt x="33" y="34"/>
                  </a:lnTo>
                  <a:lnTo>
                    <a:pt x="32" y="34"/>
                  </a:lnTo>
                  <a:lnTo>
                    <a:pt x="31" y="34"/>
                  </a:lnTo>
                  <a:lnTo>
                    <a:pt x="30" y="34"/>
                  </a:lnTo>
                  <a:lnTo>
                    <a:pt x="29" y="34"/>
                  </a:lnTo>
                  <a:lnTo>
                    <a:pt x="28" y="34"/>
                  </a:lnTo>
                  <a:lnTo>
                    <a:pt x="27" y="34"/>
                  </a:lnTo>
                  <a:lnTo>
                    <a:pt x="26" y="35"/>
                  </a:lnTo>
                  <a:lnTo>
                    <a:pt x="23" y="36"/>
                  </a:lnTo>
                  <a:lnTo>
                    <a:pt x="21" y="37"/>
                  </a:lnTo>
                  <a:lnTo>
                    <a:pt x="19" y="38"/>
                  </a:lnTo>
                  <a:lnTo>
                    <a:pt x="15" y="39"/>
                  </a:lnTo>
                  <a:lnTo>
                    <a:pt x="12" y="40"/>
                  </a:lnTo>
                  <a:lnTo>
                    <a:pt x="9" y="41"/>
                  </a:lnTo>
                  <a:lnTo>
                    <a:pt x="5" y="43"/>
                  </a:lnTo>
                  <a:lnTo>
                    <a:pt x="3" y="43"/>
                  </a:lnTo>
                  <a:lnTo>
                    <a:pt x="2" y="44"/>
                  </a:lnTo>
                  <a:lnTo>
                    <a:pt x="1" y="45"/>
                  </a:lnTo>
                  <a:lnTo>
                    <a:pt x="1" y="45"/>
                  </a:lnTo>
                  <a:lnTo>
                    <a:pt x="0" y="46"/>
                  </a:lnTo>
                  <a:lnTo>
                    <a:pt x="0" y="46"/>
                  </a:lnTo>
                  <a:lnTo>
                    <a:pt x="0" y="47"/>
                  </a:lnTo>
                  <a:lnTo>
                    <a:pt x="0" y="47"/>
                  </a:lnTo>
                  <a:lnTo>
                    <a:pt x="1" y="47"/>
                  </a:lnTo>
                  <a:lnTo>
                    <a:pt x="1" y="48"/>
                  </a:lnTo>
                  <a:lnTo>
                    <a:pt x="2" y="48"/>
                  </a:lnTo>
                  <a:lnTo>
                    <a:pt x="4" y="49"/>
                  </a:lnTo>
                  <a:lnTo>
                    <a:pt x="5" y="50"/>
                  </a:lnTo>
                  <a:lnTo>
                    <a:pt x="6" y="51"/>
                  </a:lnTo>
                  <a:lnTo>
                    <a:pt x="7" y="51"/>
                  </a:lnTo>
                  <a:lnTo>
                    <a:pt x="9" y="53"/>
                  </a:lnTo>
                  <a:lnTo>
                    <a:pt x="12" y="56"/>
                  </a:lnTo>
                  <a:lnTo>
                    <a:pt x="15" y="60"/>
                  </a:lnTo>
                  <a:lnTo>
                    <a:pt x="17" y="62"/>
                  </a:lnTo>
                  <a:lnTo>
                    <a:pt x="18" y="62"/>
                  </a:lnTo>
                  <a:lnTo>
                    <a:pt x="18" y="63"/>
                  </a:lnTo>
                  <a:lnTo>
                    <a:pt x="18" y="64"/>
                  </a:lnTo>
                  <a:lnTo>
                    <a:pt x="18" y="64"/>
                  </a:lnTo>
                  <a:lnTo>
                    <a:pt x="18" y="65"/>
                  </a:lnTo>
                  <a:lnTo>
                    <a:pt x="18" y="66"/>
                  </a:lnTo>
                  <a:lnTo>
                    <a:pt x="17" y="66"/>
                  </a:lnTo>
                  <a:lnTo>
                    <a:pt x="16" y="67"/>
                  </a:lnTo>
                  <a:lnTo>
                    <a:pt x="13" y="69"/>
                  </a:lnTo>
                  <a:lnTo>
                    <a:pt x="12" y="70"/>
                  </a:lnTo>
                  <a:lnTo>
                    <a:pt x="12" y="70"/>
                  </a:lnTo>
                  <a:lnTo>
                    <a:pt x="11" y="71"/>
                  </a:lnTo>
                  <a:lnTo>
                    <a:pt x="10" y="72"/>
                  </a:lnTo>
                  <a:lnTo>
                    <a:pt x="9" y="73"/>
                  </a:lnTo>
                  <a:lnTo>
                    <a:pt x="9" y="75"/>
                  </a:lnTo>
                  <a:lnTo>
                    <a:pt x="9" y="75"/>
                  </a:lnTo>
                  <a:lnTo>
                    <a:pt x="9" y="76"/>
                  </a:lnTo>
                  <a:lnTo>
                    <a:pt x="9" y="76"/>
                  </a:lnTo>
                  <a:lnTo>
                    <a:pt x="9" y="77"/>
                  </a:lnTo>
                  <a:lnTo>
                    <a:pt x="10" y="78"/>
                  </a:lnTo>
                  <a:lnTo>
                    <a:pt x="12" y="81"/>
                  </a:lnTo>
                  <a:lnTo>
                    <a:pt x="13" y="82"/>
                  </a:lnTo>
                  <a:lnTo>
                    <a:pt x="13" y="83"/>
                  </a:lnTo>
                  <a:lnTo>
                    <a:pt x="15" y="87"/>
                  </a:lnTo>
                  <a:lnTo>
                    <a:pt x="16" y="88"/>
                  </a:lnTo>
                  <a:lnTo>
                    <a:pt x="17" y="90"/>
                  </a:lnTo>
                  <a:lnTo>
                    <a:pt x="18" y="91"/>
                  </a:lnTo>
                  <a:lnTo>
                    <a:pt x="19" y="93"/>
                  </a:lnTo>
                  <a:lnTo>
                    <a:pt x="21" y="95"/>
                  </a:lnTo>
                  <a:lnTo>
                    <a:pt x="23" y="97"/>
                  </a:lnTo>
                  <a:lnTo>
                    <a:pt x="28" y="100"/>
                  </a:lnTo>
                  <a:lnTo>
                    <a:pt x="29" y="101"/>
                  </a:lnTo>
                  <a:lnTo>
                    <a:pt x="29" y="102"/>
                  </a:lnTo>
                  <a:lnTo>
                    <a:pt x="30" y="103"/>
                  </a:lnTo>
                  <a:lnTo>
                    <a:pt x="30" y="104"/>
                  </a:lnTo>
                  <a:lnTo>
                    <a:pt x="30" y="105"/>
                  </a:lnTo>
                  <a:lnTo>
                    <a:pt x="30" y="106"/>
                  </a:lnTo>
                  <a:lnTo>
                    <a:pt x="30" y="107"/>
                  </a:lnTo>
                  <a:lnTo>
                    <a:pt x="30" y="108"/>
                  </a:lnTo>
                  <a:lnTo>
                    <a:pt x="29" y="110"/>
                  </a:lnTo>
                  <a:lnTo>
                    <a:pt x="29" y="111"/>
                  </a:lnTo>
                  <a:lnTo>
                    <a:pt x="28" y="112"/>
                  </a:lnTo>
                  <a:lnTo>
                    <a:pt x="28" y="113"/>
                  </a:lnTo>
                  <a:lnTo>
                    <a:pt x="28" y="113"/>
                  </a:lnTo>
                  <a:lnTo>
                    <a:pt x="29" y="114"/>
                  </a:lnTo>
                  <a:lnTo>
                    <a:pt x="29" y="115"/>
                  </a:lnTo>
                  <a:lnTo>
                    <a:pt x="29" y="116"/>
                  </a:lnTo>
                  <a:lnTo>
                    <a:pt x="30" y="116"/>
                  </a:lnTo>
                  <a:lnTo>
                    <a:pt x="31" y="117"/>
                  </a:lnTo>
                  <a:lnTo>
                    <a:pt x="32" y="118"/>
                  </a:lnTo>
                  <a:lnTo>
                    <a:pt x="33" y="119"/>
                  </a:lnTo>
                  <a:lnTo>
                    <a:pt x="34" y="119"/>
                  </a:lnTo>
                  <a:lnTo>
                    <a:pt x="35" y="120"/>
                  </a:lnTo>
                  <a:lnTo>
                    <a:pt x="38" y="121"/>
                  </a:lnTo>
                  <a:lnTo>
                    <a:pt x="39" y="122"/>
                  </a:lnTo>
                  <a:lnTo>
                    <a:pt x="40" y="123"/>
                  </a:lnTo>
                  <a:lnTo>
                    <a:pt x="40" y="123"/>
                  </a:lnTo>
                  <a:lnTo>
                    <a:pt x="41" y="124"/>
                  </a:lnTo>
                  <a:lnTo>
                    <a:pt x="41" y="124"/>
                  </a:lnTo>
                  <a:lnTo>
                    <a:pt x="41" y="125"/>
                  </a:lnTo>
                  <a:lnTo>
                    <a:pt x="41" y="126"/>
                  </a:lnTo>
                  <a:lnTo>
                    <a:pt x="41" y="127"/>
                  </a:lnTo>
                  <a:lnTo>
                    <a:pt x="41" y="128"/>
                  </a:lnTo>
                  <a:lnTo>
                    <a:pt x="41" y="131"/>
                  </a:lnTo>
                  <a:lnTo>
                    <a:pt x="41" y="132"/>
                  </a:lnTo>
                  <a:lnTo>
                    <a:pt x="41" y="132"/>
                  </a:lnTo>
                  <a:lnTo>
                    <a:pt x="41" y="133"/>
                  </a:lnTo>
                  <a:lnTo>
                    <a:pt x="42" y="134"/>
                  </a:lnTo>
                  <a:lnTo>
                    <a:pt x="42" y="134"/>
                  </a:lnTo>
                  <a:lnTo>
                    <a:pt x="42" y="135"/>
                  </a:lnTo>
                  <a:lnTo>
                    <a:pt x="42" y="135"/>
                  </a:lnTo>
                  <a:lnTo>
                    <a:pt x="42" y="136"/>
                  </a:lnTo>
                  <a:lnTo>
                    <a:pt x="42" y="137"/>
                  </a:lnTo>
                  <a:lnTo>
                    <a:pt x="41" y="139"/>
                  </a:lnTo>
                  <a:lnTo>
                    <a:pt x="41" y="140"/>
                  </a:lnTo>
                  <a:lnTo>
                    <a:pt x="41" y="142"/>
                  </a:lnTo>
                  <a:lnTo>
                    <a:pt x="41" y="142"/>
                  </a:lnTo>
                  <a:lnTo>
                    <a:pt x="41" y="143"/>
                  </a:lnTo>
                  <a:lnTo>
                    <a:pt x="42" y="144"/>
                  </a:lnTo>
                  <a:lnTo>
                    <a:pt x="42" y="145"/>
                  </a:lnTo>
                  <a:lnTo>
                    <a:pt x="43" y="145"/>
                  </a:lnTo>
                  <a:lnTo>
                    <a:pt x="43" y="146"/>
                  </a:lnTo>
                  <a:lnTo>
                    <a:pt x="44" y="147"/>
                  </a:lnTo>
                  <a:lnTo>
                    <a:pt x="44" y="147"/>
                  </a:lnTo>
                  <a:lnTo>
                    <a:pt x="45" y="148"/>
                  </a:lnTo>
                  <a:lnTo>
                    <a:pt x="46" y="148"/>
                  </a:lnTo>
                  <a:lnTo>
                    <a:pt x="47" y="148"/>
                  </a:lnTo>
                  <a:lnTo>
                    <a:pt x="48" y="149"/>
                  </a:lnTo>
                  <a:lnTo>
                    <a:pt x="50" y="149"/>
                  </a:lnTo>
                  <a:lnTo>
                    <a:pt x="52" y="149"/>
                  </a:lnTo>
                  <a:lnTo>
                    <a:pt x="57" y="150"/>
                  </a:lnTo>
                  <a:lnTo>
                    <a:pt x="59" y="150"/>
                  </a:lnTo>
                  <a:lnTo>
                    <a:pt x="62" y="150"/>
                  </a:lnTo>
                  <a:lnTo>
                    <a:pt x="63" y="150"/>
                  </a:lnTo>
                  <a:lnTo>
                    <a:pt x="64" y="149"/>
                  </a:lnTo>
                  <a:lnTo>
                    <a:pt x="64" y="149"/>
                  </a:lnTo>
                  <a:lnTo>
                    <a:pt x="65" y="149"/>
                  </a:lnTo>
                  <a:lnTo>
                    <a:pt x="65" y="148"/>
                  </a:lnTo>
                  <a:lnTo>
                    <a:pt x="65" y="148"/>
                  </a:lnTo>
                  <a:lnTo>
                    <a:pt x="66" y="147"/>
                  </a:lnTo>
                  <a:lnTo>
                    <a:pt x="68" y="144"/>
                  </a:lnTo>
                  <a:lnTo>
                    <a:pt x="69" y="142"/>
                  </a:lnTo>
                  <a:lnTo>
                    <a:pt x="69" y="142"/>
                  </a:lnTo>
                  <a:lnTo>
                    <a:pt x="70" y="141"/>
                  </a:lnTo>
                  <a:lnTo>
                    <a:pt x="71" y="140"/>
                  </a:lnTo>
                  <a:lnTo>
                    <a:pt x="71" y="140"/>
                  </a:lnTo>
                  <a:lnTo>
                    <a:pt x="72" y="139"/>
                  </a:lnTo>
                  <a:lnTo>
                    <a:pt x="73" y="139"/>
                  </a:lnTo>
                  <a:lnTo>
                    <a:pt x="78" y="138"/>
                  </a:lnTo>
                  <a:lnTo>
                    <a:pt x="80" y="137"/>
                  </a:lnTo>
                  <a:lnTo>
                    <a:pt x="81" y="137"/>
                  </a:lnTo>
                  <a:lnTo>
                    <a:pt x="84" y="136"/>
                  </a:lnTo>
                  <a:lnTo>
                    <a:pt x="88" y="135"/>
                  </a:lnTo>
                  <a:lnTo>
                    <a:pt x="91" y="134"/>
                  </a:lnTo>
                  <a:lnTo>
                    <a:pt x="92" y="133"/>
                  </a:lnTo>
                  <a:lnTo>
                    <a:pt x="93" y="133"/>
                  </a:lnTo>
                  <a:lnTo>
                    <a:pt x="94" y="132"/>
                  </a:lnTo>
                  <a:lnTo>
                    <a:pt x="95" y="131"/>
                  </a:lnTo>
                  <a:lnTo>
                    <a:pt x="103" y="125"/>
                  </a:lnTo>
                  <a:lnTo>
                    <a:pt x="106" y="123"/>
                  </a:lnTo>
                  <a:lnTo>
                    <a:pt x="107" y="122"/>
                  </a:lnTo>
                  <a:lnTo>
                    <a:pt x="108" y="121"/>
                  </a:lnTo>
                  <a:lnTo>
                    <a:pt x="110" y="120"/>
                  </a:lnTo>
                  <a:lnTo>
                    <a:pt x="112" y="120"/>
                  </a:lnTo>
                  <a:lnTo>
                    <a:pt x="115" y="119"/>
                  </a:lnTo>
                  <a:lnTo>
                    <a:pt x="116" y="118"/>
                  </a:lnTo>
                  <a:lnTo>
                    <a:pt x="117" y="118"/>
                  </a:lnTo>
                  <a:lnTo>
                    <a:pt x="119" y="117"/>
                  </a:lnTo>
                  <a:lnTo>
                    <a:pt x="120" y="116"/>
                  </a:lnTo>
                  <a:lnTo>
                    <a:pt x="121" y="115"/>
                  </a:lnTo>
                  <a:lnTo>
                    <a:pt x="123" y="113"/>
                  </a:lnTo>
                  <a:lnTo>
                    <a:pt x="124" y="112"/>
                  </a:lnTo>
                  <a:lnTo>
                    <a:pt x="124" y="112"/>
                  </a:lnTo>
                  <a:lnTo>
                    <a:pt x="125" y="111"/>
                  </a:lnTo>
                  <a:lnTo>
                    <a:pt x="126" y="111"/>
                  </a:lnTo>
                  <a:lnTo>
                    <a:pt x="127" y="110"/>
                  </a:lnTo>
                  <a:lnTo>
                    <a:pt x="128" y="110"/>
                  </a:lnTo>
                  <a:lnTo>
                    <a:pt x="129" y="110"/>
                  </a:lnTo>
                  <a:lnTo>
                    <a:pt x="133" y="109"/>
                  </a:lnTo>
                  <a:lnTo>
                    <a:pt x="135" y="109"/>
                  </a:lnTo>
                  <a:lnTo>
                    <a:pt x="136" y="109"/>
                  </a:lnTo>
                  <a:lnTo>
                    <a:pt x="140" y="109"/>
                  </a:lnTo>
                  <a:lnTo>
                    <a:pt x="143" y="109"/>
                  </a:lnTo>
                  <a:lnTo>
                    <a:pt x="144" y="109"/>
                  </a:lnTo>
                  <a:lnTo>
                    <a:pt x="145" y="109"/>
                  </a:lnTo>
                  <a:lnTo>
                    <a:pt x="146" y="109"/>
                  </a:lnTo>
                  <a:lnTo>
                    <a:pt x="148" y="110"/>
                  </a:lnTo>
                  <a:lnTo>
                    <a:pt x="150" y="110"/>
                  </a:lnTo>
                  <a:lnTo>
                    <a:pt x="151" y="111"/>
                  </a:lnTo>
                  <a:lnTo>
                    <a:pt x="153" y="112"/>
                  </a:lnTo>
                  <a:lnTo>
                    <a:pt x="156" y="114"/>
                  </a:lnTo>
                  <a:lnTo>
                    <a:pt x="158" y="115"/>
                  </a:lnTo>
                  <a:lnTo>
                    <a:pt x="159" y="116"/>
                  </a:lnTo>
                  <a:lnTo>
                    <a:pt x="160" y="116"/>
                  </a:lnTo>
                  <a:lnTo>
                    <a:pt x="162" y="117"/>
                  </a:lnTo>
                  <a:lnTo>
                    <a:pt x="163" y="117"/>
                  </a:lnTo>
                  <a:lnTo>
                    <a:pt x="165" y="117"/>
                  </a:lnTo>
                  <a:lnTo>
                    <a:pt x="167" y="117"/>
                  </a:lnTo>
                  <a:lnTo>
                    <a:pt x="168" y="117"/>
                  </a:lnTo>
                  <a:lnTo>
                    <a:pt x="169" y="117"/>
                  </a:lnTo>
                  <a:lnTo>
                    <a:pt x="170" y="117"/>
                  </a:lnTo>
                  <a:lnTo>
                    <a:pt x="170" y="116"/>
                  </a:lnTo>
                  <a:lnTo>
                    <a:pt x="171" y="116"/>
                  </a:lnTo>
                  <a:lnTo>
                    <a:pt x="173" y="114"/>
                  </a:lnTo>
                  <a:lnTo>
                    <a:pt x="176" y="112"/>
                  </a:lnTo>
                  <a:lnTo>
                    <a:pt x="177" y="111"/>
                  </a:lnTo>
                  <a:lnTo>
                    <a:pt x="178" y="110"/>
                  </a:lnTo>
                  <a:lnTo>
                    <a:pt x="179" y="109"/>
                  </a:lnTo>
                  <a:lnTo>
                    <a:pt x="179" y="107"/>
                  </a:lnTo>
                  <a:lnTo>
                    <a:pt x="180" y="106"/>
                  </a:lnTo>
                  <a:lnTo>
                    <a:pt x="180" y="105"/>
                  </a:lnTo>
                  <a:lnTo>
                    <a:pt x="180" y="104"/>
                  </a:lnTo>
                  <a:lnTo>
                    <a:pt x="180" y="101"/>
                  </a:lnTo>
                  <a:lnTo>
                    <a:pt x="179" y="96"/>
                  </a:lnTo>
                  <a:lnTo>
                    <a:pt x="178" y="92"/>
                  </a:lnTo>
                  <a:lnTo>
                    <a:pt x="178" y="91"/>
                  </a:lnTo>
                  <a:lnTo>
                    <a:pt x="178" y="91"/>
                  </a:lnTo>
                  <a:lnTo>
                    <a:pt x="178" y="90"/>
                  </a:lnTo>
                  <a:lnTo>
                    <a:pt x="177" y="89"/>
                  </a:lnTo>
                  <a:lnTo>
                    <a:pt x="177" y="88"/>
                  </a:lnTo>
                  <a:lnTo>
                    <a:pt x="176" y="87"/>
                  </a:lnTo>
                  <a:lnTo>
                    <a:pt x="174" y="86"/>
                  </a:lnTo>
                  <a:lnTo>
                    <a:pt x="174" y="85"/>
                  </a:lnTo>
                  <a:lnTo>
                    <a:pt x="174" y="85"/>
                  </a:lnTo>
                  <a:lnTo>
                    <a:pt x="174" y="84"/>
                  </a:lnTo>
                  <a:lnTo>
                    <a:pt x="173" y="83"/>
                  </a:lnTo>
                  <a:lnTo>
                    <a:pt x="173" y="82"/>
                  </a:lnTo>
                  <a:lnTo>
                    <a:pt x="174" y="81"/>
                  </a:lnTo>
                  <a:lnTo>
                    <a:pt x="174" y="80"/>
                  </a:lnTo>
                  <a:lnTo>
                    <a:pt x="174" y="80"/>
                  </a:lnTo>
                  <a:lnTo>
                    <a:pt x="175" y="79"/>
                  </a:lnTo>
                  <a:lnTo>
                    <a:pt x="176" y="78"/>
                  </a:lnTo>
                  <a:lnTo>
                    <a:pt x="177" y="77"/>
                  </a:lnTo>
                  <a:lnTo>
                    <a:pt x="178" y="76"/>
                  </a:lnTo>
                  <a:lnTo>
                    <a:pt x="179" y="76"/>
                  </a:lnTo>
                  <a:lnTo>
                    <a:pt x="186" y="72"/>
                  </a:lnTo>
                  <a:lnTo>
                    <a:pt x="189" y="70"/>
                  </a:lnTo>
                  <a:lnTo>
                    <a:pt x="190" y="69"/>
                  </a:lnTo>
                  <a:lnTo>
                    <a:pt x="191" y="68"/>
                  </a:lnTo>
                  <a:lnTo>
                    <a:pt x="192" y="67"/>
                  </a:lnTo>
                  <a:lnTo>
                    <a:pt x="193" y="67"/>
                  </a:lnTo>
                  <a:lnTo>
                    <a:pt x="193" y="66"/>
                  </a:lnTo>
                  <a:lnTo>
                    <a:pt x="194" y="65"/>
                  </a:lnTo>
                  <a:lnTo>
                    <a:pt x="195" y="63"/>
                  </a:lnTo>
                  <a:lnTo>
                    <a:pt x="195" y="62"/>
                  </a:lnTo>
                  <a:lnTo>
                    <a:pt x="195" y="61"/>
                  </a:lnTo>
                  <a:lnTo>
                    <a:pt x="195" y="60"/>
                  </a:lnTo>
                  <a:lnTo>
                    <a:pt x="195" y="60"/>
                  </a:lnTo>
                  <a:lnTo>
                    <a:pt x="195" y="58"/>
                  </a:lnTo>
                  <a:lnTo>
                    <a:pt x="194" y="57"/>
                  </a:lnTo>
                  <a:lnTo>
                    <a:pt x="193" y="56"/>
                  </a:lnTo>
                  <a:lnTo>
                    <a:pt x="193" y="55"/>
                  </a:lnTo>
                  <a:lnTo>
                    <a:pt x="191" y="53"/>
                  </a:lnTo>
                  <a:lnTo>
                    <a:pt x="190" y="52"/>
                  </a:lnTo>
                  <a:lnTo>
                    <a:pt x="189" y="52"/>
                  </a:lnTo>
                  <a:lnTo>
                    <a:pt x="188" y="51"/>
                  </a:lnTo>
                  <a:lnTo>
                    <a:pt x="183" y="47"/>
                  </a:lnTo>
                  <a:lnTo>
                    <a:pt x="182" y="46"/>
                  </a:lnTo>
                  <a:lnTo>
                    <a:pt x="182" y="45"/>
                  </a:lnTo>
                  <a:lnTo>
                    <a:pt x="181" y="45"/>
                  </a:lnTo>
                  <a:lnTo>
                    <a:pt x="180" y="44"/>
                  </a:lnTo>
                  <a:lnTo>
                    <a:pt x="178" y="41"/>
                  </a:lnTo>
                  <a:lnTo>
                    <a:pt x="177" y="40"/>
                  </a:lnTo>
                  <a:lnTo>
                    <a:pt x="176" y="39"/>
                  </a:lnTo>
                  <a:lnTo>
                    <a:pt x="175" y="38"/>
                  </a:lnTo>
                  <a:lnTo>
                    <a:pt x="174" y="37"/>
                  </a:lnTo>
                  <a:lnTo>
                    <a:pt x="173" y="36"/>
                  </a:lnTo>
                  <a:lnTo>
                    <a:pt x="168" y="34"/>
                  </a:lnTo>
                  <a:lnTo>
                    <a:pt x="166" y="33"/>
                  </a:lnTo>
                  <a:lnTo>
                    <a:pt x="161" y="31"/>
                  </a:lnTo>
                  <a:lnTo>
                    <a:pt x="159" y="31"/>
                  </a:lnTo>
                  <a:lnTo>
                    <a:pt x="158" y="30"/>
                  </a:lnTo>
                  <a:lnTo>
                    <a:pt x="157" y="30"/>
                  </a:lnTo>
                  <a:lnTo>
                    <a:pt x="156" y="29"/>
                  </a:lnTo>
                  <a:lnTo>
                    <a:pt x="155" y="28"/>
                  </a:lnTo>
                  <a:lnTo>
                    <a:pt x="154" y="27"/>
                  </a:lnTo>
                  <a:lnTo>
                    <a:pt x="153" y="26"/>
                  </a:lnTo>
                  <a:lnTo>
                    <a:pt x="152" y="25"/>
                  </a:lnTo>
                  <a:lnTo>
                    <a:pt x="152" y="24"/>
                  </a:lnTo>
                  <a:lnTo>
                    <a:pt x="151" y="23"/>
                  </a:lnTo>
                  <a:lnTo>
                    <a:pt x="150" y="19"/>
                  </a:lnTo>
                  <a:lnTo>
                    <a:pt x="149" y="18"/>
                  </a:lnTo>
                  <a:lnTo>
                    <a:pt x="149" y="18"/>
                  </a:lnTo>
                  <a:lnTo>
                    <a:pt x="148" y="17"/>
                  </a:lnTo>
                  <a:lnTo>
                    <a:pt x="147" y="17"/>
                  </a:lnTo>
                  <a:lnTo>
                    <a:pt x="146" y="17"/>
                  </a:lnTo>
                  <a:lnTo>
                    <a:pt x="143" y="16"/>
                  </a:lnTo>
                  <a:lnTo>
                    <a:pt x="142" y="15"/>
                  </a:lnTo>
                  <a:lnTo>
                    <a:pt x="140" y="15"/>
                  </a:lnTo>
                  <a:lnTo>
                    <a:pt x="139" y="14"/>
                  </a:lnTo>
                  <a:lnTo>
                    <a:pt x="135" y="10"/>
                  </a:lnTo>
                  <a:lnTo>
                    <a:pt x="132" y="9"/>
                  </a:lnTo>
                  <a:lnTo>
                    <a:pt x="129" y="6"/>
                  </a:lnTo>
                  <a:lnTo>
                    <a:pt x="128" y="6"/>
                  </a:lnTo>
                  <a:lnTo>
                    <a:pt x="127" y="5"/>
                  </a:lnTo>
                  <a:lnTo>
                    <a:pt x="126" y="4"/>
                  </a:lnTo>
                  <a:lnTo>
                    <a:pt x="126" y="4"/>
                  </a:lnTo>
                  <a:lnTo>
                    <a:pt x="125" y="3"/>
                  </a:lnTo>
                  <a:lnTo>
                    <a:pt x="125" y="2"/>
                  </a:lnTo>
                  <a:lnTo>
                    <a:pt x="125" y="1"/>
                  </a:lnTo>
                  <a:lnTo>
                    <a:pt x="125" y="1"/>
                  </a:lnTo>
                  <a:lnTo>
                    <a:pt x="125" y="1"/>
                  </a:lnTo>
                  <a:lnTo>
                    <a:pt x="125" y="0"/>
                  </a:lnTo>
                  <a:lnTo>
                    <a:pt x="124" y="0"/>
                  </a:lnTo>
                  <a:lnTo>
                    <a:pt x="123" y="0"/>
                  </a:lnTo>
                  <a:lnTo>
                    <a:pt x="123" y="0"/>
                  </a:lnTo>
                </a:path>
              </a:pathLst>
            </a:custGeom>
            <a:solidFill>
              <a:srgbClr val="2171B5"/>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8" name="Freeform 264">
              <a:extLst>
                <a:ext uri="{FF2B5EF4-FFF2-40B4-BE49-F238E27FC236}">
                  <a16:creationId xmlns:a16="http://schemas.microsoft.com/office/drawing/2014/main" id="{EE27E47A-BD34-45CF-95CF-FC1343EC24BF}"/>
                </a:ext>
              </a:extLst>
            </p:cNvPr>
            <p:cNvSpPr>
              <a:spLocks/>
            </p:cNvSpPr>
            <p:nvPr/>
          </p:nvSpPr>
          <p:spPr bwMode="auto">
            <a:xfrm>
              <a:off x="5321147" y="4047424"/>
              <a:ext cx="1406525" cy="1095375"/>
            </a:xfrm>
            <a:custGeom>
              <a:avLst/>
              <a:gdLst>
                <a:gd name="T0" fmla="*/ 253 w 886"/>
                <a:gd name="T1" fmla="*/ 52 h 690"/>
                <a:gd name="T2" fmla="*/ 309 w 886"/>
                <a:gd name="T3" fmla="*/ 31 h 690"/>
                <a:gd name="T4" fmla="*/ 343 w 886"/>
                <a:gd name="T5" fmla="*/ 49 h 690"/>
                <a:gd name="T6" fmla="*/ 376 w 886"/>
                <a:gd name="T7" fmla="*/ 46 h 690"/>
                <a:gd name="T8" fmla="*/ 406 w 886"/>
                <a:gd name="T9" fmla="*/ 47 h 690"/>
                <a:gd name="T10" fmla="*/ 452 w 886"/>
                <a:gd name="T11" fmla="*/ 49 h 690"/>
                <a:gd name="T12" fmla="*/ 478 w 886"/>
                <a:gd name="T13" fmla="*/ 67 h 690"/>
                <a:gd name="T14" fmla="*/ 514 w 886"/>
                <a:gd name="T15" fmla="*/ 37 h 690"/>
                <a:gd name="T16" fmla="*/ 529 w 886"/>
                <a:gd name="T17" fmla="*/ 0 h 690"/>
                <a:gd name="T18" fmla="*/ 572 w 886"/>
                <a:gd name="T19" fmla="*/ 17 h 690"/>
                <a:gd name="T20" fmla="*/ 598 w 886"/>
                <a:gd name="T21" fmla="*/ 43 h 690"/>
                <a:gd name="T22" fmla="*/ 591 w 886"/>
                <a:gd name="T23" fmla="*/ 66 h 690"/>
                <a:gd name="T24" fmla="*/ 589 w 886"/>
                <a:gd name="T25" fmla="*/ 124 h 690"/>
                <a:gd name="T26" fmla="*/ 598 w 886"/>
                <a:gd name="T27" fmla="*/ 169 h 690"/>
                <a:gd name="T28" fmla="*/ 617 w 886"/>
                <a:gd name="T29" fmla="*/ 215 h 690"/>
                <a:gd name="T30" fmla="*/ 664 w 886"/>
                <a:gd name="T31" fmla="*/ 224 h 690"/>
                <a:gd name="T32" fmla="*/ 671 w 886"/>
                <a:gd name="T33" fmla="*/ 241 h 690"/>
                <a:gd name="T34" fmla="*/ 712 w 886"/>
                <a:gd name="T35" fmla="*/ 251 h 690"/>
                <a:gd name="T36" fmla="*/ 769 w 886"/>
                <a:gd name="T37" fmla="*/ 259 h 690"/>
                <a:gd name="T38" fmla="*/ 782 w 886"/>
                <a:gd name="T39" fmla="*/ 300 h 690"/>
                <a:gd name="T40" fmla="*/ 839 w 886"/>
                <a:gd name="T41" fmla="*/ 321 h 690"/>
                <a:gd name="T42" fmla="*/ 872 w 886"/>
                <a:gd name="T43" fmla="*/ 322 h 690"/>
                <a:gd name="T44" fmla="*/ 880 w 886"/>
                <a:gd name="T45" fmla="*/ 351 h 690"/>
                <a:gd name="T46" fmla="*/ 851 w 886"/>
                <a:gd name="T47" fmla="*/ 390 h 690"/>
                <a:gd name="T48" fmla="*/ 858 w 886"/>
                <a:gd name="T49" fmla="*/ 414 h 690"/>
                <a:gd name="T50" fmla="*/ 875 w 886"/>
                <a:gd name="T51" fmla="*/ 440 h 690"/>
                <a:gd name="T52" fmla="*/ 861 w 886"/>
                <a:gd name="T53" fmla="*/ 460 h 690"/>
                <a:gd name="T54" fmla="*/ 800 w 886"/>
                <a:gd name="T55" fmla="*/ 424 h 690"/>
                <a:gd name="T56" fmla="*/ 750 w 886"/>
                <a:gd name="T57" fmla="*/ 411 h 690"/>
                <a:gd name="T58" fmla="*/ 703 w 886"/>
                <a:gd name="T59" fmla="*/ 437 h 690"/>
                <a:gd name="T60" fmla="*/ 689 w 886"/>
                <a:gd name="T61" fmla="*/ 404 h 690"/>
                <a:gd name="T62" fmla="*/ 638 w 886"/>
                <a:gd name="T63" fmla="*/ 391 h 690"/>
                <a:gd name="T64" fmla="*/ 621 w 886"/>
                <a:gd name="T65" fmla="*/ 436 h 690"/>
                <a:gd name="T66" fmla="*/ 613 w 886"/>
                <a:gd name="T67" fmla="*/ 522 h 690"/>
                <a:gd name="T68" fmla="*/ 604 w 886"/>
                <a:gd name="T69" fmla="*/ 557 h 690"/>
                <a:gd name="T70" fmla="*/ 547 w 886"/>
                <a:gd name="T71" fmla="*/ 552 h 690"/>
                <a:gd name="T72" fmla="*/ 509 w 886"/>
                <a:gd name="T73" fmla="*/ 614 h 690"/>
                <a:gd name="T74" fmla="*/ 497 w 886"/>
                <a:gd name="T75" fmla="*/ 673 h 690"/>
                <a:gd name="T76" fmla="*/ 466 w 886"/>
                <a:gd name="T77" fmla="*/ 654 h 690"/>
                <a:gd name="T78" fmla="*/ 414 w 886"/>
                <a:gd name="T79" fmla="*/ 648 h 690"/>
                <a:gd name="T80" fmla="*/ 388 w 886"/>
                <a:gd name="T81" fmla="*/ 656 h 690"/>
                <a:gd name="T82" fmla="*/ 360 w 886"/>
                <a:gd name="T83" fmla="*/ 679 h 690"/>
                <a:gd name="T84" fmla="*/ 302 w 886"/>
                <a:gd name="T85" fmla="*/ 675 h 690"/>
                <a:gd name="T86" fmla="*/ 226 w 886"/>
                <a:gd name="T87" fmla="*/ 661 h 690"/>
                <a:gd name="T88" fmla="*/ 205 w 886"/>
                <a:gd name="T89" fmla="*/ 631 h 690"/>
                <a:gd name="T90" fmla="*/ 203 w 886"/>
                <a:gd name="T91" fmla="*/ 599 h 690"/>
                <a:gd name="T92" fmla="*/ 146 w 886"/>
                <a:gd name="T93" fmla="*/ 555 h 690"/>
                <a:gd name="T94" fmla="*/ 105 w 886"/>
                <a:gd name="T95" fmla="*/ 511 h 690"/>
                <a:gd name="T96" fmla="*/ 70 w 886"/>
                <a:gd name="T97" fmla="*/ 475 h 690"/>
                <a:gd name="T98" fmla="*/ 29 w 886"/>
                <a:gd name="T99" fmla="*/ 432 h 690"/>
                <a:gd name="T100" fmla="*/ 1 w 886"/>
                <a:gd name="T101" fmla="*/ 405 h 690"/>
                <a:gd name="T102" fmla="*/ 24 w 886"/>
                <a:gd name="T103" fmla="*/ 360 h 690"/>
                <a:gd name="T104" fmla="*/ 26 w 886"/>
                <a:gd name="T105" fmla="*/ 302 h 690"/>
                <a:gd name="T106" fmla="*/ 67 w 886"/>
                <a:gd name="T107" fmla="*/ 284 h 690"/>
                <a:gd name="T108" fmla="*/ 70 w 886"/>
                <a:gd name="T109" fmla="*/ 245 h 690"/>
                <a:gd name="T110" fmla="*/ 75 w 886"/>
                <a:gd name="T111" fmla="*/ 221 h 690"/>
                <a:gd name="T112" fmla="*/ 84 w 886"/>
                <a:gd name="T113" fmla="*/ 197 h 690"/>
                <a:gd name="T114" fmla="*/ 106 w 886"/>
                <a:gd name="T115" fmla="*/ 151 h 690"/>
                <a:gd name="T116" fmla="*/ 102 w 886"/>
                <a:gd name="T117" fmla="*/ 94 h 690"/>
                <a:gd name="T118" fmla="*/ 104 w 886"/>
                <a:gd name="T119" fmla="*/ 62 h 690"/>
                <a:gd name="T120" fmla="*/ 147 w 886"/>
                <a:gd name="T121" fmla="*/ 57 h 690"/>
                <a:gd name="T122" fmla="*/ 182 w 886"/>
                <a:gd name="T123" fmla="*/ 63 h 690"/>
                <a:gd name="T124" fmla="*/ 218 w 886"/>
                <a:gd name="T125" fmla="*/ 36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690">
                  <a:moveTo>
                    <a:pt x="230" y="31"/>
                  </a:moveTo>
                  <a:lnTo>
                    <a:pt x="230" y="31"/>
                  </a:lnTo>
                  <a:lnTo>
                    <a:pt x="231" y="32"/>
                  </a:lnTo>
                  <a:lnTo>
                    <a:pt x="231" y="33"/>
                  </a:lnTo>
                  <a:lnTo>
                    <a:pt x="231" y="33"/>
                  </a:lnTo>
                  <a:lnTo>
                    <a:pt x="231" y="35"/>
                  </a:lnTo>
                  <a:lnTo>
                    <a:pt x="231" y="41"/>
                  </a:lnTo>
                  <a:lnTo>
                    <a:pt x="231" y="43"/>
                  </a:lnTo>
                  <a:lnTo>
                    <a:pt x="232" y="44"/>
                  </a:lnTo>
                  <a:lnTo>
                    <a:pt x="232" y="46"/>
                  </a:lnTo>
                  <a:lnTo>
                    <a:pt x="232" y="47"/>
                  </a:lnTo>
                  <a:lnTo>
                    <a:pt x="232" y="48"/>
                  </a:lnTo>
                  <a:lnTo>
                    <a:pt x="233" y="49"/>
                  </a:lnTo>
                  <a:lnTo>
                    <a:pt x="234" y="49"/>
                  </a:lnTo>
                  <a:lnTo>
                    <a:pt x="234" y="50"/>
                  </a:lnTo>
                  <a:lnTo>
                    <a:pt x="235" y="51"/>
                  </a:lnTo>
                  <a:lnTo>
                    <a:pt x="236" y="51"/>
                  </a:lnTo>
                  <a:lnTo>
                    <a:pt x="237" y="52"/>
                  </a:lnTo>
                  <a:lnTo>
                    <a:pt x="238" y="52"/>
                  </a:lnTo>
                  <a:lnTo>
                    <a:pt x="240" y="52"/>
                  </a:lnTo>
                  <a:lnTo>
                    <a:pt x="241" y="52"/>
                  </a:lnTo>
                  <a:lnTo>
                    <a:pt x="243" y="52"/>
                  </a:lnTo>
                  <a:lnTo>
                    <a:pt x="244" y="52"/>
                  </a:lnTo>
                  <a:lnTo>
                    <a:pt x="246" y="51"/>
                  </a:lnTo>
                  <a:lnTo>
                    <a:pt x="247" y="51"/>
                  </a:lnTo>
                  <a:lnTo>
                    <a:pt x="248" y="51"/>
                  </a:lnTo>
                  <a:lnTo>
                    <a:pt x="251" y="52"/>
                  </a:lnTo>
                  <a:lnTo>
                    <a:pt x="253" y="52"/>
                  </a:lnTo>
                  <a:lnTo>
                    <a:pt x="254" y="52"/>
                  </a:lnTo>
                  <a:lnTo>
                    <a:pt x="257" y="51"/>
                  </a:lnTo>
                  <a:lnTo>
                    <a:pt x="259" y="51"/>
                  </a:lnTo>
                  <a:lnTo>
                    <a:pt x="261" y="51"/>
                  </a:lnTo>
                  <a:lnTo>
                    <a:pt x="265" y="51"/>
                  </a:lnTo>
                  <a:lnTo>
                    <a:pt x="267" y="51"/>
                  </a:lnTo>
                  <a:lnTo>
                    <a:pt x="278" y="50"/>
                  </a:lnTo>
                  <a:lnTo>
                    <a:pt x="283" y="50"/>
                  </a:lnTo>
                  <a:lnTo>
                    <a:pt x="285" y="49"/>
                  </a:lnTo>
                  <a:lnTo>
                    <a:pt x="287" y="49"/>
                  </a:lnTo>
                  <a:lnTo>
                    <a:pt x="289" y="49"/>
                  </a:lnTo>
                  <a:lnTo>
                    <a:pt x="290" y="49"/>
                  </a:lnTo>
                  <a:lnTo>
                    <a:pt x="290" y="49"/>
                  </a:lnTo>
                  <a:lnTo>
                    <a:pt x="291" y="49"/>
                  </a:lnTo>
                  <a:lnTo>
                    <a:pt x="292" y="48"/>
                  </a:lnTo>
                  <a:lnTo>
                    <a:pt x="293" y="48"/>
                  </a:lnTo>
                  <a:lnTo>
                    <a:pt x="293" y="47"/>
                  </a:lnTo>
                  <a:lnTo>
                    <a:pt x="294" y="45"/>
                  </a:lnTo>
                  <a:lnTo>
                    <a:pt x="296" y="43"/>
                  </a:lnTo>
                  <a:lnTo>
                    <a:pt x="297" y="41"/>
                  </a:lnTo>
                  <a:lnTo>
                    <a:pt x="298" y="39"/>
                  </a:lnTo>
                  <a:lnTo>
                    <a:pt x="299" y="36"/>
                  </a:lnTo>
                  <a:lnTo>
                    <a:pt x="300" y="35"/>
                  </a:lnTo>
                  <a:lnTo>
                    <a:pt x="301" y="34"/>
                  </a:lnTo>
                  <a:lnTo>
                    <a:pt x="302" y="33"/>
                  </a:lnTo>
                  <a:lnTo>
                    <a:pt x="303" y="33"/>
                  </a:lnTo>
                  <a:lnTo>
                    <a:pt x="304" y="32"/>
                  </a:lnTo>
                  <a:lnTo>
                    <a:pt x="309" y="31"/>
                  </a:lnTo>
                  <a:lnTo>
                    <a:pt x="311" y="31"/>
                  </a:lnTo>
                  <a:lnTo>
                    <a:pt x="312" y="30"/>
                  </a:lnTo>
                  <a:lnTo>
                    <a:pt x="314" y="30"/>
                  </a:lnTo>
                  <a:lnTo>
                    <a:pt x="315" y="30"/>
                  </a:lnTo>
                  <a:lnTo>
                    <a:pt x="316" y="30"/>
                  </a:lnTo>
                  <a:lnTo>
                    <a:pt x="317" y="31"/>
                  </a:lnTo>
                  <a:lnTo>
                    <a:pt x="319" y="31"/>
                  </a:lnTo>
                  <a:lnTo>
                    <a:pt x="321" y="32"/>
                  </a:lnTo>
                  <a:lnTo>
                    <a:pt x="323" y="33"/>
                  </a:lnTo>
                  <a:lnTo>
                    <a:pt x="324" y="34"/>
                  </a:lnTo>
                  <a:lnTo>
                    <a:pt x="325" y="35"/>
                  </a:lnTo>
                  <a:lnTo>
                    <a:pt x="326" y="36"/>
                  </a:lnTo>
                  <a:lnTo>
                    <a:pt x="328" y="38"/>
                  </a:lnTo>
                  <a:lnTo>
                    <a:pt x="328" y="39"/>
                  </a:lnTo>
                  <a:lnTo>
                    <a:pt x="329" y="40"/>
                  </a:lnTo>
                  <a:lnTo>
                    <a:pt x="330" y="40"/>
                  </a:lnTo>
                  <a:lnTo>
                    <a:pt x="331" y="41"/>
                  </a:lnTo>
                  <a:lnTo>
                    <a:pt x="331" y="41"/>
                  </a:lnTo>
                  <a:lnTo>
                    <a:pt x="334" y="42"/>
                  </a:lnTo>
                  <a:lnTo>
                    <a:pt x="336" y="43"/>
                  </a:lnTo>
                  <a:lnTo>
                    <a:pt x="338" y="44"/>
                  </a:lnTo>
                  <a:lnTo>
                    <a:pt x="339" y="45"/>
                  </a:lnTo>
                  <a:lnTo>
                    <a:pt x="339" y="45"/>
                  </a:lnTo>
                  <a:lnTo>
                    <a:pt x="340" y="46"/>
                  </a:lnTo>
                  <a:lnTo>
                    <a:pt x="341" y="47"/>
                  </a:lnTo>
                  <a:lnTo>
                    <a:pt x="342" y="48"/>
                  </a:lnTo>
                  <a:lnTo>
                    <a:pt x="342" y="49"/>
                  </a:lnTo>
                  <a:lnTo>
                    <a:pt x="343" y="49"/>
                  </a:lnTo>
                  <a:lnTo>
                    <a:pt x="344" y="52"/>
                  </a:lnTo>
                  <a:lnTo>
                    <a:pt x="344" y="53"/>
                  </a:lnTo>
                  <a:lnTo>
                    <a:pt x="345" y="53"/>
                  </a:lnTo>
                  <a:lnTo>
                    <a:pt x="345" y="53"/>
                  </a:lnTo>
                  <a:lnTo>
                    <a:pt x="345" y="53"/>
                  </a:lnTo>
                  <a:lnTo>
                    <a:pt x="346" y="54"/>
                  </a:lnTo>
                  <a:lnTo>
                    <a:pt x="349" y="54"/>
                  </a:lnTo>
                  <a:lnTo>
                    <a:pt x="351" y="54"/>
                  </a:lnTo>
                  <a:lnTo>
                    <a:pt x="353" y="55"/>
                  </a:lnTo>
                  <a:lnTo>
                    <a:pt x="354" y="55"/>
                  </a:lnTo>
                  <a:lnTo>
                    <a:pt x="355" y="55"/>
                  </a:lnTo>
                  <a:lnTo>
                    <a:pt x="358" y="54"/>
                  </a:lnTo>
                  <a:lnTo>
                    <a:pt x="358" y="54"/>
                  </a:lnTo>
                  <a:lnTo>
                    <a:pt x="359" y="53"/>
                  </a:lnTo>
                  <a:lnTo>
                    <a:pt x="360" y="53"/>
                  </a:lnTo>
                  <a:lnTo>
                    <a:pt x="364" y="50"/>
                  </a:lnTo>
                  <a:lnTo>
                    <a:pt x="365" y="49"/>
                  </a:lnTo>
                  <a:lnTo>
                    <a:pt x="366" y="48"/>
                  </a:lnTo>
                  <a:lnTo>
                    <a:pt x="368" y="48"/>
                  </a:lnTo>
                  <a:lnTo>
                    <a:pt x="369" y="47"/>
                  </a:lnTo>
                  <a:lnTo>
                    <a:pt x="370" y="47"/>
                  </a:lnTo>
                  <a:lnTo>
                    <a:pt x="372" y="47"/>
                  </a:lnTo>
                  <a:lnTo>
                    <a:pt x="374" y="47"/>
                  </a:lnTo>
                  <a:lnTo>
                    <a:pt x="375" y="47"/>
                  </a:lnTo>
                  <a:lnTo>
                    <a:pt x="375" y="47"/>
                  </a:lnTo>
                  <a:lnTo>
                    <a:pt x="376" y="47"/>
                  </a:lnTo>
                  <a:lnTo>
                    <a:pt x="376" y="47"/>
                  </a:lnTo>
                  <a:lnTo>
                    <a:pt x="376" y="46"/>
                  </a:lnTo>
                  <a:lnTo>
                    <a:pt x="376" y="46"/>
                  </a:lnTo>
                  <a:lnTo>
                    <a:pt x="376" y="44"/>
                  </a:lnTo>
                  <a:lnTo>
                    <a:pt x="376" y="41"/>
                  </a:lnTo>
                  <a:lnTo>
                    <a:pt x="376" y="40"/>
                  </a:lnTo>
                  <a:lnTo>
                    <a:pt x="376" y="40"/>
                  </a:lnTo>
                  <a:lnTo>
                    <a:pt x="376" y="40"/>
                  </a:lnTo>
                  <a:lnTo>
                    <a:pt x="377" y="39"/>
                  </a:lnTo>
                  <a:lnTo>
                    <a:pt x="377" y="39"/>
                  </a:lnTo>
                  <a:lnTo>
                    <a:pt x="378" y="39"/>
                  </a:lnTo>
                  <a:lnTo>
                    <a:pt x="378" y="38"/>
                  </a:lnTo>
                  <a:lnTo>
                    <a:pt x="379" y="39"/>
                  </a:lnTo>
                  <a:lnTo>
                    <a:pt x="380" y="39"/>
                  </a:lnTo>
                  <a:lnTo>
                    <a:pt x="384" y="41"/>
                  </a:lnTo>
                  <a:lnTo>
                    <a:pt x="385" y="42"/>
                  </a:lnTo>
                  <a:lnTo>
                    <a:pt x="386" y="43"/>
                  </a:lnTo>
                  <a:lnTo>
                    <a:pt x="389" y="44"/>
                  </a:lnTo>
                  <a:lnTo>
                    <a:pt x="390" y="44"/>
                  </a:lnTo>
                  <a:lnTo>
                    <a:pt x="391" y="45"/>
                  </a:lnTo>
                  <a:lnTo>
                    <a:pt x="396" y="48"/>
                  </a:lnTo>
                  <a:lnTo>
                    <a:pt x="397" y="49"/>
                  </a:lnTo>
                  <a:lnTo>
                    <a:pt x="399" y="50"/>
                  </a:lnTo>
                  <a:lnTo>
                    <a:pt x="400" y="50"/>
                  </a:lnTo>
                  <a:lnTo>
                    <a:pt x="401" y="50"/>
                  </a:lnTo>
                  <a:lnTo>
                    <a:pt x="401" y="50"/>
                  </a:lnTo>
                  <a:lnTo>
                    <a:pt x="402" y="50"/>
                  </a:lnTo>
                  <a:lnTo>
                    <a:pt x="402" y="50"/>
                  </a:lnTo>
                  <a:lnTo>
                    <a:pt x="404" y="48"/>
                  </a:lnTo>
                  <a:lnTo>
                    <a:pt x="406" y="47"/>
                  </a:lnTo>
                  <a:lnTo>
                    <a:pt x="408" y="47"/>
                  </a:lnTo>
                  <a:lnTo>
                    <a:pt x="408" y="46"/>
                  </a:lnTo>
                  <a:lnTo>
                    <a:pt x="409" y="46"/>
                  </a:lnTo>
                  <a:lnTo>
                    <a:pt x="411" y="46"/>
                  </a:lnTo>
                  <a:lnTo>
                    <a:pt x="412" y="46"/>
                  </a:lnTo>
                  <a:lnTo>
                    <a:pt x="415" y="46"/>
                  </a:lnTo>
                  <a:lnTo>
                    <a:pt x="416" y="47"/>
                  </a:lnTo>
                  <a:lnTo>
                    <a:pt x="417" y="47"/>
                  </a:lnTo>
                  <a:lnTo>
                    <a:pt x="418" y="47"/>
                  </a:lnTo>
                  <a:lnTo>
                    <a:pt x="419" y="47"/>
                  </a:lnTo>
                  <a:lnTo>
                    <a:pt x="422" y="49"/>
                  </a:lnTo>
                  <a:lnTo>
                    <a:pt x="423" y="49"/>
                  </a:lnTo>
                  <a:lnTo>
                    <a:pt x="425" y="50"/>
                  </a:lnTo>
                  <a:lnTo>
                    <a:pt x="426" y="50"/>
                  </a:lnTo>
                  <a:lnTo>
                    <a:pt x="429" y="51"/>
                  </a:lnTo>
                  <a:lnTo>
                    <a:pt x="434" y="51"/>
                  </a:lnTo>
                  <a:lnTo>
                    <a:pt x="436" y="51"/>
                  </a:lnTo>
                  <a:lnTo>
                    <a:pt x="439" y="52"/>
                  </a:lnTo>
                  <a:lnTo>
                    <a:pt x="440" y="51"/>
                  </a:lnTo>
                  <a:lnTo>
                    <a:pt x="441" y="51"/>
                  </a:lnTo>
                  <a:lnTo>
                    <a:pt x="444" y="51"/>
                  </a:lnTo>
                  <a:lnTo>
                    <a:pt x="446" y="50"/>
                  </a:lnTo>
                  <a:lnTo>
                    <a:pt x="448" y="50"/>
                  </a:lnTo>
                  <a:lnTo>
                    <a:pt x="451" y="49"/>
                  </a:lnTo>
                  <a:lnTo>
                    <a:pt x="451" y="49"/>
                  </a:lnTo>
                  <a:lnTo>
                    <a:pt x="452" y="49"/>
                  </a:lnTo>
                  <a:lnTo>
                    <a:pt x="452" y="49"/>
                  </a:lnTo>
                  <a:lnTo>
                    <a:pt x="452" y="49"/>
                  </a:lnTo>
                  <a:lnTo>
                    <a:pt x="452" y="50"/>
                  </a:lnTo>
                  <a:lnTo>
                    <a:pt x="452" y="51"/>
                  </a:lnTo>
                  <a:lnTo>
                    <a:pt x="452" y="52"/>
                  </a:lnTo>
                  <a:lnTo>
                    <a:pt x="452" y="55"/>
                  </a:lnTo>
                  <a:lnTo>
                    <a:pt x="451" y="56"/>
                  </a:lnTo>
                  <a:lnTo>
                    <a:pt x="451" y="57"/>
                  </a:lnTo>
                  <a:lnTo>
                    <a:pt x="452" y="57"/>
                  </a:lnTo>
                  <a:lnTo>
                    <a:pt x="452" y="58"/>
                  </a:lnTo>
                  <a:lnTo>
                    <a:pt x="452" y="58"/>
                  </a:lnTo>
                  <a:lnTo>
                    <a:pt x="453" y="59"/>
                  </a:lnTo>
                  <a:lnTo>
                    <a:pt x="454" y="59"/>
                  </a:lnTo>
                  <a:lnTo>
                    <a:pt x="454" y="60"/>
                  </a:lnTo>
                  <a:lnTo>
                    <a:pt x="455" y="60"/>
                  </a:lnTo>
                  <a:lnTo>
                    <a:pt x="456" y="60"/>
                  </a:lnTo>
                  <a:lnTo>
                    <a:pt x="458" y="60"/>
                  </a:lnTo>
                  <a:lnTo>
                    <a:pt x="461" y="61"/>
                  </a:lnTo>
                  <a:lnTo>
                    <a:pt x="463" y="61"/>
                  </a:lnTo>
                  <a:lnTo>
                    <a:pt x="465" y="62"/>
                  </a:lnTo>
                  <a:lnTo>
                    <a:pt x="468" y="62"/>
                  </a:lnTo>
                  <a:lnTo>
                    <a:pt x="470" y="63"/>
                  </a:lnTo>
                  <a:lnTo>
                    <a:pt x="471" y="64"/>
                  </a:lnTo>
                  <a:lnTo>
                    <a:pt x="472" y="65"/>
                  </a:lnTo>
                  <a:lnTo>
                    <a:pt x="475" y="66"/>
                  </a:lnTo>
                  <a:lnTo>
                    <a:pt x="476" y="67"/>
                  </a:lnTo>
                  <a:lnTo>
                    <a:pt x="476" y="67"/>
                  </a:lnTo>
                  <a:lnTo>
                    <a:pt x="477" y="67"/>
                  </a:lnTo>
                  <a:lnTo>
                    <a:pt x="477" y="67"/>
                  </a:lnTo>
                  <a:lnTo>
                    <a:pt x="478" y="67"/>
                  </a:lnTo>
                  <a:lnTo>
                    <a:pt x="478" y="67"/>
                  </a:lnTo>
                  <a:lnTo>
                    <a:pt x="479" y="67"/>
                  </a:lnTo>
                  <a:lnTo>
                    <a:pt x="480" y="67"/>
                  </a:lnTo>
                  <a:lnTo>
                    <a:pt x="480" y="66"/>
                  </a:lnTo>
                  <a:lnTo>
                    <a:pt x="481" y="65"/>
                  </a:lnTo>
                  <a:lnTo>
                    <a:pt x="482" y="62"/>
                  </a:lnTo>
                  <a:lnTo>
                    <a:pt x="483" y="61"/>
                  </a:lnTo>
                  <a:lnTo>
                    <a:pt x="485" y="59"/>
                  </a:lnTo>
                  <a:lnTo>
                    <a:pt x="487" y="58"/>
                  </a:lnTo>
                  <a:lnTo>
                    <a:pt x="489" y="56"/>
                  </a:lnTo>
                  <a:lnTo>
                    <a:pt x="493" y="52"/>
                  </a:lnTo>
                  <a:lnTo>
                    <a:pt x="495" y="50"/>
                  </a:lnTo>
                  <a:lnTo>
                    <a:pt x="498" y="48"/>
                  </a:lnTo>
                  <a:lnTo>
                    <a:pt x="499" y="48"/>
                  </a:lnTo>
                  <a:lnTo>
                    <a:pt x="500" y="47"/>
                  </a:lnTo>
                  <a:lnTo>
                    <a:pt x="502" y="47"/>
                  </a:lnTo>
                  <a:lnTo>
                    <a:pt x="507" y="45"/>
                  </a:lnTo>
                  <a:lnTo>
                    <a:pt x="508" y="45"/>
                  </a:lnTo>
                  <a:lnTo>
                    <a:pt x="510" y="44"/>
                  </a:lnTo>
                  <a:lnTo>
                    <a:pt x="511" y="43"/>
                  </a:lnTo>
                  <a:lnTo>
                    <a:pt x="513" y="43"/>
                  </a:lnTo>
                  <a:lnTo>
                    <a:pt x="513" y="42"/>
                  </a:lnTo>
                  <a:lnTo>
                    <a:pt x="514" y="42"/>
                  </a:lnTo>
                  <a:lnTo>
                    <a:pt x="514" y="41"/>
                  </a:lnTo>
                  <a:lnTo>
                    <a:pt x="515" y="40"/>
                  </a:lnTo>
                  <a:lnTo>
                    <a:pt x="515" y="39"/>
                  </a:lnTo>
                  <a:lnTo>
                    <a:pt x="515" y="38"/>
                  </a:lnTo>
                  <a:lnTo>
                    <a:pt x="514" y="37"/>
                  </a:lnTo>
                  <a:lnTo>
                    <a:pt x="514" y="34"/>
                  </a:lnTo>
                  <a:lnTo>
                    <a:pt x="513" y="31"/>
                  </a:lnTo>
                  <a:lnTo>
                    <a:pt x="512" y="29"/>
                  </a:lnTo>
                  <a:lnTo>
                    <a:pt x="512" y="28"/>
                  </a:lnTo>
                  <a:lnTo>
                    <a:pt x="512" y="27"/>
                  </a:lnTo>
                  <a:lnTo>
                    <a:pt x="512" y="25"/>
                  </a:lnTo>
                  <a:lnTo>
                    <a:pt x="512" y="24"/>
                  </a:lnTo>
                  <a:lnTo>
                    <a:pt x="513" y="20"/>
                  </a:lnTo>
                  <a:lnTo>
                    <a:pt x="514" y="19"/>
                  </a:lnTo>
                  <a:lnTo>
                    <a:pt x="514" y="17"/>
                  </a:lnTo>
                  <a:lnTo>
                    <a:pt x="514" y="15"/>
                  </a:lnTo>
                  <a:lnTo>
                    <a:pt x="514" y="14"/>
                  </a:lnTo>
                  <a:lnTo>
                    <a:pt x="514" y="14"/>
                  </a:lnTo>
                  <a:lnTo>
                    <a:pt x="515" y="13"/>
                  </a:lnTo>
                  <a:lnTo>
                    <a:pt x="515" y="12"/>
                  </a:lnTo>
                  <a:lnTo>
                    <a:pt x="516" y="11"/>
                  </a:lnTo>
                  <a:lnTo>
                    <a:pt x="518" y="10"/>
                  </a:lnTo>
                  <a:lnTo>
                    <a:pt x="518" y="9"/>
                  </a:lnTo>
                  <a:lnTo>
                    <a:pt x="519" y="8"/>
                  </a:lnTo>
                  <a:lnTo>
                    <a:pt x="520" y="7"/>
                  </a:lnTo>
                  <a:lnTo>
                    <a:pt x="521" y="6"/>
                  </a:lnTo>
                  <a:lnTo>
                    <a:pt x="521" y="5"/>
                  </a:lnTo>
                  <a:lnTo>
                    <a:pt x="522" y="4"/>
                  </a:lnTo>
                  <a:lnTo>
                    <a:pt x="525" y="2"/>
                  </a:lnTo>
                  <a:lnTo>
                    <a:pt x="527" y="0"/>
                  </a:lnTo>
                  <a:lnTo>
                    <a:pt x="528" y="0"/>
                  </a:lnTo>
                  <a:lnTo>
                    <a:pt x="529" y="0"/>
                  </a:lnTo>
                  <a:lnTo>
                    <a:pt x="529" y="0"/>
                  </a:lnTo>
                  <a:lnTo>
                    <a:pt x="530" y="0"/>
                  </a:lnTo>
                  <a:lnTo>
                    <a:pt x="531" y="0"/>
                  </a:lnTo>
                  <a:lnTo>
                    <a:pt x="532" y="0"/>
                  </a:lnTo>
                  <a:lnTo>
                    <a:pt x="533" y="1"/>
                  </a:lnTo>
                  <a:lnTo>
                    <a:pt x="536" y="3"/>
                  </a:lnTo>
                  <a:lnTo>
                    <a:pt x="537" y="4"/>
                  </a:lnTo>
                  <a:lnTo>
                    <a:pt x="540" y="5"/>
                  </a:lnTo>
                  <a:lnTo>
                    <a:pt x="545" y="8"/>
                  </a:lnTo>
                  <a:lnTo>
                    <a:pt x="547" y="8"/>
                  </a:lnTo>
                  <a:lnTo>
                    <a:pt x="548" y="9"/>
                  </a:lnTo>
                  <a:lnTo>
                    <a:pt x="549" y="10"/>
                  </a:lnTo>
                  <a:lnTo>
                    <a:pt x="550" y="11"/>
                  </a:lnTo>
                  <a:lnTo>
                    <a:pt x="555" y="15"/>
                  </a:lnTo>
                  <a:lnTo>
                    <a:pt x="557" y="17"/>
                  </a:lnTo>
                  <a:lnTo>
                    <a:pt x="559" y="18"/>
                  </a:lnTo>
                  <a:lnTo>
                    <a:pt x="560" y="19"/>
                  </a:lnTo>
                  <a:lnTo>
                    <a:pt x="561" y="20"/>
                  </a:lnTo>
                  <a:lnTo>
                    <a:pt x="563" y="20"/>
                  </a:lnTo>
                  <a:lnTo>
                    <a:pt x="563" y="20"/>
                  </a:lnTo>
                  <a:lnTo>
                    <a:pt x="564" y="21"/>
                  </a:lnTo>
                  <a:lnTo>
                    <a:pt x="564" y="21"/>
                  </a:lnTo>
                  <a:lnTo>
                    <a:pt x="565" y="20"/>
                  </a:lnTo>
                  <a:lnTo>
                    <a:pt x="566" y="20"/>
                  </a:lnTo>
                  <a:lnTo>
                    <a:pt x="568" y="19"/>
                  </a:lnTo>
                  <a:lnTo>
                    <a:pt x="569" y="18"/>
                  </a:lnTo>
                  <a:lnTo>
                    <a:pt x="570" y="18"/>
                  </a:lnTo>
                  <a:lnTo>
                    <a:pt x="572" y="17"/>
                  </a:lnTo>
                  <a:lnTo>
                    <a:pt x="572" y="17"/>
                  </a:lnTo>
                  <a:lnTo>
                    <a:pt x="573" y="17"/>
                  </a:lnTo>
                  <a:lnTo>
                    <a:pt x="573" y="17"/>
                  </a:lnTo>
                  <a:lnTo>
                    <a:pt x="574" y="18"/>
                  </a:lnTo>
                  <a:lnTo>
                    <a:pt x="574" y="18"/>
                  </a:lnTo>
                  <a:lnTo>
                    <a:pt x="575" y="18"/>
                  </a:lnTo>
                  <a:lnTo>
                    <a:pt x="575" y="19"/>
                  </a:lnTo>
                  <a:lnTo>
                    <a:pt x="576" y="21"/>
                  </a:lnTo>
                  <a:lnTo>
                    <a:pt x="577" y="23"/>
                  </a:lnTo>
                  <a:lnTo>
                    <a:pt x="578" y="25"/>
                  </a:lnTo>
                  <a:lnTo>
                    <a:pt x="579" y="27"/>
                  </a:lnTo>
                  <a:lnTo>
                    <a:pt x="581" y="31"/>
                  </a:lnTo>
                  <a:lnTo>
                    <a:pt x="583" y="35"/>
                  </a:lnTo>
                  <a:lnTo>
                    <a:pt x="584" y="37"/>
                  </a:lnTo>
                  <a:lnTo>
                    <a:pt x="585" y="38"/>
                  </a:lnTo>
                  <a:lnTo>
                    <a:pt x="586" y="39"/>
                  </a:lnTo>
                  <a:lnTo>
                    <a:pt x="586" y="40"/>
                  </a:lnTo>
                  <a:lnTo>
                    <a:pt x="588" y="41"/>
                  </a:lnTo>
                  <a:lnTo>
                    <a:pt x="589" y="42"/>
                  </a:lnTo>
                  <a:lnTo>
                    <a:pt x="590" y="42"/>
                  </a:lnTo>
                  <a:lnTo>
                    <a:pt x="591" y="43"/>
                  </a:lnTo>
                  <a:lnTo>
                    <a:pt x="592" y="43"/>
                  </a:lnTo>
                  <a:lnTo>
                    <a:pt x="593" y="43"/>
                  </a:lnTo>
                  <a:lnTo>
                    <a:pt x="594" y="43"/>
                  </a:lnTo>
                  <a:lnTo>
                    <a:pt x="595" y="43"/>
                  </a:lnTo>
                  <a:lnTo>
                    <a:pt x="596" y="43"/>
                  </a:lnTo>
                  <a:lnTo>
                    <a:pt x="597" y="43"/>
                  </a:lnTo>
                  <a:lnTo>
                    <a:pt x="598" y="43"/>
                  </a:lnTo>
                  <a:lnTo>
                    <a:pt x="598" y="43"/>
                  </a:lnTo>
                  <a:lnTo>
                    <a:pt x="599" y="42"/>
                  </a:lnTo>
                  <a:lnTo>
                    <a:pt x="600" y="42"/>
                  </a:lnTo>
                  <a:lnTo>
                    <a:pt x="600" y="42"/>
                  </a:lnTo>
                  <a:lnTo>
                    <a:pt x="600" y="43"/>
                  </a:lnTo>
                  <a:lnTo>
                    <a:pt x="601" y="49"/>
                  </a:lnTo>
                  <a:lnTo>
                    <a:pt x="601" y="50"/>
                  </a:lnTo>
                  <a:lnTo>
                    <a:pt x="601" y="52"/>
                  </a:lnTo>
                  <a:lnTo>
                    <a:pt x="601" y="53"/>
                  </a:lnTo>
                  <a:lnTo>
                    <a:pt x="601" y="54"/>
                  </a:lnTo>
                  <a:lnTo>
                    <a:pt x="601" y="54"/>
                  </a:lnTo>
                  <a:lnTo>
                    <a:pt x="601" y="55"/>
                  </a:lnTo>
                  <a:lnTo>
                    <a:pt x="600" y="56"/>
                  </a:lnTo>
                  <a:lnTo>
                    <a:pt x="600" y="57"/>
                  </a:lnTo>
                  <a:lnTo>
                    <a:pt x="599" y="58"/>
                  </a:lnTo>
                  <a:lnTo>
                    <a:pt x="598" y="58"/>
                  </a:lnTo>
                  <a:lnTo>
                    <a:pt x="597" y="59"/>
                  </a:lnTo>
                  <a:lnTo>
                    <a:pt x="595" y="59"/>
                  </a:lnTo>
                  <a:lnTo>
                    <a:pt x="594" y="60"/>
                  </a:lnTo>
                  <a:lnTo>
                    <a:pt x="593" y="60"/>
                  </a:lnTo>
                  <a:lnTo>
                    <a:pt x="592" y="61"/>
                  </a:lnTo>
                  <a:lnTo>
                    <a:pt x="592" y="62"/>
                  </a:lnTo>
                  <a:lnTo>
                    <a:pt x="591" y="62"/>
                  </a:lnTo>
                  <a:lnTo>
                    <a:pt x="591" y="62"/>
                  </a:lnTo>
                  <a:lnTo>
                    <a:pt x="591" y="63"/>
                  </a:lnTo>
                  <a:lnTo>
                    <a:pt x="591" y="64"/>
                  </a:lnTo>
                  <a:lnTo>
                    <a:pt x="591" y="64"/>
                  </a:lnTo>
                  <a:lnTo>
                    <a:pt x="591" y="65"/>
                  </a:lnTo>
                  <a:lnTo>
                    <a:pt x="591" y="66"/>
                  </a:lnTo>
                  <a:lnTo>
                    <a:pt x="592" y="67"/>
                  </a:lnTo>
                  <a:lnTo>
                    <a:pt x="595" y="71"/>
                  </a:lnTo>
                  <a:lnTo>
                    <a:pt x="595" y="72"/>
                  </a:lnTo>
                  <a:lnTo>
                    <a:pt x="596" y="74"/>
                  </a:lnTo>
                  <a:lnTo>
                    <a:pt x="596" y="75"/>
                  </a:lnTo>
                  <a:lnTo>
                    <a:pt x="597" y="77"/>
                  </a:lnTo>
                  <a:lnTo>
                    <a:pt x="597" y="78"/>
                  </a:lnTo>
                  <a:lnTo>
                    <a:pt x="597" y="79"/>
                  </a:lnTo>
                  <a:lnTo>
                    <a:pt x="598" y="82"/>
                  </a:lnTo>
                  <a:lnTo>
                    <a:pt x="598" y="84"/>
                  </a:lnTo>
                  <a:lnTo>
                    <a:pt x="598" y="85"/>
                  </a:lnTo>
                  <a:lnTo>
                    <a:pt x="597" y="89"/>
                  </a:lnTo>
                  <a:lnTo>
                    <a:pt x="597" y="91"/>
                  </a:lnTo>
                  <a:lnTo>
                    <a:pt x="597" y="92"/>
                  </a:lnTo>
                  <a:lnTo>
                    <a:pt x="597" y="96"/>
                  </a:lnTo>
                  <a:lnTo>
                    <a:pt x="597" y="97"/>
                  </a:lnTo>
                  <a:lnTo>
                    <a:pt x="597" y="100"/>
                  </a:lnTo>
                  <a:lnTo>
                    <a:pt x="596" y="102"/>
                  </a:lnTo>
                  <a:lnTo>
                    <a:pt x="596" y="103"/>
                  </a:lnTo>
                  <a:lnTo>
                    <a:pt x="595" y="105"/>
                  </a:lnTo>
                  <a:lnTo>
                    <a:pt x="595" y="107"/>
                  </a:lnTo>
                  <a:lnTo>
                    <a:pt x="593" y="112"/>
                  </a:lnTo>
                  <a:lnTo>
                    <a:pt x="591" y="116"/>
                  </a:lnTo>
                  <a:lnTo>
                    <a:pt x="590" y="120"/>
                  </a:lnTo>
                  <a:lnTo>
                    <a:pt x="590" y="121"/>
                  </a:lnTo>
                  <a:lnTo>
                    <a:pt x="589" y="122"/>
                  </a:lnTo>
                  <a:lnTo>
                    <a:pt x="589" y="123"/>
                  </a:lnTo>
                  <a:lnTo>
                    <a:pt x="589" y="124"/>
                  </a:lnTo>
                  <a:lnTo>
                    <a:pt x="590" y="125"/>
                  </a:lnTo>
                  <a:lnTo>
                    <a:pt x="590" y="126"/>
                  </a:lnTo>
                  <a:lnTo>
                    <a:pt x="590" y="126"/>
                  </a:lnTo>
                  <a:lnTo>
                    <a:pt x="590" y="127"/>
                  </a:lnTo>
                  <a:lnTo>
                    <a:pt x="589" y="132"/>
                  </a:lnTo>
                  <a:lnTo>
                    <a:pt x="588" y="136"/>
                  </a:lnTo>
                  <a:lnTo>
                    <a:pt x="587" y="138"/>
                  </a:lnTo>
                  <a:lnTo>
                    <a:pt x="586" y="140"/>
                  </a:lnTo>
                  <a:lnTo>
                    <a:pt x="585" y="144"/>
                  </a:lnTo>
                  <a:lnTo>
                    <a:pt x="585" y="145"/>
                  </a:lnTo>
                  <a:lnTo>
                    <a:pt x="584" y="147"/>
                  </a:lnTo>
                  <a:lnTo>
                    <a:pt x="584" y="149"/>
                  </a:lnTo>
                  <a:lnTo>
                    <a:pt x="584" y="150"/>
                  </a:lnTo>
                  <a:lnTo>
                    <a:pt x="584" y="151"/>
                  </a:lnTo>
                  <a:lnTo>
                    <a:pt x="585" y="153"/>
                  </a:lnTo>
                  <a:lnTo>
                    <a:pt x="585" y="153"/>
                  </a:lnTo>
                  <a:lnTo>
                    <a:pt x="585" y="154"/>
                  </a:lnTo>
                  <a:lnTo>
                    <a:pt x="586" y="156"/>
                  </a:lnTo>
                  <a:lnTo>
                    <a:pt x="587" y="157"/>
                  </a:lnTo>
                  <a:lnTo>
                    <a:pt x="588" y="158"/>
                  </a:lnTo>
                  <a:lnTo>
                    <a:pt x="590" y="160"/>
                  </a:lnTo>
                  <a:lnTo>
                    <a:pt x="593" y="162"/>
                  </a:lnTo>
                  <a:lnTo>
                    <a:pt x="594" y="163"/>
                  </a:lnTo>
                  <a:lnTo>
                    <a:pt x="595" y="164"/>
                  </a:lnTo>
                  <a:lnTo>
                    <a:pt x="595" y="165"/>
                  </a:lnTo>
                  <a:lnTo>
                    <a:pt x="596" y="166"/>
                  </a:lnTo>
                  <a:lnTo>
                    <a:pt x="597" y="168"/>
                  </a:lnTo>
                  <a:lnTo>
                    <a:pt x="598" y="169"/>
                  </a:lnTo>
                  <a:lnTo>
                    <a:pt x="598" y="169"/>
                  </a:lnTo>
                  <a:lnTo>
                    <a:pt x="598" y="170"/>
                  </a:lnTo>
                  <a:lnTo>
                    <a:pt x="598" y="170"/>
                  </a:lnTo>
                  <a:lnTo>
                    <a:pt x="597" y="171"/>
                  </a:lnTo>
                  <a:lnTo>
                    <a:pt x="597" y="172"/>
                  </a:lnTo>
                  <a:lnTo>
                    <a:pt x="595" y="174"/>
                  </a:lnTo>
                  <a:lnTo>
                    <a:pt x="594" y="176"/>
                  </a:lnTo>
                  <a:lnTo>
                    <a:pt x="593" y="178"/>
                  </a:lnTo>
                  <a:lnTo>
                    <a:pt x="592" y="179"/>
                  </a:lnTo>
                  <a:lnTo>
                    <a:pt x="591" y="180"/>
                  </a:lnTo>
                  <a:lnTo>
                    <a:pt x="591" y="181"/>
                  </a:lnTo>
                  <a:lnTo>
                    <a:pt x="591" y="182"/>
                  </a:lnTo>
                  <a:lnTo>
                    <a:pt x="591" y="183"/>
                  </a:lnTo>
                  <a:lnTo>
                    <a:pt x="591" y="184"/>
                  </a:lnTo>
                  <a:lnTo>
                    <a:pt x="591" y="185"/>
                  </a:lnTo>
                  <a:lnTo>
                    <a:pt x="592" y="186"/>
                  </a:lnTo>
                  <a:lnTo>
                    <a:pt x="592" y="187"/>
                  </a:lnTo>
                  <a:lnTo>
                    <a:pt x="593" y="189"/>
                  </a:lnTo>
                  <a:lnTo>
                    <a:pt x="596" y="193"/>
                  </a:lnTo>
                  <a:lnTo>
                    <a:pt x="599" y="197"/>
                  </a:lnTo>
                  <a:lnTo>
                    <a:pt x="599" y="198"/>
                  </a:lnTo>
                  <a:lnTo>
                    <a:pt x="600" y="199"/>
                  </a:lnTo>
                  <a:lnTo>
                    <a:pt x="605" y="204"/>
                  </a:lnTo>
                  <a:lnTo>
                    <a:pt x="606" y="205"/>
                  </a:lnTo>
                  <a:lnTo>
                    <a:pt x="609" y="208"/>
                  </a:lnTo>
                  <a:lnTo>
                    <a:pt x="611" y="210"/>
                  </a:lnTo>
                  <a:lnTo>
                    <a:pt x="614" y="213"/>
                  </a:lnTo>
                  <a:lnTo>
                    <a:pt x="617" y="215"/>
                  </a:lnTo>
                  <a:lnTo>
                    <a:pt x="619" y="217"/>
                  </a:lnTo>
                  <a:lnTo>
                    <a:pt x="620" y="217"/>
                  </a:lnTo>
                  <a:lnTo>
                    <a:pt x="620" y="217"/>
                  </a:lnTo>
                  <a:lnTo>
                    <a:pt x="622" y="218"/>
                  </a:lnTo>
                  <a:lnTo>
                    <a:pt x="623" y="218"/>
                  </a:lnTo>
                  <a:lnTo>
                    <a:pt x="624" y="218"/>
                  </a:lnTo>
                  <a:lnTo>
                    <a:pt x="625" y="218"/>
                  </a:lnTo>
                  <a:lnTo>
                    <a:pt x="626" y="217"/>
                  </a:lnTo>
                  <a:lnTo>
                    <a:pt x="628" y="217"/>
                  </a:lnTo>
                  <a:lnTo>
                    <a:pt x="633" y="214"/>
                  </a:lnTo>
                  <a:lnTo>
                    <a:pt x="635" y="213"/>
                  </a:lnTo>
                  <a:lnTo>
                    <a:pt x="637" y="213"/>
                  </a:lnTo>
                  <a:lnTo>
                    <a:pt x="638" y="212"/>
                  </a:lnTo>
                  <a:lnTo>
                    <a:pt x="640" y="212"/>
                  </a:lnTo>
                  <a:lnTo>
                    <a:pt x="641" y="212"/>
                  </a:lnTo>
                  <a:lnTo>
                    <a:pt x="642" y="212"/>
                  </a:lnTo>
                  <a:lnTo>
                    <a:pt x="643" y="212"/>
                  </a:lnTo>
                  <a:lnTo>
                    <a:pt x="644" y="212"/>
                  </a:lnTo>
                  <a:lnTo>
                    <a:pt x="645" y="213"/>
                  </a:lnTo>
                  <a:lnTo>
                    <a:pt x="646" y="213"/>
                  </a:lnTo>
                  <a:lnTo>
                    <a:pt x="647" y="214"/>
                  </a:lnTo>
                  <a:lnTo>
                    <a:pt x="650" y="217"/>
                  </a:lnTo>
                  <a:lnTo>
                    <a:pt x="652" y="218"/>
                  </a:lnTo>
                  <a:lnTo>
                    <a:pt x="654" y="220"/>
                  </a:lnTo>
                  <a:lnTo>
                    <a:pt x="656" y="221"/>
                  </a:lnTo>
                  <a:lnTo>
                    <a:pt x="658" y="221"/>
                  </a:lnTo>
                  <a:lnTo>
                    <a:pt x="659" y="222"/>
                  </a:lnTo>
                  <a:lnTo>
                    <a:pt x="664" y="224"/>
                  </a:lnTo>
                  <a:lnTo>
                    <a:pt x="666" y="224"/>
                  </a:lnTo>
                  <a:lnTo>
                    <a:pt x="668" y="225"/>
                  </a:lnTo>
                  <a:lnTo>
                    <a:pt x="669" y="226"/>
                  </a:lnTo>
                  <a:lnTo>
                    <a:pt x="670" y="226"/>
                  </a:lnTo>
                  <a:lnTo>
                    <a:pt x="670" y="227"/>
                  </a:lnTo>
                  <a:lnTo>
                    <a:pt x="671" y="227"/>
                  </a:lnTo>
                  <a:lnTo>
                    <a:pt x="671" y="228"/>
                  </a:lnTo>
                  <a:lnTo>
                    <a:pt x="672" y="229"/>
                  </a:lnTo>
                  <a:lnTo>
                    <a:pt x="672" y="230"/>
                  </a:lnTo>
                  <a:lnTo>
                    <a:pt x="672" y="230"/>
                  </a:lnTo>
                  <a:lnTo>
                    <a:pt x="672" y="231"/>
                  </a:lnTo>
                  <a:lnTo>
                    <a:pt x="671" y="233"/>
                  </a:lnTo>
                  <a:lnTo>
                    <a:pt x="671" y="234"/>
                  </a:lnTo>
                  <a:lnTo>
                    <a:pt x="671" y="234"/>
                  </a:lnTo>
                  <a:lnTo>
                    <a:pt x="670" y="235"/>
                  </a:lnTo>
                  <a:lnTo>
                    <a:pt x="670" y="236"/>
                  </a:lnTo>
                  <a:lnTo>
                    <a:pt x="669" y="236"/>
                  </a:lnTo>
                  <a:lnTo>
                    <a:pt x="668" y="237"/>
                  </a:lnTo>
                  <a:lnTo>
                    <a:pt x="667" y="238"/>
                  </a:lnTo>
                  <a:lnTo>
                    <a:pt x="666" y="238"/>
                  </a:lnTo>
                  <a:lnTo>
                    <a:pt x="666" y="238"/>
                  </a:lnTo>
                  <a:lnTo>
                    <a:pt x="666" y="239"/>
                  </a:lnTo>
                  <a:lnTo>
                    <a:pt x="666" y="239"/>
                  </a:lnTo>
                  <a:lnTo>
                    <a:pt x="667" y="239"/>
                  </a:lnTo>
                  <a:lnTo>
                    <a:pt x="668" y="240"/>
                  </a:lnTo>
                  <a:lnTo>
                    <a:pt x="669" y="240"/>
                  </a:lnTo>
                  <a:lnTo>
                    <a:pt x="670" y="241"/>
                  </a:lnTo>
                  <a:lnTo>
                    <a:pt x="671" y="241"/>
                  </a:lnTo>
                  <a:lnTo>
                    <a:pt x="672" y="241"/>
                  </a:lnTo>
                  <a:lnTo>
                    <a:pt x="676" y="242"/>
                  </a:lnTo>
                  <a:lnTo>
                    <a:pt x="678" y="242"/>
                  </a:lnTo>
                  <a:lnTo>
                    <a:pt x="679" y="242"/>
                  </a:lnTo>
                  <a:lnTo>
                    <a:pt x="680" y="243"/>
                  </a:lnTo>
                  <a:lnTo>
                    <a:pt x="680" y="243"/>
                  </a:lnTo>
                  <a:lnTo>
                    <a:pt x="681" y="243"/>
                  </a:lnTo>
                  <a:lnTo>
                    <a:pt x="682" y="244"/>
                  </a:lnTo>
                  <a:lnTo>
                    <a:pt x="683" y="245"/>
                  </a:lnTo>
                  <a:lnTo>
                    <a:pt x="685" y="246"/>
                  </a:lnTo>
                  <a:lnTo>
                    <a:pt x="686" y="248"/>
                  </a:lnTo>
                  <a:lnTo>
                    <a:pt x="689" y="252"/>
                  </a:lnTo>
                  <a:lnTo>
                    <a:pt x="690" y="252"/>
                  </a:lnTo>
                  <a:lnTo>
                    <a:pt x="691" y="253"/>
                  </a:lnTo>
                  <a:lnTo>
                    <a:pt x="692" y="254"/>
                  </a:lnTo>
                  <a:lnTo>
                    <a:pt x="693" y="254"/>
                  </a:lnTo>
                  <a:lnTo>
                    <a:pt x="693" y="255"/>
                  </a:lnTo>
                  <a:lnTo>
                    <a:pt x="694" y="255"/>
                  </a:lnTo>
                  <a:lnTo>
                    <a:pt x="696" y="256"/>
                  </a:lnTo>
                  <a:lnTo>
                    <a:pt x="698" y="256"/>
                  </a:lnTo>
                  <a:lnTo>
                    <a:pt x="699" y="256"/>
                  </a:lnTo>
                  <a:lnTo>
                    <a:pt x="701" y="256"/>
                  </a:lnTo>
                  <a:lnTo>
                    <a:pt x="702" y="256"/>
                  </a:lnTo>
                  <a:lnTo>
                    <a:pt x="704" y="255"/>
                  </a:lnTo>
                  <a:lnTo>
                    <a:pt x="705" y="254"/>
                  </a:lnTo>
                  <a:lnTo>
                    <a:pt x="709" y="252"/>
                  </a:lnTo>
                  <a:lnTo>
                    <a:pt x="711" y="252"/>
                  </a:lnTo>
                  <a:lnTo>
                    <a:pt x="712" y="251"/>
                  </a:lnTo>
                  <a:lnTo>
                    <a:pt x="712" y="251"/>
                  </a:lnTo>
                  <a:lnTo>
                    <a:pt x="713" y="251"/>
                  </a:lnTo>
                  <a:lnTo>
                    <a:pt x="714" y="251"/>
                  </a:lnTo>
                  <a:lnTo>
                    <a:pt x="715" y="251"/>
                  </a:lnTo>
                  <a:lnTo>
                    <a:pt x="716" y="252"/>
                  </a:lnTo>
                  <a:lnTo>
                    <a:pt x="723" y="253"/>
                  </a:lnTo>
                  <a:lnTo>
                    <a:pt x="728" y="255"/>
                  </a:lnTo>
                  <a:lnTo>
                    <a:pt x="731" y="256"/>
                  </a:lnTo>
                  <a:lnTo>
                    <a:pt x="733" y="257"/>
                  </a:lnTo>
                  <a:lnTo>
                    <a:pt x="735" y="258"/>
                  </a:lnTo>
                  <a:lnTo>
                    <a:pt x="736" y="259"/>
                  </a:lnTo>
                  <a:lnTo>
                    <a:pt x="737" y="259"/>
                  </a:lnTo>
                  <a:lnTo>
                    <a:pt x="738" y="261"/>
                  </a:lnTo>
                  <a:lnTo>
                    <a:pt x="739" y="262"/>
                  </a:lnTo>
                  <a:lnTo>
                    <a:pt x="740" y="262"/>
                  </a:lnTo>
                  <a:lnTo>
                    <a:pt x="741" y="263"/>
                  </a:lnTo>
                  <a:lnTo>
                    <a:pt x="741" y="263"/>
                  </a:lnTo>
                  <a:lnTo>
                    <a:pt x="742" y="263"/>
                  </a:lnTo>
                  <a:lnTo>
                    <a:pt x="747" y="262"/>
                  </a:lnTo>
                  <a:lnTo>
                    <a:pt x="749" y="262"/>
                  </a:lnTo>
                  <a:lnTo>
                    <a:pt x="753" y="261"/>
                  </a:lnTo>
                  <a:lnTo>
                    <a:pt x="755" y="260"/>
                  </a:lnTo>
                  <a:lnTo>
                    <a:pt x="756" y="260"/>
                  </a:lnTo>
                  <a:lnTo>
                    <a:pt x="760" y="260"/>
                  </a:lnTo>
                  <a:lnTo>
                    <a:pt x="764" y="259"/>
                  </a:lnTo>
                  <a:lnTo>
                    <a:pt x="765" y="259"/>
                  </a:lnTo>
                  <a:lnTo>
                    <a:pt x="767" y="259"/>
                  </a:lnTo>
                  <a:lnTo>
                    <a:pt x="769" y="259"/>
                  </a:lnTo>
                  <a:lnTo>
                    <a:pt x="770" y="259"/>
                  </a:lnTo>
                  <a:lnTo>
                    <a:pt x="771" y="260"/>
                  </a:lnTo>
                  <a:lnTo>
                    <a:pt x="772" y="260"/>
                  </a:lnTo>
                  <a:lnTo>
                    <a:pt x="773" y="260"/>
                  </a:lnTo>
                  <a:lnTo>
                    <a:pt x="774" y="261"/>
                  </a:lnTo>
                  <a:lnTo>
                    <a:pt x="774" y="262"/>
                  </a:lnTo>
                  <a:lnTo>
                    <a:pt x="775" y="263"/>
                  </a:lnTo>
                  <a:lnTo>
                    <a:pt x="776" y="264"/>
                  </a:lnTo>
                  <a:lnTo>
                    <a:pt x="776" y="265"/>
                  </a:lnTo>
                  <a:lnTo>
                    <a:pt x="777" y="266"/>
                  </a:lnTo>
                  <a:lnTo>
                    <a:pt x="777" y="269"/>
                  </a:lnTo>
                  <a:lnTo>
                    <a:pt x="778" y="271"/>
                  </a:lnTo>
                  <a:lnTo>
                    <a:pt x="778" y="272"/>
                  </a:lnTo>
                  <a:lnTo>
                    <a:pt x="778" y="274"/>
                  </a:lnTo>
                  <a:lnTo>
                    <a:pt x="778" y="275"/>
                  </a:lnTo>
                  <a:lnTo>
                    <a:pt x="778" y="276"/>
                  </a:lnTo>
                  <a:lnTo>
                    <a:pt x="778" y="279"/>
                  </a:lnTo>
                  <a:lnTo>
                    <a:pt x="777" y="283"/>
                  </a:lnTo>
                  <a:lnTo>
                    <a:pt x="777" y="286"/>
                  </a:lnTo>
                  <a:lnTo>
                    <a:pt x="777" y="288"/>
                  </a:lnTo>
                  <a:lnTo>
                    <a:pt x="777" y="290"/>
                  </a:lnTo>
                  <a:lnTo>
                    <a:pt x="777" y="291"/>
                  </a:lnTo>
                  <a:lnTo>
                    <a:pt x="778" y="293"/>
                  </a:lnTo>
                  <a:lnTo>
                    <a:pt x="779" y="295"/>
                  </a:lnTo>
                  <a:lnTo>
                    <a:pt x="780" y="297"/>
                  </a:lnTo>
                  <a:lnTo>
                    <a:pt x="780" y="298"/>
                  </a:lnTo>
                  <a:lnTo>
                    <a:pt x="781" y="299"/>
                  </a:lnTo>
                  <a:lnTo>
                    <a:pt x="782" y="300"/>
                  </a:lnTo>
                  <a:lnTo>
                    <a:pt x="785" y="302"/>
                  </a:lnTo>
                  <a:lnTo>
                    <a:pt x="786" y="304"/>
                  </a:lnTo>
                  <a:lnTo>
                    <a:pt x="790" y="306"/>
                  </a:lnTo>
                  <a:lnTo>
                    <a:pt x="794" y="310"/>
                  </a:lnTo>
                  <a:lnTo>
                    <a:pt x="795" y="311"/>
                  </a:lnTo>
                  <a:lnTo>
                    <a:pt x="797" y="312"/>
                  </a:lnTo>
                  <a:lnTo>
                    <a:pt x="799" y="314"/>
                  </a:lnTo>
                  <a:lnTo>
                    <a:pt x="806" y="318"/>
                  </a:lnTo>
                  <a:lnTo>
                    <a:pt x="809" y="320"/>
                  </a:lnTo>
                  <a:lnTo>
                    <a:pt x="810" y="320"/>
                  </a:lnTo>
                  <a:lnTo>
                    <a:pt x="811" y="320"/>
                  </a:lnTo>
                  <a:lnTo>
                    <a:pt x="811" y="320"/>
                  </a:lnTo>
                  <a:lnTo>
                    <a:pt x="812" y="320"/>
                  </a:lnTo>
                  <a:lnTo>
                    <a:pt x="812" y="320"/>
                  </a:lnTo>
                  <a:lnTo>
                    <a:pt x="813" y="320"/>
                  </a:lnTo>
                  <a:lnTo>
                    <a:pt x="815" y="319"/>
                  </a:lnTo>
                  <a:lnTo>
                    <a:pt x="816" y="319"/>
                  </a:lnTo>
                  <a:lnTo>
                    <a:pt x="818" y="318"/>
                  </a:lnTo>
                  <a:lnTo>
                    <a:pt x="819" y="318"/>
                  </a:lnTo>
                  <a:lnTo>
                    <a:pt x="820" y="319"/>
                  </a:lnTo>
                  <a:lnTo>
                    <a:pt x="821" y="319"/>
                  </a:lnTo>
                  <a:lnTo>
                    <a:pt x="822" y="319"/>
                  </a:lnTo>
                  <a:lnTo>
                    <a:pt x="827" y="320"/>
                  </a:lnTo>
                  <a:lnTo>
                    <a:pt x="828" y="321"/>
                  </a:lnTo>
                  <a:lnTo>
                    <a:pt x="830" y="321"/>
                  </a:lnTo>
                  <a:lnTo>
                    <a:pt x="832" y="321"/>
                  </a:lnTo>
                  <a:lnTo>
                    <a:pt x="835" y="321"/>
                  </a:lnTo>
                  <a:lnTo>
                    <a:pt x="839" y="321"/>
                  </a:lnTo>
                  <a:lnTo>
                    <a:pt x="841" y="321"/>
                  </a:lnTo>
                  <a:lnTo>
                    <a:pt x="843" y="321"/>
                  </a:lnTo>
                  <a:lnTo>
                    <a:pt x="844" y="320"/>
                  </a:lnTo>
                  <a:lnTo>
                    <a:pt x="846" y="320"/>
                  </a:lnTo>
                  <a:lnTo>
                    <a:pt x="849" y="318"/>
                  </a:lnTo>
                  <a:lnTo>
                    <a:pt x="851" y="318"/>
                  </a:lnTo>
                  <a:lnTo>
                    <a:pt x="853" y="317"/>
                  </a:lnTo>
                  <a:lnTo>
                    <a:pt x="857" y="317"/>
                  </a:lnTo>
                  <a:lnTo>
                    <a:pt x="857" y="317"/>
                  </a:lnTo>
                  <a:lnTo>
                    <a:pt x="859" y="316"/>
                  </a:lnTo>
                  <a:lnTo>
                    <a:pt x="861" y="315"/>
                  </a:lnTo>
                  <a:lnTo>
                    <a:pt x="861" y="315"/>
                  </a:lnTo>
                  <a:lnTo>
                    <a:pt x="862" y="315"/>
                  </a:lnTo>
                  <a:lnTo>
                    <a:pt x="863" y="315"/>
                  </a:lnTo>
                  <a:lnTo>
                    <a:pt x="864" y="315"/>
                  </a:lnTo>
                  <a:lnTo>
                    <a:pt x="864" y="315"/>
                  </a:lnTo>
                  <a:lnTo>
                    <a:pt x="865" y="315"/>
                  </a:lnTo>
                  <a:lnTo>
                    <a:pt x="866" y="315"/>
                  </a:lnTo>
                  <a:lnTo>
                    <a:pt x="867" y="316"/>
                  </a:lnTo>
                  <a:lnTo>
                    <a:pt x="868" y="316"/>
                  </a:lnTo>
                  <a:lnTo>
                    <a:pt x="869" y="317"/>
                  </a:lnTo>
                  <a:lnTo>
                    <a:pt x="870" y="318"/>
                  </a:lnTo>
                  <a:lnTo>
                    <a:pt x="871" y="318"/>
                  </a:lnTo>
                  <a:lnTo>
                    <a:pt x="871" y="319"/>
                  </a:lnTo>
                  <a:lnTo>
                    <a:pt x="871" y="320"/>
                  </a:lnTo>
                  <a:lnTo>
                    <a:pt x="872" y="321"/>
                  </a:lnTo>
                  <a:lnTo>
                    <a:pt x="872" y="322"/>
                  </a:lnTo>
                  <a:lnTo>
                    <a:pt x="872" y="322"/>
                  </a:lnTo>
                  <a:lnTo>
                    <a:pt x="871" y="323"/>
                  </a:lnTo>
                  <a:lnTo>
                    <a:pt x="871" y="324"/>
                  </a:lnTo>
                  <a:lnTo>
                    <a:pt x="871" y="325"/>
                  </a:lnTo>
                  <a:lnTo>
                    <a:pt x="871" y="326"/>
                  </a:lnTo>
                  <a:lnTo>
                    <a:pt x="871" y="327"/>
                  </a:lnTo>
                  <a:lnTo>
                    <a:pt x="872" y="327"/>
                  </a:lnTo>
                  <a:lnTo>
                    <a:pt x="872" y="328"/>
                  </a:lnTo>
                  <a:lnTo>
                    <a:pt x="873" y="329"/>
                  </a:lnTo>
                  <a:lnTo>
                    <a:pt x="874" y="330"/>
                  </a:lnTo>
                  <a:lnTo>
                    <a:pt x="876" y="331"/>
                  </a:lnTo>
                  <a:lnTo>
                    <a:pt x="878" y="333"/>
                  </a:lnTo>
                  <a:lnTo>
                    <a:pt x="880" y="333"/>
                  </a:lnTo>
                  <a:lnTo>
                    <a:pt x="880" y="334"/>
                  </a:lnTo>
                  <a:lnTo>
                    <a:pt x="881" y="335"/>
                  </a:lnTo>
                  <a:lnTo>
                    <a:pt x="884" y="339"/>
                  </a:lnTo>
                  <a:lnTo>
                    <a:pt x="885" y="340"/>
                  </a:lnTo>
                  <a:lnTo>
                    <a:pt x="885" y="341"/>
                  </a:lnTo>
                  <a:lnTo>
                    <a:pt x="886" y="342"/>
                  </a:lnTo>
                  <a:lnTo>
                    <a:pt x="886" y="343"/>
                  </a:lnTo>
                  <a:lnTo>
                    <a:pt x="886" y="344"/>
                  </a:lnTo>
                  <a:lnTo>
                    <a:pt x="885" y="345"/>
                  </a:lnTo>
                  <a:lnTo>
                    <a:pt x="885" y="347"/>
                  </a:lnTo>
                  <a:lnTo>
                    <a:pt x="884" y="349"/>
                  </a:lnTo>
                  <a:lnTo>
                    <a:pt x="884" y="349"/>
                  </a:lnTo>
                  <a:lnTo>
                    <a:pt x="883" y="350"/>
                  </a:lnTo>
                  <a:lnTo>
                    <a:pt x="882" y="350"/>
                  </a:lnTo>
                  <a:lnTo>
                    <a:pt x="882" y="351"/>
                  </a:lnTo>
                  <a:lnTo>
                    <a:pt x="880" y="351"/>
                  </a:lnTo>
                  <a:lnTo>
                    <a:pt x="879" y="352"/>
                  </a:lnTo>
                  <a:lnTo>
                    <a:pt x="876" y="353"/>
                  </a:lnTo>
                  <a:lnTo>
                    <a:pt x="873" y="353"/>
                  </a:lnTo>
                  <a:lnTo>
                    <a:pt x="872" y="354"/>
                  </a:lnTo>
                  <a:lnTo>
                    <a:pt x="871" y="354"/>
                  </a:lnTo>
                  <a:lnTo>
                    <a:pt x="870" y="354"/>
                  </a:lnTo>
                  <a:lnTo>
                    <a:pt x="870" y="355"/>
                  </a:lnTo>
                  <a:lnTo>
                    <a:pt x="869" y="355"/>
                  </a:lnTo>
                  <a:lnTo>
                    <a:pt x="868" y="356"/>
                  </a:lnTo>
                  <a:lnTo>
                    <a:pt x="867" y="359"/>
                  </a:lnTo>
                  <a:lnTo>
                    <a:pt x="866" y="361"/>
                  </a:lnTo>
                  <a:lnTo>
                    <a:pt x="865" y="362"/>
                  </a:lnTo>
                  <a:lnTo>
                    <a:pt x="864" y="364"/>
                  </a:lnTo>
                  <a:lnTo>
                    <a:pt x="864" y="365"/>
                  </a:lnTo>
                  <a:lnTo>
                    <a:pt x="863" y="368"/>
                  </a:lnTo>
                  <a:lnTo>
                    <a:pt x="863" y="369"/>
                  </a:lnTo>
                  <a:lnTo>
                    <a:pt x="863" y="370"/>
                  </a:lnTo>
                  <a:lnTo>
                    <a:pt x="862" y="371"/>
                  </a:lnTo>
                  <a:lnTo>
                    <a:pt x="861" y="372"/>
                  </a:lnTo>
                  <a:lnTo>
                    <a:pt x="859" y="376"/>
                  </a:lnTo>
                  <a:lnTo>
                    <a:pt x="859" y="377"/>
                  </a:lnTo>
                  <a:lnTo>
                    <a:pt x="858" y="378"/>
                  </a:lnTo>
                  <a:lnTo>
                    <a:pt x="857" y="382"/>
                  </a:lnTo>
                  <a:lnTo>
                    <a:pt x="856" y="383"/>
                  </a:lnTo>
                  <a:lnTo>
                    <a:pt x="856" y="384"/>
                  </a:lnTo>
                  <a:lnTo>
                    <a:pt x="855" y="385"/>
                  </a:lnTo>
                  <a:lnTo>
                    <a:pt x="854" y="386"/>
                  </a:lnTo>
                  <a:lnTo>
                    <a:pt x="851" y="390"/>
                  </a:lnTo>
                  <a:lnTo>
                    <a:pt x="849" y="392"/>
                  </a:lnTo>
                  <a:lnTo>
                    <a:pt x="848" y="392"/>
                  </a:lnTo>
                  <a:lnTo>
                    <a:pt x="846" y="395"/>
                  </a:lnTo>
                  <a:lnTo>
                    <a:pt x="845" y="397"/>
                  </a:lnTo>
                  <a:lnTo>
                    <a:pt x="844" y="398"/>
                  </a:lnTo>
                  <a:lnTo>
                    <a:pt x="843" y="400"/>
                  </a:lnTo>
                  <a:lnTo>
                    <a:pt x="843" y="400"/>
                  </a:lnTo>
                  <a:lnTo>
                    <a:pt x="843" y="401"/>
                  </a:lnTo>
                  <a:lnTo>
                    <a:pt x="843" y="402"/>
                  </a:lnTo>
                  <a:lnTo>
                    <a:pt x="843" y="402"/>
                  </a:lnTo>
                  <a:lnTo>
                    <a:pt x="843" y="403"/>
                  </a:lnTo>
                  <a:lnTo>
                    <a:pt x="843" y="404"/>
                  </a:lnTo>
                  <a:lnTo>
                    <a:pt x="843" y="404"/>
                  </a:lnTo>
                  <a:lnTo>
                    <a:pt x="844" y="404"/>
                  </a:lnTo>
                  <a:lnTo>
                    <a:pt x="845" y="405"/>
                  </a:lnTo>
                  <a:lnTo>
                    <a:pt x="845" y="405"/>
                  </a:lnTo>
                  <a:lnTo>
                    <a:pt x="848" y="405"/>
                  </a:lnTo>
                  <a:lnTo>
                    <a:pt x="849" y="405"/>
                  </a:lnTo>
                  <a:lnTo>
                    <a:pt x="850" y="405"/>
                  </a:lnTo>
                  <a:lnTo>
                    <a:pt x="851" y="406"/>
                  </a:lnTo>
                  <a:lnTo>
                    <a:pt x="852" y="406"/>
                  </a:lnTo>
                  <a:lnTo>
                    <a:pt x="852" y="406"/>
                  </a:lnTo>
                  <a:lnTo>
                    <a:pt x="853" y="407"/>
                  </a:lnTo>
                  <a:lnTo>
                    <a:pt x="854" y="408"/>
                  </a:lnTo>
                  <a:lnTo>
                    <a:pt x="855" y="409"/>
                  </a:lnTo>
                  <a:lnTo>
                    <a:pt x="856" y="412"/>
                  </a:lnTo>
                  <a:lnTo>
                    <a:pt x="857" y="413"/>
                  </a:lnTo>
                  <a:lnTo>
                    <a:pt x="858" y="414"/>
                  </a:lnTo>
                  <a:lnTo>
                    <a:pt x="859" y="415"/>
                  </a:lnTo>
                  <a:lnTo>
                    <a:pt x="860" y="416"/>
                  </a:lnTo>
                  <a:lnTo>
                    <a:pt x="862" y="417"/>
                  </a:lnTo>
                  <a:lnTo>
                    <a:pt x="864" y="418"/>
                  </a:lnTo>
                  <a:lnTo>
                    <a:pt x="867" y="419"/>
                  </a:lnTo>
                  <a:lnTo>
                    <a:pt x="869" y="421"/>
                  </a:lnTo>
                  <a:lnTo>
                    <a:pt x="871" y="421"/>
                  </a:lnTo>
                  <a:lnTo>
                    <a:pt x="872" y="422"/>
                  </a:lnTo>
                  <a:lnTo>
                    <a:pt x="875" y="424"/>
                  </a:lnTo>
                  <a:lnTo>
                    <a:pt x="876" y="425"/>
                  </a:lnTo>
                  <a:lnTo>
                    <a:pt x="877" y="426"/>
                  </a:lnTo>
                  <a:lnTo>
                    <a:pt x="877" y="427"/>
                  </a:lnTo>
                  <a:lnTo>
                    <a:pt x="878" y="428"/>
                  </a:lnTo>
                  <a:lnTo>
                    <a:pt x="879" y="429"/>
                  </a:lnTo>
                  <a:lnTo>
                    <a:pt x="879" y="430"/>
                  </a:lnTo>
                  <a:lnTo>
                    <a:pt x="881" y="433"/>
                  </a:lnTo>
                  <a:lnTo>
                    <a:pt x="881" y="434"/>
                  </a:lnTo>
                  <a:lnTo>
                    <a:pt x="882" y="435"/>
                  </a:lnTo>
                  <a:lnTo>
                    <a:pt x="882" y="435"/>
                  </a:lnTo>
                  <a:lnTo>
                    <a:pt x="882" y="436"/>
                  </a:lnTo>
                  <a:lnTo>
                    <a:pt x="880" y="438"/>
                  </a:lnTo>
                  <a:lnTo>
                    <a:pt x="879" y="439"/>
                  </a:lnTo>
                  <a:lnTo>
                    <a:pt x="879" y="439"/>
                  </a:lnTo>
                  <a:lnTo>
                    <a:pt x="878" y="439"/>
                  </a:lnTo>
                  <a:lnTo>
                    <a:pt x="878" y="440"/>
                  </a:lnTo>
                  <a:lnTo>
                    <a:pt x="876" y="440"/>
                  </a:lnTo>
                  <a:lnTo>
                    <a:pt x="876" y="440"/>
                  </a:lnTo>
                  <a:lnTo>
                    <a:pt x="875" y="440"/>
                  </a:lnTo>
                  <a:lnTo>
                    <a:pt x="875" y="441"/>
                  </a:lnTo>
                  <a:lnTo>
                    <a:pt x="875" y="442"/>
                  </a:lnTo>
                  <a:lnTo>
                    <a:pt x="875" y="442"/>
                  </a:lnTo>
                  <a:lnTo>
                    <a:pt x="874" y="444"/>
                  </a:lnTo>
                  <a:lnTo>
                    <a:pt x="874" y="445"/>
                  </a:lnTo>
                  <a:lnTo>
                    <a:pt x="873" y="446"/>
                  </a:lnTo>
                  <a:lnTo>
                    <a:pt x="872" y="446"/>
                  </a:lnTo>
                  <a:lnTo>
                    <a:pt x="872" y="447"/>
                  </a:lnTo>
                  <a:lnTo>
                    <a:pt x="872" y="447"/>
                  </a:lnTo>
                  <a:lnTo>
                    <a:pt x="872" y="447"/>
                  </a:lnTo>
                  <a:lnTo>
                    <a:pt x="873" y="448"/>
                  </a:lnTo>
                  <a:lnTo>
                    <a:pt x="873" y="448"/>
                  </a:lnTo>
                  <a:lnTo>
                    <a:pt x="873" y="448"/>
                  </a:lnTo>
                  <a:lnTo>
                    <a:pt x="873" y="449"/>
                  </a:lnTo>
                  <a:lnTo>
                    <a:pt x="872" y="449"/>
                  </a:lnTo>
                  <a:lnTo>
                    <a:pt x="870" y="450"/>
                  </a:lnTo>
                  <a:lnTo>
                    <a:pt x="870" y="451"/>
                  </a:lnTo>
                  <a:lnTo>
                    <a:pt x="869" y="451"/>
                  </a:lnTo>
                  <a:lnTo>
                    <a:pt x="868" y="451"/>
                  </a:lnTo>
                  <a:lnTo>
                    <a:pt x="868" y="452"/>
                  </a:lnTo>
                  <a:lnTo>
                    <a:pt x="867" y="452"/>
                  </a:lnTo>
                  <a:lnTo>
                    <a:pt x="867" y="453"/>
                  </a:lnTo>
                  <a:lnTo>
                    <a:pt x="865" y="458"/>
                  </a:lnTo>
                  <a:lnTo>
                    <a:pt x="864" y="460"/>
                  </a:lnTo>
                  <a:lnTo>
                    <a:pt x="863" y="461"/>
                  </a:lnTo>
                  <a:lnTo>
                    <a:pt x="863" y="461"/>
                  </a:lnTo>
                  <a:lnTo>
                    <a:pt x="862" y="461"/>
                  </a:lnTo>
                  <a:lnTo>
                    <a:pt x="861" y="460"/>
                  </a:lnTo>
                  <a:lnTo>
                    <a:pt x="859" y="459"/>
                  </a:lnTo>
                  <a:lnTo>
                    <a:pt x="857" y="458"/>
                  </a:lnTo>
                  <a:lnTo>
                    <a:pt x="855" y="456"/>
                  </a:lnTo>
                  <a:lnTo>
                    <a:pt x="853" y="454"/>
                  </a:lnTo>
                  <a:lnTo>
                    <a:pt x="851" y="452"/>
                  </a:lnTo>
                  <a:lnTo>
                    <a:pt x="849" y="450"/>
                  </a:lnTo>
                  <a:lnTo>
                    <a:pt x="845" y="445"/>
                  </a:lnTo>
                  <a:lnTo>
                    <a:pt x="843" y="443"/>
                  </a:lnTo>
                  <a:lnTo>
                    <a:pt x="842" y="442"/>
                  </a:lnTo>
                  <a:lnTo>
                    <a:pt x="841" y="441"/>
                  </a:lnTo>
                  <a:lnTo>
                    <a:pt x="839" y="439"/>
                  </a:lnTo>
                  <a:lnTo>
                    <a:pt x="837" y="438"/>
                  </a:lnTo>
                  <a:lnTo>
                    <a:pt x="836" y="437"/>
                  </a:lnTo>
                  <a:lnTo>
                    <a:pt x="834" y="437"/>
                  </a:lnTo>
                  <a:lnTo>
                    <a:pt x="833" y="436"/>
                  </a:lnTo>
                  <a:lnTo>
                    <a:pt x="831" y="436"/>
                  </a:lnTo>
                  <a:lnTo>
                    <a:pt x="829" y="435"/>
                  </a:lnTo>
                  <a:lnTo>
                    <a:pt x="826" y="435"/>
                  </a:lnTo>
                  <a:lnTo>
                    <a:pt x="825" y="434"/>
                  </a:lnTo>
                  <a:lnTo>
                    <a:pt x="819" y="433"/>
                  </a:lnTo>
                  <a:lnTo>
                    <a:pt x="817" y="432"/>
                  </a:lnTo>
                  <a:lnTo>
                    <a:pt x="815" y="432"/>
                  </a:lnTo>
                  <a:lnTo>
                    <a:pt x="814" y="432"/>
                  </a:lnTo>
                  <a:lnTo>
                    <a:pt x="812" y="431"/>
                  </a:lnTo>
                  <a:lnTo>
                    <a:pt x="811" y="430"/>
                  </a:lnTo>
                  <a:lnTo>
                    <a:pt x="809" y="429"/>
                  </a:lnTo>
                  <a:lnTo>
                    <a:pt x="806" y="428"/>
                  </a:lnTo>
                  <a:lnTo>
                    <a:pt x="800" y="424"/>
                  </a:lnTo>
                  <a:lnTo>
                    <a:pt x="795" y="420"/>
                  </a:lnTo>
                  <a:lnTo>
                    <a:pt x="793" y="418"/>
                  </a:lnTo>
                  <a:lnTo>
                    <a:pt x="791" y="417"/>
                  </a:lnTo>
                  <a:lnTo>
                    <a:pt x="788" y="416"/>
                  </a:lnTo>
                  <a:lnTo>
                    <a:pt x="786" y="415"/>
                  </a:lnTo>
                  <a:lnTo>
                    <a:pt x="783" y="414"/>
                  </a:lnTo>
                  <a:lnTo>
                    <a:pt x="782" y="414"/>
                  </a:lnTo>
                  <a:lnTo>
                    <a:pt x="780" y="413"/>
                  </a:lnTo>
                  <a:lnTo>
                    <a:pt x="778" y="413"/>
                  </a:lnTo>
                  <a:lnTo>
                    <a:pt x="776" y="413"/>
                  </a:lnTo>
                  <a:lnTo>
                    <a:pt x="773" y="413"/>
                  </a:lnTo>
                  <a:lnTo>
                    <a:pt x="769" y="414"/>
                  </a:lnTo>
                  <a:lnTo>
                    <a:pt x="768" y="414"/>
                  </a:lnTo>
                  <a:lnTo>
                    <a:pt x="766" y="414"/>
                  </a:lnTo>
                  <a:lnTo>
                    <a:pt x="764" y="413"/>
                  </a:lnTo>
                  <a:lnTo>
                    <a:pt x="762" y="413"/>
                  </a:lnTo>
                  <a:lnTo>
                    <a:pt x="761" y="413"/>
                  </a:lnTo>
                  <a:lnTo>
                    <a:pt x="760" y="412"/>
                  </a:lnTo>
                  <a:lnTo>
                    <a:pt x="758" y="412"/>
                  </a:lnTo>
                  <a:lnTo>
                    <a:pt x="755" y="410"/>
                  </a:lnTo>
                  <a:lnTo>
                    <a:pt x="754" y="410"/>
                  </a:lnTo>
                  <a:lnTo>
                    <a:pt x="753" y="410"/>
                  </a:lnTo>
                  <a:lnTo>
                    <a:pt x="753" y="410"/>
                  </a:lnTo>
                  <a:lnTo>
                    <a:pt x="752" y="410"/>
                  </a:lnTo>
                  <a:lnTo>
                    <a:pt x="752" y="410"/>
                  </a:lnTo>
                  <a:lnTo>
                    <a:pt x="751" y="410"/>
                  </a:lnTo>
                  <a:lnTo>
                    <a:pt x="751" y="410"/>
                  </a:lnTo>
                  <a:lnTo>
                    <a:pt x="750" y="411"/>
                  </a:lnTo>
                  <a:lnTo>
                    <a:pt x="750" y="412"/>
                  </a:lnTo>
                  <a:lnTo>
                    <a:pt x="750" y="413"/>
                  </a:lnTo>
                  <a:lnTo>
                    <a:pt x="748" y="417"/>
                  </a:lnTo>
                  <a:lnTo>
                    <a:pt x="748" y="419"/>
                  </a:lnTo>
                  <a:lnTo>
                    <a:pt x="746" y="421"/>
                  </a:lnTo>
                  <a:lnTo>
                    <a:pt x="745" y="425"/>
                  </a:lnTo>
                  <a:lnTo>
                    <a:pt x="744" y="426"/>
                  </a:lnTo>
                  <a:lnTo>
                    <a:pt x="743" y="427"/>
                  </a:lnTo>
                  <a:lnTo>
                    <a:pt x="742" y="428"/>
                  </a:lnTo>
                  <a:lnTo>
                    <a:pt x="741" y="428"/>
                  </a:lnTo>
                  <a:lnTo>
                    <a:pt x="740" y="429"/>
                  </a:lnTo>
                  <a:lnTo>
                    <a:pt x="740" y="429"/>
                  </a:lnTo>
                  <a:lnTo>
                    <a:pt x="738" y="429"/>
                  </a:lnTo>
                  <a:lnTo>
                    <a:pt x="737" y="429"/>
                  </a:lnTo>
                  <a:lnTo>
                    <a:pt x="733" y="430"/>
                  </a:lnTo>
                  <a:lnTo>
                    <a:pt x="729" y="430"/>
                  </a:lnTo>
                  <a:lnTo>
                    <a:pt x="727" y="430"/>
                  </a:lnTo>
                  <a:lnTo>
                    <a:pt x="725" y="430"/>
                  </a:lnTo>
                  <a:lnTo>
                    <a:pt x="723" y="431"/>
                  </a:lnTo>
                  <a:lnTo>
                    <a:pt x="720" y="432"/>
                  </a:lnTo>
                  <a:lnTo>
                    <a:pt x="718" y="433"/>
                  </a:lnTo>
                  <a:lnTo>
                    <a:pt x="713" y="435"/>
                  </a:lnTo>
                  <a:lnTo>
                    <a:pt x="711" y="436"/>
                  </a:lnTo>
                  <a:lnTo>
                    <a:pt x="710" y="436"/>
                  </a:lnTo>
                  <a:lnTo>
                    <a:pt x="709" y="436"/>
                  </a:lnTo>
                  <a:lnTo>
                    <a:pt x="708" y="437"/>
                  </a:lnTo>
                  <a:lnTo>
                    <a:pt x="705" y="437"/>
                  </a:lnTo>
                  <a:lnTo>
                    <a:pt x="703" y="437"/>
                  </a:lnTo>
                  <a:lnTo>
                    <a:pt x="703" y="437"/>
                  </a:lnTo>
                  <a:lnTo>
                    <a:pt x="702" y="437"/>
                  </a:lnTo>
                  <a:lnTo>
                    <a:pt x="701" y="436"/>
                  </a:lnTo>
                  <a:lnTo>
                    <a:pt x="701" y="436"/>
                  </a:lnTo>
                  <a:lnTo>
                    <a:pt x="700" y="436"/>
                  </a:lnTo>
                  <a:lnTo>
                    <a:pt x="700" y="436"/>
                  </a:lnTo>
                  <a:lnTo>
                    <a:pt x="700" y="435"/>
                  </a:lnTo>
                  <a:lnTo>
                    <a:pt x="700" y="435"/>
                  </a:lnTo>
                  <a:lnTo>
                    <a:pt x="700" y="434"/>
                  </a:lnTo>
                  <a:lnTo>
                    <a:pt x="699" y="433"/>
                  </a:lnTo>
                  <a:lnTo>
                    <a:pt x="699" y="432"/>
                  </a:lnTo>
                  <a:lnTo>
                    <a:pt x="700" y="427"/>
                  </a:lnTo>
                  <a:lnTo>
                    <a:pt x="700" y="426"/>
                  </a:lnTo>
                  <a:lnTo>
                    <a:pt x="700" y="425"/>
                  </a:lnTo>
                  <a:lnTo>
                    <a:pt x="699" y="424"/>
                  </a:lnTo>
                  <a:lnTo>
                    <a:pt x="699" y="422"/>
                  </a:lnTo>
                  <a:lnTo>
                    <a:pt x="698" y="419"/>
                  </a:lnTo>
                  <a:lnTo>
                    <a:pt x="698" y="418"/>
                  </a:lnTo>
                  <a:lnTo>
                    <a:pt x="697" y="414"/>
                  </a:lnTo>
                  <a:lnTo>
                    <a:pt x="696" y="411"/>
                  </a:lnTo>
                  <a:lnTo>
                    <a:pt x="695" y="410"/>
                  </a:lnTo>
                  <a:lnTo>
                    <a:pt x="695" y="409"/>
                  </a:lnTo>
                  <a:lnTo>
                    <a:pt x="694" y="409"/>
                  </a:lnTo>
                  <a:lnTo>
                    <a:pt x="693" y="408"/>
                  </a:lnTo>
                  <a:lnTo>
                    <a:pt x="693" y="407"/>
                  </a:lnTo>
                  <a:lnTo>
                    <a:pt x="692" y="406"/>
                  </a:lnTo>
                  <a:lnTo>
                    <a:pt x="690" y="405"/>
                  </a:lnTo>
                  <a:lnTo>
                    <a:pt x="689" y="404"/>
                  </a:lnTo>
                  <a:lnTo>
                    <a:pt x="687" y="404"/>
                  </a:lnTo>
                  <a:lnTo>
                    <a:pt x="685" y="404"/>
                  </a:lnTo>
                  <a:lnTo>
                    <a:pt x="683" y="403"/>
                  </a:lnTo>
                  <a:lnTo>
                    <a:pt x="680" y="403"/>
                  </a:lnTo>
                  <a:lnTo>
                    <a:pt x="678" y="403"/>
                  </a:lnTo>
                  <a:lnTo>
                    <a:pt x="674" y="403"/>
                  </a:lnTo>
                  <a:lnTo>
                    <a:pt x="672" y="403"/>
                  </a:lnTo>
                  <a:lnTo>
                    <a:pt x="670" y="403"/>
                  </a:lnTo>
                  <a:lnTo>
                    <a:pt x="668" y="402"/>
                  </a:lnTo>
                  <a:lnTo>
                    <a:pt x="666" y="402"/>
                  </a:lnTo>
                  <a:lnTo>
                    <a:pt x="665" y="402"/>
                  </a:lnTo>
                  <a:lnTo>
                    <a:pt x="663" y="401"/>
                  </a:lnTo>
                  <a:lnTo>
                    <a:pt x="662" y="401"/>
                  </a:lnTo>
                  <a:lnTo>
                    <a:pt x="661" y="400"/>
                  </a:lnTo>
                  <a:lnTo>
                    <a:pt x="660" y="399"/>
                  </a:lnTo>
                  <a:lnTo>
                    <a:pt x="659" y="398"/>
                  </a:lnTo>
                  <a:lnTo>
                    <a:pt x="656" y="396"/>
                  </a:lnTo>
                  <a:lnTo>
                    <a:pt x="655" y="395"/>
                  </a:lnTo>
                  <a:lnTo>
                    <a:pt x="654" y="395"/>
                  </a:lnTo>
                  <a:lnTo>
                    <a:pt x="654" y="394"/>
                  </a:lnTo>
                  <a:lnTo>
                    <a:pt x="653" y="394"/>
                  </a:lnTo>
                  <a:lnTo>
                    <a:pt x="652" y="393"/>
                  </a:lnTo>
                  <a:lnTo>
                    <a:pt x="651" y="393"/>
                  </a:lnTo>
                  <a:lnTo>
                    <a:pt x="646" y="392"/>
                  </a:lnTo>
                  <a:lnTo>
                    <a:pt x="641" y="391"/>
                  </a:lnTo>
                  <a:lnTo>
                    <a:pt x="640" y="391"/>
                  </a:lnTo>
                  <a:lnTo>
                    <a:pt x="639" y="391"/>
                  </a:lnTo>
                  <a:lnTo>
                    <a:pt x="638" y="391"/>
                  </a:lnTo>
                  <a:lnTo>
                    <a:pt x="636" y="391"/>
                  </a:lnTo>
                  <a:lnTo>
                    <a:pt x="635" y="392"/>
                  </a:lnTo>
                  <a:lnTo>
                    <a:pt x="633" y="392"/>
                  </a:lnTo>
                  <a:lnTo>
                    <a:pt x="631" y="393"/>
                  </a:lnTo>
                  <a:lnTo>
                    <a:pt x="630" y="394"/>
                  </a:lnTo>
                  <a:lnTo>
                    <a:pt x="629" y="395"/>
                  </a:lnTo>
                  <a:lnTo>
                    <a:pt x="629" y="395"/>
                  </a:lnTo>
                  <a:lnTo>
                    <a:pt x="628" y="396"/>
                  </a:lnTo>
                  <a:lnTo>
                    <a:pt x="628" y="396"/>
                  </a:lnTo>
                  <a:lnTo>
                    <a:pt x="628" y="397"/>
                  </a:lnTo>
                  <a:lnTo>
                    <a:pt x="627" y="400"/>
                  </a:lnTo>
                  <a:lnTo>
                    <a:pt x="627" y="402"/>
                  </a:lnTo>
                  <a:lnTo>
                    <a:pt x="626" y="403"/>
                  </a:lnTo>
                  <a:lnTo>
                    <a:pt x="626" y="405"/>
                  </a:lnTo>
                  <a:lnTo>
                    <a:pt x="625" y="407"/>
                  </a:lnTo>
                  <a:lnTo>
                    <a:pt x="623" y="410"/>
                  </a:lnTo>
                  <a:lnTo>
                    <a:pt x="622" y="412"/>
                  </a:lnTo>
                  <a:lnTo>
                    <a:pt x="622" y="413"/>
                  </a:lnTo>
                  <a:lnTo>
                    <a:pt x="621" y="415"/>
                  </a:lnTo>
                  <a:lnTo>
                    <a:pt x="621" y="417"/>
                  </a:lnTo>
                  <a:lnTo>
                    <a:pt x="620" y="418"/>
                  </a:lnTo>
                  <a:lnTo>
                    <a:pt x="620" y="420"/>
                  </a:lnTo>
                  <a:lnTo>
                    <a:pt x="620" y="421"/>
                  </a:lnTo>
                  <a:lnTo>
                    <a:pt x="620" y="423"/>
                  </a:lnTo>
                  <a:lnTo>
                    <a:pt x="620" y="426"/>
                  </a:lnTo>
                  <a:lnTo>
                    <a:pt x="620" y="429"/>
                  </a:lnTo>
                  <a:lnTo>
                    <a:pt x="620" y="432"/>
                  </a:lnTo>
                  <a:lnTo>
                    <a:pt x="621" y="436"/>
                  </a:lnTo>
                  <a:lnTo>
                    <a:pt x="621" y="442"/>
                  </a:lnTo>
                  <a:lnTo>
                    <a:pt x="622" y="447"/>
                  </a:lnTo>
                  <a:lnTo>
                    <a:pt x="622" y="449"/>
                  </a:lnTo>
                  <a:lnTo>
                    <a:pt x="624" y="457"/>
                  </a:lnTo>
                  <a:lnTo>
                    <a:pt x="624" y="459"/>
                  </a:lnTo>
                  <a:lnTo>
                    <a:pt x="624" y="461"/>
                  </a:lnTo>
                  <a:lnTo>
                    <a:pt x="624" y="463"/>
                  </a:lnTo>
                  <a:lnTo>
                    <a:pt x="624" y="465"/>
                  </a:lnTo>
                  <a:lnTo>
                    <a:pt x="624" y="467"/>
                  </a:lnTo>
                  <a:lnTo>
                    <a:pt x="624" y="469"/>
                  </a:lnTo>
                  <a:lnTo>
                    <a:pt x="623" y="472"/>
                  </a:lnTo>
                  <a:lnTo>
                    <a:pt x="621" y="481"/>
                  </a:lnTo>
                  <a:lnTo>
                    <a:pt x="621" y="482"/>
                  </a:lnTo>
                  <a:lnTo>
                    <a:pt x="620" y="485"/>
                  </a:lnTo>
                  <a:lnTo>
                    <a:pt x="620" y="486"/>
                  </a:lnTo>
                  <a:lnTo>
                    <a:pt x="619" y="489"/>
                  </a:lnTo>
                  <a:lnTo>
                    <a:pt x="619" y="491"/>
                  </a:lnTo>
                  <a:lnTo>
                    <a:pt x="619" y="493"/>
                  </a:lnTo>
                  <a:lnTo>
                    <a:pt x="619" y="496"/>
                  </a:lnTo>
                  <a:lnTo>
                    <a:pt x="619" y="501"/>
                  </a:lnTo>
                  <a:lnTo>
                    <a:pt x="619" y="502"/>
                  </a:lnTo>
                  <a:lnTo>
                    <a:pt x="619" y="503"/>
                  </a:lnTo>
                  <a:lnTo>
                    <a:pt x="619" y="504"/>
                  </a:lnTo>
                  <a:lnTo>
                    <a:pt x="618" y="505"/>
                  </a:lnTo>
                  <a:lnTo>
                    <a:pt x="617" y="508"/>
                  </a:lnTo>
                  <a:lnTo>
                    <a:pt x="616" y="511"/>
                  </a:lnTo>
                  <a:lnTo>
                    <a:pt x="614" y="517"/>
                  </a:lnTo>
                  <a:lnTo>
                    <a:pt x="613" y="522"/>
                  </a:lnTo>
                  <a:lnTo>
                    <a:pt x="612" y="524"/>
                  </a:lnTo>
                  <a:lnTo>
                    <a:pt x="612" y="526"/>
                  </a:lnTo>
                  <a:lnTo>
                    <a:pt x="612" y="528"/>
                  </a:lnTo>
                  <a:lnTo>
                    <a:pt x="611" y="531"/>
                  </a:lnTo>
                  <a:lnTo>
                    <a:pt x="611" y="533"/>
                  </a:lnTo>
                  <a:lnTo>
                    <a:pt x="611" y="535"/>
                  </a:lnTo>
                  <a:lnTo>
                    <a:pt x="611" y="536"/>
                  </a:lnTo>
                  <a:lnTo>
                    <a:pt x="612" y="538"/>
                  </a:lnTo>
                  <a:lnTo>
                    <a:pt x="612" y="539"/>
                  </a:lnTo>
                  <a:lnTo>
                    <a:pt x="612" y="540"/>
                  </a:lnTo>
                  <a:lnTo>
                    <a:pt x="613" y="541"/>
                  </a:lnTo>
                  <a:lnTo>
                    <a:pt x="615" y="544"/>
                  </a:lnTo>
                  <a:lnTo>
                    <a:pt x="616" y="545"/>
                  </a:lnTo>
                  <a:lnTo>
                    <a:pt x="616" y="546"/>
                  </a:lnTo>
                  <a:lnTo>
                    <a:pt x="617" y="547"/>
                  </a:lnTo>
                  <a:lnTo>
                    <a:pt x="617" y="548"/>
                  </a:lnTo>
                  <a:lnTo>
                    <a:pt x="617" y="550"/>
                  </a:lnTo>
                  <a:lnTo>
                    <a:pt x="617" y="551"/>
                  </a:lnTo>
                  <a:lnTo>
                    <a:pt x="616" y="552"/>
                  </a:lnTo>
                  <a:lnTo>
                    <a:pt x="616" y="553"/>
                  </a:lnTo>
                  <a:lnTo>
                    <a:pt x="615" y="554"/>
                  </a:lnTo>
                  <a:lnTo>
                    <a:pt x="614" y="555"/>
                  </a:lnTo>
                  <a:lnTo>
                    <a:pt x="612" y="556"/>
                  </a:lnTo>
                  <a:lnTo>
                    <a:pt x="611" y="557"/>
                  </a:lnTo>
                  <a:lnTo>
                    <a:pt x="610" y="557"/>
                  </a:lnTo>
                  <a:lnTo>
                    <a:pt x="609" y="557"/>
                  </a:lnTo>
                  <a:lnTo>
                    <a:pt x="607" y="557"/>
                  </a:lnTo>
                  <a:lnTo>
                    <a:pt x="604" y="557"/>
                  </a:lnTo>
                  <a:lnTo>
                    <a:pt x="602" y="556"/>
                  </a:lnTo>
                  <a:lnTo>
                    <a:pt x="595" y="555"/>
                  </a:lnTo>
                  <a:lnTo>
                    <a:pt x="591" y="553"/>
                  </a:lnTo>
                  <a:lnTo>
                    <a:pt x="589" y="553"/>
                  </a:lnTo>
                  <a:lnTo>
                    <a:pt x="587" y="552"/>
                  </a:lnTo>
                  <a:lnTo>
                    <a:pt x="582" y="550"/>
                  </a:lnTo>
                  <a:lnTo>
                    <a:pt x="581" y="550"/>
                  </a:lnTo>
                  <a:lnTo>
                    <a:pt x="578" y="548"/>
                  </a:lnTo>
                  <a:lnTo>
                    <a:pt x="577" y="548"/>
                  </a:lnTo>
                  <a:lnTo>
                    <a:pt x="575" y="547"/>
                  </a:lnTo>
                  <a:lnTo>
                    <a:pt x="573" y="547"/>
                  </a:lnTo>
                  <a:lnTo>
                    <a:pt x="567" y="546"/>
                  </a:lnTo>
                  <a:lnTo>
                    <a:pt x="563" y="545"/>
                  </a:lnTo>
                  <a:lnTo>
                    <a:pt x="561" y="545"/>
                  </a:lnTo>
                  <a:lnTo>
                    <a:pt x="560" y="545"/>
                  </a:lnTo>
                  <a:lnTo>
                    <a:pt x="558" y="545"/>
                  </a:lnTo>
                  <a:lnTo>
                    <a:pt x="557" y="545"/>
                  </a:lnTo>
                  <a:lnTo>
                    <a:pt x="555" y="545"/>
                  </a:lnTo>
                  <a:lnTo>
                    <a:pt x="554" y="545"/>
                  </a:lnTo>
                  <a:lnTo>
                    <a:pt x="553" y="546"/>
                  </a:lnTo>
                  <a:lnTo>
                    <a:pt x="552" y="546"/>
                  </a:lnTo>
                  <a:lnTo>
                    <a:pt x="551" y="546"/>
                  </a:lnTo>
                  <a:lnTo>
                    <a:pt x="551" y="547"/>
                  </a:lnTo>
                  <a:lnTo>
                    <a:pt x="550" y="548"/>
                  </a:lnTo>
                  <a:lnTo>
                    <a:pt x="549" y="548"/>
                  </a:lnTo>
                  <a:lnTo>
                    <a:pt x="548" y="549"/>
                  </a:lnTo>
                  <a:lnTo>
                    <a:pt x="548" y="551"/>
                  </a:lnTo>
                  <a:lnTo>
                    <a:pt x="547" y="552"/>
                  </a:lnTo>
                  <a:lnTo>
                    <a:pt x="547" y="553"/>
                  </a:lnTo>
                  <a:lnTo>
                    <a:pt x="546" y="558"/>
                  </a:lnTo>
                  <a:lnTo>
                    <a:pt x="545" y="565"/>
                  </a:lnTo>
                  <a:lnTo>
                    <a:pt x="544" y="567"/>
                  </a:lnTo>
                  <a:lnTo>
                    <a:pt x="544" y="571"/>
                  </a:lnTo>
                  <a:lnTo>
                    <a:pt x="543" y="573"/>
                  </a:lnTo>
                  <a:lnTo>
                    <a:pt x="543" y="574"/>
                  </a:lnTo>
                  <a:lnTo>
                    <a:pt x="542" y="575"/>
                  </a:lnTo>
                  <a:lnTo>
                    <a:pt x="542" y="576"/>
                  </a:lnTo>
                  <a:lnTo>
                    <a:pt x="541" y="578"/>
                  </a:lnTo>
                  <a:lnTo>
                    <a:pt x="539" y="580"/>
                  </a:lnTo>
                  <a:lnTo>
                    <a:pt x="537" y="582"/>
                  </a:lnTo>
                  <a:lnTo>
                    <a:pt x="535" y="585"/>
                  </a:lnTo>
                  <a:lnTo>
                    <a:pt x="534" y="586"/>
                  </a:lnTo>
                  <a:lnTo>
                    <a:pt x="532" y="588"/>
                  </a:lnTo>
                  <a:lnTo>
                    <a:pt x="531" y="589"/>
                  </a:lnTo>
                  <a:lnTo>
                    <a:pt x="529" y="590"/>
                  </a:lnTo>
                  <a:lnTo>
                    <a:pt x="525" y="593"/>
                  </a:lnTo>
                  <a:lnTo>
                    <a:pt x="520" y="597"/>
                  </a:lnTo>
                  <a:lnTo>
                    <a:pt x="518" y="598"/>
                  </a:lnTo>
                  <a:lnTo>
                    <a:pt x="517" y="600"/>
                  </a:lnTo>
                  <a:lnTo>
                    <a:pt x="516" y="601"/>
                  </a:lnTo>
                  <a:lnTo>
                    <a:pt x="515" y="602"/>
                  </a:lnTo>
                  <a:lnTo>
                    <a:pt x="514" y="604"/>
                  </a:lnTo>
                  <a:lnTo>
                    <a:pt x="512" y="606"/>
                  </a:lnTo>
                  <a:lnTo>
                    <a:pt x="511" y="609"/>
                  </a:lnTo>
                  <a:lnTo>
                    <a:pt x="510" y="611"/>
                  </a:lnTo>
                  <a:lnTo>
                    <a:pt x="509" y="614"/>
                  </a:lnTo>
                  <a:lnTo>
                    <a:pt x="508" y="618"/>
                  </a:lnTo>
                  <a:lnTo>
                    <a:pt x="507" y="620"/>
                  </a:lnTo>
                  <a:lnTo>
                    <a:pt x="507" y="622"/>
                  </a:lnTo>
                  <a:lnTo>
                    <a:pt x="507" y="624"/>
                  </a:lnTo>
                  <a:lnTo>
                    <a:pt x="506" y="626"/>
                  </a:lnTo>
                  <a:lnTo>
                    <a:pt x="506" y="627"/>
                  </a:lnTo>
                  <a:lnTo>
                    <a:pt x="506" y="629"/>
                  </a:lnTo>
                  <a:lnTo>
                    <a:pt x="507" y="637"/>
                  </a:lnTo>
                  <a:lnTo>
                    <a:pt x="507" y="640"/>
                  </a:lnTo>
                  <a:lnTo>
                    <a:pt x="507" y="642"/>
                  </a:lnTo>
                  <a:lnTo>
                    <a:pt x="507" y="645"/>
                  </a:lnTo>
                  <a:lnTo>
                    <a:pt x="506" y="652"/>
                  </a:lnTo>
                  <a:lnTo>
                    <a:pt x="506" y="657"/>
                  </a:lnTo>
                  <a:lnTo>
                    <a:pt x="506" y="658"/>
                  </a:lnTo>
                  <a:lnTo>
                    <a:pt x="506" y="660"/>
                  </a:lnTo>
                  <a:lnTo>
                    <a:pt x="505" y="661"/>
                  </a:lnTo>
                  <a:lnTo>
                    <a:pt x="505" y="663"/>
                  </a:lnTo>
                  <a:lnTo>
                    <a:pt x="504" y="664"/>
                  </a:lnTo>
                  <a:lnTo>
                    <a:pt x="504" y="666"/>
                  </a:lnTo>
                  <a:lnTo>
                    <a:pt x="503" y="667"/>
                  </a:lnTo>
                  <a:lnTo>
                    <a:pt x="502" y="668"/>
                  </a:lnTo>
                  <a:lnTo>
                    <a:pt x="501" y="670"/>
                  </a:lnTo>
                  <a:lnTo>
                    <a:pt x="500" y="671"/>
                  </a:lnTo>
                  <a:lnTo>
                    <a:pt x="500" y="671"/>
                  </a:lnTo>
                  <a:lnTo>
                    <a:pt x="499" y="672"/>
                  </a:lnTo>
                  <a:lnTo>
                    <a:pt x="498" y="672"/>
                  </a:lnTo>
                  <a:lnTo>
                    <a:pt x="498" y="672"/>
                  </a:lnTo>
                  <a:lnTo>
                    <a:pt x="497" y="673"/>
                  </a:lnTo>
                  <a:lnTo>
                    <a:pt x="496" y="673"/>
                  </a:lnTo>
                  <a:lnTo>
                    <a:pt x="495" y="673"/>
                  </a:lnTo>
                  <a:lnTo>
                    <a:pt x="494" y="673"/>
                  </a:lnTo>
                  <a:lnTo>
                    <a:pt x="492" y="674"/>
                  </a:lnTo>
                  <a:lnTo>
                    <a:pt x="491" y="674"/>
                  </a:lnTo>
                  <a:lnTo>
                    <a:pt x="490" y="673"/>
                  </a:lnTo>
                  <a:lnTo>
                    <a:pt x="489" y="673"/>
                  </a:lnTo>
                  <a:lnTo>
                    <a:pt x="488" y="673"/>
                  </a:lnTo>
                  <a:lnTo>
                    <a:pt x="487" y="673"/>
                  </a:lnTo>
                  <a:lnTo>
                    <a:pt x="486" y="672"/>
                  </a:lnTo>
                  <a:lnTo>
                    <a:pt x="486" y="672"/>
                  </a:lnTo>
                  <a:lnTo>
                    <a:pt x="485" y="671"/>
                  </a:lnTo>
                  <a:lnTo>
                    <a:pt x="484" y="670"/>
                  </a:lnTo>
                  <a:lnTo>
                    <a:pt x="483" y="670"/>
                  </a:lnTo>
                  <a:lnTo>
                    <a:pt x="482" y="668"/>
                  </a:lnTo>
                  <a:lnTo>
                    <a:pt x="479" y="664"/>
                  </a:lnTo>
                  <a:lnTo>
                    <a:pt x="478" y="663"/>
                  </a:lnTo>
                  <a:lnTo>
                    <a:pt x="477" y="662"/>
                  </a:lnTo>
                  <a:lnTo>
                    <a:pt x="476" y="661"/>
                  </a:lnTo>
                  <a:lnTo>
                    <a:pt x="474" y="660"/>
                  </a:lnTo>
                  <a:lnTo>
                    <a:pt x="473" y="660"/>
                  </a:lnTo>
                  <a:lnTo>
                    <a:pt x="471" y="659"/>
                  </a:lnTo>
                  <a:lnTo>
                    <a:pt x="470" y="658"/>
                  </a:lnTo>
                  <a:lnTo>
                    <a:pt x="469" y="658"/>
                  </a:lnTo>
                  <a:lnTo>
                    <a:pt x="468" y="657"/>
                  </a:lnTo>
                  <a:lnTo>
                    <a:pt x="467" y="656"/>
                  </a:lnTo>
                  <a:lnTo>
                    <a:pt x="466" y="655"/>
                  </a:lnTo>
                  <a:lnTo>
                    <a:pt x="466" y="654"/>
                  </a:lnTo>
                  <a:lnTo>
                    <a:pt x="463" y="651"/>
                  </a:lnTo>
                  <a:lnTo>
                    <a:pt x="462" y="650"/>
                  </a:lnTo>
                  <a:lnTo>
                    <a:pt x="461" y="649"/>
                  </a:lnTo>
                  <a:lnTo>
                    <a:pt x="461" y="648"/>
                  </a:lnTo>
                  <a:lnTo>
                    <a:pt x="460" y="648"/>
                  </a:lnTo>
                  <a:lnTo>
                    <a:pt x="459" y="648"/>
                  </a:lnTo>
                  <a:lnTo>
                    <a:pt x="458" y="647"/>
                  </a:lnTo>
                  <a:lnTo>
                    <a:pt x="457" y="648"/>
                  </a:lnTo>
                  <a:lnTo>
                    <a:pt x="456" y="648"/>
                  </a:lnTo>
                  <a:lnTo>
                    <a:pt x="455" y="648"/>
                  </a:lnTo>
                  <a:lnTo>
                    <a:pt x="454" y="649"/>
                  </a:lnTo>
                  <a:lnTo>
                    <a:pt x="445" y="654"/>
                  </a:lnTo>
                  <a:lnTo>
                    <a:pt x="444" y="655"/>
                  </a:lnTo>
                  <a:lnTo>
                    <a:pt x="442" y="656"/>
                  </a:lnTo>
                  <a:lnTo>
                    <a:pt x="441" y="656"/>
                  </a:lnTo>
                  <a:lnTo>
                    <a:pt x="440" y="657"/>
                  </a:lnTo>
                  <a:lnTo>
                    <a:pt x="439" y="657"/>
                  </a:lnTo>
                  <a:lnTo>
                    <a:pt x="438" y="657"/>
                  </a:lnTo>
                  <a:lnTo>
                    <a:pt x="437" y="657"/>
                  </a:lnTo>
                  <a:lnTo>
                    <a:pt x="436" y="657"/>
                  </a:lnTo>
                  <a:lnTo>
                    <a:pt x="435" y="657"/>
                  </a:lnTo>
                  <a:lnTo>
                    <a:pt x="434" y="656"/>
                  </a:lnTo>
                  <a:lnTo>
                    <a:pt x="430" y="655"/>
                  </a:lnTo>
                  <a:lnTo>
                    <a:pt x="424" y="653"/>
                  </a:lnTo>
                  <a:lnTo>
                    <a:pt x="422" y="652"/>
                  </a:lnTo>
                  <a:lnTo>
                    <a:pt x="417" y="650"/>
                  </a:lnTo>
                  <a:lnTo>
                    <a:pt x="415" y="649"/>
                  </a:lnTo>
                  <a:lnTo>
                    <a:pt x="414" y="648"/>
                  </a:lnTo>
                  <a:lnTo>
                    <a:pt x="413" y="648"/>
                  </a:lnTo>
                  <a:lnTo>
                    <a:pt x="412" y="647"/>
                  </a:lnTo>
                  <a:lnTo>
                    <a:pt x="411" y="646"/>
                  </a:lnTo>
                  <a:lnTo>
                    <a:pt x="409" y="643"/>
                  </a:lnTo>
                  <a:lnTo>
                    <a:pt x="407" y="642"/>
                  </a:lnTo>
                  <a:lnTo>
                    <a:pt x="403" y="638"/>
                  </a:lnTo>
                  <a:lnTo>
                    <a:pt x="401" y="636"/>
                  </a:lnTo>
                  <a:lnTo>
                    <a:pt x="400" y="635"/>
                  </a:lnTo>
                  <a:lnTo>
                    <a:pt x="399" y="634"/>
                  </a:lnTo>
                  <a:lnTo>
                    <a:pt x="398" y="634"/>
                  </a:lnTo>
                  <a:lnTo>
                    <a:pt x="398" y="634"/>
                  </a:lnTo>
                  <a:lnTo>
                    <a:pt x="396" y="634"/>
                  </a:lnTo>
                  <a:lnTo>
                    <a:pt x="396" y="634"/>
                  </a:lnTo>
                  <a:lnTo>
                    <a:pt x="395" y="634"/>
                  </a:lnTo>
                  <a:lnTo>
                    <a:pt x="394" y="635"/>
                  </a:lnTo>
                  <a:lnTo>
                    <a:pt x="393" y="635"/>
                  </a:lnTo>
                  <a:lnTo>
                    <a:pt x="393" y="636"/>
                  </a:lnTo>
                  <a:lnTo>
                    <a:pt x="392" y="636"/>
                  </a:lnTo>
                  <a:lnTo>
                    <a:pt x="392" y="637"/>
                  </a:lnTo>
                  <a:lnTo>
                    <a:pt x="391" y="637"/>
                  </a:lnTo>
                  <a:lnTo>
                    <a:pt x="391" y="638"/>
                  </a:lnTo>
                  <a:lnTo>
                    <a:pt x="391" y="639"/>
                  </a:lnTo>
                  <a:lnTo>
                    <a:pt x="391" y="644"/>
                  </a:lnTo>
                  <a:lnTo>
                    <a:pt x="390" y="646"/>
                  </a:lnTo>
                  <a:lnTo>
                    <a:pt x="390" y="648"/>
                  </a:lnTo>
                  <a:lnTo>
                    <a:pt x="389" y="651"/>
                  </a:lnTo>
                  <a:lnTo>
                    <a:pt x="388" y="655"/>
                  </a:lnTo>
                  <a:lnTo>
                    <a:pt x="388" y="656"/>
                  </a:lnTo>
                  <a:lnTo>
                    <a:pt x="387" y="658"/>
                  </a:lnTo>
                  <a:lnTo>
                    <a:pt x="387" y="659"/>
                  </a:lnTo>
                  <a:lnTo>
                    <a:pt x="386" y="661"/>
                  </a:lnTo>
                  <a:lnTo>
                    <a:pt x="385" y="662"/>
                  </a:lnTo>
                  <a:lnTo>
                    <a:pt x="384" y="663"/>
                  </a:lnTo>
                  <a:lnTo>
                    <a:pt x="383" y="664"/>
                  </a:lnTo>
                  <a:lnTo>
                    <a:pt x="382" y="665"/>
                  </a:lnTo>
                  <a:lnTo>
                    <a:pt x="381" y="666"/>
                  </a:lnTo>
                  <a:lnTo>
                    <a:pt x="381" y="667"/>
                  </a:lnTo>
                  <a:lnTo>
                    <a:pt x="380" y="667"/>
                  </a:lnTo>
                  <a:lnTo>
                    <a:pt x="379" y="667"/>
                  </a:lnTo>
                  <a:lnTo>
                    <a:pt x="378" y="668"/>
                  </a:lnTo>
                  <a:lnTo>
                    <a:pt x="377" y="668"/>
                  </a:lnTo>
                  <a:lnTo>
                    <a:pt x="372" y="668"/>
                  </a:lnTo>
                  <a:lnTo>
                    <a:pt x="370" y="669"/>
                  </a:lnTo>
                  <a:lnTo>
                    <a:pt x="368" y="669"/>
                  </a:lnTo>
                  <a:lnTo>
                    <a:pt x="367" y="669"/>
                  </a:lnTo>
                  <a:lnTo>
                    <a:pt x="367" y="670"/>
                  </a:lnTo>
                  <a:lnTo>
                    <a:pt x="366" y="670"/>
                  </a:lnTo>
                  <a:lnTo>
                    <a:pt x="365" y="671"/>
                  </a:lnTo>
                  <a:lnTo>
                    <a:pt x="365" y="671"/>
                  </a:lnTo>
                  <a:lnTo>
                    <a:pt x="364" y="673"/>
                  </a:lnTo>
                  <a:lnTo>
                    <a:pt x="363" y="675"/>
                  </a:lnTo>
                  <a:lnTo>
                    <a:pt x="362" y="677"/>
                  </a:lnTo>
                  <a:lnTo>
                    <a:pt x="362" y="677"/>
                  </a:lnTo>
                  <a:lnTo>
                    <a:pt x="362" y="678"/>
                  </a:lnTo>
                  <a:lnTo>
                    <a:pt x="361" y="679"/>
                  </a:lnTo>
                  <a:lnTo>
                    <a:pt x="360" y="679"/>
                  </a:lnTo>
                  <a:lnTo>
                    <a:pt x="359" y="680"/>
                  </a:lnTo>
                  <a:lnTo>
                    <a:pt x="358" y="680"/>
                  </a:lnTo>
                  <a:lnTo>
                    <a:pt x="356" y="681"/>
                  </a:lnTo>
                  <a:lnTo>
                    <a:pt x="354" y="682"/>
                  </a:lnTo>
                  <a:lnTo>
                    <a:pt x="353" y="682"/>
                  </a:lnTo>
                  <a:lnTo>
                    <a:pt x="352" y="682"/>
                  </a:lnTo>
                  <a:lnTo>
                    <a:pt x="351" y="683"/>
                  </a:lnTo>
                  <a:lnTo>
                    <a:pt x="350" y="684"/>
                  </a:lnTo>
                  <a:lnTo>
                    <a:pt x="349" y="684"/>
                  </a:lnTo>
                  <a:lnTo>
                    <a:pt x="346" y="687"/>
                  </a:lnTo>
                  <a:lnTo>
                    <a:pt x="345" y="688"/>
                  </a:lnTo>
                  <a:lnTo>
                    <a:pt x="344" y="689"/>
                  </a:lnTo>
                  <a:lnTo>
                    <a:pt x="343" y="690"/>
                  </a:lnTo>
                  <a:lnTo>
                    <a:pt x="342" y="690"/>
                  </a:lnTo>
                  <a:lnTo>
                    <a:pt x="340" y="690"/>
                  </a:lnTo>
                  <a:lnTo>
                    <a:pt x="339" y="690"/>
                  </a:lnTo>
                  <a:lnTo>
                    <a:pt x="339" y="690"/>
                  </a:lnTo>
                  <a:lnTo>
                    <a:pt x="338" y="690"/>
                  </a:lnTo>
                  <a:lnTo>
                    <a:pt x="337" y="689"/>
                  </a:lnTo>
                  <a:lnTo>
                    <a:pt x="333" y="688"/>
                  </a:lnTo>
                  <a:lnTo>
                    <a:pt x="328" y="685"/>
                  </a:lnTo>
                  <a:lnTo>
                    <a:pt x="324" y="683"/>
                  </a:lnTo>
                  <a:lnTo>
                    <a:pt x="313" y="678"/>
                  </a:lnTo>
                  <a:lnTo>
                    <a:pt x="311" y="677"/>
                  </a:lnTo>
                  <a:lnTo>
                    <a:pt x="309" y="676"/>
                  </a:lnTo>
                  <a:lnTo>
                    <a:pt x="308" y="676"/>
                  </a:lnTo>
                  <a:lnTo>
                    <a:pt x="307" y="675"/>
                  </a:lnTo>
                  <a:lnTo>
                    <a:pt x="302" y="675"/>
                  </a:lnTo>
                  <a:lnTo>
                    <a:pt x="299" y="674"/>
                  </a:lnTo>
                  <a:lnTo>
                    <a:pt x="297" y="674"/>
                  </a:lnTo>
                  <a:lnTo>
                    <a:pt x="291" y="671"/>
                  </a:lnTo>
                  <a:lnTo>
                    <a:pt x="284" y="669"/>
                  </a:lnTo>
                  <a:lnTo>
                    <a:pt x="280" y="668"/>
                  </a:lnTo>
                  <a:lnTo>
                    <a:pt x="279" y="668"/>
                  </a:lnTo>
                  <a:lnTo>
                    <a:pt x="277" y="667"/>
                  </a:lnTo>
                  <a:lnTo>
                    <a:pt x="274" y="667"/>
                  </a:lnTo>
                  <a:lnTo>
                    <a:pt x="269" y="667"/>
                  </a:lnTo>
                  <a:lnTo>
                    <a:pt x="268" y="667"/>
                  </a:lnTo>
                  <a:lnTo>
                    <a:pt x="266" y="667"/>
                  </a:lnTo>
                  <a:lnTo>
                    <a:pt x="260" y="666"/>
                  </a:lnTo>
                  <a:lnTo>
                    <a:pt x="258" y="665"/>
                  </a:lnTo>
                  <a:lnTo>
                    <a:pt x="254" y="665"/>
                  </a:lnTo>
                  <a:lnTo>
                    <a:pt x="253" y="665"/>
                  </a:lnTo>
                  <a:lnTo>
                    <a:pt x="251" y="665"/>
                  </a:lnTo>
                  <a:lnTo>
                    <a:pt x="246" y="666"/>
                  </a:lnTo>
                  <a:lnTo>
                    <a:pt x="244" y="666"/>
                  </a:lnTo>
                  <a:lnTo>
                    <a:pt x="242" y="666"/>
                  </a:lnTo>
                  <a:lnTo>
                    <a:pt x="241" y="666"/>
                  </a:lnTo>
                  <a:lnTo>
                    <a:pt x="240" y="666"/>
                  </a:lnTo>
                  <a:lnTo>
                    <a:pt x="239" y="666"/>
                  </a:lnTo>
                  <a:lnTo>
                    <a:pt x="238" y="665"/>
                  </a:lnTo>
                  <a:lnTo>
                    <a:pt x="235" y="664"/>
                  </a:lnTo>
                  <a:lnTo>
                    <a:pt x="234" y="663"/>
                  </a:lnTo>
                  <a:lnTo>
                    <a:pt x="231" y="663"/>
                  </a:lnTo>
                  <a:lnTo>
                    <a:pt x="227" y="662"/>
                  </a:lnTo>
                  <a:lnTo>
                    <a:pt x="226" y="661"/>
                  </a:lnTo>
                  <a:lnTo>
                    <a:pt x="225" y="661"/>
                  </a:lnTo>
                  <a:lnTo>
                    <a:pt x="224" y="661"/>
                  </a:lnTo>
                  <a:lnTo>
                    <a:pt x="222" y="659"/>
                  </a:lnTo>
                  <a:lnTo>
                    <a:pt x="219" y="656"/>
                  </a:lnTo>
                  <a:lnTo>
                    <a:pt x="218" y="655"/>
                  </a:lnTo>
                  <a:lnTo>
                    <a:pt x="217" y="655"/>
                  </a:lnTo>
                  <a:lnTo>
                    <a:pt x="216" y="653"/>
                  </a:lnTo>
                  <a:lnTo>
                    <a:pt x="215" y="652"/>
                  </a:lnTo>
                  <a:lnTo>
                    <a:pt x="215" y="651"/>
                  </a:lnTo>
                  <a:lnTo>
                    <a:pt x="214" y="650"/>
                  </a:lnTo>
                  <a:lnTo>
                    <a:pt x="213" y="647"/>
                  </a:lnTo>
                  <a:lnTo>
                    <a:pt x="212" y="646"/>
                  </a:lnTo>
                  <a:lnTo>
                    <a:pt x="212" y="645"/>
                  </a:lnTo>
                  <a:lnTo>
                    <a:pt x="211" y="645"/>
                  </a:lnTo>
                  <a:lnTo>
                    <a:pt x="211" y="644"/>
                  </a:lnTo>
                  <a:lnTo>
                    <a:pt x="209" y="642"/>
                  </a:lnTo>
                  <a:lnTo>
                    <a:pt x="208" y="641"/>
                  </a:lnTo>
                  <a:lnTo>
                    <a:pt x="207" y="640"/>
                  </a:lnTo>
                  <a:lnTo>
                    <a:pt x="206" y="639"/>
                  </a:lnTo>
                  <a:lnTo>
                    <a:pt x="205" y="638"/>
                  </a:lnTo>
                  <a:lnTo>
                    <a:pt x="205" y="637"/>
                  </a:lnTo>
                  <a:lnTo>
                    <a:pt x="204" y="636"/>
                  </a:lnTo>
                  <a:lnTo>
                    <a:pt x="204" y="635"/>
                  </a:lnTo>
                  <a:lnTo>
                    <a:pt x="204" y="634"/>
                  </a:lnTo>
                  <a:lnTo>
                    <a:pt x="204" y="634"/>
                  </a:lnTo>
                  <a:lnTo>
                    <a:pt x="205" y="633"/>
                  </a:lnTo>
                  <a:lnTo>
                    <a:pt x="205" y="632"/>
                  </a:lnTo>
                  <a:lnTo>
                    <a:pt x="205" y="631"/>
                  </a:lnTo>
                  <a:lnTo>
                    <a:pt x="206" y="630"/>
                  </a:lnTo>
                  <a:lnTo>
                    <a:pt x="207" y="630"/>
                  </a:lnTo>
                  <a:lnTo>
                    <a:pt x="207" y="629"/>
                  </a:lnTo>
                  <a:lnTo>
                    <a:pt x="209" y="628"/>
                  </a:lnTo>
                  <a:lnTo>
                    <a:pt x="210" y="627"/>
                  </a:lnTo>
                  <a:lnTo>
                    <a:pt x="211" y="626"/>
                  </a:lnTo>
                  <a:lnTo>
                    <a:pt x="215" y="625"/>
                  </a:lnTo>
                  <a:lnTo>
                    <a:pt x="216" y="624"/>
                  </a:lnTo>
                  <a:lnTo>
                    <a:pt x="216" y="624"/>
                  </a:lnTo>
                  <a:lnTo>
                    <a:pt x="217" y="623"/>
                  </a:lnTo>
                  <a:lnTo>
                    <a:pt x="217" y="622"/>
                  </a:lnTo>
                  <a:lnTo>
                    <a:pt x="218" y="622"/>
                  </a:lnTo>
                  <a:lnTo>
                    <a:pt x="218" y="621"/>
                  </a:lnTo>
                  <a:lnTo>
                    <a:pt x="219" y="620"/>
                  </a:lnTo>
                  <a:lnTo>
                    <a:pt x="219" y="618"/>
                  </a:lnTo>
                  <a:lnTo>
                    <a:pt x="219" y="617"/>
                  </a:lnTo>
                  <a:lnTo>
                    <a:pt x="219" y="616"/>
                  </a:lnTo>
                  <a:lnTo>
                    <a:pt x="218" y="615"/>
                  </a:lnTo>
                  <a:lnTo>
                    <a:pt x="218" y="614"/>
                  </a:lnTo>
                  <a:lnTo>
                    <a:pt x="217" y="614"/>
                  </a:lnTo>
                  <a:lnTo>
                    <a:pt x="217" y="613"/>
                  </a:lnTo>
                  <a:lnTo>
                    <a:pt x="216" y="612"/>
                  </a:lnTo>
                  <a:lnTo>
                    <a:pt x="212" y="609"/>
                  </a:lnTo>
                  <a:lnTo>
                    <a:pt x="210" y="608"/>
                  </a:lnTo>
                  <a:lnTo>
                    <a:pt x="209" y="607"/>
                  </a:lnTo>
                  <a:lnTo>
                    <a:pt x="208" y="605"/>
                  </a:lnTo>
                  <a:lnTo>
                    <a:pt x="205" y="601"/>
                  </a:lnTo>
                  <a:lnTo>
                    <a:pt x="203" y="599"/>
                  </a:lnTo>
                  <a:lnTo>
                    <a:pt x="201" y="597"/>
                  </a:lnTo>
                  <a:lnTo>
                    <a:pt x="200" y="595"/>
                  </a:lnTo>
                  <a:lnTo>
                    <a:pt x="198" y="594"/>
                  </a:lnTo>
                  <a:lnTo>
                    <a:pt x="197" y="593"/>
                  </a:lnTo>
                  <a:lnTo>
                    <a:pt x="196" y="592"/>
                  </a:lnTo>
                  <a:lnTo>
                    <a:pt x="195" y="591"/>
                  </a:lnTo>
                  <a:lnTo>
                    <a:pt x="194" y="591"/>
                  </a:lnTo>
                  <a:lnTo>
                    <a:pt x="193" y="590"/>
                  </a:lnTo>
                  <a:lnTo>
                    <a:pt x="190" y="589"/>
                  </a:lnTo>
                  <a:lnTo>
                    <a:pt x="186" y="588"/>
                  </a:lnTo>
                  <a:lnTo>
                    <a:pt x="184" y="587"/>
                  </a:lnTo>
                  <a:lnTo>
                    <a:pt x="182" y="586"/>
                  </a:lnTo>
                  <a:lnTo>
                    <a:pt x="180" y="585"/>
                  </a:lnTo>
                  <a:lnTo>
                    <a:pt x="178" y="584"/>
                  </a:lnTo>
                  <a:lnTo>
                    <a:pt x="177" y="584"/>
                  </a:lnTo>
                  <a:lnTo>
                    <a:pt x="172" y="580"/>
                  </a:lnTo>
                  <a:lnTo>
                    <a:pt x="171" y="579"/>
                  </a:lnTo>
                  <a:lnTo>
                    <a:pt x="170" y="578"/>
                  </a:lnTo>
                  <a:lnTo>
                    <a:pt x="168" y="577"/>
                  </a:lnTo>
                  <a:lnTo>
                    <a:pt x="167" y="575"/>
                  </a:lnTo>
                  <a:lnTo>
                    <a:pt x="165" y="573"/>
                  </a:lnTo>
                  <a:lnTo>
                    <a:pt x="159" y="566"/>
                  </a:lnTo>
                  <a:lnTo>
                    <a:pt x="156" y="564"/>
                  </a:lnTo>
                  <a:lnTo>
                    <a:pt x="154" y="562"/>
                  </a:lnTo>
                  <a:lnTo>
                    <a:pt x="152" y="560"/>
                  </a:lnTo>
                  <a:lnTo>
                    <a:pt x="150" y="559"/>
                  </a:lnTo>
                  <a:lnTo>
                    <a:pt x="148" y="557"/>
                  </a:lnTo>
                  <a:lnTo>
                    <a:pt x="146" y="555"/>
                  </a:lnTo>
                  <a:lnTo>
                    <a:pt x="144" y="554"/>
                  </a:lnTo>
                  <a:lnTo>
                    <a:pt x="142" y="553"/>
                  </a:lnTo>
                  <a:lnTo>
                    <a:pt x="140" y="552"/>
                  </a:lnTo>
                  <a:lnTo>
                    <a:pt x="138" y="551"/>
                  </a:lnTo>
                  <a:lnTo>
                    <a:pt x="136" y="550"/>
                  </a:lnTo>
                  <a:lnTo>
                    <a:pt x="134" y="549"/>
                  </a:lnTo>
                  <a:lnTo>
                    <a:pt x="125" y="547"/>
                  </a:lnTo>
                  <a:lnTo>
                    <a:pt x="123" y="546"/>
                  </a:lnTo>
                  <a:lnTo>
                    <a:pt x="121" y="545"/>
                  </a:lnTo>
                  <a:lnTo>
                    <a:pt x="120" y="545"/>
                  </a:lnTo>
                  <a:lnTo>
                    <a:pt x="118" y="544"/>
                  </a:lnTo>
                  <a:lnTo>
                    <a:pt x="117" y="543"/>
                  </a:lnTo>
                  <a:lnTo>
                    <a:pt x="117" y="543"/>
                  </a:lnTo>
                  <a:lnTo>
                    <a:pt x="116" y="542"/>
                  </a:lnTo>
                  <a:lnTo>
                    <a:pt x="115" y="541"/>
                  </a:lnTo>
                  <a:lnTo>
                    <a:pt x="115" y="539"/>
                  </a:lnTo>
                  <a:lnTo>
                    <a:pt x="114" y="537"/>
                  </a:lnTo>
                  <a:lnTo>
                    <a:pt x="114" y="536"/>
                  </a:lnTo>
                  <a:lnTo>
                    <a:pt x="113" y="532"/>
                  </a:lnTo>
                  <a:lnTo>
                    <a:pt x="113" y="530"/>
                  </a:lnTo>
                  <a:lnTo>
                    <a:pt x="113" y="529"/>
                  </a:lnTo>
                  <a:lnTo>
                    <a:pt x="112" y="527"/>
                  </a:lnTo>
                  <a:lnTo>
                    <a:pt x="111" y="524"/>
                  </a:lnTo>
                  <a:lnTo>
                    <a:pt x="108" y="518"/>
                  </a:lnTo>
                  <a:lnTo>
                    <a:pt x="107" y="516"/>
                  </a:lnTo>
                  <a:lnTo>
                    <a:pt x="107" y="514"/>
                  </a:lnTo>
                  <a:lnTo>
                    <a:pt x="105" y="512"/>
                  </a:lnTo>
                  <a:lnTo>
                    <a:pt x="105" y="511"/>
                  </a:lnTo>
                  <a:lnTo>
                    <a:pt x="104" y="511"/>
                  </a:lnTo>
                  <a:lnTo>
                    <a:pt x="103" y="510"/>
                  </a:lnTo>
                  <a:lnTo>
                    <a:pt x="103" y="509"/>
                  </a:lnTo>
                  <a:lnTo>
                    <a:pt x="99" y="507"/>
                  </a:lnTo>
                  <a:lnTo>
                    <a:pt x="98" y="506"/>
                  </a:lnTo>
                  <a:lnTo>
                    <a:pt x="97" y="505"/>
                  </a:lnTo>
                  <a:lnTo>
                    <a:pt x="97" y="504"/>
                  </a:lnTo>
                  <a:lnTo>
                    <a:pt x="96" y="504"/>
                  </a:lnTo>
                  <a:lnTo>
                    <a:pt x="95" y="503"/>
                  </a:lnTo>
                  <a:lnTo>
                    <a:pt x="95" y="501"/>
                  </a:lnTo>
                  <a:lnTo>
                    <a:pt x="94" y="500"/>
                  </a:lnTo>
                  <a:lnTo>
                    <a:pt x="93" y="498"/>
                  </a:lnTo>
                  <a:lnTo>
                    <a:pt x="92" y="496"/>
                  </a:lnTo>
                  <a:lnTo>
                    <a:pt x="90" y="490"/>
                  </a:lnTo>
                  <a:lnTo>
                    <a:pt x="88" y="485"/>
                  </a:lnTo>
                  <a:lnTo>
                    <a:pt x="87" y="482"/>
                  </a:lnTo>
                  <a:lnTo>
                    <a:pt x="86" y="480"/>
                  </a:lnTo>
                  <a:lnTo>
                    <a:pt x="85" y="479"/>
                  </a:lnTo>
                  <a:lnTo>
                    <a:pt x="84" y="477"/>
                  </a:lnTo>
                  <a:lnTo>
                    <a:pt x="83" y="476"/>
                  </a:lnTo>
                  <a:lnTo>
                    <a:pt x="82" y="475"/>
                  </a:lnTo>
                  <a:lnTo>
                    <a:pt x="82" y="475"/>
                  </a:lnTo>
                  <a:lnTo>
                    <a:pt x="81" y="475"/>
                  </a:lnTo>
                  <a:lnTo>
                    <a:pt x="80" y="474"/>
                  </a:lnTo>
                  <a:lnTo>
                    <a:pt x="79" y="474"/>
                  </a:lnTo>
                  <a:lnTo>
                    <a:pt x="75" y="475"/>
                  </a:lnTo>
                  <a:lnTo>
                    <a:pt x="72" y="475"/>
                  </a:lnTo>
                  <a:lnTo>
                    <a:pt x="70" y="475"/>
                  </a:lnTo>
                  <a:lnTo>
                    <a:pt x="66" y="475"/>
                  </a:lnTo>
                  <a:lnTo>
                    <a:pt x="65" y="475"/>
                  </a:lnTo>
                  <a:lnTo>
                    <a:pt x="63" y="475"/>
                  </a:lnTo>
                  <a:lnTo>
                    <a:pt x="61" y="474"/>
                  </a:lnTo>
                  <a:lnTo>
                    <a:pt x="60" y="474"/>
                  </a:lnTo>
                  <a:lnTo>
                    <a:pt x="58" y="473"/>
                  </a:lnTo>
                  <a:lnTo>
                    <a:pt x="58" y="473"/>
                  </a:lnTo>
                  <a:lnTo>
                    <a:pt x="57" y="472"/>
                  </a:lnTo>
                  <a:lnTo>
                    <a:pt x="56" y="471"/>
                  </a:lnTo>
                  <a:lnTo>
                    <a:pt x="55" y="470"/>
                  </a:lnTo>
                  <a:lnTo>
                    <a:pt x="51" y="466"/>
                  </a:lnTo>
                  <a:lnTo>
                    <a:pt x="50" y="465"/>
                  </a:lnTo>
                  <a:lnTo>
                    <a:pt x="49" y="463"/>
                  </a:lnTo>
                  <a:lnTo>
                    <a:pt x="47" y="461"/>
                  </a:lnTo>
                  <a:lnTo>
                    <a:pt x="46" y="458"/>
                  </a:lnTo>
                  <a:lnTo>
                    <a:pt x="43" y="453"/>
                  </a:lnTo>
                  <a:lnTo>
                    <a:pt x="42" y="450"/>
                  </a:lnTo>
                  <a:lnTo>
                    <a:pt x="40" y="444"/>
                  </a:lnTo>
                  <a:lnTo>
                    <a:pt x="37" y="439"/>
                  </a:lnTo>
                  <a:lnTo>
                    <a:pt x="36" y="435"/>
                  </a:lnTo>
                  <a:lnTo>
                    <a:pt x="35" y="434"/>
                  </a:lnTo>
                  <a:lnTo>
                    <a:pt x="35" y="433"/>
                  </a:lnTo>
                  <a:lnTo>
                    <a:pt x="34" y="433"/>
                  </a:lnTo>
                  <a:lnTo>
                    <a:pt x="34" y="433"/>
                  </a:lnTo>
                  <a:lnTo>
                    <a:pt x="34" y="432"/>
                  </a:lnTo>
                  <a:lnTo>
                    <a:pt x="33" y="432"/>
                  </a:lnTo>
                  <a:lnTo>
                    <a:pt x="32" y="432"/>
                  </a:lnTo>
                  <a:lnTo>
                    <a:pt x="29" y="432"/>
                  </a:lnTo>
                  <a:lnTo>
                    <a:pt x="28" y="432"/>
                  </a:lnTo>
                  <a:lnTo>
                    <a:pt x="27" y="432"/>
                  </a:lnTo>
                  <a:lnTo>
                    <a:pt x="26" y="431"/>
                  </a:lnTo>
                  <a:lnTo>
                    <a:pt x="25" y="430"/>
                  </a:lnTo>
                  <a:lnTo>
                    <a:pt x="24" y="429"/>
                  </a:lnTo>
                  <a:lnTo>
                    <a:pt x="23" y="427"/>
                  </a:lnTo>
                  <a:lnTo>
                    <a:pt x="21" y="424"/>
                  </a:lnTo>
                  <a:lnTo>
                    <a:pt x="20" y="423"/>
                  </a:lnTo>
                  <a:lnTo>
                    <a:pt x="19" y="422"/>
                  </a:lnTo>
                  <a:lnTo>
                    <a:pt x="18" y="421"/>
                  </a:lnTo>
                  <a:lnTo>
                    <a:pt x="17" y="420"/>
                  </a:lnTo>
                  <a:lnTo>
                    <a:pt x="16" y="419"/>
                  </a:lnTo>
                  <a:lnTo>
                    <a:pt x="15" y="419"/>
                  </a:lnTo>
                  <a:lnTo>
                    <a:pt x="14" y="418"/>
                  </a:lnTo>
                  <a:lnTo>
                    <a:pt x="13" y="418"/>
                  </a:lnTo>
                  <a:lnTo>
                    <a:pt x="12" y="418"/>
                  </a:lnTo>
                  <a:lnTo>
                    <a:pt x="10" y="417"/>
                  </a:lnTo>
                  <a:lnTo>
                    <a:pt x="8" y="417"/>
                  </a:lnTo>
                  <a:lnTo>
                    <a:pt x="6" y="417"/>
                  </a:lnTo>
                  <a:lnTo>
                    <a:pt x="5" y="417"/>
                  </a:lnTo>
                  <a:lnTo>
                    <a:pt x="4" y="417"/>
                  </a:lnTo>
                  <a:lnTo>
                    <a:pt x="4" y="417"/>
                  </a:lnTo>
                  <a:lnTo>
                    <a:pt x="4" y="415"/>
                  </a:lnTo>
                  <a:lnTo>
                    <a:pt x="2" y="410"/>
                  </a:lnTo>
                  <a:lnTo>
                    <a:pt x="1" y="409"/>
                  </a:lnTo>
                  <a:lnTo>
                    <a:pt x="1" y="407"/>
                  </a:lnTo>
                  <a:lnTo>
                    <a:pt x="1" y="406"/>
                  </a:lnTo>
                  <a:lnTo>
                    <a:pt x="1" y="405"/>
                  </a:lnTo>
                  <a:lnTo>
                    <a:pt x="0" y="403"/>
                  </a:lnTo>
                  <a:lnTo>
                    <a:pt x="0" y="401"/>
                  </a:lnTo>
                  <a:lnTo>
                    <a:pt x="0" y="399"/>
                  </a:lnTo>
                  <a:lnTo>
                    <a:pt x="0" y="397"/>
                  </a:lnTo>
                  <a:lnTo>
                    <a:pt x="1" y="395"/>
                  </a:lnTo>
                  <a:lnTo>
                    <a:pt x="1" y="393"/>
                  </a:lnTo>
                  <a:lnTo>
                    <a:pt x="2" y="389"/>
                  </a:lnTo>
                  <a:lnTo>
                    <a:pt x="2" y="387"/>
                  </a:lnTo>
                  <a:lnTo>
                    <a:pt x="3" y="384"/>
                  </a:lnTo>
                  <a:lnTo>
                    <a:pt x="3" y="383"/>
                  </a:lnTo>
                  <a:lnTo>
                    <a:pt x="4" y="381"/>
                  </a:lnTo>
                  <a:lnTo>
                    <a:pt x="5" y="379"/>
                  </a:lnTo>
                  <a:lnTo>
                    <a:pt x="6" y="376"/>
                  </a:lnTo>
                  <a:lnTo>
                    <a:pt x="8" y="373"/>
                  </a:lnTo>
                  <a:lnTo>
                    <a:pt x="9" y="371"/>
                  </a:lnTo>
                  <a:lnTo>
                    <a:pt x="10" y="370"/>
                  </a:lnTo>
                  <a:lnTo>
                    <a:pt x="11" y="369"/>
                  </a:lnTo>
                  <a:lnTo>
                    <a:pt x="12" y="368"/>
                  </a:lnTo>
                  <a:lnTo>
                    <a:pt x="13" y="367"/>
                  </a:lnTo>
                  <a:lnTo>
                    <a:pt x="14" y="367"/>
                  </a:lnTo>
                  <a:lnTo>
                    <a:pt x="15" y="366"/>
                  </a:lnTo>
                  <a:lnTo>
                    <a:pt x="16" y="366"/>
                  </a:lnTo>
                  <a:lnTo>
                    <a:pt x="19" y="364"/>
                  </a:lnTo>
                  <a:lnTo>
                    <a:pt x="20" y="364"/>
                  </a:lnTo>
                  <a:lnTo>
                    <a:pt x="21" y="363"/>
                  </a:lnTo>
                  <a:lnTo>
                    <a:pt x="23" y="362"/>
                  </a:lnTo>
                  <a:lnTo>
                    <a:pt x="23" y="361"/>
                  </a:lnTo>
                  <a:lnTo>
                    <a:pt x="24" y="360"/>
                  </a:lnTo>
                  <a:lnTo>
                    <a:pt x="25" y="359"/>
                  </a:lnTo>
                  <a:lnTo>
                    <a:pt x="25" y="359"/>
                  </a:lnTo>
                  <a:lnTo>
                    <a:pt x="26" y="358"/>
                  </a:lnTo>
                  <a:lnTo>
                    <a:pt x="26" y="357"/>
                  </a:lnTo>
                  <a:lnTo>
                    <a:pt x="26" y="356"/>
                  </a:lnTo>
                  <a:lnTo>
                    <a:pt x="27" y="355"/>
                  </a:lnTo>
                  <a:lnTo>
                    <a:pt x="27" y="353"/>
                  </a:lnTo>
                  <a:lnTo>
                    <a:pt x="27" y="351"/>
                  </a:lnTo>
                  <a:lnTo>
                    <a:pt x="27" y="349"/>
                  </a:lnTo>
                  <a:lnTo>
                    <a:pt x="27" y="347"/>
                  </a:lnTo>
                  <a:lnTo>
                    <a:pt x="25" y="341"/>
                  </a:lnTo>
                  <a:lnTo>
                    <a:pt x="25" y="340"/>
                  </a:lnTo>
                  <a:lnTo>
                    <a:pt x="24" y="338"/>
                  </a:lnTo>
                  <a:lnTo>
                    <a:pt x="23" y="334"/>
                  </a:lnTo>
                  <a:lnTo>
                    <a:pt x="22" y="333"/>
                  </a:lnTo>
                  <a:lnTo>
                    <a:pt x="22" y="331"/>
                  </a:lnTo>
                  <a:lnTo>
                    <a:pt x="22" y="330"/>
                  </a:lnTo>
                  <a:lnTo>
                    <a:pt x="22" y="329"/>
                  </a:lnTo>
                  <a:lnTo>
                    <a:pt x="22" y="327"/>
                  </a:lnTo>
                  <a:lnTo>
                    <a:pt x="23" y="324"/>
                  </a:lnTo>
                  <a:lnTo>
                    <a:pt x="23" y="322"/>
                  </a:lnTo>
                  <a:lnTo>
                    <a:pt x="24" y="320"/>
                  </a:lnTo>
                  <a:lnTo>
                    <a:pt x="24" y="314"/>
                  </a:lnTo>
                  <a:lnTo>
                    <a:pt x="24" y="312"/>
                  </a:lnTo>
                  <a:lnTo>
                    <a:pt x="25" y="309"/>
                  </a:lnTo>
                  <a:lnTo>
                    <a:pt x="26" y="304"/>
                  </a:lnTo>
                  <a:lnTo>
                    <a:pt x="26" y="303"/>
                  </a:lnTo>
                  <a:lnTo>
                    <a:pt x="26" y="302"/>
                  </a:lnTo>
                  <a:lnTo>
                    <a:pt x="27" y="302"/>
                  </a:lnTo>
                  <a:lnTo>
                    <a:pt x="27" y="302"/>
                  </a:lnTo>
                  <a:lnTo>
                    <a:pt x="28" y="302"/>
                  </a:lnTo>
                  <a:lnTo>
                    <a:pt x="29" y="302"/>
                  </a:lnTo>
                  <a:lnTo>
                    <a:pt x="30" y="302"/>
                  </a:lnTo>
                  <a:lnTo>
                    <a:pt x="35" y="303"/>
                  </a:lnTo>
                  <a:lnTo>
                    <a:pt x="37" y="303"/>
                  </a:lnTo>
                  <a:lnTo>
                    <a:pt x="38" y="303"/>
                  </a:lnTo>
                  <a:lnTo>
                    <a:pt x="39" y="303"/>
                  </a:lnTo>
                  <a:lnTo>
                    <a:pt x="40" y="303"/>
                  </a:lnTo>
                  <a:lnTo>
                    <a:pt x="41" y="303"/>
                  </a:lnTo>
                  <a:lnTo>
                    <a:pt x="42" y="302"/>
                  </a:lnTo>
                  <a:lnTo>
                    <a:pt x="44" y="302"/>
                  </a:lnTo>
                  <a:lnTo>
                    <a:pt x="45" y="301"/>
                  </a:lnTo>
                  <a:lnTo>
                    <a:pt x="46" y="301"/>
                  </a:lnTo>
                  <a:lnTo>
                    <a:pt x="48" y="300"/>
                  </a:lnTo>
                  <a:lnTo>
                    <a:pt x="50" y="298"/>
                  </a:lnTo>
                  <a:lnTo>
                    <a:pt x="54" y="295"/>
                  </a:lnTo>
                  <a:lnTo>
                    <a:pt x="55" y="294"/>
                  </a:lnTo>
                  <a:lnTo>
                    <a:pt x="57" y="293"/>
                  </a:lnTo>
                  <a:lnTo>
                    <a:pt x="59" y="292"/>
                  </a:lnTo>
                  <a:lnTo>
                    <a:pt x="63" y="290"/>
                  </a:lnTo>
                  <a:lnTo>
                    <a:pt x="64" y="290"/>
                  </a:lnTo>
                  <a:lnTo>
                    <a:pt x="65" y="290"/>
                  </a:lnTo>
                  <a:lnTo>
                    <a:pt x="65" y="289"/>
                  </a:lnTo>
                  <a:lnTo>
                    <a:pt x="66" y="288"/>
                  </a:lnTo>
                  <a:lnTo>
                    <a:pt x="66" y="288"/>
                  </a:lnTo>
                  <a:lnTo>
                    <a:pt x="67" y="284"/>
                  </a:lnTo>
                  <a:lnTo>
                    <a:pt x="69" y="279"/>
                  </a:lnTo>
                  <a:lnTo>
                    <a:pt x="69" y="277"/>
                  </a:lnTo>
                  <a:lnTo>
                    <a:pt x="70" y="276"/>
                  </a:lnTo>
                  <a:lnTo>
                    <a:pt x="71" y="275"/>
                  </a:lnTo>
                  <a:lnTo>
                    <a:pt x="72" y="273"/>
                  </a:lnTo>
                  <a:lnTo>
                    <a:pt x="73" y="272"/>
                  </a:lnTo>
                  <a:lnTo>
                    <a:pt x="75" y="270"/>
                  </a:lnTo>
                  <a:lnTo>
                    <a:pt x="75" y="269"/>
                  </a:lnTo>
                  <a:lnTo>
                    <a:pt x="76" y="269"/>
                  </a:lnTo>
                  <a:lnTo>
                    <a:pt x="76" y="268"/>
                  </a:lnTo>
                  <a:lnTo>
                    <a:pt x="76" y="267"/>
                  </a:lnTo>
                  <a:lnTo>
                    <a:pt x="76" y="266"/>
                  </a:lnTo>
                  <a:lnTo>
                    <a:pt x="76" y="265"/>
                  </a:lnTo>
                  <a:lnTo>
                    <a:pt x="76" y="264"/>
                  </a:lnTo>
                  <a:lnTo>
                    <a:pt x="76" y="262"/>
                  </a:lnTo>
                  <a:lnTo>
                    <a:pt x="75" y="261"/>
                  </a:lnTo>
                  <a:lnTo>
                    <a:pt x="75" y="260"/>
                  </a:lnTo>
                  <a:lnTo>
                    <a:pt x="74" y="259"/>
                  </a:lnTo>
                  <a:lnTo>
                    <a:pt x="72" y="256"/>
                  </a:lnTo>
                  <a:lnTo>
                    <a:pt x="71" y="255"/>
                  </a:lnTo>
                  <a:lnTo>
                    <a:pt x="70" y="253"/>
                  </a:lnTo>
                  <a:lnTo>
                    <a:pt x="69" y="251"/>
                  </a:lnTo>
                  <a:lnTo>
                    <a:pt x="69" y="250"/>
                  </a:lnTo>
                  <a:lnTo>
                    <a:pt x="69" y="249"/>
                  </a:lnTo>
                  <a:lnTo>
                    <a:pt x="69" y="248"/>
                  </a:lnTo>
                  <a:lnTo>
                    <a:pt x="69" y="247"/>
                  </a:lnTo>
                  <a:lnTo>
                    <a:pt x="69" y="246"/>
                  </a:lnTo>
                  <a:lnTo>
                    <a:pt x="70" y="245"/>
                  </a:lnTo>
                  <a:lnTo>
                    <a:pt x="70" y="244"/>
                  </a:lnTo>
                  <a:lnTo>
                    <a:pt x="71" y="243"/>
                  </a:lnTo>
                  <a:lnTo>
                    <a:pt x="72" y="242"/>
                  </a:lnTo>
                  <a:lnTo>
                    <a:pt x="74" y="241"/>
                  </a:lnTo>
                  <a:lnTo>
                    <a:pt x="75" y="238"/>
                  </a:lnTo>
                  <a:lnTo>
                    <a:pt x="76" y="238"/>
                  </a:lnTo>
                  <a:lnTo>
                    <a:pt x="77" y="237"/>
                  </a:lnTo>
                  <a:lnTo>
                    <a:pt x="79" y="236"/>
                  </a:lnTo>
                  <a:lnTo>
                    <a:pt x="79" y="236"/>
                  </a:lnTo>
                  <a:lnTo>
                    <a:pt x="80" y="236"/>
                  </a:lnTo>
                  <a:lnTo>
                    <a:pt x="80" y="235"/>
                  </a:lnTo>
                  <a:lnTo>
                    <a:pt x="81" y="235"/>
                  </a:lnTo>
                  <a:lnTo>
                    <a:pt x="81" y="234"/>
                  </a:lnTo>
                  <a:lnTo>
                    <a:pt x="82" y="232"/>
                  </a:lnTo>
                  <a:lnTo>
                    <a:pt x="82" y="231"/>
                  </a:lnTo>
                  <a:lnTo>
                    <a:pt x="82" y="231"/>
                  </a:lnTo>
                  <a:lnTo>
                    <a:pt x="82" y="230"/>
                  </a:lnTo>
                  <a:lnTo>
                    <a:pt x="82" y="230"/>
                  </a:lnTo>
                  <a:lnTo>
                    <a:pt x="81" y="229"/>
                  </a:lnTo>
                  <a:lnTo>
                    <a:pt x="81" y="229"/>
                  </a:lnTo>
                  <a:lnTo>
                    <a:pt x="79" y="227"/>
                  </a:lnTo>
                  <a:lnTo>
                    <a:pt x="78" y="226"/>
                  </a:lnTo>
                  <a:lnTo>
                    <a:pt x="77" y="225"/>
                  </a:lnTo>
                  <a:lnTo>
                    <a:pt x="76" y="225"/>
                  </a:lnTo>
                  <a:lnTo>
                    <a:pt x="76" y="224"/>
                  </a:lnTo>
                  <a:lnTo>
                    <a:pt x="76" y="223"/>
                  </a:lnTo>
                  <a:lnTo>
                    <a:pt x="75" y="222"/>
                  </a:lnTo>
                  <a:lnTo>
                    <a:pt x="75" y="221"/>
                  </a:lnTo>
                  <a:lnTo>
                    <a:pt x="75" y="221"/>
                  </a:lnTo>
                  <a:lnTo>
                    <a:pt x="75" y="220"/>
                  </a:lnTo>
                  <a:lnTo>
                    <a:pt x="75" y="219"/>
                  </a:lnTo>
                  <a:lnTo>
                    <a:pt x="75" y="218"/>
                  </a:lnTo>
                  <a:lnTo>
                    <a:pt x="75" y="218"/>
                  </a:lnTo>
                  <a:lnTo>
                    <a:pt x="75" y="217"/>
                  </a:lnTo>
                  <a:lnTo>
                    <a:pt x="75" y="217"/>
                  </a:lnTo>
                  <a:lnTo>
                    <a:pt x="76" y="216"/>
                  </a:lnTo>
                  <a:lnTo>
                    <a:pt x="76" y="216"/>
                  </a:lnTo>
                  <a:lnTo>
                    <a:pt x="77" y="216"/>
                  </a:lnTo>
                  <a:lnTo>
                    <a:pt x="80" y="214"/>
                  </a:lnTo>
                  <a:lnTo>
                    <a:pt x="81" y="213"/>
                  </a:lnTo>
                  <a:lnTo>
                    <a:pt x="81" y="213"/>
                  </a:lnTo>
                  <a:lnTo>
                    <a:pt x="82" y="212"/>
                  </a:lnTo>
                  <a:lnTo>
                    <a:pt x="82" y="212"/>
                  </a:lnTo>
                  <a:lnTo>
                    <a:pt x="83" y="211"/>
                  </a:lnTo>
                  <a:lnTo>
                    <a:pt x="83" y="210"/>
                  </a:lnTo>
                  <a:lnTo>
                    <a:pt x="83" y="209"/>
                  </a:lnTo>
                  <a:lnTo>
                    <a:pt x="84" y="209"/>
                  </a:lnTo>
                  <a:lnTo>
                    <a:pt x="84" y="208"/>
                  </a:lnTo>
                  <a:lnTo>
                    <a:pt x="84" y="207"/>
                  </a:lnTo>
                  <a:lnTo>
                    <a:pt x="84" y="206"/>
                  </a:lnTo>
                  <a:lnTo>
                    <a:pt x="83" y="204"/>
                  </a:lnTo>
                  <a:lnTo>
                    <a:pt x="83" y="202"/>
                  </a:lnTo>
                  <a:lnTo>
                    <a:pt x="83" y="201"/>
                  </a:lnTo>
                  <a:lnTo>
                    <a:pt x="83" y="200"/>
                  </a:lnTo>
                  <a:lnTo>
                    <a:pt x="84" y="199"/>
                  </a:lnTo>
                  <a:lnTo>
                    <a:pt x="84" y="197"/>
                  </a:lnTo>
                  <a:lnTo>
                    <a:pt x="84" y="196"/>
                  </a:lnTo>
                  <a:lnTo>
                    <a:pt x="85" y="195"/>
                  </a:lnTo>
                  <a:lnTo>
                    <a:pt x="86" y="194"/>
                  </a:lnTo>
                  <a:lnTo>
                    <a:pt x="88" y="192"/>
                  </a:lnTo>
                  <a:lnTo>
                    <a:pt x="89" y="191"/>
                  </a:lnTo>
                  <a:lnTo>
                    <a:pt x="91" y="189"/>
                  </a:lnTo>
                  <a:lnTo>
                    <a:pt x="94" y="187"/>
                  </a:lnTo>
                  <a:lnTo>
                    <a:pt x="98" y="184"/>
                  </a:lnTo>
                  <a:lnTo>
                    <a:pt x="99" y="183"/>
                  </a:lnTo>
                  <a:lnTo>
                    <a:pt x="100" y="183"/>
                  </a:lnTo>
                  <a:lnTo>
                    <a:pt x="100" y="181"/>
                  </a:lnTo>
                  <a:lnTo>
                    <a:pt x="101" y="180"/>
                  </a:lnTo>
                  <a:lnTo>
                    <a:pt x="102" y="178"/>
                  </a:lnTo>
                  <a:lnTo>
                    <a:pt x="103" y="174"/>
                  </a:lnTo>
                  <a:lnTo>
                    <a:pt x="104" y="172"/>
                  </a:lnTo>
                  <a:lnTo>
                    <a:pt x="105" y="170"/>
                  </a:lnTo>
                  <a:lnTo>
                    <a:pt x="107" y="167"/>
                  </a:lnTo>
                  <a:lnTo>
                    <a:pt x="108" y="166"/>
                  </a:lnTo>
                  <a:lnTo>
                    <a:pt x="108" y="165"/>
                  </a:lnTo>
                  <a:lnTo>
                    <a:pt x="109" y="163"/>
                  </a:lnTo>
                  <a:lnTo>
                    <a:pt x="109" y="160"/>
                  </a:lnTo>
                  <a:lnTo>
                    <a:pt x="110" y="159"/>
                  </a:lnTo>
                  <a:lnTo>
                    <a:pt x="110" y="158"/>
                  </a:lnTo>
                  <a:lnTo>
                    <a:pt x="110" y="156"/>
                  </a:lnTo>
                  <a:lnTo>
                    <a:pt x="109" y="155"/>
                  </a:lnTo>
                  <a:lnTo>
                    <a:pt x="109" y="154"/>
                  </a:lnTo>
                  <a:lnTo>
                    <a:pt x="108" y="154"/>
                  </a:lnTo>
                  <a:lnTo>
                    <a:pt x="106" y="151"/>
                  </a:lnTo>
                  <a:lnTo>
                    <a:pt x="105" y="150"/>
                  </a:lnTo>
                  <a:lnTo>
                    <a:pt x="104" y="148"/>
                  </a:lnTo>
                  <a:lnTo>
                    <a:pt x="102" y="144"/>
                  </a:lnTo>
                  <a:lnTo>
                    <a:pt x="101" y="142"/>
                  </a:lnTo>
                  <a:lnTo>
                    <a:pt x="101" y="140"/>
                  </a:lnTo>
                  <a:lnTo>
                    <a:pt x="100" y="137"/>
                  </a:lnTo>
                  <a:lnTo>
                    <a:pt x="100" y="135"/>
                  </a:lnTo>
                  <a:lnTo>
                    <a:pt x="100" y="133"/>
                  </a:lnTo>
                  <a:lnTo>
                    <a:pt x="100" y="131"/>
                  </a:lnTo>
                  <a:lnTo>
                    <a:pt x="101" y="127"/>
                  </a:lnTo>
                  <a:lnTo>
                    <a:pt x="101" y="125"/>
                  </a:lnTo>
                  <a:lnTo>
                    <a:pt x="101" y="124"/>
                  </a:lnTo>
                  <a:lnTo>
                    <a:pt x="102" y="122"/>
                  </a:lnTo>
                  <a:lnTo>
                    <a:pt x="103" y="120"/>
                  </a:lnTo>
                  <a:lnTo>
                    <a:pt x="104" y="119"/>
                  </a:lnTo>
                  <a:lnTo>
                    <a:pt x="107" y="114"/>
                  </a:lnTo>
                  <a:lnTo>
                    <a:pt x="108" y="113"/>
                  </a:lnTo>
                  <a:lnTo>
                    <a:pt x="108" y="112"/>
                  </a:lnTo>
                  <a:lnTo>
                    <a:pt x="108" y="112"/>
                  </a:lnTo>
                  <a:lnTo>
                    <a:pt x="107" y="111"/>
                  </a:lnTo>
                  <a:lnTo>
                    <a:pt x="107" y="109"/>
                  </a:lnTo>
                  <a:lnTo>
                    <a:pt x="106" y="108"/>
                  </a:lnTo>
                  <a:lnTo>
                    <a:pt x="105" y="105"/>
                  </a:lnTo>
                  <a:lnTo>
                    <a:pt x="104" y="102"/>
                  </a:lnTo>
                  <a:lnTo>
                    <a:pt x="103" y="100"/>
                  </a:lnTo>
                  <a:lnTo>
                    <a:pt x="103" y="99"/>
                  </a:lnTo>
                  <a:lnTo>
                    <a:pt x="102" y="96"/>
                  </a:lnTo>
                  <a:lnTo>
                    <a:pt x="102" y="94"/>
                  </a:lnTo>
                  <a:lnTo>
                    <a:pt x="102" y="88"/>
                  </a:lnTo>
                  <a:lnTo>
                    <a:pt x="101" y="87"/>
                  </a:lnTo>
                  <a:lnTo>
                    <a:pt x="101" y="85"/>
                  </a:lnTo>
                  <a:lnTo>
                    <a:pt x="101" y="83"/>
                  </a:lnTo>
                  <a:lnTo>
                    <a:pt x="100" y="82"/>
                  </a:lnTo>
                  <a:lnTo>
                    <a:pt x="100" y="81"/>
                  </a:lnTo>
                  <a:lnTo>
                    <a:pt x="100" y="81"/>
                  </a:lnTo>
                  <a:lnTo>
                    <a:pt x="98" y="79"/>
                  </a:lnTo>
                  <a:lnTo>
                    <a:pt x="97" y="78"/>
                  </a:lnTo>
                  <a:lnTo>
                    <a:pt x="97" y="77"/>
                  </a:lnTo>
                  <a:lnTo>
                    <a:pt x="97" y="76"/>
                  </a:lnTo>
                  <a:lnTo>
                    <a:pt x="97" y="76"/>
                  </a:lnTo>
                  <a:lnTo>
                    <a:pt x="97" y="75"/>
                  </a:lnTo>
                  <a:lnTo>
                    <a:pt x="97" y="74"/>
                  </a:lnTo>
                  <a:lnTo>
                    <a:pt x="97" y="74"/>
                  </a:lnTo>
                  <a:lnTo>
                    <a:pt x="97" y="72"/>
                  </a:lnTo>
                  <a:lnTo>
                    <a:pt x="99" y="66"/>
                  </a:lnTo>
                  <a:lnTo>
                    <a:pt x="99" y="65"/>
                  </a:lnTo>
                  <a:lnTo>
                    <a:pt x="100" y="64"/>
                  </a:lnTo>
                  <a:lnTo>
                    <a:pt x="100" y="63"/>
                  </a:lnTo>
                  <a:lnTo>
                    <a:pt x="101" y="62"/>
                  </a:lnTo>
                  <a:lnTo>
                    <a:pt x="101" y="61"/>
                  </a:lnTo>
                  <a:lnTo>
                    <a:pt x="102" y="61"/>
                  </a:lnTo>
                  <a:lnTo>
                    <a:pt x="102" y="61"/>
                  </a:lnTo>
                  <a:lnTo>
                    <a:pt x="103" y="61"/>
                  </a:lnTo>
                  <a:lnTo>
                    <a:pt x="103" y="61"/>
                  </a:lnTo>
                  <a:lnTo>
                    <a:pt x="104" y="61"/>
                  </a:lnTo>
                  <a:lnTo>
                    <a:pt x="104" y="62"/>
                  </a:lnTo>
                  <a:lnTo>
                    <a:pt x="106" y="62"/>
                  </a:lnTo>
                  <a:lnTo>
                    <a:pt x="108" y="61"/>
                  </a:lnTo>
                  <a:lnTo>
                    <a:pt x="109" y="61"/>
                  </a:lnTo>
                  <a:lnTo>
                    <a:pt x="113" y="60"/>
                  </a:lnTo>
                  <a:lnTo>
                    <a:pt x="119" y="58"/>
                  </a:lnTo>
                  <a:lnTo>
                    <a:pt x="121" y="57"/>
                  </a:lnTo>
                  <a:lnTo>
                    <a:pt x="124" y="56"/>
                  </a:lnTo>
                  <a:lnTo>
                    <a:pt x="125" y="56"/>
                  </a:lnTo>
                  <a:lnTo>
                    <a:pt x="125" y="56"/>
                  </a:lnTo>
                  <a:lnTo>
                    <a:pt x="126" y="56"/>
                  </a:lnTo>
                  <a:lnTo>
                    <a:pt x="127" y="56"/>
                  </a:lnTo>
                  <a:lnTo>
                    <a:pt x="127" y="56"/>
                  </a:lnTo>
                  <a:lnTo>
                    <a:pt x="128" y="56"/>
                  </a:lnTo>
                  <a:lnTo>
                    <a:pt x="129" y="57"/>
                  </a:lnTo>
                  <a:lnTo>
                    <a:pt x="132" y="60"/>
                  </a:lnTo>
                  <a:lnTo>
                    <a:pt x="133" y="60"/>
                  </a:lnTo>
                  <a:lnTo>
                    <a:pt x="133" y="61"/>
                  </a:lnTo>
                  <a:lnTo>
                    <a:pt x="134" y="61"/>
                  </a:lnTo>
                  <a:lnTo>
                    <a:pt x="135" y="61"/>
                  </a:lnTo>
                  <a:lnTo>
                    <a:pt x="136" y="61"/>
                  </a:lnTo>
                  <a:lnTo>
                    <a:pt x="136" y="61"/>
                  </a:lnTo>
                  <a:lnTo>
                    <a:pt x="137" y="60"/>
                  </a:lnTo>
                  <a:lnTo>
                    <a:pt x="138" y="60"/>
                  </a:lnTo>
                  <a:lnTo>
                    <a:pt x="140" y="60"/>
                  </a:lnTo>
                  <a:lnTo>
                    <a:pt x="143" y="58"/>
                  </a:lnTo>
                  <a:lnTo>
                    <a:pt x="144" y="57"/>
                  </a:lnTo>
                  <a:lnTo>
                    <a:pt x="146" y="57"/>
                  </a:lnTo>
                  <a:lnTo>
                    <a:pt x="147" y="57"/>
                  </a:lnTo>
                  <a:lnTo>
                    <a:pt x="148" y="57"/>
                  </a:lnTo>
                  <a:lnTo>
                    <a:pt x="148" y="57"/>
                  </a:lnTo>
                  <a:lnTo>
                    <a:pt x="149" y="58"/>
                  </a:lnTo>
                  <a:lnTo>
                    <a:pt x="150" y="58"/>
                  </a:lnTo>
                  <a:lnTo>
                    <a:pt x="153" y="61"/>
                  </a:lnTo>
                  <a:lnTo>
                    <a:pt x="154" y="61"/>
                  </a:lnTo>
                  <a:lnTo>
                    <a:pt x="156" y="62"/>
                  </a:lnTo>
                  <a:lnTo>
                    <a:pt x="157" y="63"/>
                  </a:lnTo>
                  <a:lnTo>
                    <a:pt x="158" y="63"/>
                  </a:lnTo>
                  <a:lnTo>
                    <a:pt x="159" y="64"/>
                  </a:lnTo>
                  <a:lnTo>
                    <a:pt x="159" y="65"/>
                  </a:lnTo>
                  <a:lnTo>
                    <a:pt x="160" y="65"/>
                  </a:lnTo>
                  <a:lnTo>
                    <a:pt x="161" y="65"/>
                  </a:lnTo>
                  <a:lnTo>
                    <a:pt x="163" y="66"/>
                  </a:lnTo>
                  <a:lnTo>
                    <a:pt x="164" y="67"/>
                  </a:lnTo>
                  <a:lnTo>
                    <a:pt x="166" y="67"/>
                  </a:lnTo>
                  <a:lnTo>
                    <a:pt x="167" y="68"/>
                  </a:lnTo>
                  <a:lnTo>
                    <a:pt x="168" y="68"/>
                  </a:lnTo>
                  <a:lnTo>
                    <a:pt x="170" y="68"/>
                  </a:lnTo>
                  <a:lnTo>
                    <a:pt x="171" y="68"/>
                  </a:lnTo>
                  <a:lnTo>
                    <a:pt x="172" y="67"/>
                  </a:lnTo>
                  <a:lnTo>
                    <a:pt x="174" y="67"/>
                  </a:lnTo>
                  <a:lnTo>
                    <a:pt x="175" y="66"/>
                  </a:lnTo>
                  <a:lnTo>
                    <a:pt x="176" y="66"/>
                  </a:lnTo>
                  <a:lnTo>
                    <a:pt x="178" y="64"/>
                  </a:lnTo>
                  <a:lnTo>
                    <a:pt x="179" y="64"/>
                  </a:lnTo>
                  <a:lnTo>
                    <a:pt x="180" y="63"/>
                  </a:lnTo>
                  <a:lnTo>
                    <a:pt x="182" y="63"/>
                  </a:lnTo>
                  <a:lnTo>
                    <a:pt x="183" y="62"/>
                  </a:lnTo>
                  <a:lnTo>
                    <a:pt x="188" y="62"/>
                  </a:lnTo>
                  <a:lnTo>
                    <a:pt x="189" y="62"/>
                  </a:lnTo>
                  <a:lnTo>
                    <a:pt x="190" y="61"/>
                  </a:lnTo>
                  <a:lnTo>
                    <a:pt x="191" y="61"/>
                  </a:lnTo>
                  <a:lnTo>
                    <a:pt x="192" y="60"/>
                  </a:lnTo>
                  <a:lnTo>
                    <a:pt x="194" y="59"/>
                  </a:lnTo>
                  <a:lnTo>
                    <a:pt x="196" y="58"/>
                  </a:lnTo>
                  <a:lnTo>
                    <a:pt x="197" y="57"/>
                  </a:lnTo>
                  <a:lnTo>
                    <a:pt x="198" y="57"/>
                  </a:lnTo>
                  <a:lnTo>
                    <a:pt x="201" y="56"/>
                  </a:lnTo>
                  <a:lnTo>
                    <a:pt x="201" y="56"/>
                  </a:lnTo>
                  <a:lnTo>
                    <a:pt x="201" y="56"/>
                  </a:lnTo>
                  <a:lnTo>
                    <a:pt x="202" y="55"/>
                  </a:lnTo>
                  <a:lnTo>
                    <a:pt x="203" y="55"/>
                  </a:lnTo>
                  <a:lnTo>
                    <a:pt x="204" y="53"/>
                  </a:lnTo>
                  <a:lnTo>
                    <a:pt x="205" y="51"/>
                  </a:lnTo>
                  <a:lnTo>
                    <a:pt x="205" y="50"/>
                  </a:lnTo>
                  <a:lnTo>
                    <a:pt x="206" y="49"/>
                  </a:lnTo>
                  <a:lnTo>
                    <a:pt x="207" y="46"/>
                  </a:lnTo>
                  <a:lnTo>
                    <a:pt x="208" y="43"/>
                  </a:lnTo>
                  <a:lnTo>
                    <a:pt x="209" y="42"/>
                  </a:lnTo>
                  <a:lnTo>
                    <a:pt x="209" y="41"/>
                  </a:lnTo>
                  <a:lnTo>
                    <a:pt x="210" y="40"/>
                  </a:lnTo>
                  <a:lnTo>
                    <a:pt x="210" y="40"/>
                  </a:lnTo>
                  <a:lnTo>
                    <a:pt x="211" y="39"/>
                  </a:lnTo>
                  <a:lnTo>
                    <a:pt x="213" y="38"/>
                  </a:lnTo>
                  <a:lnTo>
                    <a:pt x="218" y="36"/>
                  </a:lnTo>
                  <a:lnTo>
                    <a:pt x="221" y="34"/>
                  </a:lnTo>
                  <a:lnTo>
                    <a:pt x="223" y="33"/>
                  </a:lnTo>
                  <a:lnTo>
                    <a:pt x="225" y="33"/>
                  </a:lnTo>
                  <a:lnTo>
                    <a:pt x="227" y="32"/>
                  </a:lnTo>
                  <a:lnTo>
                    <a:pt x="230" y="31"/>
                  </a:lnTo>
                  <a:lnTo>
                    <a:pt x="230" y="31"/>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49" name="Freeform 265">
              <a:extLst>
                <a:ext uri="{FF2B5EF4-FFF2-40B4-BE49-F238E27FC236}">
                  <a16:creationId xmlns:a16="http://schemas.microsoft.com/office/drawing/2014/main" id="{33D99051-9478-4A03-B86C-96FC32C6152B}"/>
                </a:ext>
              </a:extLst>
            </p:cNvPr>
            <p:cNvSpPr>
              <a:spLocks/>
            </p:cNvSpPr>
            <p:nvPr/>
          </p:nvSpPr>
          <p:spPr bwMode="auto">
            <a:xfrm>
              <a:off x="5686272" y="4047424"/>
              <a:ext cx="1041400" cy="935038"/>
            </a:xfrm>
            <a:custGeom>
              <a:avLst/>
              <a:gdLst>
                <a:gd name="T0" fmla="*/ 6 w 656"/>
                <a:gd name="T1" fmla="*/ 51 h 589"/>
                <a:gd name="T2" fmla="*/ 37 w 656"/>
                <a:gd name="T3" fmla="*/ 51 h 589"/>
                <a:gd name="T4" fmla="*/ 70 w 656"/>
                <a:gd name="T5" fmla="*/ 35 h 589"/>
                <a:gd name="T6" fmla="*/ 96 w 656"/>
                <a:gd name="T7" fmla="*/ 36 h 589"/>
                <a:gd name="T8" fmla="*/ 114 w 656"/>
                <a:gd name="T9" fmla="*/ 52 h 589"/>
                <a:gd name="T10" fmla="*/ 136 w 656"/>
                <a:gd name="T11" fmla="*/ 48 h 589"/>
                <a:gd name="T12" fmla="*/ 147 w 656"/>
                <a:gd name="T13" fmla="*/ 39 h 589"/>
                <a:gd name="T14" fmla="*/ 171 w 656"/>
                <a:gd name="T15" fmla="*/ 50 h 589"/>
                <a:gd name="T16" fmla="*/ 195 w 656"/>
                <a:gd name="T17" fmla="*/ 50 h 589"/>
                <a:gd name="T18" fmla="*/ 222 w 656"/>
                <a:gd name="T19" fmla="*/ 51 h 589"/>
                <a:gd name="T20" fmla="*/ 238 w 656"/>
                <a:gd name="T21" fmla="*/ 62 h 589"/>
                <a:gd name="T22" fmla="*/ 255 w 656"/>
                <a:gd name="T23" fmla="*/ 59 h 589"/>
                <a:gd name="T24" fmla="*/ 285 w 656"/>
                <a:gd name="T25" fmla="*/ 40 h 589"/>
                <a:gd name="T26" fmla="*/ 285 w 656"/>
                <a:gd name="T27" fmla="*/ 13 h 589"/>
                <a:gd name="T28" fmla="*/ 302 w 656"/>
                <a:gd name="T29" fmla="*/ 0 h 589"/>
                <a:gd name="T30" fmla="*/ 334 w 656"/>
                <a:gd name="T31" fmla="*/ 21 h 589"/>
                <a:gd name="T32" fmla="*/ 348 w 656"/>
                <a:gd name="T33" fmla="*/ 25 h 589"/>
                <a:gd name="T34" fmla="*/ 367 w 656"/>
                <a:gd name="T35" fmla="*/ 43 h 589"/>
                <a:gd name="T36" fmla="*/ 368 w 656"/>
                <a:gd name="T37" fmla="*/ 58 h 589"/>
                <a:gd name="T38" fmla="*/ 366 w 656"/>
                <a:gd name="T39" fmla="*/ 74 h 589"/>
                <a:gd name="T40" fmla="*/ 365 w 656"/>
                <a:gd name="T41" fmla="*/ 107 h 589"/>
                <a:gd name="T42" fmla="*/ 355 w 656"/>
                <a:gd name="T43" fmla="*/ 145 h 589"/>
                <a:gd name="T44" fmla="*/ 367 w 656"/>
                <a:gd name="T45" fmla="*/ 168 h 589"/>
                <a:gd name="T46" fmla="*/ 362 w 656"/>
                <a:gd name="T47" fmla="*/ 186 h 589"/>
                <a:gd name="T48" fmla="*/ 393 w 656"/>
                <a:gd name="T49" fmla="*/ 218 h 589"/>
                <a:gd name="T50" fmla="*/ 420 w 656"/>
                <a:gd name="T51" fmla="*/ 217 h 589"/>
                <a:gd name="T52" fmla="*/ 442 w 656"/>
                <a:gd name="T53" fmla="*/ 231 h 589"/>
                <a:gd name="T54" fmla="*/ 441 w 656"/>
                <a:gd name="T55" fmla="*/ 241 h 589"/>
                <a:gd name="T56" fmla="*/ 463 w 656"/>
                <a:gd name="T57" fmla="*/ 255 h 589"/>
                <a:gd name="T58" fmla="*/ 493 w 656"/>
                <a:gd name="T59" fmla="*/ 253 h 589"/>
                <a:gd name="T60" fmla="*/ 526 w 656"/>
                <a:gd name="T61" fmla="*/ 260 h 589"/>
                <a:gd name="T62" fmla="*/ 548 w 656"/>
                <a:gd name="T63" fmla="*/ 271 h 589"/>
                <a:gd name="T64" fmla="*/ 555 w 656"/>
                <a:gd name="T65" fmla="*/ 302 h 589"/>
                <a:gd name="T66" fmla="*/ 588 w 656"/>
                <a:gd name="T67" fmla="*/ 318 h 589"/>
                <a:gd name="T68" fmla="*/ 623 w 656"/>
                <a:gd name="T69" fmla="*/ 317 h 589"/>
                <a:gd name="T70" fmla="*/ 641 w 656"/>
                <a:gd name="T71" fmla="*/ 319 h 589"/>
                <a:gd name="T72" fmla="*/ 650 w 656"/>
                <a:gd name="T73" fmla="*/ 334 h 589"/>
                <a:gd name="T74" fmla="*/ 646 w 656"/>
                <a:gd name="T75" fmla="*/ 353 h 589"/>
                <a:gd name="T76" fmla="*/ 631 w 656"/>
                <a:gd name="T77" fmla="*/ 372 h 589"/>
                <a:gd name="T78" fmla="*/ 613 w 656"/>
                <a:gd name="T79" fmla="*/ 401 h 589"/>
                <a:gd name="T80" fmla="*/ 625 w 656"/>
                <a:gd name="T81" fmla="*/ 409 h 589"/>
                <a:gd name="T82" fmla="*/ 649 w 656"/>
                <a:gd name="T83" fmla="*/ 429 h 589"/>
                <a:gd name="T84" fmla="*/ 645 w 656"/>
                <a:gd name="T85" fmla="*/ 442 h 589"/>
                <a:gd name="T86" fmla="*/ 638 w 656"/>
                <a:gd name="T87" fmla="*/ 452 h 589"/>
                <a:gd name="T88" fmla="*/ 612 w 656"/>
                <a:gd name="T89" fmla="*/ 442 h 589"/>
                <a:gd name="T90" fmla="*/ 579 w 656"/>
                <a:gd name="T91" fmla="*/ 429 h 589"/>
                <a:gd name="T92" fmla="*/ 534 w 656"/>
                <a:gd name="T93" fmla="*/ 413 h 589"/>
                <a:gd name="T94" fmla="*/ 518 w 656"/>
                <a:gd name="T95" fmla="*/ 419 h 589"/>
                <a:gd name="T96" fmla="*/ 488 w 656"/>
                <a:gd name="T97" fmla="*/ 433 h 589"/>
                <a:gd name="T98" fmla="*/ 469 w 656"/>
                <a:gd name="T99" fmla="*/ 433 h 589"/>
                <a:gd name="T100" fmla="*/ 460 w 656"/>
                <a:gd name="T101" fmla="*/ 405 h 589"/>
                <a:gd name="T102" fmla="*/ 429 w 656"/>
                <a:gd name="T103" fmla="*/ 398 h 589"/>
                <a:gd name="T104" fmla="*/ 400 w 656"/>
                <a:gd name="T105" fmla="*/ 394 h 589"/>
                <a:gd name="T106" fmla="*/ 390 w 656"/>
                <a:gd name="T107" fmla="*/ 420 h 589"/>
                <a:gd name="T108" fmla="*/ 393 w 656"/>
                <a:gd name="T109" fmla="*/ 472 h 589"/>
                <a:gd name="T110" fmla="*/ 383 w 656"/>
                <a:gd name="T111" fmla="*/ 522 h 589"/>
                <a:gd name="T112" fmla="*/ 387 w 656"/>
                <a:gd name="T113" fmla="*/ 550 h 589"/>
                <a:gd name="T114" fmla="*/ 352 w 656"/>
                <a:gd name="T115" fmla="*/ 550 h 589"/>
                <a:gd name="T116" fmla="*/ 321 w 656"/>
                <a:gd name="T117" fmla="*/ 547 h 589"/>
                <a:gd name="T118" fmla="*/ 307 w 656"/>
                <a:gd name="T119" fmla="*/ 58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6" h="589">
                  <a:moveTo>
                    <a:pt x="0" y="31"/>
                  </a:moveTo>
                  <a:lnTo>
                    <a:pt x="0" y="31"/>
                  </a:lnTo>
                  <a:lnTo>
                    <a:pt x="1" y="32"/>
                  </a:lnTo>
                  <a:lnTo>
                    <a:pt x="1" y="33"/>
                  </a:lnTo>
                  <a:lnTo>
                    <a:pt x="1" y="33"/>
                  </a:lnTo>
                  <a:lnTo>
                    <a:pt x="1" y="35"/>
                  </a:lnTo>
                  <a:lnTo>
                    <a:pt x="1" y="41"/>
                  </a:lnTo>
                  <a:lnTo>
                    <a:pt x="1" y="43"/>
                  </a:lnTo>
                  <a:lnTo>
                    <a:pt x="2" y="44"/>
                  </a:lnTo>
                  <a:lnTo>
                    <a:pt x="2" y="46"/>
                  </a:lnTo>
                  <a:lnTo>
                    <a:pt x="2" y="47"/>
                  </a:lnTo>
                  <a:lnTo>
                    <a:pt x="2" y="48"/>
                  </a:lnTo>
                  <a:lnTo>
                    <a:pt x="3" y="49"/>
                  </a:lnTo>
                  <a:lnTo>
                    <a:pt x="4" y="49"/>
                  </a:lnTo>
                  <a:lnTo>
                    <a:pt x="4" y="50"/>
                  </a:lnTo>
                  <a:lnTo>
                    <a:pt x="5" y="51"/>
                  </a:lnTo>
                  <a:lnTo>
                    <a:pt x="6" y="51"/>
                  </a:lnTo>
                  <a:lnTo>
                    <a:pt x="7" y="52"/>
                  </a:lnTo>
                  <a:lnTo>
                    <a:pt x="8" y="52"/>
                  </a:lnTo>
                  <a:lnTo>
                    <a:pt x="10" y="52"/>
                  </a:lnTo>
                  <a:lnTo>
                    <a:pt x="11" y="52"/>
                  </a:lnTo>
                  <a:lnTo>
                    <a:pt x="13" y="52"/>
                  </a:lnTo>
                  <a:lnTo>
                    <a:pt x="14" y="52"/>
                  </a:lnTo>
                  <a:lnTo>
                    <a:pt x="16" y="51"/>
                  </a:lnTo>
                  <a:lnTo>
                    <a:pt x="17" y="51"/>
                  </a:lnTo>
                  <a:lnTo>
                    <a:pt x="18" y="51"/>
                  </a:lnTo>
                  <a:lnTo>
                    <a:pt x="21" y="52"/>
                  </a:lnTo>
                  <a:lnTo>
                    <a:pt x="23" y="52"/>
                  </a:lnTo>
                  <a:lnTo>
                    <a:pt x="24" y="52"/>
                  </a:lnTo>
                  <a:lnTo>
                    <a:pt x="27" y="51"/>
                  </a:lnTo>
                  <a:lnTo>
                    <a:pt x="29" y="51"/>
                  </a:lnTo>
                  <a:lnTo>
                    <a:pt x="31" y="51"/>
                  </a:lnTo>
                  <a:lnTo>
                    <a:pt x="35" y="51"/>
                  </a:lnTo>
                  <a:lnTo>
                    <a:pt x="37" y="51"/>
                  </a:lnTo>
                  <a:lnTo>
                    <a:pt x="48" y="50"/>
                  </a:lnTo>
                  <a:lnTo>
                    <a:pt x="53" y="50"/>
                  </a:lnTo>
                  <a:lnTo>
                    <a:pt x="55" y="49"/>
                  </a:lnTo>
                  <a:lnTo>
                    <a:pt x="57" y="49"/>
                  </a:lnTo>
                  <a:lnTo>
                    <a:pt x="59" y="49"/>
                  </a:lnTo>
                  <a:lnTo>
                    <a:pt x="60" y="49"/>
                  </a:lnTo>
                  <a:lnTo>
                    <a:pt x="60" y="49"/>
                  </a:lnTo>
                  <a:lnTo>
                    <a:pt x="61" y="49"/>
                  </a:lnTo>
                  <a:lnTo>
                    <a:pt x="62" y="48"/>
                  </a:lnTo>
                  <a:lnTo>
                    <a:pt x="63" y="48"/>
                  </a:lnTo>
                  <a:lnTo>
                    <a:pt x="63" y="47"/>
                  </a:lnTo>
                  <a:lnTo>
                    <a:pt x="64" y="45"/>
                  </a:lnTo>
                  <a:lnTo>
                    <a:pt x="66" y="43"/>
                  </a:lnTo>
                  <a:lnTo>
                    <a:pt x="67" y="41"/>
                  </a:lnTo>
                  <a:lnTo>
                    <a:pt x="68" y="39"/>
                  </a:lnTo>
                  <a:lnTo>
                    <a:pt x="69" y="36"/>
                  </a:lnTo>
                  <a:lnTo>
                    <a:pt x="70" y="35"/>
                  </a:lnTo>
                  <a:lnTo>
                    <a:pt x="71" y="34"/>
                  </a:lnTo>
                  <a:lnTo>
                    <a:pt x="72" y="33"/>
                  </a:lnTo>
                  <a:lnTo>
                    <a:pt x="73" y="33"/>
                  </a:lnTo>
                  <a:lnTo>
                    <a:pt x="74" y="32"/>
                  </a:lnTo>
                  <a:lnTo>
                    <a:pt x="79" y="31"/>
                  </a:lnTo>
                  <a:lnTo>
                    <a:pt x="81" y="31"/>
                  </a:lnTo>
                  <a:lnTo>
                    <a:pt x="82" y="30"/>
                  </a:lnTo>
                  <a:lnTo>
                    <a:pt x="84" y="30"/>
                  </a:lnTo>
                  <a:lnTo>
                    <a:pt x="85" y="30"/>
                  </a:lnTo>
                  <a:lnTo>
                    <a:pt x="86" y="30"/>
                  </a:lnTo>
                  <a:lnTo>
                    <a:pt x="87" y="31"/>
                  </a:lnTo>
                  <a:lnTo>
                    <a:pt x="89" y="31"/>
                  </a:lnTo>
                  <a:lnTo>
                    <a:pt x="91" y="32"/>
                  </a:lnTo>
                  <a:lnTo>
                    <a:pt x="93" y="33"/>
                  </a:lnTo>
                  <a:lnTo>
                    <a:pt x="94" y="34"/>
                  </a:lnTo>
                  <a:lnTo>
                    <a:pt x="95" y="35"/>
                  </a:lnTo>
                  <a:lnTo>
                    <a:pt x="96" y="36"/>
                  </a:lnTo>
                  <a:lnTo>
                    <a:pt x="98" y="38"/>
                  </a:lnTo>
                  <a:lnTo>
                    <a:pt x="98" y="39"/>
                  </a:lnTo>
                  <a:lnTo>
                    <a:pt x="99" y="40"/>
                  </a:lnTo>
                  <a:lnTo>
                    <a:pt x="100" y="40"/>
                  </a:lnTo>
                  <a:lnTo>
                    <a:pt x="101" y="41"/>
                  </a:lnTo>
                  <a:lnTo>
                    <a:pt x="101" y="41"/>
                  </a:lnTo>
                  <a:lnTo>
                    <a:pt x="104" y="42"/>
                  </a:lnTo>
                  <a:lnTo>
                    <a:pt x="106" y="43"/>
                  </a:lnTo>
                  <a:lnTo>
                    <a:pt x="108" y="44"/>
                  </a:lnTo>
                  <a:lnTo>
                    <a:pt x="109" y="45"/>
                  </a:lnTo>
                  <a:lnTo>
                    <a:pt x="109" y="45"/>
                  </a:lnTo>
                  <a:lnTo>
                    <a:pt x="110" y="46"/>
                  </a:lnTo>
                  <a:lnTo>
                    <a:pt x="111" y="47"/>
                  </a:lnTo>
                  <a:lnTo>
                    <a:pt x="112" y="48"/>
                  </a:lnTo>
                  <a:lnTo>
                    <a:pt x="112" y="49"/>
                  </a:lnTo>
                  <a:lnTo>
                    <a:pt x="113" y="49"/>
                  </a:lnTo>
                  <a:lnTo>
                    <a:pt x="114" y="52"/>
                  </a:lnTo>
                  <a:lnTo>
                    <a:pt x="114" y="53"/>
                  </a:lnTo>
                  <a:lnTo>
                    <a:pt x="115" y="53"/>
                  </a:lnTo>
                  <a:lnTo>
                    <a:pt x="115" y="53"/>
                  </a:lnTo>
                  <a:lnTo>
                    <a:pt x="115" y="53"/>
                  </a:lnTo>
                  <a:lnTo>
                    <a:pt x="116" y="54"/>
                  </a:lnTo>
                  <a:lnTo>
                    <a:pt x="119" y="54"/>
                  </a:lnTo>
                  <a:lnTo>
                    <a:pt x="121" y="54"/>
                  </a:lnTo>
                  <a:lnTo>
                    <a:pt x="123" y="55"/>
                  </a:lnTo>
                  <a:lnTo>
                    <a:pt x="124" y="55"/>
                  </a:lnTo>
                  <a:lnTo>
                    <a:pt x="125" y="55"/>
                  </a:lnTo>
                  <a:lnTo>
                    <a:pt x="128" y="54"/>
                  </a:lnTo>
                  <a:lnTo>
                    <a:pt x="128" y="54"/>
                  </a:lnTo>
                  <a:lnTo>
                    <a:pt x="129" y="53"/>
                  </a:lnTo>
                  <a:lnTo>
                    <a:pt x="130" y="53"/>
                  </a:lnTo>
                  <a:lnTo>
                    <a:pt x="134" y="50"/>
                  </a:lnTo>
                  <a:lnTo>
                    <a:pt x="135" y="49"/>
                  </a:lnTo>
                  <a:lnTo>
                    <a:pt x="136" y="48"/>
                  </a:lnTo>
                  <a:lnTo>
                    <a:pt x="138" y="48"/>
                  </a:lnTo>
                  <a:lnTo>
                    <a:pt x="139" y="47"/>
                  </a:lnTo>
                  <a:lnTo>
                    <a:pt x="140" y="47"/>
                  </a:lnTo>
                  <a:lnTo>
                    <a:pt x="142" y="47"/>
                  </a:lnTo>
                  <a:lnTo>
                    <a:pt x="144" y="47"/>
                  </a:lnTo>
                  <a:lnTo>
                    <a:pt x="145" y="47"/>
                  </a:lnTo>
                  <a:lnTo>
                    <a:pt x="145" y="47"/>
                  </a:lnTo>
                  <a:lnTo>
                    <a:pt x="146" y="47"/>
                  </a:lnTo>
                  <a:lnTo>
                    <a:pt x="146" y="47"/>
                  </a:lnTo>
                  <a:lnTo>
                    <a:pt x="146" y="46"/>
                  </a:lnTo>
                  <a:lnTo>
                    <a:pt x="146" y="46"/>
                  </a:lnTo>
                  <a:lnTo>
                    <a:pt x="146" y="44"/>
                  </a:lnTo>
                  <a:lnTo>
                    <a:pt x="146" y="41"/>
                  </a:lnTo>
                  <a:lnTo>
                    <a:pt x="146" y="40"/>
                  </a:lnTo>
                  <a:lnTo>
                    <a:pt x="146" y="40"/>
                  </a:lnTo>
                  <a:lnTo>
                    <a:pt x="146" y="40"/>
                  </a:lnTo>
                  <a:lnTo>
                    <a:pt x="147" y="39"/>
                  </a:lnTo>
                  <a:lnTo>
                    <a:pt x="147" y="39"/>
                  </a:lnTo>
                  <a:lnTo>
                    <a:pt x="148" y="39"/>
                  </a:lnTo>
                  <a:lnTo>
                    <a:pt x="148" y="38"/>
                  </a:lnTo>
                  <a:lnTo>
                    <a:pt x="149" y="39"/>
                  </a:lnTo>
                  <a:lnTo>
                    <a:pt x="150" y="39"/>
                  </a:lnTo>
                  <a:lnTo>
                    <a:pt x="154" y="41"/>
                  </a:lnTo>
                  <a:lnTo>
                    <a:pt x="155" y="42"/>
                  </a:lnTo>
                  <a:lnTo>
                    <a:pt x="156" y="43"/>
                  </a:lnTo>
                  <a:lnTo>
                    <a:pt x="159" y="44"/>
                  </a:lnTo>
                  <a:lnTo>
                    <a:pt x="160" y="44"/>
                  </a:lnTo>
                  <a:lnTo>
                    <a:pt x="161" y="45"/>
                  </a:lnTo>
                  <a:lnTo>
                    <a:pt x="166" y="48"/>
                  </a:lnTo>
                  <a:lnTo>
                    <a:pt x="167" y="49"/>
                  </a:lnTo>
                  <a:lnTo>
                    <a:pt x="169" y="50"/>
                  </a:lnTo>
                  <a:lnTo>
                    <a:pt x="170" y="50"/>
                  </a:lnTo>
                  <a:lnTo>
                    <a:pt x="171" y="50"/>
                  </a:lnTo>
                  <a:lnTo>
                    <a:pt x="171" y="50"/>
                  </a:lnTo>
                  <a:lnTo>
                    <a:pt x="172" y="50"/>
                  </a:lnTo>
                  <a:lnTo>
                    <a:pt x="172" y="50"/>
                  </a:lnTo>
                  <a:lnTo>
                    <a:pt x="174" y="48"/>
                  </a:lnTo>
                  <a:lnTo>
                    <a:pt x="176" y="47"/>
                  </a:lnTo>
                  <a:lnTo>
                    <a:pt x="178" y="47"/>
                  </a:lnTo>
                  <a:lnTo>
                    <a:pt x="178" y="46"/>
                  </a:lnTo>
                  <a:lnTo>
                    <a:pt x="179" y="46"/>
                  </a:lnTo>
                  <a:lnTo>
                    <a:pt x="181" y="46"/>
                  </a:lnTo>
                  <a:lnTo>
                    <a:pt x="182" y="46"/>
                  </a:lnTo>
                  <a:lnTo>
                    <a:pt x="185" y="46"/>
                  </a:lnTo>
                  <a:lnTo>
                    <a:pt x="186" y="47"/>
                  </a:lnTo>
                  <a:lnTo>
                    <a:pt x="187" y="47"/>
                  </a:lnTo>
                  <a:lnTo>
                    <a:pt x="188" y="47"/>
                  </a:lnTo>
                  <a:lnTo>
                    <a:pt x="189" y="47"/>
                  </a:lnTo>
                  <a:lnTo>
                    <a:pt x="192" y="49"/>
                  </a:lnTo>
                  <a:lnTo>
                    <a:pt x="193" y="49"/>
                  </a:lnTo>
                  <a:lnTo>
                    <a:pt x="195" y="50"/>
                  </a:lnTo>
                  <a:lnTo>
                    <a:pt x="196" y="50"/>
                  </a:lnTo>
                  <a:lnTo>
                    <a:pt x="199" y="51"/>
                  </a:lnTo>
                  <a:lnTo>
                    <a:pt x="204" y="51"/>
                  </a:lnTo>
                  <a:lnTo>
                    <a:pt x="206" y="51"/>
                  </a:lnTo>
                  <a:lnTo>
                    <a:pt x="209" y="52"/>
                  </a:lnTo>
                  <a:lnTo>
                    <a:pt x="210" y="51"/>
                  </a:lnTo>
                  <a:lnTo>
                    <a:pt x="211" y="51"/>
                  </a:lnTo>
                  <a:lnTo>
                    <a:pt x="214" y="51"/>
                  </a:lnTo>
                  <a:lnTo>
                    <a:pt x="216" y="50"/>
                  </a:lnTo>
                  <a:lnTo>
                    <a:pt x="218" y="50"/>
                  </a:lnTo>
                  <a:lnTo>
                    <a:pt x="221" y="49"/>
                  </a:lnTo>
                  <a:lnTo>
                    <a:pt x="221" y="49"/>
                  </a:lnTo>
                  <a:lnTo>
                    <a:pt x="222" y="49"/>
                  </a:lnTo>
                  <a:lnTo>
                    <a:pt x="222" y="49"/>
                  </a:lnTo>
                  <a:lnTo>
                    <a:pt x="222" y="49"/>
                  </a:lnTo>
                  <a:lnTo>
                    <a:pt x="222" y="50"/>
                  </a:lnTo>
                  <a:lnTo>
                    <a:pt x="222" y="51"/>
                  </a:lnTo>
                  <a:lnTo>
                    <a:pt x="222" y="52"/>
                  </a:lnTo>
                  <a:lnTo>
                    <a:pt x="222" y="55"/>
                  </a:lnTo>
                  <a:lnTo>
                    <a:pt x="221" y="56"/>
                  </a:lnTo>
                  <a:lnTo>
                    <a:pt x="221" y="57"/>
                  </a:lnTo>
                  <a:lnTo>
                    <a:pt x="222" y="57"/>
                  </a:lnTo>
                  <a:lnTo>
                    <a:pt x="222" y="58"/>
                  </a:lnTo>
                  <a:lnTo>
                    <a:pt x="222" y="58"/>
                  </a:lnTo>
                  <a:lnTo>
                    <a:pt x="223" y="59"/>
                  </a:lnTo>
                  <a:lnTo>
                    <a:pt x="224" y="59"/>
                  </a:lnTo>
                  <a:lnTo>
                    <a:pt x="224" y="60"/>
                  </a:lnTo>
                  <a:lnTo>
                    <a:pt x="225" y="60"/>
                  </a:lnTo>
                  <a:lnTo>
                    <a:pt x="226" y="60"/>
                  </a:lnTo>
                  <a:lnTo>
                    <a:pt x="228" y="60"/>
                  </a:lnTo>
                  <a:lnTo>
                    <a:pt x="231" y="61"/>
                  </a:lnTo>
                  <a:lnTo>
                    <a:pt x="233" y="61"/>
                  </a:lnTo>
                  <a:lnTo>
                    <a:pt x="235" y="62"/>
                  </a:lnTo>
                  <a:lnTo>
                    <a:pt x="238" y="62"/>
                  </a:lnTo>
                  <a:lnTo>
                    <a:pt x="240" y="63"/>
                  </a:lnTo>
                  <a:lnTo>
                    <a:pt x="241" y="64"/>
                  </a:lnTo>
                  <a:lnTo>
                    <a:pt x="242" y="65"/>
                  </a:lnTo>
                  <a:lnTo>
                    <a:pt x="245" y="66"/>
                  </a:lnTo>
                  <a:lnTo>
                    <a:pt x="246" y="67"/>
                  </a:lnTo>
                  <a:lnTo>
                    <a:pt x="246" y="67"/>
                  </a:lnTo>
                  <a:lnTo>
                    <a:pt x="247" y="67"/>
                  </a:lnTo>
                  <a:lnTo>
                    <a:pt x="247" y="67"/>
                  </a:lnTo>
                  <a:lnTo>
                    <a:pt x="248" y="67"/>
                  </a:lnTo>
                  <a:lnTo>
                    <a:pt x="248" y="67"/>
                  </a:lnTo>
                  <a:lnTo>
                    <a:pt x="249" y="67"/>
                  </a:lnTo>
                  <a:lnTo>
                    <a:pt x="250" y="67"/>
                  </a:lnTo>
                  <a:lnTo>
                    <a:pt x="250" y="66"/>
                  </a:lnTo>
                  <a:lnTo>
                    <a:pt x="251" y="65"/>
                  </a:lnTo>
                  <a:lnTo>
                    <a:pt x="252" y="62"/>
                  </a:lnTo>
                  <a:lnTo>
                    <a:pt x="253" y="61"/>
                  </a:lnTo>
                  <a:lnTo>
                    <a:pt x="255" y="59"/>
                  </a:lnTo>
                  <a:lnTo>
                    <a:pt x="257" y="58"/>
                  </a:lnTo>
                  <a:lnTo>
                    <a:pt x="259" y="56"/>
                  </a:lnTo>
                  <a:lnTo>
                    <a:pt x="263" y="52"/>
                  </a:lnTo>
                  <a:lnTo>
                    <a:pt x="265" y="50"/>
                  </a:lnTo>
                  <a:lnTo>
                    <a:pt x="268" y="48"/>
                  </a:lnTo>
                  <a:lnTo>
                    <a:pt x="269" y="48"/>
                  </a:lnTo>
                  <a:lnTo>
                    <a:pt x="270" y="47"/>
                  </a:lnTo>
                  <a:lnTo>
                    <a:pt x="272" y="47"/>
                  </a:lnTo>
                  <a:lnTo>
                    <a:pt x="277" y="45"/>
                  </a:lnTo>
                  <a:lnTo>
                    <a:pt x="278" y="45"/>
                  </a:lnTo>
                  <a:lnTo>
                    <a:pt x="280" y="44"/>
                  </a:lnTo>
                  <a:lnTo>
                    <a:pt x="281" y="43"/>
                  </a:lnTo>
                  <a:lnTo>
                    <a:pt x="283" y="43"/>
                  </a:lnTo>
                  <a:lnTo>
                    <a:pt x="283" y="42"/>
                  </a:lnTo>
                  <a:lnTo>
                    <a:pt x="284" y="42"/>
                  </a:lnTo>
                  <a:lnTo>
                    <a:pt x="284" y="41"/>
                  </a:lnTo>
                  <a:lnTo>
                    <a:pt x="285" y="40"/>
                  </a:lnTo>
                  <a:lnTo>
                    <a:pt x="285" y="39"/>
                  </a:lnTo>
                  <a:lnTo>
                    <a:pt x="285" y="38"/>
                  </a:lnTo>
                  <a:lnTo>
                    <a:pt x="284" y="37"/>
                  </a:lnTo>
                  <a:lnTo>
                    <a:pt x="284" y="34"/>
                  </a:lnTo>
                  <a:lnTo>
                    <a:pt x="283" y="31"/>
                  </a:lnTo>
                  <a:lnTo>
                    <a:pt x="282" y="29"/>
                  </a:lnTo>
                  <a:lnTo>
                    <a:pt x="282" y="28"/>
                  </a:lnTo>
                  <a:lnTo>
                    <a:pt x="282" y="27"/>
                  </a:lnTo>
                  <a:lnTo>
                    <a:pt x="282" y="25"/>
                  </a:lnTo>
                  <a:lnTo>
                    <a:pt x="282" y="24"/>
                  </a:lnTo>
                  <a:lnTo>
                    <a:pt x="283" y="20"/>
                  </a:lnTo>
                  <a:lnTo>
                    <a:pt x="284" y="19"/>
                  </a:lnTo>
                  <a:lnTo>
                    <a:pt x="284" y="17"/>
                  </a:lnTo>
                  <a:lnTo>
                    <a:pt x="284" y="15"/>
                  </a:lnTo>
                  <a:lnTo>
                    <a:pt x="284" y="14"/>
                  </a:lnTo>
                  <a:lnTo>
                    <a:pt x="284" y="14"/>
                  </a:lnTo>
                  <a:lnTo>
                    <a:pt x="285" y="13"/>
                  </a:lnTo>
                  <a:lnTo>
                    <a:pt x="285" y="12"/>
                  </a:lnTo>
                  <a:lnTo>
                    <a:pt x="286" y="11"/>
                  </a:lnTo>
                  <a:lnTo>
                    <a:pt x="288" y="10"/>
                  </a:lnTo>
                  <a:lnTo>
                    <a:pt x="288" y="9"/>
                  </a:lnTo>
                  <a:lnTo>
                    <a:pt x="289" y="8"/>
                  </a:lnTo>
                  <a:lnTo>
                    <a:pt x="290" y="7"/>
                  </a:lnTo>
                  <a:lnTo>
                    <a:pt x="291" y="6"/>
                  </a:lnTo>
                  <a:lnTo>
                    <a:pt x="291" y="5"/>
                  </a:lnTo>
                  <a:lnTo>
                    <a:pt x="292" y="4"/>
                  </a:lnTo>
                  <a:lnTo>
                    <a:pt x="295" y="2"/>
                  </a:lnTo>
                  <a:lnTo>
                    <a:pt x="297" y="0"/>
                  </a:lnTo>
                  <a:lnTo>
                    <a:pt x="298" y="0"/>
                  </a:lnTo>
                  <a:lnTo>
                    <a:pt x="299" y="0"/>
                  </a:lnTo>
                  <a:lnTo>
                    <a:pt x="299" y="0"/>
                  </a:lnTo>
                  <a:lnTo>
                    <a:pt x="300" y="0"/>
                  </a:lnTo>
                  <a:lnTo>
                    <a:pt x="301" y="0"/>
                  </a:lnTo>
                  <a:lnTo>
                    <a:pt x="302" y="0"/>
                  </a:lnTo>
                  <a:lnTo>
                    <a:pt x="303" y="1"/>
                  </a:lnTo>
                  <a:lnTo>
                    <a:pt x="306" y="3"/>
                  </a:lnTo>
                  <a:lnTo>
                    <a:pt x="307" y="4"/>
                  </a:lnTo>
                  <a:lnTo>
                    <a:pt x="310" y="5"/>
                  </a:lnTo>
                  <a:lnTo>
                    <a:pt x="315" y="8"/>
                  </a:lnTo>
                  <a:lnTo>
                    <a:pt x="317" y="8"/>
                  </a:lnTo>
                  <a:lnTo>
                    <a:pt x="318" y="9"/>
                  </a:lnTo>
                  <a:lnTo>
                    <a:pt x="319" y="10"/>
                  </a:lnTo>
                  <a:lnTo>
                    <a:pt x="320" y="11"/>
                  </a:lnTo>
                  <a:lnTo>
                    <a:pt x="325" y="15"/>
                  </a:lnTo>
                  <a:lnTo>
                    <a:pt x="327" y="17"/>
                  </a:lnTo>
                  <a:lnTo>
                    <a:pt x="329" y="18"/>
                  </a:lnTo>
                  <a:lnTo>
                    <a:pt x="330" y="19"/>
                  </a:lnTo>
                  <a:lnTo>
                    <a:pt x="331" y="20"/>
                  </a:lnTo>
                  <a:lnTo>
                    <a:pt x="333" y="20"/>
                  </a:lnTo>
                  <a:lnTo>
                    <a:pt x="333" y="20"/>
                  </a:lnTo>
                  <a:lnTo>
                    <a:pt x="334" y="21"/>
                  </a:lnTo>
                  <a:lnTo>
                    <a:pt x="334" y="21"/>
                  </a:lnTo>
                  <a:lnTo>
                    <a:pt x="335" y="20"/>
                  </a:lnTo>
                  <a:lnTo>
                    <a:pt x="336" y="20"/>
                  </a:lnTo>
                  <a:lnTo>
                    <a:pt x="338" y="19"/>
                  </a:lnTo>
                  <a:lnTo>
                    <a:pt x="339" y="18"/>
                  </a:lnTo>
                  <a:lnTo>
                    <a:pt x="340" y="18"/>
                  </a:lnTo>
                  <a:lnTo>
                    <a:pt x="342" y="17"/>
                  </a:lnTo>
                  <a:lnTo>
                    <a:pt x="342" y="17"/>
                  </a:lnTo>
                  <a:lnTo>
                    <a:pt x="343" y="17"/>
                  </a:lnTo>
                  <a:lnTo>
                    <a:pt x="343" y="17"/>
                  </a:lnTo>
                  <a:lnTo>
                    <a:pt x="344" y="18"/>
                  </a:lnTo>
                  <a:lnTo>
                    <a:pt x="344" y="18"/>
                  </a:lnTo>
                  <a:lnTo>
                    <a:pt x="345" y="18"/>
                  </a:lnTo>
                  <a:lnTo>
                    <a:pt x="345" y="19"/>
                  </a:lnTo>
                  <a:lnTo>
                    <a:pt x="346" y="21"/>
                  </a:lnTo>
                  <a:lnTo>
                    <a:pt x="347" y="23"/>
                  </a:lnTo>
                  <a:lnTo>
                    <a:pt x="348" y="25"/>
                  </a:lnTo>
                  <a:lnTo>
                    <a:pt x="349" y="27"/>
                  </a:lnTo>
                  <a:lnTo>
                    <a:pt x="351" y="31"/>
                  </a:lnTo>
                  <a:lnTo>
                    <a:pt x="353" y="35"/>
                  </a:lnTo>
                  <a:lnTo>
                    <a:pt x="354" y="37"/>
                  </a:lnTo>
                  <a:lnTo>
                    <a:pt x="355" y="38"/>
                  </a:lnTo>
                  <a:lnTo>
                    <a:pt x="356" y="39"/>
                  </a:lnTo>
                  <a:lnTo>
                    <a:pt x="356" y="40"/>
                  </a:lnTo>
                  <a:lnTo>
                    <a:pt x="358" y="41"/>
                  </a:lnTo>
                  <a:lnTo>
                    <a:pt x="359" y="42"/>
                  </a:lnTo>
                  <a:lnTo>
                    <a:pt x="360" y="42"/>
                  </a:lnTo>
                  <a:lnTo>
                    <a:pt x="361" y="43"/>
                  </a:lnTo>
                  <a:lnTo>
                    <a:pt x="362" y="43"/>
                  </a:lnTo>
                  <a:lnTo>
                    <a:pt x="363" y="43"/>
                  </a:lnTo>
                  <a:lnTo>
                    <a:pt x="364" y="43"/>
                  </a:lnTo>
                  <a:lnTo>
                    <a:pt x="365" y="43"/>
                  </a:lnTo>
                  <a:lnTo>
                    <a:pt x="366" y="43"/>
                  </a:lnTo>
                  <a:lnTo>
                    <a:pt x="367" y="43"/>
                  </a:lnTo>
                  <a:lnTo>
                    <a:pt x="368" y="43"/>
                  </a:lnTo>
                  <a:lnTo>
                    <a:pt x="368" y="43"/>
                  </a:lnTo>
                  <a:lnTo>
                    <a:pt x="369" y="42"/>
                  </a:lnTo>
                  <a:lnTo>
                    <a:pt x="370" y="42"/>
                  </a:lnTo>
                  <a:lnTo>
                    <a:pt x="370" y="42"/>
                  </a:lnTo>
                  <a:lnTo>
                    <a:pt x="370" y="43"/>
                  </a:lnTo>
                  <a:lnTo>
                    <a:pt x="371" y="49"/>
                  </a:lnTo>
                  <a:lnTo>
                    <a:pt x="371" y="50"/>
                  </a:lnTo>
                  <a:lnTo>
                    <a:pt x="371" y="52"/>
                  </a:lnTo>
                  <a:lnTo>
                    <a:pt x="371" y="53"/>
                  </a:lnTo>
                  <a:lnTo>
                    <a:pt x="371" y="54"/>
                  </a:lnTo>
                  <a:lnTo>
                    <a:pt x="371" y="54"/>
                  </a:lnTo>
                  <a:lnTo>
                    <a:pt x="371" y="55"/>
                  </a:lnTo>
                  <a:lnTo>
                    <a:pt x="370" y="56"/>
                  </a:lnTo>
                  <a:lnTo>
                    <a:pt x="370" y="57"/>
                  </a:lnTo>
                  <a:lnTo>
                    <a:pt x="369" y="58"/>
                  </a:lnTo>
                  <a:lnTo>
                    <a:pt x="368" y="58"/>
                  </a:lnTo>
                  <a:lnTo>
                    <a:pt x="367" y="59"/>
                  </a:lnTo>
                  <a:lnTo>
                    <a:pt x="365" y="59"/>
                  </a:lnTo>
                  <a:lnTo>
                    <a:pt x="364" y="60"/>
                  </a:lnTo>
                  <a:lnTo>
                    <a:pt x="363" y="60"/>
                  </a:lnTo>
                  <a:lnTo>
                    <a:pt x="362" y="61"/>
                  </a:lnTo>
                  <a:lnTo>
                    <a:pt x="362" y="62"/>
                  </a:lnTo>
                  <a:lnTo>
                    <a:pt x="361" y="62"/>
                  </a:lnTo>
                  <a:lnTo>
                    <a:pt x="361" y="62"/>
                  </a:lnTo>
                  <a:lnTo>
                    <a:pt x="361" y="63"/>
                  </a:lnTo>
                  <a:lnTo>
                    <a:pt x="361" y="64"/>
                  </a:lnTo>
                  <a:lnTo>
                    <a:pt x="361" y="64"/>
                  </a:lnTo>
                  <a:lnTo>
                    <a:pt x="361" y="65"/>
                  </a:lnTo>
                  <a:lnTo>
                    <a:pt x="361" y="66"/>
                  </a:lnTo>
                  <a:lnTo>
                    <a:pt x="362" y="67"/>
                  </a:lnTo>
                  <a:lnTo>
                    <a:pt x="365" y="71"/>
                  </a:lnTo>
                  <a:lnTo>
                    <a:pt x="365" y="72"/>
                  </a:lnTo>
                  <a:lnTo>
                    <a:pt x="366" y="74"/>
                  </a:lnTo>
                  <a:lnTo>
                    <a:pt x="366" y="75"/>
                  </a:lnTo>
                  <a:lnTo>
                    <a:pt x="367" y="77"/>
                  </a:lnTo>
                  <a:lnTo>
                    <a:pt x="367" y="78"/>
                  </a:lnTo>
                  <a:lnTo>
                    <a:pt x="367" y="79"/>
                  </a:lnTo>
                  <a:lnTo>
                    <a:pt x="368" y="82"/>
                  </a:lnTo>
                  <a:lnTo>
                    <a:pt x="368" y="84"/>
                  </a:lnTo>
                  <a:lnTo>
                    <a:pt x="368" y="85"/>
                  </a:lnTo>
                  <a:lnTo>
                    <a:pt x="367" y="89"/>
                  </a:lnTo>
                  <a:lnTo>
                    <a:pt x="367" y="91"/>
                  </a:lnTo>
                  <a:lnTo>
                    <a:pt x="367" y="92"/>
                  </a:lnTo>
                  <a:lnTo>
                    <a:pt x="367" y="96"/>
                  </a:lnTo>
                  <a:lnTo>
                    <a:pt x="367" y="97"/>
                  </a:lnTo>
                  <a:lnTo>
                    <a:pt x="367" y="100"/>
                  </a:lnTo>
                  <a:lnTo>
                    <a:pt x="366" y="102"/>
                  </a:lnTo>
                  <a:lnTo>
                    <a:pt x="366" y="103"/>
                  </a:lnTo>
                  <a:lnTo>
                    <a:pt x="365" y="105"/>
                  </a:lnTo>
                  <a:lnTo>
                    <a:pt x="365" y="107"/>
                  </a:lnTo>
                  <a:lnTo>
                    <a:pt x="363" y="112"/>
                  </a:lnTo>
                  <a:lnTo>
                    <a:pt x="361" y="116"/>
                  </a:lnTo>
                  <a:lnTo>
                    <a:pt x="360" y="120"/>
                  </a:lnTo>
                  <a:lnTo>
                    <a:pt x="360" y="121"/>
                  </a:lnTo>
                  <a:lnTo>
                    <a:pt x="359" y="122"/>
                  </a:lnTo>
                  <a:lnTo>
                    <a:pt x="359" y="123"/>
                  </a:lnTo>
                  <a:lnTo>
                    <a:pt x="359" y="124"/>
                  </a:lnTo>
                  <a:lnTo>
                    <a:pt x="360" y="125"/>
                  </a:lnTo>
                  <a:lnTo>
                    <a:pt x="360" y="126"/>
                  </a:lnTo>
                  <a:lnTo>
                    <a:pt x="360" y="126"/>
                  </a:lnTo>
                  <a:lnTo>
                    <a:pt x="360" y="127"/>
                  </a:lnTo>
                  <a:lnTo>
                    <a:pt x="359" y="132"/>
                  </a:lnTo>
                  <a:lnTo>
                    <a:pt x="358" y="136"/>
                  </a:lnTo>
                  <a:lnTo>
                    <a:pt x="357" y="138"/>
                  </a:lnTo>
                  <a:lnTo>
                    <a:pt x="356" y="140"/>
                  </a:lnTo>
                  <a:lnTo>
                    <a:pt x="355" y="144"/>
                  </a:lnTo>
                  <a:lnTo>
                    <a:pt x="355" y="145"/>
                  </a:lnTo>
                  <a:lnTo>
                    <a:pt x="354" y="147"/>
                  </a:lnTo>
                  <a:lnTo>
                    <a:pt x="354" y="149"/>
                  </a:lnTo>
                  <a:lnTo>
                    <a:pt x="354" y="150"/>
                  </a:lnTo>
                  <a:lnTo>
                    <a:pt x="354" y="151"/>
                  </a:lnTo>
                  <a:lnTo>
                    <a:pt x="355" y="153"/>
                  </a:lnTo>
                  <a:lnTo>
                    <a:pt x="355" y="153"/>
                  </a:lnTo>
                  <a:lnTo>
                    <a:pt x="355" y="154"/>
                  </a:lnTo>
                  <a:lnTo>
                    <a:pt x="356" y="156"/>
                  </a:lnTo>
                  <a:lnTo>
                    <a:pt x="357" y="157"/>
                  </a:lnTo>
                  <a:lnTo>
                    <a:pt x="358" y="158"/>
                  </a:lnTo>
                  <a:lnTo>
                    <a:pt x="360" y="160"/>
                  </a:lnTo>
                  <a:lnTo>
                    <a:pt x="363" y="162"/>
                  </a:lnTo>
                  <a:lnTo>
                    <a:pt x="364" y="163"/>
                  </a:lnTo>
                  <a:lnTo>
                    <a:pt x="365" y="164"/>
                  </a:lnTo>
                  <a:lnTo>
                    <a:pt x="365" y="165"/>
                  </a:lnTo>
                  <a:lnTo>
                    <a:pt x="366" y="166"/>
                  </a:lnTo>
                  <a:lnTo>
                    <a:pt x="367" y="168"/>
                  </a:lnTo>
                  <a:lnTo>
                    <a:pt x="368" y="169"/>
                  </a:lnTo>
                  <a:lnTo>
                    <a:pt x="368" y="169"/>
                  </a:lnTo>
                  <a:lnTo>
                    <a:pt x="368" y="170"/>
                  </a:lnTo>
                  <a:lnTo>
                    <a:pt x="368" y="170"/>
                  </a:lnTo>
                  <a:lnTo>
                    <a:pt x="367" y="171"/>
                  </a:lnTo>
                  <a:lnTo>
                    <a:pt x="367" y="172"/>
                  </a:lnTo>
                  <a:lnTo>
                    <a:pt x="365" y="174"/>
                  </a:lnTo>
                  <a:lnTo>
                    <a:pt x="364" y="176"/>
                  </a:lnTo>
                  <a:lnTo>
                    <a:pt x="363" y="178"/>
                  </a:lnTo>
                  <a:lnTo>
                    <a:pt x="362" y="179"/>
                  </a:lnTo>
                  <a:lnTo>
                    <a:pt x="361" y="180"/>
                  </a:lnTo>
                  <a:lnTo>
                    <a:pt x="361" y="181"/>
                  </a:lnTo>
                  <a:lnTo>
                    <a:pt x="361" y="182"/>
                  </a:lnTo>
                  <a:lnTo>
                    <a:pt x="361" y="183"/>
                  </a:lnTo>
                  <a:lnTo>
                    <a:pt x="361" y="184"/>
                  </a:lnTo>
                  <a:lnTo>
                    <a:pt x="361" y="185"/>
                  </a:lnTo>
                  <a:lnTo>
                    <a:pt x="362" y="186"/>
                  </a:lnTo>
                  <a:lnTo>
                    <a:pt x="362" y="187"/>
                  </a:lnTo>
                  <a:lnTo>
                    <a:pt x="363" y="189"/>
                  </a:lnTo>
                  <a:lnTo>
                    <a:pt x="366" y="193"/>
                  </a:lnTo>
                  <a:lnTo>
                    <a:pt x="369" y="197"/>
                  </a:lnTo>
                  <a:lnTo>
                    <a:pt x="369" y="198"/>
                  </a:lnTo>
                  <a:lnTo>
                    <a:pt x="370" y="199"/>
                  </a:lnTo>
                  <a:lnTo>
                    <a:pt x="375" y="204"/>
                  </a:lnTo>
                  <a:lnTo>
                    <a:pt x="376" y="205"/>
                  </a:lnTo>
                  <a:lnTo>
                    <a:pt x="379" y="208"/>
                  </a:lnTo>
                  <a:lnTo>
                    <a:pt x="381" y="210"/>
                  </a:lnTo>
                  <a:lnTo>
                    <a:pt x="384" y="213"/>
                  </a:lnTo>
                  <a:lnTo>
                    <a:pt x="387" y="215"/>
                  </a:lnTo>
                  <a:lnTo>
                    <a:pt x="389" y="217"/>
                  </a:lnTo>
                  <a:lnTo>
                    <a:pt x="390" y="217"/>
                  </a:lnTo>
                  <a:lnTo>
                    <a:pt x="390" y="217"/>
                  </a:lnTo>
                  <a:lnTo>
                    <a:pt x="392" y="218"/>
                  </a:lnTo>
                  <a:lnTo>
                    <a:pt x="393" y="218"/>
                  </a:lnTo>
                  <a:lnTo>
                    <a:pt x="394" y="218"/>
                  </a:lnTo>
                  <a:lnTo>
                    <a:pt x="395" y="218"/>
                  </a:lnTo>
                  <a:lnTo>
                    <a:pt x="396" y="217"/>
                  </a:lnTo>
                  <a:lnTo>
                    <a:pt x="398" y="217"/>
                  </a:lnTo>
                  <a:lnTo>
                    <a:pt x="403" y="214"/>
                  </a:lnTo>
                  <a:lnTo>
                    <a:pt x="405" y="213"/>
                  </a:lnTo>
                  <a:lnTo>
                    <a:pt x="407" y="213"/>
                  </a:lnTo>
                  <a:lnTo>
                    <a:pt x="408" y="212"/>
                  </a:lnTo>
                  <a:lnTo>
                    <a:pt x="410" y="212"/>
                  </a:lnTo>
                  <a:lnTo>
                    <a:pt x="411" y="212"/>
                  </a:lnTo>
                  <a:lnTo>
                    <a:pt x="412" y="212"/>
                  </a:lnTo>
                  <a:lnTo>
                    <a:pt x="413" y="212"/>
                  </a:lnTo>
                  <a:lnTo>
                    <a:pt x="414" y="212"/>
                  </a:lnTo>
                  <a:lnTo>
                    <a:pt x="415" y="213"/>
                  </a:lnTo>
                  <a:lnTo>
                    <a:pt x="416" y="213"/>
                  </a:lnTo>
                  <a:lnTo>
                    <a:pt x="417" y="214"/>
                  </a:lnTo>
                  <a:lnTo>
                    <a:pt x="420" y="217"/>
                  </a:lnTo>
                  <a:lnTo>
                    <a:pt x="422" y="218"/>
                  </a:lnTo>
                  <a:lnTo>
                    <a:pt x="424" y="220"/>
                  </a:lnTo>
                  <a:lnTo>
                    <a:pt x="426" y="221"/>
                  </a:lnTo>
                  <a:lnTo>
                    <a:pt x="428" y="221"/>
                  </a:lnTo>
                  <a:lnTo>
                    <a:pt x="429" y="222"/>
                  </a:lnTo>
                  <a:lnTo>
                    <a:pt x="434" y="224"/>
                  </a:lnTo>
                  <a:lnTo>
                    <a:pt x="436" y="224"/>
                  </a:lnTo>
                  <a:lnTo>
                    <a:pt x="438" y="225"/>
                  </a:lnTo>
                  <a:lnTo>
                    <a:pt x="439" y="226"/>
                  </a:lnTo>
                  <a:lnTo>
                    <a:pt x="440" y="226"/>
                  </a:lnTo>
                  <a:lnTo>
                    <a:pt x="440" y="227"/>
                  </a:lnTo>
                  <a:lnTo>
                    <a:pt x="441" y="227"/>
                  </a:lnTo>
                  <a:lnTo>
                    <a:pt x="441" y="228"/>
                  </a:lnTo>
                  <a:lnTo>
                    <a:pt x="442" y="229"/>
                  </a:lnTo>
                  <a:lnTo>
                    <a:pt x="442" y="230"/>
                  </a:lnTo>
                  <a:lnTo>
                    <a:pt x="442" y="230"/>
                  </a:lnTo>
                  <a:lnTo>
                    <a:pt x="442" y="231"/>
                  </a:lnTo>
                  <a:lnTo>
                    <a:pt x="441" y="233"/>
                  </a:lnTo>
                  <a:lnTo>
                    <a:pt x="441" y="234"/>
                  </a:lnTo>
                  <a:lnTo>
                    <a:pt x="441" y="234"/>
                  </a:lnTo>
                  <a:lnTo>
                    <a:pt x="440" y="235"/>
                  </a:lnTo>
                  <a:lnTo>
                    <a:pt x="440" y="236"/>
                  </a:lnTo>
                  <a:lnTo>
                    <a:pt x="439" y="236"/>
                  </a:lnTo>
                  <a:lnTo>
                    <a:pt x="438" y="237"/>
                  </a:lnTo>
                  <a:lnTo>
                    <a:pt x="437" y="238"/>
                  </a:lnTo>
                  <a:lnTo>
                    <a:pt x="436" y="238"/>
                  </a:lnTo>
                  <a:lnTo>
                    <a:pt x="436" y="238"/>
                  </a:lnTo>
                  <a:lnTo>
                    <a:pt x="436" y="239"/>
                  </a:lnTo>
                  <a:lnTo>
                    <a:pt x="436" y="239"/>
                  </a:lnTo>
                  <a:lnTo>
                    <a:pt x="437" y="239"/>
                  </a:lnTo>
                  <a:lnTo>
                    <a:pt x="438" y="240"/>
                  </a:lnTo>
                  <a:lnTo>
                    <a:pt x="439" y="240"/>
                  </a:lnTo>
                  <a:lnTo>
                    <a:pt x="440" y="241"/>
                  </a:lnTo>
                  <a:lnTo>
                    <a:pt x="441" y="241"/>
                  </a:lnTo>
                  <a:lnTo>
                    <a:pt x="442" y="241"/>
                  </a:lnTo>
                  <a:lnTo>
                    <a:pt x="446" y="242"/>
                  </a:lnTo>
                  <a:lnTo>
                    <a:pt x="448" y="242"/>
                  </a:lnTo>
                  <a:lnTo>
                    <a:pt x="449" y="242"/>
                  </a:lnTo>
                  <a:lnTo>
                    <a:pt x="450" y="243"/>
                  </a:lnTo>
                  <a:lnTo>
                    <a:pt x="450" y="243"/>
                  </a:lnTo>
                  <a:lnTo>
                    <a:pt x="451" y="243"/>
                  </a:lnTo>
                  <a:lnTo>
                    <a:pt x="452" y="244"/>
                  </a:lnTo>
                  <a:lnTo>
                    <a:pt x="453" y="245"/>
                  </a:lnTo>
                  <a:lnTo>
                    <a:pt x="455" y="246"/>
                  </a:lnTo>
                  <a:lnTo>
                    <a:pt x="456" y="248"/>
                  </a:lnTo>
                  <a:lnTo>
                    <a:pt x="459" y="252"/>
                  </a:lnTo>
                  <a:lnTo>
                    <a:pt x="460" y="252"/>
                  </a:lnTo>
                  <a:lnTo>
                    <a:pt x="461" y="253"/>
                  </a:lnTo>
                  <a:lnTo>
                    <a:pt x="462" y="254"/>
                  </a:lnTo>
                  <a:lnTo>
                    <a:pt x="463" y="254"/>
                  </a:lnTo>
                  <a:lnTo>
                    <a:pt x="463" y="255"/>
                  </a:lnTo>
                  <a:lnTo>
                    <a:pt x="464" y="255"/>
                  </a:lnTo>
                  <a:lnTo>
                    <a:pt x="466" y="256"/>
                  </a:lnTo>
                  <a:lnTo>
                    <a:pt x="468" y="256"/>
                  </a:lnTo>
                  <a:lnTo>
                    <a:pt x="469" y="256"/>
                  </a:lnTo>
                  <a:lnTo>
                    <a:pt x="471" y="256"/>
                  </a:lnTo>
                  <a:lnTo>
                    <a:pt x="472" y="256"/>
                  </a:lnTo>
                  <a:lnTo>
                    <a:pt x="474" y="255"/>
                  </a:lnTo>
                  <a:lnTo>
                    <a:pt x="475" y="254"/>
                  </a:lnTo>
                  <a:lnTo>
                    <a:pt x="479" y="252"/>
                  </a:lnTo>
                  <a:lnTo>
                    <a:pt x="481" y="252"/>
                  </a:lnTo>
                  <a:lnTo>
                    <a:pt x="482" y="251"/>
                  </a:lnTo>
                  <a:lnTo>
                    <a:pt x="482" y="251"/>
                  </a:lnTo>
                  <a:lnTo>
                    <a:pt x="483" y="251"/>
                  </a:lnTo>
                  <a:lnTo>
                    <a:pt x="484" y="251"/>
                  </a:lnTo>
                  <a:lnTo>
                    <a:pt x="485" y="251"/>
                  </a:lnTo>
                  <a:lnTo>
                    <a:pt x="486" y="252"/>
                  </a:lnTo>
                  <a:lnTo>
                    <a:pt x="493" y="253"/>
                  </a:lnTo>
                  <a:lnTo>
                    <a:pt x="498" y="255"/>
                  </a:lnTo>
                  <a:lnTo>
                    <a:pt x="501" y="256"/>
                  </a:lnTo>
                  <a:lnTo>
                    <a:pt x="503" y="257"/>
                  </a:lnTo>
                  <a:lnTo>
                    <a:pt x="505" y="258"/>
                  </a:lnTo>
                  <a:lnTo>
                    <a:pt x="506" y="259"/>
                  </a:lnTo>
                  <a:lnTo>
                    <a:pt x="507" y="259"/>
                  </a:lnTo>
                  <a:lnTo>
                    <a:pt x="508" y="261"/>
                  </a:lnTo>
                  <a:lnTo>
                    <a:pt x="509" y="262"/>
                  </a:lnTo>
                  <a:lnTo>
                    <a:pt x="510" y="262"/>
                  </a:lnTo>
                  <a:lnTo>
                    <a:pt x="511" y="263"/>
                  </a:lnTo>
                  <a:lnTo>
                    <a:pt x="511" y="263"/>
                  </a:lnTo>
                  <a:lnTo>
                    <a:pt x="512" y="263"/>
                  </a:lnTo>
                  <a:lnTo>
                    <a:pt x="517" y="262"/>
                  </a:lnTo>
                  <a:lnTo>
                    <a:pt x="519" y="262"/>
                  </a:lnTo>
                  <a:lnTo>
                    <a:pt x="523" y="261"/>
                  </a:lnTo>
                  <a:lnTo>
                    <a:pt x="525" y="260"/>
                  </a:lnTo>
                  <a:lnTo>
                    <a:pt x="526" y="260"/>
                  </a:lnTo>
                  <a:lnTo>
                    <a:pt x="530" y="260"/>
                  </a:lnTo>
                  <a:lnTo>
                    <a:pt x="534" y="259"/>
                  </a:lnTo>
                  <a:lnTo>
                    <a:pt x="535" y="259"/>
                  </a:lnTo>
                  <a:lnTo>
                    <a:pt x="537" y="259"/>
                  </a:lnTo>
                  <a:lnTo>
                    <a:pt x="539" y="259"/>
                  </a:lnTo>
                  <a:lnTo>
                    <a:pt x="540" y="259"/>
                  </a:lnTo>
                  <a:lnTo>
                    <a:pt x="541" y="260"/>
                  </a:lnTo>
                  <a:lnTo>
                    <a:pt x="542" y="260"/>
                  </a:lnTo>
                  <a:lnTo>
                    <a:pt x="543" y="260"/>
                  </a:lnTo>
                  <a:lnTo>
                    <a:pt x="544" y="261"/>
                  </a:lnTo>
                  <a:lnTo>
                    <a:pt x="544" y="262"/>
                  </a:lnTo>
                  <a:lnTo>
                    <a:pt x="545" y="263"/>
                  </a:lnTo>
                  <a:lnTo>
                    <a:pt x="546" y="264"/>
                  </a:lnTo>
                  <a:lnTo>
                    <a:pt x="546" y="265"/>
                  </a:lnTo>
                  <a:lnTo>
                    <a:pt x="547" y="266"/>
                  </a:lnTo>
                  <a:lnTo>
                    <a:pt x="547" y="269"/>
                  </a:lnTo>
                  <a:lnTo>
                    <a:pt x="548" y="271"/>
                  </a:lnTo>
                  <a:lnTo>
                    <a:pt x="548" y="272"/>
                  </a:lnTo>
                  <a:lnTo>
                    <a:pt x="548" y="274"/>
                  </a:lnTo>
                  <a:lnTo>
                    <a:pt x="548" y="275"/>
                  </a:lnTo>
                  <a:lnTo>
                    <a:pt x="548" y="276"/>
                  </a:lnTo>
                  <a:lnTo>
                    <a:pt x="548" y="279"/>
                  </a:lnTo>
                  <a:lnTo>
                    <a:pt x="547" y="283"/>
                  </a:lnTo>
                  <a:lnTo>
                    <a:pt x="547" y="286"/>
                  </a:lnTo>
                  <a:lnTo>
                    <a:pt x="547" y="288"/>
                  </a:lnTo>
                  <a:lnTo>
                    <a:pt x="547" y="290"/>
                  </a:lnTo>
                  <a:lnTo>
                    <a:pt x="547" y="291"/>
                  </a:lnTo>
                  <a:lnTo>
                    <a:pt x="548" y="293"/>
                  </a:lnTo>
                  <a:lnTo>
                    <a:pt x="549" y="295"/>
                  </a:lnTo>
                  <a:lnTo>
                    <a:pt x="550" y="297"/>
                  </a:lnTo>
                  <a:lnTo>
                    <a:pt x="550" y="298"/>
                  </a:lnTo>
                  <a:lnTo>
                    <a:pt x="551" y="299"/>
                  </a:lnTo>
                  <a:lnTo>
                    <a:pt x="552" y="300"/>
                  </a:lnTo>
                  <a:lnTo>
                    <a:pt x="555" y="302"/>
                  </a:lnTo>
                  <a:lnTo>
                    <a:pt x="556" y="304"/>
                  </a:lnTo>
                  <a:lnTo>
                    <a:pt x="560" y="306"/>
                  </a:lnTo>
                  <a:lnTo>
                    <a:pt x="564" y="310"/>
                  </a:lnTo>
                  <a:lnTo>
                    <a:pt x="565" y="311"/>
                  </a:lnTo>
                  <a:lnTo>
                    <a:pt x="567" y="312"/>
                  </a:lnTo>
                  <a:lnTo>
                    <a:pt x="569" y="314"/>
                  </a:lnTo>
                  <a:lnTo>
                    <a:pt x="576" y="318"/>
                  </a:lnTo>
                  <a:lnTo>
                    <a:pt x="579" y="320"/>
                  </a:lnTo>
                  <a:lnTo>
                    <a:pt x="580" y="320"/>
                  </a:lnTo>
                  <a:lnTo>
                    <a:pt x="581" y="320"/>
                  </a:lnTo>
                  <a:lnTo>
                    <a:pt x="581" y="320"/>
                  </a:lnTo>
                  <a:lnTo>
                    <a:pt x="582" y="320"/>
                  </a:lnTo>
                  <a:lnTo>
                    <a:pt x="582" y="320"/>
                  </a:lnTo>
                  <a:lnTo>
                    <a:pt x="583" y="320"/>
                  </a:lnTo>
                  <a:lnTo>
                    <a:pt x="585" y="319"/>
                  </a:lnTo>
                  <a:lnTo>
                    <a:pt x="586" y="319"/>
                  </a:lnTo>
                  <a:lnTo>
                    <a:pt x="588" y="318"/>
                  </a:lnTo>
                  <a:lnTo>
                    <a:pt x="589" y="318"/>
                  </a:lnTo>
                  <a:lnTo>
                    <a:pt x="590" y="319"/>
                  </a:lnTo>
                  <a:lnTo>
                    <a:pt x="591" y="319"/>
                  </a:lnTo>
                  <a:lnTo>
                    <a:pt x="592" y="319"/>
                  </a:lnTo>
                  <a:lnTo>
                    <a:pt x="597" y="320"/>
                  </a:lnTo>
                  <a:lnTo>
                    <a:pt x="598" y="321"/>
                  </a:lnTo>
                  <a:lnTo>
                    <a:pt x="600" y="321"/>
                  </a:lnTo>
                  <a:lnTo>
                    <a:pt x="602" y="321"/>
                  </a:lnTo>
                  <a:lnTo>
                    <a:pt x="605" y="321"/>
                  </a:lnTo>
                  <a:lnTo>
                    <a:pt x="609" y="321"/>
                  </a:lnTo>
                  <a:lnTo>
                    <a:pt x="611" y="321"/>
                  </a:lnTo>
                  <a:lnTo>
                    <a:pt x="613" y="321"/>
                  </a:lnTo>
                  <a:lnTo>
                    <a:pt x="614" y="320"/>
                  </a:lnTo>
                  <a:lnTo>
                    <a:pt x="616" y="320"/>
                  </a:lnTo>
                  <a:lnTo>
                    <a:pt x="619" y="318"/>
                  </a:lnTo>
                  <a:lnTo>
                    <a:pt x="621" y="318"/>
                  </a:lnTo>
                  <a:lnTo>
                    <a:pt x="623" y="317"/>
                  </a:lnTo>
                  <a:lnTo>
                    <a:pt x="627" y="317"/>
                  </a:lnTo>
                  <a:lnTo>
                    <a:pt x="627" y="317"/>
                  </a:lnTo>
                  <a:lnTo>
                    <a:pt x="629" y="316"/>
                  </a:lnTo>
                  <a:lnTo>
                    <a:pt x="631" y="315"/>
                  </a:lnTo>
                  <a:lnTo>
                    <a:pt x="631" y="315"/>
                  </a:lnTo>
                  <a:lnTo>
                    <a:pt x="632" y="315"/>
                  </a:lnTo>
                  <a:lnTo>
                    <a:pt x="633" y="315"/>
                  </a:lnTo>
                  <a:lnTo>
                    <a:pt x="634" y="315"/>
                  </a:lnTo>
                  <a:lnTo>
                    <a:pt x="634" y="315"/>
                  </a:lnTo>
                  <a:lnTo>
                    <a:pt x="635" y="315"/>
                  </a:lnTo>
                  <a:lnTo>
                    <a:pt x="636" y="315"/>
                  </a:lnTo>
                  <a:lnTo>
                    <a:pt x="637" y="316"/>
                  </a:lnTo>
                  <a:lnTo>
                    <a:pt x="638" y="316"/>
                  </a:lnTo>
                  <a:lnTo>
                    <a:pt x="639" y="317"/>
                  </a:lnTo>
                  <a:lnTo>
                    <a:pt x="640" y="318"/>
                  </a:lnTo>
                  <a:lnTo>
                    <a:pt x="641" y="318"/>
                  </a:lnTo>
                  <a:lnTo>
                    <a:pt x="641" y="319"/>
                  </a:lnTo>
                  <a:lnTo>
                    <a:pt x="641" y="320"/>
                  </a:lnTo>
                  <a:lnTo>
                    <a:pt x="642" y="321"/>
                  </a:lnTo>
                  <a:lnTo>
                    <a:pt x="642" y="322"/>
                  </a:lnTo>
                  <a:lnTo>
                    <a:pt x="642" y="322"/>
                  </a:lnTo>
                  <a:lnTo>
                    <a:pt x="641" y="323"/>
                  </a:lnTo>
                  <a:lnTo>
                    <a:pt x="641" y="324"/>
                  </a:lnTo>
                  <a:lnTo>
                    <a:pt x="641" y="325"/>
                  </a:lnTo>
                  <a:lnTo>
                    <a:pt x="641" y="326"/>
                  </a:lnTo>
                  <a:lnTo>
                    <a:pt x="641" y="327"/>
                  </a:lnTo>
                  <a:lnTo>
                    <a:pt x="642" y="327"/>
                  </a:lnTo>
                  <a:lnTo>
                    <a:pt x="642" y="328"/>
                  </a:lnTo>
                  <a:lnTo>
                    <a:pt x="643" y="329"/>
                  </a:lnTo>
                  <a:lnTo>
                    <a:pt x="644" y="330"/>
                  </a:lnTo>
                  <a:lnTo>
                    <a:pt x="646" y="331"/>
                  </a:lnTo>
                  <a:lnTo>
                    <a:pt x="648" y="333"/>
                  </a:lnTo>
                  <a:lnTo>
                    <a:pt x="650" y="333"/>
                  </a:lnTo>
                  <a:lnTo>
                    <a:pt x="650" y="334"/>
                  </a:lnTo>
                  <a:lnTo>
                    <a:pt x="651" y="335"/>
                  </a:lnTo>
                  <a:lnTo>
                    <a:pt x="654" y="339"/>
                  </a:lnTo>
                  <a:lnTo>
                    <a:pt x="655" y="340"/>
                  </a:lnTo>
                  <a:lnTo>
                    <a:pt x="655" y="341"/>
                  </a:lnTo>
                  <a:lnTo>
                    <a:pt x="656" y="342"/>
                  </a:lnTo>
                  <a:lnTo>
                    <a:pt x="656" y="343"/>
                  </a:lnTo>
                  <a:lnTo>
                    <a:pt x="656" y="344"/>
                  </a:lnTo>
                  <a:lnTo>
                    <a:pt x="655" y="345"/>
                  </a:lnTo>
                  <a:lnTo>
                    <a:pt x="655" y="347"/>
                  </a:lnTo>
                  <a:lnTo>
                    <a:pt x="654" y="349"/>
                  </a:lnTo>
                  <a:lnTo>
                    <a:pt x="654" y="349"/>
                  </a:lnTo>
                  <a:lnTo>
                    <a:pt x="653" y="350"/>
                  </a:lnTo>
                  <a:lnTo>
                    <a:pt x="652" y="350"/>
                  </a:lnTo>
                  <a:lnTo>
                    <a:pt x="652" y="351"/>
                  </a:lnTo>
                  <a:lnTo>
                    <a:pt x="650" y="351"/>
                  </a:lnTo>
                  <a:lnTo>
                    <a:pt x="649" y="352"/>
                  </a:lnTo>
                  <a:lnTo>
                    <a:pt x="646" y="353"/>
                  </a:lnTo>
                  <a:lnTo>
                    <a:pt x="643" y="353"/>
                  </a:lnTo>
                  <a:lnTo>
                    <a:pt x="642" y="354"/>
                  </a:lnTo>
                  <a:lnTo>
                    <a:pt x="641" y="354"/>
                  </a:lnTo>
                  <a:lnTo>
                    <a:pt x="640" y="354"/>
                  </a:lnTo>
                  <a:lnTo>
                    <a:pt x="640" y="355"/>
                  </a:lnTo>
                  <a:lnTo>
                    <a:pt x="639" y="355"/>
                  </a:lnTo>
                  <a:lnTo>
                    <a:pt x="638" y="356"/>
                  </a:lnTo>
                  <a:lnTo>
                    <a:pt x="637" y="359"/>
                  </a:lnTo>
                  <a:lnTo>
                    <a:pt x="636" y="361"/>
                  </a:lnTo>
                  <a:lnTo>
                    <a:pt x="635" y="362"/>
                  </a:lnTo>
                  <a:lnTo>
                    <a:pt x="634" y="364"/>
                  </a:lnTo>
                  <a:lnTo>
                    <a:pt x="634" y="365"/>
                  </a:lnTo>
                  <a:lnTo>
                    <a:pt x="633" y="368"/>
                  </a:lnTo>
                  <a:lnTo>
                    <a:pt x="633" y="369"/>
                  </a:lnTo>
                  <a:lnTo>
                    <a:pt x="633" y="370"/>
                  </a:lnTo>
                  <a:lnTo>
                    <a:pt x="632" y="371"/>
                  </a:lnTo>
                  <a:lnTo>
                    <a:pt x="631" y="372"/>
                  </a:lnTo>
                  <a:lnTo>
                    <a:pt x="629" y="376"/>
                  </a:lnTo>
                  <a:lnTo>
                    <a:pt x="629" y="377"/>
                  </a:lnTo>
                  <a:lnTo>
                    <a:pt x="628" y="378"/>
                  </a:lnTo>
                  <a:lnTo>
                    <a:pt x="627" y="382"/>
                  </a:lnTo>
                  <a:lnTo>
                    <a:pt x="626" y="383"/>
                  </a:lnTo>
                  <a:lnTo>
                    <a:pt x="626" y="384"/>
                  </a:lnTo>
                  <a:lnTo>
                    <a:pt x="625" y="385"/>
                  </a:lnTo>
                  <a:lnTo>
                    <a:pt x="624" y="386"/>
                  </a:lnTo>
                  <a:lnTo>
                    <a:pt x="621" y="390"/>
                  </a:lnTo>
                  <a:lnTo>
                    <a:pt x="619" y="392"/>
                  </a:lnTo>
                  <a:lnTo>
                    <a:pt x="618" y="392"/>
                  </a:lnTo>
                  <a:lnTo>
                    <a:pt x="616" y="395"/>
                  </a:lnTo>
                  <a:lnTo>
                    <a:pt x="615" y="397"/>
                  </a:lnTo>
                  <a:lnTo>
                    <a:pt x="614" y="398"/>
                  </a:lnTo>
                  <a:lnTo>
                    <a:pt x="613" y="400"/>
                  </a:lnTo>
                  <a:lnTo>
                    <a:pt x="613" y="400"/>
                  </a:lnTo>
                  <a:lnTo>
                    <a:pt x="613" y="401"/>
                  </a:lnTo>
                  <a:lnTo>
                    <a:pt x="613" y="402"/>
                  </a:lnTo>
                  <a:lnTo>
                    <a:pt x="613" y="402"/>
                  </a:lnTo>
                  <a:lnTo>
                    <a:pt x="613" y="403"/>
                  </a:lnTo>
                  <a:lnTo>
                    <a:pt x="613" y="404"/>
                  </a:lnTo>
                  <a:lnTo>
                    <a:pt x="613" y="404"/>
                  </a:lnTo>
                  <a:lnTo>
                    <a:pt x="614" y="404"/>
                  </a:lnTo>
                  <a:lnTo>
                    <a:pt x="615" y="405"/>
                  </a:lnTo>
                  <a:lnTo>
                    <a:pt x="615" y="405"/>
                  </a:lnTo>
                  <a:lnTo>
                    <a:pt x="618" y="405"/>
                  </a:lnTo>
                  <a:lnTo>
                    <a:pt x="619" y="405"/>
                  </a:lnTo>
                  <a:lnTo>
                    <a:pt x="620" y="405"/>
                  </a:lnTo>
                  <a:lnTo>
                    <a:pt x="621" y="406"/>
                  </a:lnTo>
                  <a:lnTo>
                    <a:pt x="622" y="406"/>
                  </a:lnTo>
                  <a:lnTo>
                    <a:pt x="622" y="406"/>
                  </a:lnTo>
                  <a:lnTo>
                    <a:pt x="623" y="407"/>
                  </a:lnTo>
                  <a:lnTo>
                    <a:pt x="624" y="408"/>
                  </a:lnTo>
                  <a:lnTo>
                    <a:pt x="625" y="409"/>
                  </a:lnTo>
                  <a:lnTo>
                    <a:pt x="626" y="412"/>
                  </a:lnTo>
                  <a:lnTo>
                    <a:pt x="627" y="413"/>
                  </a:lnTo>
                  <a:lnTo>
                    <a:pt x="628" y="414"/>
                  </a:lnTo>
                  <a:lnTo>
                    <a:pt x="629" y="415"/>
                  </a:lnTo>
                  <a:lnTo>
                    <a:pt x="630" y="416"/>
                  </a:lnTo>
                  <a:lnTo>
                    <a:pt x="632" y="417"/>
                  </a:lnTo>
                  <a:lnTo>
                    <a:pt x="634" y="418"/>
                  </a:lnTo>
                  <a:lnTo>
                    <a:pt x="637" y="419"/>
                  </a:lnTo>
                  <a:lnTo>
                    <a:pt x="639" y="421"/>
                  </a:lnTo>
                  <a:lnTo>
                    <a:pt x="641" y="421"/>
                  </a:lnTo>
                  <a:lnTo>
                    <a:pt x="642" y="422"/>
                  </a:lnTo>
                  <a:lnTo>
                    <a:pt x="645" y="424"/>
                  </a:lnTo>
                  <a:lnTo>
                    <a:pt x="646" y="425"/>
                  </a:lnTo>
                  <a:lnTo>
                    <a:pt x="647" y="426"/>
                  </a:lnTo>
                  <a:lnTo>
                    <a:pt x="647" y="427"/>
                  </a:lnTo>
                  <a:lnTo>
                    <a:pt x="648" y="428"/>
                  </a:lnTo>
                  <a:lnTo>
                    <a:pt x="649" y="429"/>
                  </a:lnTo>
                  <a:lnTo>
                    <a:pt x="649" y="430"/>
                  </a:lnTo>
                  <a:lnTo>
                    <a:pt x="651" y="433"/>
                  </a:lnTo>
                  <a:lnTo>
                    <a:pt x="651" y="434"/>
                  </a:lnTo>
                  <a:lnTo>
                    <a:pt x="652" y="435"/>
                  </a:lnTo>
                  <a:lnTo>
                    <a:pt x="652" y="435"/>
                  </a:lnTo>
                  <a:lnTo>
                    <a:pt x="652" y="436"/>
                  </a:lnTo>
                  <a:lnTo>
                    <a:pt x="650" y="438"/>
                  </a:lnTo>
                  <a:lnTo>
                    <a:pt x="649" y="439"/>
                  </a:lnTo>
                  <a:lnTo>
                    <a:pt x="649" y="439"/>
                  </a:lnTo>
                  <a:lnTo>
                    <a:pt x="648" y="439"/>
                  </a:lnTo>
                  <a:lnTo>
                    <a:pt x="648" y="440"/>
                  </a:lnTo>
                  <a:lnTo>
                    <a:pt x="646" y="440"/>
                  </a:lnTo>
                  <a:lnTo>
                    <a:pt x="646" y="440"/>
                  </a:lnTo>
                  <a:lnTo>
                    <a:pt x="645" y="440"/>
                  </a:lnTo>
                  <a:lnTo>
                    <a:pt x="645" y="441"/>
                  </a:lnTo>
                  <a:lnTo>
                    <a:pt x="645" y="442"/>
                  </a:lnTo>
                  <a:lnTo>
                    <a:pt x="645" y="442"/>
                  </a:lnTo>
                  <a:lnTo>
                    <a:pt x="644" y="444"/>
                  </a:lnTo>
                  <a:lnTo>
                    <a:pt x="644" y="445"/>
                  </a:lnTo>
                  <a:lnTo>
                    <a:pt x="643" y="446"/>
                  </a:lnTo>
                  <a:lnTo>
                    <a:pt x="642" y="446"/>
                  </a:lnTo>
                  <a:lnTo>
                    <a:pt x="642" y="447"/>
                  </a:lnTo>
                  <a:lnTo>
                    <a:pt x="642" y="447"/>
                  </a:lnTo>
                  <a:lnTo>
                    <a:pt x="642" y="447"/>
                  </a:lnTo>
                  <a:lnTo>
                    <a:pt x="643" y="448"/>
                  </a:lnTo>
                  <a:lnTo>
                    <a:pt x="643" y="448"/>
                  </a:lnTo>
                  <a:lnTo>
                    <a:pt x="643" y="448"/>
                  </a:lnTo>
                  <a:lnTo>
                    <a:pt x="643" y="449"/>
                  </a:lnTo>
                  <a:lnTo>
                    <a:pt x="642" y="449"/>
                  </a:lnTo>
                  <a:lnTo>
                    <a:pt x="640" y="450"/>
                  </a:lnTo>
                  <a:lnTo>
                    <a:pt x="640" y="451"/>
                  </a:lnTo>
                  <a:lnTo>
                    <a:pt x="639" y="451"/>
                  </a:lnTo>
                  <a:lnTo>
                    <a:pt x="638" y="451"/>
                  </a:lnTo>
                  <a:lnTo>
                    <a:pt x="638" y="452"/>
                  </a:lnTo>
                  <a:lnTo>
                    <a:pt x="637" y="452"/>
                  </a:lnTo>
                  <a:lnTo>
                    <a:pt x="637" y="453"/>
                  </a:lnTo>
                  <a:lnTo>
                    <a:pt x="635" y="458"/>
                  </a:lnTo>
                  <a:lnTo>
                    <a:pt x="634" y="460"/>
                  </a:lnTo>
                  <a:lnTo>
                    <a:pt x="633" y="461"/>
                  </a:lnTo>
                  <a:lnTo>
                    <a:pt x="633" y="461"/>
                  </a:lnTo>
                  <a:lnTo>
                    <a:pt x="632" y="461"/>
                  </a:lnTo>
                  <a:lnTo>
                    <a:pt x="631" y="460"/>
                  </a:lnTo>
                  <a:lnTo>
                    <a:pt x="629" y="459"/>
                  </a:lnTo>
                  <a:lnTo>
                    <a:pt x="627" y="458"/>
                  </a:lnTo>
                  <a:lnTo>
                    <a:pt x="625" y="456"/>
                  </a:lnTo>
                  <a:lnTo>
                    <a:pt x="623" y="454"/>
                  </a:lnTo>
                  <a:lnTo>
                    <a:pt x="621" y="452"/>
                  </a:lnTo>
                  <a:lnTo>
                    <a:pt x="619" y="450"/>
                  </a:lnTo>
                  <a:lnTo>
                    <a:pt x="615" y="445"/>
                  </a:lnTo>
                  <a:lnTo>
                    <a:pt x="613" y="443"/>
                  </a:lnTo>
                  <a:lnTo>
                    <a:pt x="612" y="442"/>
                  </a:lnTo>
                  <a:lnTo>
                    <a:pt x="611" y="441"/>
                  </a:lnTo>
                  <a:lnTo>
                    <a:pt x="609" y="439"/>
                  </a:lnTo>
                  <a:lnTo>
                    <a:pt x="607" y="438"/>
                  </a:lnTo>
                  <a:lnTo>
                    <a:pt x="606" y="437"/>
                  </a:lnTo>
                  <a:lnTo>
                    <a:pt x="604" y="437"/>
                  </a:lnTo>
                  <a:lnTo>
                    <a:pt x="603" y="436"/>
                  </a:lnTo>
                  <a:lnTo>
                    <a:pt x="601" y="436"/>
                  </a:lnTo>
                  <a:lnTo>
                    <a:pt x="599" y="435"/>
                  </a:lnTo>
                  <a:lnTo>
                    <a:pt x="596" y="435"/>
                  </a:lnTo>
                  <a:lnTo>
                    <a:pt x="595" y="434"/>
                  </a:lnTo>
                  <a:lnTo>
                    <a:pt x="589" y="433"/>
                  </a:lnTo>
                  <a:lnTo>
                    <a:pt x="587" y="432"/>
                  </a:lnTo>
                  <a:lnTo>
                    <a:pt x="585" y="432"/>
                  </a:lnTo>
                  <a:lnTo>
                    <a:pt x="584" y="432"/>
                  </a:lnTo>
                  <a:lnTo>
                    <a:pt x="582" y="431"/>
                  </a:lnTo>
                  <a:lnTo>
                    <a:pt x="581" y="430"/>
                  </a:lnTo>
                  <a:lnTo>
                    <a:pt x="579" y="429"/>
                  </a:lnTo>
                  <a:lnTo>
                    <a:pt x="576" y="428"/>
                  </a:lnTo>
                  <a:lnTo>
                    <a:pt x="570" y="424"/>
                  </a:lnTo>
                  <a:lnTo>
                    <a:pt x="565" y="420"/>
                  </a:lnTo>
                  <a:lnTo>
                    <a:pt x="563" y="418"/>
                  </a:lnTo>
                  <a:lnTo>
                    <a:pt x="561" y="417"/>
                  </a:lnTo>
                  <a:lnTo>
                    <a:pt x="558" y="416"/>
                  </a:lnTo>
                  <a:lnTo>
                    <a:pt x="556" y="415"/>
                  </a:lnTo>
                  <a:lnTo>
                    <a:pt x="553" y="414"/>
                  </a:lnTo>
                  <a:lnTo>
                    <a:pt x="552" y="414"/>
                  </a:lnTo>
                  <a:lnTo>
                    <a:pt x="550" y="413"/>
                  </a:lnTo>
                  <a:lnTo>
                    <a:pt x="548" y="413"/>
                  </a:lnTo>
                  <a:lnTo>
                    <a:pt x="546" y="413"/>
                  </a:lnTo>
                  <a:lnTo>
                    <a:pt x="543" y="413"/>
                  </a:lnTo>
                  <a:lnTo>
                    <a:pt x="539" y="414"/>
                  </a:lnTo>
                  <a:lnTo>
                    <a:pt x="538" y="414"/>
                  </a:lnTo>
                  <a:lnTo>
                    <a:pt x="536" y="414"/>
                  </a:lnTo>
                  <a:lnTo>
                    <a:pt x="534" y="413"/>
                  </a:lnTo>
                  <a:lnTo>
                    <a:pt x="532" y="413"/>
                  </a:lnTo>
                  <a:lnTo>
                    <a:pt x="531" y="413"/>
                  </a:lnTo>
                  <a:lnTo>
                    <a:pt x="530" y="412"/>
                  </a:lnTo>
                  <a:lnTo>
                    <a:pt x="528" y="412"/>
                  </a:lnTo>
                  <a:lnTo>
                    <a:pt x="525" y="410"/>
                  </a:lnTo>
                  <a:lnTo>
                    <a:pt x="524" y="410"/>
                  </a:lnTo>
                  <a:lnTo>
                    <a:pt x="523" y="410"/>
                  </a:lnTo>
                  <a:lnTo>
                    <a:pt x="523" y="410"/>
                  </a:lnTo>
                  <a:lnTo>
                    <a:pt x="522" y="410"/>
                  </a:lnTo>
                  <a:lnTo>
                    <a:pt x="522" y="410"/>
                  </a:lnTo>
                  <a:lnTo>
                    <a:pt x="521" y="410"/>
                  </a:lnTo>
                  <a:lnTo>
                    <a:pt x="521" y="410"/>
                  </a:lnTo>
                  <a:lnTo>
                    <a:pt x="520" y="411"/>
                  </a:lnTo>
                  <a:lnTo>
                    <a:pt x="520" y="412"/>
                  </a:lnTo>
                  <a:lnTo>
                    <a:pt x="520" y="413"/>
                  </a:lnTo>
                  <a:lnTo>
                    <a:pt x="518" y="417"/>
                  </a:lnTo>
                  <a:lnTo>
                    <a:pt x="518" y="419"/>
                  </a:lnTo>
                  <a:lnTo>
                    <a:pt x="516" y="421"/>
                  </a:lnTo>
                  <a:lnTo>
                    <a:pt x="515" y="425"/>
                  </a:lnTo>
                  <a:lnTo>
                    <a:pt x="514" y="426"/>
                  </a:lnTo>
                  <a:lnTo>
                    <a:pt x="513" y="427"/>
                  </a:lnTo>
                  <a:lnTo>
                    <a:pt x="512" y="428"/>
                  </a:lnTo>
                  <a:lnTo>
                    <a:pt x="511" y="428"/>
                  </a:lnTo>
                  <a:lnTo>
                    <a:pt x="510" y="429"/>
                  </a:lnTo>
                  <a:lnTo>
                    <a:pt x="510" y="429"/>
                  </a:lnTo>
                  <a:lnTo>
                    <a:pt x="508" y="429"/>
                  </a:lnTo>
                  <a:lnTo>
                    <a:pt x="507" y="429"/>
                  </a:lnTo>
                  <a:lnTo>
                    <a:pt x="503" y="430"/>
                  </a:lnTo>
                  <a:lnTo>
                    <a:pt x="499" y="430"/>
                  </a:lnTo>
                  <a:lnTo>
                    <a:pt x="497" y="430"/>
                  </a:lnTo>
                  <a:lnTo>
                    <a:pt x="495" y="430"/>
                  </a:lnTo>
                  <a:lnTo>
                    <a:pt x="493" y="431"/>
                  </a:lnTo>
                  <a:lnTo>
                    <a:pt x="490" y="432"/>
                  </a:lnTo>
                  <a:lnTo>
                    <a:pt x="488" y="433"/>
                  </a:lnTo>
                  <a:lnTo>
                    <a:pt x="483" y="435"/>
                  </a:lnTo>
                  <a:lnTo>
                    <a:pt x="481" y="436"/>
                  </a:lnTo>
                  <a:lnTo>
                    <a:pt x="480" y="436"/>
                  </a:lnTo>
                  <a:lnTo>
                    <a:pt x="479" y="436"/>
                  </a:lnTo>
                  <a:lnTo>
                    <a:pt x="478" y="437"/>
                  </a:lnTo>
                  <a:lnTo>
                    <a:pt x="475" y="437"/>
                  </a:lnTo>
                  <a:lnTo>
                    <a:pt x="473" y="437"/>
                  </a:lnTo>
                  <a:lnTo>
                    <a:pt x="473" y="437"/>
                  </a:lnTo>
                  <a:lnTo>
                    <a:pt x="472" y="437"/>
                  </a:lnTo>
                  <a:lnTo>
                    <a:pt x="471" y="436"/>
                  </a:lnTo>
                  <a:lnTo>
                    <a:pt x="471" y="436"/>
                  </a:lnTo>
                  <a:lnTo>
                    <a:pt x="470" y="436"/>
                  </a:lnTo>
                  <a:lnTo>
                    <a:pt x="470" y="436"/>
                  </a:lnTo>
                  <a:lnTo>
                    <a:pt x="470" y="435"/>
                  </a:lnTo>
                  <a:lnTo>
                    <a:pt x="470" y="435"/>
                  </a:lnTo>
                  <a:lnTo>
                    <a:pt x="470" y="434"/>
                  </a:lnTo>
                  <a:lnTo>
                    <a:pt x="469" y="433"/>
                  </a:lnTo>
                  <a:lnTo>
                    <a:pt x="469" y="432"/>
                  </a:lnTo>
                  <a:lnTo>
                    <a:pt x="470" y="427"/>
                  </a:lnTo>
                  <a:lnTo>
                    <a:pt x="470" y="426"/>
                  </a:lnTo>
                  <a:lnTo>
                    <a:pt x="470" y="425"/>
                  </a:lnTo>
                  <a:lnTo>
                    <a:pt x="469" y="424"/>
                  </a:lnTo>
                  <a:lnTo>
                    <a:pt x="469" y="422"/>
                  </a:lnTo>
                  <a:lnTo>
                    <a:pt x="468" y="419"/>
                  </a:lnTo>
                  <a:lnTo>
                    <a:pt x="468" y="418"/>
                  </a:lnTo>
                  <a:lnTo>
                    <a:pt x="467" y="414"/>
                  </a:lnTo>
                  <a:lnTo>
                    <a:pt x="466" y="411"/>
                  </a:lnTo>
                  <a:lnTo>
                    <a:pt x="465" y="410"/>
                  </a:lnTo>
                  <a:lnTo>
                    <a:pt x="465" y="409"/>
                  </a:lnTo>
                  <a:lnTo>
                    <a:pt x="464" y="409"/>
                  </a:lnTo>
                  <a:lnTo>
                    <a:pt x="463" y="408"/>
                  </a:lnTo>
                  <a:lnTo>
                    <a:pt x="463" y="407"/>
                  </a:lnTo>
                  <a:lnTo>
                    <a:pt x="462" y="406"/>
                  </a:lnTo>
                  <a:lnTo>
                    <a:pt x="460" y="405"/>
                  </a:lnTo>
                  <a:lnTo>
                    <a:pt x="459" y="404"/>
                  </a:lnTo>
                  <a:lnTo>
                    <a:pt x="457" y="404"/>
                  </a:lnTo>
                  <a:lnTo>
                    <a:pt x="455" y="404"/>
                  </a:lnTo>
                  <a:lnTo>
                    <a:pt x="453" y="403"/>
                  </a:lnTo>
                  <a:lnTo>
                    <a:pt x="450" y="403"/>
                  </a:lnTo>
                  <a:lnTo>
                    <a:pt x="448" y="403"/>
                  </a:lnTo>
                  <a:lnTo>
                    <a:pt x="444" y="403"/>
                  </a:lnTo>
                  <a:lnTo>
                    <a:pt x="442" y="403"/>
                  </a:lnTo>
                  <a:lnTo>
                    <a:pt x="440" y="403"/>
                  </a:lnTo>
                  <a:lnTo>
                    <a:pt x="438" y="402"/>
                  </a:lnTo>
                  <a:lnTo>
                    <a:pt x="436" y="402"/>
                  </a:lnTo>
                  <a:lnTo>
                    <a:pt x="435" y="402"/>
                  </a:lnTo>
                  <a:lnTo>
                    <a:pt x="433" y="401"/>
                  </a:lnTo>
                  <a:lnTo>
                    <a:pt x="432" y="401"/>
                  </a:lnTo>
                  <a:lnTo>
                    <a:pt x="431" y="400"/>
                  </a:lnTo>
                  <a:lnTo>
                    <a:pt x="430" y="399"/>
                  </a:lnTo>
                  <a:lnTo>
                    <a:pt x="429" y="398"/>
                  </a:lnTo>
                  <a:lnTo>
                    <a:pt x="426" y="396"/>
                  </a:lnTo>
                  <a:lnTo>
                    <a:pt x="425" y="395"/>
                  </a:lnTo>
                  <a:lnTo>
                    <a:pt x="424" y="395"/>
                  </a:lnTo>
                  <a:lnTo>
                    <a:pt x="424" y="394"/>
                  </a:lnTo>
                  <a:lnTo>
                    <a:pt x="423" y="394"/>
                  </a:lnTo>
                  <a:lnTo>
                    <a:pt x="422" y="393"/>
                  </a:lnTo>
                  <a:lnTo>
                    <a:pt x="421" y="393"/>
                  </a:lnTo>
                  <a:lnTo>
                    <a:pt x="416" y="392"/>
                  </a:lnTo>
                  <a:lnTo>
                    <a:pt x="411" y="391"/>
                  </a:lnTo>
                  <a:lnTo>
                    <a:pt x="410" y="391"/>
                  </a:lnTo>
                  <a:lnTo>
                    <a:pt x="409" y="391"/>
                  </a:lnTo>
                  <a:lnTo>
                    <a:pt x="408" y="391"/>
                  </a:lnTo>
                  <a:lnTo>
                    <a:pt x="406" y="391"/>
                  </a:lnTo>
                  <a:lnTo>
                    <a:pt x="405" y="392"/>
                  </a:lnTo>
                  <a:lnTo>
                    <a:pt x="403" y="392"/>
                  </a:lnTo>
                  <a:lnTo>
                    <a:pt x="401" y="393"/>
                  </a:lnTo>
                  <a:lnTo>
                    <a:pt x="400" y="394"/>
                  </a:lnTo>
                  <a:lnTo>
                    <a:pt x="399" y="395"/>
                  </a:lnTo>
                  <a:lnTo>
                    <a:pt x="399" y="395"/>
                  </a:lnTo>
                  <a:lnTo>
                    <a:pt x="398" y="396"/>
                  </a:lnTo>
                  <a:lnTo>
                    <a:pt x="398" y="396"/>
                  </a:lnTo>
                  <a:lnTo>
                    <a:pt x="398" y="397"/>
                  </a:lnTo>
                  <a:lnTo>
                    <a:pt x="397" y="400"/>
                  </a:lnTo>
                  <a:lnTo>
                    <a:pt x="397" y="402"/>
                  </a:lnTo>
                  <a:lnTo>
                    <a:pt x="396" y="403"/>
                  </a:lnTo>
                  <a:lnTo>
                    <a:pt x="396" y="405"/>
                  </a:lnTo>
                  <a:lnTo>
                    <a:pt x="395" y="407"/>
                  </a:lnTo>
                  <a:lnTo>
                    <a:pt x="393" y="410"/>
                  </a:lnTo>
                  <a:lnTo>
                    <a:pt x="392" y="412"/>
                  </a:lnTo>
                  <a:lnTo>
                    <a:pt x="392" y="413"/>
                  </a:lnTo>
                  <a:lnTo>
                    <a:pt x="391" y="415"/>
                  </a:lnTo>
                  <a:lnTo>
                    <a:pt x="391" y="417"/>
                  </a:lnTo>
                  <a:lnTo>
                    <a:pt x="390" y="418"/>
                  </a:lnTo>
                  <a:lnTo>
                    <a:pt x="390" y="420"/>
                  </a:lnTo>
                  <a:lnTo>
                    <a:pt x="390" y="421"/>
                  </a:lnTo>
                  <a:lnTo>
                    <a:pt x="390" y="423"/>
                  </a:lnTo>
                  <a:lnTo>
                    <a:pt x="390" y="426"/>
                  </a:lnTo>
                  <a:lnTo>
                    <a:pt x="390" y="429"/>
                  </a:lnTo>
                  <a:lnTo>
                    <a:pt x="390" y="432"/>
                  </a:lnTo>
                  <a:lnTo>
                    <a:pt x="391" y="436"/>
                  </a:lnTo>
                  <a:lnTo>
                    <a:pt x="391" y="442"/>
                  </a:lnTo>
                  <a:lnTo>
                    <a:pt x="392" y="447"/>
                  </a:lnTo>
                  <a:lnTo>
                    <a:pt x="392" y="449"/>
                  </a:lnTo>
                  <a:lnTo>
                    <a:pt x="394" y="457"/>
                  </a:lnTo>
                  <a:lnTo>
                    <a:pt x="394" y="459"/>
                  </a:lnTo>
                  <a:lnTo>
                    <a:pt x="394" y="461"/>
                  </a:lnTo>
                  <a:lnTo>
                    <a:pt x="394" y="463"/>
                  </a:lnTo>
                  <a:lnTo>
                    <a:pt x="394" y="465"/>
                  </a:lnTo>
                  <a:lnTo>
                    <a:pt x="394" y="467"/>
                  </a:lnTo>
                  <a:lnTo>
                    <a:pt x="394" y="469"/>
                  </a:lnTo>
                  <a:lnTo>
                    <a:pt x="393" y="472"/>
                  </a:lnTo>
                  <a:lnTo>
                    <a:pt x="391" y="481"/>
                  </a:lnTo>
                  <a:lnTo>
                    <a:pt x="391" y="482"/>
                  </a:lnTo>
                  <a:lnTo>
                    <a:pt x="390" y="485"/>
                  </a:lnTo>
                  <a:lnTo>
                    <a:pt x="390" y="486"/>
                  </a:lnTo>
                  <a:lnTo>
                    <a:pt x="389" y="489"/>
                  </a:lnTo>
                  <a:lnTo>
                    <a:pt x="389" y="491"/>
                  </a:lnTo>
                  <a:lnTo>
                    <a:pt x="389" y="493"/>
                  </a:lnTo>
                  <a:lnTo>
                    <a:pt x="389" y="496"/>
                  </a:lnTo>
                  <a:lnTo>
                    <a:pt x="389" y="501"/>
                  </a:lnTo>
                  <a:lnTo>
                    <a:pt x="389" y="502"/>
                  </a:lnTo>
                  <a:lnTo>
                    <a:pt x="389" y="503"/>
                  </a:lnTo>
                  <a:lnTo>
                    <a:pt x="389" y="504"/>
                  </a:lnTo>
                  <a:lnTo>
                    <a:pt x="388" y="505"/>
                  </a:lnTo>
                  <a:lnTo>
                    <a:pt x="387" y="508"/>
                  </a:lnTo>
                  <a:lnTo>
                    <a:pt x="386" y="511"/>
                  </a:lnTo>
                  <a:lnTo>
                    <a:pt x="384" y="517"/>
                  </a:lnTo>
                  <a:lnTo>
                    <a:pt x="383" y="522"/>
                  </a:lnTo>
                  <a:lnTo>
                    <a:pt x="382" y="524"/>
                  </a:lnTo>
                  <a:lnTo>
                    <a:pt x="382" y="526"/>
                  </a:lnTo>
                  <a:lnTo>
                    <a:pt x="382" y="528"/>
                  </a:lnTo>
                  <a:lnTo>
                    <a:pt x="381" y="531"/>
                  </a:lnTo>
                  <a:lnTo>
                    <a:pt x="381" y="533"/>
                  </a:lnTo>
                  <a:lnTo>
                    <a:pt x="381" y="535"/>
                  </a:lnTo>
                  <a:lnTo>
                    <a:pt x="381" y="536"/>
                  </a:lnTo>
                  <a:lnTo>
                    <a:pt x="382" y="538"/>
                  </a:lnTo>
                  <a:lnTo>
                    <a:pt x="382" y="539"/>
                  </a:lnTo>
                  <a:lnTo>
                    <a:pt x="382" y="540"/>
                  </a:lnTo>
                  <a:lnTo>
                    <a:pt x="383" y="541"/>
                  </a:lnTo>
                  <a:lnTo>
                    <a:pt x="385" y="544"/>
                  </a:lnTo>
                  <a:lnTo>
                    <a:pt x="386" y="545"/>
                  </a:lnTo>
                  <a:lnTo>
                    <a:pt x="386" y="546"/>
                  </a:lnTo>
                  <a:lnTo>
                    <a:pt x="387" y="547"/>
                  </a:lnTo>
                  <a:lnTo>
                    <a:pt x="387" y="548"/>
                  </a:lnTo>
                  <a:lnTo>
                    <a:pt x="387" y="550"/>
                  </a:lnTo>
                  <a:lnTo>
                    <a:pt x="387" y="551"/>
                  </a:lnTo>
                  <a:lnTo>
                    <a:pt x="386" y="552"/>
                  </a:lnTo>
                  <a:lnTo>
                    <a:pt x="386" y="553"/>
                  </a:lnTo>
                  <a:lnTo>
                    <a:pt x="385" y="554"/>
                  </a:lnTo>
                  <a:lnTo>
                    <a:pt x="384" y="555"/>
                  </a:lnTo>
                  <a:lnTo>
                    <a:pt x="382" y="556"/>
                  </a:lnTo>
                  <a:lnTo>
                    <a:pt x="381" y="557"/>
                  </a:lnTo>
                  <a:lnTo>
                    <a:pt x="380" y="557"/>
                  </a:lnTo>
                  <a:lnTo>
                    <a:pt x="379" y="557"/>
                  </a:lnTo>
                  <a:lnTo>
                    <a:pt x="377" y="557"/>
                  </a:lnTo>
                  <a:lnTo>
                    <a:pt x="374" y="557"/>
                  </a:lnTo>
                  <a:lnTo>
                    <a:pt x="372" y="556"/>
                  </a:lnTo>
                  <a:lnTo>
                    <a:pt x="365" y="555"/>
                  </a:lnTo>
                  <a:lnTo>
                    <a:pt x="361" y="553"/>
                  </a:lnTo>
                  <a:lnTo>
                    <a:pt x="359" y="553"/>
                  </a:lnTo>
                  <a:lnTo>
                    <a:pt x="357" y="552"/>
                  </a:lnTo>
                  <a:lnTo>
                    <a:pt x="352" y="550"/>
                  </a:lnTo>
                  <a:lnTo>
                    <a:pt x="351" y="550"/>
                  </a:lnTo>
                  <a:lnTo>
                    <a:pt x="348" y="548"/>
                  </a:lnTo>
                  <a:lnTo>
                    <a:pt x="347" y="548"/>
                  </a:lnTo>
                  <a:lnTo>
                    <a:pt x="345" y="547"/>
                  </a:lnTo>
                  <a:lnTo>
                    <a:pt x="343" y="547"/>
                  </a:lnTo>
                  <a:lnTo>
                    <a:pt x="337" y="546"/>
                  </a:lnTo>
                  <a:lnTo>
                    <a:pt x="333" y="545"/>
                  </a:lnTo>
                  <a:lnTo>
                    <a:pt x="331" y="545"/>
                  </a:lnTo>
                  <a:lnTo>
                    <a:pt x="330" y="545"/>
                  </a:lnTo>
                  <a:lnTo>
                    <a:pt x="328" y="545"/>
                  </a:lnTo>
                  <a:lnTo>
                    <a:pt x="327" y="545"/>
                  </a:lnTo>
                  <a:lnTo>
                    <a:pt x="325" y="545"/>
                  </a:lnTo>
                  <a:lnTo>
                    <a:pt x="324" y="545"/>
                  </a:lnTo>
                  <a:lnTo>
                    <a:pt x="323" y="546"/>
                  </a:lnTo>
                  <a:lnTo>
                    <a:pt x="322" y="546"/>
                  </a:lnTo>
                  <a:lnTo>
                    <a:pt x="321" y="546"/>
                  </a:lnTo>
                  <a:lnTo>
                    <a:pt x="321" y="547"/>
                  </a:lnTo>
                  <a:lnTo>
                    <a:pt x="320" y="548"/>
                  </a:lnTo>
                  <a:lnTo>
                    <a:pt x="319" y="548"/>
                  </a:lnTo>
                  <a:lnTo>
                    <a:pt x="318" y="549"/>
                  </a:lnTo>
                  <a:lnTo>
                    <a:pt x="318" y="551"/>
                  </a:lnTo>
                  <a:lnTo>
                    <a:pt x="317" y="552"/>
                  </a:lnTo>
                  <a:lnTo>
                    <a:pt x="317" y="553"/>
                  </a:lnTo>
                  <a:lnTo>
                    <a:pt x="316" y="558"/>
                  </a:lnTo>
                  <a:lnTo>
                    <a:pt x="315" y="565"/>
                  </a:lnTo>
                  <a:lnTo>
                    <a:pt x="314" y="567"/>
                  </a:lnTo>
                  <a:lnTo>
                    <a:pt x="314" y="571"/>
                  </a:lnTo>
                  <a:lnTo>
                    <a:pt x="313" y="573"/>
                  </a:lnTo>
                  <a:lnTo>
                    <a:pt x="313" y="574"/>
                  </a:lnTo>
                  <a:lnTo>
                    <a:pt x="312" y="575"/>
                  </a:lnTo>
                  <a:lnTo>
                    <a:pt x="312" y="576"/>
                  </a:lnTo>
                  <a:lnTo>
                    <a:pt x="311" y="578"/>
                  </a:lnTo>
                  <a:lnTo>
                    <a:pt x="309" y="580"/>
                  </a:lnTo>
                  <a:lnTo>
                    <a:pt x="307" y="582"/>
                  </a:lnTo>
                  <a:lnTo>
                    <a:pt x="305" y="585"/>
                  </a:lnTo>
                  <a:lnTo>
                    <a:pt x="304" y="586"/>
                  </a:lnTo>
                  <a:lnTo>
                    <a:pt x="302" y="588"/>
                  </a:lnTo>
                  <a:lnTo>
                    <a:pt x="301" y="58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0" name="Freeform 266">
              <a:extLst>
                <a:ext uri="{FF2B5EF4-FFF2-40B4-BE49-F238E27FC236}">
                  <a16:creationId xmlns:a16="http://schemas.microsoft.com/office/drawing/2014/main" id="{50C0DD6B-3630-4488-AFDE-BB62457C42E1}"/>
                </a:ext>
              </a:extLst>
            </p:cNvPr>
            <p:cNvSpPr>
              <a:spLocks/>
            </p:cNvSpPr>
            <p:nvPr/>
          </p:nvSpPr>
          <p:spPr bwMode="auto">
            <a:xfrm>
              <a:off x="5321147" y="4096637"/>
              <a:ext cx="842963" cy="1046163"/>
            </a:xfrm>
            <a:custGeom>
              <a:avLst/>
              <a:gdLst>
                <a:gd name="T0" fmla="*/ 510 w 531"/>
                <a:gd name="T1" fmla="*/ 580 h 659"/>
                <a:gd name="T2" fmla="*/ 507 w 531"/>
                <a:gd name="T3" fmla="*/ 614 h 659"/>
                <a:gd name="T4" fmla="*/ 500 w 531"/>
                <a:gd name="T5" fmla="*/ 640 h 659"/>
                <a:gd name="T6" fmla="*/ 489 w 531"/>
                <a:gd name="T7" fmla="*/ 642 h 659"/>
                <a:gd name="T8" fmla="*/ 476 w 531"/>
                <a:gd name="T9" fmla="*/ 630 h 659"/>
                <a:gd name="T10" fmla="*/ 461 w 531"/>
                <a:gd name="T11" fmla="*/ 618 h 659"/>
                <a:gd name="T12" fmla="*/ 441 w 531"/>
                <a:gd name="T13" fmla="*/ 625 h 659"/>
                <a:gd name="T14" fmla="*/ 415 w 531"/>
                <a:gd name="T15" fmla="*/ 618 h 659"/>
                <a:gd name="T16" fmla="*/ 398 w 531"/>
                <a:gd name="T17" fmla="*/ 603 h 659"/>
                <a:gd name="T18" fmla="*/ 391 w 531"/>
                <a:gd name="T19" fmla="*/ 613 h 659"/>
                <a:gd name="T20" fmla="*/ 382 w 531"/>
                <a:gd name="T21" fmla="*/ 634 h 659"/>
                <a:gd name="T22" fmla="*/ 366 w 531"/>
                <a:gd name="T23" fmla="*/ 639 h 659"/>
                <a:gd name="T24" fmla="*/ 356 w 531"/>
                <a:gd name="T25" fmla="*/ 650 h 659"/>
                <a:gd name="T26" fmla="*/ 340 w 531"/>
                <a:gd name="T27" fmla="*/ 659 h 659"/>
                <a:gd name="T28" fmla="*/ 307 w 531"/>
                <a:gd name="T29" fmla="*/ 644 h 659"/>
                <a:gd name="T30" fmla="*/ 266 w 531"/>
                <a:gd name="T31" fmla="*/ 636 h 659"/>
                <a:gd name="T32" fmla="*/ 238 w 531"/>
                <a:gd name="T33" fmla="*/ 634 h 659"/>
                <a:gd name="T34" fmla="*/ 216 w 531"/>
                <a:gd name="T35" fmla="*/ 622 h 659"/>
                <a:gd name="T36" fmla="*/ 206 w 531"/>
                <a:gd name="T37" fmla="*/ 608 h 659"/>
                <a:gd name="T38" fmla="*/ 207 w 531"/>
                <a:gd name="T39" fmla="*/ 598 h 659"/>
                <a:gd name="T40" fmla="*/ 219 w 531"/>
                <a:gd name="T41" fmla="*/ 587 h 659"/>
                <a:gd name="T42" fmla="*/ 205 w 531"/>
                <a:gd name="T43" fmla="*/ 570 h 659"/>
                <a:gd name="T44" fmla="*/ 184 w 531"/>
                <a:gd name="T45" fmla="*/ 556 h 659"/>
                <a:gd name="T46" fmla="*/ 156 w 531"/>
                <a:gd name="T47" fmla="*/ 533 h 659"/>
                <a:gd name="T48" fmla="*/ 125 w 531"/>
                <a:gd name="T49" fmla="*/ 516 h 659"/>
                <a:gd name="T50" fmla="*/ 113 w 531"/>
                <a:gd name="T51" fmla="*/ 501 h 659"/>
                <a:gd name="T52" fmla="*/ 103 w 531"/>
                <a:gd name="T53" fmla="*/ 478 h 659"/>
                <a:gd name="T54" fmla="*/ 88 w 531"/>
                <a:gd name="T55" fmla="*/ 454 h 659"/>
                <a:gd name="T56" fmla="*/ 72 w 531"/>
                <a:gd name="T57" fmla="*/ 444 h 659"/>
                <a:gd name="T58" fmla="*/ 51 w 531"/>
                <a:gd name="T59" fmla="*/ 435 h 659"/>
                <a:gd name="T60" fmla="*/ 34 w 531"/>
                <a:gd name="T61" fmla="*/ 402 h 659"/>
                <a:gd name="T62" fmla="*/ 21 w 531"/>
                <a:gd name="T63" fmla="*/ 393 h 659"/>
                <a:gd name="T64" fmla="*/ 6 w 531"/>
                <a:gd name="T65" fmla="*/ 386 h 659"/>
                <a:gd name="T66" fmla="*/ 0 w 531"/>
                <a:gd name="T67" fmla="*/ 368 h 659"/>
                <a:gd name="T68" fmla="*/ 9 w 531"/>
                <a:gd name="T69" fmla="*/ 340 h 659"/>
                <a:gd name="T70" fmla="*/ 23 w 531"/>
                <a:gd name="T71" fmla="*/ 330 h 659"/>
                <a:gd name="T72" fmla="*/ 25 w 531"/>
                <a:gd name="T73" fmla="*/ 310 h 659"/>
                <a:gd name="T74" fmla="*/ 24 w 531"/>
                <a:gd name="T75" fmla="*/ 283 h 659"/>
                <a:gd name="T76" fmla="*/ 37 w 531"/>
                <a:gd name="T77" fmla="*/ 272 h 659"/>
                <a:gd name="T78" fmla="*/ 55 w 531"/>
                <a:gd name="T79" fmla="*/ 263 h 659"/>
                <a:gd name="T80" fmla="*/ 70 w 531"/>
                <a:gd name="T81" fmla="*/ 245 h 659"/>
                <a:gd name="T82" fmla="*/ 76 w 531"/>
                <a:gd name="T83" fmla="*/ 231 h 659"/>
                <a:gd name="T84" fmla="*/ 69 w 531"/>
                <a:gd name="T85" fmla="*/ 215 h 659"/>
                <a:gd name="T86" fmla="*/ 80 w 531"/>
                <a:gd name="T87" fmla="*/ 204 h 659"/>
                <a:gd name="T88" fmla="*/ 77 w 531"/>
                <a:gd name="T89" fmla="*/ 194 h 659"/>
                <a:gd name="T90" fmla="*/ 75 w 531"/>
                <a:gd name="T91" fmla="*/ 186 h 659"/>
                <a:gd name="T92" fmla="*/ 84 w 531"/>
                <a:gd name="T93" fmla="*/ 178 h 659"/>
                <a:gd name="T94" fmla="*/ 86 w 531"/>
                <a:gd name="T95" fmla="*/ 163 h 659"/>
                <a:gd name="T96" fmla="*/ 104 w 531"/>
                <a:gd name="T97" fmla="*/ 141 h 659"/>
                <a:gd name="T98" fmla="*/ 108 w 531"/>
                <a:gd name="T99" fmla="*/ 123 h 659"/>
                <a:gd name="T100" fmla="*/ 101 w 531"/>
                <a:gd name="T101" fmla="*/ 94 h 659"/>
                <a:gd name="T102" fmla="*/ 105 w 531"/>
                <a:gd name="T103" fmla="*/ 74 h 659"/>
                <a:gd name="T104" fmla="*/ 100 w 531"/>
                <a:gd name="T105" fmla="*/ 50 h 659"/>
                <a:gd name="T106" fmla="*/ 100 w 531"/>
                <a:gd name="T107" fmla="*/ 33 h 659"/>
                <a:gd name="T108" fmla="*/ 109 w 531"/>
                <a:gd name="T109" fmla="*/ 30 h 659"/>
                <a:gd name="T110" fmla="*/ 132 w 531"/>
                <a:gd name="T111" fmla="*/ 29 h 659"/>
                <a:gd name="T112" fmla="*/ 146 w 531"/>
                <a:gd name="T113" fmla="*/ 26 h 659"/>
                <a:gd name="T114" fmla="*/ 159 w 531"/>
                <a:gd name="T115" fmla="*/ 34 h 659"/>
                <a:gd name="T116" fmla="*/ 175 w 531"/>
                <a:gd name="T117" fmla="*/ 35 h 659"/>
                <a:gd name="T118" fmla="*/ 194 w 531"/>
                <a:gd name="T119" fmla="*/ 28 h 659"/>
                <a:gd name="T120" fmla="*/ 206 w 531"/>
                <a:gd name="T121" fmla="*/ 18 h 659"/>
                <a:gd name="T122" fmla="*/ 225 w 531"/>
                <a:gd name="T123" fmla="*/ 2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1" h="659">
                  <a:moveTo>
                    <a:pt x="531" y="558"/>
                  </a:moveTo>
                  <a:lnTo>
                    <a:pt x="529" y="559"/>
                  </a:lnTo>
                  <a:lnTo>
                    <a:pt x="525" y="562"/>
                  </a:lnTo>
                  <a:lnTo>
                    <a:pt x="520" y="566"/>
                  </a:lnTo>
                  <a:lnTo>
                    <a:pt x="518" y="567"/>
                  </a:lnTo>
                  <a:lnTo>
                    <a:pt x="517" y="569"/>
                  </a:lnTo>
                  <a:lnTo>
                    <a:pt x="516" y="570"/>
                  </a:lnTo>
                  <a:lnTo>
                    <a:pt x="515" y="571"/>
                  </a:lnTo>
                  <a:lnTo>
                    <a:pt x="514" y="573"/>
                  </a:lnTo>
                  <a:lnTo>
                    <a:pt x="512" y="575"/>
                  </a:lnTo>
                  <a:lnTo>
                    <a:pt x="511" y="578"/>
                  </a:lnTo>
                  <a:lnTo>
                    <a:pt x="510" y="580"/>
                  </a:lnTo>
                  <a:lnTo>
                    <a:pt x="509" y="583"/>
                  </a:lnTo>
                  <a:lnTo>
                    <a:pt x="508" y="587"/>
                  </a:lnTo>
                  <a:lnTo>
                    <a:pt x="507" y="589"/>
                  </a:lnTo>
                  <a:lnTo>
                    <a:pt x="507" y="591"/>
                  </a:lnTo>
                  <a:lnTo>
                    <a:pt x="507" y="593"/>
                  </a:lnTo>
                  <a:lnTo>
                    <a:pt x="506" y="595"/>
                  </a:lnTo>
                  <a:lnTo>
                    <a:pt x="506" y="596"/>
                  </a:lnTo>
                  <a:lnTo>
                    <a:pt x="506" y="598"/>
                  </a:lnTo>
                  <a:lnTo>
                    <a:pt x="507" y="606"/>
                  </a:lnTo>
                  <a:lnTo>
                    <a:pt x="507" y="609"/>
                  </a:lnTo>
                  <a:lnTo>
                    <a:pt x="507" y="611"/>
                  </a:lnTo>
                  <a:lnTo>
                    <a:pt x="507" y="614"/>
                  </a:lnTo>
                  <a:lnTo>
                    <a:pt x="506" y="621"/>
                  </a:lnTo>
                  <a:lnTo>
                    <a:pt x="506" y="626"/>
                  </a:lnTo>
                  <a:lnTo>
                    <a:pt x="506" y="627"/>
                  </a:lnTo>
                  <a:lnTo>
                    <a:pt x="506" y="629"/>
                  </a:lnTo>
                  <a:lnTo>
                    <a:pt x="505" y="630"/>
                  </a:lnTo>
                  <a:lnTo>
                    <a:pt x="505" y="632"/>
                  </a:lnTo>
                  <a:lnTo>
                    <a:pt x="504" y="633"/>
                  </a:lnTo>
                  <a:lnTo>
                    <a:pt x="504" y="635"/>
                  </a:lnTo>
                  <a:lnTo>
                    <a:pt x="503" y="636"/>
                  </a:lnTo>
                  <a:lnTo>
                    <a:pt x="502" y="637"/>
                  </a:lnTo>
                  <a:lnTo>
                    <a:pt x="501" y="639"/>
                  </a:lnTo>
                  <a:lnTo>
                    <a:pt x="500" y="640"/>
                  </a:lnTo>
                  <a:lnTo>
                    <a:pt x="500" y="640"/>
                  </a:lnTo>
                  <a:lnTo>
                    <a:pt x="499" y="641"/>
                  </a:lnTo>
                  <a:lnTo>
                    <a:pt x="498" y="641"/>
                  </a:lnTo>
                  <a:lnTo>
                    <a:pt x="498" y="641"/>
                  </a:lnTo>
                  <a:lnTo>
                    <a:pt x="497" y="642"/>
                  </a:lnTo>
                  <a:lnTo>
                    <a:pt x="496" y="642"/>
                  </a:lnTo>
                  <a:lnTo>
                    <a:pt x="495" y="642"/>
                  </a:lnTo>
                  <a:lnTo>
                    <a:pt x="494" y="642"/>
                  </a:lnTo>
                  <a:lnTo>
                    <a:pt x="492" y="643"/>
                  </a:lnTo>
                  <a:lnTo>
                    <a:pt x="491" y="643"/>
                  </a:lnTo>
                  <a:lnTo>
                    <a:pt x="490" y="642"/>
                  </a:lnTo>
                  <a:lnTo>
                    <a:pt x="489" y="642"/>
                  </a:lnTo>
                  <a:lnTo>
                    <a:pt x="488" y="642"/>
                  </a:lnTo>
                  <a:lnTo>
                    <a:pt x="487" y="642"/>
                  </a:lnTo>
                  <a:lnTo>
                    <a:pt x="486" y="641"/>
                  </a:lnTo>
                  <a:lnTo>
                    <a:pt x="486" y="641"/>
                  </a:lnTo>
                  <a:lnTo>
                    <a:pt x="485" y="640"/>
                  </a:lnTo>
                  <a:lnTo>
                    <a:pt x="484" y="639"/>
                  </a:lnTo>
                  <a:lnTo>
                    <a:pt x="483" y="639"/>
                  </a:lnTo>
                  <a:lnTo>
                    <a:pt x="482" y="637"/>
                  </a:lnTo>
                  <a:lnTo>
                    <a:pt x="479" y="633"/>
                  </a:lnTo>
                  <a:lnTo>
                    <a:pt x="478" y="632"/>
                  </a:lnTo>
                  <a:lnTo>
                    <a:pt x="477" y="631"/>
                  </a:lnTo>
                  <a:lnTo>
                    <a:pt x="476" y="630"/>
                  </a:lnTo>
                  <a:lnTo>
                    <a:pt x="474" y="629"/>
                  </a:lnTo>
                  <a:lnTo>
                    <a:pt x="473" y="629"/>
                  </a:lnTo>
                  <a:lnTo>
                    <a:pt x="471" y="628"/>
                  </a:lnTo>
                  <a:lnTo>
                    <a:pt x="470" y="627"/>
                  </a:lnTo>
                  <a:lnTo>
                    <a:pt x="469" y="627"/>
                  </a:lnTo>
                  <a:lnTo>
                    <a:pt x="468" y="626"/>
                  </a:lnTo>
                  <a:lnTo>
                    <a:pt x="467" y="625"/>
                  </a:lnTo>
                  <a:lnTo>
                    <a:pt x="466" y="624"/>
                  </a:lnTo>
                  <a:lnTo>
                    <a:pt x="466" y="623"/>
                  </a:lnTo>
                  <a:lnTo>
                    <a:pt x="463" y="620"/>
                  </a:lnTo>
                  <a:lnTo>
                    <a:pt x="462" y="619"/>
                  </a:lnTo>
                  <a:lnTo>
                    <a:pt x="461" y="618"/>
                  </a:lnTo>
                  <a:lnTo>
                    <a:pt x="461" y="617"/>
                  </a:lnTo>
                  <a:lnTo>
                    <a:pt x="460" y="617"/>
                  </a:lnTo>
                  <a:lnTo>
                    <a:pt x="459" y="617"/>
                  </a:lnTo>
                  <a:lnTo>
                    <a:pt x="458" y="616"/>
                  </a:lnTo>
                  <a:lnTo>
                    <a:pt x="457" y="617"/>
                  </a:lnTo>
                  <a:lnTo>
                    <a:pt x="456" y="617"/>
                  </a:lnTo>
                  <a:lnTo>
                    <a:pt x="455" y="617"/>
                  </a:lnTo>
                  <a:lnTo>
                    <a:pt x="454" y="618"/>
                  </a:lnTo>
                  <a:lnTo>
                    <a:pt x="445" y="623"/>
                  </a:lnTo>
                  <a:lnTo>
                    <a:pt x="444" y="624"/>
                  </a:lnTo>
                  <a:lnTo>
                    <a:pt x="442" y="625"/>
                  </a:lnTo>
                  <a:lnTo>
                    <a:pt x="441" y="625"/>
                  </a:lnTo>
                  <a:lnTo>
                    <a:pt x="440" y="626"/>
                  </a:lnTo>
                  <a:lnTo>
                    <a:pt x="439" y="626"/>
                  </a:lnTo>
                  <a:lnTo>
                    <a:pt x="438" y="626"/>
                  </a:lnTo>
                  <a:lnTo>
                    <a:pt x="437" y="626"/>
                  </a:lnTo>
                  <a:lnTo>
                    <a:pt x="436" y="626"/>
                  </a:lnTo>
                  <a:lnTo>
                    <a:pt x="435" y="626"/>
                  </a:lnTo>
                  <a:lnTo>
                    <a:pt x="434" y="625"/>
                  </a:lnTo>
                  <a:lnTo>
                    <a:pt x="430" y="624"/>
                  </a:lnTo>
                  <a:lnTo>
                    <a:pt x="424" y="622"/>
                  </a:lnTo>
                  <a:lnTo>
                    <a:pt x="422" y="621"/>
                  </a:lnTo>
                  <a:lnTo>
                    <a:pt x="417" y="619"/>
                  </a:lnTo>
                  <a:lnTo>
                    <a:pt x="415" y="618"/>
                  </a:lnTo>
                  <a:lnTo>
                    <a:pt x="414" y="617"/>
                  </a:lnTo>
                  <a:lnTo>
                    <a:pt x="413" y="617"/>
                  </a:lnTo>
                  <a:lnTo>
                    <a:pt x="412" y="616"/>
                  </a:lnTo>
                  <a:lnTo>
                    <a:pt x="411" y="615"/>
                  </a:lnTo>
                  <a:lnTo>
                    <a:pt x="409" y="612"/>
                  </a:lnTo>
                  <a:lnTo>
                    <a:pt x="407" y="611"/>
                  </a:lnTo>
                  <a:lnTo>
                    <a:pt x="403" y="607"/>
                  </a:lnTo>
                  <a:lnTo>
                    <a:pt x="401" y="605"/>
                  </a:lnTo>
                  <a:lnTo>
                    <a:pt x="400" y="604"/>
                  </a:lnTo>
                  <a:lnTo>
                    <a:pt x="399" y="603"/>
                  </a:lnTo>
                  <a:lnTo>
                    <a:pt x="398" y="603"/>
                  </a:lnTo>
                  <a:lnTo>
                    <a:pt x="398" y="603"/>
                  </a:lnTo>
                  <a:lnTo>
                    <a:pt x="396" y="603"/>
                  </a:lnTo>
                  <a:lnTo>
                    <a:pt x="396" y="603"/>
                  </a:lnTo>
                  <a:lnTo>
                    <a:pt x="395" y="603"/>
                  </a:lnTo>
                  <a:lnTo>
                    <a:pt x="394" y="604"/>
                  </a:lnTo>
                  <a:lnTo>
                    <a:pt x="393" y="604"/>
                  </a:lnTo>
                  <a:lnTo>
                    <a:pt x="393" y="605"/>
                  </a:lnTo>
                  <a:lnTo>
                    <a:pt x="392" y="605"/>
                  </a:lnTo>
                  <a:lnTo>
                    <a:pt x="392" y="606"/>
                  </a:lnTo>
                  <a:lnTo>
                    <a:pt x="391" y="606"/>
                  </a:lnTo>
                  <a:lnTo>
                    <a:pt x="391" y="607"/>
                  </a:lnTo>
                  <a:lnTo>
                    <a:pt x="391" y="608"/>
                  </a:lnTo>
                  <a:lnTo>
                    <a:pt x="391" y="613"/>
                  </a:lnTo>
                  <a:lnTo>
                    <a:pt x="390" y="615"/>
                  </a:lnTo>
                  <a:lnTo>
                    <a:pt x="390" y="617"/>
                  </a:lnTo>
                  <a:lnTo>
                    <a:pt x="389" y="620"/>
                  </a:lnTo>
                  <a:lnTo>
                    <a:pt x="388" y="624"/>
                  </a:lnTo>
                  <a:lnTo>
                    <a:pt x="388" y="625"/>
                  </a:lnTo>
                  <a:lnTo>
                    <a:pt x="387" y="627"/>
                  </a:lnTo>
                  <a:lnTo>
                    <a:pt x="387" y="628"/>
                  </a:lnTo>
                  <a:lnTo>
                    <a:pt x="386" y="630"/>
                  </a:lnTo>
                  <a:lnTo>
                    <a:pt x="385" y="631"/>
                  </a:lnTo>
                  <a:lnTo>
                    <a:pt x="384" y="632"/>
                  </a:lnTo>
                  <a:lnTo>
                    <a:pt x="383" y="633"/>
                  </a:lnTo>
                  <a:lnTo>
                    <a:pt x="382" y="634"/>
                  </a:lnTo>
                  <a:lnTo>
                    <a:pt x="381" y="635"/>
                  </a:lnTo>
                  <a:lnTo>
                    <a:pt x="381" y="636"/>
                  </a:lnTo>
                  <a:lnTo>
                    <a:pt x="380" y="636"/>
                  </a:lnTo>
                  <a:lnTo>
                    <a:pt x="379" y="636"/>
                  </a:lnTo>
                  <a:lnTo>
                    <a:pt x="378" y="637"/>
                  </a:lnTo>
                  <a:lnTo>
                    <a:pt x="377" y="637"/>
                  </a:lnTo>
                  <a:lnTo>
                    <a:pt x="372" y="637"/>
                  </a:lnTo>
                  <a:lnTo>
                    <a:pt x="370" y="638"/>
                  </a:lnTo>
                  <a:lnTo>
                    <a:pt x="368" y="638"/>
                  </a:lnTo>
                  <a:lnTo>
                    <a:pt x="367" y="638"/>
                  </a:lnTo>
                  <a:lnTo>
                    <a:pt x="367" y="639"/>
                  </a:lnTo>
                  <a:lnTo>
                    <a:pt x="366" y="639"/>
                  </a:lnTo>
                  <a:lnTo>
                    <a:pt x="365" y="640"/>
                  </a:lnTo>
                  <a:lnTo>
                    <a:pt x="365" y="640"/>
                  </a:lnTo>
                  <a:lnTo>
                    <a:pt x="364" y="642"/>
                  </a:lnTo>
                  <a:lnTo>
                    <a:pt x="363" y="644"/>
                  </a:lnTo>
                  <a:lnTo>
                    <a:pt x="362" y="646"/>
                  </a:lnTo>
                  <a:lnTo>
                    <a:pt x="362" y="646"/>
                  </a:lnTo>
                  <a:lnTo>
                    <a:pt x="362" y="647"/>
                  </a:lnTo>
                  <a:lnTo>
                    <a:pt x="361" y="648"/>
                  </a:lnTo>
                  <a:lnTo>
                    <a:pt x="360" y="648"/>
                  </a:lnTo>
                  <a:lnTo>
                    <a:pt x="359" y="649"/>
                  </a:lnTo>
                  <a:lnTo>
                    <a:pt x="358" y="649"/>
                  </a:lnTo>
                  <a:lnTo>
                    <a:pt x="356" y="650"/>
                  </a:lnTo>
                  <a:lnTo>
                    <a:pt x="354" y="651"/>
                  </a:lnTo>
                  <a:lnTo>
                    <a:pt x="353" y="651"/>
                  </a:lnTo>
                  <a:lnTo>
                    <a:pt x="352" y="651"/>
                  </a:lnTo>
                  <a:lnTo>
                    <a:pt x="351" y="652"/>
                  </a:lnTo>
                  <a:lnTo>
                    <a:pt x="350" y="653"/>
                  </a:lnTo>
                  <a:lnTo>
                    <a:pt x="349" y="653"/>
                  </a:lnTo>
                  <a:lnTo>
                    <a:pt x="346" y="656"/>
                  </a:lnTo>
                  <a:lnTo>
                    <a:pt x="345" y="657"/>
                  </a:lnTo>
                  <a:lnTo>
                    <a:pt x="344" y="658"/>
                  </a:lnTo>
                  <a:lnTo>
                    <a:pt x="343" y="659"/>
                  </a:lnTo>
                  <a:lnTo>
                    <a:pt x="342" y="659"/>
                  </a:lnTo>
                  <a:lnTo>
                    <a:pt x="340" y="659"/>
                  </a:lnTo>
                  <a:lnTo>
                    <a:pt x="339" y="659"/>
                  </a:lnTo>
                  <a:lnTo>
                    <a:pt x="339" y="659"/>
                  </a:lnTo>
                  <a:lnTo>
                    <a:pt x="338" y="659"/>
                  </a:lnTo>
                  <a:lnTo>
                    <a:pt x="337" y="658"/>
                  </a:lnTo>
                  <a:lnTo>
                    <a:pt x="333" y="657"/>
                  </a:lnTo>
                  <a:lnTo>
                    <a:pt x="328" y="654"/>
                  </a:lnTo>
                  <a:lnTo>
                    <a:pt x="324" y="652"/>
                  </a:lnTo>
                  <a:lnTo>
                    <a:pt x="313" y="647"/>
                  </a:lnTo>
                  <a:lnTo>
                    <a:pt x="311" y="646"/>
                  </a:lnTo>
                  <a:lnTo>
                    <a:pt x="309" y="645"/>
                  </a:lnTo>
                  <a:lnTo>
                    <a:pt x="308" y="645"/>
                  </a:lnTo>
                  <a:lnTo>
                    <a:pt x="307" y="644"/>
                  </a:lnTo>
                  <a:lnTo>
                    <a:pt x="302" y="644"/>
                  </a:lnTo>
                  <a:lnTo>
                    <a:pt x="299" y="643"/>
                  </a:lnTo>
                  <a:lnTo>
                    <a:pt x="297" y="643"/>
                  </a:lnTo>
                  <a:lnTo>
                    <a:pt x="291" y="640"/>
                  </a:lnTo>
                  <a:lnTo>
                    <a:pt x="284" y="638"/>
                  </a:lnTo>
                  <a:lnTo>
                    <a:pt x="280" y="637"/>
                  </a:lnTo>
                  <a:lnTo>
                    <a:pt x="279" y="637"/>
                  </a:lnTo>
                  <a:lnTo>
                    <a:pt x="277" y="636"/>
                  </a:lnTo>
                  <a:lnTo>
                    <a:pt x="274" y="636"/>
                  </a:lnTo>
                  <a:lnTo>
                    <a:pt x="269" y="636"/>
                  </a:lnTo>
                  <a:lnTo>
                    <a:pt x="268" y="636"/>
                  </a:lnTo>
                  <a:lnTo>
                    <a:pt x="266" y="636"/>
                  </a:lnTo>
                  <a:lnTo>
                    <a:pt x="260" y="635"/>
                  </a:lnTo>
                  <a:lnTo>
                    <a:pt x="258" y="634"/>
                  </a:lnTo>
                  <a:lnTo>
                    <a:pt x="254" y="634"/>
                  </a:lnTo>
                  <a:lnTo>
                    <a:pt x="253" y="634"/>
                  </a:lnTo>
                  <a:lnTo>
                    <a:pt x="251" y="634"/>
                  </a:lnTo>
                  <a:lnTo>
                    <a:pt x="246" y="635"/>
                  </a:lnTo>
                  <a:lnTo>
                    <a:pt x="244" y="635"/>
                  </a:lnTo>
                  <a:lnTo>
                    <a:pt x="242" y="635"/>
                  </a:lnTo>
                  <a:lnTo>
                    <a:pt x="241" y="635"/>
                  </a:lnTo>
                  <a:lnTo>
                    <a:pt x="240" y="635"/>
                  </a:lnTo>
                  <a:lnTo>
                    <a:pt x="239" y="635"/>
                  </a:lnTo>
                  <a:lnTo>
                    <a:pt x="238" y="634"/>
                  </a:lnTo>
                  <a:lnTo>
                    <a:pt x="235" y="633"/>
                  </a:lnTo>
                  <a:lnTo>
                    <a:pt x="234" y="632"/>
                  </a:lnTo>
                  <a:lnTo>
                    <a:pt x="231" y="632"/>
                  </a:lnTo>
                  <a:lnTo>
                    <a:pt x="227" y="631"/>
                  </a:lnTo>
                  <a:lnTo>
                    <a:pt x="226" y="630"/>
                  </a:lnTo>
                  <a:lnTo>
                    <a:pt x="225" y="630"/>
                  </a:lnTo>
                  <a:lnTo>
                    <a:pt x="224" y="630"/>
                  </a:lnTo>
                  <a:lnTo>
                    <a:pt x="222" y="628"/>
                  </a:lnTo>
                  <a:lnTo>
                    <a:pt x="219" y="625"/>
                  </a:lnTo>
                  <a:lnTo>
                    <a:pt x="218" y="624"/>
                  </a:lnTo>
                  <a:lnTo>
                    <a:pt x="217" y="624"/>
                  </a:lnTo>
                  <a:lnTo>
                    <a:pt x="216" y="622"/>
                  </a:lnTo>
                  <a:lnTo>
                    <a:pt x="215" y="621"/>
                  </a:lnTo>
                  <a:lnTo>
                    <a:pt x="215" y="620"/>
                  </a:lnTo>
                  <a:lnTo>
                    <a:pt x="214" y="619"/>
                  </a:lnTo>
                  <a:lnTo>
                    <a:pt x="213" y="616"/>
                  </a:lnTo>
                  <a:lnTo>
                    <a:pt x="212" y="615"/>
                  </a:lnTo>
                  <a:lnTo>
                    <a:pt x="212" y="614"/>
                  </a:lnTo>
                  <a:lnTo>
                    <a:pt x="211" y="614"/>
                  </a:lnTo>
                  <a:lnTo>
                    <a:pt x="211" y="613"/>
                  </a:lnTo>
                  <a:lnTo>
                    <a:pt x="209" y="611"/>
                  </a:lnTo>
                  <a:lnTo>
                    <a:pt x="208" y="610"/>
                  </a:lnTo>
                  <a:lnTo>
                    <a:pt x="207" y="609"/>
                  </a:lnTo>
                  <a:lnTo>
                    <a:pt x="206" y="608"/>
                  </a:lnTo>
                  <a:lnTo>
                    <a:pt x="205" y="607"/>
                  </a:lnTo>
                  <a:lnTo>
                    <a:pt x="205" y="606"/>
                  </a:lnTo>
                  <a:lnTo>
                    <a:pt x="204" y="605"/>
                  </a:lnTo>
                  <a:lnTo>
                    <a:pt x="204" y="604"/>
                  </a:lnTo>
                  <a:lnTo>
                    <a:pt x="204" y="603"/>
                  </a:lnTo>
                  <a:lnTo>
                    <a:pt x="204" y="603"/>
                  </a:lnTo>
                  <a:lnTo>
                    <a:pt x="205" y="602"/>
                  </a:lnTo>
                  <a:lnTo>
                    <a:pt x="205" y="601"/>
                  </a:lnTo>
                  <a:lnTo>
                    <a:pt x="205" y="600"/>
                  </a:lnTo>
                  <a:lnTo>
                    <a:pt x="206" y="599"/>
                  </a:lnTo>
                  <a:lnTo>
                    <a:pt x="207" y="599"/>
                  </a:lnTo>
                  <a:lnTo>
                    <a:pt x="207" y="598"/>
                  </a:lnTo>
                  <a:lnTo>
                    <a:pt x="209" y="597"/>
                  </a:lnTo>
                  <a:lnTo>
                    <a:pt x="210" y="596"/>
                  </a:lnTo>
                  <a:lnTo>
                    <a:pt x="211" y="595"/>
                  </a:lnTo>
                  <a:lnTo>
                    <a:pt x="215" y="594"/>
                  </a:lnTo>
                  <a:lnTo>
                    <a:pt x="216" y="593"/>
                  </a:lnTo>
                  <a:lnTo>
                    <a:pt x="216" y="593"/>
                  </a:lnTo>
                  <a:lnTo>
                    <a:pt x="217" y="592"/>
                  </a:lnTo>
                  <a:lnTo>
                    <a:pt x="217" y="591"/>
                  </a:lnTo>
                  <a:lnTo>
                    <a:pt x="218" y="591"/>
                  </a:lnTo>
                  <a:lnTo>
                    <a:pt x="218" y="590"/>
                  </a:lnTo>
                  <a:lnTo>
                    <a:pt x="219" y="589"/>
                  </a:lnTo>
                  <a:lnTo>
                    <a:pt x="219" y="587"/>
                  </a:lnTo>
                  <a:lnTo>
                    <a:pt x="219" y="586"/>
                  </a:lnTo>
                  <a:lnTo>
                    <a:pt x="219" y="585"/>
                  </a:lnTo>
                  <a:lnTo>
                    <a:pt x="218" y="584"/>
                  </a:lnTo>
                  <a:lnTo>
                    <a:pt x="218" y="583"/>
                  </a:lnTo>
                  <a:lnTo>
                    <a:pt x="217" y="583"/>
                  </a:lnTo>
                  <a:lnTo>
                    <a:pt x="217" y="582"/>
                  </a:lnTo>
                  <a:lnTo>
                    <a:pt x="216" y="581"/>
                  </a:lnTo>
                  <a:lnTo>
                    <a:pt x="212" y="578"/>
                  </a:lnTo>
                  <a:lnTo>
                    <a:pt x="210" y="577"/>
                  </a:lnTo>
                  <a:lnTo>
                    <a:pt x="209" y="576"/>
                  </a:lnTo>
                  <a:lnTo>
                    <a:pt x="208" y="574"/>
                  </a:lnTo>
                  <a:lnTo>
                    <a:pt x="205" y="570"/>
                  </a:lnTo>
                  <a:lnTo>
                    <a:pt x="203" y="568"/>
                  </a:lnTo>
                  <a:lnTo>
                    <a:pt x="201" y="566"/>
                  </a:lnTo>
                  <a:lnTo>
                    <a:pt x="200" y="564"/>
                  </a:lnTo>
                  <a:lnTo>
                    <a:pt x="198" y="563"/>
                  </a:lnTo>
                  <a:lnTo>
                    <a:pt x="197" y="562"/>
                  </a:lnTo>
                  <a:lnTo>
                    <a:pt x="196" y="561"/>
                  </a:lnTo>
                  <a:lnTo>
                    <a:pt x="195" y="560"/>
                  </a:lnTo>
                  <a:lnTo>
                    <a:pt x="194" y="560"/>
                  </a:lnTo>
                  <a:lnTo>
                    <a:pt x="193" y="559"/>
                  </a:lnTo>
                  <a:lnTo>
                    <a:pt x="190" y="558"/>
                  </a:lnTo>
                  <a:lnTo>
                    <a:pt x="186" y="557"/>
                  </a:lnTo>
                  <a:lnTo>
                    <a:pt x="184" y="556"/>
                  </a:lnTo>
                  <a:lnTo>
                    <a:pt x="182" y="555"/>
                  </a:lnTo>
                  <a:lnTo>
                    <a:pt x="180" y="554"/>
                  </a:lnTo>
                  <a:lnTo>
                    <a:pt x="178" y="553"/>
                  </a:lnTo>
                  <a:lnTo>
                    <a:pt x="177" y="553"/>
                  </a:lnTo>
                  <a:lnTo>
                    <a:pt x="172" y="549"/>
                  </a:lnTo>
                  <a:lnTo>
                    <a:pt x="171" y="548"/>
                  </a:lnTo>
                  <a:lnTo>
                    <a:pt x="170" y="547"/>
                  </a:lnTo>
                  <a:lnTo>
                    <a:pt x="168" y="546"/>
                  </a:lnTo>
                  <a:lnTo>
                    <a:pt x="167" y="544"/>
                  </a:lnTo>
                  <a:lnTo>
                    <a:pt x="165" y="542"/>
                  </a:lnTo>
                  <a:lnTo>
                    <a:pt x="159" y="535"/>
                  </a:lnTo>
                  <a:lnTo>
                    <a:pt x="156" y="533"/>
                  </a:lnTo>
                  <a:lnTo>
                    <a:pt x="154" y="531"/>
                  </a:lnTo>
                  <a:lnTo>
                    <a:pt x="152" y="529"/>
                  </a:lnTo>
                  <a:lnTo>
                    <a:pt x="150" y="528"/>
                  </a:lnTo>
                  <a:lnTo>
                    <a:pt x="148" y="526"/>
                  </a:lnTo>
                  <a:lnTo>
                    <a:pt x="146" y="524"/>
                  </a:lnTo>
                  <a:lnTo>
                    <a:pt x="144" y="523"/>
                  </a:lnTo>
                  <a:lnTo>
                    <a:pt x="142" y="522"/>
                  </a:lnTo>
                  <a:lnTo>
                    <a:pt x="140" y="521"/>
                  </a:lnTo>
                  <a:lnTo>
                    <a:pt x="138" y="520"/>
                  </a:lnTo>
                  <a:lnTo>
                    <a:pt x="136" y="519"/>
                  </a:lnTo>
                  <a:lnTo>
                    <a:pt x="134" y="518"/>
                  </a:lnTo>
                  <a:lnTo>
                    <a:pt x="125" y="516"/>
                  </a:lnTo>
                  <a:lnTo>
                    <a:pt x="123" y="515"/>
                  </a:lnTo>
                  <a:lnTo>
                    <a:pt x="121" y="514"/>
                  </a:lnTo>
                  <a:lnTo>
                    <a:pt x="120" y="514"/>
                  </a:lnTo>
                  <a:lnTo>
                    <a:pt x="118" y="513"/>
                  </a:lnTo>
                  <a:lnTo>
                    <a:pt x="117" y="512"/>
                  </a:lnTo>
                  <a:lnTo>
                    <a:pt x="117" y="512"/>
                  </a:lnTo>
                  <a:lnTo>
                    <a:pt x="116" y="511"/>
                  </a:lnTo>
                  <a:lnTo>
                    <a:pt x="115" y="510"/>
                  </a:lnTo>
                  <a:lnTo>
                    <a:pt x="115" y="508"/>
                  </a:lnTo>
                  <a:lnTo>
                    <a:pt x="114" y="506"/>
                  </a:lnTo>
                  <a:lnTo>
                    <a:pt x="114" y="505"/>
                  </a:lnTo>
                  <a:lnTo>
                    <a:pt x="113" y="501"/>
                  </a:lnTo>
                  <a:lnTo>
                    <a:pt x="113" y="499"/>
                  </a:lnTo>
                  <a:lnTo>
                    <a:pt x="113" y="498"/>
                  </a:lnTo>
                  <a:lnTo>
                    <a:pt x="112" y="496"/>
                  </a:lnTo>
                  <a:lnTo>
                    <a:pt x="111" y="493"/>
                  </a:lnTo>
                  <a:lnTo>
                    <a:pt x="108" y="487"/>
                  </a:lnTo>
                  <a:lnTo>
                    <a:pt x="107" y="485"/>
                  </a:lnTo>
                  <a:lnTo>
                    <a:pt x="107" y="483"/>
                  </a:lnTo>
                  <a:lnTo>
                    <a:pt x="105" y="481"/>
                  </a:lnTo>
                  <a:lnTo>
                    <a:pt x="105" y="480"/>
                  </a:lnTo>
                  <a:lnTo>
                    <a:pt x="104" y="480"/>
                  </a:lnTo>
                  <a:lnTo>
                    <a:pt x="103" y="479"/>
                  </a:lnTo>
                  <a:lnTo>
                    <a:pt x="103" y="478"/>
                  </a:lnTo>
                  <a:lnTo>
                    <a:pt x="99" y="476"/>
                  </a:lnTo>
                  <a:lnTo>
                    <a:pt x="98" y="475"/>
                  </a:lnTo>
                  <a:lnTo>
                    <a:pt x="97" y="474"/>
                  </a:lnTo>
                  <a:lnTo>
                    <a:pt x="97" y="473"/>
                  </a:lnTo>
                  <a:lnTo>
                    <a:pt x="96" y="473"/>
                  </a:lnTo>
                  <a:lnTo>
                    <a:pt x="95" y="472"/>
                  </a:lnTo>
                  <a:lnTo>
                    <a:pt x="95" y="470"/>
                  </a:lnTo>
                  <a:lnTo>
                    <a:pt x="94" y="469"/>
                  </a:lnTo>
                  <a:lnTo>
                    <a:pt x="93" y="467"/>
                  </a:lnTo>
                  <a:lnTo>
                    <a:pt x="92" y="465"/>
                  </a:lnTo>
                  <a:lnTo>
                    <a:pt x="90" y="459"/>
                  </a:lnTo>
                  <a:lnTo>
                    <a:pt x="88" y="454"/>
                  </a:lnTo>
                  <a:lnTo>
                    <a:pt x="87" y="451"/>
                  </a:lnTo>
                  <a:lnTo>
                    <a:pt x="86" y="449"/>
                  </a:lnTo>
                  <a:lnTo>
                    <a:pt x="85" y="448"/>
                  </a:lnTo>
                  <a:lnTo>
                    <a:pt x="84" y="446"/>
                  </a:lnTo>
                  <a:lnTo>
                    <a:pt x="83" y="445"/>
                  </a:lnTo>
                  <a:lnTo>
                    <a:pt x="82" y="444"/>
                  </a:lnTo>
                  <a:lnTo>
                    <a:pt x="82" y="444"/>
                  </a:lnTo>
                  <a:lnTo>
                    <a:pt x="81" y="444"/>
                  </a:lnTo>
                  <a:lnTo>
                    <a:pt x="80" y="443"/>
                  </a:lnTo>
                  <a:lnTo>
                    <a:pt x="79" y="443"/>
                  </a:lnTo>
                  <a:lnTo>
                    <a:pt x="75" y="444"/>
                  </a:lnTo>
                  <a:lnTo>
                    <a:pt x="72" y="444"/>
                  </a:lnTo>
                  <a:lnTo>
                    <a:pt x="70" y="444"/>
                  </a:lnTo>
                  <a:lnTo>
                    <a:pt x="66" y="444"/>
                  </a:lnTo>
                  <a:lnTo>
                    <a:pt x="65" y="444"/>
                  </a:lnTo>
                  <a:lnTo>
                    <a:pt x="63" y="444"/>
                  </a:lnTo>
                  <a:lnTo>
                    <a:pt x="61" y="443"/>
                  </a:lnTo>
                  <a:lnTo>
                    <a:pt x="60" y="443"/>
                  </a:lnTo>
                  <a:lnTo>
                    <a:pt x="58" y="442"/>
                  </a:lnTo>
                  <a:lnTo>
                    <a:pt x="58" y="442"/>
                  </a:lnTo>
                  <a:lnTo>
                    <a:pt x="57" y="441"/>
                  </a:lnTo>
                  <a:lnTo>
                    <a:pt x="56" y="440"/>
                  </a:lnTo>
                  <a:lnTo>
                    <a:pt x="55" y="439"/>
                  </a:lnTo>
                  <a:lnTo>
                    <a:pt x="51" y="435"/>
                  </a:lnTo>
                  <a:lnTo>
                    <a:pt x="50" y="434"/>
                  </a:lnTo>
                  <a:lnTo>
                    <a:pt x="49" y="432"/>
                  </a:lnTo>
                  <a:lnTo>
                    <a:pt x="47" y="430"/>
                  </a:lnTo>
                  <a:lnTo>
                    <a:pt x="46" y="427"/>
                  </a:lnTo>
                  <a:lnTo>
                    <a:pt x="43" y="422"/>
                  </a:lnTo>
                  <a:lnTo>
                    <a:pt x="42" y="419"/>
                  </a:lnTo>
                  <a:lnTo>
                    <a:pt x="40" y="413"/>
                  </a:lnTo>
                  <a:lnTo>
                    <a:pt x="37" y="408"/>
                  </a:lnTo>
                  <a:lnTo>
                    <a:pt x="36" y="404"/>
                  </a:lnTo>
                  <a:lnTo>
                    <a:pt x="35" y="403"/>
                  </a:lnTo>
                  <a:lnTo>
                    <a:pt x="35" y="402"/>
                  </a:lnTo>
                  <a:lnTo>
                    <a:pt x="34" y="402"/>
                  </a:lnTo>
                  <a:lnTo>
                    <a:pt x="34" y="402"/>
                  </a:lnTo>
                  <a:lnTo>
                    <a:pt x="34" y="401"/>
                  </a:lnTo>
                  <a:lnTo>
                    <a:pt x="33" y="401"/>
                  </a:lnTo>
                  <a:lnTo>
                    <a:pt x="32" y="401"/>
                  </a:lnTo>
                  <a:lnTo>
                    <a:pt x="29" y="401"/>
                  </a:lnTo>
                  <a:lnTo>
                    <a:pt x="28" y="401"/>
                  </a:lnTo>
                  <a:lnTo>
                    <a:pt x="27" y="401"/>
                  </a:lnTo>
                  <a:lnTo>
                    <a:pt x="26" y="400"/>
                  </a:lnTo>
                  <a:lnTo>
                    <a:pt x="25" y="399"/>
                  </a:lnTo>
                  <a:lnTo>
                    <a:pt x="24" y="398"/>
                  </a:lnTo>
                  <a:lnTo>
                    <a:pt x="23" y="396"/>
                  </a:lnTo>
                  <a:lnTo>
                    <a:pt x="21" y="393"/>
                  </a:lnTo>
                  <a:lnTo>
                    <a:pt x="20" y="392"/>
                  </a:lnTo>
                  <a:lnTo>
                    <a:pt x="19" y="391"/>
                  </a:lnTo>
                  <a:lnTo>
                    <a:pt x="18" y="390"/>
                  </a:lnTo>
                  <a:lnTo>
                    <a:pt x="17" y="389"/>
                  </a:lnTo>
                  <a:lnTo>
                    <a:pt x="16" y="388"/>
                  </a:lnTo>
                  <a:lnTo>
                    <a:pt x="15" y="388"/>
                  </a:lnTo>
                  <a:lnTo>
                    <a:pt x="14" y="387"/>
                  </a:lnTo>
                  <a:lnTo>
                    <a:pt x="13" y="387"/>
                  </a:lnTo>
                  <a:lnTo>
                    <a:pt x="12" y="387"/>
                  </a:lnTo>
                  <a:lnTo>
                    <a:pt x="10" y="386"/>
                  </a:lnTo>
                  <a:lnTo>
                    <a:pt x="8" y="386"/>
                  </a:lnTo>
                  <a:lnTo>
                    <a:pt x="6" y="386"/>
                  </a:lnTo>
                  <a:lnTo>
                    <a:pt x="5" y="386"/>
                  </a:lnTo>
                  <a:lnTo>
                    <a:pt x="4" y="386"/>
                  </a:lnTo>
                  <a:lnTo>
                    <a:pt x="4" y="386"/>
                  </a:lnTo>
                  <a:lnTo>
                    <a:pt x="4" y="384"/>
                  </a:lnTo>
                  <a:lnTo>
                    <a:pt x="2" y="379"/>
                  </a:lnTo>
                  <a:lnTo>
                    <a:pt x="1" y="378"/>
                  </a:lnTo>
                  <a:lnTo>
                    <a:pt x="1" y="376"/>
                  </a:lnTo>
                  <a:lnTo>
                    <a:pt x="1" y="375"/>
                  </a:lnTo>
                  <a:lnTo>
                    <a:pt x="1" y="374"/>
                  </a:lnTo>
                  <a:lnTo>
                    <a:pt x="0" y="372"/>
                  </a:lnTo>
                  <a:lnTo>
                    <a:pt x="0" y="370"/>
                  </a:lnTo>
                  <a:lnTo>
                    <a:pt x="0" y="368"/>
                  </a:lnTo>
                  <a:lnTo>
                    <a:pt x="0" y="366"/>
                  </a:lnTo>
                  <a:lnTo>
                    <a:pt x="1" y="364"/>
                  </a:lnTo>
                  <a:lnTo>
                    <a:pt x="1" y="362"/>
                  </a:lnTo>
                  <a:lnTo>
                    <a:pt x="2" y="358"/>
                  </a:lnTo>
                  <a:lnTo>
                    <a:pt x="2" y="356"/>
                  </a:lnTo>
                  <a:lnTo>
                    <a:pt x="3" y="353"/>
                  </a:lnTo>
                  <a:lnTo>
                    <a:pt x="3" y="352"/>
                  </a:lnTo>
                  <a:lnTo>
                    <a:pt x="4" y="350"/>
                  </a:lnTo>
                  <a:lnTo>
                    <a:pt x="5" y="348"/>
                  </a:lnTo>
                  <a:lnTo>
                    <a:pt x="6" y="345"/>
                  </a:lnTo>
                  <a:lnTo>
                    <a:pt x="8" y="342"/>
                  </a:lnTo>
                  <a:lnTo>
                    <a:pt x="9" y="340"/>
                  </a:lnTo>
                  <a:lnTo>
                    <a:pt x="10" y="339"/>
                  </a:lnTo>
                  <a:lnTo>
                    <a:pt x="11" y="338"/>
                  </a:lnTo>
                  <a:lnTo>
                    <a:pt x="12" y="337"/>
                  </a:lnTo>
                  <a:lnTo>
                    <a:pt x="13" y="336"/>
                  </a:lnTo>
                  <a:lnTo>
                    <a:pt x="14" y="336"/>
                  </a:lnTo>
                  <a:lnTo>
                    <a:pt x="15" y="335"/>
                  </a:lnTo>
                  <a:lnTo>
                    <a:pt x="16" y="335"/>
                  </a:lnTo>
                  <a:lnTo>
                    <a:pt x="19" y="333"/>
                  </a:lnTo>
                  <a:lnTo>
                    <a:pt x="20" y="333"/>
                  </a:lnTo>
                  <a:lnTo>
                    <a:pt x="21" y="332"/>
                  </a:lnTo>
                  <a:lnTo>
                    <a:pt x="23" y="331"/>
                  </a:lnTo>
                  <a:lnTo>
                    <a:pt x="23" y="330"/>
                  </a:lnTo>
                  <a:lnTo>
                    <a:pt x="24" y="329"/>
                  </a:lnTo>
                  <a:lnTo>
                    <a:pt x="25" y="328"/>
                  </a:lnTo>
                  <a:lnTo>
                    <a:pt x="25" y="328"/>
                  </a:lnTo>
                  <a:lnTo>
                    <a:pt x="26" y="327"/>
                  </a:lnTo>
                  <a:lnTo>
                    <a:pt x="26" y="326"/>
                  </a:lnTo>
                  <a:lnTo>
                    <a:pt x="26" y="325"/>
                  </a:lnTo>
                  <a:lnTo>
                    <a:pt x="27" y="324"/>
                  </a:lnTo>
                  <a:lnTo>
                    <a:pt x="27" y="322"/>
                  </a:lnTo>
                  <a:lnTo>
                    <a:pt x="27" y="320"/>
                  </a:lnTo>
                  <a:lnTo>
                    <a:pt x="27" y="318"/>
                  </a:lnTo>
                  <a:lnTo>
                    <a:pt x="27" y="316"/>
                  </a:lnTo>
                  <a:lnTo>
                    <a:pt x="25" y="310"/>
                  </a:lnTo>
                  <a:lnTo>
                    <a:pt x="25" y="309"/>
                  </a:lnTo>
                  <a:lnTo>
                    <a:pt x="24" y="307"/>
                  </a:lnTo>
                  <a:lnTo>
                    <a:pt x="23" y="303"/>
                  </a:lnTo>
                  <a:lnTo>
                    <a:pt x="22" y="302"/>
                  </a:lnTo>
                  <a:lnTo>
                    <a:pt x="22" y="300"/>
                  </a:lnTo>
                  <a:lnTo>
                    <a:pt x="22" y="299"/>
                  </a:lnTo>
                  <a:lnTo>
                    <a:pt x="22" y="298"/>
                  </a:lnTo>
                  <a:lnTo>
                    <a:pt x="22" y="296"/>
                  </a:lnTo>
                  <a:lnTo>
                    <a:pt x="23" y="293"/>
                  </a:lnTo>
                  <a:lnTo>
                    <a:pt x="23" y="291"/>
                  </a:lnTo>
                  <a:lnTo>
                    <a:pt x="24" y="289"/>
                  </a:lnTo>
                  <a:lnTo>
                    <a:pt x="24" y="283"/>
                  </a:lnTo>
                  <a:lnTo>
                    <a:pt x="24" y="281"/>
                  </a:lnTo>
                  <a:lnTo>
                    <a:pt x="25" y="278"/>
                  </a:lnTo>
                  <a:lnTo>
                    <a:pt x="26" y="273"/>
                  </a:lnTo>
                  <a:lnTo>
                    <a:pt x="26" y="272"/>
                  </a:lnTo>
                  <a:lnTo>
                    <a:pt x="26" y="271"/>
                  </a:lnTo>
                  <a:lnTo>
                    <a:pt x="27" y="271"/>
                  </a:lnTo>
                  <a:lnTo>
                    <a:pt x="27" y="271"/>
                  </a:lnTo>
                  <a:lnTo>
                    <a:pt x="28" y="271"/>
                  </a:lnTo>
                  <a:lnTo>
                    <a:pt x="29" y="271"/>
                  </a:lnTo>
                  <a:lnTo>
                    <a:pt x="30" y="271"/>
                  </a:lnTo>
                  <a:lnTo>
                    <a:pt x="35" y="272"/>
                  </a:lnTo>
                  <a:lnTo>
                    <a:pt x="37" y="272"/>
                  </a:lnTo>
                  <a:lnTo>
                    <a:pt x="38" y="272"/>
                  </a:lnTo>
                  <a:lnTo>
                    <a:pt x="39" y="272"/>
                  </a:lnTo>
                  <a:lnTo>
                    <a:pt x="40" y="272"/>
                  </a:lnTo>
                  <a:lnTo>
                    <a:pt x="41" y="272"/>
                  </a:lnTo>
                  <a:lnTo>
                    <a:pt x="42" y="271"/>
                  </a:lnTo>
                  <a:lnTo>
                    <a:pt x="44" y="271"/>
                  </a:lnTo>
                  <a:lnTo>
                    <a:pt x="45" y="270"/>
                  </a:lnTo>
                  <a:lnTo>
                    <a:pt x="46" y="270"/>
                  </a:lnTo>
                  <a:lnTo>
                    <a:pt x="48" y="269"/>
                  </a:lnTo>
                  <a:lnTo>
                    <a:pt x="50" y="267"/>
                  </a:lnTo>
                  <a:lnTo>
                    <a:pt x="54" y="264"/>
                  </a:lnTo>
                  <a:lnTo>
                    <a:pt x="55" y="263"/>
                  </a:lnTo>
                  <a:lnTo>
                    <a:pt x="57" y="262"/>
                  </a:lnTo>
                  <a:lnTo>
                    <a:pt x="59" y="261"/>
                  </a:lnTo>
                  <a:lnTo>
                    <a:pt x="63" y="259"/>
                  </a:lnTo>
                  <a:lnTo>
                    <a:pt x="64" y="259"/>
                  </a:lnTo>
                  <a:lnTo>
                    <a:pt x="65" y="259"/>
                  </a:lnTo>
                  <a:lnTo>
                    <a:pt x="65" y="258"/>
                  </a:lnTo>
                  <a:lnTo>
                    <a:pt x="66" y="257"/>
                  </a:lnTo>
                  <a:lnTo>
                    <a:pt x="66" y="257"/>
                  </a:lnTo>
                  <a:lnTo>
                    <a:pt x="67" y="253"/>
                  </a:lnTo>
                  <a:lnTo>
                    <a:pt x="69" y="248"/>
                  </a:lnTo>
                  <a:lnTo>
                    <a:pt x="69" y="246"/>
                  </a:lnTo>
                  <a:lnTo>
                    <a:pt x="70" y="245"/>
                  </a:lnTo>
                  <a:lnTo>
                    <a:pt x="71" y="244"/>
                  </a:lnTo>
                  <a:lnTo>
                    <a:pt x="72" y="242"/>
                  </a:lnTo>
                  <a:lnTo>
                    <a:pt x="73" y="241"/>
                  </a:lnTo>
                  <a:lnTo>
                    <a:pt x="75" y="239"/>
                  </a:lnTo>
                  <a:lnTo>
                    <a:pt x="75" y="238"/>
                  </a:lnTo>
                  <a:lnTo>
                    <a:pt x="76" y="238"/>
                  </a:lnTo>
                  <a:lnTo>
                    <a:pt x="76" y="237"/>
                  </a:lnTo>
                  <a:lnTo>
                    <a:pt x="76" y="236"/>
                  </a:lnTo>
                  <a:lnTo>
                    <a:pt x="76" y="235"/>
                  </a:lnTo>
                  <a:lnTo>
                    <a:pt x="76" y="234"/>
                  </a:lnTo>
                  <a:lnTo>
                    <a:pt x="76" y="233"/>
                  </a:lnTo>
                  <a:lnTo>
                    <a:pt x="76" y="231"/>
                  </a:lnTo>
                  <a:lnTo>
                    <a:pt x="75" y="230"/>
                  </a:lnTo>
                  <a:lnTo>
                    <a:pt x="75" y="229"/>
                  </a:lnTo>
                  <a:lnTo>
                    <a:pt x="74" y="228"/>
                  </a:lnTo>
                  <a:lnTo>
                    <a:pt x="72" y="225"/>
                  </a:lnTo>
                  <a:lnTo>
                    <a:pt x="71" y="224"/>
                  </a:lnTo>
                  <a:lnTo>
                    <a:pt x="70" y="222"/>
                  </a:lnTo>
                  <a:lnTo>
                    <a:pt x="69" y="220"/>
                  </a:lnTo>
                  <a:lnTo>
                    <a:pt x="69" y="219"/>
                  </a:lnTo>
                  <a:lnTo>
                    <a:pt x="69" y="218"/>
                  </a:lnTo>
                  <a:lnTo>
                    <a:pt x="69" y="217"/>
                  </a:lnTo>
                  <a:lnTo>
                    <a:pt x="69" y="216"/>
                  </a:lnTo>
                  <a:lnTo>
                    <a:pt x="69" y="215"/>
                  </a:lnTo>
                  <a:lnTo>
                    <a:pt x="70" y="214"/>
                  </a:lnTo>
                  <a:lnTo>
                    <a:pt x="70" y="213"/>
                  </a:lnTo>
                  <a:lnTo>
                    <a:pt x="71" y="212"/>
                  </a:lnTo>
                  <a:lnTo>
                    <a:pt x="72" y="211"/>
                  </a:lnTo>
                  <a:lnTo>
                    <a:pt x="74" y="210"/>
                  </a:lnTo>
                  <a:lnTo>
                    <a:pt x="75" y="207"/>
                  </a:lnTo>
                  <a:lnTo>
                    <a:pt x="76" y="207"/>
                  </a:lnTo>
                  <a:lnTo>
                    <a:pt x="77" y="206"/>
                  </a:lnTo>
                  <a:lnTo>
                    <a:pt x="79" y="205"/>
                  </a:lnTo>
                  <a:lnTo>
                    <a:pt x="79" y="205"/>
                  </a:lnTo>
                  <a:lnTo>
                    <a:pt x="80" y="205"/>
                  </a:lnTo>
                  <a:lnTo>
                    <a:pt x="80" y="204"/>
                  </a:lnTo>
                  <a:lnTo>
                    <a:pt x="81" y="204"/>
                  </a:lnTo>
                  <a:lnTo>
                    <a:pt x="81" y="203"/>
                  </a:lnTo>
                  <a:lnTo>
                    <a:pt x="82" y="201"/>
                  </a:lnTo>
                  <a:lnTo>
                    <a:pt x="82" y="200"/>
                  </a:lnTo>
                  <a:lnTo>
                    <a:pt x="82" y="200"/>
                  </a:lnTo>
                  <a:lnTo>
                    <a:pt x="82" y="199"/>
                  </a:lnTo>
                  <a:lnTo>
                    <a:pt x="82" y="199"/>
                  </a:lnTo>
                  <a:lnTo>
                    <a:pt x="81" y="198"/>
                  </a:lnTo>
                  <a:lnTo>
                    <a:pt x="81" y="198"/>
                  </a:lnTo>
                  <a:lnTo>
                    <a:pt x="79" y="196"/>
                  </a:lnTo>
                  <a:lnTo>
                    <a:pt x="78" y="195"/>
                  </a:lnTo>
                  <a:lnTo>
                    <a:pt x="77" y="194"/>
                  </a:lnTo>
                  <a:lnTo>
                    <a:pt x="76" y="194"/>
                  </a:lnTo>
                  <a:lnTo>
                    <a:pt x="76" y="193"/>
                  </a:lnTo>
                  <a:lnTo>
                    <a:pt x="76" y="192"/>
                  </a:lnTo>
                  <a:lnTo>
                    <a:pt x="75" y="191"/>
                  </a:lnTo>
                  <a:lnTo>
                    <a:pt x="75" y="190"/>
                  </a:lnTo>
                  <a:lnTo>
                    <a:pt x="75" y="190"/>
                  </a:lnTo>
                  <a:lnTo>
                    <a:pt x="75" y="189"/>
                  </a:lnTo>
                  <a:lnTo>
                    <a:pt x="75" y="188"/>
                  </a:lnTo>
                  <a:lnTo>
                    <a:pt x="75" y="187"/>
                  </a:lnTo>
                  <a:lnTo>
                    <a:pt x="75" y="187"/>
                  </a:lnTo>
                  <a:lnTo>
                    <a:pt x="75" y="186"/>
                  </a:lnTo>
                  <a:lnTo>
                    <a:pt x="75" y="186"/>
                  </a:lnTo>
                  <a:lnTo>
                    <a:pt x="76" y="185"/>
                  </a:lnTo>
                  <a:lnTo>
                    <a:pt x="76" y="185"/>
                  </a:lnTo>
                  <a:lnTo>
                    <a:pt x="77" y="185"/>
                  </a:lnTo>
                  <a:lnTo>
                    <a:pt x="80" y="183"/>
                  </a:lnTo>
                  <a:lnTo>
                    <a:pt x="81" y="182"/>
                  </a:lnTo>
                  <a:lnTo>
                    <a:pt x="81" y="182"/>
                  </a:lnTo>
                  <a:lnTo>
                    <a:pt x="82" y="181"/>
                  </a:lnTo>
                  <a:lnTo>
                    <a:pt x="82" y="181"/>
                  </a:lnTo>
                  <a:lnTo>
                    <a:pt x="83" y="180"/>
                  </a:lnTo>
                  <a:lnTo>
                    <a:pt x="83" y="179"/>
                  </a:lnTo>
                  <a:lnTo>
                    <a:pt x="83" y="178"/>
                  </a:lnTo>
                  <a:lnTo>
                    <a:pt x="84" y="178"/>
                  </a:lnTo>
                  <a:lnTo>
                    <a:pt x="84" y="177"/>
                  </a:lnTo>
                  <a:lnTo>
                    <a:pt x="84" y="176"/>
                  </a:lnTo>
                  <a:lnTo>
                    <a:pt x="84" y="175"/>
                  </a:lnTo>
                  <a:lnTo>
                    <a:pt x="83" y="173"/>
                  </a:lnTo>
                  <a:lnTo>
                    <a:pt x="83" y="171"/>
                  </a:lnTo>
                  <a:lnTo>
                    <a:pt x="83" y="170"/>
                  </a:lnTo>
                  <a:lnTo>
                    <a:pt x="83" y="169"/>
                  </a:lnTo>
                  <a:lnTo>
                    <a:pt x="84" y="168"/>
                  </a:lnTo>
                  <a:lnTo>
                    <a:pt x="84" y="166"/>
                  </a:lnTo>
                  <a:lnTo>
                    <a:pt x="84" y="165"/>
                  </a:lnTo>
                  <a:lnTo>
                    <a:pt x="85" y="164"/>
                  </a:lnTo>
                  <a:lnTo>
                    <a:pt x="86" y="163"/>
                  </a:lnTo>
                  <a:lnTo>
                    <a:pt x="88" y="161"/>
                  </a:lnTo>
                  <a:lnTo>
                    <a:pt x="89" y="160"/>
                  </a:lnTo>
                  <a:lnTo>
                    <a:pt x="91" y="158"/>
                  </a:lnTo>
                  <a:lnTo>
                    <a:pt x="94" y="156"/>
                  </a:lnTo>
                  <a:lnTo>
                    <a:pt x="98" y="153"/>
                  </a:lnTo>
                  <a:lnTo>
                    <a:pt x="99" y="152"/>
                  </a:lnTo>
                  <a:lnTo>
                    <a:pt x="100" y="152"/>
                  </a:lnTo>
                  <a:lnTo>
                    <a:pt x="100" y="150"/>
                  </a:lnTo>
                  <a:lnTo>
                    <a:pt x="101" y="149"/>
                  </a:lnTo>
                  <a:lnTo>
                    <a:pt x="102" y="147"/>
                  </a:lnTo>
                  <a:lnTo>
                    <a:pt x="103" y="143"/>
                  </a:lnTo>
                  <a:lnTo>
                    <a:pt x="104" y="141"/>
                  </a:lnTo>
                  <a:lnTo>
                    <a:pt x="105" y="139"/>
                  </a:lnTo>
                  <a:lnTo>
                    <a:pt x="107" y="136"/>
                  </a:lnTo>
                  <a:lnTo>
                    <a:pt x="108" y="135"/>
                  </a:lnTo>
                  <a:lnTo>
                    <a:pt x="108" y="134"/>
                  </a:lnTo>
                  <a:lnTo>
                    <a:pt x="109" y="132"/>
                  </a:lnTo>
                  <a:lnTo>
                    <a:pt x="109" y="129"/>
                  </a:lnTo>
                  <a:lnTo>
                    <a:pt x="110" y="128"/>
                  </a:lnTo>
                  <a:lnTo>
                    <a:pt x="110" y="127"/>
                  </a:lnTo>
                  <a:lnTo>
                    <a:pt x="110" y="125"/>
                  </a:lnTo>
                  <a:lnTo>
                    <a:pt x="109" y="124"/>
                  </a:lnTo>
                  <a:lnTo>
                    <a:pt x="109" y="123"/>
                  </a:lnTo>
                  <a:lnTo>
                    <a:pt x="108" y="123"/>
                  </a:lnTo>
                  <a:lnTo>
                    <a:pt x="106" y="120"/>
                  </a:lnTo>
                  <a:lnTo>
                    <a:pt x="105" y="119"/>
                  </a:lnTo>
                  <a:lnTo>
                    <a:pt x="104" y="117"/>
                  </a:lnTo>
                  <a:lnTo>
                    <a:pt x="102" y="113"/>
                  </a:lnTo>
                  <a:lnTo>
                    <a:pt x="101" y="111"/>
                  </a:lnTo>
                  <a:lnTo>
                    <a:pt x="101" y="109"/>
                  </a:lnTo>
                  <a:lnTo>
                    <a:pt x="100" y="106"/>
                  </a:lnTo>
                  <a:lnTo>
                    <a:pt x="100" y="104"/>
                  </a:lnTo>
                  <a:lnTo>
                    <a:pt x="100" y="102"/>
                  </a:lnTo>
                  <a:lnTo>
                    <a:pt x="100" y="100"/>
                  </a:lnTo>
                  <a:lnTo>
                    <a:pt x="101" y="96"/>
                  </a:lnTo>
                  <a:lnTo>
                    <a:pt x="101" y="94"/>
                  </a:lnTo>
                  <a:lnTo>
                    <a:pt x="101" y="93"/>
                  </a:lnTo>
                  <a:lnTo>
                    <a:pt x="102" y="91"/>
                  </a:lnTo>
                  <a:lnTo>
                    <a:pt x="103" y="89"/>
                  </a:lnTo>
                  <a:lnTo>
                    <a:pt x="104" y="88"/>
                  </a:lnTo>
                  <a:lnTo>
                    <a:pt x="107" y="83"/>
                  </a:lnTo>
                  <a:lnTo>
                    <a:pt x="108" y="82"/>
                  </a:lnTo>
                  <a:lnTo>
                    <a:pt x="108" y="81"/>
                  </a:lnTo>
                  <a:lnTo>
                    <a:pt x="108" y="81"/>
                  </a:lnTo>
                  <a:lnTo>
                    <a:pt x="107" y="80"/>
                  </a:lnTo>
                  <a:lnTo>
                    <a:pt x="107" y="78"/>
                  </a:lnTo>
                  <a:lnTo>
                    <a:pt x="106" y="77"/>
                  </a:lnTo>
                  <a:lnTo>
                    <a:pt x="105" y="74"/>
                  </a:lnTo>
                  <a:lnTo>
                    <a:pt x="104" y="71"/>
                  </a:lnTo>
                  <a:lnTo>
                    <a:pt x="103" y="69"/>
                  </a:lnTo>
                  <a:lnTo>
                    <a:pt x="103" y="68"/>
                  </a:lnTo>
                  <a:lnTo>
                    <a:pt x="102" y="65"/>
                  </a:lnTo>
                  <a:lnTo>
                    <a:pt x="102" y="63"/>
                  </a:lnTo>
                  <a:lnTo>
                    <a:pt x="102" y="57"/>
                  </a:lnTo>
                  <a:lnTo>
                    <a:pt x="101" y="56"/>
                  </a:lnTo>
                  <a:lnTo>
                    <a:pt x="101" y="54"/>
                  </a:lnTo>
                  <a:lnTo>
                    <a:pt x="101" y="52"/>
                  </a:lnTo>
                  <a:lnTo>
                    <a:pt x="100" y="51"/>
                  </a:lnTo>
                  <a:lnTo>
                    <a:pt x="100" y="50"/>
                  </a:lnTo>
                  <a:lnTo>
                    <a:pt x="100" y="50"/>
                  </a:lnTo>
                  <a:lnTo>
                    <a:pt x="98" y="48"/>
                  </a:lnTo>
                  <a:lnTo>
                    <a:pt x="97" y="47"/>
                  </a:lnTo>
                  <a:lnTo>
                    <a:pt x="97" y="46"/>
                  </a:lnTo>
                  <a:lnTo>
                    <a:pt x="97" y="45"/>
                  </a:lnTo>
                  <a:lnTo>
                    <a:pt x="97" y="45"/>
                  </a:lnTo>
                  <a:lnTo>
                    <a:pt x="97" y="44"/>
                  </a:lnTo>
                  <a:lnTo>
                    <a:pt x="97" y="43"/>
                  </a:lnTo>
                  <a:lnTo>
                    <a:pt x="97" y="43"/>
                  </a:lnTo>
                  <a:lnTo>
                    <a:pt x="97" y="41"/>
                  </a:lnTo>
                  <a:lnTo>
                    <a:pt x="99" y="35"/>
                  </a:lnTo>
                  <a:lnTo>
                    <a:pt x="99" y="34"/>
                  </a:lnTo>
                  <a:lnTo>
                    <a:pt x="100" y="33"/>
                  </a:lnTo>
                  <a:lnTo>
                    <a:pt x="100" y="32"/>
                  </a:lnTo>
                  <a:lnTo>
                    <a:pt x="101" y="31"/>
                  </a:lnTo>
                  <a:lnTo>
                    <a:pt x="101" y="30"/>
                  </a:lnTo>
                  <a:lnTo>
                    <a:pt x="102" y="30"/>
                  </a:lnTo>
                  <a:lnTo>
                    <a:pt x="102" y="30"/>
                  </a:lnTo>
                  <a:lnTo>
                    <a:pt x="103" y="30"/>
                  </a:lnTo>
                  <a:lnTo>
                    <a:pt x="103" y="30"/>
                  </a:lnTo>
                  <a:lnTo>
                    <a:pt x="104" y="30"/>
                  </a:lnTo>
                  <a:lnTo>
                    <a:pt x="104" y="31"/>
                  </a:lnTo>
                  <a:lnTo>
                    <a:pt x="106" y="31"/>
                  </a:lnTo>
                  <a:lnTo>
                    <a:pt x="108" y="30"/>
                  </a:lnTo>
                  <a:lnTo>
                    <a:pt x="109" y="30"/>
                  </a:lnTo>
                  <a:lnTo>
                    <a:pt x="113" y="29"/>
                  </a:lnTo>
                  <a:lnTo>
                    <a:pt x="119" y="27"/>
                  </a:lnTo>
                  <a:lnTo>
                    <a:pt x="121" y="26"/>
                  </a:lnTo>
                  <a:lnTo>
                    <a:pt x="124" y="25"/>
                  </a:lnTo>
                  <a:lnTo>
                    <a:pt x="125" y="25"/>
                  </a:lnTo>
                  <a:lnTo>
                    <a:pt x="125" y="25"/>
                  </a:lnTo>
                  <a:lnTo>
                    <a:pt x="126" y="25"/>
                  </a:lnTo>
                  <a:lnTo>
                    <a:pt x="127" y="25"/>
                  </a:lnTo>
                  <a:lnTo>
                    <a:pt x="127" y="25"/>
                  </a:lnTo>
                  <a:lnTo>
                    <a:pt x="128" y="25"/>
                  </a:lnTo>
                  <a:lnTo>
                    <a:pt x="129" y="26"/>
                  </a:lnTo>
                  <a:lnTo>
                    <a:pt x="132" y="29"/>
                  </a:lnTo>
                  <a:lnTo>
                    <a:pt x="133" y="29"/>
                  </a:lnTo>
                  <a:lnTo>
                    <a:pt x="133" y="30"/>
                  </a:lnTo>
                  <a:lnTo>
                    <a:pt x="134" y="30"/>
                  </a:lnTo>
                  <a:lnTo>
                    <a:pt x="135" y="30"/>
                  </a:lnTo>
                  <a:lnTo>
                    <a:pt x="136" y="30"/>
                  </a:lnTo>
                  <a:lnTo>
                    <a:pt x="136" y="30"/>
                  </a:lnTo>
                  <a:lnTo>
                    <a:pt x="137" y="29"/>
                  </a:lnTo>
                  <a:lnTo>
                    <a:pt x="138" y="29"/>
                  </a:lnTo>
                  <a:lnTo>
                    <a:pt x="140" y="29"/>
                  </a:lnTo>
                  <a:lnTo>
                    <a:pt x="143" y="27"/>
                  </a:lnTo>
                  <a:lnTo>
                    <a:pt x="144" y="26"/>
                  </a:lnTo>
                  <a:lnTo>
                    <a:pt x="146" y="26"/>
                  </a:lnTo>
                  <a:lnTo>
                    <a:pt x="147" y="26"/>
                  </a:lnTo>
                  <a:lnTo>
                    <a:pt x="148" y="26"/>
                  </a:lnTo>
                  <a:lnTo>
                    <a:pt x="148" y="26"/>
                  </a:lnTo>
                  <a:lnTo>
                    <a:pt x="149" y="27"/>
                  </a:lnTo>
                  <a:lnTo>
                    <a:pt x="150" y="27"/>
                  </a:lnTo>
                  <a:lnTo>
                    <a:pt x="153" y="30"/>
                  </a:lnTo>
                  <a:lnTo>
                    <a:pt x="154" y="30"/>
                  </a:lnTo>
                  <a:lnTo>
                    <a:pt x="156" y="31"/>
                  </a:lnTo>
                  <a:lnTo>
                    <a:pt x="157" y="32"/>
                  </a:lnTo>
                  <a:lnTo>
                    <a:pt x="158" y="32"/>
                  </a:lnTo>
                  <a:lnTo>
                    <a:pt x="159" y="33"/>
                  </a:lnTo>
                  <a:lnTo>
                    <a:pt x="159" y="34"/>
                  </a:lnTo>
                  <a:lnTo>
                    <a:pt x="160" y="34"/>
                  </a:lnTo>
                  <a:lnTo>
                    <a:pt x="161" y="34"/>
                  </a:lnTo>
                  <a:lnTo>
                    <a:pt x="163" y="35"/>
                  </a:lnTo>
                  <a:lnTo>
                    <a:pt x="164" y="36"/>
                  </a:lnTo>
                  <a:lnTo>
                    <a:pt x="166" y="36"/>
                  </a:lnTo>
                  <a:lnTo>
                    <a:pt x="167" y="37"/>
                  </a:lnTo>
                  <a:lnTo>
                    <a:pt x="168" y="37"/>
                  </a:lnTo>
                  <a:lnTo>
                    <a:pt x="170" y="37"/>
                  </a:lnTo>
                  <a:lnTo>
                    <a:pt x="171" y="37"/>
                  </a:lnTo>
                  <a:lnTo>
                    <a:pt x="172" y="36"/>
                  </a:lnTo>
                  <a:lnTo>
                    <a:pt x="174" y="36"/>
                  </a:lnTo>
                  <a:lnTo>
                    <a:pt x="175" y="35"/>
                  </a:lnTo>
                  <a:lnTo>
                    <a:pt x="176" y="35"/>
                  </a:lnTo>
                  <a:lnTo>
                    <a:pt x="178" y="33"/>
                  </a:lnTo>
                  <a:lnTo>
                    <a:pt x="179" y="33"/>
                  </a:lnTo>
                  <a:lnTo>
                    <a:pt x="180" y="32"/>
                  </a:lnTo>
                  <a:lnTo>
                    <a:pt x="182" y="32"/>
                  </a:lnTo>
                  <a:lnTo>
                    <a:pt x="183" y="31"/>
                  </a:lnTo>
                  <a:lnTo>
                    <a:pt x="188" y="31"/>
                  </a:lnTo>
                  <a:lnTo>
                    <a:pt x="189" y="31"/>
                  </a:lnTo>
                  <a:lnTo>
                    <a:pt x="190" y="30"/>
                  </a:lnTo>
                  <a:lnTo>
                    <a:pt x="191" y="30"/>
                  </a:lnTo>
                  <a:lnTo>
                    <a:pt x="192" y="29"/>
                  </a:lnTo>
                  <a:lnTo>
                    <a:pt x="194" y="28"/>
                  </a:lnTo>
                  <a:lnTo>
                    <a:pt x="196" y="27"/>
                  </a:lnTo>
                  <a:lnTo>
                    <a:pt x="197" y="26"/>
                  </a:lnTo>
                  <a:lnTo>
                    <a:pt x="198" y="26"/>
                  </a:lnTo>
                  <a:lnTo>
                    <a:pt x="201" y="25"/>
                  </a:lnTo>
                  <a:lnTo>
                    <a:pt x="201" y="25"/>
                  </a:lnTo>
                  <a:lnTo>
                    <a:pt x="201" y="25"/>
                  </a:lnTo>
                  <a:lnTo>
                    <a:pt x="202" y="24"/>
                  </a:lnTo>
                  <a:lnTo>
                    <a:pt x="203" y="24"/>
                  </a:lnTo>
                  <a:lnTo>
                    <a:pt x="204" y="22"/>
                  </a:lnTo>
                  <a:lnTo>
                    <a:pt x="205" y="20"/>
                  </a:lnTo>
                  <a:lnTo>
                    <a:pt x="205" y="19"/>
                  </a:lnTo>
                  <a:lnTo>
                    <a:pt x="206" y="18"/>
                  </a:lnTo>
                  <a:lnTo>
                    <a:pt x="207" y="15"/>
                  </a:lnTo>
                  <a:lnTo>
                    <a:pt x="208" y="12"/>
                  </a:lnTo>
                  <a:lnTo>
                    <a:pt x="209" y="11"/>
                  </a:lnTo>
                  <a:lnTo>
                    <a:pt x="209" y="10"/>
                  </a:lnTo>
                  <a:lnTo>
                    <a:pt x="210" y="9"/>
                  </a:lnTo>
                  <a:lnTo>
                    <a:pt x="210" y="9"/>
                  </a:lnTo>
                  <a:lnTo>
                    <a:pt x="211" y="8"/>
                  </a:lnTo>
                  <a:lnTo>
                    <a:pt x="213" y="7"/>
                  </a:lnTo>
                  <a:lnTo>
                    <a:pt x="218" y="5"/>
                  </a:lnTo>
                  <a:lnTo>
                    <a:pt x="221" y="3"/>
                  </a:lnTo>
                  <a:lnTo>
                    <a:pt x="223" y="2"/>
                  </a:lnTo>
                  <a:lnTo>
                    <a:pt x="225" y="2"/>
                  </a:lnTo>
                  <a:lnTo>
                    <a:pt x="227" y="1"/>
                  </a:lnTo>
                  <a:lnTo>
                    <a:pt x="230" y="0"/>
                  </a:lnTo>
                  <a:lnTo>
                    <a:pt x="2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1" name="Freeform 267">
              <a:extLst>
                <a:ext uri="{FF2B5EF4-FFF2-40B4-BE49-F238E27FC236}">
                  <a16:creationId xmlns:a16="http://schemas.microsoft.com/office/drawing/2014/main" id="{0ADDD7D4-95F6-4761-AD53-2EED8532D634}"/>
                </a:ext>
              </a:extLst>
            </p:cNvPr>
            <p:cNvSpPr>
              <a:spLocks/>
            </p:cNvSpPr>
            <p:nvPr/>
          </p:nvSpPr>
          <p:spPr bwMode="auto">
            <a:xfrm>
              <a:off x="4571847" y="3525137"/>
              <a:ext cx="960438" cy="1206500"/>
            </a:xfrm>
            <a:custGeom>
              <a:avLst/>
              <a:gdLst>
                <a:gd name="T0" fmla="*/ 405 w 605"/>
                <a:gd name="T1" fmla="*/ 2 h 760"/>
                <a:gd name="T2" fmla="*/ 424 w 605"/>
                <a:gd name="T3" fmla="*/ 15 h 760"/>
                <a:gd name="T4" fmla="*/ 433 w 605"/>
                <a:gd name="T5" fmla="*/ 31 h 760"/>
                <a:gd name="T6" fmla="*/ 439 w 605"/>
                <a:gd name="T7" fmla="*/ 47 h 760"/>
                <a:gd name="T8" fmla="*/ 477 w 605"/>
                <a:gd name="T9" fmla="*/ 46 h 760"/>
                <a:gd name="T10" fmla="*/ 476 w 605"/>
                <a:gd name="T11" fmla="*/ 57 h 760"/>
                <a:gd name="T12" fmla="*/ 518 w 605"/>
                <a:gd name="T13" fmla="*/ 73 h 760"/>
                <a:gd name="T14" fmla="*/ 556 w 605"/>
                <a:gd name="T15" fmla="*/ 93 h 760"/>
                <a:gd name="T16" fmla="*/ 574 w 605"/>
                <a:gd name="T17" fmla="*/ 109 h 760"/>
                <a:gd name="T18" fmla="*/ 605 w 605"/>
                <a:gd name="T19" fmla="*/ 153 h 760"/>
                <a:gd name="T20" fmla="*/ 594 w 605"/>
                <a:gd name="T21" fmla="*/ 192 h 760"/>
                <a:gd name="T22" fmla="*/ 589 w 605"/>
                <a:gd name="T23" fmla="*/ 226 h 760"/>
                <a:gd name="T24" fmla="*/ 578 w 605"/>
                <a:gd name="T25" fmla="*/ 251 h 760"/>
                <a:gd name="T26" fmla="*/ 554 w 605"/>
                <a:gd name="T27" fmla="*/ 252 h 760"/>
                <a:gd name="T28" fmla="*/ 540 w 605"/>
                <a:gd name="T29" fmla="*/ 279 h 760"/>
                <a:gd name="T30" fmla="*/ 547 w 605"/>
                <a:gd name="T31" fmla="*/ 288 h 760"/>
                <a:gd name="T32" fmla="*/ 550 w 605"/>
                <a:gd name="T33" fmla="*/ 303 h 760"/>
                <a:gd name="T34" fmla="*/ 549 w 605"/>
                <a:gd name="T35" fmla="*/ 314 h 760"/>
                <a:gd name="T36" fmla="*/ 568 w 605"/>
                <a:gd name="T37" fmla="*/ 324 h 760"/>
                <a:gd name="T38" fmla="*/ 569 w 605"/>
                <a:gd name="T39" fmla="*/ 368 h 760"/>
                <a:gd name="T40" fmla="*/ 571 w 605"/>
                <a:gd name="T41" fmla="*/ 394 h 760"/>
                <a:gd name="T42" fmla="*/ 575 w 605"/>
                <a:gd name="T43" fmla="*/ 429 h 760"/>
                <a:gd name="T44" fmla="*/ 573 w 605"/>
                <a:gd name="T45" fmla="*/ 471 h 760"/>
                <a:gd name="T46" fmla="*/ 572 w 605"/>
                <a:gd name="T47" fmla="*/ 510 h 760"/>
                <a:gd name="T48" fmla="*/ 555 w 605"/>
                <a:gd name="T49" fmla="*/ 538 h 760"/>
                <a:gd name="T50" fmla="*/ 548 w 605"/>
                <a:gd name="T51" fmla="*/ 553 h 760"/>
                <a:gd name="T52" fmla="*/ 546 w 605"/>
                <a:gd name="T53" fmla="*/ 570 h 760"/>
                <a:gd name="T54" fmla="*/ 548 w 605"/>
                <a:gd name="T55" fmla="*/ 596 h 760"/>
                <a:gd name="T56" fmla="*/ 526 w 605"/>
                <a:gd name="T57" fmla="*/ 624 h 760"/>
                <a:gd name="T58" fmla="*/ 497 w 605"/>
                <a:gd name="T59" fmla="*/ 638 h 760"/>
                <a:gd name="T60" fmla="*/ 498 w 605"/>
                <a:gd name="T61" fmla="*/ 686 h 760"/>
                <a:gd name="T62" fmla="*/ 476 w 605"/>
                <a:gd name="T63" fmla="*/ 710 h 760"/>
                <a:gd name="T64" fmla="*/ 473 w 605"/>
                <a:gd name="T65" fmla="*/ 745 h 760"/>
                <a:gd name="T66" fmla="*/ 452 w 605"/>
                <a:gd name="T67" fmla="*/ 760 h 760"/>
                <a:gd name="T68" fmla="*/ 414 w 605"/>
                <a:gd name="T69" fmla="*/ 726 h 760"/>
                <a:gd name="T70" fmla="*/ 382 w 605"/>
                <a:gd name="T71" fmla="*/ 660 h 760"/>
                <a:gd name="T72" fmla="*/ 336 w 605"/>
                <a:gd name="T73" fmla="*/ 643 h 760"/>
                <a:gd name="T74" fmla="*/ 312 w 605"/>
                <a:gd name="T75" fmla="*/ 608 h 760"/>
                <a:gd name="T76" fmla="*/ 272 w 605"/>
                <a:gd name="T77" fmla="*/ 556 h 760"/>
                <a:gd name="T78" fmla="*/ 252 w 605"/>
                <a:gd name="T79" fmla="*/ 521 h 760"/>
                <a:gd name="T80" fmla="*/ 199 w 605"/>
                <a:gd name="T81" fmla="*/ 491 h 760"/>
                <a:gd name="T82" fmla="*/ 167 w 605"/>
                <a:gd name="T83" fmla="*/ 493 h 760"/>
                <a:gd name="T84" fmla="*/ 139 w 605"/>
                <a:gd name="T85" fmla="*/ 458 h 760"/>
                <a:gd name="T86" fmla="*/ 101 w 605"/>
                <a:gd name="T87" fmla="*/ 426 h 760"/>
                <a:gd name="T88" fmla="*/ 94 w 605"/>
                <a:gd name="T89" fmla="*/ 373 h 760"/>
                <a:gd name="T90" fmla="*/ 68 w 605"/>
                <a:gd name="T91" fmla="*/ 344 h 760"/>
                <a:gd name="T92" fmla="*/ 49 w 605"/>
                <a:gd name="T93" fmla="*/ 302 h 760"/>
                <a:gd name="T94" fmla="*/ 45 w 605"/>
                <a:gd name="T95" fmla="*/ 266 h 760"/>
                <a:gd name="T96" fmla="*/ 2 w 605"/>
                <a:gd name="T97" fmla="*/ 229 h 760"/>
                <a:gd name="T98" fmla="*/ 25 w 605"/>
                <a:gd name="T99" fmla="*/ 197 h 760"/>
                <a:gd name="T100" fmla="*/ 47 w 605"/>
                <a:gd name="T101" fmla="*/ 147 h 760"/>
                <a:gd name="T102" fmla="*/ 89 w 605"/>
                <a:gd name="T103" fmla="*/ 123 h 760"/>
                <a:gd name="T104" fmla="*/ 117 w 605"/>
                <a:gd name="T105" fmla="*/ 127 h 760"/>
                <a:gd name="T106" fmla="*/ 134 w 605"/>
                <a:gd name="T107" fmla="*/ 112 h 760"/>
                <a:gd name="T108" fmla="*/ 176 w 605"/>
                <a:gd name="T109" fmla="*/ 104 h 760"/>
                <a:gd name="T110" fmla="*/ 220 w 605"/>
                <a:gd name="T111" fmla="*/ 112 h 760"/>
                <a:gd name="T112" fmla="*/ 241 w 605"/>
                <a:gd name="T113" fmla="*/ 85 h 760"/>
                <a:gd name="T114" fmla="*/ 283 w 605"/>
                <a:gd name="T115" fmla="*/ 58 h 760"/>
                <a:gd name="T116" fmla="*/ 324 w 605"/>
                <a:gd name="T117" fmla="*/ 51 h 760"/>
                <a:gd name="T118" fmla="*/ 353 w 605"/>
                <a:gd name="T119" fmla="*/ 64 h 760"/>
                <a:gd name="T120" fmla="*/ 366 w 605"/>
                <a:gd name="T121" fmla="*/ 34 h 760"/>
                <a:gd name="T122" fmla="*/ 378 w 605"/>
                <a:gd name="T123" fmla="*/ 15 h 760"/>
                <a:gd name="T124" fmla="*/ 393 w 605"/>
                <a:gd name="T125" fmla="*/ 1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5" h="760">
                  <a:moveTo>
                    <a:pt x="395" y="0"/>
                  </a:moveTo>
                  <a:lnTo>
                    <a:pt x="395" y="1"/>
                  </a:lnTo>
                  <a:lnTo>
                    <a:pt x="395" y="1"/>
                  </a:lnTo>
                  <a:lnTo>
                    <a:pt x="395" y="1"/>
                  </a:lnTo>
                  <a:lnTo>
                    <a:pt x="395" y="3"/>
                  </a:lnTo>
                  <a:lnTo>
                    <a:pt x="395" y="4"/>
                  </a:lnTo>
                  <a:lnTo>
                    <a:pt x="395" y="5"/>
                  </a:lnTo>
                  <a:lnTo>
                    <a:pt x="396" y="7"/>
                  </a:lnTo>
                  <a:lnTo>
                    <a:pt x="396" y="7"/>
                  </a:lnTo>
                  <a:lnTo>
                    <a:pt x="397" y="8"/>
                  </a:lnTo>
                  <a:lnTo>
                    <a:pt x="397" y="8"/>
                  </a:lnTo>
                  <a:lnTo>
                    <a:pt x="398" y="8"/>
                  </a:lnTo>
                  <a:lnTo>
                    <a:pt x="399" y="8"/>
                  </a:lnTo>
                  <a:lnTo>
                    <a:pt x="399" y="8"/>
                  </a:lnTo>
                  <a:lnTo>
                    <a:pt x="400" y="8"/>
                  </a:lnTo>
                  <a:lnTo>
                    <a:pt x="400" y="7"/>
                  </a:lnTo>
                  <a:lnTo>
                    <a:pt x="401" y="6"/>
                  </a:lnTo>
                  <a:lnTo>
                    <a:pt x="403" y="4"/>
                  </a:lnTo>
                  <a:lnTo>
                    <a:pt x="404" y="3"/>
                  </a:lnTo>
                  <a:lnTo>
                    <a:pt x="404" y="3"/>
                  </a:lnTo>
                  <a:lnTo>
                    <a:pt x="405" y="2"/>
                  </a:lnTo>
                  <a:lnTo>
                    <a:pt x="406" y="2"/>
                  </a:lnTo>
                  <a:lnTo>
                    <a:pt x="407" y="2"/>
                  </a:lnTo>
                  <a:lnTo>
                    <a:pt x="407" y="2"/>
                  </a:lnTo>
                  <a:lnTo>
                    <a:pt x="408" y="2"/>
                  </a:lnTo>
                  <a:lnTo>
                    <a:pt x="408" y="4"/>
                  </a:lnTo>
                  <a:lnTo>
                    <a:pt x="410" y="6"/>
                  </a:lnTo>
                  <a:lnTo>
                    <a:pt x="412" y="8"/>
                  </a:lnTo>
                  <a:lnTo>
                    <a:pt x="413" y="10"/>
                  </a:lnTo>
                  <a:lnTo>
                    <a:pt x="413" y="11"/>
                  </a:lnTo>
                  <a:lnTo>
                    <a:pt x="414" y="14"/>
                  </a:lnTo>
                  <a:lnTo>
                    <a:pt x="415" y="15"/>
                  </a:lnTo>
                  <a:lnTo>
                    <a:pt x="415" y="15"/>
                  </a:lnTo>
                  <a:lnTo>
                    <a:pt x="415" y="16"/>
                  </a:lnTo>
                  <a:lnTo>
                    <a:pt x="416" y="16"/>
                  </a:lnTo>
                  <a:lnTo>
                    <a:pt x="417" y="16"/>
                  </a:lnTo>
                  <a:lnTo>
                    <a:pt x="417" y="16"/>
                  </a:lnTo>
                  <a:lnTo>
                    <a:pt x="418" y="16"/>
                  </a:lnTo>
                  <a:lnTo>
                    <a:pt x="419" y="16"/>
                  </a:lnTo>
                  <a:lnTo>
                    <a:pt x="422" y="15"/>
                  </a:lnTo>
                  <a:lnTo>
                    <a:pt x="423" y="15"/>
                  </a:lnTo>
                  <a:lnTo>
                    <a:pt x="424" y="15"/>
                  </a:lnTo>
                  <a:lnTo>
                    <a:pt x="426" y="14"/>
                  </a:lnTo>
                  <a:lnTo>
                    <a:pt x="427" y="13"/>
                  </a:lnTo>
                  <a:lnTo>
                    <a:pt x="428" y="12"/>
                  </a:lnTo>
                  <a:lnTo>
                    <a:pt x="429" y="11"/>
                  </a:lnTo>
                  <a:lnTo>
                    <a:pt x="430" y="10"/>
                  </a:lnTo>
                  <a:lnTo>
                    <a:pt x="430" y="11"/>
                  </a:lnTo>
                  <a:lnTo>
                    <a:pt x="430" y="12"/>
                  </a:lnTo>
                  <a:lnTo>
                    <a:pt x="432" y="14"/>
                  </a:lnTo>
                  <a:lnTo>
                    <a:pt x="433" y="15"/>
                  </a:lnTo>
                  <a:lnTo>
                    <a:pt x="434" y="17"/>
                  </a:lnTo>
                  <a:lnTo>
                    <a:pt x="435" y="19"/>
                  </a:lnTo>
                  <a:lnTo>
                    <a:pt x="435" y="20"/>
                  </a:lnTo>
                  <a:lnTo>
                    <a:pt x="436" y="21"/>
                  </a:lnTo>
                  <a:lnTo>
                    <a:pt x="436" y="22"/>
                  </a:lnTo>
                  <a:lnTo>
                    <a:pt x="436" y="24"/>
                  </a:lnTo>
                  <a:lnTo>
                    <a:pt x="436" y="25"/>
                  </a:lnTo>
                  <a:lnTo>
                    <a:pt x="436" y="25"/>
                  </a:lnTo>
                  <a:lnTo>
                    <a:pt x="436" y="26"/>
                  </a:lnTo>
                  <a:lnTo>
                    <a:pt x="435" y="27"/>
                  </a:lnTo>
                  <a:lnTo>
                    <a:pt x="435" y="28"/>
                  </a:lnTo>
                  <a:lnTo>
                    <a:pt x="433" y="31"/>
                  </a:lnTo>
                  <a:lnTo>
                    <a:pt x="431" y="33"/>
                  </a:lnTo>
                  <a:lnTo>
                    <a:pt x="430" y="34"/>
                  </a:lnTo>
                  <a:lnTo>
                    <a:pt x="429" y="38"/>
                  </a:lnTo>
                  <a:lnTo>
                    <a:pt x="428" y="39"/>
                  </a:lnTo>
                  <a:lnTo>
                    <a:pt x="428" y="40"/>
                  </a:lnTo>
                  <a:lnTo>
                    <a:pt x="427" y="41"/>
                  </a:lnTo>
                  <a:lnTo>
                    <a:pt x="427" y="42"/>
                  </a:lnTo>
                  <a:lnTo>
                    <a:pt x="427" y="43"/>
                  </a:lnTo>
                  <a:lnTo>
                    <a:pt x="427" y="43"/>
                  </a:lnTo>
                  <a:lnTo>
                    <a:pt x="427" y="44"/>
                  </a:lnTo>
                  <a:lnTo>
                    <a:pt x="428" y="45"/>
                  </a:lnTo>
                  <a:lnTo>
                    <a:pt x="428" y="45"/>
                  </a:lnTo>
                  <a:lnTo>
                    <a:pt x="429" y="45"/>
                  </a:lnTo>
                  <a:lnTo>
                    <a:pt x="429" y="46"/>
                  </a:lnTo>
                  <a:lnTo>
                    <a:pt x="430" y="46"/>
                  </a:lnTo>
                  <a:lnTo>
                    <a:pt x="431" y="46"/>
                  </a:lnTo>
                  <a:lnTo>
                    <a:pt x="435" y="47"/>
                  </a:lnTo>
                  <a:lnTo>
                    <a:pt x="436" y="47"/>
                  </a:lnTo>
                  <a:lnTo>
                    <a:pt x="437" y="48"/>
                  </a:lnTo>
                  <a:lnTo>
                    <a:pt x="438" y="47"/>
                  </a:lnTo>
                  <a:lnTo>
                    <a:pt x="439" y="47"/>
                  </a:lnTo>
                  <a:lnTo>
                    <a:pt x="440" y="47"/>
                  </a:lnTo>
                  <a:lnTo>
                    <a:pt x="442" y="46"/>
                  </a:lnTo>
                  <a:lnTo>
                    <a:pt x="445" y="45"/>
                  </a:lnTo>
                  <a:lnTo>
                    <a:pt x="447" y="44"/>
                  </a:lnTo>
                  <a:lnTo>
                    <a:pt x="448" y="44"/>
                  </a:lnTo>
                  <a:lnTo>
                    <a:pt x="449" y="44"/>
                  </a:lnTo>
                  <a:lnTo>
                    <a:pt x="452" y="44"/>
                  </a:lnTo>
                  <a:lnTo>
                    <a:pt x="454" y="44"/>
                  </a:lnTo>
                  <a:lnTo>
                    <a:pt x="455" y="44"/>
                  </a:lnTo>
                  <a:lnTo>
                    <a:pt x="458" y="44"/>
                  </a:lnTo>
                  <a:lnTo>
                    <a:pt x="461" y="45"/>
                  </a:lnTo>
                  <a:lnTo>
                    <a:pt x="463" y="45"/>
                  </a:lnTo>
                  <a:lnTo>
                    <a:pt x="464" y="45"/>
                  </a:lnTo>
                  <a:lnTo>
                    <a:pt x="465" y="45"/>
                  </a:lnTo>
                  <a:lnTo>
                    <a:pt x="469" y="44"/>
                  </a:lnTo>
                  <a:lnTo>
                    <a:pt x="471" y="44"/>
                  </a:lnTo>
                  <a:lnTo>
                    <a:pt x="472" y="44"/>
                  </a:lnTo>
                  <a:lnTo>
                    <a:pt x="473" y="45"/>
                  </a:lnTo>
                  <a:lnTo>
                    <a:pt x="474" y="45"/>
                  </a:lnTo>
                  <a:lnTo>
                    <a:pt x="475" y="45"/>
                  </a:lnTo>
                  <a:lnTo>
                    <a:pt x="477" y="46"/>
                  </a:lnTo>
                  <a:lnTo>
                    <a:pt x="478" y="47"/>
                  </a:lnTo>
                  <a:lnTo>
                    <a:pt x="479" y="47"/>
                  </a:lnTo>
                  <a:lnTo>
                    <a:pt x="479" y="48"/>
                  </a:lnTo>
                  <a:lnTo>
                    <a:pt x="479" y="48"/>
                  </a:lnTo>
                  <a:lnTo>
                    <a:pt x="479" y="48"/>
                  </a:lnTo>
                  <a:lnTo>
                    <a:pt x="479" y="49"/>
                  </a:lnTo>
                  <a:lnTo>
                    <a:pt x="479" y="49"/>
                  </a:lnTo>
                  <a:lnTo>
                    <a:pt x="476" y="50"/>
                  </a:lnTo>
                  <a:lnTo>
                    <a:pt x="475" y="51"/>
                  </a:lnTo>
                  <a:lnTo>
                    <a:pt x="474" y="51"/>
                  </a:lnTo>
                  <a:lnTo>
                    <a:pt x="474" y="52"/>
                  </a:lnTo>
                  <a:lnTo>
                    <a:pt x="473" y="52"/>
                  </a:lnTo>
                  <a:lnTo>
                    <a:pt x="473" y="53"/>
                  </a:lnTo>
                  <a:lnTo>
                    <a:pt x="473" y="53"/>
                  </a:lnTo>
                  <a:lnTo>
                    <a:pt x="473" y="54"/>
                  </a:lnTo>
                  <a:lnTo>
                    <a:pt x="473" y="54"/>
                  </a:lnTo>
                  <a:lnTo>
                    <a:pt x="473" y="54"/>
                  </a:lnTo>
                  <a:lnTo>
                    <a:pt x="474" y="55"/>
                  </a:lnTo>
                  <a:lnTo>
                    <a:pt x="474" y="55"/>
                  </a:lnTo>
                  <a:lnTo>
                    <a:pt x="474" y="56"/>
                  </a:lnTo>
                  <a:lnTo>
                    <a:pt x="476" y="57"/>
                  </a:lnTo>
                  <a:lnTo>
                    <a:pt x="477" y="58"/>
                  </a:lnTo>
                  <a:lnTo>
                    <a:pt x="478" y="59"/>
                  </a:lnTo>
                  <a:lnTo>
                    <a:pt x="479" y="60"/>
                  </a:lnTo>
                  <a:lnTo>
                    <a:pt x="484" y="62"/>
                  </a:lnTo>
                  <a:lnTo>
                    <a:pt x="487" y="64"/>
                  </a:lnTo>
                  <a:lnTo>
                    <a:pt x="489" y="65"/>
                  </a:lnTo>
                  <a:lnTo>
                    <a:pt x="494" y="69"/>
                  </a:lnTo>
                  <a:lnTo>
                    <a:pt x="496" y="70"/>
                  </a:lnTo>
                  <a:lnTo>
                    <a:pt x="497" y="71"/>
                  </a:lnTo>
                  <a:lnTo>
                    <a:pt x="499" y="72"/>
                  </a:lnTo>
                  <a:lnTo>
                    <a:pt x="500" y="72"/>
                  </a:lnTo>
                  <a:lnTo>
                    <a:pt x="502" y="73"/>
                  </a:lnTo>
                  <a:lnTo>
                    <a:pt x="503" y="73"/>
                  </a:lnTo>
                  <a:lnTo>
                    <a:pt x="505" y="74"/>
                  </a:lnTo>
                  <a:lnTo>
                    <a:pt x="507" y="74"/>
                  </a:lnTo>
                  <a:lnTo>
                    <a:pt x="509" y="74"/>
                  </a:lnTo>
                  <a:lnTo>
                    <a:pt x="511" y="74"/>
                  </a:lnTo>
                  <a:lnTo>
                    <a:pt x="513" y="74"/>
                  </a:lnTo>
                  <a:lnTo>
                    <a:pt x="514" y="74"/>
                  </a:lnTo>
                  <a:lnTo>
                    <a:pt x="516" y="74"/>
                  </a:lnTo>
                  <a:lnTo>
                    <a:pt x="518" y="73"/>
                  </a:lnTo>
                  <a:lnTo>
                    <a:pt x="519" y="73"/>
                  </a:lnTo>
                  <a:lnTo>
                    <a:pt x="524" y="72"/>
                  </a:lnTo>
                  <a:lnTo>
                    <a:pt x="526" y="72"/>
                  </a:lnTo>
                  <a:lnTo>
                    <a:pt x="527" y="71"/>
                  </a:lnTo>
                  <a:lnTo>
                    <a:pt x="529" y="71"/>
                  </a:lnTo>
                  <a:lnTo>
                    <a:pt x="530" y="72"/>
                  </a:lnTo>
                  <a:lnTo>
                    <a:pt x="532" y="72"/>
                  </a:lnTo>
                  <a:lnTo>
                    <a:pt x="533" y="72"/>
                  </a:lnTo>
                  <a:lnTo>
                    <a:pt x="534" y="73"/>
                  </a:lnTo>
                  <a:lnTo>
                    <a:pt x="535" y="74"/>
                  </a:lnTo>
                  <a:lnTo>
                    <a:pt x="536" y="74"/>
                  </a:lnTo>
                  <a:lnTo>
                    <a:pt x="537" y="75"/>
                  </a:lnTo>
                  <a:lnTo>
                    <a:pt x="538" y="77"/>
                  </a:lnTo>
                  <a:lnTo>
                    <a:pt x="542" y="81"/>
                  </a:lnTo>
                  <a:lnTo>
                    <a:pt x="544" y="83"/>
                  </a:lnTo>
                  <a:lnTo>
                    <a:pt x="545" y="84"/>
                  </a:lnTo>
                  <a:lnTo>
                    <a:pt x="548" y="87"/>
                  </a:lnTo>
                  <a:lnTo>
                    <a:pt x="552" y="91"/>
                  </a:lnTo>
                  <a:lnTo>
                    <a:pt x="553" y="92"/>
                  </a:lnTo>
                  <a:lnTo>
                    <a:pt x="554" y="92"/>
                  </a:lnTo>
                  <a:lnTo>
                    <a:pt x="556" y="93"/>
                  </a:lnTo>
                  <a:lnTo>
                    <a:pt x="557" y="93"/>
                  </a:lnTo>
                  <a:lnTo>
                    <a:pt x="562" y="94"/>
                  </a:lnTo>
                  <a:lnTo>
                    <a:pt x="563" y="94"/>
                  </a:lnTo>
                  <a:lnTo>
                    <a:pt x="564" y="95"/>
                  </a:lnTo>
                  <a:lnTo>
                    <a:pt x="566" y="95"/>
                  </a:lnTo>
                  <a:lnTo>
                    <a:pt x="567" y="96"/>
                  </a:lnTo>
                  <a:lnTo>
                    <a:pt x="568" y="97"/>
                  </a:lnTo>
                  <a:lnTo>
                    <a:pt x="569" y="97"/>
                  </a:lnTo>
                  <a:lnTo>
                    <a:pt x="570" y="98"/>
                  </a:lnTo>
                  <a:lnTo>
                    <a:pt x="570" y="99"/>
                  </a:lnTo>
                  <a:lnTo>
                    <a:pt x="571" y="99"/>
                  </a:lnTo>
                  <a:lnTo>
                    <a:pt x="571" y="100"/>
                  </a:lnTo>
                  <a:lnTo>
                    <a:pt x="571" y="101"/>
                  </a:lnTo>
                  <a:lnTo>
                    <a:pt x="571" y="102"/>
                  </a:lnTo>
                  <a:lnTo>
                    <a:pt x="572" y="106"/>
                  </a:lnTo>
                  <a:lnTo>
                    <a:pt x="572" y="107"/>
                  </a:lnTo>
                  <a:lnTo>
                    <a:pt x="573" y="107"/>
                  </a:lnTo>
                  <a:lnTo>
                    <a:pt x="573" y="108"/>
                  </a:lnTo>
                  <a:lnTo>
                    <a:pt x="573" y="108"/>
                  </a:lnTo>
                  <a:lnTo>
                    <a:pt x="574" y="108"/>
                  </a:lnTo>
                  <a:lnTo>
                    <a:pt x="574" y="109"/>
                  </a:lnTo>
                  <a:lnTo>
                    <a:pt x="575" y="109"/>
                  </a:lnTo>
                  <a:lnTo>
                    <a:pt x="579" y="110"/>
                  </a:lnTo>
                  <a:lnTo>
                    <a:pt x="583" y="111"/>
                  </a:lnTo>
                  <a:lnTo>
                    <a:pt x="586" y="112"/>
                  </a:lnTo>
                  <a:lnTo>
                    <a:pt x="588" y="113"/>
                  </a:lnTo>
                  <a:lnTo>
                    <a:pt x="591" y="114"/>
                  </a:lnTo>
                  <a:lnTo>
                    <a:pt x="600" y="119"/>
                  </a:lnTo>
                  <a:lnTo>
                    <a:pt x="601" y="120"/>
                  </a:lnTo>
                  <a:lnTo>
                    <a:pt x="602" y="120"/>
                  </a:lnTo>
                  <a:lnTo>
                    <a:pt x="602" y="121"/>
                  </a:lnTo>
                  <a:lnTo>
                    <a:pt x="603" y="121"/>
                  </a:lnTo>
                  <a:lnTo>
                    <a:pt x="603" y="122"/>
                  </a:lnTo>
                  <a:lnTo>
                    <a:pt x="603" y="123"/>
                  </a:lnTo>
                  <a:lnTo>
                    <a:pt x="603" y="130"/>
                  </a:lnTo>
                  <a:lnTo>
                    <a:pt x="603" y="132"/>
                  </a:lnTo>
                  <a:lnTo>
                    <a:pt x="604" y="137"/>
                  </a:lnTo>
                  <a:lnTo>
                    <a:pt x="604" y="143"/>
                  </a:lnTo>
                  <a:lnTo>
                    <a:pt x="605" y="145"/>
                  </a:lnTo>
                  <a:lnTo>
                    <a:pt x="605" y="150"/>
                  </a:lnTo>
                  <a:lnTo>
                    <a:pt x="605" y="152"/>
                  </a:lnTo>
                  <a:lnTo>
                    <a:pt x="605" y="153"/>
                  </a:lnTo>
                  <a:lnTo>
                    <a:pt x="605" y="154"/>
                  </a:lnTo>
                  <a:lnTo>
                    <a:pt x="604" y="155"/>
                  </a:lnTo>
                  <a:lnTo>
                    <a:pt x="604" y="156"/>
                  </a:lnTo>
                  <a:lnTo>
                    <a:pt x="604" y="157"/>
                  </a:lnTo>
                  <a:lnTo>
                    <a:pt x="603" y="158"/>
                  </a:lnTo>
                  <a:lnTo>
                    <a:pt x="600" y="160"/>
                  </a:lnTo>
                  <a:lnTo>
                    <a:pt x="600" y="160"/>
                  </a:lnTo>
                  <a:lnTo>
                    <a:pt x="599" y="161"/>
                  </a:lnTo>
                  <a:lnTo>
                    <a:pt x="598" y="162"/>
                  </a:lnTo>
                  <a:lnTo>
                    <a:pt x="598" y="163"/>
                  </a:lnTo>
                  <a:lnTo>
                    <a:pt x="597" y="165"/>
                  </a:lnTo>
                  <a:lnTo>
                    <a:pt x="596" y="168"/>
                  </a:lnTo>
                  <a:lnTo>
                    <a:pt x="595" y="172"/>
                  </a:lnTo>
                  <a:lnTo>
                    <a:pt x="594" y="174"/>
                  </a:lnTo>
                  <a:lnTo>
                    <a:pt x="594" y="176"/>
                  </a:lnTo>
                  <a:lnTo>
                    <a:pt x="593" y="182"/>
                  </a:lnTo>
                  <a:lnTo>
                    <a:pt x="593" y="183"/>
                  </a:lnTo>
                  <a:lnTo>
                    <a:pt x="593" y="186"/>
                  </a:lnTo>
                  <a:lnTo>
                    <a:pt x="594" y="189"/>
                  </a:lnTo>
                  <a:lnTo>
                    <a:pt x="594" y="191"/>
                  </a:lnTo>
                  <a:lnTo>
                    <a:pt x="594" y="192"/>
                  </a:lnTo>
                  <a:lnTo>
                    <a:pt x="593" y="194"/>
                  </a:lnTo>
                  <a:lnTo>
                    <a:pt x="593" y="195"/>
                  </a:lnTo>
                  <a:lnTo>
                    <a:pt x="593" y="197"/>
                  </a:lnTo>
                  <a:lnTo>
                    <a:pt x="592" y="199"/>
                  </a:lnTo>
                  <a:lnTo>
                    <a:pt x="591" y="203"/>
                  </a:lnTo>
                  <a:lnTo>
                    <a:pt x="590" y="204"/>
                  </a:lnTo>
                  <a:lnTo>
                    <a:pt x="590" y="205"/>
                  </a:lnTo>
                  <a:lnTo>
                    <a:pt x="590" y="206"/>
                  </a:lnTo>
                  <a:lnTo>
                    <a:pt x="590" y="207"/>
                  </a:lnTo>
                  <a:lnTo>
                    <a:pt x="590" y="209"/>
                  </a:lnTo>
                  <a:lnTo>
                    <a:pt x="590" y="213"/>
                  </a:lnTo>
                  <a:lnTo>
                    <a:pt x="590" y="215"/>
                  </a:lnTo>
                  <a:lnTo>
                    <a:pt x="590" y="216"/>
                  </a:lnTo>
                  <a:lnTo>
                    <a:pt x="589" y="218"/>
                  </a:lnTo>
                  <a:lnTo>
                    <a:pt x="589" y="219"/>
                  </a:lnTo>
                  <a:lnTo>
                    <a:pt x="589" y="221"/>
                  </a:lnTo>
                  <a:lnTo>
                    <a:pt x="588" y="223"/>
                  </a:lnTo>
                  <a:lnTo>
                    <a:pt x="588" y="224"/>
                  </a:lnTo>
                  <a:lnTo>
                    <a:pt x="588" y="225"/>
                  </a:lnTo>
                  <a:lnTo>
                    <a:pt x="588" y="226"/>
                  </a:lnTo>
                  <a:lnTo>
                    <a:pt x="589" y="226"/>
                  </a:lnTo>
                  <a:lnTo>
                    <a:pt x="589" y="227"/>
                  </a:lnTo>
                  <a:lnTo>
                    <a:pt x="591" y="228"/>
                  </a:lnTo>
                  <a:lnTo>
                    <a:pt x="592" y="228"/>
                  </a:lnTo>
                  <a:lnTo>
                    <a:pt x="593" y="229"/>
                  </a:lnTo>
                  <a:lnTo>
                    <a:pt x="594" y="230"/>
                  </a:lnTo>
                  <a:lnTo>
                    <a:pt x="594" y="231"/>
                  </a:lnTo>
                  <a:lnTo>
                    <a:pt x="594" y="232"/>
                  </a:lnTo>
                  <a:lnTo>
                    <a:pt x="594" y="233"/>
                  </a:lnTo>
                  <a:lnTo>
                    <a:pt x="594" y="233"/>
                  </a:lnTo>
                  <a:lnTo>
                    <a:pt x="594" y="234"/>
                  </a:lnTo>
                  <a:lnTo>
                    <a:pt x="593" y="235"/>
                  </a:lnTo>
                  <a:lnTo>
                    <a:pt x="593" y="236"/>
                  </a:lnTo>
                  <a:lnTo>
                    <a:pt x="592" y="236"/>
                  </a:lnTo>
                  <a:lnTo>
                    <a:pt x="590" y="238"/>
                  </a:lnTo>
                  <a:lnTo>
                    <a:pt x="586" y="241"/>
                  </a:lnTo>
                  <a:lnTo>
                    <a:pt x="585" y="243"/>
                  </a:lnTo>
                  <a:lnTo>
                    <a:pt x="583" y="244"/>
                  </a:lnTo>
                  <a:lnTo>
                    <a:pt x="582" y="245"/>
                  </a:lnTo>
                  <a:lnTo>
                    <a:pt x="580" y="249"/>
                  </a:lnTo>
                  <a:lnTo>
                    <a:pt x="579" y="250"/>
                  </a:lnTo>
                  <a:lnTo>
                    <a:pt x="578" y="251"/>
                  </a:lnTo>
                  <a:lnTo>
                    <a:pt x="577" y="251"/>
                  </a:lnTo>
                  <a:lnTo>
                    <a:pt x="577" y="252"/>
                  </a:lnTo>
                  <a:lnTo>
                    <a:pt x="576" y="252"/>
                  </a:lnTo>
                  <a:lnTo>
                    <a:pt x="575" y="252"/>
                  </a:lnTo>
                  <a:lnTo>
                    <a:pt x="574" y="252"/>
                  </a:lnTo>
                  <a:lnTo>
                    <a:pt x="574" y="252"/>
                  </a:lnTo>
                  <a:lnTo>
                    <a:pt x="573" y="252"/>
                  </a:lnTo>
                  <a:lnTo>
                    <a:pt x="572" y="252"/>
                  </a:lnTo>
                  <a:lnTo>
                    <a:pt x="571" y="251"/>
                  </a:lnTo>
                  <a:lnTo>
                    <a:pt x="567" y="249"/>
                  </a:lnTo>
                  <a:lnTo>
                    <a:pt x="566" y="249"/>
                  </a:lnTo>
                  <a:lnTo>
                    <a:pt x="566" y="248"/>
                  </a:lnTo>
                  <a:lnTo>
                    <a:pt x="565" y="248"/>
                  </a:lnTo>
                  <a:lnTo>
                    <a:pt x="564" y="248"/>
                  </a:lnTo>
                  <a:lnTo>
                    <a:pt x="562" y="248"/>
                  </a:lnTo>
                  <a:lnTo>
                    <a:pt x="561" y="249"/>
                  </a:lnTo>
                  <a:lnTo>
                    <a:pt x="560" y="249"/>
                  </a:lnTo>
                  <a:lnTo>
                    <a:pt x="559" y="250"/>
                  </a:lnTo>
                  <a:lnTo>
                    <a:pt x="557" y="251"/>
                  </a:lnTo>
                  <a:lnTo>
                    <a:pt x="555" y="251"/>
                  </a:lnTo>
                  <a:lnTo>
                    <a:pt x="554" y="252"/>
                  </a:lnTo>
                  <a:lnTo>
                    <a:pt x="552" y="254"/>
                  </a:lnTo>
                  <a:lnTo>
                    <a:pt x="551" y="254"/>
                  </a:lnTo>
                  <a:lnTo>
                    <a:pt x="550" y="256"/>
                  </a:lnTo>
                  <a:lnTo>
                    <a:pt x="549" y="257"/>
                  </a:lnTo>
                  <a:lnTo>
                    <a:pt x="547" y="258"/>
                  </a:lnTo>
                  <a:lnTo>
                    <a:pt x="546" y="259"/>
                  </a:lnTo>
                  <a:lnTo>
                    <a:pt x="545" y="261"/>
                  </a:lnTo>
                  <a:lnTo>
                    <a:pt x="541" y="266"/>
                  </a:lnTo>
                  <a:lnTo>
                    <a:pt x="540" y="268"/>
                  </a:lnTo>
                  <a:lnTo>
                    <a:pt x="539" y="269"/>
                  </a:lnTo>
                  <a:lnTo>
                    <a:pt x="539" y="270"/>
                  </a:lnTo>
                  <a:lnTo>
                    <a:pt x="538" y="271"/>
                  </a:lnTo>
                  <a:lnTo>
                    <a:pt x="538" y="273"/>
                  </a:lnTo>
                  <a:lnTo>
                    <a:pt x="538" y="274"/>
                  </a:lnTo>
                  <a:lnTo>
                    <a:pt x="538" y="275"/>
                  </a:lnTo>
                  <a:lnTo>
                    <a:pt x="538" y="276"/>
                  </a:lnTo>
                  <a:lnTo>
                    <a:pt x="538" y="277"/>
                  </a:lnTo>
                  <a:lnTo>
                    <a:pt x="539" y="278"/>
                  </a:lnTo>
                  <a:lnTo>
                    <a:pt x="539" y="278"/>
                  </a:lnTo>
                  <a:lnTo>
                    <a:pt x="540" y="279"/>
                  </a:lnTo>
                  <a:lnTo>
                    <a:pt x="540" y="279"/>
                  </a:lnTo>
                  <a:lnTo>
                    <a:pt x="541" y="279"/>
                  </a:lnTo>
                  <a:lnTo>
                    <a:pt x="542" y="279"/>
                  </a:lnTo>
                  <a:lnTo>
                    <a:pt x="543" y="279"/>
                  </a:lnTo>
                  <a:lnTo>
                    <a:pt x="545" y="279"/>
                  </a:lnTo>
                  <a:lnTo>
                    <a:pt x="547" y="279"/>
                  </a:lnTo>
                  <a:lnTo>
                    <a:pt x="549" y="279"/>
                  </a:lnTo>
                  <a:lnTo>
                    <a:pt x="550" y="279"/>
                  </a:lnTo>
                  <a:lnTo>
                    <a:pt x="552" y="279"/>
                  </a:lnTo>
                  <a:lnTo>
                    <a:pt x="553" y="279"/>
                  </a:lnTo>
                  <a:lnTo>
                    <a:pt x="554" y="280"/>
                  </a:lnTo>
                  <a:lnTo>
                    <a:pt x="554" y="280"/>
                  </a:lnTo>
                  <a:lnTo>
                    <a:pt x="555" y="281"/>
                  </a:lnTo>
                  <a:lnTo>
                    <a:pt x="555" y="281"/>
                  </a:lnTo>
                  <a:lnTo>
                    <a:pt x="555" y="282"/>
                  </a:lnTo>
                  <a:lnTo>
                    <a:pt x="556" y="282"/>
                  </a:lnTo>
                  <a:lnTo>
                    <a:pt x="555" y="283"/>
                  </a:lnTo>
                  <a:lnTo>
                    <a:pt x="555" y="283"/>
                  </a:lnTo>
                  <a:lnTo>
                    <a:pt x="554" y="284"/>
                  </a:lnTo>
                  <a:lnTo>
                    <a:pt x="554" y="284"/>
                  </a:lnTo>
                  <a:lnTo>
                    <a:pt x="552" y="285"/>
                  </a:lnTo>
                  <a:lnTo>
                    <a:pt x="547" y="288"/>
                  </a:lnTo>
                  <a:lnTo>
                    <a:pt x="546" y="288"/>
                  </a:lnTo>
                  <a:lnTo>
                    <a:pt x="546" y="288"/>
                  </a:lnTo>
                  <a:lnTo>
                    <a:pt x="546" y="289"/>
                  </a:lnTo>
                  <a:lnTo>
                    <a:pt x="546" y="289"/>
                  </a:lnTo>
                  <a:lnTo>
                    <a:pt x="546" y="290"/>
                  </a:lnTo>
                  <a:lnTo>
                    <a:pt x="546" y="291"/>
                  </a:lnTo>
                  <a:lnTo>
                    <a:pt x="546" y="292"/>
                  </a:lnTo>
                  <a:lnTo>
                    <a:pt x="546" y="292"/>
                  </a:lnTo>
                  <a:lnTo>
                    <a:pt x="547" y="293"/>
                  </a:lnTo>
                  <a:lnTo>
                    <a:pt x="547" y="294"/>
                  </a:lnTo>
                  <a:lnTo>
                    <a:pt x="549" y="296"/>
                  </a:lnTo>
                  <a:lnTo>
                    <a:pt x="550" y="297"/>
                  </a:lnTo>
                  <a:lnTo>
                    <a:pt x="550" y="298"/>
                  </a:lnTo>
                  <a:lnTo>
                    <a:pt x="551" y="299"/>
                  </a:lnTo>
                  <a:lnTo>
                    <a:pt x="551" y="300"/>
                  </a:lnTo>
                  <a:lnTo>
                    <a:pt x="552" y="301"/>
                  </a:lnTo>
                  <a:lnTo>
                    <a:pt x="552" y="301"/>
                  </a:lnTo>
                  <a:lnTo>
                    <a:pt x="551" y="302"/>
                  </a:lnTo>
                  <a:lnTo>
                    <a:pt x="551" y="302"/>
                  </a:lnTo>
                  <a:lnTo>
                    <a:pt x="551" y="303"/>
                  </a:lnTo>
                  <a:lnTo>
                    <a:pt x="550" y="303"/>
                  </a:lnTo>
                  <a:lnTo>
                    <a:pt x="549" y="304"/>
                  </a:lnTo>
                  <a:lnTo>
                    <a:pt x="548" y="304"/>
                  </a:lnTo>
                  <a:lnTo>
                    <a:pt x="547" y="304"/>
                  </a:lnTo>
                  <a:lnTo>
                    <a:pt x="545" y="304"/>
                  </a:lnTo>
                  <a:lnTo>
                    <a:pt x="544" y="305"/>
                  </a:lnTo>
                  <a:lnTo>
                    <a:pt x="543" y="305"/>
                  </a:lnTo>
                  <a:lnTo>
                    <a:pt x="543" y="305"/>
                  </a:lnTo>
                  <a:lnTo>
                    <a:pt x="543" y="305"/>
                  </a:lnTo>
                  <a:lnTo>
                    <a:pt x="543" y="305"/>
                  </a:lnTo>
                  <a:lnTo>
                    <a:pt x="543" y="306"/>
                  </a:lnTo>
                  <a:lnTo>
                    <a:pt x="544" y="306"/>
                  </a:lnTo>
                  <a:lnTo>
                    <a:pt x="545" y="307"/>
                  </a:lnTo>
                  <a:lnTo>
                    <a:pt x="547" y="308"/>
                  </a:lnTo>
                  <a:lnTo>
                    <a:pt x="548" y="309"/>
                  </a:lnTo>
                  <a:lnTo>
                    <a:pt x="549" y="310"/>
                  </a:lnTo>
                  <a:lnTo>
                    <a:pt x="549" y="310"/>
                  </a:lnTo>
                  <a:lnTo>
                    <a:pt x="550" y="311"/>
                  </a:lnTo>
                  <a:lnTo>
                    <a:pt x="550" y="312"/>
                  </a:lnTo>
                  <a:lnTo>
                    <a:pt x="550" y="313"/>
                  </a:lnTo>
                  <a:lnTo>
                    <a:pt x="549" y="314"/>
                  </a:lnTo>
                  <a:lnTo>
                    <a:pt x="549" y="314"/>
                  </a:lnTo>
                  <a:lnTo>
                    <a:pt x="549" y="315"/>
                  </a:lnTo>
                  <a:lnTo>
                    <a:pt x="549" y="315"/>
                  </a:lnTo>
                  <a:lnTo>
                    <a:pt x="550" y="315"/>
                  </a:lnTo>
                  <a:lnTo>
                    <a:pt x="550" y="316"/>
                  </a:lnTo>
                  <a:lnTo>
                    <a:pt x="551" y="316"/>
                  </a:lnTo>
                  <a:lnTo>
                    <a:pt x="551" y="316"/>
                  </a:lnTo>
                  <a:lnTo>
                    <a:pt x="552" y="316"/>
                  </a:lnTo>
                  <a:lnTo>
                    <a:pt x="553" y="316"/>
                  </a:lnTo>
                  <a:lnTo>
                    <a:pt x="556" y="316"/>
                  </a:lnTo>
                  <a:lnTo>
                    <a:pt x="558" y="316"/>
                  </a:lnTo>
                  <a:lnTo>
                    <a:pt x="559" y="317"/>
                  </a:lnTo>
                  <a:lnTo>
                    <a:pt x="561" y="317"/>
                  </a:lnTo>
                  <a:lnTo>
                    <a:pt x="562" y="318"/>
                  </a:lnTo>
                  <a:lnTo>
                    <a:pt x="564" y="318"/>
                  </a:lnTo>
                  <a:lnTo>
                    <a:pt x="565" y="319"/>
                  </a:lnTo>
                  <a:lnTo>
                    <a:pt x="566" y="320"/>
                  </a:lnTo>
                  <a:lnTo>
                    <a:pt x="566" y="320"/>
                  </a:lnTo>
                  <a:lnTo>
                    <a:pt x="567" y="321"/>
                  </a:lnTo>
                  <a:lnTo>
                    <a:pt x="567" y="322"/>
                  </a:lnTo>
                  <a:lnTo>
                    <a:pt x="568" y="322"/>
                  </a:lnTo>
                  <a:lnTo>
                    <a:pt x="568" y="324"/>
                  </a:lnTo>
                  <a:lnTo>
                    <a:pt x="568" y="326"/>
                  </a:lnTo>
                  <a:lnTo>
                    <a:pt x="568" y="329"/>
                  </a:lnTo>
                  <a:lnTo>
                    <a:pt x="568" y="331"/>
                  </a:lnTo>
                  <a:lnTo>
                    <a:pt x="568" y="334"/>
                  </a:lnTo>
                  <a:lnTo>
                    <a:pt x="568" y="335"/>
                  </a:lnTo>
                  <a:lnTo>
                    <a:pt x="567" y="337"/>
                  </a:lnTo>
                  <a:lnTo>
                    <a:pt x="566" y="343"/>
                  </a:lnTo>
                  <a:lnTo>
                    <a:pt x="566" y="345"/>
                  </a:lnTo>
                  <a:lnTo>
                    <a:pt x="565" y="347"/>
                  </a:lnTo>
                  <a:lnTo>
                    <a:pt x="565" y="352"/>
                  </a:lnTo>
                  <a:lnTo>
                    <a:pt x="565" y="356"/>
                  </a:lnTo>
                  <a:lnTo>
                    <a:pt x="565" y="357"/>
                  </a:lnTo>
                  <a:lnTo>
                    <a:pt x="565" y="363"/>
                  </a:lnTo>
                  <a:lnTo>
                    <a:pt x="565" y="364"/>
                  </a:lnTo>
                  <a:lnTo>
                    <a:pt x="565" y="365"/>
                  </a:lnTo>
                  <a:lnTo>
                    <a:pt x="565" y="365"/>
                  </a:lnTo>
                  <a:lnTo>
                    <a:pt x="565" y="366"/>
                  </a:lnTo>
                  <a:lnTo>
                    <a:pt x="566" y="366"/>
                  </a:lnTo>
                  <a:lnTo>
                    <a:pt x="566" y="367"/>
                  </a:lnTo>
                  <a:lnTo>
                    <a:pt x="568" y="368"/>
                  </a:lnTo>
                  <a:lnTo>
                    <a:pt x="569" y="368"/>
                  </a:lnTo>
                  <a:lnTo>
                    <a:pt x="570" y="369"/>
                  </a:lnTo>
                  <a:lnTo>
                    <a:pt x="571" y="370"/>
                  </a:lnTo>
                  <a:lnTo>
                    <a:pt x="572" y="371"/>
                  </a:lnTo>
                  <a:lnTo>
                    <a:pt x="573" y="372"/>
                  </a:lnTo>
                  <a:lnTo>
                    <a:pt x="573" y="373"/>
                  </a:lnTo>
                  <a:lnTo>
                    <a:pt x="574" y="375"/>
                  </a:lnTo>
                  <a:lnTo>
                    <a:pt x="574" y="377"/>
                  </a:lnTo>
                  <a:lnTo>
                    <a:pt x="575" y="379"/>
                  </a:lnTo>
                  <a:lnTo>
                    <a:pt x="575" y="380"/>
                  </a:lnTo>
                  <a:lnTo>
                    <a:pt x="575" y="382"/>
                  </a:lnTo>
                  <a:lnTo>
                    <a:pt x="575" y="384"/>
                  </a:lnTo>
                  <a:lnTo>
                    <a:pt x="575" y="386"/>
                  </a:lnTo>
                  <a:lnTo>
                    <a:pt x="575" y="388"/>
                  </a:lnTo>
                  <a:lnTo>
                    <a:pt x="575" y="390"/>
                  </a:lnTo>
                  <a:lnTo>
                    <a:pt x="574" y="390"/>
                  </a:lnTo>
                  <a:lnTo>
                    <a:pt x="574" y="390"/>
                  </a:lnTo>
                  <a:lnTo>
                    <a:pt x="573" y="390"/>
                  </a:lnTo>
                  <a:lnTo>
                    <a:pt x="573" y="391"/>
                  </a:lnTo>
                  <a:lnTo>
                    <a:pt x="572" y="392"/>
                  </a:lnTo>
                  <a:lnTo>
                    <a:pt x="572" y="393"/>
                  </a:lnTo>
                  <a:lnTo>
                    <a:pt x="571" y="394"/>
                  </a:lnTo>
                  <a:lnTo>
                    <a:pt x="571" y="395"/>
                  </a:lnTo>
                  <a:lnTo>
                    <a:pt x="569" y="401"/>
                  </a:lnTo>
                  <a:lnTo>
                    <a:pt x="569" y="403"/>
                  </a:lnTo>
                  <a:lnTo>
                    <a:pt x="569" y="403"/>
                  </a:lnTo>
                  <a:lnTo>
                    <a:pt x="569" y="404"/>
                  </a:lnTo>
                  <a:lnTo>
                    <a:pt x="569" y="405"/>
                  </a:lnTo>
                  <a:lnTo>
                    <a:pt x="569" y="405"/>
                  </a:lnTo>
                  <a:lnTo>
                    <a:pt x="569" y="406"/>
                  </a:lnTo>
                  <a:lnTo>
                    <a:pt x="569" y="407"/>
                  </a:lnTo>
                  <a:lnTo>
                    <a:pt x="570" y="408"/>
                  </a:lnTo>
                  <a:lnTo>
                    <a:pt x="572" y="410"/>
                  </a:lnTo>
                  <a:lnTo>
                    <a:pt x="572" y="410"/>
                  </a:lnTo>
                  <a:lnTo>
                    <a:pt x="572" y="411"/>
                  </a:lnTo>
                  <a:lnTo>
                    <a:pt x="573" y="412"/>
                  </a:lnTo>
                  <a:lnTo>
                    <a:pt x="573" y="414"/>
                  </a:lnTo>
                  <a:lnTo>
                    <a:pt x="573" y="416"/>
                  </a:lnTo>
                  <a:lnTo>
                    <a:pt x="574" y="417"/>
                  </a:lnTo>
                  <a:lnTo>
                    <a:pt x="574" y="423"/>
                  </a:lnTo>
                  <a:lnTo>
                    <a:pt x="574" y="425"/>
                  </a:lnTo>
                  <a:lnTo>
                    <a:pt x="575" y="428"/>
                  </a:lnTo>
                  <a:lnTo>
                    <a:pt x="575" y="429"/>
                  </a:lnTo>
                  <a:lnTo>
                    <a:pt x="576" y="431"/>
                  </a:lnTo>
                  <a:lnTo>
                    <a:pt x="577" y="434"/>
                  </a:lnTo>
                  <a:lnTo>
                    <a:pt x="578" y="437"/>
                  </a:lnTo>
                  <a:lnTo>
                    <a:pt x="579" y="438"/>
                  </a:lnTo>
                  <a:lnTo>
                    <a:pt x="579" y="440"/>
                  </a:lnTo>
                  <a:lnTo>
                    <a:pt x="580" y="441"/>
                  </a:lnTo>
                  <a:lnTo>
                    <a:pt x="580" y="441"/>
                  </a:lnTo>
                  <a:lnTo>
                    <a:pt x="580" y="442"/>
                  </a:lnTo>
                  <a:lnTo>
                    <a:pt x="579" y="443"/>
                  </a:lnTo>
                  <a:lnTo>
                    <a:pt x="576" y="448"/>
                  </a:lnTo>
                  <a:lnTo>
                    <a:pt x="575" y="449"/>
                  </a:lnTo>
                  <a:lnTo>
                    <a:pt x="574" y="451"/>
                  </a:lnTo>
                  <a:lnTo>
                    <a:pt x="573" y="453"/>
                  </a:lnTo>
                  <a:lnTo>
                    <a:pt x="573" y="454"/>
                  </a:lnTo>
                  <a:lnTo>
                    <a:pt x="573" y="456"/>
                  </a:lnTo>
                  <a:lnTo>
                    <a:pt x="572" y="460"/>
                  </a:lnTo>
                  <a:lnTo>
                    <a:pt x="572" y="462"/>
                  </a:lnTo>
                  <a:lnTo>
                    <a:pt x="572" y="464"/>
                  </a:lnTo>
                  <a:lnTo>
                    <a:pt x="572" y="466"/>
                  </a:lnTo>
                  <a:lnTo>
                    <a:pt x="573" y="469"/>
                  </a:lnTo>
                  <a:lnTo>
                    <a:pt x="573" y="471"/>
                  </a:lnTo>
                  <a:lnTo>
                    <a:pt x="574" y="473"/>
                  </a:lnTo>
                  <a:lnTo>
                    <a:pt x="576" y="477"/>
                  </a:lnTo>
                  <a:lnTo>
                    <a:pt x="577" y="479"/>
                  </a:lnTo>
                  <a:lnTo>
                    <a:pt x="578" y="480"/>
                  </a:lnTo>
                  <a:lnTo>
                    <a:pt x="580" y="483"/>
                  </a:lnTo>
                  <a:lnTo>
                    <a:pt x="581" y="483"/>
                  </a:lnTo>
                  <a:lnTo>
                    <a:pt x="581" y="484"/>
                  </a:lnTo>
                  <a:lnTo>
                    <a:pt x="582" y="485"/>
                  </a:lnTo>
                  <a:lnTo>
                    <a:pt x="582" y="487"/>
                  </a:lnTo>
                  <a:lnTo>
                    <a:pt x="582" y="488"/>
                  </a:lnTo>
                  <a:lnTo>
                    <a:pt x="581" y="489"/>
                  </a:lnTo>
                  <a:lnTo>
                    <a:pt x="581" y="492"/>
                  </a:lnTo>
                  <a:lnTo>
                    <a:pt x="580" y="494"/>
                  </a:lnTo>
                  <a:lnTo>
                    <a:pt x="580" y="495"/>
                  </a:lnTo>
                  <a:lnTo>
                    <a:pt x="579" y="496"/>
                  </a:lnTo>
                  <a:lnTo>
                    <a:pt x="577" y="499"/>
                  </a:lnTo>
                  <a:lnTo>
                    <a:pt x="576" y="501"/>
                  </a:lnTo>
                  <a:lnTo>
                    <a:pt x="575" y="503"/>
                  </a:lnTo>
                  <a:lnTo>
                    <a:pt x="574" y="507"/>
                  </a:lnTo>
                  <a:lnTo>
                    <a:pt x="573" y="509"/>
                  </a:lnTo>
                  <a:lnTo>
                    <a:pt x="572" y="510"/>
                  </a:lnTo>
                  <a:lnTo>
                    <a:pt x="572" y="512"/>
                  </a:lnTo>
                  <a:lnTo>
                    <a:pt x="571" y="512"/>
                  </a:lnTo>
                  <a:lnTo>
                    <a:pt x="570" y="513"/>
                  </a:lnTo>
                  <a:lnTo>
                    <a:pt x="566" y="516"/>
                  </a:lnTo>
                  <a:lnTo>
                    <a:pt x="563" y="518"/>
                  </a:lnTo>
                  <a:lnTo>
                    <a:pt x="561" y="520"/>
                  </a:lnTo>
                  <a:lnTo>
                    <a:pt x="560" y="521"/>
                  </a:lnTo>
                  <a:lnTo>
                    <a:pt x="558" y="523"/>
                  </a:lnTo>
                  <a:lnTo>
                    <a:pt x="557" y="524"/>
                  </a:lnTo>
                  <a:lnTo>
                    <a:pt x="556" y="525"/>
                  </a:lnTo>
                  <a:lnTo>
                    <a:pt x="556" y="526"/>
                  </a:lnTo>
                  <a:lnTo>
                    <a:pt x="556" y="528"/>
                  </a:lnTo>
                  <a:lnTo>
                    <a:pt x="555" y="529"/>
                  </a:lnTo>
                  <a:lnTo>
                    <a:pt x="555" y="530"/>
                  </a:lnTo>
                  <a:lnTo>
                    <a:pt x="555" y="531"/>
                  </a:lnTo>
                  <a:lnTo>
                    <a:pt x="555" y="533"/>
                  </a:lnTo>
                  <a:lnTo>
                    <a:pt x="556" y="535"/>
                  </a:lnTo>
                  <a:lnTo>
                    <a:pt x="556" y="536"/>
                  </a:lnTo>
                  <a:lnTo>
                    <a:pt x="556" y="537"/>
                  </a:lnTo>
                  <a:lnTo>
                    <a:pt x="556" y="538"/>
                  </a:lnTo>
                  <a:lnTo>
                    <a:pt x="555" y="538"/>
                  </a:lnTo>
                  <a:lnTo>
                    <a:pt x="555" y="539"/>
                  </a:lnTo>
                  <a:lnTo>
                    <a:pt x="555" y="540"/>
                  </a:lnTo>
                  <a:lnTo>
                    <a:pt x="554" y="541"/>
                  </a:lnTo>
                  <a:lnTo>
                    <a:pt x="554" y="541"/>
                  </a:lnTo>
                  <a:lnTo>
                    <a:pt x="553" y="542"/>
                  </a:lnTo>
                  <a:lnTo>
                    <a:pt x="553" y="542"/>
                  </a:lnTo>
                  <a:lnTo>
                    <a:pt x="552" y="543"/>
                  </a:lnTo>
                  <a:lnTo>
                    <a:pt x="549" y="545"/>
                  </a:lnTo>
                  <a:lnTo>
                    <a:pt x="548" y="545"/>
                  </a:lnTo>
                  <a:lnTo>
                    <a:pt x="548" y="545"/>
                  </a:lnTo>
                  <a:lnTo>
                    <a:pt x="547" y="546"/>
                  </a:lnTo>
                  <a:lnTo>
                    <a:pt x="547" y="546"/>
                  </a:lnTo>
                  <a:lnTo>
                    <a:pt x="547" y="547"/>
                  </a:lnTo>
                  <a:lnTo>
                    <a:pt x="547" y="547"/>
                  </a:lnTo>
                  <a:lnTo>
                    <a:pt x="547" y="548"/>
                  </a:lnTo>
                  <a:lnTo>
                    <a:pt x="547" y="549"/>
                  </a:lnTo>
                  <a:lnTo>
                    <a:pt x="547" y="550"/>
                  </a:lnTo>
                  <a:lnTo>
                    <a:pt x="547" y="550"/>
                  </a:lnTo>
                  <a:lnTo>
                    <a:pt x="547" y="551"/>
                  </a:lnTo>
                  <a:lnTo>
                    <a:pt x="548" y="552"/>
                  </a:lnTo>
                  <a:lnTo>
                    <a:pt x="548" y="553"/>
                  </a:lnTo>
                  <a:lnTo>
                    <a:pt x="548" y="554"/>
                  </a:lnTo>
                  <a:lnTo>
                    <a:pt x="549" y="554"/>
                  </a:lnTo>
                  <a:lnTo>
                    <a:pt x="550" y="555"/>
                  </a:lnTo>
                  <a:lnTo>
                    <a:pt x="551" y="556"/>
                  </a:lnTo>
                  <a:lnTo>
                    <a:pt x="553" y="558"/>
                  </a:lnTo>
                  <a:lnTo>
                    <a:pt x="553" y="558"/>
                  </a:lnTo>
                  <a:lnTo>
                    <a:pt x="554" y="559"/>
                  </a:lnTo>
                  <a:lnTo>
                    <a:pt x="554" y="559"/>
                  </a:lnTo>
                  <a:lnTo>
                    <a:pt x="554" y="560"/>
                  </a:lnTo>
                  <a:lnTo>
                    <a:pt x="554" y="560"/>
                  </a:lnTo>
                  <a:lnTo>
                    <a:pt x="554" y="561"/>
                  </a:lnTo>
                  <a:lnTo>
                    <a:pt x="553" y="563"/>
                  </a:lnTo>
                  <a:lnTo>
                    <a:pt x="553" y="564"/>
                  </a:lnTo>
                  <a:lnTo>
                    <a:pt x="552" y="564"/>
                  </a:lnTo>
                  <a:lnTo>
                    <a:pt x="552" y="565"/>
                  </a:lnTo>
                  <a:lnTo>
                    <a:pt x="551" y="565"/>
                  </a:lnTo>
                  <a:lnTo>
                    <a:pt x="551" y="565"/>
                  </a:lnTo>
                  <a:lnTo>
                    <a:pt x="549" y="566"/>
                  </a:lnTo>
                  <a:lnTo>
                    <a:pt x="548" y="567"/>
                  </a:lnTo>
                  <a:lnTo>
                    <a:pt x="547" y="567"/>
                  </a:lnTo>
                  <a:lnTo>
                    <a:pt x="546" y="570"/>
                  </a:lnTo>
                  <a:lnTo>
                    <a:pt x="544" y="571"/>
                  </a:lnTo>
                  <a:lnTo>
                    <a:pt x="543" y="572"/>
                  </a:lnTo>
                  <a:lnTo>
                    <a:pt x="542" y="573"/>
                  </a:lnTo>
                  <a:lnTo>
                    <a:pt x="542" y="574"/>
                  </a:lnTo>
                  <a:lnTo>
                    <a:pt x="541" y="575"/>
                  </a:lnTo>
                  <a:lnTo>
                    <a:pt x="541" y="576"/>
                  </a:lnTo>
                  <a:lnTo>
                    <a:pt x="541" y="577"/>
                  </a:lnTo>
                  <a:lnTo>
                    <a:pt x="541" y="578"/>
                  </a:lnTo>
                  <a:lnTo>
                    <a:pt x="541" y="579"/>
                  </a:lnTo>
                  <a:lnTo>
                    <a:pt x="541" y="580"/>
                  </a:lnTo>
                  <a:lnTo>
                    <a:pt x="542" y="582"/>
                  </a:lnTo>
                  <a:lnTo>
                    <a:pt x="543" y="584"/>
                  </a:lnTo>
                  <a:lnTo>
                    <a:pt x="544" y="585"/>
                  </a:lnTo>
                  <a:lnTo>
                    <a:pt x="546" y="588"/>
                  </a:lnTo>
                  <a:lnTo>
                    <a:pt x="547" y="589"/>
                  </a:lnTo>
                  <a:lnTo>
                    <a:pt x="547" y="590"/>
                  </a:lnTo>
                  <a:lnTo>
                    <a:pt x="548" y="591"/>
                  </a:lnTo>
                  <a:lnTo>
                    <a:pt x="548" y="593"/>
                  </a:lnTo>
                  <a:lnTo>
                    <a:pt x="548" y="594"/>
                  </a:lnTo>
                  <a:lnTo>
                    <a:pt x="548" y="595"/>
                  </a:lnTo>
                  <a:lnTo>
                    <a:pt x="548" y="596"/>
                  </a:lnTo>
                  <a:lnTo>
                    <a:pt x="548" y="597"/>
                  </a:lnTo>
                  <a:lnTo>
                    <a:pt x="548" y="598"/>
                  </a:lnTo>
                  <a:lnTo>
                    <a:pt x="547" y="598"/>
                  </a:lnTo>
                  <a:lnTo>
                    <a:pt x="547" y="599"/>
                  </a:lnTo>
                  <a:lnTo>
                    <a:pt x="545" y="601"/>
                  </a:lnTo>
                  <a:lnTo>
                    <a:pt x="544" y="602"/>
                  </a:lnTo>
                  <a:lnTo>
                    <a:pt x="543" y="604"/>
                  </a:lnTo>
                  <a:lnTo>
                    <a:pt x="542" y="605"/>
                  </a:lnTo>
                  <a:lnTo>
                    <a:pt x="541" y="606"/>
                  </a:lnTo>
                  <a:lnTo>
                    <a:pt x="541" y="608"/>
                  </a:lnTo>
                  <a:lnTo>
                    <a:pt x="539" y="613"/>
                  </a:lnTo>
                  <a:lnTo>
                    <a:pt x="538" y="617"/>
                  </a:lnTo>
                  <a:lnTo>
                    <a:pt x="538" y="617"/>
                  </a:lnTo>
                  <a:lnTo>
                    <a:pt x="537" y="618"/>
                  </a:lnTo>
                  <a:lnTo>
                    <a:pt x="537" y="619"/>
                  </a:lnTo>
                  <a:lnTo>
                    <a:pt x="536" y="619"/>
                  </a:lnTo>
                  <a:lnTo>
                    <a:pt x="535" y="619"/>
                  </a:lnTo>
                  <a:lnTo>
                    <a:pt x="531" y="621"/>
                  </a:lnTo>
                  <a:lnTo>
                    <a:pt x="529" y="622"/>
                  </a:lnTo>
                  <a:lnTo>
                    <a:pt x="527" y="623"/>
                  </a:lnTo>
                  <a:lnTo>
                    <a:pt x="526" y="624"/>
                  </a:lnTo>
                  <a:lnTo>
                    <a:pt x="522" y="627"/>
                  </a:lnTo>
                  <a:lnTo>
                    <a:pt x="520" y="629"/>
                  </a:lnTo>
                  <a:lnTo>
                    <a:pt x="518" y="630"/>
                  </a:lnTo>
                  <a:lnTo>
                    <a:pt x="517" y="630"/>
                  </a:lnTo>
                  <a:lnTo>
                    <a:pt x="516" y="631"/>
                  </a:lnTo>
                  <a:lnTo>
                    <a:pt x="514" y="631"/>
                  </a:lnTo>
                  <a:lnTo>
                    <a:pt x="513" y="632"/>
                  </a:lnTo>
                  <a:lnTo>
                    <a:pt x="512" y="632"/>
                  </a:lnTo>
                  <a:lnTo>
                    <a:pt x="511" y="632"/>
                  </a:lnTo>
                  <a:lnTo>
                    <a:pt x="510" y="632"/>
                  </a:lnTo>
                  <a:lnTo>
                    <a:pt x="509" y="632"/>
                  </a:lnTo>
                  <a:lnTo>
                    <a:pt x="507" y="632"/>
                  </a:lnTo>
                  <a:lnTo>
                    <a:pt x="502" y="631"/>
                  </a:lnTo>
                  <a:lnTo>
                    <a:pt x="501" y="631"/>
                  </a:lnTo>
                  <a:lnTo>
                    <a:pt x="500" y="631"/>
                  </a:lnTo>
                  <a:lnTo>
                    <a:pt x="499" y="631"/>
                  </a:lnTo>
                  <a:lnTo>
                    <a:pt x="499" y="631"/>
                  </a:lnTo>
                  <a:lnTo>
                    <a:pt x="498" y="631"/>
                  </a:lnTo>
                  <a:lnTo>
                    <a:pt x="498" y="632"/>
                  </a:lnTo>
                  <a:lnTo>
                    <a:pt x="498" y="633"/>
                  </a:lnTo>
                  <a:lnTo>
                    <a:pt x="497" y="638"/>
                  </a:lnTo>
                  <a:lnTo>
                    <a:pt x="496" y="641"/>
                  </a:lnTo>
                  <a:lnTo>
                    <a:pt x="496" y="643"/>
                  </a:lnTo>
                  <a:lnTo>
                    <a:pt x="496" y="649"/>
                  </a:lnTo>
                  <a:lnTo>
                    <a:pt x="495" y="651"/>
                  </a:lnTo>
                  <a:lnTo>
                    <a:pt x="495" y="653"/>
                  </a:lnTo>
                  <a:lnTo>
                    <a:pt x="494" y="656"/>
                  </a:lnTo>
                  <a:lnTo>
                    <a:pt x="494" y="658"/>
                  </a:lnTo>
                  <a:lnTo>
                    <a:pt x="494" y="659"/>
                  </a:lnTo>
                  <a:lnTo>
                    <a:pt x="494" y="660"/>
                  </a:lnTo>
                  <a:lnTo>
                    <a:pt x="494" y="662"/>
                  </a:lnTo>
                  <a:lnTo>
                    <a:pt x="495" y="663"/>
                  </a:lnTo>
                  <a:lnTo>
                    <a:pt x="496" y="667"/>
                  </a:lnTo>
                  <a:lnTo>
                    <a:pt x="497" y="669"/>
                  </a:lnTo>
                  <a:lnTo>
                    <a:pt x="497" y="670"/>
                  </a:lnTo>
                  <a:lnTo>
                    <a:pt x="499" y="676"/>
                  </a:lnTo>
                  <a:lnTo>
                    <a:pt x="499" y="678"/>
                  </a:lnTo>
                  <a:lnTo>
                    <a:pt x="499" y="680"/>
                  </a:lnTo>
                  <a:lnTo>
                    <a:pt x="499" y="682"/>
                  </a:lnTo>
                  <a:lnTo>
                    <a:pt x="499" y="684"/>
                  </a:lnTo>
                  <a:lnTo>
                    <a:pt x="498" y="685"/>
                  </a:lnTo>
                  <a:lnTo>
                    <a:pt x="498" y="686"/>
                  </a:lnTo>
                  <a:lnTo>
                    <a:pt x="498" y="687"/>
                  </a:lnTo>
                  <a:lnTo>
                    <a:pt x="497" y="688"/>
                  </a:lnTo>
                  <a:lnTo>
                    <a:pt x="497" y="688"/>
                  </a:lnTo>
                  <a:lnTo>
                    <a:pt x="496" y="689"/>
                  </a:lnTo>
                  <a:lnTo>
                    <a:pt x="495" y="690"/>
                  </a:lnTo>
                  <a:lnTo>
                    <a:pt x="495" y="691"/>
                  </a:lnTo>
                  <a:lnTo>
                    <a:pt x="493" y="692"/>
                  </a:lnTo>
                  <a:lnTo>
                    <a:pt x="492" y="693"/>
                  </a:lnTo>
                  <a:lnTo>
                    <a:pt x="491" y="693"/>
                  </a:lnTo>
                  <a:lnTo>
                    <a:pt x="488" y="695"/>
                  </a:lnTo>
                  <a:lnTo>
                    <a:pt x="487" y="695"/>
                  </a:lnTo>
                  <a:lnTo>
                    <a:pt x="486" y="696"/>
                  </a:lnTo>
                  <a:lnTo>
                    <a:pt x="485" y="696"/>
                  </a:lnTo>
                  <a:lnTo>
                    <a:pt x="484" y="697"/>
                  </a:lnTo>
                  <a:lnTo>
                    <a:pt x="483" y="698"/>
                  </a:lnTo>
                  <a:lnTo>
                    <a:pt x="482" y="699"/>
                  </a:lnTo>
                  <a:lnTo>
                    <a:pt x="481" y="700"/>
                  </a:lnTo>
                  <a:lnTo>
                    <a:pt x="480" y="702"/>
                  </a:lnTo>
                  <a:lnTo>
                    <a:pt x="478" y="705"/>
                  </a:lnTo>
                  <a:lnTo>
                    <a:pt x="477" y="708"/>
                  </a:lnTo>
                  <a:lnTo>
                    <a:pt x="476" y="710"/>
                  </a:lnTo>
                  <a:lnTo>
                    <a:pt x="475" y="712"/>
                  </a:lnTo>
                  <a:lnTo>
                    <a:pt x="475" y="713"/>
                  </a:lnTo>
                  <a:lnTo>
                    <a:pt x="474" y="716"/>
                  </a:lnTo>
                  <a:lnTo>
                    <a:pt x="474" y="718"/>
                  </a:lnTo>
                  <a:lnTo>
                    <a:pt x="473" y="722"/>
                  </a:lnTo>
                  <a:lnTo>
                    <a:pt x="473" y="724"/>
                  </a:lnTo>
                  <a:lnTo>
                    <a:pt x="472" y="726"/>
                  </a:lnTo>
                  <a:lnTo>
                    <a:pt x="472" y="728"/>
                  </a:lnTo>
                  <a:lnTo>
                    <a:pt x="472" y="730"/>
                  </a:lnTo>
                  <a:lnTo>
                    <a:pt x="472" y="732"/>
                  </a:lnTo>
                  <a:lnTo>
                    <a:pt x="473" y="734"/>
                  </a:lnTo>
                  <a:lnTo>
                    <a:pt x="473" y="735"/>
                  </a:lnTo>
                  <a:lnTo>
                    <a:pt x="473" y="736"/>
                  </a:lnTo>
                  <a:lnTo>
                    <a:pt x="473" y="738"/>
                  </a:lnTo>
                  <a:lnTo>
                    <a:pt x="474" y="739"/>
                  </a:lnTo>
                  <a:lnTo>
                    <a:pt x="476" y="744"/>
                  </a:lnTo>
                  <a:lnTo>
                    <a:pt x="476" y="746"/>
                  </a:lnTo>
                  <a:lnTo>
                    <a:pt x="476" y="746"/>
                  </a:lnTo>
                  <a:lnTo>
                    <a:pt x="475" y="746"/>
                  </a:lnTo>
                  <a:lnTo>
                    <a:pt x="474" y="745"/>
                  </a:lnTo>
                  <a:lnTo>
                    <a:pt x="473" y="745"/>
                  </a:lnTo>
                  <a:lnTo>
                    <a:pt x="472" y="745"/>
                  </a:lnTo>
                  <a:lnTo>
                    <a:pt x="471" y="745"/>
                  </a:lnTo>
                  <a:lnTo>
                    <a:pt x="469" y="745"/>
                  </a:lnTo>
                  <a:lnTo>
                    <a:pt x="468" y="745"/>
                  </a:lnTo>
                  <a:lnTo>
                    <a:pt x="466" y="746"/>
                  </a:lnTo>
                  <a:lnTo>
                    <a:pt x="465" y="747"/>
                  </a:lnTo>
                  <a:lnTo>
                    <a:pt x="463" y="747"/>
                  </a:lnTo>
                  <a:lnTo>
                    <a:pt x="462" y="748"/>
                  </a:lnTo>
                  <a:lnTo>
                    <a:pt x="461" y="749"/>
                  </a:lnTo>
                  <a:lnTo>
                    <a:pt x="460" y="750"/>
                  </a:lnTo>
                  <a:lnTo>
                    <a:pt x="459" y="751"/>
                  </a:lnTo>
                  <a:lnTo>
                    <a:pt x="459" y="752"/>
                  </a:lnTo>
                  <a:lnTo>
                    <a:pt x="458" y="753"/>
                  </a:lnTo>
                  <a:lnTo>
                    <a:pt x="456" y="757"/>
                  </a:lnTo>
                  <a:lnTo>
                    <a:pt x="455" y="758"/>
                  </a:lnTo>
                  <a:lnTo>
                    <a:pt x="455" y="758"/>
                  </a:lnTo>
                  <a:lnTo>
                    <a:pt x="455" y="759"/>
                  </a:lnTo>
                  <a:lnTo>
                    <a:pt x="454" y="759"/>
                  </a:lnTo>
                  <a:lnTo>
                    <a:pt x="454" y="759"/>
                  </a:lnTo>
                  <a:lnTo>
                    <a:pt x="453" y="759"/>
                  </a:lnTo>
                  <a:lnTo>
                    <a:pt x="452" y="760"/>
                  </a:lnTo>
                  <a:lnTo>
                    <a:pt x="451" y="759"/>
                  </a:lnTo>
                  <a:lnTo>
                    <a:pt x="450" y="759"/>
                  </a:lnTo>
                  <a:lnTo>
                    <a:pt x="449" y="759"/>
                  </a:lnTo>
                  <a:lnTo>
                    <a:pt x="448" y="758"/>
                  </a:lnTo>
                  <a:lnTo>
                    <a:pt x="446" y="757"/>
                  </a:lnTo>
                  <a:lnTo>
                    <a:pt x="442" y="755"/>
                  </a:lnTo>
                  <a:lnTo>
                    <a:pt x="440" y="753"/>
                  </a:lnTo>
                  <a:lnTo>
                    <a:pt x="436" y="750"/>
                  </a:lnTo>
                  <a:lnTo>
                    <a:pt x="430" y="746"/>
                  </a:lnTo>
                  <a:lnTo>
                    <a:pt x="427" y="744"/>
                  </a:lnTo>
                  <a:lnTo>
                    <a:pt x="424" y="742"/>
                  </a:lnTo>
                  <a:lnTo>
                    <a:pt x="423" y="741"/>
                  </a:lnTo>
                  <a:lnTo>
                    <a:pt x="421" y="739"/>
                  </a:lnTo>
                  <a:lnTo>
                    <a:pt x="419" y="737"/>
                  </a:lnTo>
                  <a:lnTo>
                    <a:pt x="418" y="735"/>
                  </a:lnTo>
                  <a:lnTo>
                    <a:pt x="417" y="734"/>
                  </a:lnTo>
                  <a:lnTo>
                    <a:pt x="416" y="732"/>
                  </a:lnTo>
                  <a:lnTo>
                    <a:pt x="416" y="731"/>
                  </a:lnTo>
                  <a:lnTo>
                    <a:pt x="415" y="730"/>
                  </a:lnTo>
                  <a:lnTo>
                    <a:pt x="415" y="728"/>
                  </a:lnTo>
                  <a:lnTo>
                    <a:pt x="414" y="726"/>
                  </a:lnTo>
                  <a:lnTo>
                    <a:pt x="414" y="720"/>
                  </a:lnTo>
                  <a:lnTo>
                    <a:pt x="413" y="714"/>
                  </a:lnTo>
                  <a:lnTo>
                    <a:pt x="413" y="709"/>
                  </a:lnTo>
                  <a:lnTo>
                    <a:pt x="413" y="707"/>
                  </a:lnTo>
                  <a:lnTo>
                    <a:pt x="412" y="704"/>
                  </a:lnTo>
                  <a:lnTo>
                    <a:pt x="412" y="702"/>
                  </a:lnTo>
                  <a:lnTo>
                    <a:pt x="411" y="699"/>
                  </a:lnTo>
                  <a:lnTo>
                    <a:pt x="410" y="694"/>
                  </a:lnTo>
                  <a:lnTo>
                    <a:pt x="409" y="692"/>
                  </a:lnTo>
                  <a:lnTo>
                    <a:pt x="408" y="691"/>
                  </a:lnTo>
                  <a:lnTo>
                    <a:pt x="408" y="690"/>
                  </a:lnTo>
                  <a:lnTo>
                    <a:pt x="407" y="689"/>
                  </a:lnTo>
                  <a:lnTo>
                    <a:pt x="406" y="687"/>
                  </a:lnTo>
                  <a:lnTo>
                    <a:pt x="403" y="683"/>
                  </a:lnTo>
                  <a:lnTo>
                    <a:pt x="399" y="679"/>
                  </a:lnTo>
                  <a:lnTo>
                    <a:pt x="395" y="674"/>
                  </a:lnTo>
                  <a:lnTo>
                    <a:pt x="388" y="666"/>
                  </a:lnTo>
                  <a:lnTo>
                    <a:pt x="387" y="665"/>
                  </a:lnTo>
                  <a:lnTo>
                    <a:pt x="385" y="663"/>
                  </a:lnTo>
                  <a:lnTo>
                    <a:pt x="384" y="661"/>
                  </a:lnTo>
                  <a:lnTo>
                    <a:pt x="382" y="660"/>
                  </a:lnTo>
                  <a:lnTo>
                    <a:pt x="380" y="657"/>
                  </a:lnTo>
                  <a:lnTo>
                    <a:pt x="378" y="656"/>
                  </a:lnTo>
                  <a:lnTo>
                    <a:pt x="376" y="655"/>
                  </a:lnTo>
                  <a:lnTo>
                    <a:pt x="374" y="653"/>
                  </a:lnTo>
                  <a:lnTo>
                    <a:pt x="372" y="651"/>
                  </a:lnTo>
                  <a:lnTo>
                    <a:pt x="370" y="650"/>
                  </a:lnTo>
                  <a:lnTo>
                    <a:pt x="368" y="649"/>
                  </a:lnTo>
                  <a:lnTo>
                    <a:pt x="365" y="647"/>
                  </a:lnTo>
                  <a:lnTo>
                    <a:pt x="364" y="647"/>
                  </a:lnTo>
                  <a:lnTo>
                    <a:pt x="363" y="646"/>
                  </a:lnTo>
                  <a:lnTo>
                    <a:pt x="360" y="646"/>
                  </a:lnTo>
                  <a:lnTo>
                    <a:pt x="358" y="646"/>
                  </a:lnTo>
                  <a:lnTo>
                    <a:pt x="356" y="645"/>
                  </a:lnTo>
                  <a:lnTo>
                    <a:pt x="353" y="645"/>
                  </a:lnTo>
                  <a:lnTo>
                    <a:pt x="347" y="645"/>
                  </a:lnTo>
                  <a:lnTo>
                    <a:pt x="344" y="645"/>
                  </a:lnTo>
                  <a:lnTo>
                    <a:pt x="343" y="645"/>
                  </a:lnTo>
                  <a:lnTo>
                    <a:pt x="341" y="645"/>
                  </a:lnTo>
                  <a:lnTo>
                    <a:pt x="340" y="644"/>
                  </a:lnTo>
                  <a:lnTo>
                    <a:pt x="338" y="644"/>
                  </a:lnTo>
                  <a:lnTo>
                    <a:pt x="336" y="643"/>
                  </a:lnTo>
                  <a:lnTo>
                    <a:pt x="334" y="642"/>
                  </a:lnTo>
                  <a:lnTo>
                    <a:pt x="332" y="641"/>
                  </a:lnTo>
                  <a:lnTo>
                    <a:pt x="330" y="640"/>
                  </a:lnTo>
                  <a:lnTo>
                    <a:pt x="328" y="639"/>
                  </a:lnTo>
                  <a:lnTo>
                    <a:pt x="326" y="637"/>
                  </a:lnTo>
                  <a:lnTo>
                    <a:pt x="324" y="636"/>
                  </a:lnTo>
                  <a:lnTo>
                    <a:pt x="323" y="634"/>
                  </a:lnTo>
                  <a:lnTo>
                    <a:pt x="321" y="633"/>
                  </a:lnTo>
                  <a:lnTo>
                    <a:pt x="320" y="631"/>
                  </a:lnTo>
                  <a:lnTo>
                    <a:pt x="320" y="630"/>
                  </a:lnTo>
                  <a:lnTo>
                    <a:pt x="319" y="629"/>
                  </a:lnTo>
                  <a:lnTo>
                    <a:pt x="318" y="627"/>
                  </a:lnTo>
                  <a:lnTo>
                    <a:pt x="318" y="625"/>
                  </a:lnTo>
                  <a:lnTo>
                    <a:pt x="317" y="623"/>
                  </a:lnTo>
                  <a:lnTo>
                    <a:pt x="316" y="617"/>
                  </a:lnTo>
                  <a:lnTo>
                    <a:pt x="315" y="615"/>
                  </a:lnTo>
                  <a:lnTo>
                    <a:pt x="315" y="613"/>
                  </a:lnTo>
                  <a:lnTo>
                    <a:pt x="314" y="612"/>
                  </a:lnTo>
                  <a:lnTo>
                    <a:pt x="313" y="610"/>
                  </a:lnTo>
                  <a:lnTo>
                    <a:pt x="313" y="609"/>
                  </a:lnTo>
                  <a:lnTo>
                    <a:pt x="312" y="608"/>
                  </a:lnTo>
                  <a:lnTo>
                    <a:pt x="311" y="606"/>
                  </a:lnTo>
                  <a:lnTo>
                    <a:pt x="308" y="603"/>
                  </a:lnTo>
                  <a:lnTo>
                    <a:pt x="303" y="597"/>
                  </a:lnTo>
                  <a:lnTo>
                    <a:pt x="296" y="590"/>
                  </a:lnTo>
                  <a:lnTo>
                    <a:pt x="295" y="589"/>
                  </a:lnTo>
                  <a:lnTo>
                    <a:pt x="294" y="588"/>
                  </a:lnTo>
                  <a:lnTo>
                    <a:pt x="293" y="587"/>
                  </a:lnTo>
                  <a:lnTo>
                    <a:pt x="292" y="585"/>
                  </a:lnTo>
                  <a:lnTo>
                    <a:pt x="292" y="584"/>
                  </a:lnTo>
                  <a:lnTo>
                    <a:pt x="290" y="580"/>
                  </a:lnTo>
                  <a:lnTo>
                    <a:pt x="289" y="578"/>
                  </a:lnTo>
                  <a:lnTo>
                    <a:pt x="287" y="576"/>
                  </a:lnTo>
                  <a:lnTo>
                    <a:pt x="284" y="572"/>
                  </a:lnTo>
                  <a:lnTo>
                    <a:pt x="283" y="571"/>
                  </a:lnTo>
                  <a:lnTo>
                    <a:pt x="282" y="569"/>
                  </a:lnTo>
                  <a:lnTo>
                    <a:pt x="279" y="564"/>
                  </a:lnTo>
                  <a:lnTo>
                    <a:pt x="279" y="563"/>
                  </a:lnTo>
                  <a:lnTo>
                    <a:pt x="278" y="562"/>
                  </a:lnTo>
                  <a:lnTo>
                    <a:pt x="277" y="561"/>
                  </a:lnTo>
                  <a:lnTo>
                    <a:pt x="276" y="560"/>
                  </a:lnTo>
                  <a:lnTo>
                    <a:pt x="272" y="556"/>
                  </a:lnTo>
                  <a:lnTo>
                    <a:pt x="270" y="555"/>
                  </a:lnTo>
                  <a:lnTo>
                    <a:pt x="269" y="553"/>
                  </a:lnTo>
                  <a:lnTo>
                    <a:pt x="267" y="551"/>
                  </a:lnTo>
                  <a:lnTo>
                    <a:pt x="266" y="549"/>
                  </a:lnTo>
                  <a:lnTo>
                    <a:pt x="265" y="548"/>
                  </a:lnTo>
                  <a:lnTo>
                    <a:pt x="261" y="545"/>
                  </a:lnTo>
                  <a:lnTo>
                    <a:pt x="260" y="544"/>
                  </a:lnTo>
                  <a:lnTo>
                    <a:pt x="260" y="543"/>
                  </a:lnTo>
                  <a:lnTo>
                    <a:pt x="259" y="542"/>
                  </a:lnTo>
                  <a:lnTo>
                    <a:pt x="258" y="541"/>
                  </a:lnTo>
                  <a:lnTo>
                    <a:pt x="258" y="539"/>
                  </a:lnTo>
                  <a:lnTo>
                    <a:pt x="257" y="538"/>
                  </a:lnTo>
                  <a:lnTo>
                    <a:pt x="257" y="536"/>
                  </a:lnTo>
                  <a:lnTo>
                    <a:pt x="256" y="530"/>
                  </a:lnTo>
                  <a:lnTo>
                    <a:pt x="255" y="528"/>
                  </a:lnTo>
                  <a:lnTo>
                    <a:pt x="255" y="527"/>
                  </a:lnTo>
                  <a:lnTo>
                    <a:pt x="255" y="525"/>
                  </a:lnTo>
                  <a:lnTo>
                    <a:pt x="254" y="524"/>
                  </a:lnTo>
                  <a:lnTo>
                    <a:pt x="254" y="523"/>
                  </a:lnTo>
                  <a:lnTo>
                    <a:pt x="253" y="522"/>
                  </a:lnTo>
                  <a:lnTo>
                    <a:pt x="252" y="521"/>
                  </a:lnTo>
                  <a:lnTo>
                    <a:pt x="249" y="517"/>
                  </a:lnTo>
                  <a:lnTo>
                    <a:pt x="245" y="514"/>
                  </a:lnTo>
                  <a:lnTo>
                    <a:pt x="241" y="509"/>
                  </a:lnTo>
                  <a:lnTo>
                    <a:pt x="238" y="506"/>
                  </a:lnTo>
                  <a:lnTo>
                    <a:pt x="236" y="504"/>
                  </a:lnTo>
                  <a:lnTo>
                    <a:pt x="234" y="503"/>
                  </a:lnTo>
                  <a:lnTo>
                    <a:pt x="233" y="501"/>
                  </a:lnTo>
                  <a:lnTo>
                    <a:pt x="231" y="500"/>
                  </a:lnTo>
                  <a:lnTo>
                    <a:pt x="230" y="499"/>
                  </a:lnTo>
                  <a:lnTo>
                    <a:pt x="228" y="498"/>
                  </a:lnTo>
                  <a:lnTo>
                    <a:pt x="226" y="497"/>
                  </a:lnTo>
                  <a:lnTo>
                    <a:pt x="224" y="496"/>
                  </a:lnTo>
                  <a:lnTo>
                    <a:pt x="222" y="495"/>
                  </a:lnTo>
                  <a:lnTo>
                    <a:pt x="221" y="495"/>
                  </a:lnTo>
                  <a:lnTo>
                    <a:pt x="217" y="493"/>
                  </a:lnTo>
                  <a:lnTo>
                    <a:pt x="214" y="493"/>
                  </a:lnTo>
                  <a:lnTo>
                    <a:pt x="206" y="491"/>
                  </a:lnTo>
                  <a:lnTo>
                    <a:pt x="204" y="491"/>
                  </a:lnTo>
                  <a:lnTo>
                    <a:pt x="201" y="490"/>
                  </a:lnTo>
                  <a:lnTo>
                    <a:pt x="200" y="491"/>
                  </a:lnTo>
                  <a:lnTo>
                    <a:pt x="199" y="491"/>
                  </a:lnTo>
                  <a:lnTo>
                    <a:pt x="199" y="491"/>
                  </a:lnTo>
                  <a:lnTo>
                    <a:pt x="198" y="491"/>
                  </a:lnTo>
                  <a:lnTo>
                    <a:pt x="197" y="492"/>
                  </a:lnTo>
                  <a:lnTo>
                    <a:pt x="196" y="492"/>
                  </a:lnTo>
                  <a:lnTo>
                    <a:pt x="196" y="493"/>
                  </a:lnTo>
                  <a:lnTo>
                    <a:pt x="195" y="495"/>
                  </a:lnTo>
                  <a:lnTo>
                    <a:pt x="194" y="496"/>
                  </a:lnTo>
                  <a:lnTo>
                    <a:pt x="194" y="496"/>
                  </a:lnTo>
                  <a:lnTo>
                    <a:pt x="193" y="497"/>
                  </a:lnTo>
                  <a:lnTo>
                    <a:pt x="192" y="497"/>
                  </a:lnTo>
                  <a:lnTo>
                    <a:pt x="192" y="497"/>
                  </a:lnTo>
                  <a:lnTo>
                    <a:pt x="191" y="497"/>
                  </a:lnTo>
                  <a:lnTo>
                    <a:pt x="189" y="497"/>
                  </a:lnTo>
                  <a:lnTo>
                    <a:pt x="187" y="497"/>
                  </a:lnTo>
                  <a:lnTo>
                    <a:pt x="184" y="496"/>
                  </a:lnTo>
                  <a:lnTo>
                    <a:pt x="180" y="495"/>
                  </a:lnTo>
                  <a:lnTo>
                    <a:pt x="179" y="495"/>
                  </a:lnTo>
                  <a:lnTo>
                    <a:pt x="177" y="494"/>
                  </a:lnTo>
                  <a:lnTo>
                    <a:pt x="172" y="494"/>
                  </a:lnTo>
                  <a:lnTo>
                    <a:pt x="169" y="494"/>
                  </a:lnTo>
                  <a:lnTo>
                    <a:pt x="167" y="493"/>
                  </a:lnTo>
                  <a:lnTo>
                    <a:pt x="165" y="493"/>
                  </a:lnTo>
                  <a:lnTo>
                    <a:pt x="163" y="492"/>
                  </a:lnTo>
                  <a:lnTo>
                    <a:pt x="161" y="492"/>
                  </a:lnTo>
                  <a:lnTo>
                    <a:pt x="159" y="491"/>
                  </a:lnTo>
                  <a:lnTo>
                    <a:pt x="157" y="490"/>
                  </a:lnTo>
                  <a:lnTo>
                    <a:pt x="156" y="489"/>
                  </a:lnTo>
                  <a:lnTo>
                    <a:pt x="155" y="489"/>
                  </a:lnTo>
                  <a:lnTo>
                    <a:pt x="154" y="488"/>
                  </a:lnTo>
                  <a:lnTo>
                    <a:pt x="153" y="487"/>
                  </a:lnTo>
                  <a:lnTo>
                    <a:pt x="152" y="485"/>
                  </a:lnTo>
                  <a:lnTo>
                    <a:pt x="152" y="485"/>
                  </a:lnTo>
                  <a:lnTo>
                    <a:pt x="149" y="481"/>
                  </a:lnTo>
                  <a:lnTo>
                    <a:pt x="147" y="476"/>
                  </a:lnTo>
                  <a:lnTo>
                    <a:pt x="145" y="473"/>
                  </a:lnTo>
                  <a:lnTo>
                    <a:pt x="145" y="471"/>
                  </a:lnTo>
                  <a:lnTo>
                    <a:pt x="144" y="470"/>
                  </a:lnTo>
                  <a:lnTo>
                    <a:pt x="143" y="465"/>
                  </a:lnTo>
                  <a:lnTo>
                    <a:pt x="142" y="463"/>
                  </a:lnTo>
                  <a:lnTo>
                    <a:pt x="141" y="461"/>
                  </a:lnTo>
                  <a:lnTo>
                    <a:pt x="140" y="460"/>
                  </a:lnTo>
                  <a:lnTo>
                    <a:pt x="139" y="458"/>
                  </a:lnTo>
                  <a:lnTo>
                    <a:pt x="138" y="456"/>
                  </a:lnTo>
                  <a:lnTo>
                    <a:pt x="137" y="455"/>
                  </a:lnTo>
                  <a:lnTo>
                    <a:pt x="136" y="453"/>
                  </a:lnTo>
                  <a:lnTo>
                    <a:pt x="133" y="450"/>
                  </a:lnTo>
                  <a:lnTo>
                    <a:pt x="131" y="448"/>
                  </a:lnTo>
                  <a:lnTo>
                    <a:pt x="124" y="442"/>
                  </a:lnTo>
                  <a:lnTo>
                    <a:pt x="122" y="441"/>
                  </a:lnTo>
                  <a:lnTo>
                    <a:pt x="120" y="440"/>
                  </a:lnTo>
                  <a:lnTo>
                    <a:pt x="118" y="439"/>
                  </a:lnTo>
                  <a:lnTo>
                    <a:pt x="116" y="438"/>
                  </a:lnTo>
                  <a:lnTo>
                    <a:pt x="111" y="435"/>
                  </a:lnTo>
                  <a:lnTo>
                    <a:pt x="109" y="435"/>
                  </a:lnTo>
                  <a:lnTo>
                    <a:pt x="108" y="434"/>
                  </a:lnTo>
                  <a:lnTo>
                    <a:pt x="106" y="433"/>
                  </a:lnTo>
                  <a:lnTo>
                    <a:pt x="105" y="431"/>
                  </a:lnTo>
                  <a:lnTo>
                    <a:pt x="104" y="430"/>
                  </a:lnTo>
                  <a:lnTo>
                    <a:pt x="103" y="429"/>
                  </a:lnTo>
                  <a:lnTo>
                    <a:pt x="102" y="429"/>
                  </a:lnTo>
                  <a:lnTo>
                    <a:pt x="102" y="428"/>
                  </a:lnTo>
                  <a:lnTo>
                    <a:pt x="101" y="427"/>
                  </a:lnTo>
                  <a:lnTo>
                    <a:pt x="101" y="426"/>
                  </a:lnTo>
                  <a:lnTo>
                    <a:pt x="101" y="425"/>
                  </a:lnTo>
                  <a:lnTo>
                    <a:pt x="100" y="422"/>
                  </a:lnTo>
                  <a:lnTo>
                    <a:pt x="99" y="418"/>
                  </a:lnTo>
                  <a:lnTo>
                    <a:pt x="98" y="415"/>
                  </a:lnTo>
                  <a:lnTo>
                    <a:pt x="97" y="411"/>
                  </a:lnTo>
                  <a:lnTo>
                    <a:pt x="95" y="406"/>
                  </a:lnTo>
                  <a:lnTo>
                    <a:pt x="94" y="405"/>
                  </a:lnTo>
                  <a:lnTo>
                    <a:pt x="94" y="403"/>
                  </a:lnTo>
                  <a:lnTo>
                    <a:pt x="94" y="402"/>
                  </a:lnTo>
                  <a:lnTo>
                    <a:pt x="94" y="400"/>
                  </a:lnTo>
                  <a:lnTo>
                    <a:pt x="94" y="399"/>
                  </a:lnTo>
                  <a:lnTo>
                    <a:pt x="95" y="396"/>
                  </a:lnTo>
                  <a:lnTo>
                    <a:pt x="95" y="393"/>
                  </a:lnTo>
                  <a:lnTo>
                    <a:pt x="95" y="391"/>
                  </a:lnTo>
                  <a:lnTo>
                    <a:pt x="95" y="387"/>
                  </a:lnTo>
                  <a:lnTo>
                    <a:pt x="95" y="382"/>
                  </a:lnTo>
                  <a:lnTo>
                    <a:pt x="95" y="380"/>
                  </a:lnTo>
                  <a:lnTo>
                    <a:pt x="95" y="378"/>
                  </a:lnTo>
                  <a:lnTo>
                    <a:pt x="95" y="376"/>
                  </a:lnTo>
                  <a:lnTo>
                    <a:pt x="94" y="374"/>
                  </a:lnTo>
                  <a:lnTo>
                    <a:pt x="94" y="373"/>
                  </a:lnTo>
                  <a:lnTo>
                    <a:pt x="93" y="372"/>
                  </a:lnTo>
                  <a:lnTo>
                    <a:pt x="92" y="371"/>
                  </a:lnTo>
                  <a:lnTo>
                    <a:pt x="91" y="370"/>
                  </a:lnTo>
                  <a:lnTo>
                    <a:pt x="90" y="369"/>
                  </a:lnTo>
                  <a:lnTo>
                    <a:pt x="87" y="368"/>
                  </a:lnTo>
                  <a:lnTo>
                    <a:pt x="85" y="367"/>
                  </a:lnTo>
                  <a:lnTo>
                    <a:pt x="82" y="366"/>
                  </a:lnTo>
                  <a:lnTo>
                    <a:pt x="81" y="365"/>
                  </a:lnTo>
                  <a:lnTo>
                    <a:pt x="80" y="365"/>
                  </a:lnTo>
                  <a:lnTo>
                    <a:pt x="78" y="364"/>
                  </a:lnTo>
                  <a:lnTo>
                    <a:pt x="77" y="363"/>
                  </a:lnTo>
                  <a:lnTo>
                    <a:pt x="77" y="362"/>
                  </a:lnTo>
                  <a:lnTo>
                    <a:pt x="76" y="361"/>
                  </a:lnTo>
                  <a:lnTo>
                    <a:pt x="75" y="359"/>
                  </a:lnTo>
                  <a:lnTo>
                    <a:pt x="73" y="356"/>
                  </a:lnTo>
                  <a:lnTo>
                    <a:pt x="72" y="354"/>
                  </a:lnTo>
                  <a:lnTo>
                    <a:pt x="71" y="352"/>
                  </a:lnTo>
                  <a:lnTo>
                    <a:pt x="70" y="350"/>
                  </a:lnTo>
                  <a:lnTo>
                    <a:pt x="69" y="348"/>
                  </a:lnTo>
                  <a:lnTo>
                    <a:pt x="69" y="346"/>
                  </a:lnTo>
                  <a:lnTo>
                    <a:pt x="68" y="344"/>
                  </a:lnTo>
                  <a:lnTo>
                    <a:pt x="68" y="342"/>
                  </a:lnTo>
                  <a:lnTo>
                    <a:pt x="67" y="340"/>
                  </a:lnTo>
                  <a:lnTo>
                    <a:pt x="67" y="332"/>
                  </a:lnTo>
                  <a:lnTo>
                    <a:pt x="66" y="330"/>
                  </a:lnTo>
                  <a:lnTo>
                    <a:pt x="66" y="328"/>
                  </a:lnTo>
                  <a:lnTo>
                    <a:pt x="65" y="326"/>
                  </a:lnTo>
                  <a:lnTo>
                    <a:pt x="63" y="319"/>
                  </a:lnTo>
                  <a:lnTo>
                    <a:pt x="63" y="317"/>
                  </a:lnTo>
                  <a:lnTo>
                    <a:pt x="62" y="315"/>
                  </a:lnTo>
                  <a:lnTo>
                    <a:pt x="61" y="313"/>
                  </a:lnTo>
                  <a:lnTo>
                    <a:pt x="60" y="312"/>
                  </a:lnTo>
                  <a:lnTo>
                    <a:pt x="59" y="310"/>
                  </a:lnTo>
                  <a:lnTo>
                    <a:pt x="58" y="310"/>
                  </a:lnTo>
                  <a:lnTo>
                    <a:pt x="57" y="309"/>
                  </a:lnTo>
                  <a:lnTo>
                    <a:pt x="57" y="308"/>
                  </a:lnTo>
                  <a:lnTo>
                    <a:pt x="53" y="307"/>
                  </a:lnTo>
                  <a:lnTo>
                    <a:pt x="53" y="306"/>
                  </a:lnTo>
                  <a:lnTo>
                    <a:pt x="52" y="306"/>
                  </a:lnTo>
                  <a:lnTo>
                    <a:pt x="51" y="305"/>
                  </a:lnTo>
                  <a:lnTo>
                    <a:pt x="51" y="304"/>
                  </a:lnTo>
                  <a:lnTo>
                    <a:pt x="49" y="302"/>
                  </a:lnTo>
                  <a:lnTo>
                    <a:pt x="48" y="301"/>
                  </a:lnTo>
                  <a:lnTo>
                    <a:pt x="48" y="300"/>
                  </a:lnTo>
                  <a:lnTo>
                    <a:pt x="48" y="298"/>
                  </a:lnTo>
                  <a:lnTo>
                    <a:pt x="48" y="295"/>
                  </a:lnTo>
                  <a:lnTo>
                    <a:pt x="47" y="294"/>
                  </a:lnTo>
                  <a:lnTo>
                    <a:pt x="47" y="292"/>
                  </a:lnTo>
                  <a:lnTo>
                    <a:pt x="47" y="291"/>
                  </a:lnTo>
                  <a:lnTo>
                    <a:pt x="47" y="290"/>
                  </a:lnTo>
                  <a:lnTo>
                    <a:pt x="47" y="288"/>
                  </a:lnTo>
                  <a:lnTo>
                    <a:pt x="48" y="285"/>
                  </a:lnTo>
                  <a:lnTo>
                    <a:pt x="48" y="282"/>
                  </a:lnTo>
                  <a:lnTo>
                    <a:pt x="49" y="278"/>
                  </a:lnTo>
                  <a:lnTo>
                    <a:pt x="49" y="277"/>
                  </a:lnTo>
                  <a:lnTo>
                    <a:pt x="49" y="276"/>
                  </a:lnTo>
                  <a:lnTo>
                    <a:pt x="49" y="274"/>
                  </a:lnTo>
                  <a:lnTo>
                    <a:pt x="49" y="272"/>
                  </a:lnTo>
                  <a:lnTo>
                    <a:pt x="48" y="271"/>
                  </a:lnTo>
                  <a:lnTo>
                    <a:pt x="47" y="269"/>
                  </a:lnTo>
                  <a:lnTo>
                    <a:pt x="47" y="268"/>
                  </a:lnTo>
                  <a:lnTo>
                    <a:pt x="46" y="267"/>
                  </a:lnTo>
                  <a:lnTo>
                    <a:pt x="45" y="266"/>
                  </a:lnTo>
                  <a:lnTo>
                    <a:pt x="44" y="265"/>
                  </a:lnTo>
                  <a:lnTo>
                    <a:pt x="43" y="265"/>
                  </a:lnTo>
                  <a:lnTo>
                    <a:pt x="42" y="264"/>
                  </a:lnTo>
                  <a:lnTo>
                    <a:pt x="37" y="262"/>
                  </a:lnTo>
                  <a:lnTo>
                    <a:pt x="35" y="261"/>
                  </a:lnTo>
                  <a:lnTo>
                    <a:pt x="34" y="261"/>
                  </a:lnTo>
                  <a:lnTo>
                    <a:pt x="30" y="258"/>
                  </a:lnTo>
                  <a:lnTo>
                    <a:pt x="23" y="254"/>
                  </a:lnTo>
                  <a:lnTo>
                    <a:pt x="20" y="252"/>
                  </a:lnTo>
                  <a:lnTo>
                    <a:pt x="19" y="252"/>
                  </a:lnTo>
                  <a:lnTo>
                    <a:pt x="17" y="251"/>
                  </a:lnTo>
                  <a:lnTo>
                    <a:pt x="16" y="250"/>
                  </a:lnTo>
                  <a:lnTo>
                    <a:pt x="15" y="249"/>
                  </a:lnTo>
                  <a:lnTo>
                    <a:pt x="14" y="248"/>
                  </a:lnTo>
                  <a:lnTo>
                    <a:pt x="13" y="247"/>
                  </a:lnTo>
                  <a:lnTo>
                    <a:pt x="12" y="245"/>
                  </a:ln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2" name="Freeform 268">
              <a:extLst>
                <a:ext uri="{FF2B5EF4-FFF2-40B4-BE49-F238E27FC236}">
                  <a16:creationId xmlns:a16="http://schemas.microsoft.com/office/drawing/2014/main" id="{9F3263BD-87D8-4F46-8521-3F425A657A3A}"/>
                </a:ext>
              </a:extLst>
            </p:cNvPr>
            <p:cNvSpPr>
              <a:spLocks/>
            </p:cNvSpPr>
            <p:nvPr/>
          </p:nvSpPr>
          <p:spPr bwMode="auto">
            <a:xfrm>
              <a:off x="4590897" y="3525137"/>
              <a:ext cx="941388" cy="1206500"/>
            </a:xfrm>
            <a:custGeom>
              <a:avLst/>
              <a:gdLst>
                <a:gd name="T0" fmla="*/ 389 w 593"/>
                <a:gd name="T1" fmla="*/ 6 h 760"/>
                <a:gd name="T2" fmla="*/ 403 w 593"/>
                <a:gd name="T3" fmla="*/ 16 h 760"/>
                <a:gd name="T4" fmla="*/ 421 w 593"/>
                <a:gd name="T5" fmla="*/ 15 h 760"/>
                <a:gd name="T6" fmla="*/ 416 w 593"/>
                <a:gd name="T7" fmla="*/ 40 h 760"/>
                <a:gd name="T8" fmla="*/ 428 w 593"/>
                <a:gd name="T9" fmla="*/ 47 h 760"/>
                <a:gd name="T10" fmla="*/ 461 w 593"/>
                <a:gd name="T11" fmla="*/ 45 h 760"/>
                <a:gd name="T12" fmla="*/ 461 w 593"/>
                <a:gd name="T13" fmla="*/ 53 h 760"/>
                <a:gd name="T14" fmla="*/ 487 w 593"/>
                <a:gd name="T15" fmla="*/ 72 h 760"/>
                <a:gd name="T16" fmla="*/ 518 w 593"/>
                <a:gd name="T17" fmla="*/ 72 h 760"/>
                <a:gd name="T18" fmla="*/ 550 w 593"/>
                <a:gd name="T19" fmla="*/ 94 h 760"/>
                <a:gd name="T20" fmla="*/ 561 w 593"/>
                <a:gd name="T21" fmla="*/ 108 h 760"/>
                <a:gd name="T22" fmla="*/ 591 w 593"/>
                <a:gd name="T23" fmla="*/ 132 h 760"/>
                <a:gd name="T24" fmla="*/ 585 w 593"/>
                <a:gd name="T25" fmla="*/ 165 h 760"/>
                <a:gd name="T26" fmla="*/ 578 w 593"/>
                <a:gd name="T27" fmla="*/ 205 h 760"/>
                <a:gd name="T28" fmla="*/ 580 w 593"/>
                <a:gd name="T29" fmla="*/ 228 h 760"/>
                <a:gd name="T30" fmla="*/ 567 w 593"/>
                <a:gd name="T31" fmla="*/ 250 h 760"/>
                <a:gd name="T32" fmla="*/ 549 w 593"/>
                <a:gd name="T33" fmla="*/ 249 h 760"/>
                <a:gd name="T34" fmla="*/ 526 w 593"/>
                <a:gd name="T35" fmla="*/ 271 h 760"/>
                <a:gd name="T36" fmla="*/ 540 w 593"/>
                <a:gd name="T37" fmla="*/ 279 h 760"/>
                <a:gd name="T38" fmla="*/ 534 w 593"/>
                <a:gd name="T39" fmla="*/ 289 h 760"/>
                <a:gd name="T40" fmla="*/ 538 w 593"/>
                <a:gd name="T41" fmla="*/ 303 h 760"/>
                <a:gd name="T42" fmla="*/ 538 w 593"/>
                <a:gd name="T43" fmla="*/ 311 h 760"/>
                <a:gd name="T44" fmla="*/ 550 w 593"/>
                <a:gd name="T45" fmla="*/ 318 h 760"/>
                <a:gd name="T46" fmla="*/ 553 w 593"/>
                <a:gd name="T47" fmla="*/ 347 h 760"/>
                <a:gd name="T48" fmla="*/ 561 w 593"/>
                <a:gd name="T49" fmla="*/ 373 h 760"/>
                <a:gd name="T50" fmla="*/ 559 w 593"/>
                <a:gd name="T51" fmla="*/ 395 h 760"/>
                <a:gd name="T52" fmla="*/ 562 w 593"/>
                <a:gd name="T53" fmla="*/ 423 h 760"/>
                <a:gd name="T54" fmla="*/ 561 w 593"/>
                <a:gd name="T55" fmla="*/ 454 h 760"/>
                <a:gd name="T56" fmla="*/ 570 w 593"/>
                <a:gd name="T57" fmla="*/ 488 h 760"/>
                <a:gd name="T58" fmla="*/ 549 w 593"/>
                <a:gd name="T59" fmla="*/ 520 h 760"/>
                <a:gd name="T60" fmla="*/ 543 w 593"/>
                <a:gd name="T61" fmla="*/ 540 h 760"/>
                <a:gd name="T62" fmla="*/ 535 w 593"/>
                <a:gd name="T63" fmla="*/ 551 h 760"/>
                <a:gd name="T64" fmla="*/ 540 w 593"/>
                <a:gd name="T65" fmla="*/ 565 h 760"/>
                <a:gd name="T66" fmla="*/ 530 w 593"/>
                <a:gd name="T67" fmla="*/ 582 h 760"/>
                <a:gd name="T68" fmla="*/ 531 w 593"/>
                <a:gd name="T69" fmla="*/ 604 h 760"/>
                <a:gd name="T70" fmla="*/ 506 w 593"/>
                <a:gd name="T71" fmla="*/ 630 h 760"/>
                <a:gd name="T72" fmla="*/ 486 w 593"/>
                <a:gd name="T73" fmla="*/ 633 h 760"/>
                <a:gd name="T74" fmla="*/ 487 w 593"/>
                <a:gd name="T75" fmla="*/ 678 h 760"/>
                <a:gd name="T76" fmla="*/ 474 w 593"/>
                <a:gd name="T77" fmla="*/ 696 h 760"/>
                <a:gd name="T78" fmla="*/ 460 w 593"/>
                <a:gd name="T79" fmla="*/ 728 h 760"/>
                <a:gd name="T80" fmla="*/ 456 w 593"/>
                <a:gd name="T81" fmla="*/ 745 h 760"/>
                <a:gd name="T82" fmla="*/ 440 w 593"/>
                <a:gd name="T83" fmla="*/ 760 h 760"/>
                <a:gd name="T84" fmla="*/ 404 w 593"/>
                <a:gd name="T85" fmla="*/ 732 h 760"/>
                <a:gd name="T86" fmla="*/ 394 w 593"/>
                <a:gd name="T87" fmla="*/ 687 h 760"/>
                <a:gd name="T88" fmla="*/ 352 w 593"/>
                <a:gd name="T89" fmla="*/ 647 h 760"/>
                <a:gd name="T90" fmla="*/ 314 w 593"/>
                <a:gd name="T91" fmla="*/ 637 h 760"/>
                <a:gd name="T92" fmla="*/ 299 w 593"/>
                <a:gd name="T93" fmla="*/ 606 h 760"/>
                <a:gd name="T94" fmla="*/ 266 w 593"/>
                <a:gd name="T95" fmla="*/ 562 h 760"/>
                <a:gd name="T96" fmla="*/ 244 w 593"/>
                <a:gd name="T97" fmla="*/ 530 h 760"/>
                <a:gd name="T98" fmla="*/ 216 w 593"/>
                <a:gd name="T99" fmla="*/ 498 h 760"/>
                <a:gd name="T100" fmla="*/ 183 w 593"/>
                <a:gd name="T101" fmla="*/ 495 h 760"/>
                <a:gd name="T102" fmla="*/ 151 w 593"/>
                <a:gd name="T103" fmla="*/ 492 h 760"/>
                <a:gd name="T104" fmla="*/ 129 w 593"/>
                <a:gd name="T105" fmla="*/ 461 h 760"/>
                <a:gd name="T106" fmla="*/ 93 w 593"/>
                <a:gd name="T107" fmla="*/ 431 h 760"/>
                <a:gd name="T108" fmla="*/ 82 w 593"/>
                <a:gd name="T109" fmla="*/ 399 h 760"/>
                <a:gd name="T110" fmla="*/ 70 w 593"/>
                <a:gd name="T111" fmla="*/ 366 h 760"/>
                <a:gd name="T112" fmla="*/ 55 w 593"/>
                <a:gd name="T113" fmla="*/ 332 h 760"/>
                <a:gd name="T114" fmla="*/ 39 w 593"/>
                <a:gd name="T115" fmla="*/ 304 h 760"/>
                <a:gd name="T116" fmla="*/ 37 w 593"/>
                <a:gd name="T117" fmla="*/ 272 h 760"/>
                <a:gd name="T118" fmla="*/ 4 w 593"/>
                <a:gd name="T119" fmla="*/ 25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3" h="760">
                  <a:moveTo>
                    <a:pt x="383" y="0"/>
                  </a:moveTo>
                  <a:lnTo>
                    <a:pt x="383" y="1"/>
                  </a:lnTo>
                  <a:lnTo>
                    <a:pt x="383" y="1"/>
                  </a:lnTo>
                  <a:lnTo>
                    <a:pt x="383" y="1"/>
                  </a:lnTo>
                  <a:lnTo>
                    <a:pt x="383" y="3"/>
                  </a:lnTo>
                  <a:lnTo>
                    <a:pt x="383" y="4"/>
                  </a:lnTo>
                  <a:lnTo>
                    <a:pt x="383" y="5"/>
                  </a:lnTo>
                  <a:lnTo>
                    <a:pt x="384" y="7"/>
                  </a:lnTo>
                  <a:lnTo>
                    <a:pt x="384" y="7"/>
                  </a:lnTo>
                  <a:lnTo>
                    <a:pt x="385" y="8"/>
                  </a:lnTo>
                  <a:lnTo>
                    <a:pt x="385" y="8"/>
                  </a:lnTo>
                  <a:lnTo>
                    <a:pt x="386" y="8"/>
                  </a:lnTo>
                  <a:lnTo>
                    <a:pt x="387" y="8"/>
                  </a:lnTo>
                  <a:lnTo>
                    <a:pt x="387" y="8"/>
                  </a:lnTo>
                  <a:lnTo>
                    <a:pt x="388" y="8"/>
                  </a:lnTo>
                  <a:lnTo>
                    <a:pt x="388" y="7"/>
                  </a:lnTo>
                  <a:lnTo>
                    <a:pt x="389" y="6"/>
                  </a:lnTo>
                  <a:lnTo>
                    <a:pt x="391" y="4"/>
                  </a:lnTo>
                  <a:lnTo>
                    <a:pt x="392" y="3"/>
                  </a:lnTo>
                  <a:lnTo>
                    <a:pt x="392" y="3"/>
                  </a:lnTo>
                  <a:lnTo>
                    <a:pt x="393" y="2"/>
                  </a:lnTo>
                  <a:lnTo>
                    <a:pt x="394" y="2"/>
                  </a:lnTo>
                  <a:lnTo>
                    <a:pt x="395" y="2"/>
                  </a:lnTo>
                  <a:lnTo>
                    <a:pt x="395" y="2"/>
                  </a:lnTo>
                  <a:lnTo>
                    <a:pt x="396" y="2"/>
                  </a:lnTo>
                  <a:lnTo>
                    <a:pt x="396" y="4"/>
                  </a:lnTo>
                  <a:lnTo>
                    <a:pt x="398" y="6"/>
                  </a:lnTo>
                  <a:lnTo>
                    <a:pt x="400" y="8"/>
                  </a:lnTo>
                  <a:lnTo>
                    <a:pt x="401" y="10"/>
                  </a:lnTo>
                  <a:lnTo>
                    <a:pt x="401" y="11"/>
                  </a:lnTo>
                  <a:lnTo>
                    <a:pt x="402" y="14"/>
                  </a:lnTo>
                  <a:lnTo>
                    <a:pt x="403" y="15"/>
                  </a:lnTo>
                  <a:lnTo>
                    <a:pt x="403" y="15"/>
                  </a:lnTo>
                  <a:lnTo>
                    <a:pt x="403" y="16"/>
                  </a:lnTo>
                  <a:lnTo>
                    <a:pt x="404" y="16"/>
                  </a:lnTo>
                  <a:lnTo>
                    <a:pt x="405" y="16"/>
                  </a:lnTo>
                  <a:lnTo>
                    <a:pt x="405" y="16"/>
                  </a:lnTo>
                  <a:lnTo>
                    <a:pt x="406" y="16"/>
                  </a:lnTo>
                  <a:lnTo>
                    <a:pt x="407" y="16"/>
                  </a:lnTo>
                  <a:lnTo>
                    <a:pt x="410" y="15"/>
                  </a:lnTo>
                  <a:lnTo>
                    <a:pt x="411" y="15"/>
                  </a:lnTo>
                  <a:lnTo>
                    <a:pt x="412" y="15"/>
                  </a:lnTo>
                  <a:lnTo>
                    <a:pt x="414" y="14"/>
                  </a:lnTo>
                  <a:lnTo>
                    <a:pt x="415" y="13"/>
                  </a:lnTo>
                  <a:lnTo>
                    <a:pt x="416" y="12"/>
                  </a:lnTo>
                  <a:lnTo>
                    <a:pt x="417" y="11"/>
                  </a:lnTo>
                  <a:lnTo>
                    <a:pt x="418" y="10"/>
                  </a:lnTo>
                  <a:lnTo>
                    <a:pt x="418" y="11"/>
                  </a:lnTo>
                  <a:lnTo>
                    <a:pt x="418" y="12"/>
                  </a:lnTo>
                  <a:lnTo>
                    <a:pt x="420" y="14"/>
                  </a:lnTo>
                  <a:lnTo>
                    <a:pt x="421" y="15"/>
                  </a:lnTo>
                  <a:lnTo>
                    <a:pt x="422" y="17"/>
                  </a:lnTo>
                  <a:lnTo>
                    <a:pt x="423" y="19"/>
                  </a:lnTo>
                  <a:lnTo>
                    <a:pt x="423" y="20"/>
                  </a:lnTo>
                  <a:lnTo>
                    <a:pt x="424" y="21"/>
                  </a:lnTo>
                  <a:lnTo>
                    <a:pt x="424" y="22"/>
                  </a:lnTo>
                  <a:lnTo>
                    <a:pt x="424" y="24"/>
                  </a:lnTo>
                  <a:lnTo>
                    <a:pt x="424" y="25"/>
                  </a:lnTo>
                  <a:lnTo>
                    <a:pt x="424" y="25"/>
                  </a:lnTo>
                  <a:lnTo>
                    <a:pt x="424" y="26"/>
                  </a:lnTo>
                  <a:lnTo>
                    <a:pt x="423" y="27"/>
                  </a:lnTo>
                  <a:lnTo>
                    <a:pt x="423" y="28"/>
                  </a:lnTo>
                  <a:lnTo>
                    <a:pt x="421" y="31"/>
                  </a:lnTo>
                  <a:lnTo>
                    <a:pt x="419" y="33"/>
                  </a:lnTo>
                  <a:lnTo>
                    <a:pt x="418" y="34"/>
                  </a:lnTo>
                  <a:lnTo>
                    <a:pt x="417" y="38"/>
                  </a:lnTo>
                  <a:lnTo>
                    <a:pt x="416" y="39"/>
                  </a:lnTo>
                  <a:lnTo>
                    <a:pt x="416" y="40"/>
                  </a:lnTo>
                  <a:lnTo>
                    <a:pt x="415" y="41"/>
                  </a:lnTo>
                  <a:lnTo>
                    <a:pt x="415" y="42"/>
                  </a:lnTo>
                  <a:lnTo>
                    <a:pt x="415" y="43"/>
                  </a:lnTo>
                  <a:lnTo>
                    <a:pt x="415" y="43"/>
                  </a:lnTo>
                  <a:lnTo>
                    <a:pt x="415" y="44"/>
                  </a:lnTo>
                  <a:lnTo>
                    <a:pt x="416" y="45"/>
                  </a:lnTo>
                  <a:lnTo>
                    <a:pt x="416" y="45"/>
                  </a:lnTo>
                  <a:lnTo>
                    <a:pt x="417" y="45"/>
                  </a:lnTo>
                  <a:lnTo>
                    <a:pt x="417" y="46"/>
                  </a:lnTo>
                  <a:lnTo>
                    <a:pt x="418" y="46"/>
                  </a:lnTo>
                  <a:lnTo>
                    <a:pt x="419" y="46"/>
                  </a:lnTo>
                  <a:lnTo>
                    <a:pt x="423" y="47"/>
                  </a:lnTo>
                  <a:lnTo>
                    <a:pt x="424" y="47"/>
                  </a:lnTo>
                  <a:lnTo>
                    <a:pt x="425" y="48"/>
                  </a:lnTo>
                  <a:lnTo>
                    <a:pt x="426" y="47"/>
                  </a:lnTo>
                  <a:lnTo>
                    <a:pt x="427" y="47"/>
                  </a:lnTo>
                  <a:lnTo>
                    <a:pt x="428" y="47"/>
                  </a:lnTo>
                  <a:lnTo>
                    <a:pt x="430" y="46"/>
                  </a:lnTo>
                  <a:lnTo>
                    <a:pt x="433" y="45"/>
                  </a:lnTo>
                  <a:lnTo>
                    <a:pt x="435" y="44"/>
                  </a:lnTo>
                  <a:lnTo>
                    <a:pt x="436" y="44"/>
                  </a:lnTo>
                  <a:lnTo>
                    <a:pt x="437" y="44"/>
                  </a:lnTo>
                  <a:lnTo>
                    <a:pt x="440" y="44"/>
                  </a:lnTo>
                  <a:lnTo>
                    <a:pt x="442" y="44"/>
                  </a:lnTo>
                  <a:lnTo>
                    <a:pt x="443" y="44"/>
                  </a:lnTo>
                  <a:lnTo>
                    <a:pt x="446" y="44"/>
                  </a:lnTo>
                  <a:lnTo>
                    <a:pt x="449" y="45"/>
                  </a:lnTo>
                  <a:lnTo>
                    <a:pt x="451" y="45"/>
                  </a:lnTo>
                  <a:lnTo>
                    <a:pt x="452" y="45"/>
                  </a:lnTo>
                  <a:lnTo>
                    <a:pt x="453" y="45"/>
                  </a:lnTo>
                  <a:lnTo>
                    <a:pt x="457" y="44"/>
                  </a:lnTo>
                  <a:lnTo>
                    <a:pt x="459" y="44"/>
                  </a:lnTo>
                  <a:lnTo>
                    <a:pt x="460" y="44"/>
                  </a:lnTo>
                  <a:lnTo>
                    <a:pt x="461" y="45"/>
                  </a:lnTo>
                  <a:lnTo>
                    <a:pt x="462" y="45"/>
                  </a:lnTo>
                  <a:lnTo>
                    <a:pt x="463" y="45"/>
                  </a:lnTo>
                  <a:lnTo>
                    <a:pt x="465" y="46"/>
                  </a:lnTo>
                  <a:lnTo>
                    <a:pt x="466" y="47"/>
                  </a:lnTo>
                  <a:lnTo>
                    <a:pt x="467" y="47"/>
                  </a:lnTo>
                  <a:lnTo>
                    <a:pt x="467" y="48"/>
                  </a:lnTo>
                  <a:lnTo>
                    <a:pt x="467" y="48"/>
                  </a:lnTo>
                  <a:lnTo>
                    <a:pt x="467" y="48"/>
                  </a:lnTo>
                  <a:lnTo>
                    <a:pt x="467" y="49"/>
                  </a:lnTo>
                  <a:lnTo>
                    <a:pt x="467" y="49"/>
                  </a:lnTo>
                  <a:lnTo>
                    <a:pt x="464" y="50"/>
                  </a:lnTo>
                  <a:lnTo>
                    <a:pt x="463" y="51"/>
                  </a:lnTo>
                  <a:lnTo>
                    <a:pt x="462" y="51"/>
                  </a:lnTo>
                  <a:lnTo>
                    <a:pt x="462" y="52"/>
                  </a:lnTo>
                  <a:lnTo>
                    <a:pt x="461" y="52"/>
                  </a:lnTo>
                  <a:lnTo>
                    <a:pt x="461" y="53"/>
                  </a:lnTo>
                  <a:lnTo>
                    <a:pt x="461" y="53"/>
                  </a:lnTo>
                  <a:lnTo>
                    <a:pt x="461" y="54"/>
                  </a:lnTo>
                  <a:lnTo>
                    <a:pt x="461" y="54"/>
                  </a:lnTo>
                  <a:lnTo>
                    <a:pt x="461" y="54"/>
                  </a:lnTo>
                  <a:lnTo>
                    <a:pt x="462" y="55"/>
                  </a:lnTo>
                  <a:lnTo>
                    <a:pt x="462" y="55"/>
                  </a:lnTo>
                  <a:lnTo>
                    <a:pt x="462" y="56"/>
                  </a:lnTo>
                  <a:lnTo>
                    <a:pt x="464" y="57"/>
                  </a:lnTo>
                  <a:lnTo>
                    <a:pt x="465" y="58"/>
                  </a:lnTo>
                  <a:lnTo>
                    <a:pt x="466" y="59"/>
                  </a:lnTo>
                  <a:lnTo>
                    <a:pt x="467" y="60"/>
                  </a:lnTo>
                  <a:lnTo>
                    <a:pt x="472" y="62"/>
                  </a:lnTo>
                  <a:lnTo>
                    <a:pt x="475" y="64"/>
                  </a:lnTo>
                  <a:lnTo>
                    <a:pt x="477" y="65"/>
                  </a:lnTo>
                  <a:lnTo>
                    <a:pt x="482" y="69"/>
                  </a:lnTo>
                  <a:lnTo>
                    <a:pt x="484" y="70"/>
                  </a:lnTo>
                  <a:lnTo>
                    <a:pt x="485" y="71"/>
                  </a:lnTo>
                  <a:lnTo>
                    <a:pt x="487" y="72"/>
                  </a:lnTo>
                  <a:lnTo>
                    <a:pt x="488" y="72"/>
                  </a:lnTo>
                  <a:lnTo>
                    <a:pt x="490" y="73"/>
                  </a:lnTo>
                  <a:lnTo>
                    <a:pt x="491" y="73"/>
                  </a:lnTo>
                  <a:lnTo>
                    <a:pt x="493" y="74"/>
                  </a:lnTo>
                  <a:lnTo>
                    <a:pt x="495" y="74"/>
                  </a:lnTo>
                  <a:lnTo>
                    <a:pt x="497" y="74"/>
                  </a:lnTo>
                  <a:lnTo>
                    <a:pt x="499" y="74"/>
                  </a:lnTo>
                  <a:lnTo>
                    <a:pt x="501" y="74"/>
                  </a:lnTo>
                  <a:lnTo>
                    <a:pt x="502" y="74"/>
                  </a:lnTo>
                  <a:lnTo>
                    <a:pt x="504" y="74"/>
                  </a:lnTo>
                  <a:lnTo>
                    <a:pt x="506" y="73"/>
                  </a:lnTo>
                  <a:lnTo>
                    <a:pt x="507" y="73"/>
                  </a:lnTo>
                  <a:lnTo>
                    <a:pt x="512" y="72"/>
                  </a:lnTo>
                  <a:lnTo>
                    <a:pt x="514" y="72"/>
                  </a:lnTo>
                  <a:lnTo>
                    <a:pt x="515" y="71"/>
                  </a:lnTo>
                  <a:lnTo>
                    <a:pt x="517" y="71"/>
                  </a:lnTo>
                  <a:lnTo>
                    <a:pt x="518" y="72"/>
                  </a:lnTo>
                  <a:lnTo>
                    <a:pt x="520" y="72"/>
                  </a:lnTo>
                  <a:lnTo>
                    <a:pt x="521" y="72"/>
                  </a:lnTo>
                  <a:lnTo>
                    <a:pt x="522" y="73"/>
                  </a:lnTo>
                  <a:lnTo>
                    <a:pt x="523" y="74"/>
                  </a:lnTo>
                  <a:lnTo>
                    <a:pt x="524" y="74"/>
                  </a:lnTo>
                  <a:lnTo>
                    <a:pt x="525" y="75"/>
                  </a:lnTo>
                  <a:lnTo>
                    <a:pt x="526" y="77"/>
                  </a:lnTo>
                  <a:lnTo>
                    <a:pt x="530" y="81"/>
                  </a:lnTo>
                  <a:lnTo>
                    <a:pt x="532" y="83"/>
                  </a:lnTo>
                  <a:lnTo>
                    <a:pt x="533" y="84"/>
                  </a:lnTo>
                  <a:lnTo>
                    <a:pt x="536" y="87"/>
                  </a:lnTo>
                  <a:lnTo>
                    <a:pt x="540" y="91"/>
                  </a:lnTo>
                  <a:lnTo>
                    <a:pt x="541" y="92"/>
                  </a:lnTo>
                  <a:lnTo>
                    <a:pt x="542" y="92"/>
                  </a:lnTo>
                  <a:lnTo>
                    <a:pt x="544" y="93"/>
                  </a:lnTo>
                  <a:lnTo>
                    <a:pt x="545" y="93"/>
                  </a:lnTo>
                  <a:lnTo>
                    <a:pt x="550" y="94"/>
                  </a:lnTo>
                  <a:lnTo>
                    <a:pt x="551" y="94"/>
                  </a:lnTo>
                  <a:lnTo>
                    <a:pt x="552" y="95"/>
                  </a:lnTo>
                  <a:lnTo>
                    <a:pt x="554" y="95"/>
                  </a:lnTo>
                  <a:lnTo>
                    <a:pt x="555" y="96"/>
                  </a:lnTo>
                  <a:lnTo>
                    <a:pt x="556" y="97"/>
                  </a:lnTo>
                  <a:lnTo>
                    <a:pt x="557" y="97"/>
                  </a:lnTo>
                  <a:lnTo>
                    <a:pt x="558" y="98"/>
                  </a:lnTo>
                  <a:lnTo>
                    <a:pt x="558" y="99"/>
                  </a:lnTo>
                  <a:lnTo>
                    <a:pt x="559" y="99"/>
                  </a:lnTo>
                  <a:lnTo>
                    <a:pt x="559" y="100"/>
                  </a:lnTo>
                  <a:lnTo>
                    <a:pt x="559" y="101"/>
                  </a:lnTo>
                  <a:lnTo>
                    <a:pt x="559" y="102"/>
                  </a:lnTo>
                  <a:lnTo>
                    <a:pt x="560" y="106"/>
                  </a:lnTo>
                  <a:lnTo>
                    <a:pt x="560" y="107"/>
                  </a:lnTo>
                  <a:lnTo>
                    <a:pt x="561" y="107"/>
                  </a:lnTo>
                  <a:lnTo>
                    <a:pt x="561" y="108"/>
                  </a:lnTo>
                  <a:lnTo>
                    <a:pt x="561" y="108"/>
                  </a:lnTo>
                  <a:lnTo>
                    <a:pt x="562" y="108"/>
                  </a:lnTo>
                  <a:lnTo>
                    <a:pt x="562" y="109"/>
                  </a:lnTo>
                  <a:lnTo>
                    <a:pt x="563" y="109"/>
                  </a:lnTo>
                  <a:lnTo>
                    <a:pt x="567" y="110"/>
                  </a:lnTo>
                  <a:lnTo>
                    <a:pt x="571" y="111"/>
                  </a:lnTo>
                  <a:lnTo>
                    <a:pt x="574" y="112"/>
                  </a:lnTo>
                  <a:lnTo>
                    <a:pt x="576" y="113"/>
                  </a:lnTo>
                  <a:lnTo>
                    <a:pt x="579" y="114"/>
                  </a:lnTo>
                  <a:lnTo>
                    <a:pt x="588" y="119"/>
                  </a:lnTo>
                  <a:lnTo>
                    <a:pt x="589" y="120"/>
                  </a:lnTo>
                  <a:lnTo>
                    <a:pt x="590" y="120"/>
                  </a:lnTo>
                  <a:lnTo>
                    <a:pt x="590" y="121"/>
                  </a:lnTo>
                  <a:lnTo>
                    <a:pt x="591" y="121"/>
                  </a:lnTo>
                  <a:lnTo>
                    <a:pt x="591" y="122"/>
                  </a:lnTo>
                  <a:lnTo>
                    <a:pt x="591" y="123"/>
                  </a:lnTo>
                  <a:lnTo>
                    <a:pt x="591" y="130"/>
                  </a:lnTo>
                  <a:lnTo>
                    <a:pt x="591" y="132"/>
                  </a:lnTo>
                  <a:lnTo>
                    <a:pt x="592" y="137"/>
                  </a:lnTo>
                  <a:lnTo>
                    <a:pt x="592" y="143"/>
                  </a:lnTo>
                  <a:lnTo>
                    <a:pt x="593" y="145"/>
                  </a:lnTo>
                  <a:lnTo>
                    <a:pt x="593" y="150"/>
                  </a:lnTo>
                  <a:lnTo>
                    <a:pt x="593" y="152"/>
                  </a:lnTo>
                  <a:lnTo>
                    <a:pt x="593" y="153"/>
                  </a:lnTo>
                  <a:lnTo>
                    <a:pt x="593" y="154"/>
                  </a:lnTo>
                  <a:lnTo>
                    <a:pt x="592" y="155"/>
                  </a:lnTo>
                  <a:lnTo>
                    <a:pt x="592" y="156"/>
                  </a:lnTo>
                  <a:lnTo>
                    <a:pt x="592" y="157"/>
                  </a:lnTo>
                  <a:lnTo>
                    <a:pt x="591" y="158"/>
                  </a:lnTo>
                  <a:lnTo>
                    <a:pt x="588" y="160"/>
                  </a:lnTo>
                  <a:lnTo>
                    <a:pt x="588" y="160"/>
                  </a:lnTo>
                  <a:lnTo>
                    <a:pt x="587" y="161"/>
                  </a:lnTo>
                  <a:lnTo>
                    <a:pt x="586" y="162"/>
                  </a:lnTo>
                  <a:lnTo>
                    <a:pt x="586" y="163"/>
                  </a:lnTo>
                  <a:lnTo>
                    <a:pt x="585" y="165"/>
                  </a:lnTo>
                  <a:lnTo>
                    <a:pt x="584" y="168"/>
                  </a:lnTo>
                  <a:lnTo>
                    <a:pt x="583" y="172"/>
                  </a:lnTo>
                  <a:lnTo>
                    <a:pt x="582" y="174"/>
                  </a:lnTo>
                  <a:lnTo>
                    <a:pt x="582" y="176"/>
                  </a:lnTo>
                  <a:lnTo>
                    <a:pt x="581" y="182"/>
                  </a:lnTo>
                  <a:lnTo>
                    <a:pt x="581" y="183"/>
                  </a:lnTo>
                  <a:lnTo>
                    <a:pt x="581" y="186"/>
                  </a:lnTo>
                  <a:lnTo>
                    <a:pt x="582" y="189"/>
                  </a:lnTo>
                  <a:lnTo>
                    <a:pt x="582" y="191"/>
                  </a:lnTo>
                  <a:lnTo>
                    <a:pt x="582" y="192"/>
                  </a:lnTo>
                  <a:lnTo>
                    <a:pt x="581" y="194"/>
                  </a:lnTo>
                  <a:lnTo>
                    <a:pt x="581" y="195"/>
                  </a:lnTo>
                  <a:lnTo>
                    <a:pt x="581" y="197"/>
                  </a:lnTo>
                  <a:lnTo>
                    <a:pt x="580" y="199"/>
                  </a:lnTo>
                  <a:lnTo>
                    <a:pt x="579" y="203"/>
                  </a:lnTo>
                  <a:lnTo>
                    <a:pt x="578" y="204"/>
                  </a:lnTo>
                  <a:lnTo>
                    <a:pt x="578" y="205"/>
                  </a:lnTo>
                  <a:lnTo>
                    <a:pt x="578" y="206"/>
                  </a:lnTo>
                  <a:lnTo>
                    <a:pt x="578" y="207"/>
                  </a:lnTo>
                  <a:lnTo>
                    <a:pt x="578" y="209"/>
                  </a:lnTo>
                  <a:lnTo>
                    <a:pt x="578" y="213"/>
                  </a:lnTo>
                  <a:lnTo>
                    <a:pt x="578" y="215"/>
                  </a:lnTo>
                  <a:lnTo>
                    <a:pt x="578" y="216"/>
                  </a:lnTo>
                  <a:lnTo>
                    <a:pt x="577" y="218"/>
                  </a:lnTo>
                  <a:lnTo>
                    <a:pt x="577" y="219"/>
                  </a:lnTo>
                  <a:lnTo>
                    <a:pt x="577" y="221"/>
                  </a:lnTo>
                  <a:lnTo>
                    <a:pt x="576" y="223"/>
                  </a:lnTo>
                  <a:lnTo>
                    <a:pt x="576" y="224"/>
                  </a:lnTo>
                  <a:lnTo>
                    <a:pt x="576" y="225"/>
                  </a:lnTo>
                  <a:lnTo>
                    <a:pt x="576" y="226"/>
                  </a:lnTo>
                  <a:lnTo>
                    <a:pt x="577" y="226"/>
                  </a:lnTo>
                  <a:lnTo>
                    <a:pt x="577" y="227"/>
                  </a:lnTo>
                  <a:lnTo>
                    <a:pt x="579" y="228"/>
                  </a:lnTo>
                  <a:lnTo>
                    <a:pt x="580" y="228"/>
                  </a:lnTo>
                  <a:lnTo>
                    <a:pt x="581" y="229"/>
                  </a:lnTo>
                  <a:lnTo>
                    <a:pt x="582" y="230"/>
                  </a:lnTo>
                  <a:lnTo>
                    <a:pt x="582" y="231"/>
                  </a:lnTo>
                  <a:lnTo>
                    <a:pt x="582" y="232"/>
                  </a:lnTo>
                  <a:lnTo>
                    <a:pt x="582" y="233"/>
                  </a:lnTo>
                  <a:lnTo>
                    <a:pt x="582" y="233"/>
                  </a:lnTo>
                  <a:lnTo>
                    <a:pt x="582" y="234"/>
                  </a:lnTo>
                  <a:lnTo>
                    <a:pt x="581" y="235"/>
                  </a:lnTo>
                  <a:lnTo>
                    <a:pt x="581" y="236"/>
                  </a:lnTo>
                  <a:lnTo>
                    <a:pt x="580" y="236"/>
                  </a:lnTo>
                  <a:lnTo>
                    <a:pt x="578" y="238"/>
                  </a:lnTo>
                  <a:lnTo>
                    <a:pt x="574" y="241"/>
                  </a:lnTo>
                  <a:lnTo>
                    <a:pt x="573" y="243"/>
                  </a:lnTo>
                  <a:lnTo>
                    <a:pt x="571" y="244"/>
                  </a:lnTo>
                  <a:lnTo>
                    <a:pt x="570" y="245"/>
                  </a:lnTo>
                  <a:lnTo>
                    <a:pt x="568" y="249"/>
                  </a:lnTo>
                  <a:lnTo>
                    <a:pt x="567" y="250"/>
                  </a:lnTo>
                  <a:lnTo>
                    <a:pt x="566" y="251"/>
                  </a:lnTo>
                  <a:lnTo>
                    <a:pt x="565" y="251"/>
                  </a:lnTo>
                  <a:lnTo>
                    <a:pt x="565" y="252"/>
                  </a:lnTo>
                  <a:lnTo>
                    <a:pt x="564" y="252"/>
                  </a:lnTo>
                  <a:lnTo>
                    <a:pt x="563" y="252"/>
                  </a:lnTo>
                  <a:lnTo>
                    <a:pt x="562" y="252"/>
                  </a:lnTo>
                  <a:lnTo>
                    <a:pt x="562" y="252"/>
                  </a:lnTo>
                  <a:lnTo>
                    <a:pt x="561" y="252"/>
                  </a:lnTo>
                  <a:lnTo>
                    <a:pt x="560" y="252"/>
                  </a:lnTo>
                  <a:lnTo>
                    <a:pt x="559" y="251"/>
                  </a:lnTo>
                  <a:lnTo>
                    <a:pt x="555" y="249"/>
                  </a:lnTo>
                  <a:lnTo>
                    <a:pt x="554" y="249"/>
                  </a:lnTo>
                  <a:lnTo>
                    <a:pt x="554" y="248"/>
                  </a:lnTo>
                  <a:lnTo>
                    <a:pt x="553" y="248"/>
                  </a:lnTo>
                  <a:lnTo>
                    <a:pt x="552" y="248"/>
                  </a:lnTo>
                  <a:lnTo>
                    <a:pt x="550" y="248"/>
                  </a:lnTo>
                  <a:lnTo>
                    <a:pt x="549" y="249"/>
                  </a:lnTo>
                  <a:lnTo>
                    <a:pt x="548" y="249"/>
                  </a:lnTo>
                  <a:lnTo>
                    <a:pt x="547" y="250"/>
                  </a:lnTo>
                  <a:lnTo>
                    <a:pt x="545" y="251"/>
                  </a:lnTo>
                  <a:lnTo>
                    <a:pt x="543" y="251"/>
                  </a:lnTo>
                  <a:lnTo>
                    <a:pt x="542" y="252"/>
                  </a:lnTo>
                  <a:lnTo>
                    <a:pt x="540" y="254"/>
                  </a:lnTo>
                  <a:lnTo>
                    <a:pt x="539" y="254"/>
                  </a:lnTo>
                  <a:lnTo>
                    <a:pt x="538" y="256"/>
                  </a:lnTo>
                  <a:lnTo>
                    <a:pt x="537" y="257"/>
                  </a:lnTo>
                  <a:lnTo>
                    <a:pt x="535" y="258"/>
                  </a:lnTo>
                  <a:lnTo>
                    <a:pt x="534" y="259"/>
                  </a:lnTo>
                  <a:lnTo>
                    <a:pt x="533" y="261"/>
                  </a:lnTo>
                  <a:lnTo>
                    <a:pt x="529" y="266"/>
                  </a:lnTo>
                  <a:lnTo>
                    <a:pt x="528" y="268"/>
                  </a:lnTo>
                  <a:lnTo>
                    <a:pt x="527" y="269"/>
                  </a:lnTo>
                  <a:lnTo>
                    <a:pt x="527" y="270"/>
                  </a:lnTo>
                  <a:lnTo>
                    <a:pt x="526" y="271"/>
                  </a:lnTo>
                  <a:lnTo>
                    <a:pt x="526" y="273"/>
                  </a:lnTo>
                  <a:lnTo>
                    <a:pt x="526" y="274"/>
                  </a:lnTo>
                  <a:lnTo>
                    <a:pt x="526" y="275"/>
                  </a:lnTo>
                  <a:lnTo>
                    <a:pt x="526" y="276"/>
                  </a:lnTo>
                  <a:lnTo>
                    <a:pt x="526" y="277"/>
                  </a:lnTo>
                  <a:lnTo>
                    <a:pt x="527" y="278"/>
                  </a:lnTo>
                  <a:lnTo>
                    <a:pt x="527" y="278"/>
                  </a:lnTo>
                  <a:lnTo>
                    <a:pt x="528" y="279"/>
                  </a:lnTo>
                  <a:lnTo>
                    <a:pt x="528" y="279"/>
                  </a:lnTo>
                  <a:lnTo>
                    <a:pt x="529" y="279"/>
                  </a:lnTo>
                  <a:lnTo>
                    <a:pt x="530" y="279"/>
                  </a:lnTo>
                  <a:lnTo>
                    <a:pt x="531" y="279"/>
                  </a:lnTo>
                  <a:lnTo>
                    <a:pt x="533" y="279"/>
                  </a:lnTo>
                  <a:lnTo>
                    <a:pt x="535" y="279"/>
                  </a:lnTo>
                  <a:lnTo>
                    <a:pt x="537" y="279"/>
                  </a:lnTo>
                  <a:lnTo>
                    <a:pt x="538" y="279"/>
                  </a:lnTo>
                  <a:lnTo>
                    <a:pt x="540" y="279"/>
                  </a:lnTo>
                  <a:lnTo>
                    <a:pt x="541" y="279"/>
                  </a:lnTo>
                  <a:lnTo>
                    <a:pt x="542" y="280"/>
                  </a:lnTo>
                  <a:lnTo>
                    <a:pt x="542" y="280"/>
                  </a:lnTo>
                  <a:lnTo>
                    <a:pt x="543" y="281"/>
                  </a:lnTo>
                  <a:lnTo>
                    <a:pt x="543" y="281"/>
                  </a:lnTo>
                  <a:lnTo>
                    <a:pt x="543" y="282"/>
                  </a:lnTo>
                  <a:lnTo>
                    <a:pt x="544" y="282"/>
                  </a:lnTo>
                  <a:lnTo>
                    <a:pt x="543" y="283"/>
                  </a:lnTo>
                  <a:lnTo>
                    <a:pt x="543" y="283"/>
                  </a:lnTo>
                  <a:lnTo>
                    <a:pt x="542" y="284"/>
                  </a:lnTo>
                  <a:lnTo>
                    <a:pt x="542" y="284"/>
                  </a:lnTo>
                  <a:lnTo>
                    <a:pt x="540" y="285"/>
                  </a:lnTo>
                  <a:lnTo>
                    <a:pt x="535" y="288"/>
                  </a:lnTo>
                  <a:lnTo>
                    <a:pt x="534" y="288"/>
                  </a:lnTo>
                  <a:lnTo>
                    <a:pt x="534" y="288"/>
                  </a:lnTo>
                  <a:lnTo>
                    <a:pt x="534" y="289"/>
                  </a:lnTo>
                  <a:lnTo>
                    <a:pt x="534" y="289"/>
                  </a:lnTo>
                  <a:lnTo>
                    <a:pt x="534" y="290"/>
                  </a:lnTo>
                  <a:lnTo>
                    <a:pt x="534" y="291"/>
                  </a:lnTo>
                  <a:lnTo>
                    <a:pt x="534" y="292"/>
                  </a:lnTo>
                  <a:lnTo>
                    <a:pt x="534" y="292"/>
                  </a:lnTo>
                  <a:lnTo>
                    <a:pt x="535" y="293"/>
                  </a:lnTo>
                  <a:lnTo>
                    <a:pt x="535" y="294"/>
                  </a:lnTo>
                  <a:lnTo>
                    <a:pt x="537" y="296"/>
                  </a:lnTo>
                  <a:lnTo>
                    <a:pt x="538" y="297"/>
                  </a:lnTo>
                  <a:lnTo>
                    <a:pt x="538" y="298"/>
                  </a:lnTo>
                  <a:lnTo>
                    <a:pt x="539" y="299"/>
                  </a:lnTo>
                  <a:lnTo>
                    <a:pt x="539" y="300"/>
                  </a:lnTo>
                  <a:lnTo>
                    <a:pt x="540" y="301"/>
                  </a:lnTo>
                  <a:lnTo>
                    <a:pt x="540" y="301"/>
                  </a:lnTo>
                  <a:lnTo>
                    <a:pt x="539" y="302"/>
                  </a:lnTo>
                  <a:lnTo>
                    <a:pt x="539" y="302"/>
                  </a:lnTo>
                  <a:lnTo>
                    <a:pt x="539" y="303"/>
                  </a:lnTo>
                  <a:lnTo>
                    <a:pt x="538" y="303"/>
                  </a:lnTo>
                  <a:lnTo>
                    <a:pt x="537" y="304"/>
                  </a:lnTo>
                  <a:lnTo>
                    <a:pt x="536" y="304"/>
                  </a:lnTo>
                  <a:lnTo>
                    <a:pt x="535" y="304"/>
                  </a:lnTo>
                  <a:lnTo>
                    <a:pt x="533" y="304"/>
                  </a:lnTo>
                  <a:lnTo>
                    <a:pt x="532" y="305"/>
                  </a:lnTo>
                  <a:lnTo>
                    <a:pt x="531" y="305"/>
                  </a:lnTo>
                  <a:lnTo>
                    <a:pt x="531" y="305"/>
                  </a:lnTo>
                  <a:lnTo>
                    <a:pt x="531" y="305"/>
                  </a:lnTo>
                  <a:lnTo>
                    <a:pt x="531" y="305"/>
                  </a:lnTo>
                  <a:lnTo>
                    <a:pt x="531" y="306"/>
                  </a:lnTo>
                  <a:lnTo>
                    <a:pt x="532" y="306"/>
                  </a:lnTo>
                  <a:lnTo>
                    <a:pt x="533" y="307"/>
                  </a:lnTo>
                  <a:lnTo>
                    <a:pt x="535" y="308"/>
                  </a:lnTo>
                  <a:lnTo>
                    <a:pt x="536" y="309"/>
                  </a:lnTo>
                  <a:lnTo>
                    <a:pt x="537" y="310"/>
                  </a:lnTo>
                  <a:lnTo>
                    <a:pt x="537" y="310"/>
                  </a:lnTo>
                  <a:lnTo>
                    <a:pt x="538" y="311"/>
                  </a:lnTo>
                  <a:lnTo>
                    <a:pt x="538" y="312"/>
                  </a:lnTo>
                  <a:lnTo>
                    <a:pt x="538" y="313"/>
                  </a:lnTo>
                  <a:lnTo>
                    <a:pt x="537" y="314"/>
                  </a:lnTo>
                  <a:lnTo>
                    <a:pt x="537" y="314"/>
                  </a:lnTo>
                  <a:lnTo>
                    <a:pt x="537" y="315"/>
                  </a:lnTo>
                  <a:lnTo>
                    <a:pt x="537" y="315"/>
                  </a:lnTo>
                  <a:lnTo>
                    <a:pt x="538" y="315"/>
                  </a:lnTo>
                  <a:lnTo>
                    <a:pt x="538" y="316"/>
                  </a:lnTo>
                  <a:lnTo>
                    <a:pt x="539" y="316"/>
                  </a:lnTo>
                  <a:lnTo>
                    <a:pt x="539" y="316"/>
                  </a:lnTo>
                  <a:lnTo>
                    <a:pt x="540" y="316"/>
                  </a:lnTo>
                  <a:lnTo>
                    <a:pt x="541" y="316"/>
                  </a:lnTo>
                  <a:lnTo>
                    <a:pt x="544" y="316"/>
                  </a:lnTo>
                  <a:lnTo>
                    <a:pt x="546" y="316"/>
                  </a:lnTo>
                  <a:lnTo>
                    <a:pt x="547" y="317"/>
                  </a:lnTo>
                  <a:lnTo>
                    <a:pt x="549" y="317"/>
                  </a:lnTo>
                  <a:lnTo>
                    <a:pt x="550" y="318"/>
                  </a:lnTo>
                  <a:lnTo>
                    <a:pt x="552" y="318"/>
                  </a:lnTo>
                  <a:lnTo>
                    <a:pt x="553" y="319"/>
                  </a:lnTo>
                  <a:lnTo>
                    <a:pt x="554" y="320"/>
                  </a:lnTo>
                  <a:lnTo>
                    <a:pt x="554" y="320"/>
                  </a:lnTo>
                  <a:lnTo>
                    <a:pt x="555" y="321"/>
                  </a:lnTo>
                  <a:lnTo>
                    <a:pt x="555" y="322"/>
                  </a:lnTo>
                  <a:lnTo>
                    <a:pt x="556" y="322"/>
                  </a:lnTo>
                  <a:lnTo>
                    <a:pt x="556" y="324"/>
                  </a:lnTo>
                  <a:lnTo>
                    <a:pt x="556" y="326"/>
                  </a:lnTo>
                  <a:lnTo>
                    <a:pt x="556" y="329"/>
                  </a:lnTo>
                  <a:lnTo>
                    <a:pt x="556" y="331"/>
                  </a:lnTo>
                  <a:lnTo>
                    <a:pt x="556" y="334"/>
                  </a:lnTo>
                  <a:lnTo>
                    <a:pt x="556" y="335"/>
                  </a:lnTo>
                  <a:lnTo>
                    <a:pt x="555" y="337"/>
                  </a:lnTo>
                  <a:lnTo>
                    <a:pt x="554" y="343"/>
                  </a:lnTo>
                  <a:lnTo>
                    <a:pt x="554" y="345"/>
                  </a:lnTo>
                  <a:lnTo>
                    <a:pt x="553" y="347"/>
                  </a:lnTo>
                  <a:lnTo>
                    <a:pt x="553" y="352"/>
                  </a:lnTo>
                  <a:lnTo>
                    <a:pt x="553" y="356"/>
                  </a:lnTo>
                  <a:lnTo>
                    <a:pt x="553" y="357"/>
                  </a:lnTo>
                  <a:lnTo>
                    <a:pt x="553" y="363"/>
                  </a:lnTo>
                  <a:lnTo>
                    <a:pt x="553" y="364"/>
                  </a:lnTo>
                  <a:lnTo>
                    <a:pt x="553" y="365"/>
                  </a:lnTo>
                  <a:lnTo>
                    <a:pt x="553" y="365"/>
                  </a:lnTo>
                  <a:lnTo>
                    <a:pt x="553" y="366"/>
                  </a:lnTo>
                  <a:lnTo>
                    <a:pt x="554" y="366"/>
                  </a:lnTo>
                  <a:lnTo>
                    <a:pt x="554" y="367"/>
                  </a:lnTo>
                  <a:lnTo>
                    <a:pt x="556" y="368"/>
                  </a:lnTo>
                  <a:lnTo>
                    <a:pt x="557" y="368"/>
                  </a:lnTo>
                  <a:lnTo>
                    <a:pt x="558" y="369"/>
                  </a:lnTo>
                  <a:lnTo>
                    <a:pt x="559" y="370"/>
                  </a:lnTo>
                  <a:lnTo>
                    <a:pt x="560" y="371"/>
                  </a:lnTo>
                  <a:lnTo>
                    <a:pt x="561" y="372"/>
                  </a:lnTo>
                  <a:lnTo>
                    <a:pt x="561" y="373"/>
                  </a:lnTo>
                  <a:lnTo>
                    <a:pt x="562" y="375"/>
                  </a:lnTo>
                  <a:lnTo>
                    <a:pt x="562" y="377"/>
                  </a:lnTo>
                  <a:lnTo>
                    <a:pt x="563" y="379"/>
                  </a:lnTo>
                  <a:lnTo>
                    <a:pt x="563" y="380"/>
                  </a:lnTo>
                  <a:lnTo>
                    <a:pt x="563" y="382"/>
                  </a:lnTo>
                  <a:lnTo>
                    <a:pt x="563" y="384"/>
                  </a:lnTo>
                  <a:lnTo>
                    <a:pt x="563" y="386"/>
                  </a:lnTo>
                  <a:lnTo>
                    <a:pt x="563" y="388"/>
                  </a:lnTo>
                  <a:lnTo>
                    <a:pt x="563" y="390"/>
                  </a:lnTo>
                  <a:lnTo>
                    <a:pt x="562" y="390"/>
                  </a:lnTo>
                  <a:lnTo>
                    <a:pt x="562" y="390"/>
                  </a:lnTo>
                  <a:lnTo>
                    <a:pt x="561" y="390"/>
                  </a:lnTo>
                  <a:lnTo>
                    <a:pt x="561" y="391"/>
                  </a:lnTo>
                  <a:lnTo>
                    <a:pt x="560" y="392"/>
                  </a:lnTo>
                  <a:lnTo>
                    <a:pt x="560" y="393"/>
                  </a:lnTo>
                  <a:lnTo>
                    <a:pt x="559" y="394"/>
                  </a:lnTo>
                  <a:lnTo>
                    <a:pt x="559" y="395"/>
                  </a:lnTo>
                  <a:lnTo>
                    <a:pt x="557" y="401"/>
                  </a:lnTo>
                  <a:lnTo>
                    <a:pt x="557" y="403"/>
                  </a:lnTo>
                  <a:lnTo>
                    <a:pt x="557" y="403"/>
                  </a:lnTo>
                  <a:lnTo>
                    <a:pt x="557" y="404"/>
                  </a:lnTo>
                  <a:lnTo>
                    <a:pt x="557" y="405"/>
                  </a:lnTo>
                  <a:lnTo>
                    <a:pt x="557" y="405"/>
                  </a:lnTo>
                  <a:lnTo>
                    <a:pt x="557" y="406"/>
                  </a:lnTo>
                  <a:lnTo>
                    <a:pt x="557" y="407"/>
                  </a:lnTo>
                  <a:lnTo>
                    <a:pt x="558" y="408"/>
                  </a:lnTo>
                  <a:lnTo>
                    <a:pt x="560" y="410"/>
                  </a:lnTo>
                  <a:lnTo>
                    <a:pt x="560" y="410"/>
                  </a:lnTo>
                  <a:lnTo>
                    <a:pt x="560" y="411"/>
                  </a:lnTo>
                  <a:lnTo>
                    <a:pt x="561" y="412"/>
                  </a:lnTo>
                  <a:lnTo>
                    <a:pt x="561" y="414"/>
                  </a:lnTo>
                  <a:lnTo>
                    <a:pt x="561" y="416"/>
                  </a:lnTo>
                  <a:lnTo>
                    <a:pt x="562" y="417"/>
                  </a:lnTo>
                  <a:lnTo>
                    <a:pt x="562" y="423"/>
                  </a:lnTo>
                  <a:lnTo>
                    <a:pt x="562" y="425"/>
                  </a:lnTo>
                  <a:lnTo>
                    <a:pt x="563" y="428"/>
                  </a:lnTo>
                  <a:lnTo>
                    <a:pt x="563" y="429"/>
                  </a:lnTo>
                  <a:lnTo>
                    <a:pt x="564" y="431"/>
                  </a:lnTo>
                  <a:lnTo>
                    <a:pt x="565" y="434"/>
                  </a:lnTo>
                  <a:lnTo>
                    <a:pt x="566" y="437"/>
                  </a:lnTo>
                  <a:lnTo>
                    <a:pt x="567" y="438"/>
                  </a:lnTo>
                  <a:lnTo>
                    <a:pt x="567" y="440"/>
                  </a:lnTo>
                  <a:lnTo>
                    <a:pt x="568" y="441"/>
                  </a:lnTo>
                  <a:lnTo>
                    <a:pt x="568" y="441"/>
                  </a:lnTo>
                  <a:lnTo>
                    <a:pt x="568" y="442"/>
                  </a:lnTo>
                  <a:lnTo>
                    <a:pt x="567" y="443"/>
                  </a:lnTo>
                  <a:lnTo>
                    <a:pt x="564" y="448"/>
                  </a:lnTo>
                  <a:lnTo>
                    <a:pt x="563" y="449"/>
                  </a:lnTo>
                  <a:lnTo>
                    <a:pt x="562" y="451"/>
                  </a:lnTo>
                  <a:lnTo>
                    <a:pt x="561" y="453"/>
                  </a:lnTo>
                  <a:lnTo>
                    <a:pt x="561" y="454"/>
                  </a:lnTo>
                  <a:lnTo>
                    <a:pt x="561" y="456"/>
                  </a:lnTo>
                  <a:lnTo>
                    <a:pt x="560" y="460"/>
                  </a:lnTo>
                  <a:lnTo>
                    <a:pt x="560" y="462"/>
                  </a:lnTo>
                  <a:lnTo>
                    <a:pt x="560" y="464"/>
                  </a:lnTo>
                  <a:lnTo>
                    <a:pt x="560" y="466"/>
                  </a:lnTo>
                  <a:lnTo>
                    <a:pt x="561" y="469"/>
                  </a:lnTo>
                  <a:lnTo>
                    <a:pt x="561" y="471"/>
                  </a:lnTo>
                  <a:lnTo>
                    <a:pt x="562" y="473"/>
                  </a:lnTo>
                  <a:lnTo>
                    <a:pt x="564" y="477"/>
                  </a:lnTo>
                  <a:lnTo>
                    <a:pt x="565" y="479"/>
                  </a:lnTo>
                  <a:lnTo>
                    <a:pt x="566" y="480"/>
                  </a:lnTo>
                  <a:lnTo>
                    <a:pt x="568" y="483"/>
                  </a:lnTo>
                  <a:lnTo>
                    <a:pt x="569" y="483"/>
                  </a:lnTo>
                  <a:lnTo>
                    <a:pt x="569" y="484"/>
                  </a:lnTo>
                  <a:lnTo>
                    <a:pt x="570" y="485"/>
                  </a:lnTo>
                  <a:lnTo>
                    <a:pt x="570" y="487"/>
                  </a:lnTo>
                  <a:lnTo>
                    <a:pt x="570" y="488"/>
                  </a:lnTo>
                  <a:lnTo>
                    <a:pt x="569" y="489"/>
                  </a:lnTo>
                  <a:lnTo>
                    <a:pt x="569" y="492"/>
                  </a:lnTo>
                  <a:lnTo>
                    <a:pt x="568" y="494"/>
                  </a:lnTo>
                  <a:lnTo>
                    <a:pt x="568" y="495"/>
                  </a:lnTo>
                  <a:lnTo>
                    <a:pt x="567" y="496"/>
                  </a:lnTo>
                  <a:lnTo>
                    <a:pt x="565" y="499"/>
                  </a:lnTo>
                  <a:lnTo>
                    <a:pt x="564" y="501"/>
                  </a:lnTo>
                  <a:lnTo>
                    <a:pt x="563" y="503"/>
                  </a:lnTo>
                  <a:lnTo>
                    <a:pt x="562" y="507"/>
                  </a:lnTo>
                  <a:lnTo>
                    <a:pt x="561" y="509"/>
                  </a:lnTo>
                  <a:lnTo>
                    <a:pt x="560" y="510"/>
                  </a:lnTo>
                  <a:lnTo>
                    <a:pt x="560" y="512"/>
                  </a:lnTo>
                  <a:lnTo>
                    <a:pt x="559" y="512"/>
                  </a:lnTo>
                  <a:lnTo>
                    <a:pt x="558" y="513"/>
                  </a:lnTo>
                  <a:lnTo>
                    <a:pt x="554" y="516"/>
                  </a:lnTo>
                  <a:lnTo>
                    <a:pt x="551" y="518"/>
                  </a:lnTo>
                  <a:lnTo>
                    <a:pt x="549" y="520"/>
                  </a:lnTo>
                  <a:lnTo>
                    <a:pt x="548" y="521"/>
                  </a:lnTo>
                  <a:lnTo>
                    <a:pt x="546" y="523"/>
                  </a:lnTo>
                  <a:lnTo>
                    <a:pt x="545" y="524"/>
                  </a:lnTo>
                  <a:lnTo>
                    <a:pt x="544" y="525"/>
                  </a:lnTo>
                  <a:lnTo>
                    <a:pt x="544" y="526"/>
                  </a:lnTo>
                  <a:lnTo>
                    <a:pt x="544" y="528"/>
                  </a:lnTo>
                  <a:lnTo>
                    <a:pt x="543" y="529"/>
                  </a:lnTo>
                  <a:lnTo>
                    <a:pt x="543" y="530"/>
                  </a:lnTo>
                  <a:lnTo>
                    <a:pt x="543" y="531"/>
                  </a:lnTo>
                  <a:lnTo>
                    <a:pt x="543" y="533"/>
                  </a:lnTo>
                  <a:lnTo>
                    <a:pt x="544" y="535"/>
                  </a:lnTo>
                  <a:lnTo>
                    <a:pt x="544" y="536"/>
                  </a:lnTo>
                  <a:lnTo>
                    <a:pt x="544" y="537"/>
                  </a:lnTo>
                  <a:lnTo>
                    <a:pt x="544" y="538"/>
                  </a:lnTo>
                  <a:lnTo>
                    <a:pt x="543" y="538"/>
                  </a:lnTo>
                  <a:lnTo>
                    <a:pt x="543" y="539"/>
                  </a:lnTo>
                  <a:lnTo>
                    <a:pt x="543" y="540"/>
                  </a:lnTo>
                  <a:lnTo>
                    <a:pt x="542" y="541"/>
                  </a:lnTo>
                  <a:lnTo>
                    <a:pt x="542" y="541"/>
                  </a:lnTo>
                  <a:lnTo>
                    <a:pt x="541" y="542"/>
                  </a:lnTo>
                  <a:lnTo>
                    <a:pt x="541" y="542"/>
                  </a:lnTo>
                  <a:lnTo>
                    <a:pt x="540" y="543"/>
                  </a:lnTo>
                  <a:lnTo>
                    <a:pt x="537" y="545"/>
                  </a:lnTo>
                  <a:lnTo>
                    <a:pt x="536" y="545"/>
                  </a:lnTo>
                  <a:lnTo>
                    <a:pt x="536" y="545"/>
                  </a:lnTo>
                  <a:lnTo>
                    <a:pt x="535" y="546"/>
                  </a:lnTo>
                  <a:lnTo>
                    <a:pt x="535" y="546"/>
                  </a:lnTo>
                  <a:lnTo>
                    <a:pt x="535" y="547"/>
                  </a:lnTo>
                  <a:lnTo>
                    <a:pt x="535" y="547"/>
                  </a:lnTo>
                  <a:lnTo>
                    <a:pt x="535" y="548"/>
                  </a:lnTo>
                  <a:lnTo>
                    <a:pt x="535" y="549"/>
                  </a:lnTo>
                  <a:lnTo>
                    <a:pt x="535" y="550"/>
                  </a:lnTo>
                  <a:lnTo>
                    <a:pt x="535" y="550"/>
                  </a:lnTo>
                  <a:lnTo>
                    <a:pt x="535" y="551"/>
                  </a:lnTo>
                  <a:lnTo>
                    <a:pt x="536" y="552"/>
                  </a:lnTo>
                  <a:lnTo>
                    <a:pt x="536" y="553"/>
                  </a:lnTo>
                  <a:lnTo>
                    <a:pt x="536" y="554"/>
                  </a:lnTo>
                  <a:lnTo>
                    <a:pt x="537" y="554"/>
                  </a:lnTo>
                  <a:lnTo>
                    <a:pt x="538" y="555"/>
                  </a:lnTo>
                  <a:lnTo>
                    <a:pt x="539" y="556"/>
                  </a:lnTo>
                  <a:lnTo>
                    <a:pt x="541" y="558"/>
                  </a:lnTo>
                  <a:lnTo>
                    <a:pt x="541" y="558"/>
                  </a:lnTo>
                  <a:lnTo>
                    <a:pt x="542" y="559"/>
                  </a:lnTo>
                  <a:lnTo>
                    <a:pt x="542" y="559"/>
                  </a:lnTo>
                  <a:lnTo>
                    <a:pt x="542" y="560"/>
                  </a:lnTo>
                  <a:lnTo>
                    <a:pt x="542" y="560"/>
                  </a:lnTo>
                  <a:lnTo>
                    <a:pt x="542" y="561"/>
                  </a:lnTo>
                  <a:lnTo>
                    <a:pt x="541" y="563"/>
                  </a:lnTo>
                  <a:lnTo>
                    <a:pt x="541" y="564"/>
                  </a:lnTo>
                  <a:lnTo>
                    <a:pt x="540" y="564"/>
                  </a:lnTo>
                  <a:lnTo>
                    <a:pt x="540" y="565"/>
                  </a:lnTo>
                  <a:lnTo>
                    <a:pt x="539" y="565"/>
                  </a:lnTo>
                  <a:lnTo>
                    <a:pt x="539" y="565"/>
                  </a:lnTo>
                  <a:lnTo>
                    <a:pt x="537" y="566"/>
                  </a:lnTo>
                  <a:lnTo>
                    <a:pt x="536" y="567"/>
                  </a:lnTo>
                  <a:lnTo>
                    <a:pt x="535" y="567"/>
                  </a:lnTo>
                  <a:lnTo>
                    <a:pt x="534" y="570"/>
                  </a:lnTo>
                  <a:lnTo>
                    <a:pt x="532" y="571"/>
                  </a:lnTo>
                  <a:lnTo>
                    <a:pt x="531" y="572"/>
                  </a:lnTo>
                  <a:lnTo>
                    <a:pt x="530" y="573"/>
                  </a:lnTo>
                  <a:lnTo>
                    <a:pt x="530" y="574"/>
                  </a:lnTo>
                  <a:lnTo>
                    <a:pt x="529" y="575"/>
                  </a:lnTo>
                  <a:lnTo>
                    <a:pt x="529" y="576"/>
                  </a:lnTo>
                  <a:lnTo>
                    <a:pt x="529" y="577"/>
                  </a:lnTo>
                  <a:lnTo>
                    <a:pt x="529" y="578"/>
                  </a:lnTo>
                  <a:lnTo>
                    <a:pt x="529" y="579"/>
                  </a:lnTo>
                  <a:lnTo>
                    <a:pt x="529" y="580"/>
                  </a:lnTo>
                  <a:lnTo>
                    <a:pt x="530" y="582"/>
                  </a:lnTo>
                  <a:lnTo>
                    <a:pt x="531" y="584"/>
                  </a:lnTo>
                  <a:lnTo>
                    <a:pt x="532" y="585"/>
                  </a:lnTo>
                  <a:lnTo>
                    <a:pt x="534" y="588"/>
                  </a:lnTo>
                  <a:lnTo>
                    <a:pt x="535" y="589"/>
                  </a:lnTo>
                  <a:lnTo>
                    <a:pt x="535" y="590"/>
                  </a:lnTo>
                  <a:lnTo>
                    <a:pt x="536" y="591"/>
                  </a:lnTo>
                  <a:lnTo>
                    <a:pt x="536" y="593"/>
                  </a:lnTo>
                  <a:lnTo>
                    <a:pt x="536" y="594"/>
                  </a:lnTo>
                  <a:lnTo>
                    <a:pt x="536" y="595"/>
                  </a:lnTo>
                  <a:lnTo>
                    <a:pt x="536" y="596"/>
                  </a:lnTo>
                  <a:lnTo>
                    <a:pt x="536" y="597"/>
                  </a:lnTo>
                  <a:lnTo>
                    <a:pt x="536" y="598"/>
                  </a:lnTo>
                  <a:lnTo>
                    <a:pt x="535" y="598"/>
                  </a:lnTo>
                  <a:lnTo>
                    <a:pt x="535" y="599"/>
                  </a:lnTo>
                  <a:lnTo>
                    <a:pt x="533" y="601"/>
                  </a:lnTo>
                  <a:lnTo>
                    <a:pt x="532" y="602"/>
                  </a:lnTo>
                  <a:lnTo>
                    <a:pt x="531" y="604"/>
                  </a:lnTo>
                  <a:lnTo>
                    <a:pt x="530" y="605"/>
                  </a:lnTo>
                  <a:lnTo>
                    <a:pt x="529" y="606"/>
                  </a:lnTo>
                  <a:lnTo>
                    <a:pt x="529" y="608"/>
                  </a:lnTo>
                  <a:lnTo>
                    <a:pt x="527" y="613"/>
                  </a:lnTo>
                  <a:lnTo>
                    <a:pt x="526" y="617"/>
                  </a:lnTo>
                  <a:lnTo>
                    <a:pt x="526" y="617"/>
                  </a:lnTo>
                  <a:lnTo>
                    <a:pt x="525" y="618"/>
                  </a:lnTo>
                  <a:lnTo>
                    <a:pt x="525" y="619"/>
                  </a:lnTo>
                  <a:lnTo>
                    <a:pt x="524" y="619"/>
                  </a:lnTo>
                  <a:lnTo>
                    <a:pt x="523" y="619"/>
                  </a:lnTo>
                  <a:lnTo>
                    <a:pt x="519" y="621"/>
                  </a:lnTo>
                  <a:lnTo>
                    <a:pt x="517" y="622"/>
                  </a:lnTo>
                  <a:lnTo>
                    <a:pt x="515" y="623"/>
                  </a:lnTo>
                  <a:lnTo>
                    <a:pt x="514" y="624"/>
                  </a:lnTo>
                  <a:lnTo>
                    <a:pt x="510" y="627"/>
                  </a:lnTo>
                  <a:lnTo>
                    <a:pt x="508" y="629"/>
                  </a:lnTo>
                  <a:lnTo>
                    <a:pt x="506" y="630"/>
                  </a:lnTo>
                  <a:lnTo>
                    <a:pt x="505" y="630"/>
                  </a:lnTo>
                  <a:lnTo>
                    <a:pt x="504" y="631"/>
                  </a:lnTo>
                  <a:lnTo>
                    <a:pt x="502" y="631"/>
                  </a:lnTo>
                  <a:lnTo>
                    <a:pt x="501" y="632"/>
                  </a:lnTo>
                  <a:lnTo>
                    <a:pt x="500" y="632"/>
                  </a:lnTo>
                  <a:lnTo>
                    <a:pt x="499" y="632"/>
                  </a:lnTo>
                  <a:lnTo>
                    <a:pt x="498" y="632"/>
                  </a:lnTo>
                  <a:lnTo>
                    <a:pt x="497" y="632"/>
                  </a:lnTo>
                  <a:lnTo>
                    <a:pt x="495" y="632"/>
                  </a:lnTo>
                  <a:lnTo>
                    <a:pt x="490" y="631"/>
                  </a:lnTo>
                  <a:lnTo>
                    <a:pt x="489" y="631"/>
                  </a:lnTo>
                  <a:lnTo>
                    <a:pt x="488" y="631"/>
                  </a:lnTo>
                  <a:lnTo>
                    <a:pt x="487" y="631"/>
                  </a:lnTo>
                  <a:lnTo>
                    <a:pt x="487" y="631"/>
                  </a:lnTo>
                  <a:lnTo>
                    <a:pt x="486" y="631"/>
                  </a:lnTo>
                  <a:lnTo>
                    <a:pt x="486" y="632"/>
                  </a:lnTo>
                  <a:lnTo>
                    <a:pt x="486" y="633"/>
                  </a:lnTo>
                  <a:lnTo>
                    <a:pt x="485" y="638"/>
                  </a:lnTo>
                  <a:lnTo>
                    <a:pt x="484" y="641"/>
                  </a:lnTo>
                  <a:lnTo>
                    <a:pt x="484" y="643"/>
                  </a:lnTo>
                  <a:lnTo>
                    <a:pt x="484" y="649"/>
                  </a:lnTo>
                  <a:lnTo>
                    <a:pt x="483" y="651"/>
                  </a:lnTo>
                  <a:lnTo>
                    <a:pt x="483" y="653"/>
                  </a:lnTo>
                  <a:lnTo>
                    <a:pt x="482" y="656"/>
                  </a:lnTo>
                  <a:lnTo>
                    <a:pt x="482" y="658"/>
                  </a:lnTo>
                  <a:lnTo>
                    <a:pt x="482" y="659"/>
                  </a:lnTo>
                  <a:lnTo>
                    <a:pt x="482" y="660"/>
                  </a:lnTo>
                  <a:lnTo>
                    <a:pt x="482" y="662"/>
                  </a:lnTo>
                  <a:lnTo>
                    <a:pt x="483" y="663"/>
                  </a:lnTo>
                  <a:lnTo>
                    <a:pt x="484" y="667"/>
                  </a:lnTo>
                  <a:lnTo>
                    <a:pt x="485" y="669"/>
                  </a:lnTo>
                  <a:lnTo>
                    <a:pt x="485" y="670"/>
                  </a:lnTo>
                  <a:lnTo>
                    <a:pt x="487" y="676"/>
                  </a:lnTo>
                  <a:lnTo>
                    <a:pt x="487" y="678"/>
                  </a:lnTo>
                  <a:lnTo>
                    <a:pt x="487" y="680"/>
                  </a:lnTo>
                  <a:lnTo>
                    <a:pt x="487" y="682"/>
                  </a:lnTo>
                  <a:lnTo>
                    <a:pt x="487" y="684"/>
                  </a:lnTo>
                  <a:lnTo>
                    <a:pt x="486" y="685"/>
                  </a:lnTo>
                  <a:lnTo>
                    <a:pt x="486" y="686"/>
                  </a:lnTo>
                  <a:lnTo>
                    <a:pt x="486" y="687"/>
                  </a:lnTo>
                  <a:lnTo>
                    <a:pt x="485" y="688"/>
                  </a:lnTo>
                  <a:lnTo>
                    <a:pt x="485" y="688"/>
                  </a:lnTo>
                  <a:lnTo>
                    <a:pt x="484" y="689"/>
                  </a:lnTo>
                  <a:lnTo>
                    <a:pt x="483" y="690"/>
                  </a:lnTo>
                  <a:lnTo>
                    <a:pt x="483" y="691"/>
                  </a:lnTo>
                  <a:lnTo>
                    <a:pt x="481" y="692"/>
                  </a:lnTo>
                  <a:lnTo>
                    <a:pt x="480" y="693"/>
                  </a:lnTo>
                  <a:lnTo>
                    <a:pt x="479" y="693"/>
                  </a:lnTo>
                  <a:lnTo>
                    <a:pt x="476" y="695"/>
                  </a:lnTo>
                  <a:lnTo>
                    <a:pt x="475" y="695"/>
                  </a:lnTo>
                  <a:lnTo>
                    <a:pt x="474" y="696"/>
                  </a:lnTo>
                  <a:lnTo>
                    <a:pt x="473" y="696"/>
                  </a:lnTo>
                  <a:lnTo>
                    <a:pt x="472" y="697"/>
                  </a:lnTo>
                  <a:lnTo>
                    <a:pt x="471" y="698"/>
                  </a:lnTo>
                  <a:lnTo>
                    <a:pt x="470" y="699"/>
                  </a:lnTo>
                  <a:lnTo>
                    <a:pt x="469" y="700"/>
                  </a:lnTo>
                  <a:lnTo>
                    <a:pt x="468" y="702"/>
                  </a:lnTo>
                  <a:lnTo>
                    <a:pt x="466" y="705"/>
                  </a:lnTo>
                  <a:lnTo>
                    <a:pt x="465" y="708"/>
                  </a:lnTo>
                  <a:lnTo>
                    <a:pt x="464" y="710"/>
                  </a:lnTo>
                  <a:lnTo>
                    <a:pt x="463" y="712"/>
                  </a:lnTo>
                  <a:lnTo>
                    <a:pt x="463" y="713"/>
                  </a:lnTo>
                  <a:lnTo>
                    <a:pt x="462" y="716"/>
                  </a:lnTo>
                  <a:lnTo>
                    <a:pt x="462" y="718"/>
                  </a:lnTo>
                  <a:lnTo>
                    <a:pt x="461" y="722"/>
                  </a:lnTo>
                  <a:lnTo>
                    <a:pt x="461" y="724"/>
                  </a:lnTo>
                  <a:lnTo>
                    <a:pt x="460" y="726"/>
                  </a:lnTo>
                  <a:lnTo>
                    <a:pt x="460" y="728"/>
                  </a:lnTo>
                  <a:lnTo>
                    <a:pt x="460" y="730"/>
                  </a:lnTo>
                  <a:lnTo>
                    <a:pt x="460" y="732"/>
                  </a:lnTo>
                  <a:lnTo>
                    <a:pt x="461" y="734"/>
                  </a:lnTo>
                  <a:lnTo>
                    <a:pt x="461" y="735"/>
                  </a:lnTo>
                  <a:lnTo>
                    <a:pt x="461" y="736"/>
                  </a:lnTo>
                  <a:lnTo>
                    <a:pt x="461" y="738"/>
                  </a:lnTo>
                  <a:lnTo>
                    <a:pt x="462" y="739"/>
                  </a:lnTo>
                  <a:lnTo>
                    <a:pt x="464" y="744"/>
                  </a:lnTo>
                  <a:lnTo>
                    <a:pt x="464" y="746"/>
                  </a:lnTo>
                  <a:lnTo>
                    <a:pt x="464" y="746"/>
                  </a:lnTo>
                  <a:lnTo>
                    <a:pt x="463" y="746"/>
                  </a:lnTo>
                  <a:lnTo>
                    <a:pt x="462" y="745"/>
                  </a:lnTo>
                  <a:lnTo>
                    <a:pt x="461" y="745"/>
                  </a:lnTo>
                  <a:lnTo>
                    <a:pt x="460" y="745"/>
                  </a:lnTo>
                  <a:lnTo>
                    <a:pt x="459" y="745"/>
                  </a:lnTo>
                  <a:lnTo>
                    <a:pt x="457" y="745"/>
                  </a:lnTo>
                  <a:lnTo>
                    <a:pt x="456" y="745"/>
                  </a:lnTo>
                  <a:lnTo>
                    <a:pt x="454" y="746"/>
                  </a:lnTo>
                  <a:lnTo>
                    <a:pt x="453" y="747"/>
                  </a:lnTo>
                  <a:lnTo>
                    <a:pt x="451" y="747"/>
                  </a:lnTo>
                  <a:lnTo>
                    <a:pt x="450" y="748"/>
                  </a:lnTo>
                  <a:lnTo>
                    <a:pt x="449" y="749"/>
                  </a:lnTo>
                  <a:lnTo>
                    <a:pt x="448" y="750"/>
                  </a:lnTo>
                  <a:lnTo>
                    <a:pt x="447" y="751"/>
                  </a:lnTo>
                  <a:lnTo>
                    <a:pt x="447" y="752"/>
                  </a:lnTo>
                  <a:lnTo>
                    <a:pt x="446" y="753"/>
                  </a:lnTo>
                  <a:lnTo>
                    <a:pt x="444" y="757"/>
                  </a:lnTo>
                  <a:lnTo>
                    <a:pt x="443" y="758"/>
                  </a:lnTo>
                  <a:lnTo>
                    <a:pt x="443" y="758"/>
                  </a:lnTo>
                  <a:lnTo>
                    <a:pt x="443" y="759"/>
                  </a:lnTo>
                  <a:lnTo>
                    <a:pt x="442" y="759"/>
                  </a:lnTo>
                  <a:lnTo>
                    <a:pt x="442" y="759"/>
                  </a:lnTo>
                  <a:lnTo>
                    <a:pt x="441" y="759"/>
                  </a:lnTo>
                  <a:lnTo>
                    <a:pt x="440" y="760"/>
                  </a:lnTo>
                  <a:lnTo>
                    <a:pt x="439" y="759"/>
                  </a:lnTo>
                  <a:lnTo>
                    <a:pt x="438" y="759"/>
                  </a:lnTo>
                  <a:lnTo>
                    <a:pt x="437" y="759"/>
                  </a:lnTo>
                  <a:lnTo>
                    <a:pt x="436" y="758"/>
                  </a:lnTo>
                  <a:lnTo>
                    <a:pt x="434" y="757"/>
                  </a:lnTo>
                  <a:lnTo>
                    <a:pt x="430" y="755"/>
                  </a:lnTo>
                  <a:lnTo>
                    <a:pt x="428" y="753"/>
                  </a:lnTo>
                  <a:lnTo>
                    <a:pt x="424" y="750"/>
                  </a:lnTo>
                  <a:lnTo>
                    <a:pt x="418" y="746"/>
                  </a:lnTo>
                  <a:lnTo>
                    <a:pt x="415" y="744"/>
                  </a:lnTo>
                  <a:lnTo>
                    <a:pt x="412" y="742"/>
                  </a:lnTo>
                  <a:lnTo>
                    <a:pt x="411" y="741"/>
                  </a:lnTo>
                  <a:lnTo>
                    <a:pt x="409" y="739"/>
                  </a:lnTo>
                  <a:lnTo>
                    <a:pt x="407" y="737"/>
                  </a:lnTo>
                  <a:lnTo>
                    <a:pt x="406" y="735"/>
                  </a:lnTo>
                  <a:lnTo>
                    <a:pt x="405" y="734"/>
                  </a:lnTo>
                  <a:lnTo>
                    <a:pt x="404" y="732"/>
                  </a:lnTo>
                  <a:lnTo>
                    <a:pt x="404" y="731"/>
                  </a:lnTo>
                  <a:lnTo>
                    <a:pt x="403" y="730"/>
                  </a:lnTo>
                  <a:lnTo>
                    <a:pt x="403" y="728"/>
                  </a:lnTo>
                  <a:lnTo>
                    <a:pt x="402" y="726"/>
                  </a:lnTo>
                  <a:lnTo>
                    <a:pt x="402" y="720"/>
                  </a:lnTo>
                  <a:lnTo>
                    <a:pt x="401" y="714"/>
                  </a:lnTo>
                  <a:lnTo>
                    <a:pt x="401" y="709"/>
                  </a:lnTo>
                  <a:lnTo>
                    <a:pt x="401" y="707"/>
                  </a:lnTo>
                  <a:lnTo>
                    <a:pt x="400" y="704"/>
                  </a:lnTo>
                  <a:lnTo>
                    <a:pt x="400" y="702"/>
                  </a:lnTo>
                  <a:lnTo>
                    <a:pt x="399" y="699"/>
                  </a:lnTo>
                  <a:lnTo>
                    <a:pt x="398" y="694"/>
                  </a:lnTo>
                  <a:lnTo>
                    <a:pt x="397" y="692"/>
                  </a:lnTo>
                  <a:lnTo>
                    <a:pt x="396" y="691"/>
                  </a:lnTo>
                  <a:lnTo>
                    <a:pt x="396" y="690"/>
                  </a:lnTo>
                  <a:lnTo>
                    <a:pt x="395" y="689"/>
                  </a:lnTo>
                  <a:lnTo>
                    <a:pt x="394" y="687"/>
                  </a:lnTo>
                  <a:lnTo>
                    <a:pt x="391" y="683"/>
                  </a:lnTo>
                  <a:lnTo>
                    <a:pt x="387" y="679"/>
                  </a:lnTo>
                  <a:lnTo>
                    <a:pt x="383" y="674"/>
                  </a:lnTo>
                  <a:lnTo>
                    <a:pt x="376" y="666"/>
                  </a:lnTo>
                  <a:lnTo>
                    <a:pt x="375" y="665"/>
                  </a:lnTo>
                  <a:lnTo>
                    <a:pt x="373" y="663"/>
                  </a:lnTo>
                  <a:lnTo>
                    <a:pt x="372" y="661"/>
                  </a:lnTo>
                  <a:lnTo>
                    <a:pt x="370" y="660"/>
                  </a:lnTo>
                  <a:lnTo>
                    <a:pt x="368" y="657"/>
                  </a:lnTo>
                  <a:lnTo>
                    <a:pt x="366" y="656"/>
                  </a:lnTo>
                  <a:lnTo>
                    <a:pt x="364" y="655"/>
                  </a:lnTo>
                  <a:lnTo>
                    <a:pt x="362" y="653"/>
                  </a:lnTo>
                  <a:lnTo>
                    <a:pt x="360" y="651"/>
                  </a:lnTo>
                  <a:lnTo>
                    <a:pt x="358" y="650"/>
                  </a:lnTo>
                  <a:lnTo>
                    <a:pt x="356" y="649"/>
                  </a:lnTo>
                  <a:lnTo>
                    <a:pt x="353" y="647"/>
                  </a:lnTo>
                  <a:lnTo>
                    <a:pt x="352" y="647"/>
                  </a:lnTo>
                  <a:lnTo>
                    <a:pt x="351" y="646"/>
                  </a:lnTo>
                  <a:lnTo>
                    <a:pt x="348" y="646"/>
                  </a:lnTo>
                  <a:lnTo>
                    <a:pt x="346" y="646"/>
                  </a:lnTo>
                  <a:lnTo>
                    <a:pt x="344" y="645"/>
                  </a:lnTo>
                  <a:lnTo>
                    <a:pt x="341" y="645"/>
                  </a:lnTo>
                  <a:lnTo>
                    <a:pt x="335" y="645"/>
                  </a:lnTo>
                  <a:lnTo>
                    <a:pt x="332" y="645"/>
                  </a:lnTo>
                  <a:lnTo>
                    <a:pt x="331" y="645"/>
                  </a:lnTo>
                  <a:lnTo>
                    <a:pt x="329" y="645"/>
                  </a:lnTo>
                  <a:lnTo>
                    <a:pt x="328" y="644"/>
                  </a:lnTo>
                  <a:lnTo>
                    <a:pt x="326" y="644"/>
                  </a:lnTo>
                  <a:lnTo>
                    <a:pt x="324" y="643"/>
                  </a:lnTo>
                  <a:lnTo>
                    <a:pt x="322" y="642"/>
                  </a:lnTo>
                  <a:lnTo>
                    <a:pt x="320" y="641"/>
                  </a:lnTo>
                  <a:lnTo>
                    <a:pt x="318" y="640"/>
                  </a:lnTo>
                  <a:lnTo>
                    <a:pt x="316" y="639"/>
                  </a:lnTo>
                  <a:lnTo>
                    <a:pt x="314" y="637"/>
                  </a:lnTo>
                  <a:lnTo>
                    <a:pt x="312" y="636"/>
                  </a:lnTo>
                  <a:lnTo>
                    <a:pt x="311" y="634"/>
                  </a:lnTo>
                  <a:lnTo>
                    <a:pt x="309" y="633"/>
                  </a:lnTo>
                  <a:lnTo>
                    <a:pt x="308" y="631"/>
                  </a:lnTo>
                  <a:lnTo>
                    <a:pt x="308" y="630"/>
                  </a:lnTo>
                  <a:lnTo>
                    <a:pt x="307" y="629"/>
                  </a:lnTo>
                  <a:lnTo>
                    <a:pt x="306" y="627"/>
                  </a:lnTo>
                  <a:lnTo>
                    <a:pt x="306" y="625"/>
                  </a:lnTo>
                  <a:lnTo>
                    <a:pt x="305" y="623"/>
                  </a:lnTo>
                  <a:lnTo>
                    <a:pt x="304" y="617"/>
                  </a:lnTo>
                  <a:lnTo>
                    <a:pt x="303" y="615"/>
                  </a:lnTo>
                  <a:lnTo>
                    <a:pt x="303" y="613"/>
                  </a:lnTo>
                  <a:lnTo>
                    <a:pt x="302" y="612"/>
                  </a:lnTo>
                  <a:lnTo>
                    <a:pt x="301" y="610"/>
                  </a:lnTo>
                  <a:lnTo>
                    <a:pt x="301" y="609"/>
                  </a:lnTo>
                  <a:lnTo>
                    <a:pt x="300" y="608"/>
                  </a:lnTo>
                  <a:lnTo>
                    <a:pt x="299" y="606"/>
                  </a:lnTo>
                  <a:lnTo>
                    <a:pt x="296" y="603"/>
                  </a:lnTo>
                  <a:lnTo>
                    <a:pt x="291" y="597"/>
                  </a:lnTo>
                  <a:lnTo>
                    <a:pt x="284" y="590"/>
                  </a:lnTo>
                  <a:lnTo>
                    <a:pt x="283" y="589"/>
                  </a:lnTo>
                  <a:lnTo>
                    <a:pt x="282" y="588"/>
                  </a:lnTo>
                  <a:lnTo>
                    <a:pt x="281" y="587"/>
                  </a:lnTo>
                  <a:lnTo>
                    <a:pt x="280" y="585"/>
                  </a:lnTo>
                  <a:lnTo>
                    <a:pt x="280" y="584"/>
                  </a:lnTo>
                  <a:lnTo>
                    <a:pt x="278" y="580"/>
                  </a:lnTo>
                  <a:lnTo>
                    <a:pt x="277" y="578"/>
                  </a:lnTo>
                  <a:lnTo>
                    <a:pt x="275" y="576"/>
                  </a:lnTo>
                  <a:lnTo>
                    <a:pt x="272" y="572"/>
                  </a:lnTo>
                  <a:lnTo>
                    <a:pt x="271" y="571"/>
                  </a:lnTo>
                  <a:lnTo>
                    <a:pt x="270" y="569"/>
                  </a:lnTo>
                  <a:lnTo>
                    <a:pt x="267" y="564"/>
                  </a:lnTo>
                  <a:lnTo>
                    <a:pt x="267" y="563"/>
                  </a:lnTo>
                  <a:lnTo>
                    <a:pt x="266" y="562"/>
                  </a:lnTo>
                  <a:lnTo>
                    <a:pt x="265" y="561"/>
                  </a:lnTo>
                  <a:lnTo>
                    <a:pt x="264" y="560"/>
                  </a:lnTo>
                  <a:lnTo>
                    <a:pt x="260" y="556"/>
                  </a:lnTo>
                  <a:lnTo>
                    <a:pt x="258" y="555"/>
                  </a:lnTo>
                  <a:lnTo>
                    <a:pt x="257" y="553"/>
                  </a:lnTo>
                  <a:lnTo>
                    <a:pt x="255" y="551"/>
                  </a:lnTo>
                  <a:lnTo>
                    <a:pt x="254" y="549"/>
                  </a:lnTo>
                  <a:lnTo>
                    <a:pt x="253" y="548"/>
                  </a:lnTo>
                  <a:lnTo>
                    <a:pt x="249" y="545"/>
                  </a:lnTo>
                  <a:lnTo>
                    <a:pt x="248" y="544"/>
                  </a:lnTo>
                  <a:lnTo>
                    <a:pt x="248" y="543"/>
                  </a:lnTo>
                  <a:lnTo>
                    <a:pt x="247" y="542"/>
                  </a:lnTo>
                  <a:lnTo>
                    <a:pt x="246" y="541"/>
                  </a:lnTo>
                  <a:lnTo>
                    <a:pt x="246" y="539"/>
                  </a:lnTo>
                  <a:lnTo>
                    <a:pt x="245" y="538"/>
                  </a:lnTo>
                  <a:lnTo>
                    <a:pt x="245" y="536"/>
                  </a:lnTo>
                  <a:lnTo>
                    <a:pt x="244" y="530"/>
                  </a:lnTo>
                  <a:lnTo>
                    <a:pt x="243" y="528"/>
                  </a:lnTo>
                  <a:lnTo>
                    <a:pt x="243" y="527"/>
                  </a:lnTo>
                  <a:lnTo>
                    <a:pt x="243" y="525"/>
                  </a:lnTo>
                  <a:lnTo>
                    <a:pt x="242" y="524"/>
                  </a:lnTo>
                  <a:lnTo>
                    <a:pt x="242" y="523"/>
                  </a:lnTo>
                  <a:lnTo>
                    <a:pt x="241" y="522"/>
                  </a:lnTo>
                  <a:lnTo>
                    <a:pt x="240" y="521"/>
                  </a:lnTo>
                  <a:lnTo>
                    <a:pt x="237" y="517"/>
                  </a:lnTo>
                  <a:lnTo>
                    <a:pt x="233" y="514"/>
                  </a:lnTo>
                  <a:lnTo>
                    <a:pt x="229" y="509"/>
                  </a:lnTo>
                  <a:lnTo>
                    <a:pt x="226" y="506"/>
                  </a:lnTo>
                  <a:lnTo>
                    <a:pt x="224" y="504"/>
                  </a:lnTo>
                  <a:lnTo>
                    <a:pt x="222" y="503"/>
                  </a:lnTo>
                  <a:lnTo>
                    <a:pt x="221" y="501"/>
                  </a:lnTo>
                  <a:lnTo>
                    <a:pt x="219" y="500"/>
                  </a:lnTo>
                  <a:lnTo>
                    <a:pt x="218" y="499"/>
                  </a:lnTo>
                  <a:lnTo>
                    <a:pt x="216" y="498"/>
                  </a:lnTo>
                  <a:lnTo>
                    <a:pt x="214" y="497"/>
                  </a:lnTo>
                  <a:lnTo>
                    <a:pt x="212" y="496"/>
                  </a:lnTo>
                  <a:lnTo>
                    <a:pt x="210" y="495"/>
                  </a:lnTo>
                  <a:lnTo>
                    <a:pt x="209" y="495"/>
                  </a:lnTo>
                  <a:lnTo>
                    <a:pt x="205" y="493"/>
                  </a:lnTo>
                  <a:lnTo>
                    <a:pt x="202" y="493"/>
                  </a:lnTo>
                  <a:lnTo>
                    <a:pt x="194" y="491"/>
                  </a:lnTo>
                  <a:lnTo>
                    <a:pt x="192" y="491"/>
                  </a:lnTo>
                  <a:lnTo>
                    <a:pt x="189" y="490"/>
                  </a:lnTo>
                  <a:lnTo>
                    <a:pt x="188" y="491"/>
                  </a:lnTo>
                  <a:lnTo>
                    <a:pt x="187" y="491"/>
                  </a:lnTo>
                  <a:lnTo>
                    <a:pt x="187" y="491"/>
                  </a:lnTo>
                  <a:lnTo>
                    <a:pt x="186" y="491"/>
                  </a:lnTo>
                  <a:lnTo>
                    <a:pt x="185" y="492"/>
                  </a:lnTo>
                  <a:lnTo>
                    <a:pt x="184" y="492"/>
                  </a:lnTo>
                  <a:lnTo>
                    <a:pt x="184" y="493"/>
                  </a:lnTo>
                  <a:lnTo>
                    <a:pt x="183" y="495"/>
                  </a:lnTo>
                  <a:lnTo>
                    <a:pt x="182" y="496"/>
                  </a:lnTo>
                  <a:lnTo>
                    <a:pt x="182" y="496"/>
                  </a:lnTo>
                  <a:lnTo>
                    <a:pt x="181" y="497"/>
                  </a:lnTo>
                  <a:lnTo>
                    <a:pt x="180" y="497"/>
                  </a:lnTo>
                  <a:lnTo>
                    <a:pt x="180" y="497"/>
                  </a:lnTo>
                  <a:lnTo>
                    <a:pt x="179" y="497"/>
                  </a:lnTo>
                  <a:lnTo>
                    <a:pt x="177" y="497"/>
                  </a:lnTo>
                  <a:lnTo>
                    <a:pt x="175" y="497"/>
                  </a:lnTo>
                  <a:lnTo>
                    <a:pt x="172" y="496"/>
                  </a:lnTo>
                  <a:lnTo>
                    <a:pt x="168" y="495"/>
                  </a:lnTo>
                  <a:lnTo>
                    <a:pt x="167" y="495"/>
                  </a:lnTo>
                  <a:lnTo>
                    <a:pt x="165" y="494"/>
                  </a:lnTo>
                  <a:lnTo>
                    <a:pt x="160" y="494"/>
                  </a:lnTo>
                  <a:lnTo>
                    <a:pt x="157" y="494"/>
                  </a:lnTo>
                  <a:lnTo>
                    <a:pt x="155" y="493"/>
                  </a:lnTo>
                  <a:lnTo>
                    <a:pt x="153" y="493"/>
                  </a:lnTo>
                  <a:lnTo>
                    <a:pt x="151" y="492"/>
                  </a:lnTo>
                  <a:lnTo>
                    <a:pt x="149" y="492"/>
                  </a:lnTo>
                  <a:lnTo>
                    <a:pt x="147" y="491"/>
                  </a:lnTo>
                  <a:lnTo>
                    <a:pt x="145" y="490"/>
                  </a:lnTo>
                  <a:lnTo>
                    <a:pt x="144" y="489"/>
                  </a:lnTo>
                  <a:lnTo>
                    <a:pt x="143" y="489"/>
                  </a:lnTo>
                  <a:lnTo>
                    <a:pt x="142" y="488"/>
                  </a:lnTo>
                  <a:lnTo>
                    <a:pt x="141" y="487"/>
                  </a:lnTo>
                  <a:lnTo>
                    <a:pt x="140" y="485"/>
                  </a:lnTo>
                  <a:lnTo>
                    <a:pt x="140" y="485"/>
                  </a:lnTo>
                  <a:lnTo>
                    <a:pt x="137" y="481"/>
                  </a:lnTo>
                  <a:lnTo>
                    <a:pt x="135" y="476"/>
                  </a:lnTo>
                  <a:lnTo>
                    <a:pt x="133" y="473"/>
                  </a:lnTo>
                  <a:lnTo>
                    <a:pt x="133" y="471"/>
                  </a:lnTo>
                  <a:lnTo>
                    <a:pt x="132" y="470"/>
                  </a:lnTo>
                  <a:lnTo>
                    <a:pt x="131" y="465"/>
                  </a:lnTo>
                  <a:lnTo>
                    <a:pt x="130" y="463"/>
                  </a:lnTo>
                  <a:lnTo>
                    <a:pt x="129" y="461"/>
                  </a:lnTo>
                  <a:lnTo>
                    <a:pt x="128" y="460"/>
                  </a:lnTo>
                  <a:lnTo>
                    <a:pt x="127" y="458"/>
                  </a:lnTo>
                  <a:lnTo>
                    <a:pt x="126" y="456"/>
                  </a:lnTo>
                  <a:lnTo>
                    <a:pt x="125" y="455"/>
                  </a:lnTo>
                  <a:lnTo>
                    <a:pt x="124" y="453"/>
                  </a:lnTo>
                  <a:lnTo>
                    <a:pt x="121" y="450"/>
                  </a:lnTo>
                  <a:lnTo>
                    <a:pt x="119" y="448"/>
                  </a:lnTo>
                  <a:lnTo>
                    <a:pt x="112" y="442"/>
                  </a:lnTo>
                  <a:lnTo>
                    <a:pt x="110" y="441"/>
                  </a:lnTo>
                  <a:lnTo>
                    <a:pt x="108" y="440"/>
                  </a:lnTo>
                  <a:lnTo>
                    <a:pt x="106" y="439"/>
                  </a:lnTo>
                  <a:lnTo>
                    <a:pt x="104" y="438"/>
                  </a:lnTo>
                  <a:lnTo>
                    <a:pt x="99" y="435"/>
                  </a:lnTo>
                  <a:lnTo>
                    <a:pt x="97" y="435"/>
                  </a:lnTo>
                  <a:lnTo>
                    <a:pt x="96" y="434"/>
                  </a:lnTo>
                  <a:lnTo>
                    <a:pt x="94" y="433"/>
                  </a:lnTo>
                  <a:lnTo>
                    <a:pt x="93" y="431"/>
                  </a:lnTo>
                  <a:lnTo>
                    <a:pt x="92" y="430"/>
                  </a:lnTo>
                  <a:lnTo>
                    <a:pt x="91" y="429"/>
                  </a:lnTo>
                  <a:lnTo>
                    <a:pt x="90" y="429"/>
                  </a:lnTo>
                  <a:lnTo>
                    <a:pt x="90" y="428"/>
                  </a:lnTo>
                  <a:lnTo>
                    <a:pt x="89" y="427"/>
                  </a:lnTo>
                  <a:lnTo>
                    <a:pt x="89" y="426"/>
                  </a:lnTo>
                  <a:lnTo>
                    <a:pt x="89" y="425"/>
                  </a:lnTo>
                  <a:lnTo>
                    <a:pt x="88" y="422"/>
                  </a:lnTo>
                  <a:lnTo>
                    <a:pt x="87" y="418"/>
                  </a:lnTo>
                  <a:lnTo>
                    <a:pt x="86" y="415"/>
                  </a:lnTo>
                  <a:lnTo>
                    <a:pt x="85" y="411"/>
                  </a:lnTo>
                  <a:lnTo>
                    <a:pt x="83" y="406"/>
                  </a:lnTo>
                  <a:lnTo>
                    <a:pt x="82" y="405"/>
                  </a:lnTo>
                  <a:lnTo>
                    <a:pt x="82" y="403"/>
                  </a:lnTo>
                  <a:lnTo>
                    <a:pt x="82" y="402"/>
                  </a:lnTo>
                  <a:lnTo>
                    <a:pt x="82" y="400"/>
                  </a:lnTo>
                  <a:lnTo>
                    <a:pt x="82" y="399"/>
                  </a:lnTo>
                  <a:lnTo>
                    <a:pt x="83" y="396"/>
                  </a:lnTo>
                  <a:lnTo>
                    <a:pt x="83" y="393"/>
                  </a:lnTo>
                  <a:lnTo>
                    <a:pt x="83" y="391"/>
                  </a:lnTo>
                  <a:lnTo>
                    <a:pt x="83" y="387"/>
                  </a:lnTo>
                  <a:lnTo>
                    <a:pt x="83" y="382"/>
                  </a:lnTo>
                  <a:lnTo>
                    <a:pt x="83" y="380"/>
                  </a:lnTo>
                  <a:lnTo>
                    <a:pt x="83" y="378"/>
                  </a:lnTo>
                  <a:lnTo>
                    <a:pt x="83" y="376"/>
                  </a:lnTo>
                  <a:lnTo>
                    <a:pt x="82" y="374"/>
                  </a:lnTo>
                  <a:lnTo>
                    <a:pt x="82" y="373"/>
                  </a:lnTo>
                  <a:lnTo>
                    <a:pt x="81" y="372"/>
                  </a:lnTo>
                  <a:lnTo>
                    <a:pt x="80" y="371"/>
                  </a:lnTo>
                  <a:lnTo>
                    <a:pt x="79" y="370"/>
                  </a:lnTo>
                  <a:lnTo>
                    <a:pt x="78" y="369"/>
                  </a:lnTo>
                  <a:lnTo>
                    <a:pt x="75" y="368"/>
                  </a:lnTo>
                  <a:lnTo>
                    <a:pt x="73" y="367"/>
                  </a:lnTo>
                  <a:lnTo>
                    <a:pt x="70" y="366"/>
                  </a:lnTo>
                  <a:lnTo>
                    <a:pt x="69" y="365"/>
                  </a:lnTo>
                  <a:lnTo>
                    <a:pt x="68" y="365"/>
                  </a:lnTo>
                  <a:lnTo>
                    <a:pt x="66" y="364"/>
                  </a:lnTo>
                  <a:lnTo>
                    <a:pt x="65" y="363"/>
                  </a:lnTo>
                  <a:lnTo>
                    <a:pt x="65" y="362"/>
                  </a:lnTo>
                  <a:lnTo>
                    <a:pt x="64" y="361"/>
                  </a:lnTo>
                  <a:lnTo>
                    <a:pt x="63" y="359"/>
                  </a:lnTo>
                  <a:lnTo>
                    <a:pt x="61" y="356"/>
                  </a:lnTo>
                  <a:lnTo>
                    <a:pt x="60" y="354"/>
                  </a:lnTo>
                  <a:lnTo>
                    <a:pt x="59" y="352"/>
                  </a:lnTo>
                  <a:lnTo>
                    <a:pt x="58" y="350"/>
                  </a:lnTo>
                  <a:lnTo>
                    <a:pt x="57" y="348"/>
                  </a:lnTo>
                  <a:lnTo>
                    <a:pt x="57" y="346"/>
                  </a:lnTo>
                  <a:lnTo>
                    <a:pt x="56" y="344"/>
                  </a:lnTo>
                  <a:lnTo>
                    <a:pt x="56" y="342"/>
                  </a:lnTo>
                  <a:lnTo>
                    <a:pt x="55" y="340"/>
                  </a:lnTo>
                  <a:lnTo>
                    <a:pt x="55" y="332"/>
                  </a:lnTo>
                  <a:lnTo>
                    <a:pt x="54" y="330"/>
                  </a:lnTo>
                  <a:lnTo>
                    <a:pt x="54" y="328"/>
                  </a:lnTo>
                  <a:lnTo>
                    <a:pt x="53" y="326"/>
                  </a:lnTo>
                  <a:lnTo>
                    <a:pt x="51" y="319"/>
                  </a:lnTo>
                  <a:lnTo>
                    <a:pt x="51" y="317"/>
                  </a:lnTo>
                  <a:lnTo>
                    <a:pt x="50" y="315"/>
                  </a:lnTo>
                  <a:lnTo>
                    <a:pt x="49" y="313"/>
                  </a:lnTo>
                  <a:lnTo>
                    <a:pt x="48" y="312"/>
                  </a:lnTo>
                  <a:lnTo>
                    <a:pt x="47" y="310"/>
                  </a:lnTo>
                  <a:lnTo>
                    <a:pt x="46" y="310"/>
                  </a:lnTo>
                  <a:lnTo>
                    <a:pt x="45" y="309"/>
                  </a:lnTo>
                  <a:lnTo>
                    <a:pt x="45" y="308"/>
                  </a:lnTo>
                  <a:lnTo>
                    <a:pt x="41" y="307"/>
                  </a:lnTo>
                  <a:lnTo>
                    <a:pt x="41" y="306"/>
                  </a:lnTo>
                  <a:lnTo>
                    <a:pt x="40" y="306"/>
                  </a:lnTo>
                  <a:lnTo>
                    <a:pt x="39" y="305"/>
                  </a:lnTo>
                  <a:lnTo>
                    <a:pt x="39" y="304"/>
                  </a:lnTo>
                  <a:lnTo>
                    <a:pt x="37" y="302"/>
                  </a:lnTo>
                  <a:lnTo>
                    <a:pt x="36" y="301"/>
                  </a:lnTo>
                  <a:lnTo>
                    <a:pt x="36" y="300"/>
                  </a:lnTo>
                  <a:lnTo>
                    <a:pt x="36" y="298"/>
                  </a:lnTo>
                  <a:lnTo>
                    <a:pt x="36" y="295"/>
                  </a:lnTo>
                  <a:lnTo>
                    <a:pt x="35" y="294"/>
                  </a:lnTo>
                  <a:lnTo>
                    <a:pt x="35" y="292"/>
                  </a:lnTo>
                  <a:lnTo>
                    <a:pt x="35" y="291"/>
                  </a:lnTo>
                  <a:lnTo>
                    <a:pt x="35" y="290"/>
                  </a:lnTo>
                  <a:lnTo>
                    <a:pt x="35" y="288"/>
                  </a:lnTo>
                  <a:lnTo>
                    <a:pt x="36" y="285"/>
                  </a:lnTo>
                  <a:lnTo>
                    <a:pt x="36" y="282"/>
                  </a:lnTo>
                  <a:lnTo>
                    <a:pt x="37" y="278"/>
                  </a:lnTo>
                  <a:lnTo>
                    <a:pt x="37" y="277"/>
                  </a:lnTo>
                  <a:lnTo>
                    <a:pt x="37" y="276"/>
                  </a:lnTo>
                  <a:lnTo>
                    <a:pt x="37" y="274"/>
                  </a:lnTo>
                  <a:lnTo>
                    <a:pt x="37" y="272"/>
                  </a:lnTo>
                  <a:lnTo>
                    <a:pt x="36" y="271"/>
                  </a:lnTo>
                  <a:lnTo>
                    <a:pt x="35" y="269"/>
                  </a:lnTo>
                  <a:lnTo>
                    <a:pt x="35" y="268"/>
                  </a:lnTo>
                  <a:lnTo>
                    <a:pt x="34" y="267"/>
                  </a:lnTo>
                  <a:lnTo>
                    <a:pt x="33" y="266"/>
                  </a:lnTo>
                  <a:lnTo>
                    <a:pt x="32" y="265"/>
                  </a:lnTo>
                  <a:lnTo>
                    <a:pt x="31" y="265"/>
                  </a:lnTo>
                  <a:lnTo>
                    <a:pt x="30" y="264"/>
                  </a:lnTo>
                  <a:lnTo>
                    <a:pt x="25" y="262"/>
                  </a:lnTo>
                  <a:lnTo>
                    <a:pt x="23" y="261"/>
                  </a:lnTo>
                  <a:lnTo>
                    <a:pt x="22" y="261"/>
                  </a:lnTo>
                  <a:lnTo>
                    <a:pt x="18" y="258"/>
                  </a:lnTo>
                  <a:lnTo>
                    <a:pt x="11" y="254"/>
                  </a:lnTo>
                  <a:lnTo>
                    <a:pt x="8" y="252"/>
                  </a:lnTo>
                  <a:lnTo>
                    <a:pt x="7" y="252"/>
                  </a:lnTo>
                  <a:lnTo>
                    <a:pt x="5" y="251"/>
                  </a:lnTo>
                  <a:lnTo>
                    <a:pt x="4" y="250"/>
                  </a:lnTo>
                  <a:lnTo>
                    <a:pt x="3" y="249"/>
                  </a:lnTo>
                  <a:lnTo>
                    <a:pt x="2" y="248"/>
                  </a:lnTo>
                  <a:lnTo>
                    <a:pt x="1" y="247"/>
                  </a:lnTo>
                  <a:lnTo>
                    <a:pt x="0" y="2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3" name="Freeform 269">
              <a:extLst>
                <a:ext uri="{FF2B5EF4-FFF2-40B4-BE49-F238E27FC236}">
                  <a16:creationId xmlns:a16="http://schemas.microsoft.com/office/drawing/2014/main" id="{2FF64D2C-4664-4469-B651-4DE39D868424}"/>
                </a:ext>
              </a:extLst>
            </p:cNvPr>
            <p:cNvSpPr>
              <a:spLocks/>
            </p:cNvSpPr>
            <p:nvPr/>
          </p:nvSpPr>
          <p:spPr bwMode="auto">
            <a:xfrm>
              <a:off x="4571847" y="3525137"/>
              <a:ext cx="627063" cy="388938"/>
            </a:xfrm>
            <a:custGeom>
              <a:avLst/>
              <a:gdLst>
                <a:gd name="T0" fmla="*/ 3 w 395"/>
                <a:gd name="T1" fmla="*/ 231 h 245"/>
                <a:gd name="T2" fmla="*/ 0 w 395"/>
                <a:gd name="T3" fmla="*/ 221 h 245"/>
                <a:gd name="T4" fmla="*/ 2 w 395"/>
                <a:gd name="T5" fmla="*/ 214 h 245"/>
                <a:gd name="T6" fmla="*/ 8 w 395"/>
                <a:gd name="T7" fmla="*/ 208 h 245"/>
                <a:gd name="T8" fmla="*/ 23 w 395"/>
                <a:gd name="T9" fmla="*/ 199 h 245"/>
                <a:gd name="T10" fmla="*/ 27 w 395"/>
                <a:gd name="T11" fmla="*/ 194 h 245"/>
                <a:gd name="T12" fmla="*/ 32 w 395"/>
                <a:gd name="T13" fmla="*/ 171 h 245"/>
                <a:gd name="T14" fmla="*/ 36 w 395"/>
                <a:gd name="T15" fmla="*/ 164 h 245"/>
                <a:gd name="T16" fmla="*/ 43 w 395"/>
                <a:gd name="T17" fmla="*/ 154 h 245"/>
                <a:gd name="T18" fmla="*/ 52 w 395"/>
                <a:gd name="T19" fmla="*/ 139 h 245"/>
                <a:gd name="T20" fmla="*/ 62 w 395"/>
                <a:gd name="T21" fmla="*/ 124 h 245"/>
                <a:gd name="T22" fmla="*/ 73 w 395"/>
                <a:gd name="T23" fmla="*/ 123 h 245"/>
                <a:gd name="T24" fmla="*/ 84 w 395"/>
                <a:gd name="T25" fmla="*/ 125 h 245"/>
                <a:gd name="T26" fmla="*/ 91 w 395"/>
                <a:gd name="T27" fmla="*/ 121 h 245"/>
                <a:gd name="T28" fmla="*/ 99 w 395"/>
                <a:gd name="T29" fmla="*/ 117 h 245"/>
                <a:gd name="T30" fmla="*/ 107 w 395"/>
                <a:gd name="T31" fmla="*/ 118 h 245"/>
                <a:gd name="T32" fmla="*/ 113 w 395"/>
                <a:gd name="T33" fmla="*/ 123 h 245"/>
                <a:gd name="T34" fmla="*/ 117 w 395"/>
                <a:gd name="T35" fmla="*/ 127 h 245"/>
                <a:gd name="T36" fmla="*/ 119 w 395"/>
                <a:gd name="T37" fmla="*/ 127 h 245"/>
                <a:gd name="T38" fmla="*/ 122 w 395"/>
                <a:gd name="T39" fmla="*/ 121 h 245"/>
                <a:gd name="T40" fmla="*/ 129 w 395"/>
                <a:gd name="T41" fmla="*/ 117 h 245"/>
                <a:gd name="T42" fmla="*/ 133 w 395"/>
                <a:gd name="T43" fmla="*/ 112 h 245"/>
                <a:gd name="T44" fmla="*/ 142 w 395"/>
                <a:gd name="T45" fmla="*/ 109 h 245"/>
                <a:gd name="T46" fmla="*/ 155 w 395"/>
                <a:gd name="T47" fmla="*/ 106 h 245"/>
                <a:gd name="T48" fmla="*/ 166 w 395"/>
                <a:gd name="T49" fmla="*/ 103 h 245"/>
                <a:gd name="T50" fmla="*/ 173 w 395"/>
                <a:gd name="T51" fmla="*/ 103 h 245"/>
                <a:gd name="T52" fmla="*/ 186 w 395"/>
                <a:gd name="T53" fmla="*/ 107 h 245"/>
                <a:gd name="T54" fmla="*/ 196 w 395"/>
                <a:gd name="T55" fmla="*/ 110 h 245"/>
                <a:gd name="T56" fmla="*/ 206 w 395"/>
                <a:gd name="T57" fmla="*/ 110 h 245"/>
                <a:gd name="T58" fmla="*/ 213 w 395"/>
                <a:gd name="T59" fmla="*/ 110 h 245"/>
                <a:gd name="T60" fmla="*/ 222 w 395"/>
                <a:gd name="T61" fmla="*/ 113 h 245"/>
                <a:gd name="T62" fmla="*/ 230 w 395"/>
                <a:gd name="T63" fmla="*/ 110 h 245"/>
                <a:gd name="T64" fmla="*/ 238 w 395"/>
                <a:gd name="T65" fmla="*/ 103 h 245"/>
                <a:gd name="T66" fmla="*/ 241 w 395"/>
                <a:gd name="T67" fmla="*/ 92 h 245"/>
                <a:gd name="T68" fmla="*/ 241 w 395"/>
                <a:gd name="T69" fmla="*/ 84 h 245"/>
                <a:gd name="T70" fmla="*/ 245 w 395"/>
                <a:gd name="T71" fmla="*/ 80 h 245"/>
                <a:gd name="T72" fmla="*/ 257 w 395"/>
                <a:gd name="T73" fmla="*/ 74 h 245"/>
                <a:gd name="T74" fmla="*/ 271 w 395"/>
                <a:gd name="T75" fmla="*/ 66 h 245"/>
                <a:gd name="T76" fmla="*/ 283 w 395"/>
                <a:gd name="T77" fmla="*/ 58 h 245"/>
                <a:gd name="T78" fmla="*/ 293 w 395"/>
                <a:gd name="T79" fmla="*/ 48 h 245"/>
                <a:gd name="T80" fmla="*/ 298 w 395"/>
                <a:gd name="T81" fmla="*/ 46 h 245"/>
                <a:gd name="T82" fmla="*/ 308 w 395"/>
                <a:gd name="T83" fmla="*/ 48 h 245"/>
                <a:gd name="T84" fmla="*/ 323 w 395"/>
                <a:gd name="T85" fmla="*/ 51 h 245"/>
                <a:gd name="T86" fmla="*/ 330 w 395"/>
                <a:gd name="T87" fmla="*/ 55 h 245"/>
                <a:gd name="T88" fmla="*/ 341 w 395"/>
                <a:gd name="T89" fmla="*/ 63 h 245"/>
                <a:gd name="T90" fmla="*/ 347 w 395"/>
                <a:gd name="T91" fmla="*/ 66 h 245"/>
                <a:gd name="T92" fmla="*/ 351 w 395"/>
                <a:gd name="T93" fmla="*/ 65 h 245"/>
                <a:gd name="T94" fmla="*/ 354 w 395"/>
                <a:gd name="T95" fmla="*/ 60 h 245"/>
                <a:gd name="T96" fmla="*/ 357 w 395"/>
                <a:gd name="T97" fmla="*/ 44 h 245"/>
                <a:gd name="T98" fmla="*/ 357 w 395"/>
                <a:gd name="T99" fmla="*/ 38 h 245"/>
                <a:gd name="T100" fmla="*/ 361 w 395"/>
                <a:gd name="T101" fmla="*/ 35 h 245"/>
                <a:gd name="T102" fmla="*/ 372 w 395"/>
                <a:gd name="T103" fmla="*/ 31 h 245"/>
                <a:gd name="T104" fmla="*/ 379 w 395"/>
                <a:gd name="T105" fmla="*/ 27 h 245"/>
                <a:gd name="T106" fmla="*/ 381 w 395"/>
                <a:gd name="T107" fmla="*/ 22 h 245"/>
                <a:gd name="T108" fmla="*/ 380 w 395"/>
                <a:gd name="T109" fmla="*/ 19 h 245"/>
                <a:gd name="T110" fmla="*/ 378 w 395"/>
                <a:gd name="T111" fmla="*/ 14 h 245"/>
                <a:gd name="T112" fmla="*/ 380 w 395"/>
                <a:gd name="T113" fmla="*/ 6 h 245"/>
                <a:gd name="T114" fmla="*/ 384 w 395"/>
                <a:gd name="T115" fmla="*/ 3 h 245"/>
                <a:gd name="T116" fmla="*/ 387 w 395"/>
                <a:gd name="T117" fmla="*/ 2 h 245"/>
                <a:gd name="T118" fmla="*/ 393 w 395"/>
                <a:gd name="T119" fmla="*/ 1 h 245"/>
                <a:gd name="T120" fmla="*/ 395 w 395"/>
                <a:gd name="T1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245">
                  <a:moveTo>
                    <a:pt x="12" y="245"/>
                  </a:moveTo>
                  <a:lnTo>
                    <a:pt x="11" y="244"/>
                  </a:lnTo>
                  <a:lnTo>
                    <a:pt x="9" y="241"/>
                  </a:lnTo>
                  <a:lnTo>
                    <a:pt x="6" y="236"/>
                  </a:lnTo>
                  <a:lnTo>
                    <a:pt x="3" y="231"/>
                  </a:lnTo>
                  <a:lnTo>
                    <a:pt x="2" y="229"/>
                  </a:lnTo>
                  <a:lnTo>
                    <a:pt x="1" y="227"/>
                  </a:lnTo>
                  <a:lnTo>
                    <a:pt x="1" y="225"/>
                  </a:lnTo>
                  <a:lnTo>
                    <a:pt x="0" y="223"/>
                  </a:lnTo>
                  <a:lnTo>
                    <a:pt x="0" y="221"/>
                  </a:lnTo>
                  <a:lnTo>
                    <a:pt x="0" y="219"/>
                  </a:lnTo>
                  <a:lnTo>
                    <a:pt x="0" y="218"/>
                  </a:lnTo>
                  <a:lnTo>
                    <a:pt x="1" y="217"/>
                  </a:lnTo>
                  <a:lnTo>
                    <a:pt x="1" y="215"/>
                  </a:lnTo>
                  <a:lnTo>
                    <a:pt x="2" y="214"/>
                  </a:lnTo>
                  <a:lnTo>
                    <a:pt x="3" y="213"/>
                  </a:lnTo>
                  <a:lnTo>
                    <a:pt x="4" y="212"/>
                  </a:lnTo>
                  <a:lnTo>
                    <a:pt x="4" y="211"/>
                  </a:lnTo>
                  <a:lnTo>
                    <a:pt x="6" y="210"/>
                  </a:lnTo>
                  <a:lnTo>
                    <a:pt x="8" y="208"/>
                  </a:lnTo>
                  <a:lnTo>
                    <a:pt x="11" y="206"/>
                  </a:lnTo>
                  <a:lnTo>
                    <a:pt x="19" y="202"/>
                  </a:lnTo>
                  <a:lnTo>
                    <a:pt x="20" y="201"/>
                  </a:lnTo>
                  <a:lnTo>
                    <a:pt x="22" y="200"/>
                  </a:lnTo>
                  <a:lnTo>
                    <a:pt x="23" y="199"/>
                  </a:lnTo>
                  <a:lnTo>
                    <a:pt x="24" y="198"/>
                  </a:lnTo>
                  <a:lnTo>
                    <a:pt x="25" y="197"/>
                  </a:lnTo>
                  <a:lnTo>
                    <a:pt x="26" y="196"/>
                  </a:lnTo>
                  <a:lnTo>
                    <a:pt x="26" y="195"/>
                  </a:lnTo>
                  <a:lnTo>
                    <a:pt x="27" y="194"/>
                  </a:lnTo>
                  <a:lnTo>
                    <a:pt x="27" y="192"/>
                  </a:lnTo>
                  <a:lnTo>
                    <a:pt x="28" y="188"/>
                  </a:lnTo>
                  <a:lnTo>
                    <a:pt x="28" y="183"/>
                  </a:lnTo>
                  <a:lnTo>
                    <a:pt x="29" y="180"/>
                  </a:lnTo>
                  <a:lnTo>
                    <a:pt x="32" y="171"/>
                  </a:lnTo>
                  <a:lnTo>
                    <a:pt x="32" y="169"/>
                  </a:lnTo>
                  <a:lnTo>
                    <a:pt x="33" y="168"/>
                  </a:lnTo>
                  <a:lnTo>
                    <a:pt x="34" y="166"/>
                  </a:lnTo>
                  <a:lnTo>
                    <a:pt x="35" y="165"/>
                  </a:lnTo>
                  <a:lnTo>
                    <a:pt x="36" y="164"/>
                  </a:lnTo>
                  <a:lnTo>
                    <a:pt x="38" y="162"/>
                  </a:lnTo>
                  <a:lnTo>
                    <a:pt x="39" y="161"/>
                  </a:lnTo>
                  <a:lnTo>
                    <a:pt x="40" y="160"/>
                  </a:lnTo>
                  <a:lnTo>
                    <a:pt x="41" y="158"/>
                  </a:lnTo>
                  <a:lnTo>
                    <a:pt x="43" y="154"/>
                  </a:lnTo>
                  <a:lnTo>
                    <a:pt x="44" y="153"/>
                  </a:lnTo>
                  <a:lnTo>
                    <a:pt x="46" y="149"/>
                  </a:lnTo>
                  <a:lnTo>
                    <a:pt x="47" y="147"/>
                  </a:lnTo>
                  <a:lnTo>
                    <a:pt x="48" y="145"/>
                  </a:lnTo>
                  <a:lnTo>
                    <a:pt x="52" y="139"/>
                  </a:lnTo>
                  <a:lnTo>
                    <a:pt x="54" y="135"/>
                  </a:lnTo>
                  <a:lnTo>
                    <a:pt x="55" y="134"/>
                  </a:lnTo>
                  <a:lnTo>
                    <a:pt x="57" y="131"/>
                  </a:lnTo>
                  <a:lnTo>
                    <a:pt x="58" y="129"/>
                  </a:lnTo>
                  <a:lnTo>
                    <a:pt x="62" y="124"/>
                  </a:lnTo>
                  <a:lnTo>
                    <a:pt x="63" y="123"/>
                  </a:lnTo>
                  <a:lnTo>
                    <a:pt x="64" y="121"/>
                  </a:lnTo>
                  <a:lnTo>
                    <a:pt x="64" y="121"/>
                  </a:lnTo>
                  <a:lnTo>
                    <a:pt x="67" y="121"/>
                  </a:lnTo>
                  <a:lnTo>
                    <a:pt x="73" y="123"/>
                  </a:lnTo>
                  <a:lnTo>
                    <a:pt x="79" y="125"/>
                  </a:lnTo>
                  <a:lnTo>
                    <a:pt x="81" y="125"/>
                  </a:lnTo>
                  <a:lnTo>
                    <a:pt x="82" y="125"/>
                  </a:lnTo>
                  <a:lnTo>
                    <a:pt x="83" y="125"/>
                  </a:lnTo>
                  <a:lnTo>
                    <a:pt x="84" y="125"/>
                  </a:lnTo>
                  <a:lnTo>
                    <a:pt x="85" y="125"/>
                  </a:lnTo>
                  <a:lnTo>
                    <a:pt x="86" y="124"/>
                  </a:lnTo>
                  <a:lnTo>
                    <a:pt x="88" y="124"/>
                  </a:lnTo>
                  <a:lnTo>
                    <a:pt x="89" y="123"/>
                  </a:lnTo>
                  <a:lnTo>
                    <a:pt x="91" y="121"/>
                  </a:lnTo>
                  <a:lnTo>
                    <a:pt x="92" y="120"/>
                  </a:lnTo>
                  <a:lnTo>
                    <a:pt x="94" y="119"/>
                  </a:lnTo>
                  <a:lnTo>
                    <a:pt x="96" y="118"/>
                  </a:lnTo>
                  <a:lnTo>
                    <a:pt x="98" y="118"/>
                  </a:lnTo>
                  <a:lnTo>
                    <a:pt x="99" y="117"/>
                  </a:lnTo>
                  <a:lnTo>
                    <a:pt x="101" y="117"/>
                  </a:lnTo>
                  <a:lnTo>
                    <a:pt x="103" y="117"/>
                  </a:lnTo>
                  <a:lnTo>
                    <a:pt x="104" y="117"/>
                  </a:lnTo>
                  <a:lnTo>
                    <a:pt x="105" y="118"/>
                  </a:lnTo>
                  <a:lnTo>
                    <a:pt x="107" y="118"/>
                  </a:lnTo>
                  <a:lnTo>
                    <a:pt x="108" y="119"/>
                  </a:lnTo>
                  <a:lnTo>
                    <a:pt x="110" y="120"/>
                  </a:lnTo>
                  <a:lnTo>
                    <a:pt x="111" y="121"/>
                  </a:lnTo>
                  <a:lnTo>
                    <a:pt x="112" y="122"/>
                  </a:lnTo>
                  <a:lnTo>
                    <a:pt x="113" y="123"/>
                  </a:lnTo>
                  <a:lnTo>
                    <a:pt x="115" y="126"/>
                  </a:lnTo>
                  <a:lnTo>
                    <a:pt x="116" y="127"/>
                  </a:lnTo>
                  <a:lnTo>
                    <a:pt x="116" y="127"/>
                  </a:lnTo>
                  <a:lnTo>
                    <a:pt x="117" y="127"/>
                  </a:lnTo>
                  <a:lnTo>
                    <a:pt x="117" y="127"/>
                  </a:lnTo>
                  <a:lnTo>
                    <a:pt x="118" y="127"/>
                  </a:lnTo>
                  <a:lnTo>
                    <a:pt x="118" y="127"/>
                  </a:lnTo>
                  <a:lnTo>
                    <a:pt x="118" y="127"/>
                  </a:lnTo>
                  <a:lnTo>
                    <a:pt x="119" y="127"/>
                  </a:lnTo>
                  <a:lnTo>
                    <a:pt x="119" y="127"/>
                  </a:lnTo>
                  <a:lnTo>
                    <a:pt x="119" y="126"/>
                  </a:lnTo>
                  <a:lnTo>
                    <a:pt x="120" y="124"/>
                  </a:lnTo>
                  <a:lnTo>
                    <a:pt x="120" y="123"/>
                  </a:lnTo>
                  <a:lnTo>
                    <a:pt x="121" y="122"/>
                  </a:lnTo>
                  <a:lnTo>
                    <a:pt x="122" y="121"/>
                  </a:lnTo>
                  <a:lnTo>
                    <a:pt x="123" y="121"/>
                  </a:lnTo>
                  <a:lnTo>
                    <a:pt x="124" y="120"/>
                  </a:lnTo>
                  <a:lnTo>
                    <a:pt x="125" y="119"/>
                  </a:lnTo>
                  <a:lnTo>
                    <a:pt x="128" y="117"/>
                  </a:lnTo>
                  <a:lnTo>
                    <a:pt x="129" y="117"/>
                  </a:lnTo>
                  <a:lnTo>
                    <a:pt x="130" y="116"/>
                  </a:lnTo>
                  <a:lnTo>
                    <a:pt x="131" y="115"/>
                  </a:lnTo>
                  <a:lnTo>
                    <a:pt x="132" y="113"/>
                  </a:lnTo>
                  <a:lnTo>
                    <a:pt x="133" y="113"/>
                  </a:lnTo>
                  <a:lnTo>
                    <a:pt x="133" y="112"/>
                  </a:lnTo>
                  <a:lnTo>
                    <a:pt x="134" y="112"/>
                  </a:lnTo>
                  <a:lnTo>
                    <a:pt x="136" y="111"/>
                  </a:lnTo>
                  <a:lnTo>
                    <a:pt x="139" y="110"/>
                  </a:lnTo>
                  <a:lnTo>
                    <a:pt x="141" y="110"/>
                  </a:lnTo>
                  <a:lnTo>
                    <a:pt x="142" y="109"/>
                  </a:lnTo>
                  <a:lnTo>
                    <a:pt x="146" y="108"/>
                  </a:lnTo>
                  <a:lnTo>
                    <a:pt x="147" y="107"/>
                  </a:lnTo>
                  <a:lnTo>
                    <a:pt x="149" y="107"/>
                  </a:lnTo>
                  <a:lnTo>
                    <a:pt x="154" y="106"/>
                  </a:lnTo>
                  <a:lnTo>
                    <a:pt x="155" y="106"/>
                  </a:lnTo>
                  <a:lnTo>
                    <a:pt x="158" y="106"/>
                  </a:lnTo>
                  <a:lnTo>
                    <a:pt x="159" y="106"/>
                  </a:lnTo>
                  <a:lnTo>
                    <a:pt x="161" y="105"/>
                  </a:lnTo>
                  <a:lnTo>
                    <a:pt x="165" y="104"/>
                  </a:lnTo>
                  <a:lnTo>
                    <a:pt x="166" y="103"/>
                  </a:lnTo>
                  <a:lnTo>
                    <a:pt x="167" y="103"/>
                  </a:lnTo>
                  <a:lnTo>
                    <a:pt x="168" y="103"/>
                  </a:lnTo>
                  <a:lnTo>
                    <a:pt x="170" y="103"/>
                  </a:lnTo>
                  <a:lnTo>
                    <a:pt x="171" y="103"/>
                  </a:lnTo>
                  <a:lnTo>
                    <a:pt x="173" y="103"/>
                  </a:lnTo>
                  <a:lnTo>
                    <a:pt x="174" y="104"/>
                  </a:lnTo>
                  <a:lnTo>
                    <a:pt x="176" y="104"/>
                  </a:lnTo>
                  <a:lnTo>
                    <a:pt x="178" y="105"/>
                  </a:lnTo>
                  <a:lnTo>
                    <a:pt x="180" y="106"/>
                  </a:lnTo>
                  <a:lnTo>
                    <a:pt x="186" y="107"/>
                  </a:lnTo>
                  <a:lnTo>
                    <a:pt x="188" y="108"/>
                  </a:lnTo>
                  <a:lnTo>
                    <a:pt x="192" y="110"/>
                  </a:lnTo>
                  <a:lnTo>
                    <a:pt x="193" y="110"/>
                  </a:lnTo>
                  <a:lnTo>
                    <a:pt x="195" y="110"/>
                  </a:lnTo>
                  <a:lnTo>
                    <a:pt x="196" y="110"/>
                  </a:lnTo>
                  <a:lnTo>
                    <a:pt x="197" y="110"/>
                  </a:lnTo>
                  <a:lnTo>
                    <a:pt x="200" y="110"/>
                  </a:lnTo>
                  <a:lnTo>
                    <a:pt x="201" y="110"/>
                  </a:lnTo>
                  <a:lnTo>
                    <a:pt x="203" y="110"/>
                  </a:lnTo>
                  <a:lnTo>
                    <a:pt x="206" y="110"/>
                  </a:lnTo>
                  <a:lnTo>
                    <a:pt x="208" y="110"/>
                  </a:lnTo>
                  <a:lnTo>
                    <a:pt x="209" y="109"/>
                  </a:lnTo>
                  <a:lnTo>
                    <a:pt x="210" y="109"/>
                  </a:lnTo>
                  <a:lnTo>
                    <a:pt x="212" y="110"/>
                  </a:lnTo>
                  <a:lnTo>
                    <a:pt x="213" y="110"/>
                  </a:lnTo>
                  <a:lnTo>
                    <a:pt x="215" y="110"/>
                  </a:lnTo>
                  <a:lnTo>
                    <a:pt x="219" y="112"/>
                  </a:lnTo>
                  <a:lnTo>
                    <a:pt x="220" y="112"/>
                  </a:lnTo>
                  <a:lnTo>
                    <a:pt x="221" y="112"/>
                  </a:lnTo>
                  <a:lnTo>
                    <a:pt x="222" y="113"/>
                  </a:lnTo>
                  <a:lnTo>
                    <a:pt x="223" y="112"/>
                  </a:lnTo>
                  <a:lnTo>
                    <a:pt x="225" y="112"/>
                  </a:lnTo>
                  <a:lnTo>
                    <a:pt x="226" y="112"/>
                  </a:lnTo>
                  <a:lnTo>
                    <a:pt x="228" y="111"/>
                  </a:lnTo>
                  <a:lnTo>
                    <a:pt x="230" y="110"/>
                  </a:lnTo>
                  <a:lnTo>
                    <a:pt x="231" y="109"/>
                  </a:lnTo>
                  <a:lnTo>
                    <a:pt x="233" y="108"/>
                  </a:lnTo>
                  <a:lnTo>
                    <a:pt x="235" y="106"/>
                  </a:lnTo>
                  <a:lnTo>
                    <a:pt x="236" y="104"/>
                  </a:lnTo>
                  <a:lnTo>
                    <a:pt x="238" y="103"/>
                  </a:lnTo>
                  <a:lnTo>
                    <a:pt x="238" y="101"/>
                  </a:lnTo>
                  <a:lnTo>
                    <a:pt x="239" y="101"/>
                  </a:lnTo>
                  <a:lnTo>
                    <a:pt x="239" y="100"/>
                  </a:lnTo>
                  <a:lnTo>
                    <a:pt x="241" y="93"/>
                  </a:lnTo>
                  <a:lnTo>
                    <a:pt x="241" y="92"/>
                  </a:lnTo>
                  <a:lnTo>
                    <a:pt x="241" y="91"/>
                  </a:lnTo>
                  <a:lnTo>
                    <a:pt x="241" y="86"/>
                  </a:lnTo>
                  <a:lnTo>
                    <a:pt x="241" y="85"/>
                  </a:lnTo>
                  <a:lnTo>
                    <a:pt x="241" y="85"/>
                  </a:lnTo>
                  <a:lnTo>
                    <a:pt x="241" y="84"/>
                  </a:lnTo>
                  <a:lnTo>
                    <a:pt x="242" y="83"/>
                  </a:lnTo>
                  <a:lnTo>
                    <a:pt x="242" y="82"/>
                  </a:lnTo>
                  <a:lnTo>
                    <a:pt x="243" y="82"/>
                  </a:lnTo>
                  <a:lnTo>
                    <a:pt x="244" y="81"/>
                  </a:lnTo>
                  <a:lnTo>
                    <a:pt x="245" y="80"/>
                  </a:lnTo>
                  <a:lnTo>
                    <a:pt x="246" y="80"/>
                  </a:lnTo>
                  <a:lnTo>
                    <a:pt x="249" y="78"/>
                  </a:lnTo>
                  <a:lnTo>
                    <a:pt x="254" y="76"/>
                  </a:lnTo>
                  <a:lnTo>
                    <a:pt x="255" y="76"/>
                  </a:lnTo>
                  <a:lnTo>
                    <a:pt x="257" y="74"/>
                  </a:lnTo>
                  <a:lnTo>
                    <a:pt x="258" y="73"/>
                  </a:lnTo>
                  <a:lnTo>
                    <a:pt x="260" y="72"/>
                  </a:lnTo>
                  <a:lnTo>
                    <a:pt x="263" y="71"/>
                  </a:lnTo>
                  <a:lnTo>
                    <a:pt x="264" y="70"/>
                  </a:lnTo>
                  <a:lnTo>
                    <a:pt x="271" y="66"/>
                  </a:lnTo>
                  <a:lnTo>
                    <a:pt x="274" y="64"/>
                  </a:lnTo>
                  <a:lnTo>
                    <a:pt x="276" y="62"/>
                  </a:lnTo>
                  <a:lnTo>
                    <a:pt x="279" y="60"/>
                  </a:lnTo>
                  <a:lnTo>
                    <a:pt x="282" y="58"/>
                  </a:lnTo>
                  <a:lnTo>
                    <a:pt x="283" y="58"/>
                  </a:lnTo>
                  <a:lnTo>
                    <a:pt x="285" y="56"/>
                  </a:lnTo>
                  <a:lnTo>
                    <a:pt x="288" y="54"/>
                  </a:lnTo>
                  <a:lnTo>
                    <a:pt x="291" y="51"/>
                  </a:lnTo>
                  <a:lnTo>
                    <a:pt x="293" y="49"/>
                  </a:lnTo>
                  <a:lnTo>
                    <a:pt x="293" y="48"/>
                  </a:lnTo>
                  <a:lnTo>
                    <a:pt x="294" y="48"/>
                  </a:lnTo>
                  <a:lnTo>
                    <a:pt x="295" y="47"/>
                  </a:lnTo>
                  <a:lnTo>
                    <a:pt x="296" y="47"/>
                  </a:lnTo>
                  <a:lnTo>
                    <a:pt x="297" y="46"/>
                  </a:lnTo>
                  <a:lnTo>
                    <a:pt x="298" y="46"/>
                  </a:lnTo>
                  <a:lnTo>
                    <a:pt x="298" y="46"/>
                  </a:lnTo>
                  <a:lnTo>
                    <a:pt x="299" y="46"/>
                  </a:lnTo>
                  <a:lnTo>
                    <a:pt x="303" y="47"/>
                  </a:lnTo>
                  <a:lnTo>
                    <a:pt x="306" y="48"/>
                  </a:lnTo>
                  <a:lnTo>
                    <a:pt x="308" y="48"/>
                  </a:lnTo>
                  <a:lnTo>
                    <a:pt x="312" y="49"/>
                  </a:lnTo>
                  <a:lnTo>
                    <a:pt x="317" y="49"/>
                  </a:lnTo>
                  <a:lnTo>
                    <a:pt x="318" y="49"/>
                  </a:lnTo>
                  <a:lnTo>
                    <a:pt x="320" y="50"/>
                  </a:lnTo>
                  <a:lnTo>
                    <a:pt x="323" y="51"/>
                  </a:lnTo>
                  <a:lnTo>
                    <a:pt x="324" y="51"/>
                  </a:lnTo>
                  <a:lnTo>
                    <a:pt x="325" y="51"/>
                  </a:lnTo>
                  <a:lnTo>
                    <a:pt x="326" y="52"/>
                  </a:lnTo>
                  <a:lnTo>
                    <a:pt x="328" y="54"/>
                  </a:lnTo>
                  <a:lnTo>
                    <a:pt x="330" y="55"/>
                  </a:lnTo>
                  <a:lnTo>
                    <a:pt x="333" y="57"/>
                  </a:lnTo>
                  <a:lnTo>
                    <a:pt x="333" y="58"/>
                  </a:lnTo>
                  <a:lnTo>
                    <a:pt x="335" y="59"/>
                  </a:lnTo>
                  <a:lnTo>
                    <a:pt x="339" y="62"/>
                  </a:lnTo>
                  <a:lnTo>
                    <a:pt x="341" y="63"/>
                  </a:lnTo>
                  <a:lnTo>
                    <a:pt x="343" y="64"/>
                  </a:lnTo>
                  <a:lnTo>
                    <a:pt x="344" y="65"/>
                  </a:lnTo>
                  <a:lnTo>
                    <a:pt x="345" y="65"/>
                  </a:lnTo>
                  <a:lnTo>
                    <a:pt x="346" y="66"/>
                  </a:lnTo>
                  <a:lnTo>
                    <a:pt x="347" y="66"/>
                  </a:lnTo>
                  <a:lnTo>
                    <a:pt x="348" y="66"/>
                  </a:lnTo>
                  <a:lnTo>
                    <a:pt x="349" y="66"/>
                  </a:lnTo>
                  <a:lnTo>
                    <a:pt x="350" y="66"/>
                  </a:lnTo>
                  <a:lnTo>
                    <a:pt x="351" y="66"/>
                  </a:lnTo>
                  <a:lnTo>
                    <a:pt x="351" y="65"/>
                  </a:lnTo>
                  <a:lnTo>
                    <a:pt x="352" y="65"/>
                  </a:lnTo>
                  <a:lnTo>
                    <a:pt x="353" y="64"/>
                  </a:lnTo>
                  <a:lnTo>
                    <a:pt x="353" y="63"/>
                  </a:lnTo>
                  <a:lnTo>
                    <a:pt x="354" y="62"/>
                  </a:lnTo>
                  <a:lnTo>
                    <a:pt x="354" y="60"/>
                  </a:lnTo>
                  <a:lnTo>
                    <a:pt x="356" y="52"/>
                  </a:lnTo>
                  <a:lnTo>
                    <a:pt x="357" y="50"/>
                  </a:lnTo>
                  <a:lnTo>
                    <a:pt x="357" y="49"/>
                  </a:lnTo>
                  <a:lnTo>
                    <a:pt x="357" y="47"/>
                  </a:lnTo>
                  <a:lnTo>
                    <a:pt x="357" y="44"/>
                  </a:lnTo>
                  <a:lnTo>
                    <a:pt x="357" y="43"/>
                  </a:lnTo>
                  <a:lnTo>
                    <a:pt x="356" y="41"/>
                  </a:lnTo>
                  <a:lnTo>
                    <a:pt x="356" y="40"/>
                  </a:lnTo>
                  <a:lnTo>
                    <a:pt x="357" y="39"/>
                  </a:lnTo>
                  <a:lnTo>
                    <a:pt x="357" y="38"/>
                  </a:lnTo>
                  <a:lnTo>
                    <a:pt x="357" y="37"/>
                  </a:lnTo>
                  <a:lnTo>
                    <a:pt x="358" y="37"/>
                  </a:lnTo>
                  <a:lnTo>
                    <a:pt x="358" y="36"/>
                  </a:lnTo>
                  <a:lnTo>
                    <a:pt x="359" y="36"/>
                  </a:lnTo>
                  <a:lnTo>
                    <a:pt x="361" y="35"/>
                  </a:lnTo>
                  <a:lnTo>
                    <a:pt x="363" y="35"/>
                  </a:lnTo>
                  <a:lnTo>
                    <a:pt x="364" y="35"/>
                  </a:lnTo>
                  <a:lnTo>
                    <a:pt x="366" y="34"/>
                  </a:lnTo>
                  <a:lnTo>
                    <a:pt x="371" y="32"/>
                  </a:lnTo>
                  <a:lnTo>
                    <a:pt x="372" y="31"/>
                  </a:lnTo>
                  <a:lnTo>
                    <a:pt x="373" y="31"/>
                  </a:lnTo>
                  <a:lnTo>
                    <a:pt x="375" y="29"/>
                  </a:lnTo>
                  <a:lnTo>
                    <a:pt x="377" y="28"/>
                  </a:lnTo>
                  <a:lnTo>
                    <a:pt x="378" y="28"/>
                  </a:lnTo>
                  <a:lnTo>
                    <a:pt x="379" y="27"/>
                  </a:lnTo>
                  <a:lnTo>
                    <a:pt x="379" y="26"/>
                  </a:lnTo>
                  <a:lnTo>
                    <a:pt x="380" y="25"/>
                  </a:lnTo>
                  <a:lnTo>
                    <a:pt x="380" y="25"/>
                  </a:lnTo>
                  <a:lnTo>
                    <a:pt x="381" y="24"/>
                  </a:lnTo>
                  <a:lnTo>
                    <a:pt x="381" y="22"/>
                  </a:lnTo>
                  <a:lnTo>
                    <a:pt x="381" y="22"/>
                  </a:lnTo>
                  <a:lnTo>
                    <a:pt x="381" y="21"/>
                  </a:lnTo>
                  <a:lnTo>
                    <a:pt x="381" y="20"/>
                  </a:lnTo>
                  <a:lnTo>
                    <a:pt x="380" y="20"/>
                  </a:lnTo>
                  <a:lnTo>
                    <a:pt x="380" y="19"/>
                  </a:lnTo>
                  <a:lnTo>
                    <a:pt x="378" y="17"/>
                  </a:lnTo>
                  <a:lnTo>
                    <a:pt x="378" y="16"/>
                  </a:lnTo>
                  <a:lnTo>
                    <a:pt x="378" y="16"/>
                  </a:lnTo>
                  <a:lnTo>
                    <a:pt x="378" y="15"/>
                  </a:lnTo>
                  <a:lnTo>
                    <a:pt x="378" y="14"/>
                  </a:lnTo>
                  <a:lnTo>
                    <a:pt x="378" y="13"/>
                  </a:lnTo>
                  <a:lnTo>
                    <a:pt x="378" y="12"/>
                  </a:lnTo>
                  <a:lnTo>
                    <a:pt x="378" y="10"/>
                  </a:lnTo>
                  <a:lnTo>
                    <a:pt x="379" y="8"/>
                  </a:lnTo>
                  <a:lnTo>
                    <a:pt x="380" y="6"/>
                  </a:lnTo>
                  <a:lnTo>
                    <a:pt x="381" y="5"/>
                  </a:lnTo>
                  <a:lnTo>
                    <a:pt x="381" y="4"/>
                  </a:lnTo>
                  <a:lnTo>
                    <a:pt x="382" y="4"/>
                  </a:lnTo>
                  <a:lnTo>
                    <a:pt x="383" y="3"/>
                  </a:lnTo>
                  <a:lnTo>
                    <a:pt x="384" y="3"/>
                  </a:lnTo>
                  <a:lnTo>
                    <a:pt x="385" y="3"/>
                  </a:lnTo>
                  <a:lnTo>
                    <a:pt x="386" y="2"/>
                  </a:lnTo>
                  <a:lnTo>
                    <a:pt x="386" y="2"/>
                  </a:lnTo>
                  <a:lnTo>
                    <a:pt x="387" y="2"/>
                  </a:lnTo>
                  <a:lnTo>
                    <a:pt x="387" y="2"/>
                  </a:lnTo>
                  <a:lnTo>
                    <a:pt x="387" y="2"/>
                  </a:lnTo>
                  <a:lnTo>
                    <a:pt x="388" y="2"/>
                  </a:lnTo>
                  <a:lnTo>
                    <a:pt x="390" y="2"/>
                  </a:lnTo>
                  <a:lnTo>
                    <a:pt x="393" y="2"/>
                  </a:lnTo>
                  <a:lnTo>
                    <a:pt x="393" y="1"/>
                  </a:lnTo>
                  <a:lnTo>
                    <a:pt x="394" y="1"/>
                  </a:lnTo>
                  <a:lnTo>
                    <a:pt x="394" y="1"/>
                  </a:lnTo>
                  <a:lnTo>
                    <a:pt x="394" y="0"/>
                  </a:lnTo>
                  <a:lnTo>
                    <a:pt x="394" y="0"/>
                  </a:lnTo>
                  <a:lnTo>
                    <a:pt x="395"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4" name="Freeform 270">
              <a:extLst>
                <a:ext uri="{FF2B5EF4-FFF2-40B4-BE49-F238E27FC236}">
                  <a16:creationId xmlns:a16="http://schemas.microsoft.com/office/drawing/2014/main" id="{46247CA3-24DD-4531-804D-924502A47849}"/>
                </a:ext>
              </a:extLst>
            </p:cNvPr>
            <p:cNvSpPr>
              <a:spLocks/>
            </p:cNvSpPr>
            <p:nvPr/>
          </p:nvSpPr>
          <p:spPr bwMode="auto">
            <a:xfrm>
              <a:off x="4386109" y="3145724"/>
              <a:ext cx="796925" cy="581025"/>
            </a:xfrm>
            <a:custGeom>
              <a:avLst/>
              <a:gdLst>
                <a:gd name="T0" fmla="*/ 347 w 502"/>
                <a:gd name="T1" fmla="*/ 27 h 366"/>
                <a:gd name="T2" fmla="*/ 372 w 502"/>
                <a:gd name="T3" fmla="*/ 45 h 366"/>
                <a:gd name="T4" fmla="*/ 410 w 502"/>
                <a:gd name="T5" fmla="*/ 52 h 366"/>
                <a:gd name="T6" fmla="*/ 422 w 502"/>
                <a:gd name="T7" fmla="*/ 69 h 366"/>
                <a:gd name="T8" fmla="*/ 433 w 502"/>
                <a:gd name="T9" fmla="*/ 73 h 366"/>
                <a:gd name="T10" fmla="*/ 466 w 502"/>
                <a:gd name="T11" fmla="*/ 73 h 366"/>
                <a:gd name="T12" fmla="*/ 477 w 502"/>
                <a:gd name="T13" fmla="*/ 90 h 366"/>
                <a:gd name="T14" fmla="*/ 472 w 502"/>
                <a:gd name="T15" fmla="*/ 121 h 366"/>
                <a:gd name="T16" fmla="*/ 474 w 502"/>
                <a:gd name="T17" fmla="*/ 148 h 366"/>
                <a:gd name="T18" fmla="*/ 482 w 502"/>
                <a:gd name="T19" fmla="*/ 168 h 366"/>
                <a:gd name="T20" fmla="*/ 494 w 502"/>
                <a:gd name="T21" fmla="*/ 199 h 366"/>
                <a:gd name="T22" fmla="*/ 492 w 502"/>
                <a:gd name="T23" fmla="*/ 213 h 366"/>
                <a:gd name="T24" fmla="*/ 477 w 502"/>
                <a:gd name="T25" fmla="*/ 216 h 366"/>
                <a:gd name="T26" fmla="*/ 489 w 502"/>
                <a:gd name="T27" fmla="*/ 225 h 366"/>
                <a:gd name="T28" fmla="*/ 500 w 502"/>
                <a:gd name="T29" fmla="*/ 242 h 366"/>
                <a:gd name="T30" fmla="*/ 497 w 502"/>
                <a:gd name="T31" fmla="*/ 259 h 366"/>
                <a:gd name="T32" fmla="*/ 488 w 502"/>
                <a:gd name="T33" fmla="*/ 271 h 366"/>
                <a:gd name="T34" fmla="*/ 474 w 502"/>
                <a:gd name="T35" fmla="*/ 286 h 366"/>
                <a:gd name="T36" fmla="*/ 463 w 502"/>
                <a:gd name="T37" fmla="*/ 305 h 366"/>
                <a:gd name="T38" fmla="*/ 437 w 502"/>
                <a:gd name="T39" fmla="*/ 289 h 366"/>
                <a:gd name="T40" fmla="*/ 410 w 502"/>
                <a:gd name="T41" fmla="*/ 288 h 366"/>
                <a:gd name="T42" fmla="*/ 372 w 502"/>
                <a:gd name="T43" fmla="*/ 315 h 366"/>
                <a:gd name="T44" fmla="*/ 358 w 502"/>
                <a:gd name="T45" fmla="*/ 332 h 366"/>
                <a:gd name="T46" fmla="*/ 338 w 502"/>
                <a:gd name="T47" fmla="*/ 351 h 366"/>
                <a:gd name="T48" fmla="*/ 312 w 502"/>
                <a:gd name="T49" fmla="*/ 349 h 366"/>
                <a:gd name="T50" fmla="*/ 282 w 502"/>
                <a:gd name="T51" fmla="*/ 343 h 366"/>
                <a:gd name="T52" fmla="*/ 250 w 502"/>
                <a:gd name="T53" fmla="*/ 352 h 366"/>
                <a:gd name="T54" fmla="*/ 236 w 502"/>
                <a:gd name="T55" fmla="*/ 366 h 366"/>
                <a:gd name="T56" fmla="*/ 222 w 502"/>
                <a:gd name="T57" fmla="*/ 357 h 366"/>
                <a:gd name="T58" fmla="*/ 200 w 502"/>
                <a:gd name="T59" fmla="*/ 364 h 366"/>
                <a:gd name="T60" fmla="*/ 175 w 502"/>
                <a:gd name="T61" fmla="*/ 351 h 366"/>
                <a:gd name="T62" fmla="*/ 152 w 502"/>
                <a:gd name="T63" fmla="*/ 331 h 366"/>
                <a:gd name="T64" fmla="*/ 156 w 502"/>
                <a:gd name="T65" fmla="*/ 312 h 366"/>
                <a:gd name="T66" fmla="*/ 135 w 502"/>
                <a:gd name="T67" fmla="*/ 302 h 366"/>
                <a:gd name="T68" fmla="*/ 113 w 502"/>
                <a:gd name="T69" fmla="*/ 285 h 366"/>
                <a:gd name="T70" fmla="*/ 87 w 502"/>
                <a:gd name="T71" fmla="*/ 265 h 366"/>
                <a:gd name="T72" fmla="*/ 65 w 502"/>
                <a:gd name="T73" fmla="*/ 252 h 366"/>
                <a:gd name="T74" fmla="*/ 56 w 502"/>
                <a:gd name="T75" fmla="*/ 231 h 366"/>
                <a:gd name="T76" fmla="*/ 39 w 502"/>
                <a:gd name="T77" fmla="*/ 214 h 366"/>
                <a:gd name="T78" fmla="*/ 43 w 502"/>
                <a:gd name="T79" fmla="*/ 178 h 366"/>
                <a:gd name="T80" fmla="*/ 26 w 502"/>
                <a:gd name="T81" fmla="*/ 150 h 366"/>
                <a:gd name="T82" fmla="*/ 4 w 502"/>
                <a:gd name="T83" fmla="*/ 133 h 366"/>
                <a:gd name="T84" fmla="*/ 3 w 502"/>
                <a:gd name="T85" fmla="*/ 119 h 366"/>
                <a:gd name="T86" fmla="*/ 13 w 502"/>
                <a:gd name="T87" fmla="*/ 103 h 366"/>
                <a:gd name="T88" fmla="*/ 6 w 502"/>
                <a:gd name="T89" fmla="*/ 82 h 366"/>
                <a:gd name="T90" fmla="*/ 34 w 502"/>
                <a:gd name="T91" fmla="*/ 83 h 366"/>
                <a:gd name="T92" fmla="*/ 46 w 502"/>
                <a:gd name="T93" fmla="*/ 110 h 366"/>
                <a:gd name="T94" fmla="*/ 66 w 502"/>
                <a:gd name="T95" fmla="*/ 123 h 366"/>
                <a:gd name="T96" fmla="*/ 63 w 502"/>
                <a:gd name="T97" fmla="*/ 134 h 366"/>
                <a:gd name="T98" fmla="*/ 76 w 502"/>
                <a:gd name="T99" fmla="*/ 159 h 366"/>
                <a:gd name="T100" fmla="*/ 83 w 502"/>
                <a:gd name="T101" fmla="*/ 179 h 366"/>
                <a:gd name="T102" fmla="*/ 95 w 502"/>
                <a:gd name="T103" fmla="*/ 172 h 366"/>
                <a:gd name="T104" fmla="*/ 98 w 502"/>
                <a:gd name="T105" fmla="*/ 140 h 366"/>
                <a:gd name="T106" fmla="*/ 106 w 502"/>
                <a:gd name="T107" fmla="*/ 128 h 366"/>
                <a:gd name="T108" fmla="*/ 126 w 502"/>
                <a:gd name="T109" fmla="*/ 98 h 366"/>
                <a:gd name="T110" fmla="*/ 142 w 502"/>
                <a:gd name="T111" fmla="*/ 79 h 366"/>
                <a:gd name="T112" fmla="*/ 164 w 502"/>
                <a:gd name="T113" fmla="*/ 62 h 366"/>
                <a:gd name="T114" fmla="*/ 182 w 502"/>
                <a:gd name="T115" fmla="*/ 38 h 366"/>
                <a:gd name="T116" fmla="*/ 242 w 502"/>
                <a:gd name="T117" fmla="*/ 30 h 366"/>
                <a:gd name="T118" fmla="*/ 270 w 502"/>
                <a:gd name="T119" fmla="*/ 20 h 366"/>
                <a:gd name="T120" fmla="*/ 295 w 502"/>
                <a:gd name="T121" fmla="*/ 1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366">
                  <a:moveTo>
                    <a:pt x="308" y="1"/>
                  </a:moveTo>
                  <a:lnTo>
                    <a:pt x="310" y="2"/>
                  </a:lnTo>
                  <a:lnTo>
                    <a:pt x="312" y="4"/>
                  </a:lnTo>
                  <a:lnTo>
                    <a:pt x="314" y="5"/>
                  </a:lnTo>
                  <a:lnTo>
                    <a:pt x="320" y="10"/>
                  </a:lnTo>
                  <a:lnTo>
                    <a:pt x="327" y="14"/>
                  </a:lnTo>
                  <a:lnTo>
                    <a:pt x="331" y="17"/>
                  </a:lnTo>
                  <a:lnTo>
                    <a:pt x="333" y="18"/>
                  </a:lnTo>
                  <a:lnTo>
                    <a:pt x="337" y="21"/>
                  </a:lnTo>
                  <a:lnTo>
                    <a:pt x="339" y="23"/>
                  </a:lnTo>
                  <a:lnTo>
                    <a:pt x="340" y="24"/>
                  </a:lnTo>
                  <a:lnTo>
                    <a:pt x="341" y="25"/>
                  </a:lnTo>
                  <a:lnTo>
                    <a:pt x="344" y="26"/>
                  </a:lnTo>
                  <a:lnTo>
                    <a:pt x="345" y="26"/>
                  </a:lnTo>
                  <a:lnTo>
                    <a:pt x="347" y="27"/>
                  </a:lnTo>
                  <a:lnTo>
                    <a:pt x="349" y="29"/>
                  </a:lnTo>
                  <a:lnTo>
                    <a:pt x="352" y="32"/>
                  </a:lnTo>
                  <a:lnTo>
                    <a:pt x="354" y="33"/>
                  </a:lnTo>
                  <a:lnTo>
                    <a:pt x="356" y="36"/>
                  </a:lnTo>
                  <a:lnTo>
                    <a:pt x="357" y="37"/>
                  </a:lnTo>
                  <a:lnTo>
                    <a:pt x="357" y="37"/>
                  </a:lnTo>
                  <a:lnTo>
                    <a:pt x="358" y="38"/>
                  </a:lnTo>
                  <a:lnTo>
                    <a:pt x="358" y="38"/>
                  </a:lnTo>
                  <a:lnTo>
                    <a:pt x="359" y="38"/>
                  </a:lnTo>
                  <a:lnTo>
                    <a:pt x="359" y="38"/>
                  </a:lnTo>
                  <a:lnTo>
                    <a:pt x="364" y="41"/>
                  </a:lnTo>
                  <a:lnTo>
                    <a:pt x="366" y="43"/>
                  </a:lnTo>
                  <a:lnTo>
                    <a:pt x="368" y="43"/>
                  </a:lnTo>
                  <a:lnTo>
                    <a:pt x="369" y="44"/>
                  </a:lnTo>
                  <a:lnTo>
                    <a:pt x="372" y="45"/>
                  </a:lnTo>
                  <a:lnTo>
                    <a:pt x="376" y="46"/>
                  </a:lnTo>
                  <a:lnTo>
                    <a:pt x="379" y="46"/>
                  </a:lnTo>
                  <a:lnTo>
                    <a:pt x="381" y="46"/>
                  </a:lnTo>
                  <a:lnTo>
                    <a:pt x="386" y="47"/>
                  </a:lnTo>
                  <a:lnTo>
                    <a:pt x="388" y="47"/>
                  </a:lnTo>
                  <a:lnTo>
                    <a:pt x="389" y="47"/>
                  </a:lnTo>
                  <a:lnTo>
                    <a:pt x="394" y="49"/>
                  </a:lnTo>
                  <a:lnTo>
                    <a:pt x="397" y="49"/>
                  </a:lnTo>
                  <a:lnTo>
                    <a:pt x="399" y="50"/>
                  </a:lnTo>
                  <a:lnTo>
                    <a:pt x="402" y="50"/>
                  </a:lnTo>
                  <a:lnTo>
                    <a:pt x="404" y="50"/>
                  </a:lnTo>
                  <a:lnTo>
                    <a:pt x="406" y="51"/>
                  </a:lnTo>
                  <a:lnTo>
                    <a:pt x="408" y="51"/>
                  </a:lnTo>
                  <a:lnTo>
                    <a:pt x="409" y="51"/>
                  </a:lnTo>
                  <a:lnTo>
                    <a:pt x="410" y="52"/>
                  </a:lnTo>
                  <a:lnTo>
                    <a:pt x="412" y="53"/>
                  </a:lnTo>
                  <a:lnTo>
                    <a:pt x="416" y="55"/>
                  </a:lnTo>
                  <a:lnTo>
                    <a:pt x="418" y="56"/>
                  </a:lnTo>
                  <a:lnTo>
                    <a:pt x="419" y="56"/>
                  </a:lnTo>
                  <a:lnTo>
                    <a:pt x="419" y="57"/>
                  </a:lnTo>
                  <a:lnTo>
                    <a:pt x="420" y="58"/>
                  </a:lnTo>
                  <a:lnTo>
                    <a:pt x="420" y="58"/>
                  </a:lnTo>
                  <a:lnTo>
                    <a:pt x="421" y="59"/>
                  </a:lnTo>
                  <a:lnTo>
                    <a:pt x="421" y="60"/>
                  </a:lnTo>
                  <a:lnTo>
                    <a:pt x="421" y="61"/>
                  </a:lnTo>
                  <a:lnTo>
                    <a:pt x="422" y="62"/>
                  </a:lnTo>
                  <a:lnTo>
                    <a:pt x="422" y="63"/>
                  </a:lnTo>
                  <a:lnTo>
                    <a:pt x="422" y="66"/>
                  </a:lnTo>
                  <a:lnTo>
                    <a:pt x="422" y="68"/>
                  </a:lnTo>
                  <a:lnTo>
                    <a:pt x="422" y="69"/>
                  </a:lnTo>
                  <a:lnTo>
                    <a:pt x="422" y="70"/>
                  </a:lnTo>
                  <a:lnTo>
                    <a:pt x="422" y="70"/>
                  </a:lnTo>
                  <a:lnTo>
                    <a:pt x="423" y="71"/>
                  </a:lnTo>
                  <a:lnTo>
                    <a:pt x="423" y="71"/>
                  </a:lnTo>
                  <a:lnTo>
                    <a:pt x="424" y="72"/>
                  </a:lnTo>
                  <a:lnTo>
                    <a:pt x="424" y="72"/>
                  </a:lnTo>
                  <a:lnTo>
                    <a:pt x="425" y="72"/>
                  </a:lnTo>
                  <a:lnTo>
                    <a:pt x="426" y="73"/>
                  </a:lnTo>
                  <a:lnTo>
                    <a:pt x="427" y="73"/>
                  </a:lnTo>
                  <a:lnTo>
                    <a:pt x="427" y="73"/>
                  </a:lnTo>
                  <a:lnTo>
                    <a:pt x="428" y="74"/>
                  </a:lnTo>
                  <a:lnTo>
                    <a:pt x="429" y="74"/>
                  </a:lnTo>
                  <a:lnTo>
                    <a:pt x="429" y="73"/>
                  </a:lnTo>
                  <a:lnTo>
                    <a:pt x="430" y="73"/>
                  </a:lnTo>
                  <a:lnTo>
                    <a:pt x="433" y="73"/>
                  </a:lnTo>
                  <a:lnTo>
                    <a:pt x="435" y="72"/>
                  </a:lnTo>
                  <a:lnTo>
                    <a:pt x="436" y="72"/>
                  </a:lnTo>
                  <a:lnTo>
                    <a:pt x="437" y="72"/>
                  </a:lnTo>
                  <a:lnTo>
                    <a:pt x="439" y="72"/>
                  </a:lnTo>
                  <a:lnTo>
                    <a:pt x="441" y="72"/>
                  </a:lnTo>
                  <a:lnTo>
                    <a:pt x="446" y="73"/>
                  </a:lnTo>
                  <a:lnTo>
                    <a:pt x="449" y="73"/>
                  </a:lnTo>
                  <a:lnTo>
                    <a:pt x="451" y="73"/>
                  </a:lnTo>
                  <a:lnTo>
                    <a:pt x="456" y="73"/>
                  </a:lnTo>
                  <a:lnTo>
                    <a:pt x="457" y="73"/>
                  </a:lnTo>
                  <a:lnTo>
                    <a:pt x="458" y="73"/>
                  </a:lnTo>
                  <a:lnTo>
                    <a:pt x="464" y="73"/>
                  </a:lnTo>
                  <a:lnTo>
                    <a:pt x="465" y="72"/>
                  </a:lnTo>
                  <a:lnTo>
                    <a:pt x="466" y="73"/>
                  </a:lnTo>
                  <a:lnTo>
                    <a:pt x="466" y="73"/>
                  </a:lnTo>
                  <a:lnTo>
                    <a:pt x="467" y="73"/>
                  </a:lnTo>
                  <a:lnTo>
                    <a:pt x="468" y="73"/>
                  </a:lnTo>
                  <a:lnTo>
                    <a:pt x="469" y="74"/>
                  </a:lnTo>
                  <a:lnTo>
                    <a:pt x="470" y="75"/>
                  </a:lnTo>
                  <a:lnTo>
                    <a:pt x="471" y="75"/>
                  </a:lnTo>
                  <a:lnTo>
                    <a:pt x="472" y="76"/>
                  </a:lnTo>
                  <a:lnTo>
                    <a:pt x="472" y="77"/>
                  </a:lnTo>
                  <a:lnTo>
                    <a:pt x="473" y="79"/>
                  </a:lnTo>
                  <a:lnTo>
                    <a:pt x="474" y="80"/>
                  </a:lnTo>
                  <a:lnTo>
                    <a:pt x="475" y="82"/>
                  </a:lnTo>
                  <a:lnTo>
                    <a:pt x="476" y="84"/>
                  </a:lnTo>
                  <a:lnTo>
                    <a:pt x="476" y="85"/>
                  </a:lnTo>
                  <a:lnTo>
                    <a:pt x="476" y="87"/>
                  </a:lnTo>
                  <a:lnTo>
                    <a:pt x="476" y="88"/>
                  </a:lnTo>
                  <a:lnTo>
                    <a:pt x="477" y="90"/>
                  </a:lnTo>
                  <a:lnTo>
                    <a:pt x="477" y="91"/>
                  </a:lnTo>
                  <a:lnTo>
                    <a:pt x="476" y="93"/>
                  </a:lnTo>
                  <a:lnTo>
                    <a:pt x="476" y="95"/>
                  </a:lnTo>
                  <a:lnTo>
                    <a:pt x="475" y="99"/>
                  </a:lnTo>
                  <a:lnTo>
                    <a:pt x="475" y="100"/>
                  </a:lnTo>
                  <a:lnTo>
                    <a:pt x="474" y="101"/>
                  </a:lnTo>
                  <a:lnTo>
                    <a:pt x="474" y="102"/>
                  </a:lnTo>
                  <a:lnTo>
                    <a:pt x="474" y="103"/>
                  </a:lnTo>
                  <a:lnTo>
                    <a:pt x="474" y="108"/>
                  </a:lnTo>
                  <a:lnTo>
                    <a:pt x="474" y="109"/>
                  </a:lnTo>
                  <a:lnTo>
                    <a:pt x="474" y="110"/>
                  </a:lnTo>
                  <a:lnTo>
                    <a:pt x="474" y="111"/>
                  </a:lnTo>
                  <a:lnTo>
                    <a:pt x="473" y="114"/>
                  </a:lnTo>
                  <a:lnTo>
                    <a:pt x="472" y="119"/>
                  </a:lnTo>
                  <a:lnTo>
                    <a:pt x="472" y="121"/>
                  </a:lnTo>
                  <a:lnTo>
                    <a:pt x="471" y="123"/>
                  </a:lnTo>
                  <a:lnTo>
                    <a:pt x="471" y="124"/>
                  </a:lnTo>
                  <a:lnTo>
                    <a:pt x="472" y="125"/>
                  </a:lnTo>
                  <a:lnTo>
                    <a:pt x="472" y="126"/>
                  </a:lnTo>
                  <a:lnTo>
                    <a:pt x="473" y="129"/>
                  </a:lnTo>
                  <a:lnTo>
                    <a:pt x="474" y="131"/>
                  </a:lnTo>
                  <a:lnTo>
                    <a:pt x="475" y="135"/>
                  </a:lnTo>
                  <a:lnTo>
                    <a:pt x="475" y="137"/>
                  </a:lnTo>
                  <a:lnTo>
                    <a:pt x="475" y="139"/>
                  </a:lnTo>
                  <a:lnTo>
                    <a:pt x="475" y="141"/>
                  </a:lnTo>
                  <a:lnTo>
                    <a:pt x="475" y="142"/>
                  </a:lnTo>
                  <a:lnTo>
                    <a:pt x="474" y="145"/>
                  </a:lnTo>
                  <a:lnTo>
                    <a:pt x="474" y="146"/>
                  </a:lnTo>
                  <a:lnTo>
                    <a:pt x="474" y="147"/>
                  </a:lnTo>
                  <a:lnTo>
                    <a:pt x="474" y="148"/>
                  </a:lnTo>
                  <a:lnTo>
                    <a:pt x="474" y="149"/>
                  </a:lnTo>
                  <a:lnTo>
                    <a:pt x="475" y="150"/>
                  </a:lnTo>
                  <a:lnTo>
                    <a:pt x="475" y="151"/>
                  </a:lnTo>
                  <a:lnTo>
                    <a:pt x="476" y="151"/>
                  </a:lnTo>
                  <a:lnTo>
                    <a:pt x="477" y="152"/>
                  </a:lnTo>
                  <a:lnTo>
                    <a:pt x="479" y="154"/>
                  </a:lnTo>
                  <a:lnTo>
                    <a:pt x="480" y="155"/>
                  </a:lnTo>
                  <a:lnTo>
                    <a:pt x="480" y="156"/>
                  </a:lnTo>
                  <a:lnTo>
                    <a:pt x="481" y="157"/>
                  </a:lnTo>
                  <a:lnTo>
                    <a:pt x="481" y="158"/>
                  </a:lnTo>
                  <a:lnTo>
                    <a:pt x="481" y="161"/>
                  </a:lnTo>
                  <a:lnTo>
                    <a:pt x="481" y="162"/>
                  </a:lnTo>
                  <a:lnTo>
                    <a:pt x="481" y="166"/>
                  </a:lnTo>
                  <a:lnTo>
                    <a:pt x="481" y="167"/>
                  </a:lnTo>
                  <a:lnTo>
                    <a:pt x="482" y="168"/>
                  </a:lnTo>
                  <a:lnTo>
                    <a:pt x="482" y="169"/>
                  </a:lnTo>
                  <a:lnTo>
                    <a:pt x="483" y="169"/>
                  </a:lnTo>
                  <a:lnTo>
                    <a:pt x="485" y="173"/>
                  </a:lnTo>
                  <a:lnTo>
                    <a:pt x="486" y="175"/>
                  </a:lnTo>
                  <a:lnTo>
                    <a:pt x="488" y="178"/>
                  </a:lnTo>
                  <a:lnTo>
                    <a:pt x="489" y="180"/>
                  </a:lnTo>
                  <a:lnTo>
                    <a:pt x="491" y="185"/>
                  </a:lnTo>
                  <a:lnTo>
                    <a:pt x="492" y="188"/>
                  </a:lnTo>
                  <a:lnTo>
                    <a:pt x="493" y="190"/>
                  </a:lnTo>
                  <a:lnTo>
                    <a:pt x="494" y="194"/>
                  </a:lnTo>
                  <a:lnTo>
                    <a:pt x="494" y="196"/>
                  </a:lnTo>
                  <a:lnTo>
                    <a:pt x="494" y="197"/>
                  </a:lnTo>
                  <a:lnTo>
                    <a:pt x="494" y="198"/>
                  </a:lnTo>
                  <a:lnTo>
                    <a:pt x="494" y="199"/>
                  </a:lnTo>
                  <a:lnTo>
                    <a:pt x="494" y="199"/>
                  </a:lnTo>
                  <a:lnTo>
                    <a:pt x="494" y="200"/>
                  </a:lnTo>
                  <a:lnTo>
                    <a:pt x="494" y="201"/>
                  </a:lnTo>
                  <a:lnTo>
                    <a:pt x="493" y="202"/>
                  </a:lnTo>
                  <a:lnTo>
                    <a:pt x="492" y="204"/>
                  </a:lnTo>
                  <a:lnTo>
                    <a:pt x="492" y="204"/>
                  </a:lnTo>
                  <a:lnTo>
                    <a:pt x="492" y="205"/>
                  </a:lnTo>
                  <a:lnTo>
                    <a:pt x="492" y="206"/>
                  </a:lnTo>
                  <a:lnTo>
                    <a:pt x="492" y="207"/>
                  </a:lnTo>
                  <a:lnTo>
                    <a:pt x="493" y="209"/>
                  </a:lnTo>
                  <a:lnTo>
                    <a:pt x="493" y="211"/>
                  </a:lnTo>
                  <a:lnTo>
                    <a:pt x="493" y="212"/>
                  </a:lnTo>
                  <a:lnTo>
                    <a:pt x="493" y="212"/>
                  </a:lnTo>
                  <a:lnTo>
                    <a:pt x="493" y="213"/>
                  </a:lnTo>
                  <a:lnTo>
                    <a:pt x="492" y="213"/>
                  </a:lnTo>
                  <a:lnTo>
                    <a:pt x="492" y="213"/>
                  </a:lnTo>
                  <a:lnTo>
                    <a:pt x="492" y="214"/>
                  </a:lnTo>
                  <a:lnTo>
                    <a:pt x="491" y="214"/>
                  </a:lnTo>
                  <a:lnTo>
                    <a:pt x="491" y="214"/>
                  </a:lnTo>
                  <a:lnTo>
                    <a:pt x="490" y="214"/>
                  </a:lnTo>
                  <a:lnTo>
                    <a:pt x="487" y="213"/>
                  </a:lnTo>
                  <a:lnTo>
                    <a:pt x="484" y="213"/>
                  </a:lnTo>
                  <a:lnTo>
                    <a:pt x="483" y="213"/>
                  </a:lnTo>
                  <a:lnTo>
                    <a:pt x="482" y="213"/>
                  </a:lnTo>
                  <a:lnTo>
                    <a:pt x="481" y="213"/>
                  </a:lnTo>
                  <a:lnTo>
                    <a:pt x="480" y="214"/>
                  </a:lnTo>
                  <a:lnTo>
                    <a:pt x="479" y="214"/>
                  </a:lnTo>
                  <a:lnTo>
                    <a:pt x="478" y="214"/>
                  </a:lnTo>
                  <a:lnTo>
                    <a:pt x="478" y="215"/>
                  </a:lnTo>
                  <a:lnTo>
                    <a:pt x="477" y="215"/>
                  </a:lnTo>
                  <a:lnTo>
                    <a:pt x="477" y="216"/>
                  </a:lnTo>
                  <a:lnTo>
                    <a:pt x="476" y="217"/>
                  </a:lnTo>
                  <a:lnTo>
                    <a:pt x="476" y="218"/>
                  </a:lnTo>
                  <a:lnTo>
                    <a:pt x="476" y="219"/>
                  </a:lnTo>
                  <a:lnTo>
                    <a:pt x="476" y="219"/>
                  </a:lnTo>
                  <a:lnTo>
                    <a:pt x="476" y="219"/>
                  </a:lnTo>
                  <a:lnTo>
                    <a:pt x="476" y="220"/>
                  </a:lnTo>
                  <a:lnTo>
                    <a:pt x="477" y="220"/>
                  </a:lnTo>
                  <a:lnTo>
                    <a:pt x="478" y="221"/>
                  </a:lnTo>
                  <a:lnTo>
                    <a:pt x="479" y="222"/>
                  </a:lnTo>
                  <a:lnTo>
                    <a:pt x="480" y="222"/>
                  </a:lnTo>
                  <a:lnTo>
                    <a:pt x="481" y="223"/>
                  </a:lnTo>
                  <a:lnTo>
                    <a:pt x="486" y="224"/>
                  </a:lnTo>
                  <a:lnTo>
                    <a:pt x="487" y="224"/>
                  </a:lnTo>
                  <a:lnTo>
                    <a:pt x="488" y="224"/>
                  </a:lnTo>
                  <a:lnTo>
                    <a:pt x="489" y="225"/>
                  </a:lnTo>
                  <a:lnTo>
                    <a:pt x="491" y="226"/>
                  </a:lnTo>
                  <a:lnTo>
                    <a:pt x="492" y="226"/>
                  </a:lnTo>
                  <a:lnTo>
                    <a:pt x="493" y="227"/>
                  </a:lnTo>
                  <a:lnTo>
                    <a:pt x="494" y="228"/>
                  </a:lnTo>
                  <a:lnTo>
                    <a:pt x="495" y="229"/>
                  </a:lnTo>
                  <a:lnTo>
                    <a:pt x="498" y="233"/>
                  </a:lnTo>
                  <a:lnTo>
                    <a:pt x="499" y="235"/>
                  </a:lnTo>
                  <a:lnTo>
                    <a:pt x="500" y="236"/>
                  </a:lnTo>
                  <a:lnTo>
                    <a:pt x="500" y="237"/>
                  </a:lnTo>
                  <a:lnTo>
                    <a:pt x="501" y="239"/>
                  </a:lnTo>
                  <a:lnTo>
                    <a:pt x="502" y="241"/>
                  </a:lnTo>
                  <a:lnTo>
                    <a:pt x="502" y="241"/>
                  </a:lnTo>
                  <a:lnTo>
                    <a:pt x="502" y="242"/>
                  </a:lnTo>
                  <a:lnTo>
                    <a:pt x="501" y="242"/>
                  </a:lnTo>
                  <a:lnTo>
                    <a:pt x="500" y="242"/>
                  </a:lnTo>
                  <a:lnTo>
                    <a:pt x="499" y="243"/>
                  </a:lnTo>
                  <a:lnTo>
                    <a:pt x="498" y="243"/>
                  </a:lnTo>
                  <a:lnTo>
                    <a:pt x="498" y="244"/>
                  </a:lnTo>
                  <a:lnTo>
                    <a:pt x="497" y="245"/>
                  </a:lnTo>
                  <a:lnTo>
                    <a:pt x="496" y="247"/>
                  </a:lnTo>
                  <a:lnTo>
                    <a:pt x="495" y="249"/>
                  </a:lnTo>
                  <a:lnTo>
                    <a:pt x="495" y="251"/>
                  </a:lnTo>
                  <a:lnTo>
                    <a:pt x="495" y="252"/>
                  </a:lnTo>
                  <a:lnTo>
                    <a:pt x="495" y="253"/>
                  </a:lnTo>
                  <a:lnTo>
                    <a:pt x="495" y="254"/>
                  </a:lnTo>
                  <a:lnTo>
                    <a:pt x="495" y="255"/>
                  </a:lnTo>
                  <a:lnTo>
                    <a:pt x="495" y="255"/>
                  </a:lnTo>
                  <a:lnTo>
                    <a:pt x="495" y="256"/>
                  </a:lnTo>
                  <a:lnTo>
                    <a:pt x="497" y="258"/>
                  </a:lnTo>
                  <a:lnTo>
                    <a:pt x="497" y="259"/>
                  </a:lnTo>
                  <a:lnTo>
                    <a:pt x="498" y="259"/>
                  </a:lnTo>
                  <a:lnTo>
                    <a:pt x="498" y="260"/>
                  </a:lnTo>
                  <a:lnTo>
                    <a:pt x="498" y="261"/>
                  </a:lnTo>
                  <a:lnTo>
                    <a:pt x="498" y="261"/>
                  </a:lnTo>
                  <a:lnTo>
                    <a:pt x="498" y="263"/>
                  </a:lnTo>
                  <a:lnTo>
                    <a:pt x="497" y="264"/>
                  </a:lnTo>
                  <a:lnTo>
                    <a:pt x="497" y="264"/>
                  </a:lnTo>
                  <a:lnTo>
                    <a:pt x="496" y="265"/>
                  </a:lnTo>
                  <a:lnTo>
                    <a:pt x="496" y="266"/>
                  </a:lnTo>
                  <a:lnTo>
                    <a:pt x="495" y="267"/>
                  </a:lnTo>
                  <a:lnTo>
                    <a:pt x="494" y="267"/>
                  </a:lnTo>
                  <a:lnTo>
                    <a:pt x="492" y="268"/>
                  </a:lnTo>
                  <a:lnTo>
                    <a:pt x="490" y="270"/>
                  </a:lnTo>
                  <a:lnTo>
                    <a:pt x="489" y="270"/>
                  </a:lnTo>
                  <a:lnTo>
                    <a:pt x="488" y="271"/>
                  </a:lnTo>
                  <a:lnTo>
                    <a:pt x="483" y="273"/>
                  </a:lnTo>
                  <a:lnTo>
                    <a:pt x="481" y="274"/>
                  </a:lnTo>
                  <a:lnTo>
                    <a:pt x="480" y="274"/>
                  </a:lnTo>
                  <a:lnTo>
                    <a:pt x="478" y="274"/>
                  </a:lnTo>
                  <a:lnTo>
                    <a:pt x="476" y="275"/>
                  </a:lnTo>
                  <a:lnTo>
                    <a:pt x="475" y="275"/>
                  </a:lnTo>
                  <a:lnTo>
                    <a:pt x="475" y="276"/>
                  </a:lnTo>
                  <a:lnTo>
                    <a:pt x="474" y="276"/>
                  </a:lnTo>
                  <a:lnTo>
                    <a:pt x="474" y="277"/>
                  </a:lnTo>
                  <a:lnTo>
                    <a:pt x="474" y="278"/>
                  </a:lnTo>
                  <a:lnTo>
                    <a:pt x="473" y="279"/>
                  </a:lnTo>
                  <a:lnTo>
                    <a:pt x="473" y="280"/>
                  </a:lnTo>
                  <a:lnTo>
                    <a:pt x="474" y="282"/>
                  </a:lnTo>
                  <a:lnTo>
                    <a:pt x="474" y="283"/>
                  </a:lnTo>
                  <a:lnTo>
                    <a:pt x="474" y="286"/>
                  </a:lnTo>
                  <a:lnTo>
                    <a:pt x="474" y="288"/>
                  </a:lnTo>
                  <a:lnTo>
                    <a:pt x="474" y="289"/>
                  </a:lnTo>
                  <a:lnTo>
                    <a:pt x="473" y="291"/>
                  </a:lnTo>
                  <a:lnTo>
                    <a:pt x="471" y="299"/>
                  </a:lnTo>
                  <a:lnTo>
                    <a:pt x="471" y="301"/>
                  </a:lnTo>
                  <a:lnTo>
                    <a:pt x="470" y="302"/>
                  </a:lnTo>
                  <a:lnTo>
                    <a:pt x="470" y="303"/>
                  </a:lnTo>
                  <a:lnTo>
                    <a:pt x="469" y="304"/>
                  </a:lnTo>
                  <a:lnTo>
                    <a:pt x="468" y="304"/>
                  </a:lnTo>
                  <a:lnTo>
                    <a:pt x="468" y="305"/>
                  </a:lnTo>
                  <a:lnTo>
                    <a:pt x="467" y="305"/>
                  </a:lnTo>
                  <a:lnTo>
                    <a:pt x="466" y="305"/>
                  </a:lnTo>
                  <a:lnTo>
                    <a:pt x="465" y="305"/>
                  </a:lnTo>
                  <a:lnTo>
                    <a:pt x="464" y="305"/>
                  </a:lnTo>
                  <a:lnTo>
                    <a:pt x="463" y="305"/>
                  </a:lnTo>
                  <a:lnTo>
                    <a:pt x="462" y="304"/>
                  </a:lnTo>
                  <a:lnTo>
                    <a:pt x="461" y="304"/>
                  </a:lnTo>
                  <a:lnTo>
                    <a:pt x="460" y="303"/>
                  </a:lnTo>
                  <a:lnTo>
                    <a:pt x="458" y="302"/>
                  </a:lnTo>
                  <a:lnTo>
                    <a:pt x="456" y="301"/>
                  </a:lnTo>
                  <a:lnTo>
                    <a:pt x="452" y="298"/>
                  </a:lnTo>
                  <a:lnTo>
                    <a:pt x="450" y="297"/>
                  </a:lnTo>
                  <a:lnTo>
                    <a:pt x="450" y="296"/>
                  </a:lnTo>
                  <a:lnTo>
                    <a:pt x="447" y="294"/>
                  </a:lnTo>
                  <a:lnTo>
                    <a:pt x="445" y="293"/>
                  </a:lnTo>
                  <a:lnTo>
                    <a:pt x="443" y="291"/>
                  </a:lnTo>
                  <a:lnTo>
                    <a:pt x="442" y="290"/>
                  </a:lnTo>
                  <a:lnTo>
                    <a:pt x="441" y="290"/>
                  </a:lnTo>
                  <a:lnTo>
                    <a:pt x="440" y="290"/>
                  </a:lnTo>
                  <a:lnTo>
                    <a:pt x="437" y="289"/>
                  </a:lnTo>
                  <a:lnTo>
                    <a:pt x="435" y="288"/>
                  </a:lnTo>
                  <a:lnTo>
                    <a:pt x="434" y="288"/>
                  </a:lnTo>
                  <a:lnTo>
                    <a:pt x="429" y="288"/>
                  </a:lnTo>
                  <a:lnTo>
                    <a:pt x="425" y="287"/>
                  </a:lnTo>
                  <a:lnTo>
                    <a:pt x="423" y="287"/>
                  </a:lnTo>
                  <a:lnTo>
                    <a:pt x="420" y="286"/>
                  </a:lnTo>
                  <a:lnTo>
                    <a:pt x="416" y="285"/>
                  </a:lnTo>
                  <a:lnTo>
                    <a:pt x="415" y="285"/>
                  </a:lnTo>
                  <a:lnTo>
                    <a:pt x="415" y="285"/>
                  </a:lnTo>
                  <a:lnTo>
                    <a:pt x="414" y="285"/>
                  </a:lnTo>
                  <a:lnTo>
                    <a:pt x="413" y="286"/>
                  </a:lnTo>
                  <a:lnTo>
                    <a:pt x="412" y="286"/>
                  </a:lnTo>
                  <a:lnTo>
                    <a:pt x="411" y="287"/>
                  </a:lnTo>
                  <a:lnTo>
                    <a:pt x="410" y="287"/>
                  </a:lnTo>
                  <a:lnTo>
                    <a:pt x="410" y="288"/>
                  </a:lnTo>
                  <a:lnTo>
                    <a:pt x="408" y="290"/>
                  </a:lnTo>
                  <a:lnTo>
                    <a:pt x="405" y="293"/>
                  </a:lnTo>
                  <a:lnTo>
                    <a:pt x="402" y="295"/>
                  </a:lnTo>
                  <a:lnTo>
                    <a:pt x="400" y="297"/>
                  </a:lnTo>
                  <a:lnTo>
                    <a:pt x="399" y="297"/>
                  </a:lnTo>
                  <a:lnTo>
                    <a:pt x="396" y="299"/>
                  </a:lnTo>
                  <a:lnTo>
                    <a:pt x="393" y="301"/>
                  </a:lnTo>
                  <a:lnTo>
                    <a:pt x="391" y="303"/>
                  </a:lnTo>
                  <a:lnTo>
                    <a:pt x="388" y="305"/>
                  </a:lnTo>
                  <a:lnTo>
                    <a:pt x="381" y="309"/>
                  </a:lnTo>
                  <a:lnTo>
                    <a:pt x="380" y="310"/>
                  </a:lnTo>
                  <a:lnTo>
                    <a:pt x="377" y="311"/>
                  </a:lnTo>
                  <a:lnTo>
                    <a:pt x="375" y="312"/>
                  </a:lnTo>
                  <a:lnTo>
                    <a:pt x="374" y="313"/>
                  </a:lnTo>
                  <a:lnTo>
                    <a:pt x="372" y="315"/>
                  </a:lnTo>
                  <a:lnTo>
                    <a:pt x="371" y="315"/>
                  </a:lnTo>
                  <a:lnTo>
                    <a:pt x="366" y="317"/>
                  </a:lnTo>
                  <a:lnTo>
                    <a:pt x="363" y="319"/>
                  </a:lnTo>
                  <a:lnTo>
                    <a:pt x="362" y="319"/>
                  </a:lnTo>
                  <a:lnTo>
                    <a:pt x="361" y="320"/>
                  </a:lnTo>
                  <a:lnTo>
                    <a:pt x="360" y="321"/>
                  </a:lnTo>
                  <a:lnTo>
                    <a:pt x="359" y="321"/>
                  </a:lnTo>
                  <a:lnTo>
                    <a:pt x="359" y="322"/>
                  </a:lnTo>
                  <a:lnTo>
                    <a:pt x="358" y="323"/>
                  </a:lnTo>
                  <a:lnTo>
                    <a:pt x="358" y="324"/>
                  </a:lnTo>
                  <a:lnTo>
                    <a:pt x="358" y="324"/>
                  </a:lnTo>
                  <a:lnTo>
                    <a:pt x="358" y="325"/>
                  </a:lnTo>
                  <a:lnTo>
                    <a:pt x="358" y="330"/>
                  </a:lnTo>
                  <a:lnTo>
                    <a:pt x="358" y="331"/>
                  </a:lnTo>
                  <a:lnTo>
                    <a:pt x="358" y="332"/>
                  </a:lnTo>
                  <a:lnTo>
                    <a:pt x="356" y="339"/>
                  </a:lnTo>
                  <a:lnTo>
                    <a:pt x="356" y="340"/>
                  </a:lnTo>
                  <a:lnTo>
                    <a:pt x="355" y="340"/>
                  </a:lnTo>
                  <a:lnTo>
                    <a:pt x="355" y="342"/>
                  </a:lnTo>
                  <a:lnTo>
                    <a:pt x="353" y="343"/>
                  </a:lnTo>
                  <a:lnTo>
                    <a:pt x="352" y="345"/>
                  </a:lnTo>
                  <a:lnTo>
                    <a:pt x="350" y="347"/>
                  </a:lnTo>
                  <a:lnTo>
                    <a:pt x="348" y="348"/>
                  </a:lnTo>
                  <a:lnTo>
                    <a:pt x="347" y="349"/>
                  </a:lnTo>
                  <a:lnTo>
                    <a:pt x="345" y="350"/>
                  </a:lnTo>
                  <a:lnTo>
                    <a:pt x="343" y="351"/>
                  </a:lnTo>
                  <a:lnTo>
                    <a:pt x="342" y="351"/>
                  </a:lnTo>
                  <a:lnTo>
                    <a:pt x="340" y="351"/>
                  </a:lnTo>
                  <a:lnTo>
                    <a:pt x="339" y="352"/>
                  </a:lnTo>
                  <a:lnTo>
                    <a:pt x="338" y="351"/>
                  </a:lnTo>
                  <a:lnTo>
                    <a:pt x="337" y="351"/>
                  </a:lnTo>
                  <a:lnTo>
                    <a:pt x="336" y="351"/>
                  </a:lnTo>
                  <a:lnTo>
                    <a:pt x="332" y="349"/>
                  </a:lnTo>
                  <a:lnTo>
                    <a:pt x="330" y="349"/>
                  </a:lnTo>
                  <a:lnTo>
                    <a:pt x="329" y="349"/>
                  </a:lnTo>
                  <a:lnTo>
                    <a:pt x="327" y="348"/>
                  </a:lnTo>
                  <a:lnTo>
                    <a:pt x="326" y="348"/>
                  </a:lnTo>
                  <a:lnTo>
                    <a:pt x="325" y="349"/>
                  </a:lnTo>
                  <a:lnTo>
                    <a:pt x="323" y="349"/>
                  </a:lnTo>
                  <a:lnTo>
                    <a:pt x="320" y="349"/>
                  </a:lnTo>
                  <a:lnTo>
                    <a:pt x="318" y="349"/>
                  </a:lnTo>
                  <a:lnTo>
                    <a:pt x="317" y="349"/>
                  </a:lnTo>
                  <a:lnTo>
                    <a:pt x="314" y="349"/>
                  </a:lnTo>
                  <a:lnTo>
                    <a:pt x="313" y="349"/>
                  </a:lnTo>
                  <a:lnTo>
                    <a:pt x="312" y="349"/>
                  </a:lnTo>
                  <a:lnTo>
                    <a:pt x="310" y="349"/>
                  </a:lnTo>
                  <a:lnTo>
                    <a:pt x="309" y="349"/>
                  </a:lnTo>
                  <a:lnTo>
                    <a:pt x="305" y="347"/>
                  </a:lnTo>
                  <a:lnTo>
                    <a:pt x="303" y="346"/>
                  </a:lnTo>
                  <a:lnTo>
                    <a:pt x="297" y="345"/>
                  </a:lnTo>
                  <a:lnTo>
                    <a:pt x="295" y="344"/>
                  </a:lnTo>
                  <a:lnTo>
                    <a:pt x="293" y="343"/>
                  </a:lnTo>
                  <a:lnTo>
                    <a:pt x="291" y="343"/>
                  </a:lnTo>
                  <a:lnTo>
                    <a:pt x="290" y="342"/>
                  </a:lnTo>
                  <a:lnTo>
                    <a:pt x="288" y="342"/>
                  </a:lnTo>
                  <a:lnTo>
                    <a:pt x="287" y="342"/>
                  </a:lnTo>
                  <a:lnTo>
                    <a:pt x="285" y="342"/>
                  </a:lnTo>
                  <a:lnTo>
                    <a:pt x="284" y="342"/>
                  </a:lnTo>
                  <a:lnTo>
                    <a:pt x="283" y="342"/>
                  </a:lnTo>
                  <a:lnTo>
                    <a:pt x="282" y="343"/>
                  </a:lnTo>
                  <a:lnTo>
                    <a:pt x="278" y="344"/>
                  </a:lnTo>
                  <a:lnTo>
                    <a:pt x="276" y="345"/>
                  </a:lnTo>
                  <a:lnTo>
                    <a:pt x="275" y="345"/>
                  </a:lnTo>
                  <a:lnTo>
                    <a:pt x="272" y="345"/>
                  </a:lnTo>
                  <a:lnTo>
                    <a:pt x="271" y="345"/>
                  </a:lnTo>
                  <a:lnTo>
                    <a:pt x="266" y="346"/>
                  </a:lnTo>
                  <a:lnTo>
                    <a:pt x="264" y="346"/>
                  </a:lnTo>
                  <a:lnTo>
                    <a:pt x="263" y="347"/>
                  </a:lnTo>
                  <a:lnTo>
                    <a:pt x="259" y="348"/>
                  </a:lnTo>
                  <a:lnTo>
                    <a:pt x="258" y="349"/>
                  </a:lnTo>
                  <a:lnTo>
                    <a:pt x="256" y="349"/>
                  </a:lnTo>
                  <a:lnTo>
                    <a:pt x="253" y="350"/>
                  </a:lnTo>
                  <a:lnTo>
                    <a:pt x="251" y="351"/>
                  </a:lnTo>
                  <a:lnTo>
                    <a:pt x="250" y="351"/>
                  </a:lnTo>
                  <a:lnTo>
                    <a:pt x="250" y="352"/>
                  </a:lnTo>
                  <a:lnTo>
                    <a:pt x="249" y="352"/>
                  </a:lnTo>
                  <a:lnTo>
                    <a:pt x="248" y="354"/>
                  </a:lnTo>
                  <a:lnTo>
                    <a:pt x="247" y="355"/>
                  </a:lnTo>
                  <a:lnTo>
                    <a:pt x="246" y="356"/>
                  </a:lnTo>
                  <a:lnTo>
                    <a:pt x="245" y="356"/>
                  </a:lnTo>
                  <a:lnTo>
                    <a:pt x="242" y="358"/>
                  </a:lnTo>
                  <a:lnTo>
                    <a:pt x="241" y="359"/>
                  </a:lnTo>
                  <a:lnTo>
                    <a:pt x="240" y="360"/>
                  </a:lnTo>
                  <a:lnTo>
                    <a:pt x="239" y="360"/>
                  </a:lnTo>
                  <a:lnTo>
                    <a:pt x="238" y="361"/>
                  </a:lnTo>
                  <a:lnTo>
                    <a:pt x="237" y="362"/>
                  </a:lnTo>
                  <a:lnTo>
                    <a:pt x="237" y="363"/>
                  </a:lnTo>
                  <a:lnTo>
                    <a:pt x="236" y="365"/>
                  </a:lnTo>
                  <a:lnTo>
                    <a:pt x="236" y="366"/>
                  </a:lnTo>
                  <a:lnTo>
                    <a:pt x="236" y="366"/>
                  </a:lnTo>
                  <a:lnTo>
                    <a:pt x="235" y="366"/>
                  </a:lnTo>
                  <a:lnTo>
                    <a:pt x="235" y="366"/>
                  </a:lnTo>
                  <a:lnTo>
                    <a:pt x="235" y="366"/>
                  </a:lnTo>
                  <a:lnTo>
                    <a:pt x="234" y="366"/>
                  </a:lnTo>
                  <a:lnTo>
                    <a:pt x="234" y="366"/>
                  </a:lnTo>
                  <a:lnTo>
                    <a:pt x="233" y="366"/>
                  </a:lnTo>
                  <a:lnTo>
                    <a:pt x="233" y="366"/>
                  </a:lnTo>
                  <a:lnTo>
                    <a:pt x="232" y="365"/>
                  </a:lnTo>
                  <a:lnTo>
                    <a:pt x="230" y="362"/>
                  </a:lnTo>
                  <a:lnTo>
                    <a:pt x="229" y="361"/>
                  </a:lnTo>
                  <a:lnTo>
                    <a:pt x="228" y="360"/>
                  </a:lnTo>
                  <a:lnTo>
                    <a:pt x="227" y="359"/>
                  </a:lnTo>
                  <a:lnTo>
                    <a:pt x="225" y="358"/>
                  </a:lnTo>
                  <a:lnTo>
                    <a:pt x="224" y="357"/>
                  </a:lnTo>
                  <a:lnTo>
                    <a:pt x="222" y="357"/>
                  </a:lnTo>
                  <a:lnTo>
                    <a:pt x="221" y="356"/>
                  </a:lnTo>
                  <a:lnTo>
                    <a:pt x="220" y="356"/>
                  </a:lnTo>
                  <a:lnTo>
                    <a:pt x="218" y="356"/>
                  </a:lnTo>
                  <a:lnTo>
                    <a:pt x="216" y="356"/>
                  </a:lnTo>
                  <a:lnTo>
                    <a:pt x="215" y="357"/>
                  </a:lnTo>
                  <a:lnTo>
                    <a:pt x="213" y="357"/>
                  </a:lnTo>
                  <a:lnTo>
                    <a:pt x="211" y="358"/>
                  </a:lnTo>
                  <a:lnTo>
                    <a:pt x="209" y="359"/>
                  </a:lnTo>
                  <a:lnTo>
                    <a:pt x="208" y="360"/>
                  </a:lnTo>
                  <a:lnTo>
                    <a:pt x="206" y="362"/>
                  </a:lnTo>
                  <a:lnTo>
                    <a:pt x="205" y="363"/>
                  </a:lnTo>
                  <a:lnTo>
                    <a:pt x="203" y="363"/>
                  </a:lnTo>
                  <a:lnTo>
                    <a:pt x="202" y="364"/>
                  </a:lnTo>
                  <a:lnTo>
                    <a:pt x="201" y="364"/>
                  </a:lnTo>
                  <a:lnTo>
                    <a:pt x="200" y="364"/>
                  </a:lnTo>
                  <a:lnTo>
                    <a:pt x="199" y="364"/>
                  </a:lnTo>
                  <a:lnTo>
                    <a:pt x="198" y="364"/>
                  </a:lnTo>
                  <a:lnTo>
                    <a:pt x="196" y="364"/>
                  </a:lnTo>
                  <a:lnTo>
                    <a:pt x="190" y="362"/>
                  </a:lnTo>
                  <a:lnTo>
                    <a:pt x="184" y="360"/>
                  </a:lnTo>
                  <a:lnTo>
                    <a:pt x="181" y="360"/>
                  </a:lnTo>
                  <a:lnTo>
                    <a:pt x="182" y="359"/>
                  </a:lnTo>
                  <a:lnTo>
                    <a:pt x="182" y="358"/>
                  </a:lnTo>
                  <a:lnTo>
                    <a:pt x="181" y="357"/>
                  </a:lnTo>
                  <a:lnTo>
                    <a:pt x="180" y="356"/>
                  </a:lnTo>
                  <a:lnTo>
                    <a:pt x="180" y="355"/>
                  </a:lnTo>
                  <a:lnTo>
                    <a:pt x="179" y="354"/>
                  </a:lnTo>
                  <a:lnTo>
                    <a:pt x="178" y="352"/>
                  </a:lnTo>
                  <a:lnTo>
                    <a:pt x="176" y="351"/>
                  </a:lnTo>
                  <a:lnTo>
                    <a:pt x="175" y="351"/>
                  </a:lnTo>
                  <a:lnTo>
                    <a:pt x="174" y="349"/>
                  </a:lnTo>
                  <a:lnTo>
                    <a:pt x="171" y="348"/>
                  </a:lnTo>
                  <a:lnTo>
                    <a:pt x="169" y="346"/>
                  </a:lnTo>
                  <a:lnTo>
                    <a:pt x="161" y="342"/>
                  </a:lnTo>
                  <a:lnTo>
                    <a:pt x="159" y="341"/>
                  </a:lnTo>
                  <a:lnTo>
                    <a:pt x="156" y="339"/>
                  </a:lnTo>
                  <a:lnTo>
                    <a:pt x="155" y="338"/>
                  </a:lnTo>
                  <a:lnTo>
                    <a:pt x="154" y="337"/>
                  </a:lnTo>
                  <a:lnTo>
                    <a:pt x="154" y="336"/>
                  </a:lnTo>
                  <a:lnTo>
                    <a:pt x="153" y="336"/>
                  </a:lnTo>
                  <a:lnTo>
                    <a:pt x="153" y="334"/>
                  </a:lnTo>
                  <a:lnTo>
                    <a:pt x="152" y="333"/>
                  </a:lnTo>
                  <a:lnTo>
                    <a:pt x="152" y="333"/>
                  </a:lnTo>
                  <a:lnTo>
                    <a:pt x="152" y="331"/>
                  </a:lnTo>
                  <a:lnTo>
                    <a:pt x="152" y="331"/>
                  </a:lnTo>
                  <a:lnTo>
                    <a:pt x="152" y="330"/>
                  </a:lnTo>
                  <a:lnTo>
                    <a:pt x="153" y="328"/>
                  </a:lnTo>
                  <a:lnTo>
                    <a:pt x="153" y="327"/>
                  </a:lnTo>
                  <a:lnTo>
                    <a:pt x="154" y="326"/>
                  </a:lnTo>
                  <a:lnTo>
                    <a:pt x="156" y="323"/>
                  </a:lnTo>
                  <a:lnTo>
                    <a:pt x="156" y="321"/>
                  </a:lnTo>
                  <a:lnTo>
                    <a:pt x="157" y="320"/>
                  </a:lnTo>
                  <a:lnTo>
                    <a:pt x="157" y="319"/>
                  </a:lnTo>
                  <a:lnTo>
                    <a:pt x="157" y="317"/>
                  </a:lnTo>
                  <a:lnTo>
                    <a:pt x="157" y="316"/>
                  </a:lnTo>
                  <a:lnTo>
                    <a:pt x="157" y="315"/>
                  </a:lnTo>
                  <a:lnTo>
                    <a:pt x="157" y="314"/>
                  </a:lnTo>
                  <a:lnTo>
                    <a:pt x="157" y="314"/>
                  </a:lnTo>
                  <a:lnTo>
                    <a:pt x="157" y="313"/>
                  </a:lnTo>
                  <a:lnTo>
                    <a:pt x="156" y="312"/>
                  </a:lnTo>
                  <a:lnTo>
                    <a:pt x="156" y="311"/>
                  </a:lnTo>
                  <a:lnTo>
                    <a:pt x="155" y="310"/>
                  </a:lnTo>
                  <a:lnTo>
                    <a:pt x="154" y="309"/>
                  </a:lnTo>
                  <a:lnTo>
                    <a:pt x="152" y="307"/>
                  </a:lnTo>
                  <a:lnTo>
                    <a:pt x="150" y="305"/>
                  </a:lnTo>
                  <a:lnTo>
                    <a:pt x="148" y="304"/>
                  </a:lnTo>
                  <a:lnTo>
                    <a:pt x="147" y="304"/>
                  </a:lnTo>
                  <a:lnTo>
                    <a:pt x="147" y="304"/>
                  </a:lnTo>
                  <a:lnTo>
                    <a:pt x="145" y="303"/>
                  </a:lnTo>
                  <a:lnTo>
                    <a:pt x="144" y="303"/>
                  </a:lnTo>
                  <a:lnTo>
                    <a:pt x="142" y="303"/>
                  </a:lnTo>
                  <a:lnTo>
                    <a:pt x="139" y="303"/>
                  </a:lnTo>
                  <a:lnTo>
                    <a:pt x="137" y="303"/>
                  </a:lnTo>
                  <a:lnTo>
                    <a:pt x="136" y="302"/>
                  </a:lnTo>
                  <a:lnTo>
                    <a:pt x="135" y="302"/>
                  </a:lnTo>
                  <a:lnTo>
                    <a:pt x="135" y="301"/>
                  </a:lnTo>
                  <a:lnTo>
                    <a:pt x="134" y="301"/>
                  </a:lnTo>
                  <a:lnTo>
                    <a:pt x="134" y="300"/>
                  </a:lnTo>
                  <a:lnTo>
                    <a:pt x="132" y="298"/>
                  </a:lnTo>
                  <a:lnTo>
                    <a:pt x="132" y="297"/>
                  </a:lnTo>
                  <a:lnTo>
                    <a:pt x="131" y="297"/>
                  </a:lnTo>
                  <a:lnTo>
                    <a:pt x="130" y="296"/>
                  </a:lnTo>
                  <a:lnTo>
                    <a:pt x="127" y="294"/>
                  </a:lnTo>
                  <a:lnTo>
                    <a:pt x="123" y="291"/>
                  </a:lnTo>
                  <a:lnTo>
                    <a:pt x="121" y="290"/>
                  </a:lnTo>
                  <a:lnTo>
                    <a:pt x="119" y="288"/>
                  </a:lnTo>
                  <a:lnTo>
                    <a:pt x="118" y="288"/>
                  </a:lnTo>
                  <a:lnTo>
                    <a:pt x="117" y="287"/>
                  </a:lnTo>
                  <a:lnTo>
                    <a:pt x="115" y="286"/>
                  </a:lnTo>
                  <a:lnTo>
                    <a:pt x="113" y="285"/>
                  </a:lnTo>
                  <a:lnTo>
                    <a:pt x="112" y="284"/>
                  </a:lnTo>
                  <a:lnTo>
                    <a:pt x="108" y="282"/>
                  </a:lnTo>
                  <a:lnTo>
                    <a:pt x="107" y="281"/>
                  </a:lnTo>
                  <a:lnTo>
                    <a:pt x="104" y="279"/>
                  </a:lnTo>
                  <a:lnTo>
                    <a:pt x="99" y="274"/>
                  </a:lnTo>
                  <a:lnTo>
                    <a:pt x="98" y="273"/>
                  </a:lnTo>
                  <a:lnTo>
                    <a:pt x="97" y="272"/>
                  </a:lnTo>
                  <a:lnTo>
                    <a:pt x="96" y="272"/>
                  </a:lnTo>
                  <a:lnTo>
                    <a:pt x="95" y="271"/>
                  </a:lnTo>
                  <a:lnTo>
                    <a:pt x="92" y="270"/>
                  </a:lnTo>
                  <a:lnTo>
                    <a:pt x="91" y="270"/>
                  </a:lnTo>
                  <a:lnTo>
                    <a:pt x="91" y="269"/>
                  </a:lnTo>
                  <a:lnTo>
                    <a:pt x="90" y="268"/>
                  </a:lnTo>
                  <a:lnTo>
                    <a:pt x="88" y="267"/>
                  </a:lnTo>
                  <a:lnTo>
                    <a:pt x="87" y="265"/>
                  </a:lnTo>
                  <a:lnTo>
                    <a:pt x="85" y="263"/>
                  </a:lnTo>
                  <a:lnTo>
                    <a:pt x="84" y="262"/>
                  </a:lnTo>
                  <a:lnTo>
                    <a:pt x="83" y="261"/>
                  </a:lnTo>
                  <a:lnTo>
                    <a:pt x="82" y="260"/>
                  </a:lnTo>
                  <a:lnTo>
                    <a:pt x="80" y="259"/>
                  </a:lnTo>
                  <a:lnTo>
                    <a:pt x="78" y="258"/>
                  </a:lnTo>
                  <a:lnTo>
                    <a:pt x="76" y="257"/>
                  </a:lnTo>
                  <a:lnTo>
                    <a:pt x="72" y="256"/>
                  </a:lnTo>
                  <a:lnTo>
                    <a:pt x="71" y="256"/>
                  </a:lnTo>
                  <a:lnTo>
                    <a:pt x="68" y="254"/>
                  </a:lnTo>
                  <a:lnTo>
                    <a:pt x="67" y="254"/>
                  </a:lnTo>
                  <a:lnTo>
                    <a:pt x="67" y="253"/>
                  </a:lnTo>
                  <a:lnTo>
                    <a:pt x="66" y="253"/>
                  </a:lnTo>
                  <a:lnTo>
                    <a:pt x="66" y="252"/>
                  </a:lnTo>
                  <a:lnTo>
                    <a:pt x="65" y="252"/>
                  </a:lnTo>
                  <a:lnTo>
                    <a:pt x="65" y="251"/>
                  </a:lnTo>
                  <a:lnTo>
                    <a:pt x="65" y="250"/>
                  </a:lnTo>
                  <a:lnTo>
                    <a:pt x="65" y="249"/>
                  </a:lnTo>
                  <a:lnTo>
                    <a:pt x="65" y="247"/>
                  </a:lnTo>
                  <a:lnTo>
                    <a:pt x="65" y="245"/>
                  </a:lnTo>
                  <a:lnTo>
                    <a:pt x="65" y="244"/>
                  </a:lnTo>
                  <a:lnTo>
                    <a:pt x="65" y="243"/>
                  </a:lnTo>
                  <a:lnTo>
                    <a:pt x="64" y="242"/>
                  </a:lnTo>
                  <a:lnTo>
                    <a:pt x="63" y="240"/>
                  </a:lnTo>
                  <a:lnTo>
                    <a:pt x="62" y="238"/>
                  </a:lnTo>
                  <a:lnTo>
                    <a:pt x="60" y="235"/>
                  </a:lnTo>
                  <a:lnTo>
                    <a:pt x="59" y="234"/>
                  </a:lnTo>
                  <a:lnTo>
                    <a:pt x="58" y="233"/>
                  </a:lnTo>
                  <a:lnTo>
                    <a:pt x="57" y="232"/>
                  </a:lnTo>
                  <a:lnTo>
                    <a:pt x="56" y="231"/>
                  </a:lnTo>
                  <a:lnTo>
                    <a:pt x="55" y="231"/>
                  </a:lnTo>
                  <a:lnTo>
                    <a:pt x="52" y="230"/>
                  </a:lnTo>
                  <a:lnTo>
                    <a:pt x="51" y="229"/>
                  </a:lnTo>
                  <a:lnTo>
                    <a:pt x="50" y="228"/>
                  </a:lnTo>
                  <a:lnTo>
                    <a:pt x="48" y="227"/>
                  </a:lnTo>
                  <a:lnTo>
                    <a:pt x="45" y="225"/>
                  </a:lnTo>
                  <a:lnTo>
                    <a:pt x="44" y="224"/>
                  </a:lnTo>
                  <a:lnTo>
                    <a:pt x="43" y="223"/>
                  </a:lnTo>
                  <a:lnTo>
                    <a:pt x="43" y="223"/>
                  </a:lnTo>
                  <a:lnTo>
                    <a:pt x="42" y="222"/>
                  </a:lnTo>
                  <a:lnTo>
                    <a:pt x="41" y="221"/>
                  </a:lnTo>
                  <a:lnTo>
                    <a:pt x="40" y="219"/>
                  </a:lnTo>
                  <a:lnTo>
                    <a:pt x="40" y="218"/>
                  </a:lnTo>
                  <a:lnTo>
                    <a:pt x="39" y="216"/>
                  </a:lnTo>
                  <a:lnTo>
                    <a:pt x="39" y="214"/>
                  </a:lnTo>
                  <a:lnTo>
                    <a:pt x="38" y="212"/>
                  </a:lnTo>
                  <a:lnTo>
                    <a:pt x="38" y="210"/>
                  </a:lnTo>
                  <a:lnTo>
                    <a:pt x="38" y="207"/>
                  </a:lnTo>
                  <a:lnTo>
                    <a:pt x="38" y="205"/>
                  </a:lnTo>
                  <a:lnTo>
                    <a:pt x="38" y="202"/>
                  </a:lnTo>
                  <a:lnTo>
                    <a:pt x="39" y="201"/>
                  </a:lnTo>
                  <a:lnTo>
                    <a:pt x="39" y="200"/>
                  </a:lnTo>
                  <a:lnTo>
                    <a:pt x="41" y="193"/>
                  </a:lnTo>
                  <a:lnTo>
                    <a:pt x="42" y="188"/>
                  </a:lnTo>
                  <a:lnTo>
                    <a:pt x="43" y="187"/>
                  </a:lnTo>
                  <a:lnTo>
                    <a:pt x="43" y="185"/>
                  </a:lnTo>
                  <a:lnTo>
                    <a:pt x="43" y="184"/>
                  </a:lnTo>
                  <a:lnTo>
                    <a:pt x="43" y="182"/>
                  </a:lnTo>
                  <a:lnTo>
                    <a:pt x="43" y="180"/>
                  </a:lnTo>
                  <a:lnTo>
                    <a:pt x="43" y="178"/>
                  </a:lnTo>
                  <a:lnTo>
                    <a:pt x="42" y="176"/>
                  </a:lnTo>
                  <a:lnTo>
                    <a:pt x="41" y="173"/>
                  </a:lnTo>
                  <a:lnTo>
                    <a:pt x="41" y="171"/>
                  </a:lnTo>
                  <a:lnTo>
                    <a:pt x="40" y="170"/>
                  </a:lnTo>
                  <a:lnTo>
                    <a:pt x="38" y="166"/>
                  </a:lnTo>
                  <a:lnTo>
                    <a:pt x="37" y="164"/>
                  </a:lnTo>
                  <a:lnTo>
                    <a:pt x="37" y="163"/>
                  </a:lnTo>
                  <a:lnTo>
                    <a:pt x="36" y="162"/>
                  </a:lnTo>
                  <a:lnTo>
                    <a:pt x="35" y="160"/>
                  </a:lnTo>
                  <a:lnTo>
                    <a:pt x="33" y="158"/>
                  </a:lnTo>
                  <a:lnTo>
                    <a:pt x="31" y="156"/>
                  </a:lnTo>
                  <a:lnTo>
                    <a:pt x="30" y="154"/>
                  </a:lnTo>
                  <a:lnTo>
                    <a:pt x="27" y="152"/>
                  </a:lnTo>
                  <a:lnTo>
                    <a:pt x="26" y="151"/>
                  </a:lnTo>
                  <a:lnTo>
                    <a:pt x="26" y="150"/>
                  </a:lnTo>
                  <a:lnTo>
                    <a:pt x="24" y="146"/>
                  </a:lnTo>
                  <a:lnTo>
                    <a:pt x="23" y="145"/>
                  </a:lnTo>
                  <a:lnTo>
                    <a:pt x="21" y="143"/>
                  </a:lnTo>
                  <a:lnTo>
                    <a:pt x="19" y="141"/>
                  </a:lnTo>
                  <a:lnTo>
                    <a:pt x="19" y="140"/>
                  </a:lnTo>
                  <a:lnTo>
                    <a:pt x="18" y="140"/>
                  </a:lnTo>
                  <a:lnTo>
                    <a:pt x="16" y="139"/>
                  </a:lnTo>
                  <a:lnTo>
                    <a:pt x="13" y="138"/>
                  </a:lnTo>
                  <a:lnTo>
                    <a:pt x="11" y="138"/>
                  </a:lnTo>
                  <a:lnTo>
                    <a:pt x="10" y="137"/>
                  </a:lnTo>
                  <a:lnTo>
                    <a:pt x="9" y="136"/>
                  </a:lnTo>
                  <a:lnTo>
                    <a:pt x="7" y="136"/>
                  </a:lnTo>
                  <a:lnTo>
                    <a:pt x="6" y="135"/>
                  </a:lnTo>
                  <a:lnTo>
                    <a:pt x="5" y="134"/>
                  </a:lnTo>
                  <a:lnTo>
                    <a:pt x="4" y="133"/>
                  </a:lnTo>
                  <a:lnTo>
                    <a:pt x="3" y="132"/>
                  </a:lnTo>
                  <a:lnTo>
                    <a:pt x="2" y="131"/>
                  </a:lnTo>
                  <a:lnTo>
                    <a:pt x="1" y="130"/>
                  </a:lnTo>
                  <a:lnTo>
                    <a:pt x="1" y="129"/>
                  </a:lnTo>
                  <a:lnTo>
                    <a:pt x="0" y="128"/>
                  </a:lnTo>
                  <a:lnTo>
                    <a:pt x="0" y="127"/>
                  </a:lnTo>
                  <a:lnTo>
                    <a:pt x="0" y="127"/>
                  </a:lnTo>
                  <a:lnTo>
                    <a:pt x="0" y="126"/>
                  </a:lnTo>
                  <a:lnTo>
                    <a:pt x="0" y="125"/>
                  </a:lnTo>
                  <a:lnTo>
                    <a:pt x="0" y="124"/>
                  </a:lnTo>
                  <a:lnTo>
                    <a:pt x="0" y="123"/>
                  </a:lnTo>
                  <a:lnTo>
                    <a:pt x="1" y="122"/>
                  </a:lnTo>
                  <a:lnTo>
                    <a:pt x="1" y="121"/>
                  </a:lnTo>
                  <a:lnTo>
                    <a:pt x="2" y="121"/>
                  </a:lnTo>
                  <a:lnTo>
                    <a:pt x="3" y="119"/>
                  </a:lnTo>
                  <a:lnTo>
                    <a:pt x="4" y="118"/>
                  </a:lnTo>
                  <a:lnTo>
                    <a:pt x="6" y="117"/>
                  </a:lnTo>
                  <a:lnTo>
                    <a:pt x="8" y="115"/>
                  </a:lnTo>
                  <a:lnTo>
                    <a:pt x="9" y="114"/>
                  </a:lnTo>
                  <a:lnTo>
                    <a:pt x="10" y="113"/>
                  </a:lnTo>
                  <a:lnTo>
                    <a:pt x="11" y="112"/>
                  </a:lnTo>
                  <a:lnTo>
                    <a:pt x="12" y="111"/>
                  </a:lnTo>
                  <a:lnTo>
                    <a:pt x="13" y="110"/>
                  </a:lnTo>
                  <a:lnTo>
                    <a:pt x="13" y="109"/>
                  </a:lnTo>
                  <a:lnTo>
                    <a:pt x="13" y="108"/>
                  </a:lnTo>
                  <a:lnTo>
                    <a:pt x="13" y="107"/>
                  </a:lnTo>
                  <a:lnTo>
                    <a:pt x="13" y="106"/>
                  </a:lnTo>
                  <a:lnTo>
                    <a:pt x="13" y="106"/>
                  </a:lnTo>
                  <a:lnTo>
                    <a:pt x="13" y="105"/>
                  </a:lnTo>
                  <a:lnTo>
                    <a:pt x="13" y="103"/>
                  </a:lnTo>
                  <a:lnTo>
                    <a:pt x="12" y="100"/>
                  </a:lnTo>
                  <a:lnTo>
                    <a:pt x="11" y="98"/>
                  </a:lnTo>
                  <a:lnTo>
                    <a:pt x="11" y="96"/>
                  </a:lnTo>
                  <a:lnTo>
                    <a:pt x="10" y="92"/>
                  </a:lnTo>
                  <a:lnTo>
                    <a:pt x="10" y="91"/>
                  </a:lnTo>
                  <a:lnTo>
                    <a:pt x="9" y="89"/>
                  </a:lnTo>
                  <a:lnTo>
                    <a:pt x="8" y="88"/>
                  </a:lnTo>
                  <a:lnTo>
                    <a:pt x="8" y="87"/>
                  </a:lnTo>
                  <a:lnTo>
                    <a:pt x="6" y="85"/>
                  </a:lnTo>
                  <a:lnTo>
                    <a:pt x="6" y="84"/>
                  </a:lnTo>
                  <a:lnTo>
                    <a:pt x="5" y="84"/>
                  </a:lnTo>
                  <a:lnTo>
                    <a:pt x="5" y="83"/>
                  </a:lnTo>
                  <a:lnTo>
                    <a:pt x="5" y="83"/>
                  </a:lnTo>
                  <a:lnTo>
                    <a:pt x="6" y="83"/>
                  </a:lnTo>
                  <a:lnTo>
                    <a:pt x="6" y="82"/>
                  </a:lnTo>
                  <a:lnTo>
                    <a:pt x="6" y="82"/>
                  </a:lnTo>
                  <a:lnTo>
                    <a:pt x="7" y="82"/>
                  </a:lnTo>
                  <a:lnTo>
                    <a:pt x="7" y="82"/>
                  </a:lnTo>
                  <a:lnTo>
                    <a:pt x="9" y="82"/>
                  </a:lnTo>
                  <a:lnTo>
                    <a:pt x="11" y="82"/>
                  </a:lnTo>
                  <a:lnTo>
                    <a:pt x="12" y="82"/>
                  </a:lnTo>
                  <a:lnTo>
                    <a:pt x="17" y="81"/>
                  </a:lnTo>
                  <a:lnTo>
                    <a:pt x="20" y="81"/>
                  </a:lnTo>
                  <a:lnTo>
                    <a:pt x="23" y="81"/>
                  </a:lnTo>
                  <a:lnTo>
                    <a:pt x="26" y="81"/>
                  </a:lnTo>
                  <a:lnTo>
                    <a:pt x="28" y="81"/>
                  </a:lnTo>
                  <a:lnTo>
                    <a:pt x="30" y="82"/>
                  </a:lnTo>
                  <a:lnTo>
                    <a:pt x="31" y="82"/>
                  </a:lnTo>
                  <a:lnTo>
                    <a:pt x="33" y="83"/>
                  </a:lnTo>
                  <a:lnTo>
                    <a:pt x="34" y="83"/>
                  </a:lnTo>
                  <a:lnTo>
                    <a:pt x="35" y="84"/>
                  </a:lnTo>
                  <a:lnTo>
                    <a:pt x="36" y="85"/>
                  </a:lnTo>
                  <a:lnTo>
                    <a:pt x="37" y="86"/>
                  </a:lnTo>
                  <a:lnTo>
                    <a:pt x="38" y="87"/>
                  </a:lnTo>
                  <a:lnTo>
                    <a:pt x="39" y="89"/>
                  </a:lnTo>
                  <a:lnTo>
                    <a:pt x="40" y="91"/>
                  </a:lnTo>
                  <a:lnTo>
                    <a:pt x="41" y="92"/>
                  </a:lnTo>
                  <a:lnTo>
                    <a:pt x="41" y="93"/>
                  </a:lnTo>
                  <a:lnTo>
                    <a:pt x="42" y="94"/>
                  </a:lnTo>
                  <a:lnTo>
                    <a:pt x="42" y="99"/>
                  </a:lnTo>
                  <a:lnTo>
                    <a:pt x="43" y="101"/>
                  </a:lnTo>
                  <a:lnTo>
                    <a:pt x="44" y="106"/>
                  </a:lnTo>
                  <a:lnTo>
                    <a:pt x="45" y="107"/>
                  </a:lnTo>
                  <a:lnTo>
                    <a:pt x="45" y="109"/>
                  </a:lnTo>
                  <a:lnTo>
                    <a:pt x="46" y="110"/>
                  </a:lnTo>
                  <a:lnTo>
                    <a:pt x="46" y="111"/>
                  </a:lnTo>
                  <a:lnTo>
                    <a:pt x="47" y="112"/>
                  </a:lnTo>
                  <a:lnTo>
                    <a:pt x="48" y="113"/>
                  </a:lnTo>
                  <a:lnTo>
                    <a:pt x="49" y="113"/>
                  </a:lnTo>
                  <a:lnTo>
                    <a:pt x="51" y="114"/>
                  </a:lnTo>
                  <a:lnTo>
                    <a:pt x="52" y="115"/>
                  </a:lnTo>
                  <a:lnTo>
                    <a:pt x="53" y="115"/>
                  </a:lnTo>
                  <a:lnTo>
                    <a:pt x="60" y="118"/>
                  </a:lnTo>
                  <a:lnTo>
                    <a:pt x="61" y="118"/>
                  </a:lnTo>
                  <a:lnTo>
                    <a:pt x="62" y="119"/>
                  </a:lnTo>
                  <a:lnTo>
                    <a:pt x="64" y="119"/>
                  </a:lnTo>
                  <a:lnTo>
                    <a:pt x="64" y="120"/>
                  </a:lnTo>
                  <a:lnTo>
                    <a:pt x="65" y="121"/>
                  </a:lnTo>
                  <a:lnTo>
                    <a:pt x="66" y="122"/>
                  </a:lnTo>
                  <a:lnTo>
                    <a:pt x="66" y="123"/>
                  </a:lnTo>
                  <a:lnTo>
                    <a:pt x="66" y="124"/>
                  </a:lnTo>
                  <a:lnTo>
                    <a:pt x="66" y="125"/>
                  </a:lnTo>
                  <a:lnTo>
                    <a:pt x="66" y="126"/>
                  </a:lnTo>
                  <a:lnTo>
                    <a:pt x="66" y="126"/>
                  </a:lnTo>
                  <a:lnTo>
                    <a:pt x="66" y="127"/>
                  </a:lnTo>
                  <a:lnTo>
                    <a:pt x="65" y="127"/>
                  </a:lnTo>
                  <a:lnTo>
                    <a:pt x="64" y="128"/>
                  </a:lnTo>
                  <a:lnTo>
                    <a:pt x="63" y="128"/>
                  </a:lnTo>
                  <a:lnTo>
                    <a:pt x="63" y="129"/>
                  </a:lnTo>
                  <a:lnTo>
                    <a:pt x="63" y="130"/>
                  </a:lnTo>
                  <a:lnTo>
                    <a:pt x="62" y="130"/>
                  </a:lnTo>
                  <a:lnTo>
                    <a:pt x="62" y="131"/>
                  </a:lnTo>
                  <a:lnTo>
                    <a:pt x="62" y="132"/>
                  </a:lnTo>
                  <a:lnTo>
                    <a:pt x="63" y="133"/>
                  </a:lnTo>
                  <a:lnTo>
                    <a:pt x="63" y="134"/>
                  </a:lnTo>
                  <a:lnTo>
                    <a:pt x="64" y="136"/>
                  </a:lnTo>
                  <a:lnTo>
                    <a:pt x="65" y="137"/>
                  </a:lnTo>
                  <a:lnTo>
                    <a:pt x="67" y="138"/>
                  </a:lnTo>
                  <a:lnTo>
                    <a:pt x="68" y="140"/>
                  </a:lnTo>
                  <a:lnTo>
                    <a:pt x="72" y="143"/>
                  </a:lnTo>
                  <a:lnTo>
                    <a:pt x="73" y="144"/>
                  </a:lnTo>
                  <a:lnTo>
                    <a:pt x="74" y="145"/>
                  </a:lnTo>
                  <a:lnTo>
                    <a:pt x="75" y="146"/>
                  </a:lnTo>
                  <a:lnTo>
                    <a:pt x="76" y="149"/>
                  </a:lnTo>
                  <a:lnTo>
                    <a:pt x="77" y="150"/>
                  </a:lnTo>
                  <a:lnTo>
                    <a:pt x="77" y="150"/>
                  </a:lnTo>
                  <a:lnTo>
                    <a:pt x="77" y="151"/>
                  </a:lnTo>
                  <a:lnTo>
                    <a:pt x="77" y="152"/>
                  </a:lnTo>
                  <a:lnTo>
                    <a:pt x="76" y="155"/>
                  </a:lnTo>
                  <a:lnTo>
                    <a:pt x="76" y="159"/>
                  </a:lnTo>
                  <a:lnTo>
                    <a:pt x="76" y="161"/>
                  </a:lnTo>
                  <a:lnTo>
                    <a:pt x="75" y="164"/>
                  </a:lnTo>
                  <a:lnTo>
                    <a:pt x="75" y="165"/>
                  </a:lnTo>
                  <a:lnTo>
                    <a:pt x="75" y="166"/>
                  </a:lnTo>
                  <a:lnTo>
                    <a:pt x="75" y="167"/>
                  </a:lnTo>
                  <a:lnTo>
                    <a:pt x="75" y="167"/>
                  </a:lnTo>
                  <a:lnTo>
                    <a:pt x="76" y="169"/>
                  </a:lnTo>
                  <a:lnTo>
                    <a:pt x="76" y="171"/>
                  </a:lnTo>
                  <a:lnTo>
                    <a:pt x="77" y="173"/>
                  </a:lnTo>
                  <a:lnTo>
                    <a:pt x="79" y="175"/>
                  </a:lnTo>
                  <a:lnTo>
                    <a:pt x="80" y="177"/>
                  </a:lnTo>
                  <a:lnTo>
                    <a:pt x="81" y="177"/>
                  </a:lnTo>
                  <a:lnTo>
                    <a:pt x="81" y="178"/>
                  </a:lnTo>
                  <a:lnTo>
                    <a:pt x="82" y="178"/>
                  </a:lnTo>
                  <a:lnTo>
                    <a:pt x="83" y="179"/>
                  </a:lnTo>
                  <a:lnTo>
                    <a:pt x="84" y="179"/>
                  </a:lnTo>
                  <a:lnTo>
                    <a:pt x="85" y="180"/>
                  </a:lnTo>
                  <a:lnTo>
                    <a:pt x="87" y="180"/>
                  </a:lnTo>
                  <a:lnTo>
                    <a:pt x="88" y="181"/>
                  </a:lnTo>
                  <a:lnTo>
                    <a:pt x="89" y="181"/>
                  </a:lnTo>
                  <a:lnTo>
                    <a:pt x="90" y="181"/>
                  </a:lnTo>
                  <a:lnTo>
                    <a:pt x="91" y="181"/>
                  </a:lnTo>
                  <a:lnTo>
                    <a:pt x="92" y="181"/>
                  </a:lnTo>
                  <a:lnTo>
                    <a:pt x="93" y="180"/>
                  </a:lnTo>
                  <a:lnTo>
                    <a:pt x="93" y="180"/>
                  </a:lnTo>
                  <a:lnTo>
                    <a:pt x="94" y="180"/>
                  </a:lnTo>
                  <a:lnTo>
                    <a:pt x="94" y="179"/>
                  </a:lnTo>
                  <a:lnTo>
                    <a:pt x="94" y="178"/>
                  </a:lnTo>
                  <a:lnTo>
                    <a:pt x="95" y="175"/>
                  </a:lnTo>
                  <a:lnTo>
                    <a:pt x="95" y="172"/>
                  </a:lnTo>
                  <a:lnTo>
                    <a:pt x="96" y="170"/>
                  </a:lnTo>
                  <a:lnTo>
                    <a:pt x="96" y="169"/>
                  </a:lnTo>
                  <a:lnTo>
                    <a:pt x="96" y="167"/>
                  </a:lnTo>
                  <a:lnTo>
                    <a:pt x="95" y="165"/>
                  </a:lnTo>
                  <a:lnTo>
                    <a:pt x="95" y="162"/>
                  </a:lnTo>
                  <a:lnTo>
                    <a:pt x="95" y="161"/>
                  </a:lnTo>
                  <a:lnTo>
                    <a:pt x="95" y="159"/>
                  </a:lnTo>
                  <a:lnTo>
                    <a:pt x="95" y="157"/>
                  </a:lnTo>
                  <a:lnTo>
                    <a:pt x="95" y="154"/>
                  </a:lnTo>
                  <a:lnTo>
                    <a:pt x="96" y="150"/>
                  </a:lnTo>
                  <a:lnTo>
                    <a:pt x="96" y="146"/>
                  </a:lnTo>
                  <a:lnTo>
                    <a:pt x="97" y="144"/>
                  </a:lnTo>
                  <a:lnTo>
                    <a:pt x="97" y="142"/>
                  </a:lnTo>
                  <a:lnTo>
                    <a:pt x="97" y="141"/>
                  </a:lnTo>
                  <a:lnTo>
                    <a:pt x="98" y="140"/>
                  </a:lnTo>
                  <a:lnTo>
                    <a:pt x="98" y="140"/>
                  </a:lnTo>
                  <a:lnTo>
                    <a:pt x="99" y="139"/>
                  </a:lnTo>
                  <a:lnTo>
                    <a:pt x="99" y="139"/>
                  </a:lnTo>
                  <a:lnTo>
                    <a:pt x="100" y="138"/>
                  </a:lnTo>
                  <a:lnTo>
                    <a:pt x="102" y="138"/>
                  </a:lnTo>
                  <a:lnTo>
                    <a:pt x="103" y="137"/>
                  </a:lnTo>
                  <a:lnTo>
                    <a:pt x="104" y="137"/>
                  </a:lnTo>
                  <a:lnTo>
                    <a:pt x="104" y="137"/>
                  </a:lnTo>
                  <a:lnTo>
                    <a:pt x="105" y="136"/>
                  </a:lnTo>
                  <a:lnTo>
                    <a:pt x="105" y="135"/>
                  </a:lnTo>
                  <a:lnTo>
                    <a:pt x="105" y="134"/>
                  </a:lnTo>
                  <a:lnTo>
                    <a:pt x="106" y="133"/>
                  </a:lnTo>
                  <a:lnTo>
                    <a:pt x="106" y="132"/>
                  </a:lnTo>
                  <a:lnTo>
                    <a:pt x="106" y="129"/>
                  </a:lnTo>
                  <a:lnTo>
                    <a:pt x="106" y="128"/>
                  </a:lnTo>
                  <a:lnTo>
                    <a:pt x="107" y="126"/>
                  </a:lnTo>
                  <a:lnTo>
                    <a:pt x="107" y="124"/>
                  </a:lnTo>
                  <a:lnTo>
                    <a:pt x="108" y="122"/>
                  </a:lnTo>
                  <a:lnTo>
                    <a:pt x="109" y="120"/>
                  </a:lnTo>
                  <a:lnTo>
                    <a:pt x="110" y="117"/>
                  </a:lnTo>
                  <a:lnTo>
                    <a:pt x="111" y="115"/>
                  </a:lnTo>
                  <a:lnTo>
                    <a:pt x="112" y="114"/>
                  </a:lnTo>
                  <a:lnTo>
                    <a:pt x="113" y="113"/>
                  </a:lnTo>
                  <a:lnTo>
                    <a:pt x="115" y="110"/>
                  </a:lnTo>
                  <a:lnTo>
                    <a:pt x="117" y="108"/>
                  </a:lnTo>
                  <a:lnTo>
                    <a:pt x="121" y="104"/>
                  </a:lnTo>
                  <a:lnTo>
                    <a:pt x="123" y="103"/>
                  </a:lnTo>
                  <a:lnTo>
                    <a:pt x="124" y="102"/>
                  </a:lnTo>
                  <a:lnTo>
                    <a:pt x="125" y="100"/>
                  </a:lnTo>
                  <a:lnTo>
                    <a:pt x="126" y="98"/>
                  </a:lnTo>
                  <a:lnTo>
                    <a:pt x="126" y="96"/>
                  </a:lnTo>
                  <a:lnTo>
                    <a:pt x="128" y="92"/>
                  </a:lnTo>
                  <a:lnTo>
                    <a:pt x="129" y="90"/>
                  </a:lnTo>
                  <a:lnTo>
                    <a:pt x="129" y="89"/>
                  </a:lnTo>
                  <a:lnTo>
                    <a:pt x="130" y="88"/>
                  </a:lnTo>
                  <a:lnTo>
                    <a:pt x="130" y="87"/>
                  </a:lnTo>
                  <a:lnTo>
                    <a:pt x="131" y="86"/>
                  </a:lnTo>
                  <a:lnTo>
                    <a:pt x="132" y="86"/>
                  </a:lnTo>
                  <a:lnTo>
                    <a:pt x="133" y="85"/>
                  </a:lnTo>
                  <a:lnTo>
                    <a:pt x="134" y="84"/>
                  </a:lnTo>
                  <a:lnTo>
                    <a:pt x="138" y="82"/>
                  </a:lnTo>
                  <a:lnTo>
                    <a:pt x="139" y="81"/>
                  </a:lnTo>
                  <a:lnTo>
                    <a:pt x="140" y="81"/>
                  </a:lnTo>
                  <a:lnTo>
                    <a:pt x="141" y="80"/>
                  </a:lnTo>
                  <a:lnTo>
                    <a:pt x="142" y="79"/>
                  </a:lnTo>
                  <a:lnTo>
                    <a:pt x="145" y="75"/>
                  </a:lnTo>
                  <a:lnTo>
                    <a:pt x="147" y="74"/>
                  </a:lnTo>
                  <a:lnTo>
                    <a:pt x="149" y="72"/>
                  </a:lnTo>
                  <a:lnTo>
                    <a:pt x="151" y="71"/>
                  </a:lnTo>
                  <a:lnTo>
                    <a:pt x="153" y="69"/>
                  </a:lnTo>
                  <a:lnTo>
                    <a:pt x="155" y="68"/>
                  </a:lnTo>
                  <a:lnTo>
                    <a:pt x="157" y="67"/>
                  </a:lnTo>
                  <a:lnTo>
                    <a:pt x="160" y="67"/>
                  </a:lnTo>
                  <a:lnTo>
                    <a:pt x="161" y="66"/>
                  </a:lnTo>
                  <a:lnTo>
                    <a:pt x="162" y="66"/>
                  </a:lnTo>
                  <a:lnTo>
                    <a:pt x="162" y="65"/>
                  </a:lnTo>
                  <a:lnTo>
                    <a:pt x="163" y="64"/>
                  </a:lnTo>
                  <a:lnTo>
                    <a:pt x="163" y="64"/>
                  </a:lnTo>
                  <a:lnTo>
                    <a:pt x="164" y="63"/>
                  </a:lnTo>
                  <a:lnTo>
                    <a:pt x="164" y="62"/>
                  </a:lnTo>
                  <a:lnTo>
                    <a:pt x="165" y="60"/>
                  </a:lnTo>
                  <a:lnTo>
                    <a:pt x="166" y="56"/>
                  </a:lnTo>
                  <a:lnTo>
                    <a:pt x="167" y="54"/>
                  </a:lnTo>
                  <a:lnTo>
                    <a:pt x="167" y="53"/>
                  </a:lnTo>
                  <a:lnTo>
                    <a:pt x="168" y="50"/>
                  </a:lnTo>
                  <a:lnTo>
                    <a:pt x="170" y="48"/>
                  </a:lnTo>
                  <a:lnTo>
                    <a:pt x="172" y="45"/>
                  </a:lnTo>
                  <a:lnTo>
                    <a:pt x="173" y="44"/>
                  </a:lnTo>
                  <a:lnTo>
                    <a:pt x="174" y="43"/>
                  </a:lnTo>
                  <a:lnTo>
                    <a:pt x="175" y="42"/>
                  </a:lnTo>
                  <a:lnTo>
                    <a:pt x="176" y="41"/>
                  </a:lnTo>
                  <a:lnTo>
                    <a:pt x="178" y="40"/>
                  </a:lnTo>
                  <a:lnTo>
                    <a:pt x="178" y="39"/>
                  </a:lnTo>
                  <a:lnTo>
                    <a:pt x="179" y="39"/>
                  </a:lnTo>
                  <a:lnTo>
                    <a:pt x="182" y="38"/>
                  </a:lnTo>
                  <a:lnTo>
                    <a:pt x="185" y="37"/>
                  </a:lnTo>
                  <a:lnTo>
                    <a:pt x="189" y="36"/>
                  </a:lnTo>
                  <a:lnTo>
                    <a:pt x="195" y="35"/>
                  </a:lnTo>
                  <a:lnTo>
                    <a:pt x="198" y="34"/>
                  </a:lnTo>
                  <a:lnTo>
                    <a:pt x="205" y="32"/>
                  </a:lnTo>
                  <a:lnTo>
                    <a:pt x="213" y="31"/>
                  </a:lnTo>
                  <a:lnTo>
                    <a:pt x="218" y="29"/>
                  </a:lnTo>
                  <a:lnTo>
                    <a:pt x="220" y="29"/>
                  </a:lnTo>
                  <a:lnTo>
                    <a:pt x="221" y="29"/>
                  </a:lnTo>
                  <a:lnTo>
                    <a:pt x="223" y="28"/>
                  </a:lnTo>
                  <a:lnTo>
                    <a:pt x="225" y="28"/>
                  </a:lnTo>
                  <a:lnTo>
                    <a:pt x="228" y="28"/>
                  </a:lnTo>
                  <a:lnTo>
                    <a:pt x="233" y="29"/>
                  </a:lnTo>
                  <a:lnTo>
                    <a:pt x="240" y="29"/>
                  </a:lnTo>
                  <a:lnTo>
                    <a:pt x="242" y="30"/>
                  </a:lnTo>
                  <a:lnTo>
                    <a:pt x="244" y="30"/>
                  </a:lnTo>
                  <a:lnTo>
                    <a:pt x="245" y="31"/>
                  </a:lnTo>
                  <a:lnTo>
                    <a:pt x="247" y="31"/>
                  </a:lnTo>
                  <a:lnTo>
                    <a:pt x="251" y="33"/>
                  </a:lnTo>
                  <a:lnTo>
                    <a:pt x="253" y="34"/>
                  </a:lnTo>
                  <a:lnTo>
                    <a:pt x="254" y="34"/>
                  </a:lnTo>
                  <a:lnTo>
                    <a:pt x="255" y="35"/>
                  </a:lnTo>
                  <a:lnTo>
                    <a:pt x="255" y="35"/>
                  </a:lnTo>
                  <a:lnTo>
                    <a:pt x="256" y="34"/>
                  </a:lnTo>
                  <a:lnTo>
                    <a:pt x="257" y="34"/>
                  </a:lnTo>
                  <a:lnTo>
                    <a:pt x="258" y="34"/>
                  </a:lnTo>
                  <a:lnTo>
                    <a:pt x="258" y="33"/>
                  </a:lnTo>
                  <a:lnTo>
                    <a:pt x="259" y="33"/>
                  </a:lnTo>
                  <a:lnTo>
                    <a:pt x="269" y="21"/>
                  </a:lnTo>
                  <a:lnTo>
                    <a:pt x="270" y="20"/>
                  </a:lnTo>
                  <a:lnTo>
                    <a:pt x="272" y="19"/>
                  </a:lnTo>
                  <a:lnTo>
                    <a:pt x="273" y="18"/>
                  </a:lnTo>
                  <a:lnTo>
                    <a:pt x="274" y="17"/>
                  </a:lnTo>
                  <a:lnTo>
                    <a:pt x="277" y="15"/>
                  </a:lnTo>
                  <a:lnTo>
                    <a:pt x="279" y="14"/>
                  </a:lnTo>
                  <a:lnTo>
                    <a:pt x="282" y="13"/>
                  </a:lnTo>
                  <a:lnTo>
                    <a:pt x="285" y="12"/>
                  </a:lnTo>
                  <a:lnTo>
                    <a:pt x="288" y="11"/>
                  </a:lnTo>
                  <a:lnTo>
                    <a:pt x="289" y="10"/>
                  </a:lnTo>
                  <a:lnTo>
                    <a:pt x="291" y="10"/>
                  </a:lnTo>
                  <a:lnTo>
                    <a:pt x="292" y="10"/>
                  </a:lnTo>
                  <a:lnTo>
                    <a:pt x="293" y="10"/>
                  </a:lnTo>
                  <a:lnTo>
                    <a:pt x="294" y="10"/>
                  </a:lnTo>
                  <a:lnTo>
                    <a:pt x="294" y="10"/>
                  </a:lnTo>
                  <a:lnTo>
                    <a:pt x="295" y="11"/>
                  </a:lnTo>
                  <a:lnTo>
                    <a:pt x="298" y="12"/>
                  </a:lnTo>
                  <a:lnTo>
                    <a:pt x="299" y="12"/>
                  </a:lnTo>
                  <a:lnTo>
                    <a:pt x="300" y="12"/>
                  </a:lnTo>
                  <a:lnTo>
                    <a:pt x="300" y="12"/>
                  </a:lnTo>
                  <a:lnTo>
                    <a:pt x="301" y="12"/>
                  </a:lnTo>
                  <a:lnTo>
                    <a:pt x="301" y="12"/>
                  </a:lnTo>
                  <a:lnTo>
                    <a:pt x="301" y="12"/>
                  </a:lnTo>
                  <a:lnTo>
                    <a:pt x="302" y="11"/>
                  </a:lnTo>
                  <a:lnTo>
                    <a:pt x="302" y="10"/>
                  </a:lnTo>
                  <a:lnTo>
                    <a:pt x="303" y="10"/>
                  </a:lnTo>
                  <a:lnTo>
                    <a:pt x="305" y="4"/>
                  </a:lnTo>
                  <a:lnTo>
                    <a:pt x="307" y="1"/>
                  </a:lnTo>
                  <a:lnTo>
                    <a:pt x="307" y="0"/>
                  </a:lnTo>
                  <a:lnTo>
                    <a:pt x="308" y="1"/>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5" name="Freeform 271">
              <a:extLst>
                <a:ext uri="{FF2B5EF4-FFF2-40B4-BE49-F238E27FC236}">
                  <a16:creationId xmlns:a16="http://schemas.microsoft.com/office/drawing/2014/main" id="{CA41F606-BD1F-4CAB-A6CD-629B2F234259}"/>
                </a:ext>
              </a:extLst>
            </p:cNvPr>
            <p:cNvSpPr>
              <a:spLocks/>
            </p:cNvSpPr>
            <p:nvPr/>
          </p:nvSpPr>
          <p:spPr bwMode="auto">
            <a:xfrm>
              <a:off x="4954434" y="2545649"/>
              <a:ext cx="1135063" cy="1004888"/>
            </a:xfrm>
            <a:custGeom>
              <a:avLst/>
              <a:gdLst>
                <a:gd name="T0" fmla="*/ 616 w 715"/>
                <a:gd name="T1" fmla="*/ 21 h 633"/>
                <a:gd name="T2" fmla="*/ 651 w 715"/>
                <a:gd name="T3" fmla="*/ 12 h 633"/>
                <a:gd name="T4" fmla="*/ 670 w 715"/>
                <a:gd name="T5" fmla="*/ 31 h 633"/>
                <a:gd name="T6" fmla="*/ 689 w 715"/>
                <a:gd name="T7" fmla="*/ 67 h 633"/>
                <a:gd name="T8" fmla="*/ 693 w 715"/>
                <a:gd name="T9" fmla="*/ 90 h 633"/>
                <a:gd name="T10" fmla="*/ 706 w 715"/>
                <a:gd name="T11" fmla="*/ 120 h 633"/>
                <a:gd name="T12" fmla="*/ 680 w 715"/>
                <a:gd name="T13" fmla="*/ 154 h 633"/>
                <a:gd name="T14" fmla="*/ 650 w 715"/>
                <a:gd name="T15" fmla="*/ 162 h 633"/>
                <a:gd name="T16" fmla="*/ 632 w 715"/>
                <a:gd name="T17" fmla="*/ 180 h 633"/>
                <a:gd name="T18" fmla="*/ 618 w 715"/>
                <a:gd name="T19" fmla="*/ 210 h 633"/>
                <a:gd name="T20" fmla="*/ 591 w 715"/>
                <a:gd name="T21" fmla="*/ 249 h 633"/>
                <a:gd name="T22" fmla="*/ 603 w 715"/>
                <a:gd name="T23" fmla="*/ 296 h 633"/>
                <a:gd name="T24" fmla="*/ 638 w 715"/>
                <a:gd name="T25" fmla="*/ 350 h 633"/>
                <a:gd name="T26" fmla="*/ 637 w 715"/>
                <a:gd name="T27" fmla="*/ 367 h 633"/>
                <a:gd name="T28" fmla="*/ 631 w 715"/>
                <a:gd name="T29" fmla="*/ 397 h 633"/>
                <a:gd name="T30" fmla="*/ 601 w 715"/>
                <a:gd name="T31" fmla="*/ 410 h 633"/>
                <a:gd name="T32" fmla="*/ 598 w 715"/>
                <a:gd name="T33" fmla="*/ 437 h 633"/>
                <a:gd name="T34" fmla="*/ 578 w 715"/>
                <a:gd name="T35" fmla="*/ 459 h 633"/>
                <a:gd name="T36" fmla="*/ 526 w 715"/>
                <a:gd name="T37" fmla="*/ 469 h 633"/>
                <a:gd name="T38" fmla="*/ 457 w 715"/>
                <a:gd name="T39" fmla="*/ 465 h 633"/>
                <a:gd name="T40" fmla="*/ 435 w 715"/>
                <a:gd name="T41" fmla="*/ 486 h 633"/>
                <a:gd name="T42" fmla="*/ 415 w 715"/>
                <a:gd name="T43" fmla="*/ 503 h 633"/>
                <a:gd name="T44" fmla="*/ 379 w 715"/>
                <a:gd name="T45" fmla="*/ 527 h 633"/>
                <a:gd name="T46" fmla="*/ 353 w 715"/>
                <a:gd name="T47" fmla="*/ 524 h 633"/>
                <a:gd name="T48" fmla="*/ 310 w 715"/>
                <a:gd name="T49" fmla="*/ 541 h 633"/>
                <a:gd name="T50" fmla="*/ 276 w 715"/>
                <a:gd name="T51" fmla="*/ 557 h 633"/>
                <a:gd name="T52" fmla="*/ 233 w 715"/>
                <a:gd name="T53" fmla="*/ 574 h 633"/>
                <a:gd name="T54" fmla="*/ 220 w 715"/>
                <a:gd name="T55" fmla="*/ 602 h 633"/>
                <a:gd name="T56" fmla="*/ 195 w 715"/>
                <a:gd name="T57" fmla="*/ 619 h 633"/>
                <a:gd name="T58" fmla="*/ 174 w 715"/>
                <a:gd name="T59" fmla="*/ 632 h 633"/>
                <a:gd name="T60" fmla="*/ 155 w 715"/>
                <a:gd name="T61" fmla="*/ 624 h 633"/>
                <a:gd name="T62" fmla="*/ 144 w 715"/>
                <a:gd name="T63" fmla="*/ 619 h 633"/>
                <a:gd name="T64" fmla="*/ 118 w 715"/>
                <a:gd name="T65" fmla="*/ 597 h 633"/>
                <a:gd name="T66" fmla="*/ 135 w 715"/>
                <a:gd name="T67" fmla="*/ 590 h 633"/>
                <a:gd name="T68" fmla="*/ 127 w 715"/>
                <a:gd name="T69" fmla="*/ 551 h 633"/>
                <a:gd name="T70" fmla="*/ 117 w 715"/>
                <a:gd name="T71" fmla="*/ 519 h 633"/>
                <a:gd name="T72" fmla="*/ 118 w 715"/>
                <a:gd name="T73" fmla="*/ 471 h 633"/>
                <a:gd name="T74" fmla="*/ 98 w 715"/>
                <a:gd name="T75" fmla="*/ 451 h 633"/>
                <a:gd name="T76" fmla="*/ 64 w 715"/>
                <a:gd name="T77" fmla="*/ 448 h 633"/>
                <a:gd name="T78" fmla="*/ 39 w 715"/>
                <a:gd name="T79" fmla="*/ 427 h 633"/>
                <a:gd name="T80" fmla="*/ 9 w 715"/>
                <a:gd name="T81" fmla="*/ 409 h 633"/>
                <a:gd name="T82" fmla="*/ 37 w 715"/>
                <a:gd name="T83" fmla="*/ 354 h 633"/>
                <a:gd name="T84" fmla="*/ 77 w 715"/>
                <a:gd name="T85" fmla="*/ 348 h 633"/>
                <a:gd name="T86" fmla="*/ 111 w 715"/>
                <a:gd name="T87" fmla="*/ 341 h 633"/>
                <a:gd name="T88" fmla="*/ 133 w 715"/>
                <a:gd name="T89" fmla="*/ 297 h 633"/>
                <a:gd name="T90" fmla="*/ 158 w 715"/>
                <a:gd name="T91" fmla="*/ 301 h 633"/>
                <a:gd name="T92" fmla="*/ 184 w 715"/>
                <a:gd name="T93" fmla="*/ 264 h 633"/>
                <a:gd name="T94" fmla="*/ 212 w 715"/>
                <a:gd name="T95" fmla="*/ 287 h 633"/>
                <a:gd name="T96" fmla="*/ 244 w 715"/>
                <a:gd name="T97" fmla="*/ 260 h 633"/>
                <a:gd name="T98" fmla="*/ 252 w 715"/>
                <a:gd name="T99" fmla="*/ 225 h 633"/>
                <a:gd name="T100" fmla="*/ 295 w 715"/>
                <a:gd name="T101" fmla="*/ 212 h 633"/>
                <a:gd name="T102" fmla="*/ 328 w 715"/>
                <a:gd name="T103" fmla="*/ 212 h 633"/>
                <a:gd name="T104" fmla="*/ 383 w 715"/>
                <a:gd name="T105" fmla="*/ 211 h 633"/>
                <a:gd name="T106" fmla="*/ 401 w 715"/>
                <a:gd name="T107" fmla="*/ 180 h 633"/>
                <a:gd name="T108" fmla="*/ 435 w 715"/>
                <a:gd name="T109" fmla="*/ 158 h 633"/>
                <a:gd name="T110" fmla="*/ 485 w 715"/>
                <a:gd name="T111" fmla="*/ 150 h 633"/>
                <a:gd name="T112" fmla="*/ 549 w 715"/>
                <a:gd name="T113" fmla="*/ 110 h 633"/>
                <a:gd name="T114" fmla="*/ 599 w 715"/>
                <a:gd name="T115" fmla="*/ 103 h 633"/>
                <a:gd name="T116" fmla="*/ 606 w 715"/>
                <a:gd name="T117" fmla="*/ 78 h 633"/>
                <a:gd name="T118" fmla="*/ 577 w 715"/>
                <a:gd name="T119" fmla="*/ 56 h 633"/>
                <a:gd name="T120" fmla="*/ 557 w 715"/>
                <a:gd name="T121" fmla="*/ 43 h 633"/>
                <a:gd name="T122" fmla="*/ 566 w 715"/>
                <a:gd name="T123" fmla="*/ 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lnTo>
                    <a:pt x="124" y="305"/>
                  </a:lnTo>
                  <a:lnTo>
                    <a:pt x="125" y="304"/>
                  </a:lnTo>
                  <a:lnTo>
                    <a:pt x="125" y="303"/>
                  </a:lnTo>
                  <a:lnTo>
                    <a:pt x="126" y="302"/>
                  </a:lnTo>
                  <a:lnTo>
                    <a:pt x="127" y="301"/>
                  </a:lnTo>
                  <a:lnTo>
                    <a:pt x="128" y="300"/>
                  </a:lnTo>
                  <a:lnTo>
                    <a:pt x="129" y="299"/>
                  </a:lnTo>
                  <a:lnTo>
                    <a:pt x="130" y="299"/>
                  </a:lnTo>
                  <a:lnTo>
                    <a:pt x="131" y="298"/>
                  </a:lnTo>
                  <a:lnTo>
                    <a:pt x="132" y="298"/>
                  </a:lnTo>
                  <a:lnTo>
                    <a:pt x="133" y="297"/>
                  </a:lnTo>
                  <a:lnTo>
                    <a:pt x="134" y="297"/>
                  </a:lnTo>
                  <a:lnTo>
                    <a:pt x="135" y="297"/>
                  </a:lnTo>
                  <a:lnTo>
                    <a:pt x="136" y="297"/>
                  </a:lnTo>
                  <a:lnTo>
                    <a:pt x="137" y="298"/>
                  </a:lnTo>
                  <a:lnTo>
                    <a:pt x="139" y="298"/>
                  </a:lnTo>
                  <a:lnTo>
                    <a:pt x="140" y="299"/>
                  </a:lnTo>
                  <a:lnTo>
                    <a:pt x="141" y="299"/>
                  </a:lnTo>
                  <a:lnTo>
                    <a:pt x="142" y="300"/>
                  </a:lnTo>
                  <a:lnTo>
                    <a:pt x="145" y="302"/>
                  </a:lnTo>
                  <a:lnTo>
                    <a:pt x="146" y="303"/>
                  </a:lnTo>
                  <a:lnTo>
                    <a:pt x="148" y="303"/>
                  </a:lnTo>
                  <a:lnTo>
                    <a:pt x="149" y="304"/>
                  </a:lnTo>
                  <a:lnTo>
                    <a:pt x="150" y="304"/>
                  </a:lnTo>
                  <a:lnTo>
                    <a:pt x="151" y="304"/>
                  </a:lnTo>
                  <a:lnTo>
                    <a:pt x="152" y="304"/>
                  </a:lnTo>
                  <a:lnTo>
                    <a:pt x="153" y="304"/>
                  </a:lnTo>
                  <a:lnTo>
                    <a:pt x="154" y="303"/>
                  </a:lnTo>
                  <a:lnTo>
                    <a:pt x="155" y="303"/>
                  </a:lnTo>
                  <a:lnTo>
                    <a:pt x="156" y="303"/>
                  </a:lnTo>
                  <a:lnTo>
                    <a:pt x="156" y="302"/>
                  </a:lnTo>
                  <a:lnTo>
                    <a:pt x="157" y="302"/>
                  </a:lnTo>
                  <a:lnTo>
                    <a:pt x="158" y="301"/>
                  </a:lnTo>
                  <a:lnTo>
                    <a:pt x="158" y="301"/>
                  </a:lnTo>
                  <a:lnTo>
                    <a:pt x="159" y="300"/>
                  </a:lnTo>
                  <a:lnTo>
                    <a:pt x="159" y="298"/>
                  </a:lnTo>
                  <a:lnTo>
                    <a:pt x="161" y="294"/>
                  </a:lnTo>
                  <a:lnTo>
                    <a:pt x="162" y="292"/>
                  </a:lnTo>
                  <a:lnTo>
                    <a:pt x="163" y="290"/>
                  </a:lnTo>
                  <a:lnTo>
                    <a:pt x="163" y="289"/>
                  </a:lnTo>
                  <a:lnTo>
                    <a:pt x="164" y="289"/>
                  </a:lnTo>
                  <a:lnTo>
                    <a:pt x="165" y="287"/>
                  </a:lnTo>
                  <a:lnTo>
                    <a:pt x="168" y="285"/>
                  </a:lnTo>
                  <a:lnTo>
                    <a:pt x="170" y="284"/>
                  </a:lnTo>
                  <a:lnTo>
                    <a:pt x="173" y="281"/>
                  </a:lnTo>
                  <a:lnTo>
                    <a:pt x="176" y="279"/>
                  </a:lnTo>
                  <a:lnTo>
                    <a:pt x="177" y="278"/>
                  </a:lnTo>
                  <a:lnTo>
                    <a:pt x="178" y="278"/>
                  </a:lnTo>
                  <a:lnTo>
                    <a:pt x="178" y="277"/>
                  </a:lnTo>
                  <a:lnTo>
                    <a:pt x="179" y="276"/>
                  </a:lnTo>
                  <a:lnTo>
                    <a:pt x="180" y="274"/>
                  </a:lnTo>
                  <a:lnTo>
                    <a:pt x="181" y="272"/>
                  </a:lnTo>
                  <a:lnTo>
                    <a:pt x="182" y="270"/>
                  </a:lnTo>
                  <a:lnTo>
                    <a:pt x="183" y="266"/>
                  </a:lnTo>
                  <a:lnTo>
                    <a:pt x="183" y="265"/>
                  </a:lnTo>
                  <a:lnTo>
                    <a:pt x="184" y="264"/>
                  </a:lnTo>
                  <a:lnTo>
                    <a:pt x="184" y="264"/>
                  </a:lnTo>
                  <a:lnTo>
                    <a:pt x="184" y="263"/>
                  </a:lnTo>
                  <a:lnTo>
                    <a:pt x="184" y="263"/>
                  </a:lnTo>
                  <a:lnTo>
                    <a:pt x="185" y="263"/>
                  </a:lnTo>
                  <a:lnTo>
                    <a:pt x="186" y="263"/>
                  </a:lnTo>
                  <a:lnTo>
                    <a:pt x="186" y="263"/>
                  </a:lnTo>
                  <a:lnTo>
                    <a:pt x="187" y="263"/>
                  </a:lnTo>
                  <a:lnTo>
                    <a:pt x="188" y="264"/>
                  </a:lnTo>
                  <a:lnTo>
                    <a:pt x="189" y="264"/>
                  </a:lnTo>
                  <a:lnTo>
                    <a:pt x="189" y="265"/>
                  </a:lnTo>
                  <a:lnTo>
                    <a:pt x="190" y="265"/>
                  </a:lnTo>
                  <a:lnTo>
                    <a:pt x="192" y="267"/>
                  </a:lnTo>
                  <a:lnTo>
                    <a:pt x="194" y="269"/>
                  </a:lnTo>
                  <a:lnTo>
                    <a:pt x="195" y="271"/>
                  </a:lnTo>
                  <a:lnTo>
                    <a:pt x="198" y="276"/>
                  </a:lnTo>
                  <a:lnTo>
                    <a:pt x="199" y="278"/>
                  </a:lnTo>
                  <a:lnTo>
                    <a:pt x="200" y="279"/>
                  </a:lnTo>
                  <a:lnTo>
                    <a:pt x="201" y="281"/>
                  </a:lnTo>
                  <a:lnTo>
                    <a:pt x="203" y="282"/>
                  </a:lnTo>
                  <a:lnTo>
                    <a:pt x="205" y="283"/>
                  </a:lnTo>
                  <a:lnTo>
                    <a:pt x="207" y="285"/>
                  </a:lnTo>
                  <a:lnTo>
                    <a:pt x="208" y="285"/>
                  </a:lnTo>
                  <a:lnTo>
                    <a:pt x="209" y="286"/>
                  </a:lnTo>
                  <a:lnTo>
                    <a:pt x="212" y="287"/>
                  </a:lnTo>
                  <a:lnTo>
                    <a:pt x="214" y="288"/>
                  </a:lnTo>
                  <a:lnTo>
                    <a:pt x="215" y="288"/>
                  </a:lnTo>
                  <a:lnTo>
                    <a:pt x="216" y="288"/>
                  </a:lnTo>
                  <a:lnTo>
                    <a:pt x="217" y="288"/>
                  </a:lnTo>
                  <a:lnTo>
                    <a:pt x="218" y="288"/>
                  </a:lnTo>
                  <a:lnTo>
                    <a:pt x="219" y="288"/>
                  </a:lnTo>
                  <a:lnTo>
                    <a:pt x="219" y="288"/>
                  </a:lnTo>
                  <a:lnTo>
                    <a:pt x="220" y="287"/>
                  </a:lnTo>
                  <a:lnTo>
                    <a:pt x="221" y="287"/>
                  </a:lnTo>
                  <a:lnTo>
                    <a:pt x="222" y="286"/>
                  </a:lnTo>
                  <a:lnTo>
                    <a:pt x="223" y="286"/>
                  </a:lnTo>
                  <a:lnTo>
                    <a:pt x="225" y="285"/>
                  </a:lnTo>
                  <a:lnTo>
                    <a:pt x="227" y="283"/>
                  </a:lnTo>
                  <a:lnTo>
                    <a:pt x="231" y="278"/>
                  </a:lnTo>
                  <a:lnTo>
                    <a:pt x="235" y="274"/>
                  </a:lnTo>
                  <a:lnTo>
                    <a:pt x="240" y="269"/>
                  </a:lnTo>
                  <a:lnTo>
                    <a:pt x="241" y="268"/>
                  </a:lnTo>
                  <a:lnTo>
                    <a:pt x="242" y="267"/>
                  </a:lnTo>
                  <a:lnTo>
                    <a:pt x="242" y="266"/>
                  </a:lnTo>
                  <a:lnTo>
                    <a:pt x="243" y="265"/>
                  </a:lnTo>
                  <a:lnTo>
                    <a:pt x="243" y="263"/>
                  </a:lnTo>
                  <a:lnTo>
                    <a:pt x="244" y="262"/>
                  </a:lnTo>
                  <a:lnTo>
                    <a:pt x="244" y="260"/>
                  </a:lnTo>
                  <a:lnTo>
                    <a:pt x="244" y="259"/>
                  </a:lnTo>
                  <a:lnTo>
                    <a:pt x="244" y="258"/>
                  </a:lnTo>
                  <a:lnTo>
                    <a:pt x="244" y="257"/>
                  </a:lnTo>
                  <a:lnTo>
                    <a:pt x="245" y="255"/>
                  </a:lnTo>
                  <a:lnTo>
                    <a:pt x="246" y="253"/>
                  </a:lnTo>
                  <a:lnTo>
                    <a:pt x="247" y="251"/>
                  </a:lnTo>
                  <a:lnTo>
                    <a:pt x="249" y="248"/>
                  </a:lnTo>
                  <a:lnTo>
                    <a:pt x="250" y="247"/>
                  </a:lnTo>
                  <a:lnTo>
                    <a:pt x="250" y="246"/>
                  </a:lnTo>
                  <a:lnTo>
                    <a:pt x="250" y="245"/>
                  </a:lnTo>
                  <a:lnTo>
                    <a:pt x="251" y="244"/>
                  </a:lnTo>
                  <a:lnTo>
                    <a:pt x="251" y="243"/>
                  </a:lnTo>
                  <a:lnTo>
                    <a:pt x="251" y="242"/>
                  </a:lnTo>
                  <a:lnTo>
                    <a:pt x="251" y="241"/>
                  </a:lnTo>
                  <a:lnTo>
                    <a:pt x="251" y="238"/>
                  </a:lnTo>
                  <a:lnTo>
                    <a:pt x="251" y="236"/>
                  </a:lnTo>
                  <a:lnTo>
                    <a:pt x="250" y="232"/>
                  </a:lnTo>
                  <a:lnTo>
                    <a:pt x="250" y="230"/>
                  </a:lnTo>
                  <a:lnTo>
                    <a:pt x="250" y="229"/>
                  </a:lnTo>
                  <a:lnTo>
                    <a:pt x="250" y="227"/>
                  </a:lnTo>
                  <a:lnTo>
                    <a:pt x="251" y="227"/>
                  </a:lnTo>
                  <a:lnTo>
                    <a:pt x="251" y="226"/>
                  </a:lnTo>
                  <a:lnTo>
                    <a:pt x="252" y="225"/>
                  </a:lnTo>
                  <a:lnTo>
                    <a:pt x="252" y="224"/>
                  </a:lnTo>
                  <a:lnTo>
                    <a:pt x="253" y="224"/>
                  </a:lnTo>
                  <a:lnTo>
                    <a:pt x="254" y="223"/>
                  </a:lnTo>
                  <a:lnTo>
                    <a:pt x="255" y="222"/>
                  </a:lnTo>
                  <a:lnTo>
                    <a:pt x="256" y="222"/>
                  </a:lnTo>
                  <a:lnTo>
                    <a:pt x="257" y="221"/>
                  </a:lnTo>
                  <a:lnTo>
                    <a:pt x="259" y="221"/>
                  </a:lnTo>
                  <a:lnTo>
                    <a:pt x="260" y="220"/>
                  </a:lnTo>
                  <a:lnTo>
                    <a:pt x="262" y="220"/>
                  </a:lnTo>
                  <a:lnTo>
                    <a:pt x="263" y="220"/>
                  </a:lnTo>
                  <a:lnTo>
                    <a:pt x="266" y="220"/>
                  </a:lnTo>
                  <a:lnTo>
                    <a:pt x="273" y="220"/>
                  </a:lnTo>
                  <a:lnTo>
                    <a:pt x="276" y="220"/>
                  </a:lnTo>
                  <a:lnTo>
                    <a:pt x="278" y="219"/>
                  </a:lnTo>
                  <a:lnTo>
                    <a:pt x="281" y="219"/>
                  </a:lnTo>
                  <a:lnTo>
                    <a:pt x="283" y="218"/>
                  </a:lnTo>
                  <a:lnTo>
                    <a:pt x="284" y="218"/>
                  </a:lnTo>
                  <a:lnTo>
                    <a:pt x="285" y="217"/>
                  </a:lnTo>
                  <a:lnTo>
                    <a:pt x="287" y="216"/>
                  </a:lnTo>
                  <a:lnTo>
                    <a:pt x="289" y="215"/>
                  </a:lnTo>
                  <a:lnTo>
                    <a:pt x="291" y="214"/>
                  </a:lnTo>
                  <a:lnTo>
                    <a:pt x="293" y="212"/>
                  </a:lnTo>
                  <a:lnTo>
                    <a:pt x="295" y="212"/>
                  </a:lnTo>
                  <a:lnTo>
                    <a:pt x="296" y="211"/>
                  </a:lnTo>
                  <a:lnTo>
                    <a:pt x="298" y="211"/>
                  </a:lnTo>
                  <a:lnTo>
                    <a:pt x="299" y="210"/>
                  </a:lnTo>
                  <a:lnTo>
                    <a:pt x="301" y="210"/>
                  </a:lnTo>
                  <a:lnTo>
                    <a:pt x="302" y="210"/>
                  </a:lnTo>
                  <a:lnTo>
                    <a:pt x="303" y="210"/>
                  </a:lnTo>
                  <a:lnTo>
                    <a:pt x="305" y="210"/>
                  </a:lnTo>
                  <a:lnTo>
                    <a:pt x="306" y="211"/>
                  </a:lnTo>
                  <a:lnTo>
                    <a:pt x="307" y="211"/>
                  </a:lnTo>
                  <a:lnTo>
                    <a:pt x="308" y="211"/>
                  </a:lnTo>
                  <a:lnTo>
                    <a:pt x="313" y="214"/>
                  </a:lnTo>
                  <a:lnTo>
                    <a:pt x="315" y="214"/>
                  </a:lnTo>
                  <a:lnTo>
                    <a:pt x="316" y="215"/>
                  </a:lnTo>
                  <a:lnTo>
                    <a:pt x="317" y="215"/>
                  </a:lnTo>
                  <a:lnTo>
                    <a:pt x="318" y="215"/>
                  </a:lnTo>
                  <a:lnTo>
                    <a:pt x="319" y="215"/>
                  </a:lnTo>
                  <a:lnTo>
                    <a:pt x="320" y="215"/>
                  </a:lnTo>
                  <a:lnTo>
                    <a:pt x="321" y="215"/>
                  </a:lnTo>
                  <a:lnTo>
                    <a:pt x="321" y="215"/>
                  </a:lnTo>
                  <a:lnTo>
                    <a:pt x="322" y="215"/>
                  </a:lnTo>
                  <a:lnTo>
                    <a:pt x="323" y="214"/>
                  </a:lnTo>
                  <a:lnTo>
                    <a:pt x="325" y="213"/>
                  </a:lnTo>
                  <a:lnTo>
                    <a:pt x="328" y="212"/>
                  </a:lnTo>
                  <a:lnTo>
                    <a:pt x="330" y="211"/>
                  </a:lnTo>
                  <a:lnTo>
                    <a:pt x="331" y="210"/>
                  </a:lnTo>
                  <a:lnTo>
                    <a:pt x="333" y="210"/>
                  </a:lnTo>
                  <a:lnTo>
                    <a:pt x="338" y="210"/>
                  </a:lnTo>
                  <a:lnTo>
                    <a:pt x="344" y="208"/>
                  </a:lnTo>
                  <a:lnTo>
                    <a:pt x="345" y="208"/>
                  </a:lnTo>
                  <a:lnTo>
                    <a:pt x="347" y="208"/>
                  </a:lnTo>
                  <a:lnTo>
                    <a:pt x="350" y="208"/>
                  </a:lnTo>
                  <a:lnTo>
                    <a:pt x="352" y="208"/>
                  </a:lnTo>
                  <a:lnTo>
                    <a:pt x="355" y="208"/>
                  </a:lnTo>
                  <a:lnTo>
                    <a:pt x="357" y="208"/>
                  </a:lnTo>
                  <a:lnTo>
                    <a:pt x="360" y="209"/>
                  </a:lnTo>
                  <a:lnTo>
                    <a:pt x="362" y="209"/>
                  </a:lnTo>
                  <a:lnTo>
                    <a:pt x="364" y="210"/>
                  </a:lnTo>
                  <a:lnTo>
                    <a:pt x="368" y="211"/>
                  </a:lnTo>
                  <a:lnTo>
                    <a:pt x="369" y="212"/>
                  </a:lnTo>
                  <a:lnTo>
                    <a:pt x="371" y="212"/>
                  </a:lnTo>
                  <a:lnTo>
                    <a:pt x="373" y="212"/>
                  </a:lnTo>
                  <a:lnTo>
                    <a:pt x="375" y="212"/>
                  </a:lnTo>
                  <a:lnTo>
                    <a:pt x="377" y="212"/>
                  </a:lnTo>
                  <a:lnTo>
                    <a:pt x="379" y="212"/>
                  </a:lnTo>
                  <a:lnTo>
                    <a:pt x="381" y="212"/>
                  </a:lnTo>
                  <a:lnTo>
                    <a:pt x="383" y="211"/>
                  </a:lnTo>
                  <a:lnTo>
                    <a:pt x="384" y="210"/>
                  </a:lnTo>
                  <a:lnTo>
                    <a:pt x="385" y="209"/>
                  </a:lnTo>
                  <a:lnTo>
                    <a:pt x="388" y="207"/>
                  </a:lnTo>
                  <a:lnTo>
                    <a:pt x="389" y="206"/>
                  </a:lnTo>
                  <a:lnTo>
                    <a:pt x="391" y="205"/>
                  </a:lnTo>
                  <a:lnTo>
                    <a:pt x="394" y="204"/>
                  </a:lnTo>
                  <a:lnTo>
                    <a:pt x="395" y="204"/>
                  </a:lnTo>
                  <a:lnTo>
                    <a:pt x="396" y="203"/>
                  </a:lnTo>
                  <a:lnTo>
                    <a:pt x="397" y="202"/>
                  </a:lnTo>
                  <a:lnTo>
                    <a:pt x="398" y="202"/>
                  </a:lnTo>
                  <a:lnTo>
                    <a:pt x="399" y="201"/>
                  </a:lnTo>
                  <a:lnTo>
                    <a:pt x="399" y="200"/>
                  </a:lnTo>
                  <a:lnTo>
                    <a:pt x="400" y="199"/>
                  </a:lnTo>
                  <a:lnTo>
                    <a:pt x="400" y="198"/>
                  </a:lnTo>
                  <a:lnTo>
                    <a:pt x="400" y="197"/>
                  </a:lnTo>
                  <a:lnTo>
                    <a:pt x="401" y="195"/>
                  </a:lnTo>
                  <a:lnTo>
                    <a:pt x="401" y="193"/>
                  </a:lnTo>
                  <a:lnTo>
                    <a:pt x="400" y="189"/>
                  </a:lnTo>
                  <a:lnTo>
                    <a:pt x="400" y="187"/>
                  </a:lnTo>
                  <a:lnTo>
                    <a:pt x="400" y="185"/>
                  </a:lnTo>
                  <a:lnTo>
                    <a:pt x="401" y="183"/>
                  </a:lnTo>
                  <a:lnTo>
                    <a:pt x="401" y="182"/>
                  </a:lnTo>
                  <a:lnTo>
                    <a:pt x="401" y="180"/>
                  </a:lnTo>
                  <a:lnTo>
                    <a:pt x="402" y="179"/>
                  </a:lnTo>
                  <a:lnTo>
                    <a:pt x="402" y="178"/>
                  </a:lnTo>
                  <a:lnTo>
                    <a:pt x="403" y="176"/>
                  </a:lnTo>
                  <a:lnTo>
                    <a:pt x="403" y="175"/>
                  </a:lnTo>
                  <a:lnTo>
                    <a:pt x="404" y="175"/>
                  </a:lnTo>
                  <a:lnTo>
                    <a:pt x="405" y="174"/>
                  </a:lnTo>
                  <a:lnTo>
                    <a:pt x="405" y="173"/>
                  </a:lnTo>
                  <a:lnTo>
                    <a:pt x="406" y="173"/>
                  </a:lnTo>
                  <a:lnTo>
                    <a:pt x="407" y="173"/>
                  </a:lnTo>
                  <a:lnTo>
                    <a:pt x="407" y="172"/>
                  </a:lnTo>
                  <a:lnTo>
                    <a:pt x="409" y="172"/>
                  </a:lnTo>
                  <a:lnTo>
                    <a:pt x="413" y="171"/>
                  </a:lnTo>
                  <a:lnTo>
                    <a:pt x="415" y="171"/>
                  </a:lnTo>
                  <a:lnTo>
                    <a:pt x="417" y="170"/>
                  </a:lnTo>
                  <a:lnTo>
                    <a:pt x="419" y="169"/>
                  </a:lnTo>
                  <a:lnTo>
                    <a:pt x="421" y="168"/>
                  </a:lnTo>
                  <a:lnTo>
                    <a:pt x="423" y="166"/>
                  </a:lnTo>
                  <a:lnTo>
                    <a:pt x="425" y="165"/>
                  </a:lnTo>
                  <a:lnTo>
                    <a:pt x="427" y="162"/>
                  </a:lnTo>
                  <a:lnTo>
                    <a:pt x="429" y="161"/>
                  </a:lnTo>
                  <a:lnTo>
                    <a:pt x="430" y="160"/>
                  </a:lnTo>
                  <a:lnTo>
                    <a:pt x="432" y="159"/>
                  </a:lnTo>
                  <a:lnTo>
                    <a:pt x="435" y="158"/>
                  </a:lnTo>
                  <a:lnTo>
                    <a:pt x="437" y="157"/>
                  </a:lnTo>
                  <a:lnTo>
                    <a:pt x="439" y="156"/>
                  </a:lnTo>
                  <a:lnTo>
                    <a:pt x="440" y="156"/>
                  </a:lnTo>
                  <a:lnTo>
                    <a:pt x="441" y="156"/>
                  </a:lnTo>
                  <a:lnTo>
                    <a:pt x="442" y="156"/>
                  </a:lnTo>
                  <a:lnTo>
                    <a:pt x="444" y="157"/>
                  </a:lnTo>
                  <a:lnTo>
                    <a:pt x="445" y="157"/>
                  </a:lnTo>
                  <a:lnTo>
                    <a:pt x="449" y="158"/>
                  </a:lnTo>
                  <a:lnTo>
                    <a:pt x="453" y="159"/>
                  </a:lnTo>
                  <a:lnTo>
                    <a:pt x="456" y="160"/>
                  </a:lnTo>
                  <a:lnTo>
                    <a:pt x="458" y="160"/>
                  </a:lnTo>
                  <a:lnTo>
                    <a:pt x="459" y="160"/>
                  </a:lnTo>
                  <a:lnTo>
                    <a:pt x="460" y="160"/>
                  </a:lnTo>
                  <a:lnTo>
                    <a:pt x="465" y="159"/>
                  </a:lnTo>
                  <a:lnTo>
                    <a:pt x="469" y="159"/>
                  </a:lnTo>
                  <a:lnTo>
                    <a:pt x="470" y="158"/>
                  </a:lnTo>
                  <a:lnTo>
                    <a:pt x="472" y="158"/>
                  </a:lnTo>
                  <a:lnTo>
                    <a:pt x="474" y="157"/>
                  </a:lnTo>
                  <a:lnTo>
                    <a:pt x="475" y="156"/>
                  </a:lnTo>
                  <a:lnTo>
                    <a:pt x="477" y="155"/>
                  </a:lnTo>
                  <a:lnTo>
                    <a:pt x="481" y="152"/>
                  </a:lnTo>
                  <a:lnTo>
                    <a:pt x="483" y="151"/>
                  </a:lnTo>
                  <a:lnTo>
                    <a:pt x="485" y="150"/>
                  </a:lnTo>
                  <a:lnTo>
                    <a:pt x="489" y="148"/>
                  </a:lnTo>
                  <a:lnTo>
                    <a:pt x="500" y="143"/>
                  </a:lnTo>
                  <a:lnTo>
                    <a:pt x="507" y="140"/>
                  </a:lnTo>
                  <a:lnTo>
                    <a:pt x="511" y="138"/>
                  </a:lnTo>
                  <a:lnTo>
                    <a:pt x="514" y="137"/>
                  </a:lnTo>
                  <a:lnTo>
                    <a:pt x="521" y="134"/>
                  </a:lnTo>
                  <a:lnTo>
                    <a:pt x="524" y="133"/>
                  </a:lnTo>
                  <a:lnTo>
                    <a:pt x="528" y="132"/>
                  </a:lnTo>
                  <a:lnTo>
                    <a:pt x="529" y="131"/>
                  </a:lnTo>
                  <a:lnTo>
                    <a:pt x="530" y="130"/>
                  </a:lnTo>
                  <a:lnTo>
                    <a:pt x="533" y="129"/>
                  </a:lnTo>
                  <a:lnTo>
                    <a:pt x="535" y="127"/>
                  </a:lnTo>
                  <a:lnTo>
                    <a:pt x="537" y="126"/>
                  </a:lnTo>
                  <a:lnTo>
                    <a:pt x="538" y="124"/>
                  </a:lnTo>
                  <a:lnTo>
                    <a:pt x="539" y="123"/>
                  </a:lnTo>
                  <a:lnTo>
                    <a:pt x="540" y="121"/>
                  </a:lnTo>
                  <a:lnTo>
                    <a:pt x="541" y="119"/>
                  </a:lnTo>
                  <a:lnTo>
                    <a:pt x="544" y="115"/>
                  </a:lnTo>
                  <a:lnTo>
                    <a:pt x="545" y="114"/>
                  </a:lnTo>
                  <a:lnTo>
                    <a:pt x="546" y="112"/>
                  </a:lnTo>
                  <a:lnTo>
                    <a:pt x="546" y="112"/>
                  </a:lnTo>
                  <a:lnTo>
                    <a:pt x="548" y="111"/>
                  </a:lnTo>
                  <a:lnTo>
                    <a:pt x="549" y="110"/>
                  </a:lnTo>
                  <a:lnTo>
                    <a:pt x="550" y="109"/>
                  </a:lnTo>
                  <a:lnTo>
                    <a:pt x="553" y="109"/>
                  </a:lnTo>
                  <a:lnTo>
                    <a:pt x="555" y="108"/>
                  </a:lnTo>
                  <a:lnTo>
                    <a:pt x="556" y="108"/>
                  </a:lnTo>
                  <a:lnTo>
                    <a:pt x="558" y="108"/>
                  </a:lnTo>
                  <a:lnTo>
                    <a:pt x="559" y="108"/>
                  </a:lnTo>
                  <a:lnTo>
                    <a:pt x="561" y="108"/>
                  </a:lnTo>
                  <a:lnTo>
                    <a:pt x="563" y="108"/>
                  </a:lnTo>
                  <a:lnTo>
                    <a:pt x="567" y="109"/>
                  </a:lnTo>
                  <a:lnTo>
                    <a:pt x="568" y="109"/>
                  </a:lnTo>
                  <a:lnTo>
                    <a:pt x="570" y="109"/>
                  </a:lnTo>
                  <a:lnTo>
                    <a:pt x="572" y="109"/>
                  </a:lnTo>
                  <a:lnTo>
                    <a:pt x="573" y="109"/>
                  </a:lnTo>
                  <a:lnTo>
                    <a:pt x="575" y="109"/>
                  </a:lnTo>
                  <a:lnTo>
                    <a:pt x="577" y="109"/>
                  </a:lnTo>
                  <a:lnTo>
                    <a:pt x="581" y="108"/>
                  </a:lnTo>
                  <a:lnTo>
                    <a:pt x="583" y="108"/>
                  </a:lnTo>
                  <a:lnTo>
                    <a:pt x="585" y="107"/>
                  </a:lnTo>
                  <a:lnTo>
                    <a:pt x="588" y="106"/>
                  </a:lnTo>
                  <a:lnTo>
                    <a:pt x="591" y="105"/>
                  </a:lnTo>
                  <a:lnTo>
                    <a:pt x="592" y="104"/>
                  </a:lnTo>
                  <a:lnTo>
                    <a:pt x="594" y="104"/>
                  </a:lnTo>
                  <a:lnTo>
                    <a:pt x="599" y="103"/>
                  </a:lnTo>
                  <a:lnTo>
                    <a:pt x="600" y="102"/>
                  </a:lnTo>
                  <a:lnTo>
                    <a:pt x="602" y="102"/>
                  </a:lnTo>
                  <a:lnTo>
                    <a:pt x="603" y="101"/>
                  </a:lnTo>
                  <a:lnTo>
                    <a:pt x="603" y="101"/>
                  </a:lnTo>
                  <a:lnTo>
                    <a:pt x="604" y="100"/>
                  </a:lnTo>
                  <a:lnTo>
                    <a:pt x="605" y="100"/>
                  </a:lnTo>
                  <a:lnTo>
                    <a:pt x="606" y="98"/>
                  </a:lnTo>
                  <a:lnTo>
                    <a:pt x="606" y="97"/>
                  </a:lnTo>
                  <a:lnTo>
                    <a:pt x="607" y="96"/>
                  </a:lnTo>
                  <a:lnTo>
                    <a:pt x="608" y="93"/>
                  </a:lnTo>
                  <a:lnTo>
                    <a:pt x="609" y="89"/>
                  </a:lnTo>
                  <a:lnTo>
                    <a:pt x="610" y="87"/>
                  </a:lnTo>
                  <a:lnTo>
                    <a:pt x="610" y="86"/>
                  </a:lnTo>
                  <a:lnTo>
                    <a:pt x="610" y="85"/>
                  </a:lnTo>
                  <a:lnTo>
                    <a:pt x="610" y="84"/>
                  </a:lnTo>
                  <a:lnTo>
                    <a:pt x="610" y="83"/>
                  </a:lnTo>
                  <a:lnTo>
                    <a:pt x="610" y="82"/>
                  </a:lnTo>
                  <a:lnTo>
                    <a:pt x="610" y="81"/>
                  </a:lnTo>
                  <a:lnTo>
                    <a:pt x="609" y="81"/>
                  </a:lnTo>
                  <a:lnTo>
                    <a:pt x="609" y="80"/>
                  </a:lnTo>
                  <a:lnTo>
                    <a:pt x="608" y="79"/>
                  </a:lnTo>
                  <a:lnTo>
                    <a:pt x="607" y="78"/>
                  </a:lnTo>
                  <a:lnTo>
                    <a:pt x="606" y="78"/>
                  </a:lnTo>
                  <a:lnTo>
                    <a:pt x="605" y="77"/>
                  </a:lnTo>
                  <a:lnTo>
                    <a:pt x="604" y="77"/>
                  </a:lnTo>
                  <a:lnTo>
                    <a:pt x="601" y="75"/>
                  </a:lnTo>
                  <a:lnTo>
                    <a:pt x="595" y="73"/>
                  </a:lnTo>
                  <a:lnTo>
                    <a:pt x="591" y="72"/>
                  </a:lnTo>
                  <a:lnTo>
                    <a:pt x="585" y="69"/>
                  </a:lnTo>
                  <a:lnTo>
                    <a:pt x="583" y="69"/>
                  </a:lnTo>
                  <a:lnTo>
                    <a:pt x="582" y="68"/>
                  </a:lnTo>
                  <a:lnTo>
                    <a:pt x="581" y="67"/>
                  </a:lnTo>
                  <a:lnTo>
                    <a:pt x="580" y="67"/>
                  </a:lnTo>
                  <a:lnTo>
                    <a:pt x="579" y="66"/>
                  </a:lnTo>
                  <a:lnTo>
                    <a:pt x="579" y="65"/>
                  </a:lnTo>
                  <a:lnTo>
                    <a:pt x="578" y="65"/>
                  </a:lnTo>
                  <a:lnTo>
                    <a:pt x="578" y="64"/>
                  </a:lnTo>
                  <a:lnTo>
                    <a:pt x="577" y="63"/>
                  </a:lnTo>
                  <a:lnTo>
                    <a:pt x="577" y="61"/>
                  </a:lnTo>
                  <a:lnTo>
                    <a:pt x="576" y="60"/>
                  </a:lnTo>
                  <a:lnTo>
                    <a:pt x="576" y="60"/>
                  </a:lnTo>
                  <a:lnTo>
                    <a:pt x="576" y="59"/>
                  </a:lnTo>
                  <a:lnTo>
                    <a:pt x="576" y="58"/>
                  </a:lnTo>
                  <a:lnTo>
                    <a:pt x="576" y="58"/>
                  </a:lnTo>
                  <a:lnTo>
                    <a:pt x="576" y="57"/>
                  </a:lnTo>
                  <a:lnTo>
                    <a:pt x="577" y="56"/>
                  </a:lnTo>
                  <a:lnTo>
                    <a:pt x="578" y="54"/>
                  </a:lnTo>
                  <a:lnTo>
                    <a:pt x="578" y="53"/>
                  </a:lnTo>
                  <a:lnTo>
                    <a:pt x="579" y="52"/>
                  </a:lnTo>
                  <a:lnTo>
                    <a:pt x="579" y="52"/>
                  </a:lnTo>
                  <a:lnTo>
                    <a:pt x="579" y="51"/>
                  </a:lnTo>
                  <a:lnTo>
                    <a:pt x="578" y="50"/>
                  </a:lnTo>
                  <a:lnTo>
                    <a:pt x="578" y="50"/>
                  </a:lnTo>
                  <a:lnTo>
                    <a:pt x="577" y="49"/>
                  </a:lnTo>
                  <a:lnTo>
                    <a:pt x="577" y="49"/>
                  </a:lnTo>
                  <a:lnTo>
                    <a:pt x="576" y="49"/>
                  </a:lnTo>
                  <a:lnTo>
                    <a:pt x="575" y="49"/>
                  </a:lnTo>
                  <a:lnTo>
                    <a:pt x="574" y="48"/>
                  </a:lnTo>
                  <a:lnTo>
                    <a:pt x="570" y="49"/>
                  </a:lnTo>
                  <a:lnTo>
                    <a:pt x="568" y="48"/>
                  </a:lnTo>
                  <a:lnTo>
                    <a:pt x="565" y="48"/>
                  </a:lnTo>
                  <a:lnTo>
                    <a:pt x="564" y="48"/>
                  </a:lnTo>
                  <a:lnTo>
                    <a:pt x="564" y="48"/>
                  </a:lnTo>
                  <a:lnTo>
                    <a:pt x="562" y="47"/>
                  </a:lnTo>
                  <a:lnTo>
                    <a:pt x="561" y="46"/>
                  </a:lnTo>
                  <a:lnTo>
                    <a:pt x="560" y="46"/>
                  </a:lnTo>
                  <a:lnTo>
                    <a:pt x="559" y="45"/>
                  </a:lnTo>
                  <a:lnTo>
                    <a:pt x="558" y="44"/>
                  </a:lnTo>
                  <a:lnTo>
                    <a:pt x="557" y="43"/>
                  </a:lnTo>
                  <a:lnTo>
                    <a:pt x="557" y="42"/>
                  </a:lnTo>
                  <a:lnTo>
                    <a:pt x="556" y="41"/>
                  </a:lnTo>
                  <a:lnTo>
                    <a:pt x="556" y="41"/>
                  </a:lnTo>
                  <a:lnTo>
                    <a:pt x="556" y="40"/>
                  </a:lnTo>
                  <a:lnTo>
                    <a:pt x="556" y="38"/>
                  </a:lnTo>
                  <a:lnTo>
                    <a:pt x="556" y="35"/>
                  </a:lnTo>
                  <a:lnTo>
                    <a:pt x="556" y="34"/>
                  </a:lnTo>
                  <a:lnTo>
                    <a:pt x="557" y="33"/>
                  </a:lnTo>
                  <a:lnTo>
                    <a:pt x="557" y="32"/>
                  </a:lnTo>
                  <a:lnTo>
                    <a:pt x="557" y="31"/>
                  </a:lnTo>
                  <a:lnTo>
                    <a:pt x="559" y="27"/>
                  </a:lnTo>
                  <a:lnTo>
                    <a:pt x="560" y="26"/>
                  </a:lnTo>
                  <a:lnTo>
                    <a:pt x="561" y="24"/>
                  </a:lnTo>
                  <a:lnTo>
                    <a:pt x="561" y="22"/>
                  </a:lnTo>
                  <a:lnTo>
                    <a:pt x="562" y="21"/>
                  </a:lnTo>
                  <a:lnTo>
                    <a:pt x="562" y="19"/>
                  </a:lnTo>
                  <a:lnTo>
                    <a:pt x="563" y="18"/>
                  </a:lnTo>
                  <a:lnTo>
                    <a:pt x="564" y="13"/>
                  </a:lnTo>
                  <a:lnTo>
                    <a:pt x="564" y="12"/>
                  </a:lnTo>
                  <a:lnTo>
                    <a:pt x="564" y="11"/>
                  </a:lnTo>
                  <a:lnTo>
                    <a:pt x="565" y="10"/>
                  </a:lnTo>
                  <a:lnTo>
                    <a:pt x="565" y="10"/>
                  </a:lnTo>
                  <a:lnTo>
                    <a:pt x="566" y="8"/>
                  </a:lnTo>
                  <a:lnTo>
                    <a:pt x="571" y="2"/>
                  </a:lnTo>
                  <a:lnTo>
                    <a:pt x="572" y="1"/>
                  </a:lnTo>
                  <a:lnTo>
                    <a:pt x="573" y="0"/>
                  </a:lnTo>
                  <a:lnTo>
                    <a:pt x="573" y="0"/>
                  </a:lnTo>
                  <a:lnTo>
                    <a:pt x="573"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6" name="Freeform 272">
              <a:extLst>
                <a:ext uri="{FF2B5EF4-FFF2-40B4-BE49-F238E27FC236}">
                  <a16:creationId xmlns:a16="http://schemas.microsoft.com/office/drawing/2014/main" id="{BB7611C2-9CE5-43C9-BDFC-413261E81C48}"/>
                </a:ext>
              </a:extLst>
            </p:cNvPr>
            <p:cNvSpPr>
              <a:spLocks/>
            </p:cNvSpPr>
            <p:nvPr/>
          </p:nvSpPr>
          <p:spPr bwMode="auto">
            <a:xfrm>
              <a:off x="4954434" y="2545649"/>
              <a:ext cx="1135063" cy="1004888"/>
            </a:xfrm>
            <a:custGeom>
              <a:avLst/>
              <a:gdLst>
                <a:gd name="T0" fmla="*/ 607 w 715"/>
                <a:gd name="T1" fmla="*/ 17 h 633"/>
                <a:gd name="T2" fmla="*/ 637 w 715"/>
                <a:gd name="T3" fmla="*/ 16 h 633"/>
                <a:gd name="T4" fmla="*/ 653 w 715"/>
                <a:gd name="T5" fmla="*/ 11 h 633"/>
                <a:gd name="T6" fmla="*/ 669 w 715"/>
                <a:gd name="T7" fmla="*/ 30 h 633"/>
                <a:gd name="T8" fmla="*/ 692 w 715"/>
                <a:gd name="T9" fmla="*/ 50 h 633"/>
                <a:gd name="T10" fmla="*/ 682 w 715"/>
                <a:gd name="T11" fmla="*/ 86 h 633"/>
                <a:gd name="T12" fmla="*/ 707 w 715"/>
                <a:gd name="T13" fmla="*/ 86 h 633"/>
                <a:gd name="T14" fmla="*/ 712 w 715"/>
                <a:gd name="T15" fmla="*/ 104 h 633"/>
                <a:gd name="T16" fmla="*/ 686 w 715"/>
                <a:gd name="T17" fmla="*/ 144 h 633"/>
                <a:gd name="T18" fmla="*/ 673 w 715"/>
                <a:gd name="T19" fmla="*/ 168 h 633"/>
                <a:gd name="T20" fmla="*/ 643 w 715"/>
                <a:gd name="T21" fmla="*/ 160 h 633"/>
                <a:gd name="T22" fmla="*/ 633 w 715"/>
                <a:gd name="T23" fmla="*/ 174 h 633"/>
                <a:gd name="T24" fmla="*/ 620 w 715"/>
                <a:gd name="T25" fmla="*/ 200 h 633"/>
                <a:gd name="T26" fmla="*/ 604 w 715"/>
                <a:gd name="T27" fmla="*/ 221 h 633"/>
                <a:gd name="T28" fmla="*/ 590 w 715"/>
                <a:gd name="T29" fmla="*/ 251 h 633"/>
                <a:gd name="T30" fmla="*/ 596 w 715"/>
                <a:gd name="T31" fmla="*/ 280 h 633"/>
                <a:gd name="T32" fmla="*/ 619 w 715"/>
                <a:gd name="T33" fmla="*/ 328 h 633"/>
                <a:gd name="T34" fmla="*/ 645 w 715"/>
                <a:gd name="T35" fmla="*/ 360 h 633"/>
                <a:gd name="T36" fmla="*/ 637 w 715"/>
                <a:gd name="T37" fmla="*/ 368 h 633"/>
                <a:gd name="T38" fmla="*/ 637 w 715"/>
                <a:gd name="T39" fmla="*/ 394 h 633"/>
                <a:gd name="T40" fmla="*/ 616 w 715"/>
                <a:gd name="T41" fmla="*/ 412 h 633"/>
                <a:gd name="T42" fmla="*/ 597 w 715"/>
                <a:gd name="T43" fmla="*/ 411 h 633"/>
                <a:gd name="T44" fmla="*/ 598 w 715"/>
                <a:gd name="T45" fmla="*/ 437 h 633"/>
                <a:gd name="T46" fmla="*/ 589 w 715"/>
                <a:gd name="T47" fmla="*/ 461 h 633"/>
                <a:gd name="T48" fmla="*/ 549 w 715"/>
                <a:gd name="T49" fmla="*/ 469 h 633"/>
                <a:gd name="T50" fmla="*/ 518 w 715"/>
                <a:gd name="T51" fmla="*/ 468 h 633"/>
                <a:gd name="T52" fmla="*/ 459 w 715"/>
                <a:gd name="T53" fmla="*/ 465 h 633"/>
                <a:gd name="T54" fmla="*/ 435 w 715"/>
                <a:gd name="T55" fmla="*/ 474 h 633"/>
                <a:gd name="T56" fmla="*/ 427 w 715"/>
                <a:gd name="T57" fmla="*/ 491 h 633"/>
                <a:gd name="T58" fmla="*/ 409 w 715"/>
                <a:gd name="T59" fmla="*/ 508 h 633"/>
                <a:gd name="T60" fmla="*/ 380 w 715"/>
                <a:gd name="T61" fmla="*/ 526 h 633"/>
                <a:gd name="T62" fmla="*/ 363 w 715"/>
                <a:gd name="T63" fmla="*/ 519 h 633"/>
                <a:gd name="T64" fmla="*/ 339 w 715"/>
                <a:gd name="T65" fmla="*/ 535 h 633"/>
                <a:gd name="T66" fmla="*/ 305 w 715"/>
                <a:gd name="T67" fmla="*/ 539 h 633"/>
                <a:gd name="T68" fmla="*/ 280 w 715"/>
                <a:gd name="T69" fmla="*/ 552 h 633"/>
                <a:gd name="T70" fmla="*/ 249 w 715"/>
                <a:gd name="T71" fmla="*/ 563 h 633"/>
                <a:gd name="T72" fmla="*/ 225 w 715"/>
                <a:gd name="T73" fmla="*/ 584 h 633"/>
                <a:gd name="T74" fmla="*/ 217 w 715"/>
                <a:gd name="T75" fmla="*/ 603 h 633"/>
                <a:gd name="T76" fmla="*/ 200 w 715"/>
                <a:gd name="T77" fmla="*/ 617 h 633"/>
                <a:gd name="T78" fmla="*/ 183 w 715"/>
                <a:gd name="T79" fmla="*/ 632 h 633"/>
                <a:gd name="T80" fmla="*/ 167 w 715"/>
                <a:gd name="T81" fmla="*/ 619 h 633"/>
                <a:gd name="T82" fmla="*/ 155 w 715"/>
                <a:gd name="T83" fmla="*/ 624 h 633"/>
                <a:gd name="T84" fmla="*/ 146 w 715"/>
                <a:gd name="T85" fmla="*/ 619 h 633"/>
                <a:gd name="T86" fmla="*/ 131 w 715"/>
                <a:gd name="T87" fmla="*/ 603 h 633"/>
                <a:gd name="T88" fmla="*/ 120 w 715"/>
                <a:gd name="T89" fmla="*/ 593 h 633"/>
                <a:gd name="T90" fmla="*/ 135 w 715"/>
                <a:gd name="T91" fmla="*/ 590 h 633"/>
                <a:gd name="T92" fmla="*/ 135 w 715"/>
                <a:gd name="T93" fmla="*/ 568 h 633"/>
                <a:gd name="T94" fmla="*/ 122 w 715"/>
                <a:gd name="T95" fmla="*/ 533 h 633"/>
                <a:gd name="T96" fmla="*/ 115 w 715"/>
                <a:gd name="T97" fmla="*/ 507 h 633"/>
                <a:gd name="T98" fmla="*/ 118 w 715"/>
                <a:gd name="T99" fmla="*/ 473 h 633"/>
                <a:gd name="T100" fmla="*/ 109 w 715"/>
                <a:gd name="T101" fmla="*/ 451 h 633"/>
                <a:gd name="T102" fmla="*/ 72 w 715"/>
                <a:gd name="T103" fmla="*/ 451 h 633"/>
                <a:gd name="T104" fmla="*/ 64 w 715"/>
                <a:gd name="T105" fmla="*/ 441 h 633"/>
                <a:gd name="T106" fmla="*/ 44 w 715"/>
                <a:gd name="T107" fmla="*/ 428 h 633"/>
                <a:gd name="T108" fmla="*/ 0 w 715"/>
                <a:gd name="T109" fmla="*/ 415 h 633"/>
                <a:gd name="T110" fmla="*/ 30 w 715"/>
                <a:gd name="T111" fmla="*/ 388 h 633"/>
                <a:gd name="T112" fmla="*/ 39 w 715"/>
                <a:gd name="T113" fmla="*/ 352 h 633"/>
                <a:gd name="T114" fmla="*/ 73 w 715"/>
                <a:gd name="T115" fmla="*/ 349 h 633"/>
                <a:gd name="T116" fmla="*/ 101 w 715"/>
                <a:gd name="T117" fmla="*/ 352 h 633"/>
                <a:gd name="T118" fmla="*/ 120 w 715"/>
                <a:gd name="T119" fmla="*/ 318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633">
                  <a:moveTo>
                    <a:pt x="573" y="0"/>
                  </a:moveTo>
                  <a:lnTo>
                    <a:pt x="574" y="0"/>
                  </a:lnTo>
                  <a:lnTo>
                    <a:pt x="575" y="1"/>
                  </a:lnTo>
                  <a:lnTo>
                    <a:pt x="577" y="2"/>
                  </a:lnTo>
                  <a:lnTo>
                    <a:pt x="582" y="5"/>
                  </a:lnTo>
                  <a:lnTo>
                    <a:pt x="584" y="6"/>
                  </a:lnTo>
                  <a:lnTo>
                    <a:pt x="586" y="7"/>
                  </a:lnTo>
                  <a:lnTo>
                    <a:pt x="587" y="7"/>
                  </a:lnTo>
                  <a:lnTo>
                    <a:pt x="589" y="8"/>
                  </a:lnTo>
                  <a:lnTo>
                    <a:pt x="594" y="9"/>
                  </a:lnTo>
                  <a:lnTo>
                    <a:pt x="596" y="10"/>
                  </a:lnTo>
                  <a:lnTo>
                    <a:pt x="597" y="10"/>
                  </a:lnTo>
                  <a:lnTo>
                    <a:pt x="599" y="11"/>
                  </a:lnTo>
                  <a:lnTo>
                    <a:pt x="601" y="12"/>
                  </a:lnTo>
                  <a:lnTo>
                    <a:pt x="603" y="13"/>
                  </a:lnTo>
                  <a:lnTo>
                    <a:pt x="604" y="14"/>
                  </a:lnTo>
                  <a:lnTo>
                    <a:pt x="607" y="17"/>
                  </a:lnTo>
                  <a:lnTo>
                    <a:pt x="608" y="18"/>
                  </a:lnTo>
                  <a:lnTo>
                    <a:pt x="610" y="19"/>
                  </a:lnTo>
                  <a:lnTo>
                    <a:pt x="611" y="20"/>
                  </a:lnTo>
                  <a:lnTo>
                    <a:pt x="613" y="20"/>
                  </a:lnTo>
                  <a:lnTo>
                    <a:pt x="615" y="21"/>
                  </a:lnTo>
                  <a:lnTo>
                    <a:pt x="616" y="21"/>
                  </a:lnTo>
                  <a:lnTo>
                    <a:pt x="618" y="21"/>
                  </a:lnTo>
                  <a:lnTo>
                    <a:pt x="619" y="21"/>
                  </a:lnTo>
                  <a:lnTo>
                    <a:pt x="620" y="21"/>
                  </a:lnTo>
                  <a:lnTo>
                    <a:pt x="622" y="21"/>
                  </a:lnTo>
                  <a:lnTo>
                    <a:pt x="623" y="20"/>
                  </a:lnTo>
                  <a:lnTo>
                    <a:pt x="625" y="20"/>
                  </a:lnTo>
                  <a:lnTo>
                    <a:pt x="630" y="18"/>
                  </a:lnTo>
                  <a:lnTo>
                    <a:pt x="631" y="17"/>
                  </a:lnTo>
                  <a:lnTo>
                    <a:pt x="633" y="17"/>
                  </a:lnTo>
                  <a:lnTo>
                    <a:pt x="635" y="16"/>
                  </a:lnTo>
                  <a:lnTo>
                    <a:pt x="637" y="16"/>
                  </a:lnTo>
                  <a:lnTo>
                    <a:pt x="639" y="16"/>
                  </a:lnTo>
                  <a:lnTo>
                    <a:pt x="640" y="17"/>
                  </a:lnTo>
                  <a:lnTo>
                    <a:pt x="643" y="17"/>
                  </a:lnTo>
                  <a:lnTo>
                    <a:pt x="644" y="17"/>
                  </a:lnTo>
                  <a:lnTo>
                    <a:pt x="646" y="17"/>
                  </a:lnTo>
                  <a:lnTo>
                    <a:pt x="647" y="17"/>
                  </a:lnTo>
                  <a:lnTo>
                    <a:pt x="647" y="17"/>
                  </a:lnTo>
                  <a:lnTo>
                    <a:pt x="648" y="17"/>
                  </a:lnTo>
                  <a:lnTo>
                    <a:pt x="649" y="16"/>
                  </a:lnTo>
                  <a:lnTo>
                    <a:pt x="649" y="16"/>
                  </a:lnTo>
                  <a:lnTo>
                    <a:pt x="650" y="15"/>
                  </a:lnTo>
                  <a:lnTo>
                    <a:pt x="651" y="12"/>
                  </a:lnTo>
                  <a:lnTo>
                    <a:pt x="652" y="12"/>
                  </a:lnTo>
                  <a:lnTo>
                    <a:pt x="652" y="11"/>
                  </a:lnTo>
                  <a:lnTo>
                    <a:pt x="653" y="11"/>
                  </a:lnTo>
                  <a:lnTo>
                    <a:pt x="653" y="11"/>
                  </a:lnTo>
                  <a:lnTo>
                    <a:pt x="653" y="11"/>
                  </a:lnTo>
                  <a:lnTo>
                    <a:pt x="654" y="11"/>
                  </a:lnTo>
                  <a:lnTo>
                    <a:pt x="654" y="12"/>
                  </a:lnTo>
                  <a:lnTo>
                    <a:pt x="654" y="12"/>
                  </a:lnTo>
                  <a:lnTo>
                    <a:pt x="655" y="12"/>
                  </a:lnTo>
                  <a:lnTo>
                    <a:pt x="655" y="13"/>
                  </a:lnTo>
                  <a:lnTo>
                    <a:pt x="655" y="16"/>
                  </a:lnTo>
                  <a:lnTo>
                    <a:pt x="656" y="17"/>
                  </a:lnTo>
                  <a:lnTo>
                    <a:pt x="656" y="18"/>
                  </a:lnTo>
                  <a:lnTo>
                    <a:pt x="656" y="19"/>
                  </a:lnTo>
                  <a:lnTo>
                    <a:pt x="657" y="20"/>
                  </a:lnTo>
                  <a:lnTo>
                    <a:pt x="658" y="21"/>
                  </a:lnTo>
                  <a:lnTo>
                    <a:pt x="658" y="21"/>
                  </a:lnTo>
                  <a:lnTo>
                    <a:pt x="659" y="22"/>
                  </a:lnTo>
                  <a:lnTo>
                    <a:pt x="661" y="23"/>
                  </a:lnTo>
                  <a:lnTo>
                    <a:pt x="665" y="26"/>
                  </a:lnTo>
                  <a:lnTo>
                    <a:pt x="666" y="28"/>
                  </a:lnTo>
                  <a:lnTo>
                    <a:pt x="669" y="30"/>
                  </a:lnTo>
                  <a:lnTo>
                    <a:pt x="670" y="31"/>
                  </a:lnTo>
                  <a:lnTo>
                    <a:pt x="671" y="31"/>
                  </a:lnTo>
                  <a:lnTo>
                    <a:pt x="672" y="32"/>
                  </a:lnTo>
                  <a:lnTo>
                    <a:pt x="674" y="32"/>
                  </a:lnTo>
                  <a:lnTo>
                    <a:pt x="678" y="33"/>
                  </a:lnTo>
                  <a:lnTo>
                    <a:pt x="679" y="33"/>
                  </a:lnTo>
                  <a:lnTo>
                    <a:pt x="680" y="34"/>
                  </a:lnTo>
                  <a:lnTo>
                    <a:pt x="681" y="34"/>
                  </a:lnTo>
                  <a:lnTo>
                    <a:pt x="682" y="35"/>
                  </a:lnTo>
                  <a:lnTo>
                    <a:pt x="684" y="36"/>
                  </a:lnTo>
                  <a:lnTo>
                    <a:pt x="685" y="38"/>
                  </a:lnTo>
                  <a:lnTo>
                    <a:pt x="687" y="40"/>
                  </a:lnTo>
                  <a:lnTo>
                    <a:pt x="689" y="42"/>
                  </a:lnTo>
                  <a:lnTo>
                    <a:pt x="690" y="45"/>
                  </a:lnTo>
                  <a:lnTo>
                    <a:pt x="691" y="46"/>
                  </a:lnTo>
                  <a:lnTo>
                    <a:pt x="692" y="48"/>
                  </a:lnTo>
                  <a:lnTo>
                    <a:pt x="692" y="50"/>
                  </a:lnTo>
                  <a:lnTo>
                    <a:pt x="693" y="52"/>
                  </a:lnTo>
                  <a:lnTo>
                    <a:pt x="693" y="54"/>
                  </a:lnTo>
                  <a:lnTo>
                    <a:pt x="692" y="56"/>
                  </a:lnTo>
                  <a:lnTo>
                    <a:pt x="692" y="58"/>
                  </a:lnTo>
                  <a:lnTo>
                    <a:pt x="691" y="61"/>
                  </a:lnTo>
                  <a:lnTo>
                    <a:pt x="691" y="64"/>
                  </a:lnTo>
                  <a:lnTo>
                    <a:pt x="689" y="67"/>
                  </a:lnTo>
                  <a:lnTo>
                    <a:pt x="688" y="71"/>
                  </a:lnTo>
                  <a:lnTo>
                    <a:pt x="686" y="74"/>
                  </a:lnTo>
                  <a:lnTo>
                    <a:pt x="684" y="78"/>
                  </a:lnTo>
                  <a:lnTo>
                    <a:pt x="684" y="79"/>
                  </a:lnTo>
                  <a:lnTo>
                    <a:pt x="683" y="81"/>
                  </a:lnTo>
                  <a:lnTo>
                    <a:pt x="683" y="82"/>
                  </a:lnTo>
                  <a:lnTo>
                    <a:pt x="682" y="83"/>
                  </a:lnTo>
                  <a:lnTo>
                    <a:pt x="682" y="84"/>
                  </a:lnTo>
                  <a:lnTo>
                    <a:pt x="682" y="85"/>
                  </a:lnTo>
                  <a:lnTo>
                    <a:pt x="682" y="86"/>
                  </a:lnTo>
                  <a:lnTo>
                    <a:pt x="682" y="86"/>
                  </a:lnTo>
                  <a:lnTo>
                    <a:pt x="683" y="87"/>
                  </a:lnTo>
                  <a:lnTo>
                    <a:pt x="683" y="87"/>
                  </a:lnTo>
                  <a:lnTo>
                    <a:pt x="683" y="88"/>
                  </a:lnTo>
                  <a:lnTo>
                    <a:pt x="684" y="89"/>
                  </a:lnTo>
                  <a:lnTo>
                    <a:pt x="685" y="89"/>
                  </a:lnTo>
                  <a:lnTo>
                    <a:pt x="686" y="90"/>
                  </a:lnTo>
                  <a:lnTo>
                    <a:pt x="686" y="90"/>
                  </a:lnTo>
                  <a:lnTo>
                    <a:pt x="687" y="90"/>
                  </a:lnTo>
                  <a:lnTo>
                    <a:pt x="688" y="90"/>
                  </a:lnTo>
                  <a:lnTo>
                    <a:pt x="689" y="90"/>
                  </a:lnTo>
                  <a:lnTo>
                    <a:pt x="691" y="90"/>
                  </a:lnTo>
                  <a:lnTo>
                    <a:pt x="693" y="90"/>
                  </a:lnTo>
                  <a:lnTo>
                    <a:pt x="696" y="89"/>
                  </a:lnTo>
                  <a:lnTo>
                    <a:pt x="702" y="87"/>
                  </a:lnTo>
                  <a:lnTo>
                    <a:pt x="705" y="86"/>
                  </a:lnTo>
                  <a:lnTo>
                    <a:pt x="707" y="86"/>
                  </a:lnTo>
                  <a:lnTo>
                    <a:pt x="708" y="86"/>
                  </a:lnTo>
                  <a:lnTo>
                    <a:pt x="709" y="86"/>
                  </a:lnTo>
                  <a:lnTo>
                    <a:pt x="710" y="86"/>
                  </a:lnTo>
                  <a:lnTo>
                    <a:pt x="711" y="86"/>
                  </a:lnTo>
                  <a:lnTo>
                    <a:pt x="712" y="86"/>
                  </a:lnTo>
                  <a:lnTo>
                    <a:pt x="713" y="86"/>
                  </a:lnTo>
                  <a:lnTo>
                    <a:pt x="713" y="87"/>
                  </a:lnTo>
                  <a:lnTo>
                    <a:pt x="714" y="88"/>
                  </a:lnTo>
                  <a:lnTo>
                    <a:pt x="714" y="88"/>
                  </a:lnTo>
                  <a:lnTo>
                    <a:pt x="715" y="89"/>
                  </a:lnTo>
                  <a:lnTo>
                    <a:pt x="715" y="90"/>
                  </a:lnTo>
                  <a:lnTo>
                    <a:pt x="715" y="92"/>
                  </a:lnTo>
                  <a:lnTo>
                    <a:pt x="715" y="94"/>
                  </a:lnTo>
                  <a:lnTo>
                    <a:pt x="715" y="96"/>
                  </a:lnTo>
                  <a:lnTo>
                    <a:pt x="714" y="98"/>
                  </a:lnTo>
                  <a:lnTo>
                    <a:pt x="714" y="100"/>
                  </a:lnTo>
                  <a:lnTo>
                    <a:pt x="712" y="104"/>
                  </a:lnTo>
                  <a:lnTo>
                    <a:pt x="711" y="107"/>
                  </a:lnTo>
                  <a:lnTo>
                    <a:pt x="706" y="120"/>
                  </a:lnTo>
                  <a:lnTo>
                    <a:pt x="703" y="128"/>
                  </a:lnTo>
                  <a:lnTo>
                    <a:pt x="702" y="130"/>
                  </a:lnTo>
                  <a:lnTo>
                    <a:pt x="702" y="130"/>
                  </a:lnTo>
                  <a:lnTo>
                    <a:pt x="702" y="130"/>
                  </a:lnTo>
                  <a:lnTo>
                    <a:pt x="702" y="131"/>
                  </a:lnTo>
                  <a:lnTo>
                    <a:pt x="702" y="131"/>
                  </a:lnTo>
                  <a:lnTo>
                    <a:pt x="701" y="132"/>
                  </a:lnTo>
                  <a:lnTo>
                    <a:pt x="701" y="133"/>
                  </a:lnTo>
                  <a:lnTo>
                    <a:pt x="699" y="134"/>
                  </a:lnTo>
                  <a:lnTo>
                    <a:pt x="697" y="136"/>
                  </a:lnTo>
                  <a:lnTo>
                    <a:pt x="696" y="137"/>
                  </a:lnTo>
                  <a:lnTo>
                    <a:pt x="693" y="139"/>
                  </a:lnTo>
                  <a:lnTo>
                    <a:pt x="692" y="140"/>
                  </a:lnTo>
                  <a:lnTo>
                    <a:pt x="688" y="143"/>
                  </a:lnTo>
                  <a:lnTo>
                    <a:pt x="686" y="144"/>
                  </a:lnTo>
                  <a:lnTo>
                    <a:pt x="685" y="145"/>
                  </a:lnTo>
                  <a:lnTo>
                    <a:pt x="684" y="145"/>
                  </a:lnTo>
                  <a:lnTo>
                    <a:pt x="683" y="146"/>
                  </a:lnTo>
                  <a:lnTo>
                    <a:pt x="683" y="147"/>
                  </a:lnTo>
                  <a:lnTo>
                    <a:pt x="682" y="148"/>
                  </a:lnTo>
                  <a:lnTo>
                    <a:pt x="682" y="149"/>
                  </a:lnTo>
                  <a:lnTo>
                    <a:pt x="681" y="152"/>
                  </a:lnTo>
                  <a:lnTo>
                    <a:pt x="680" y="154"/>
                  </a:lnTo>
                  <a:lnTo>
                    <a:pt x="678" y="161"/>
                  </a:lnTo>
                  <a:lnTo>
                    <a:pt x="677" y="163"/>
                  </a:lnTo>
                  <a:lnTo>
                    <a:pt x="677" y="164"/>
                  </a:lnTo>
                  <a:lnTo>
                    <a:pt x="676" y="165"/>
                  </a:lnTo>
                  <a:lnTo>
                    <a:pt x="676" y="166"/>
                  </a:lnTo>
                  <a:lnTo>
                    <a:pt x="675" y="167"/>
                  </a:lnTo>
                  <a:lnTo>
                    <a:pt x="674" y="167"/>
                  </a:lnTo>
                  <a:lnTo>
                    <a:pt x="673" y="168"/>
                  </a:lnTo>
                  <a:lnTo>
                    <a:pt x="673" y="168"/>
                  </a:lnTo>
                  <a:lnTo>
                    <a:pt x="672" y="169"/>
                  </a:lnTo>
                  <a:lnTo>
                    <a:pt x="671" y="169"/>
                  </a:lnTo>
                  <a:lnTo>
                    <a:pt x="670" y="169"/>
                  </a:lnTo>
                  <a:lnTo>
                    <a:pt x="669" y="169"/>
                  </a:lnTo>
                  <a:lnTo>
                    <a:pt x="668" y="170"/>
                  </a:lnTo>
                  <a:lnTo>
                    <a:pt x="667" y="169"/>
                  </a:lnTo>
                  <a:lnTo>
                    <a:pt x="665" y="169"/>
                  </a:lnTo>
                  <a:lnTo>
                    <a:pt x="664" y="169"/>
                  </a:lnTo>
                  <a:lnTo>
                    <a:pt x="662" y="169"/>
                  </a:lnTo>
                  <a:lnTo>
                    <a:pt x="660" y="168"/>
                  </a:lnTo>
                  <a:lnTo>
                    <a:pt x="658" y="167"/>
                  </a:lnTo>
                  <a:lnTo>
                    <a:pt x="657" y="166"/>
                  </a:lnTo>
                  <a:lnTo>
                    <a:pt x="653" y="164"/>
                  </a:lnTo>
                  <a:lnTo>
                    <a:pt x="650" y="162"/>
                  </a:lnTo>
                  <a:lnTo>
                    <a:pt x="649" y="162"/>
                  </a:lnTo>
                  <a:lnTo>
                    <a:pt x="646" y="161"/>
                  </a:lnTo>
                  <a:lnTo>
                    <a:pt x="643" y="160"/>
                  </a:lnTo>
                  <a:lnTo>
                    <a:pt x="642" y="159"/>
                  </a:lnTo>
                  <a:lnTo>
                    <a:pt x="641" y="159"/>
                  </a:lnTo>
                  <a:lnTo>
                    <a:pt x="640" y="159"/>
                  </a:lnTo>
                  <a:lnTo>
                    <a:pt x="639" y="159"/>
                  </a:lnTo>
                  <a:lnTo>
                    <a:pt x="638" y="159"/>
                  </a:lnTo>
                  <a:lnTo>
                    <a:pt x="635" y="160"/>
                  </a:lnTo>
                  <a:lnTo>
                    <a:pt x="634" y="160"/>
                  </a:lnTo>
                  <a:lnTo>
                    <a:pt x="633" y="161"/>
                  </a:lnTo>
                  <a:lnTo>
                    <a:pt x="633" y="161"/>
                  </a:lnTo>
                  <a:lnTo>
                    <a:pt x="632" y="161"/>
                  </a:lnTo>
                  <a:lnTo>
                    <a:pt x="632" y="162"/>
                  </a:lnTo>
                  <a:lnTo>
                    <a:pt x="632" y="163"/>
                  </a:lnTo>
                  <a:lnTo>
                    <a:pt x="632" y="163"/>
                  </a:lnTo>
                  <a:lnTo>
                    <a:pt x="632" y="165"/>
                  </a:lnTo>
                  <a:lnTo>
                    <a:pt x="632" y="170"/>
                  </a:lnTo>
                  <a:lnTo>
                    <a:pt x="633" y="172"/>
                  </a:lnTo>
                  <a:lnTo>
                    <a:pt x="633" y="174"/>
                  </a:lnTo>
                  <a:lnTo>
                    <a:pt x="633" y="175"/>
                  </a:lnTo>
                  <a:lnTo>
                    <a:pt x="632" y="179"/>
                  </a:lnTo>
                  <a:lnTo>
                    <a:pt x="632" y="180"/>
                  </a:lnTo>
                  <a:lnTo>
                    <a:pt x="631" y="181"/>
                  </a:lnTo>
                  <a:lnTo>
                    <a:pt x="631" y="182"/>
                  </a:lnTo>
                  <a:lnTo>
                    <a:pt x="630" y="183"/>
                  </a:lnTo>
                  <a:lnTo>
                    <a:pt x="629" y="184"/>
                  </a:lnTo>
                  <a:lnTo>
                    <a:pt x="627" y="187"/>
                  </a:lnTo>
                  <a:lnTo>
                    <a:pt x="626" y="188"/>
                  </a:lnTo>
                  <a:lnTo>
                    <a:pt x="625" y="189"/>
                  </a:lnTo>
                  <a:lnTo>
                    <a:pt x="624" y="190"/>
                  </a:lnTo>
                  <a:lnTo>
                    <a:pt x="624" y="191"/>
                  </a:lnTo>
                  <a:lnTo>
                    <a:pt x="623" y="193"/>
                  </a:lnTo>
                  <a:lnTo>
                    <a:pt x="622" y="194"/>
                  </a:lnTo>
                  <a:lnTo>
                    <a:pt x="622" y="196"/>
                  </a:lnTo>
                  <a:lnTo>
                    <a:pt x="621" y="198"/>
                  </a:lnTo>
                  <a:lnTo>
                    <a:pt x="620" y="200"/>
                  </a:lnTo>
                  <a:lnTo>
                    <a:pt x="620" y="202"/>
                  </a:lnTo>
                  <a:lnTo>
                    <a:pt x="620" y="203"/>
                  </a:lnTo>
                  <a:lnTo>
                    <a:pt x="620" y="204"/>
                  </a:lnTo>
                  <a:lnTo>
                    <a:pt x="620" y="207"/>
                  </a:lnTo>
                  <a:lnTo>
                    <a:pt x="620" y="208"/>
                  </a:lnTo>
                  <a:lnTo>
                    <a:pt x="619" y="208"/>
                  </a:lnTo>
                  <a:lnTo>
                    <a:pt x="619" y="209"/>
                  </a:lnTo>
                  <a:lnTo>
                    <a:pt x="618" y="209"/>
                  </a:lnTo>
                  <a:lnTo>
                    <a:pt x="618" y="210"/>
                  </a:lnTo>
                  <a:lnTo>
                    <a:pt x="618" y="210"/>
                  </a:lnTo>
                  <a:lnTo>
                    <a:pt x="616" y="211"/>
                  </a:lnTo>
                  <a:lnTo>
                    <a:pt x="615" y="211"/>
                  </a:lnTo>
                  <a:lnTo>
                    <a:pt x="614" y="212"/>
                  </a:lnTo>
                  <a:lnTo>
                    <a:pt x="611" y="215"/>
                  </a:lnTo>
                  <a:lnTo>
                    <a:pt x="606" y="219"/>
                  </a:lnTo>
                  <a:lnTo>
                    <a:pt x="605" y="220"/>
                  </a:lnTo>
                  <a:lnTo>
                    <a:pt x="604" y="221"/>
                  </a:lnTo>
                  <a:lnTo>
                    <a:pt x="603" y="222"/>
                  </a:lnTo>
                  <a:lnTo>
                    <a:pt x="602" y="223"/>
                  </a:lnTo>
                  <a:lnTo>
                    <a:pt x="601" y="224"/>
                  </a:lnTo>
                  <a:lnTo>
                    <a:pt x="601" y="225"/>
                  </a:lnTo>
                  <a:lnTo>
                    <a:pt x="600" y="227"/>
                  </a:lnTo>
                  <a:lnTo>
                    <a:pt x="599" y="229"/>
                  </a:lnTo>
                  <a:lnTo>
                    <a:pt x="599" y="231"/>
                  </a:lnTo>
                  <a:lnTo>
                    <a:pt x="598" y="232"/>
                  </a:lnTo>
                  <a:lnTo>
                    <a:pt x="598" y="237"/>
                  </a:lnTo>
                  <a:lnTo>
                    <a:pt x="597" y="238"/>
                  </a:lnTo>
                  <a:lnTo>
                    <a:pt x="597" y="239"/>
                  </a:lnTo>
                  <a:lnTo>
                    <a:pt x="597" y="241"/>
                  </a:lnTo>
                  <a:lnTo>
                    <a:pt x="596" y="242"/>
                  </a:lnTo>
                  <a:lnTo>
                    <a:pt x="592" y="247"/>
                  </a:lnTo>
                  <a:lnTo>
                    <a:pt x="591" y="249"/>
                  </a:lnTo>
                  <a:lnTo>
                    <a:pt x="591" y="250"/>
                  </a:lnTo>
                  <a:lnTo>
                    <a:pt x="590" y="251"/>
                  </a:lnTo>
                  <a:lnTo>
                    <a:pt x="590" y="252"/>
                  </a:lnTo>
                  <a:lnTo>
                    <a:pt x="590" y="253"/>
                  </a:lnTo>
                  <a:lnTo>
                    <a:pt x="589" y="255"/>
                  </a:lnTo>
                  <a:lnTo>
                    <a:pt x="589" y="256"/>
                  </a:lnTo>
                  <a:lnTo>
                    <a:pt x="589" y="257"/>
                  </a:lnTo>
                  <a:lnTo>
                    <a:pt x="589" y="258"/>
                  </a:lnTo>
                  <a:lnTo>
                    <a:pt x="590" y="259"/>
                  </a:lnTo>
                  <a:lnTo>
                    <a:pt x="590" y="260"/>
                  </a:lnTo>
                  <a:lnTo>
                    <a:pt x="591" y="263"/>
                  </a:lnTo>
                  <a:lnTo>
                    <a:pt x="592" y="263"/>
                  </a:lnTo>
                  <a:lnTo>
                    <a:pt x="593" y="265"/>
                  </a:lnTo>
                  <a:lnTo>
                    <a:pt x="594" y="269"/>
                  </a:lnTo>
                  <a:lnTo>
                    <a:pt x="594" y="271"/>
                  </a:lnTo>
                  <a:lnTo>
                    <a:pt x="595" y="273"/>
                  </a:lnTo>
                  <a:lnTo>
                    <a:pt x="595" y="277"/>
                  </a:lnTo>
                  <a:lnTo>
                    <a:pt x="596" y="279"/>
                  </a:lnTo>
                  <a:lnTo>
                    <a:pt x="596" y="280"/>
                  </a:lnTo>
                  <a:lnTo>
                    <a:pt x="597" y="283"/>
                  </a:lnTo>
                  <a:lnTo>
                    <a:pt x="598" y="285"/>
                  </a:lnTo>
                  <a:lnTo>
                    <a:pt x="601" y="290"/>
                  </a:lnTo>
                  <a:lnTo>
                    <a:pt x="603" y="296"/>
                  </a:lnTo>
                  <a:lnTo>
                    <a:pt x="604" y="298"/>
                  </a:lnTo>
                  <a:lnTo>
                    <a:pt x="605" y="300"/>
                  </a:lnTo>
                  <a:lnTo>
                    <a:pt x="607" y="302"/>
                  </a:lnTo>
                  <a:lnTo>
                    <a:pt x="608" y="304"/>
                  </a:lnTo>
                  <a:lnTo>
                    <a:pt x="610" y="306"/>
                  </a:lnTo>
                  <a:lnTo>
                    <a:pt x="610" y="307"/>
                  </a:lnTo>
                  <a:lnTo>
                    <a:pt x="612" y="310"/>
                  </a:lnTo>
                  <a:lnTo>
                    <a:pt x="613" y="313"/>
                  </a:lnTo>
                  <a:lnTo>
                    <a:pt x="614" y="315"/>
                  </a:lnTo>
                  <a:lnTo>
                    <a:pt x="615" y="317"/>
                  </a:lnTo>
                  <a:lnTo>
                    <a:pt x="618" y="325"/>
                  </a:lnTo>
                  <a:lnTo>
                    <a:pt x="619" y="327"/>
                  </a:lnTo>
                  <a:lnTo>
                    <a:pt x="619" y="328"/>
                  </a:lnTo>
                  <a:lnTo>
                    <a:pt x="623" y="335"/>
                  </a:lnTo>
                  <a:lnTo>
                    <a:pt x="626" y="340"/>
                  </a:lnTo>
                  <a:lnTo>
                    <a:pt x="627" y="341"/>
                  </a:lnTo>
                  <a:lnTo>
                    <a:pt x="627" y="342"/>
                  </a:lnTo>
                  <a:lnTo>
                    <a:pt x="628" y="344"/>
                  </a:lnTo>
                  <a:lnTo>
                    <a:pt x="629" y="344"/>
                  </a:lnTo>
                  <a:lnTo>
                    <a:pt x="631" y="345"/>
                  </a:lnTo>
                  <a:lnTo>
                    <a:pt x="634" y="347"/>
                  </a:lnTo>
                  <a:lnTo>
                    <a:pt x="636" y="348"/>
                  </a:lnTo>
                  <a:lnTo>
                    <a:pt x="638" y="350"/>
                  </a:lnTo>
                  <a:lnTo>
                    <a:pt x="639" y="351"/>
                  </a:lnTo>
                  <a:lnTo>
                    <a:pt x="640" y="352"/>
                  </a:lnTo>
                  <a:lnTo>
                    <a:pt x="641" y="354"/>
                  </a:lnTo>
                  <a:lnTo>
                    <a:pt x="642" y="355"/>
                  </a:lnTo>
                  <a:lnTo>
                    <a:pt x="643" y="356"/>
                  </a:lnTo>
                  <a:lnTo>
                    <a:pt x="644" y="358"/>
                  </a:lnTo>
                  <a:lnTo>
                    <a:pt x="645" y="360"/>
                  </a:lnTo>
                  <a:lnTo>
                    <a:pt x="645" y="360"/>
                  </a:lnTo>
                  <a:lnTo>
                    <a:pt x="645" y="361"/>
                  </a:lnTo>
                  <a:lnTo>
                    <a:pt x="645" y="361"/>
                  </a:lnTo>
                  <a:lnTo>
                    <a:pt x="645" y="361"/>
                  </a:lnTo>
                  <a:lnTo>
                    <a:pt x="645" y="361"/>
                  </a:lnTo>
                  <a:lnTo>
                    <a:pt x="644" y="360"/>
                  </a:lnTo>
                  <a:lnTo>
                    <a:pt x="643" y="361"/>
                  </a:lnTo>
                  <a:lnTo>
                    <a:pt x="643" y="361"/>
                  </a:lnTo>
                  <a:lnTo>
                    <a:pt x="642" y="361"/>
                  </a:lnTo>
                  <a:lnTo>
                    <a:pt x="641" y="362"/>
                  </a:lnTo>
                  <a:lnTo>
                    <a:pt x="641" y="362"/>
                  </a:lnTo>
                  <a:lnTo>
                    <a:pt x="640" y="363"/>
                  </a:lnTo>
                  <a:lnTo>
                    <a:pt x="639" y="364"/>
                  </a:lnTo>
                  <a:lnTo>
                    <a:pt x="638" y="365"/>
                  </a:lnTo>
                  <a:lnTo>
                    <a:pt x="637" y="366"/>
                  </a:lnTo>
                  <a:lnTo>
                    <a:pt x="637" y="367"/>
                  </a:lnTo>
                  <a:lnTo>
                    <a:pt x="637" y="368"/>
                  </a:lnTo>
                  <a:lnTo>
                    <a:pt x="637" y="369"/>
                  </a:lnTo>
                  <a:lnTo>
                    <a:pt x="636" y="370"/>
                  </a:lnTo>
                  <a:lnTo>
                    <a:pt x="636" y="371"/>
                  </a:lnTo>
                  <a:lnTo>
                    <a:pt x="636" y="372"/>
                  </a:lnTo>
                  <a:lnTo>
                    <a:pt x="637" y="374"/>
                  </a:lnTo>
                  <a:lnTo>
                    <a:pt x="638" y="378"/>
                  </a:lnTo>
                  <a:lnTo>
                    <a:pt x="638" y="381"/>
                  </a:lnTo>
                  <a:lnTo>
                    <a:pt x="638" y="383"/>
                  </a:lnTo>
                  <a:lnTo>
                    <a:pt x="639" y="387"/>
                  </a:lnTo>
                  <a:lnTo>
                    <a:pt x="639" y="388"/>
                  </a:lnTo>
                  <a:lnTo>
                    <a:pt x="639" y="389"/>
                  </a:lnTo>
                  <a:lnTo>
                    <a:pt x="638" y="390"/>
                  </a:lnTo>
                  <a:lnTo>
                    <a:pt x="638" y="391"/>
                  </a:lnTo>
                  <a:lnTo>
                    <a:pt x="638" y="392"/>
                  </a:lnTo>
                  <a:lnTo>
                    <a:pt x="637" y="393"/>
                  </a:lnTo>
                  <a:lnTo>
                    <a:pt x="637" y="394"/>
                  </a:lnTo>
                  <a:lnTo>
                    <a:pt x="637" y="394"/>
                  </a:lnTo>
                  <a:lnTo>
                    <a:pt x="636" y="395"/>
                  </a:lnTo>
                  <a:lnTo>
                    <a:pt x="636" y="395"/>
                  </a:lnTo>
                  <a:lnTo>
                    <a:pt x="635" y="395"/>
                  </a:lnTo>
                  <a:lnTo>
                    <a:pt x="634" y="396"/>
                  </a:lnTo>
                  <a:lnTo>
                    <a:pt x="631" y="397"/>
                  </a:lnTo>
                  <a:lnTo>
                    <a:pt x="627" y="398"/>
                  </a:lnTo>
                  <a:lnTo>
                    <a:pt x="623" y="399"/>
                  </a:lnTo>
                  <a:lnTo>
                    <a:pt x="622" y="399"/>
                  </a:lnTo>
                  <a:lnTo>
                    <a:pt x="621" y="400"/>
                  </a:lnTo>
                  <a:lnTo>
                    <a:pt x="621" y="400"/>
                  </a:lnTo>
                  <a:lnTo>
                    <a:pt x="620" y="401"/>
                  </a:lnTo>
                  <a:lnTo>
                    <a:pt x="618" y="405"/>
                  </a:lnTo>
                  <a:lnTo>
                    <a:pt x="616" y="409"/>
                  </a:lnTo>
                  <a:lnTo>
                    <a:pt x="616" y="409"/>
                  </a:lnTo>
                  <a:lnTo>
                    <a:pt x="616" y="411"/>
                  </a:lnTo>
                  <a:lnTo>
                    <a:pt x="616" y="412"/>
                  </a:lnTo>
                  <a:lnTo>
                    <a:pt x="616" y="412"/>
                  </a:lnTo>
                  <a:lnTo>
                    <a:pt x="615" y="412"/>
                  </a:lnTo>
                  <a:lnTo>
                    <a:pt x="615" y="413"/>
                  </a:lnTo>
                  <a:lnTo>
                    <a:pt x="615" y="413"/>
                  </a:lnTo>
                  <a:lnTo>
                    <a:pt x="614" y="413"/>
                  </a:lnTo>
                  <a:lnTo>
                    <a:pt x="613" y="413"/>
                  </a:lnTo>
                  <a:lnTo>
                    <a:pt x="612" y="413"/>
                  </a:lnTo>
                  <a:lnTo>
                    <a:pt x="610" y="413"/>
                  </a:lnTo>
                  <a:lnTo>
                    <a:pt x="609" y="412"/>
                  </a:lnTo>
                  <a:lnTo>
                    <a:pt x="607" y="412"/>
                  </a:lnTo>
                  <a:lnTo>
                    <a:pt x="602" y="410"/>
                  </a:lnTo>
                  <a:lnTo>
                    <a:pt x="601" y="410"/>
                  </a:lnTo>
                  <a:lnTo>
                    <a:pt x="600" y="410"/>
                  </a:lnTo>
                  <a:lnTo>
                    <a:pt x="600" y="410"/>
                  </a:lnTo>
                  <a:lnTo>
                    <a:pt x="599" y="410"/>
                  </a:lnTo>
                  <a:lnTo>
                    <a:pt x="598" y="410"/>
                  </a:lnTo>
                  <a:lnTo>
                    <a:pt x="598" y="410"/>
                  </a:lnTo>
                  <a:lnTo>
                    <a:pt x="597" y="411"/>
                  </a:lnTo>
                  <a:lnTo>
                    <a:pt x="596" y="411"/>
                  </a:lnTo>
                  <a:lnTo>
                    <a:pt x="596" y="411"/>
                  </a:lnTo>
                  <a:lnTo>
                    <a:pt x="596" y="412"/>
                  </a:lnTo>
                  <a:lnTo>
                    <a:pt x="596" y="412"/>
                  </a:lnTo>
                  <a:lnTo>
                    <a:pt x="596" y="413"/>
                  </a:lnTo>
                  <a:lnTo>
                    <a:pt x="596" y="417"/>
                  </a:lnTo>
                  <a:lnTo>
                    <a:pt x="596" y="420"/>
                  </a:lnTo>
                  <a:lnTo>
                    <a:pt x="596" y="421"/>
                  </a:lnTo>
                  <a:lnTo>
                    <a:pt x="596" y="422"/>
                  </a:lnTo>
                  <a:lnTo>
                    <a:pt x="596" y="424"/>
                  </a:lnTo>
                  <a:lnTo>
                    <a:pt x="596" y="426"/>
                  </a:lnTo>
                  <a:lnTo>
                    <a:pt x="596" y="427"/>
                  </a:lnTo>
                  <a:lnTo>
                    <a:pt x="597" y="428"/>
                  </a:lnTo>
                  <a:lnTo>
                    <a:pt x="598" y="432"/>
                  </a:lnTo>
                  <a:lnTo>
                    <a:pt x="598" y="434"/>
                  </a:lnTo>
                  <a:lnTo>
                    <a:pt x="598" y="435"/>
                  </a:lnTo>
                  <a:lnTo>
                    <a:pt x="598" y="437"/>
                  </a:lnTo>
                  <a:lnTo>
                    <a:pt x="598" y="439"/>
                  </a:lnTo>
                  <a:lnTo>
                    <a:pt x="598" y="440"/>
                  </a:lnTo>
                  <a:lnTo>
                    <a:pt x="598" y="442"/>
                  </a:lnTo>
                  <a:lnTo>
                    <a:pt x="598" y="443"/>
                  </a:lnTo>
                  <a:lnTo>
                    <a:pt x="597" y="447"/>
                  </a:lnTo>
                  <a:lnTo>
                    <a:pt x="596" y="453"/>
                  </a:lnTo>
                  <a:lnTo>
                    <a:pt x="596" y="454"/>
                  </a:lnTo>
                  <a:lnTo>
                    <a:pt x="596" y="455"/>
                  </a:lnTo>
                  <a:lnTo>
                    <a:pt x="595" y="456"/>
                  </a:lnTo>
                  <a:lnTo>
                    <a:pt x="594" y="458"/>
                  </a:lnTo>
                  <a:lnTo>
                    <a:pt x="594" y="458"/>
                  </a:lnTo>
                  <a:lnTo>
                    <a:pt x="593" y="459"/>
                  </a:lnTo>
                  <a:lnTo>
                    <a:pt x="593" y="459"/>
                  </a:lnTo>
                  <a:lnTo>
                    <a:pt x="592" y="460"/>
                  </a:lnTo>
                  <a:lnTo>
                    <a:pt x="591" y="460"/>
                  </a:lnTo>
                  <a:lnTo>
                    <a:pt x="590" y="460"/>
                  </a:lnTo>
                  <a:lnTo>
                    <a:pt x="589" y="461"/>
                  </a:lnTo>
                  <a:lnTo>
                    <a:pt x="588" y="461"/>
                  </a:lnTo>
                  <a:lnTo>
                    <a:pt x="587" y="460"/>
                  </a:lnTo>
                  <a:lnTo>
                    <a:pt x="583" y="460"/>
                  </a:lnTo>
                  <a:lnTo>
                    <a:pt x="581" y="459"/>
                  </a:lnTo>
                  <a:lnTo>
                    <a:pt x="580" y="459"/>
                  </a:lnTo>
                  <a:lnTo>
                    <a:pt x="578" y="459"/>
                  </a:lnTo>
                  <a:lnTo>
                    <a:pt x="572" y="460"/>
                  </a:lnTo>
                  <a:lnTo>
                    <a:pt x="569" y="460"/>
                  </a:lnTo>
                  <a:lnTo>
                    <a:pt x="560" y="462"/>
                  </a:lnTo>
                  <a:lnTo>
                    <a:pt x="558" y="462"/>
                  </a:lnTo>
                  <a:lnTo>
                    <a:pt x="557" y="462"/>
                  </a:lnTo>
                  <a:lnTo>
                    <a:pt x="556" y="463"/>
                  </a:lnTo>
                  <a:lnTo>
                    <a:pt x="555" y="463"/>
                  </a:lnTo>
                  <a:lnTo>
                    <a:pt x="554" y="464"/>
                  </a:lnTo>
                  <a:lnTo>
                    <a:pt x="553" y="465"/>
                  </a:lnTo>
                  <a:lnTo>
                    <a:pt x="550" y="468"/>
                  </a:lnTo>
                  <a:lnTo>
                    <a:pt x="549" y="469"/>
                  </a:lnTo>
                  <a:lnTo>
                    <a:pt x="548" y="470"/>
                  </a:lnTo>
                  <a:lnTo>
                    <a:pt x="546" y="471"/>
                  </a:lnTo>
                  <a:lnTo>
                    <a:pt x="546" y="471"/>
                  </a:lnTo>
                  <a:lnTo>
                    <a:pt x="545" y="472"/>
                  </a:lnTo>
                  <a:lnTo>
                    <a:pt x="544" y="472"/>
                  </a:lnTo>
                  <a:lnTo>
                    <a:pt x="543" y="472"/>
                  </a:lnTo>
                  <a:lnTo>
                    <a:pt x="542" y="472"/>
                  </a:lnTo>
                  <a:lnTo>
                    <a:pt x="540" y="472"/>
                  </a:lnTo>
                  <a:lnTo>
                    <a:pt x="538" y="471"/>
                  </a:lnTo>
                  <a:lnTo>
                    <a:pt x="533" y="470"/>
                  </a:lnTo>
                  <a:lnTo>
                    <a:pt x="528" y="470"/>
                  </a:lnTo>
                  <a:lnTo>
                    <a:pt x="526" y="469"/>
                  </a:lnTo>
                  <a:lnTo>
                    <a:pt x="522" y="468"/>
                  </a:lnTo>
                  <a:lnTo>
                    <a:pt x="521" y="468"/>
                  </a:lnTo>
                  <a:lnTo>
                    <a:pt x="520" y="468"/>
                  </a:lnTo>
                  <a:lnTo>
                    <a:pt x="519" y="468"/>
                  </a:lnTo>
                  <a:lnTo>
                    <a:pt x="518" y="468"/>
                  </a:lnTo>
                  <a:lnTo>
                    <a:pt x="517" y="469"/>
                  </a:lnTo>
                  <a:lnTo>
                    <a:pt x="515" y="470"/>
                  </a:lnTo>
                  <a:lnTo>
                    <a:pt x="513" y="470"/>
                  </a:lnTo>
                  <a:lnTo>
                    <a:pt x="510" y="471"/>
                  </a:lnTo>
                  <a:lnTo>
                    <a:pt x="507" y="472"/>
                  </a:lnTo>
                  <a:lnTo>
                    <a:pt x="504" y="472"/>
                  </a:lnTo>
                  <a:lnTo>
                    <a:pt x="501" y="472"/>
                  </a:lnTo>
                  <a:lnTo>
                    <a:pt x="498" y="472"/>
                  </a:lnTo>
                  <a:lnTo>
                    <a:pt x="494" y="472"/>
                  </a:lnTo>
                  <a:lnTo>
                    <a:pt x="491" y="472"/>
                  </a:lnTo>
                  <a:lnTo>
                    <a:pt x="482" y="471"/>
                  </a:lnTo>
                  <a:lnTo>
                    <a:pt x="479" y="470"/>
                  </a:lnTo>
                  <a:lnTo>
                    <a:pt x="477" y="470"/>
                  </a:lnTo>
                  <a:lnTo>
                    <a:pt x="473" y="469"/>
                  </a:lnTo>
                  <a:lnTo>
                    <a:pt x="467" y="467"/>
                  </a:lnTo>
                  <a:lnTo>
                    <a:pt x="462" y="466"/>
                  </a:lnTo>
                  <a:lnTo>
                    <a:pt x="459" y="465"/>
                  </a:lnTo>
                  <a:lnTo>
                    <a:pt x="457" y="465"/>
                  </a:lnTo>
                  <a:lnTo>
                    <a:pt x="450" y="464"/>
                  </a:lnTo>
                  <a:lnTo>
                    <a:pt x="448" y="464"/>
                  </a:lnTo>
                  <a:lnTo>
                    <a:pt x="447" y="464"/>
                  </a:lnTo>
                  <a:lnTo>
                    <a:pt x="446" y="465"/>
                  </a:lnTo>
                  <a:lnTo>
                    <a:pt x="445" y="465"/>
                  </a:lnTo>
                  <a:lnTo>
                    <a:pt x="444" y="465"/>
                  </a:lnTo>
                  <a:lnTo>
                    <a:pt x="442" y="466"/>
                  </a:lnTo>
                  <a:lnTo>
                    <a:pt x="441" y="467"/>
                  </a:lnTo>
                  <a:lnTo>
                    <a:pt x="440" y="467"/>
                  </a:lnTo>
                  <a:lnTo>
                    <a:pt x="439" y="468"/>
                  </a:lnTo>
                  <a:lnTo>
                    <a:pt x="438" y="469"/>
                  </a:lnTo>
                  <a:lnTo>
                    <a:pt x="437" y="470"/>
                  </a:lnTo>
                  <a:lnTo>
                    <a:pt x="436" y="472"/>
                  </a:lnTo>
                  <a:lnTo>
                    <a:pt x="436" y="473"/>
                  </a:lnTo>
                  <a:lnTo>
                    <a:pt x="436" y="473"/>
                  </a:lnTo>
                  <a:lnTo>
                    <a:pt x="435" y="474"/>
                  </a:lnTo>
                  <a:lnTo>
                    <a:pt x="435" y="475"/>
                  </a:lnTo>
                  <a:lnTo>
                    <a:pt x="435" y="476"/>
                  </a:lnTo>
                  <a:lnTo>
                    <a:pt x="435" y="478"/>
                  </a:lnTo>
                  <a:lnTo>
                    <a:pt x="435" y="481"/>
                  </a:lnTo>
                  <a:lnTo>
                    <a:pt x="435" y="482"/>
                  </a:lnTo>
                  <a:lnTo>
                    <a:pt x="435" y="484"/>
                  </a:lnTo>
                  <a:lnTo>
                    <a:pt x="435" y="486"/>
                  </a:lnTo>
                  <a:lnTo>
                    <a:pt x="435" y="487"/>
                  </a:lnTo>
                  <a:lnTo>
                    <a:pt x="435" y="488"/>
                  </a:lnTo>
                  <a:lnTo>
                    <a:pt x="434" y="488"/>
                  </a:lnTo>
                  <a:lnTo>
                    <a:pt x="434" y="489"/>
                  </a:lnTo>
                  <a:lnTo>
                    <a:pt x="433" y="489"/>
                  </a:lnTo>
                  <a:lnTo>
                    <a:pt x="433" y="490"/>
                  </a:lnTo>
                  <a:lnTo>
                    <a:pt x="432" y="490"/>
                  </a:lnTo>
                  <a:lnTo>
                    <a:pt x="431" y="490"/>
                  </a:lnTo>
                  <a:lnTo>
                    <a:pt x="429" y="491"/>
                  </a:lnTo>
                  <a:lnTo>
                    <a:pt x="427" y="491"/>
                  </a:lnTo>
                  <a:lnTo>
                    <a:pt x="425" y="491"/>
                  </a:lnTo>
                  <a:lnTo>
                    <a:pt x="424" y="491"/>
                  </a:lnTo>
                  <a:lnTo>
                    <a:pt x="423" y="491"/>
                  </a:lnTo>
                  <a:lnTo>
                    <a:pt x="422" y="492"/>
                  </a:lnTo>
                  <a:lnTo>
                    <a:pt x="422" y="493"/>
                  </a:lnTo>
                  <a:lnTo>
                    <a:pt x="422" y="493"/>
                  </a:lnTo>
                  <a:lnTo>
                    <a:pt x="421" y="495"/>
                  </a:lnTo>
                  <a:lnTo>
                    <a:pt x="421" y="496"/>
                  </a:lnTo>
                  <a:lnTo>
                    <a:pt x="420" y="498"/>
                  </a:lnTo>
                  <a:lnTo>
                    <a:pt x="419" y="499"/>
                  </a:lnTo>
                  <a:lnTo>
                    <a:pt x="418" y="500"/>
                  </a:lnTo>
                  <a:lnTo>
                    <a:pt x="417" y="501"/>
                  </a:lnTo>
                  <a:lnTo>
                    <a:pt x="415" y="503"/>
                  </a:lnTo>
                  <a:lnTo>
                    <a:pt x="414" y="505"/>
                  </a:lnTo>
                  <a:lnTo>
                    <a:pt x="413" y="505"/>
                  </a:lnTo>
                  <a:lnTo>
                    <a:pt x="411" y="506"/>
                  </a:lnTo>
                  <a:lnTo>
                    <a:pt x="409" y="508"/>
                  </a:lnTo>
                  <a:lnTo>
                    <a:pt x="407" y="508"/>
                  </a:lnTo>
                  <a:lnTo>
                    <a:pt x="406" y="509"/>
                  </a:lnTo>
                  <a:lnTo>
                    <a:pt x="405" y="509"/>
                  </a:lnTo>
                  <a:lnTo>
                    <a:pt x="400" y="511"/>
                  </a:lnTo>
                  <a:lnTo>
                    <a:pt x="399" y="511"/>
                  </a:lnTo>
                  <a:lnTo>
                    <a:pt x="397" y="512"/>
                  </a:lnTo>
                  <a:lnTo>
                    <a:pt x="395" y="512"/>
                  </a:lnTo>
                  <a:lnTo>
                    <a:pt x="394" y="513"/>
                  </a:lnTo>
                  <a:lnTo>
                    <a:pt x="393" y="514"/>
                  </a:lnTo>
                  <a:lnTo>
                    <a:pt x="392" y="514"/>
                  </a:lnTo>
                  <a:lnTo>
                    <a:pt x="390" y="516"/>
                  </a:lnTo>
                  <a:lnTo>
                    <a:pt x="389" y="517"/>
                  </a:lnTo>
                  <a:lnTo>
                    <a:pt x="388" y="517"/>
                  </a:lnTo>
                  <a:lnTo>
                    <a:pt x="386" y="520"/>
                  </a:lnTo>
                  <a:lnTo>
                    <a:pt x="383" y="523"/>
                  </a:lnTo>
                  <a:lnTo>
                    <a:pt x="382" y="525"/>
                  </a:lnTo>
                  <a:lnTo>
                    <a:pt x="380" y="526"/>
                  </a:lnTo>
                  <a:lnTo>
                    <a:pt x="380" y="526"/>
                  </a:lnTo>
                  <a:lnTo>
                    <a:pt x="379" y="527"/>
                  </a:lnTo>
                  <a:lnTo>
                    <a:pt x="378" y="527"/>
                  </a:lnTo>
                  <a:lnTo>
                    <a:pt x="378" y="527"/>
                  </a:lnTo>
                  <a:lnTo>
                    <a:pt x="376" y="528"/>
                  </a:lnTo>
                  <a:lnTo>
                    <a:pt x="376" y="528"/>
                  </a:lnTo>
                  <a:lnTo>
                    <a:pt x="375" y="527"/>
                  </a:lnTo>
                  <a:lnTo>
                    <a:pt x="374" y="527"/>
                  </a:lnTo>
                  <a:lnTo>
                    <a:pt x="374" y="527"/>
                  </a:lnTo>
                  <a:lnTo>
                    <a:pt x="373" y="527"/>
                  </a:lnTo>
                  <a:lnTo>
                    <a:pt x="372" y="526"/>
                  </a:lnTo>
                  <a:lnTo>
                    <a:pt x="371" y="525"/>
                  </a:lnTo>
                  <a:lnTo>
                    <a:pt x="368" y="522"/>
                  </a:lnTo>
                  <a:lnTo>
                    <a:pt x="367" y="521"/>
                  </a:lnTo>
                  <a:lnTo>
                    <a:pt x="366" y="521"/>
                  </a:lnTo>
                  <a:lnTo>
                    <a:pt x="365" y="520"/>
                  </a:lnTo>
                  <a:lnTo>
                    <a:pt x="363" y="519"/>
                  </a:lnTo>
                  <a:lnTo>
                    <a:pt x="362" y="519"/>
                  </a:lnTo>
                  <a:lnTo>
                    <a:pt x="361" y="519"/>
                  </a:lnTo>
                  <a:lnTo>
                    <a:pt x="360" y="519"/>
                  </a:lnTo>
                  <a:lnTo>
                    <a:pt x="359" y="520"/>
                  </a:lnTo>
                  <a:lnTo>
                    <a:pt x="357" y="521"/>
                  </a:lnTo>
                  <a:lnTo>
                    <a:pt x="356" y="522"/>
                  </a:lnTo>
                  <a:lnTo>
                    <a:pt x="355" y="523"/>
                  </a:lnTo>
                  <a:lnTo>
                    <a:pt x="353" y="524"/>
                  </a:lnTo>
                  <a:lnTo>
                    <a:pt x="349" y="529"/>
                  </a:lnTo>
                  <a:lnTo>
                    <a:pt x="347" y="530"/>
                  </a:lnTo>
                  <a:lnTo>
                    <a:pt x="346" y="531"/>
                  </a:lnTo>
                  <a:lnTo>
                    <a:pt x="344" y="533"/>
                  </a:lnTo>
                  <a:lnTo>
                    <a:pt x="343" y="533"/>
                  </a:lnTo>
                  <a:lnTo>
                    <a:pt x="342" y="534"/>
                  </a:lnTo>
                  <a:lnTo>
                    <a:pt x="342" y="534"/>
                  </a:lnTo>
                  <a:lnTo>
                    <a:pt x="340" y="534"/>
                  </a:lnTo>
                  <a:lnTo>
                    <a:pt x="339" y="535"/>
                  </a:lnTo>
                  <a:lnTo>
                    <a:pt x="338" y="536"/>
                  </a:lnTo>
                  <a:lnTo>
                    <a:pt x="335" y="538"/>
                  </a:lnTo>
                  <a:lnTo>
                    <a:pt x="334" y="539"/>
                  </a:lnTo>
                  <a:lnTo>
                    <a:pt x="332" y="539"/>
                  </a:lnTo>
                  <a:lnTo>
                    <a:pt x="331" y="540"/>
                  </a:lnTo>
                  <a:lnTo>
                    <a:pt x="329" y="540"/>
                  </a:lnTo>
                  <a:lnTo>
                    <a:pt x="328" y="541"/>
                  </a:lnTo>
                  <a:lnTo>
                    <a:pt x="326" y="541"/>
                  </a:lnTo>
                  <a:lnTo>
                    <a:pt x="324" y="541"/>
                  </a:lnTo>
                  <a:lnTo>
                    <a:pt x="317" y="541"/>
                  </a:lnTo>
                  <a:lnTo>
                    <a:pt x="315" y="541"/>
                  </a:lnTo>
                  <a:lnTo>
                    <a:pt x="313" y="541"/>
                  </a:lnTo>
                  <a:lnTo>
                    <a:pt x="312" y="541"/>
                  </a:lnTo>
                  <a:lnTo>
                    <a:pt x="310" y="541"/>
                  </a:lnTo>
                  <a:lnTo>
                    <a:pt x="308" y="540"/>
                  </a:lnTo>
                  <a:lnTo>
                    <a:pt x="306" y="540"/>
                  </a:lnTo>
                  <a:lnTo>
                    <a:pt x="305" y="539"/>
                  </a:lnTo>
                  <a:lnTo>
                    <a:pt x="304" y="539"/>
                  </a:lnTo>
                  <a:lnTo>
                    <a:pt x="303" y="538"/>
                  </a:lnTo>
                  <a:lnTo>
                    <a:pt x="301" y="537"/>
                  </a:lnTo>
                  <a:lnTo>
                    <a:pt x="301" y="537"/>
                  </a:lnTo>
                  <a:lnTo>
                    <a:pt x="300" y="537"/>
                  </a:lnTo>
                  <a:lnTo>
                    <a:pt x="300" y="537"/>
                  </a:lnTo>
                  <a:lnTo>
                    <a:pt x="299" y="537"/>
                  </a:lnTo>
                  <a:lnTo>
                    <a:pt x="299" y="537"/>
                  </a:lnTo>
                  <a:lnTo>
                    <a:pt x="298" y="537"/>
                  </a:lnTo>
                  <a:lnTo>
                    <a:pt x="297" y="538"/>
                  </a:lnTo>
                  <a:lnTo>
                    <a:pt x="296" y="539"/>
                  </a:lnTo>
                  <a:lnTo>
                    <a:pt x="294" y="540"/>
                  </a:lnTo>
                  <a:lnTo>
                    <a:pt x="288" y="545"/>
                  </a:lnTo>
                  <a:lnTo>
                    <a:pt x="285" y="548"/>
                  </a:lnTo>
                  <a:lnTo>
                    <a:pt x="282" y="551"/>
                  </a:lnTo>
                  <a:lnTo>
                    <a:pt x="281" y="551"/>
                  </a:lnTo>
                  <a:lnTo>
                    <a:pt x="280" y="552"/>
                  </a:lnTo>
                  <a:lnTo>
                    <a:pt x="279" y="554"/>
                  </a:lnTo>
                  <a:lnTo>
                    <a:pt x="277" y="556"/>
                  </a:lnTo>
                  <a:lnTo>
                    <a:pt x="276" y="557"/>
                  </a:lnTo>
                  <a:lnTo>
                    <a:pt x="274" y="558"/>
                  </a:lnTo>
                  <a:lnTo>
                    <a:pt x="273" y="559"/>
                  </a:lnTo>
                  <a:lnTo>
                    <a:pt x="272" y="560"/>
                  </a:lnTo>
                  <a:lnTo>
                    <a:pt x="270" y="561"/>
                  </a:lnTo>
                  <a:lnTo>
                    <a:pt x="267" y="562"/>
                  </a:lnTo>
                  <a:lnTo>
                    <a:pt x="265" y="562"/>
                  </a:lnTo>
                  <a:lnTo>
                    <a:pt x="263" y="563"/>
                  </a:lnTo>
                  <a:lnTo>
                    <a:pt x="261" y="563"/>
                  </a:lnTo>
                  <a:lnTo>
                    <a:pt x="259" y="563"/>
                  </a:lnTo>
                  <a:lnTo>
                    <a:pt x="257" y="563"/>
                  </a:lnTo>
                  <a:lnTo>
                    <a:pt x="254" y="563"/>
                  </a:lnTo>
                  <a:lnTo>
                    <a:pt x="252" y="563"/>
                  </a:lnTo>
                  <a:lnTo>
                    <a:pt x="251" y="563"/>
                  </a:lnTo>
                  <a:lnTo>
                    <a:pt x="249" y="563"/>
                  </a:lnTo>
                  <a:lnTo>
                    <a:pt x="247" y="564"/>
                  </a:lnTo>
                  <a:lnTo>
                    <a:pt x="246" y="564"/>
                  </a:lnTo>
                  <a:lnTo>
                    <a:pt x="244" y="565"/>
                  </a:lnTo>
                  <a:lnTo>
                    <a:pt x="243" y="566"/>
                  </a:lnTo>
                  <a:lnTo>
                    <a:pt x="240" y="568"/>
                  </a:lnTo>
                  <a:lnTo>
                    <a:pt x="238" y="570"/>
                  </a:lnTo>
                  <a:lnTo>
                    <a:pt x="237" y="571"/>
                  </a:lnTo>
                  <a:lnTo>
                    <a:pt x="234" y="573"/>
                  </a:lnTo>
                  <a:lnTo>
                    <a:pt x="233" y="574"/>
                  </a:lnTo>
                  <a:lnTo>
                    <a:pt x="231" y="576"/>
                  </a:lnTo>
                  <a:lnTo>
                    <a:pt x="228" y="578"/>
                  </a:lnTo>
                  <a:lnTo>
                    <a:pt x="227" y="579"/>
                  </a:lnTo>
                  <a:lnTo>
                    <a:pt x="226" y="580"/>
                  </a:lnTo>
                  <a:lnTo>
                    <a:pt x="226" y="580"/>
                  </a:lnTo>
                  <a:lnTo>
                    <a:pt x="225" y="581"/>
                  </a:lnTo>
                  <a:lnTo>
                    <a:pt x="225" y="583"/>
                  </a:lnTo>
                  <a:lnTo>
                    <a:pt x="225" y="584"/>
                  </a:lnTo>
                  <a:lnTo>
                    <a:pt x="224" y="587"/>
                  </a:lnTo>
                  <a:lnTo>
                    <a:pt x="224" y="589"/>
                  </a:lnTo>
                  <a:lnTo>
                    <a:pt x="224" y="590"/>
                  </a:lnTo>
                  <a:lnTo>
                    <a:pt x="223" y="592"/>
                  </a:lnTo>
                  <a:lnTo>
                    <a:pt x="223" y="593"/>
                  </a:lnTo>
                  <a:lnTo>
                    <a:pt x="223" y="594"/>
                  </a:lnTo>
                  <a:lnTo>
                    <a:pt x="223" y="596"/>
                  </a:lnTo>
                  <a:lnTo>
                    <a:pt x="223" y="597"/>
                  </a:lnTo>
                  <a:lnTo>
                    <a:pt x="222" y="599"/>
                  </a:lnTo>
                  <a:lnTo>
                    <a:pt x="222" y="600"/>
                  </a:lnTo>
                  <a:lnTo>
                    <a:pt x="222" y="600"/>
                  </a:lnTo>
                  <a:lnTo>
                    <a:pt x="222" y="600"/>
                  </a:lnTo>
                  <a:lnTo>
                    <a:pt x="221" y="601"/>
                  </a:lnTo>
                  <a:lnTo>
                    <a:pt x="221" y="601"/>
                  </a:lnTo>
                  <a:lnTo>
                    <a:pt x="220" y="602"/>
                  </a:lnTo>
                  <a:lnTo>
                    <a:pt x="218" y="603"/>
                  </a:lnTo>
                  <a:lnTo>
                    <a:pt x="217" y="603"/>
                  </a:lnTo>
                  <a:lnTo>
                    <a:pt x="217" y="604"/>
                  </a:lnTo>
                  <a:lnTo>
                    <a:pt x="216" y="604"/>
                  </a:lnTo>
                  <a:lnTo>
                    <a:pt x="216" y="605"/>
                  </a:lnTo>
                  <a:lnTo>
                    <a:pt x="214" y="609"/>
                  </a:lnTo>
                  <a:lnTo>
                    <a:pt x="214" y="610"/>
                  </a:lnTo>
                  <a:lnTo>
                    <a:pt x="213" y="611"/>
                  </a:lnTo>
                  <a:lnTo>
                    <a:pt x="211" y="613"/>
                  </a:lnTo>
                  <a:lnTo>
                    <a:pt x="211" y="614"/>
                  </a:lnTo>
                  <a:lnTo>
                    <a:pt x="210" y="614"/>
                  </a:lnTo>
                  <a:lnTo>
                    <a:pt x="210" y="615"/>
                  </a:lnTo>
                  <a:lnTo>
                    <a:pt x="209" y="615"/>
                  </a:lnTo>
                  <a:lnTo>
                    <a:pt x="208" y="615"/>
                  </a:lnTo>
                  <a:lnTo>
                    <a:pt x="207" y="616"/>
                  </a:lnTo>
                  <a:lnTo>
                    <a:pt x="206" y="616"/>
                  </a:lnTo>
                  <a:lnTo>
                    <a:pt x="203" y="616"/>
                  </a:lnTo>
                  <a:lnTo>
                    <a:pt x="201" y="616"/>
                  </a:lnTo>
                  <a:lnTo>
                    <a:pt x="200" y="617"/>
                  </a:lnTo>
                  <a:lnTo>
                    <a:pt x="199" y="617"/>
                  </a:lnTo>
                  <a:lnTo>
                    <a:pt x="198" y="617"/>
                  </a:lnTo>
                  <a:lnTo>
                    <a:pt x="197" y="618"/>
                  </a:lnTo>
                  <a:lnTo>
                    <a:pt x="195" y="619"/>
                  </a:lnTo>
                  <a:lnTo>
                    <a:pt x="194" y="620"/>
                  </a:lnTo>
                  <a:lnTo>
                    <a:pt x="192" y="622"/>
                  </a:lnTo>
                  <a:lnTo>
                    <a:pt x="190" y="623"/>
                  </a:lnTo>
                  <a:lnTo>
                    <a:pt x="190" y="624"/>
                  </a:lnTo>
                  <a:lnTo>
                    <a:pt x="189" y="625"/>
                  </a:lnTo>
                  <a:lnTo>
                    <a:pt x="189" y="626"/>
                  </a:lnTo>
                  <a:lnTo>
                    <a:pt x="188" y="627"/>
                  </a:lnTo>
                  <a:lnTo>
                    <a:pt x="189" y="627"/>
                  </a:lnTo>
                  <a:lnTo>
                    <a:pt x="188" y="628"/>
                  </a:lnTo>
                  <a:lnTo>
                    <a:pt x="187" y="629"/>
                  </a:lnTo>
                  <a:lnTo>
                    <a:pt x="186" y="630"/>
                  </a:lnTo>
                  <a:lnTo>
                    <a:pt x="185" y="631"/>
                  </a:lnTo>
                  <a:lnTo>
                    <a:pt x="183" y="632"/>
                  </a:lnTo>
                  <a:lnTo>
                    <a:pt x="182" y="632"/>
                  </a:lnTo>
                  <a:lnTo>
                    <a:pt x="181" y="632"/>
                  </a:lnTo>
                  <a:lnTo>
                    <a:pt x="178" y="633"/>
                  </a:lnTo>
                  <a:lnTo>
                    <a:pt x="177" y="633"/>
                  </a:lnTo>
                  <a:lnTo>
                    <a:pt x="176" y="633"/>
                  </a:lnTo>
                  <a:lnTo>
                    <a:pt x="176" y="633"/>
                  </a:lnTo>
                  <a:lnTo>
                    <a:pt x="175" y="633"/>
                  </a:lnTo>
                  <a:lnTo>
                    <a:pt x="174" y="633"/>
                  </a:lnTo>
                  <a:lnTo>
                    <a:pt x="174" y="632"/>
                  </a:lnTo>
                  <a:lnTo>
                    <a:pt x="174" y="632"/>
                  </a:lnTo>
                  <a:lnTo>
                    <a:pt x="173" y="631"/>
                  </a:lnTo>
                  <a:lnTo>
                    <a:pt x="172" y="628"/>
                  </a:lnTo>
                  <a:lnTo>
                    <a:pt x="172" y="627"/>
                  </a:lnTo>
                  <a:lnTo>
                    <a:pt x="171" y="625"/>
                  </a:lnTo>
                  <a:lnTo>
                    <a:pt x="169" y="623"/>
                  </a:lnTo>
                  <a:lnTo>
                    <a:pt x="167" y="621"/>
                  </a:lnTo>
                  <a:lnTo>
                    <a:pt x="167" y="619"/>
                  </a:lnTo>
                  <a:lnTo>
                    <a:pt x="166" y="619"/>
                  </a:lnTo>
                  <a:lnTo>
                    <a:pt x="166" y="619"/>
                  </a:lnTo>
                  <a:lnTo>
                    <a:pt x="165" y="619"/>
                  </a:lnTo>
                  <a:lnTo>
                    <a:pt x="164" y="619"/>
                  </a:lnTo>
                  <a:lnTo>
                    <a:pt x="163" y="620"/>
                  </a:lnTo>
                  <a:lnTo>
                    <a:pt x="163" y="620"/>
                  </a:lnTo>
                  <a:lnTo>
                    <a:pt x="162" y="621"/>
                  </a:lnTo>
                  <a:lnTo>
                    <a:pt x="160" y="623"/>
                  </a:lnTo>
                  <a:lnTo>
                    <a:pt x="159" y="624"/>
                  </a:lnTo>
                  <a:lnTo>
                    <a:pt x="159" y="625"/>
                  </a:lnTo>
                  <a:lnTo>
                    <a:pt x="158" y="625"/>
                  </a:lnTo>
                  <a:lnTo>
                    <a:pt x="158" y="625"/>
                  </a:lnTo>
                  <a:lnTo>
                    <a:pt x="157" y="625"/>
                  </a:lnTo>
                  <a:lnTo>
                    <a:pt x="156" y="625"/>
                  </a:lnTo>
                  <a:lnTo>
                    <a:pt x="156" y="625"/>
                  </a:lnTo>
                  <a:lnTo>
                    <a:pt x="155" y="624"/>
                  </a:lnTo>
                  <a:lnTo>
                    <a:pt x="155" y="624"/>
                  </a:lnTo>
                  <a:lnTo>
                    <a:pt x="154" y="622"/>
                  </a:lnTo>
                  <a:lnTo>
                    <a:pt x="154" y="621"/>
                  </a:lnTo>
                  <a:lnTo>
                    <a:pt x="154" y="620"/>
                  </a:lnTo>
                  <a:lnTo>
                    <a:pt x="154" y="618"/>
                  </a:lnTo>
                  <a:lnTo>
                    <a:pt x="154" y="618"/>
                  </a:lnTo>
                  <a:lnTo>
                    <a:pt x="154" y="618"/>
                  </a:lnTo>
                  <a:lnTo>
                    <a:pt x="154" y="617"/>
                  </a:lnTo>
                  <a:lnTo>
                    <a:pt x="153" y="617"/>
                  </a:lnTo>
                  <a:lnTo>
                    <a:pt x="153" y="617"/>
                  </a:lnTo>
                  <a:lnTo>
                    <a:pt x="153" y="618"/>
                  </a:lnTo>
                  <a:lnTo>
                    <a:pt x="153" y="618"/>
                  </a:lnTo>
                  <a:lnTo>
                    <a:pt x="152" y="618"/>
                  </a:lnTo>
                  <a:lnTo>
                    <a:pt x="152" y="619"/>
                  </a:lnTo>
                  <a:lnTo>
                    <a:pt x="149" y="619"/>
                  </a:lnTo>
                  <a:lnTo>
                    <a:pt x="147" y="619"/>
                  </a:lnTo>
                  <a:lnTo>
                    <a:pt x="146" y="619"/>
                  </a:lnTo>
                  <a:lnTo>
                    <a:pt x="146" y="619"/>
                  </a:lnTo>
                  <a:lnTo>
                    <a:pt x="146" y="619"/>
                  </a:lnTo>
                  <a:lnTo>
                    <a:pt x="145" y="619"/>
                  </a:lnTo>
                  <a:lnTo>
                    <a:pt x="145" y="619"/>
                  </a:lnTo>
                  <a:lnTo>
                    <a:pt x="144" y="620"/>
                  </a:lnTo>
                  <a:lnTo>
                    <a:pt x="144" y="619"/>
                  </a:lnTo>
                  <a:lnTo>
                    <a:pt x="144" y="619"/>
                  </a:lnTo>
                  <a:lnTo>
                    <a:pt x="143" y="617"/>
                  </a:lnTo>
                  <a:lnTo>
                    <a:pt x="142" y="615"/>
                  </a:lnTo>
                  <a:lnTo>
                    <a:pt x="142" y="614"/>
                  </a:lnTo>
                  <a:lnTo>
                    <a:pt x="141" y="613"/>
                  </a:lnTo>
                  <a:lnTo>
                    <a:pt x="140" y="611"/>
                  </a:lnTo>
                  <a:lnTo>
                    <a:pt x="137" y="607"/>
                  </a:lnTo>
                  <a:lnTo>
                    <a:pt x="136" y="606"/>
                  </a:lnTo>
                  <a:lnTo>
                    <a:pt x="135" y="605"/>
                  </a:lnTo>
                  <a:lnTo>
                    <a:pt x="134" y="604"/>
                  </a:lnTo>
                  <a:lnTo>
                    <a:pt x="133" y="604"/>
                  </a:lnTo>
                  <a:lnTo>
                    <a:pt x="131" y="603"/>
                  </a:lnTo>
                  <a:lnTo>
                    <a:pt x="130" y="602"/>
                  </a:lnTo>
                  <a:lnTo>
                    <a:pt x="129" y="602"/>
                  </a:lnTo>
                  <a:lnTo>
                    <a:pt x="128" y="602"/>
                  </a:lnTo>
                  <a:lnTo>
                    <a:pt x="123" y="601"/>
                  </a:lnTo>
                  <a:lnTo>
                    <a:pt x="122" y="600"/>
                  </a:lnTo>
                  <a:lnTo>
                    <a:pt x="121" y="600"/>
                  </a:lnTo>
                  <a:lnTo>
                    <a:pt x="120" y="599"/>
                  </a:lnTo>
                  <a:lnTo>
                    <a:pt x="119" y="598"/>
                  </a:lnTo>
                  <a:lnTo>
                    <a:pt x="118" y="598"/>
                  </a:lnTo>
                  <a:lnTo>
                    <a:pt x="118" y="597"/>
                  </a:lnTo>
                  <a:lnTo>
                    <a:pt x="118" y="597"/>
                  </a:lnTo>
                  <a:lnTo>
                    <a:pt x="118" y="597"/>
                  </a:lnTo>
                  <a:lnTo>
                    <a:pt x="118" y="596"/>
                  </a:lnTo>
                  <a:lnTo>
                    <a:pt x="118" y="595"/>
                  </a:lnTo>
                  <a:lnTo>
                    <a:pt x="119" y="594"/>
                  </a:lnTo>
                  <a:lnTo>
                    <a:pt x="119" y="593"/>
                  </a:lnTo>
                  <a:lnTo>
                    <a:pt x="120" y="593"/>
                  </a:lnTo>
                  <a:lnTo>
                    <a:pt x="120" y="592"/>
                  </a:lnTo>
                  <a:lnTo>
                    <a:pt x="121" y="592"/>
                  </a:lnTo>
                  <a:lnTo>
                    <a:pt x="122" y="592"/>
                  </a:lnTo>
                  <a:lnTo>
                    <a:pt x="123" y="591"/>
                  </a:lnTo>
                  <a:lnTo>
                    <a:pt x="124" y="591"/>
                  </a:lnTo>
                  <a:lnTo>
                    <a:pt x="125" y="591"/>
                  </a:lnTo>
                  <a:lnTo>
                    <a:pt x="126" y="591"/>
                  </a:lnTo>
                  <a:lnTo>
                    <a:pt x="129" y="591"/>
                  </a:lnTo>
                  <a:lnTo>
                    <a:pt x="132" y="592"/>
                  </a:lnTo>
                  <a:lnTo>
                    <a:pt x="133" y="592"/>
                  </a:lnTo>
                  <a:lnTo>
                    <a:pt x="133" y="592"/>
                  </a:lnTo>
                  <a:lnTo>
                    <a:pt x="134" y="592"/>
                  </a:lnTo>
                  <a:lnTo>
                    <a:pt x="134" y="591"/>
                  </a:lnTo>
                  <a:lnTo>
                    <a:pt x="134" y="591"/>
                  </a:lnTo>
                  <a:lnTo>
                    <a:pt x="135" y="591"/>
                  </a:lnTo>
                  <a:lnTo>
                    <a:pt x="135" y="590"/>
                  </a:lnTo>
                  <a:lnTo>
                    <a:pt x="135" y="590"/>
                  </a:lnTo>
                  <a:lnTo>
                    <a:pt x="135" y="589"/>
                  </a:lnTo>
                  <a:lnTo>
                    <a:pt x="135" y="587"/>
                  </a:lnTo>
                  <a:lnTo>
                    <a:pt x="134" y="585"/>
                  </a:lnTo>
                  <a:lnTo>
                    <a:pt x="134" y="584"/>
                  </a:lnTo>
                  <a:lnTo>
                    <a:pt x="134" y="583"/>
                  </a:lnTo>
                  <a:lnTo>
                    <a:pt x="134" y="582"/>
                  </a:lnTo>
                  <a:lnTo>
                    <a:pt x="134" y="582"/>
                  </a:lnTo>
                  <a:lnTo>
                    <a:pt x="135" y="580"/>
                  </a:lnTo>
                  <a:lnTo>
                    <a:pt x="136" y="579"/>
                  </a:lnTo>
                  <a:lnTo>
                    <a:pt x="136" y="578"/>
                  </a:lnTo>
                  <a:lnTo>
                    <a:pt x="136" y="577"/>
                  </a:lnTo>
                  <a:lnTo>
                    <a:pt x="136" y="577"/>
                  </a:lnTo>
                  <a:lnTo>
                    <a:pt x="136" y="576"/>
                  </a:lnTo>
                  <a:lnTo>
                    <a:pt x="136" y="575"/>
                  </a:lnTo>
                  <a:lnTo>
                    <a:pt x="136" y="574"/>
                  </a:lnTo>
                  <a:lnTo>
                    <a:pt x="136" y="572"/>
                  </a:lnTo>
                  <a:lnTo>
                    <a:pt x="135" y="568"/>
                  </a:lnTo>
                  <a:lnTo>
                    <a:pt x="134" y="566"/>
                  </a:lnTo>
                  <a:lnTo>
                    <a:pt x="133" y="563"/>
                  </a:lnTo>
                  <a:lnTo>
                    <a:pt x="131" y="558"/>
                  </a:lnTo>
                  <a:lnTo>
                    <a:pt x="130" y="556"/>
                  </a:lnTo>
                  <a:lnTo>
                    <a:pt x="128" y="553"/>
                  </a:lnTo>
                  <a:lnTo>
                    <a:pt x="127" y="551"/>
                  </a:lnTo>
                  <a:lnTo>
                    <a:pt x="125" y="547"/>
                  </a:lnTo>
                  <a:lnTo>
                    <a:pt x="124" y="547"/>
                  </a:lnTo>
                  <a:lnTo>
                    <a:pt x="124" y="546"/>
                  </a:lnTo>
                  <a:lnTo>
                    <a:pt x="123" y="545"/>
                  </a:lnTo>
                  <a:lnTo>
                    <a:pt x="123" y="544"/>
                  </a:lnTo>
                  <a:lnTo>
                    <a:pt x="123" y="540"/>
                  </a:lnTo>
                  <a:lnTo>
                    <a:pt x="123" y="539"/>
                  </a:lnTo>
                  <a:lnTo>
                    <a:pt x="123" y="536"/>
                  </a:lnTo>
                  <a:lnTo>
                    <a:pt x="123" y="535"/>
                  </a:lnTo>
                  <a:lnTo>
                    <a:pt x="122" y="534"/>
                  </a:lnTo>
                  <a:lnTo>
                    <a:pt x="122" y="533"/>
                  </a:lnTo>
                  <a:lnTo>
                    <a:pt x="121" y="532"/>
                  </a:lnTo>
                  <a:lnTo>
                    <a:pt x="119" y="530"/>
                  </a:lnTo>
                  <a:lnTo>
                    <a:pt x="118" y="529"/>
                  </a:lnTo>
                  <a:lnTo>
                    <a:pt x="117" y="529"/>
                  </a:lnTo>
                  <a:lnTo>
                    <a:pt x="117" y="528"/>
                  </a:lnTo>
                  <a:lnTo>
                    <a:pt x="116" y="527"/>
                  </a:lnTo>
                  <a:lnTo>
                    <a:pt x="116" y="526"/>
                  </a:lnTo>
                  <a:lnTo>
                    <a:pt x="116" y="525"/>
                  </a:lnTo>
                  <a:lnTo>
                    <a:pt x="116" y="524"/>
                  </a:lnTo>
                  <a:lnTo>
                    <a:pt x="116" y="523"/>
                  </a:lnTo>
                  <a:lnTo>
                    <a:pt x="117" y="520"/>
                  </a:lnTo>
                  <a:lnTo>
                    <a:pt x="117" y="519"/>
                  </a:lnTo>
                  <a:lnTo>
                    <a:pt x="117" y="517"/>
                  </a:lnTo>
                  <a:lnTo>
                    <a:pt x="117" y="515"/>
                  </a:lnTo>
                  <a:lnTo>
                    <a:pt x="117" y="513"/>
                  </a:lnTo>
                  <a:lnTo>
                    <a:pt x="116" y="509"/>
                  </a:lnTo>
                  <a:lnTo>
                    <a:pt x="115" y="507"/>
                  </a:lnTo>
                  <a:lnTo>
                    <a:pt x="114" y="504"/>
                  </a:lnTo>
                  <a:lnTo>
                    <a:pt x="114" y="503"/>
                  </a:lnTo>
                  <a:lnTo>
                    <a:pt x="113" y="502"/>
                  </a:lnTo>
                  <a:lnTo>
                    <a:pt x="113" y="501"/>
                  </a:lnTo>
                  <a:lnTo>
                    <a:pt x="114" y="499"/>
                  </a:lnTo>
                  <a:lnTo>
                    <a:pt x="114" y="497"/>
                  </a:lnTo>
                  <a:lnTo>
                    <a:pt x="115" y="492"/>
                  </a:lnTo>
                  <a:lnTo>
                    <a:pt x="116" y="489"/>
                  </a:lnTo>
                  <a:lnTo>
                    <a:pt x="116" y="488"/>
                  </a:lnTo>
                  <a:lnTo>
                    <a:pt x="116" y="487"/>
                  </a:lnTo>
                  <a:lnTo>
                    <a:pt x="116" y="486"/>
                  </a:lnTo>
                  <a:lnTo>
                    <a:pt x="116" y="481"/>
                  </a:lnTo>
                  <a:lnTo>
                    <a:pt x="116" y="480"/>
                  </a:lnTo>
                  <a:lnTo>
                    <a:pt x="116" y="479"/>
                  </a:lnTo>
                  <a:lnTo>
                    <a:pt x="117" y="478"/>
                  </a:lnTo>
                  <a:lnTo>
                    <a:pt x="117" y="477"/>
                  </a:lnTo>
                  <a:lnTo>
                    <a:pt x="118" y="473"/>
                  </a:lnTo>
                  <a:lnTo>
                    <a:pt x="118" y="471"/>
                  </a:lnTo>
                  <a:lnTo>
                    <a:pt x="119" y="469"/>
                  </a:lnTo>
                  <a:lnTo>
                    <a:pt x="119" y="468"/>
                  </a:lnTo>
                  <a:lnTo>
                    <a:pt x="118" y="466"/>
                  </a:lnTo>
                  <a:lnTo>
                    <a:pt x="118" y="465"/>
                  </a:lnTo>
                  <a:lnTo>
                    <a:pt x="118" y="463"/>
                  </a:lnTo>
                  <a:lnTo>
                    <a:pt x="118" y="462"/>
                  </a:lnTo>
                  <a:lnTo>
                    <a:pt x="117" y="460"/>
                  </a:lnTo>
                  <a:lnTo>
                    <a:pt x="116" y="458"/>
                  </a:lnTo>
                  <a:lnTo>
                    <a:pt x="115" y="457"/>
                  </a:lnTo>
                  <a:lnTo>
                    <a:pt x="114" y="455"/>
                  </a:lnTo>
                  <a:lnTo>
                    <a:pt x="114" y="454"/>
                  </a:lnTo>
                  <a:lnTo>
                    <a:pt x="113" y="453"/>
                  </a:lnTo>
                  <a:lnTo>
                    <a:pt x="112" y="453"/>
                  </a:lnTo>
                  <a:lnTo>
                    <a:pt x="111" y="452"/>
                  </a:lnTo>
                  <a:lnTo>
                    <a:pt x="110" y="451"/>
                  </a:lnTo>
                  <a:lnTo>
                    <a:pt x="109" y="451"/>
                  </a:lnTo>
                  <a:lnTo>
                    <a:pt x="108" y="451"/>
                  </a:lnTo>
                  <a:lnTo>
                    <a:pt x="108" y="451"/>
                  </a:lnTo>
                  <a:lnTo>
                    <a:pt x="107" y="450"/>
                  </a:lnTo>
                  <a:lnTo>
                    <a:pt x="106" y="451"/>
                  </a:lnTo>
                  <a:lnTo>
                    <a:pt x="100" y="451"/>
                  </a:lnTo>
                  <a:lnTo>
                    <a:pt x="99" y="451"/>
                  </a:lnTo>
                  <a:lnTo>
                    <a:pt x="98" y="451"/>
                  </a:lnTo>
                  <a:lnTo>
                    <a:pt x="93" y="451"/>
                  </a:lnTo>
                  <a:lnTo>
                    <a:pt x="91" y="451"/>
                  </a:lnTo>
                  <a:lnTo>
                    <a:pt x="88" y="451"/>
                  </a:lnTo>
                  <a:lnTo>
                    <a:pt x="83" y="450"/>
                  </a:lnTo>
                  <a:lnTo>
                    <a:pt x="81" y="450"/>
                  </a:lnTo>
                  <a:lnTo>
                    <a:pt x="79" y="450"/>
                  </a:lnTo>
                  <a:lnTo>
                    <a:pt x="78" y="450"/>
                  </a:lnTo>
                  <a:lnTo>
                    <a:pt x="77" y="450"/>
                  </a:lnTo>
                  <a:lnTo>
                    <a:pt x="75" y="451"/>
                  </a:lnTo>
                  <a:lnTo>
                    <a:pt x="72" y="451"/>
                  </a:lnTo>
                  <a:lnTo>
                    <a:pt x="71" y="451"/>
                  </a:lnTo>
                  <a:lnTo>
                    <a:pt x="71" y="452"/>
                  </a:lnTo>
                  <a:lnTo>
                    <a:pt x="70" y="452"/>
                  </a:lnTo>
                  <a:lnTo>
                    <a:pt x="69" y="451"/>
                  </a:lnTo>
                  <a:lnTo>
                    <a:pt x="69" y="451"/>
                  </a:lnTo>
                  <a:lnTo>
                    <a:pt x="68" y="451"/>
                  </a:lnTo>
                  <a:lnTo>
                    <a:pt x="67" y="450"/>
                  </a:lnTo>
                  <a:lnTo>
                    <a:pt x="66" y="450"/>
                  </a:lnTo>
                  <a:lnTo>
                    <a:pt x="66" y="450"/>
                  </a:lnTo>
                  <a:lnTo>
                    <a:pt x="65" y="449"/>
                  </a:lnTo>
                  <a:lnTo>
                    <a:pt x="65" y="449"/>
                  </a:lnTo>
                  <a:lnTo>
                    <a:pt x="64" y="448"/>
                  </a:lnTo>
                  <a:lnTo>
                    <a:pt x="64" y="448"/>
                  </a:lnTo>
                  <a:lnTo>
                    <a:pt x="64" y="447"/>
                  </a:lnTo>
                  <a:lnTo>
                    <a:pt x="64" y="446"/>
                  </a:lnTo>
                  <a:lnTo>
                    <a:pt x="64" y="444"/>
                  </a:lnTo>
                  <a:lnTo>
                    <a:pt x="64" y="441"/>
                  </a:lnTo>
                  <a:lnTo>
                    <a:pt x="64" y="440"/>
                  </a:lnTo>
                  <a:lnTo>
                    <a:pt x="63" y="439"/>
                  </a:lnTo>
                  <a:lnTo>
                    <a:pt x="63" y="438"/>
                  </a:lnTo>
                  <a:lnTo>
                    <a:pt x="63" y="437"/>
                  </a:lnTo>
                  <a:lnTo>
                    <a:pt x="62" y="436"/>
                  </a:lnTo>
                  <a:lnTo>
                    <a:pt x="62" y="436"/>
                  </a:lnTo>
                  <a:lnTo>
                    <a:pt x="61" y="435"/>
                  </a:lnTo>
                  <a:lnTo>
                    <a:pt x="61" y="434"/>
                  </a:lnTo>
                  <a:lnTo>
                    <a:pt x="60" y="434"/>
                  </a:lnTo>
                  <a:lnTo>
                    <a:pt x="58" y="433"/>
                  </a:lnTo>
                  <a:lnTo>
                    <a:pt x="54" y="431"/>
                  </a:lnTo>
                  <a:lnTo>
                    <a:pt x="52" y="430"/>
                  </a:lnTo>
                  <a:lnTo>
                    <a:pt x="51" y="429"/>
                  </a:lnTo>
                  <a:lnTo>
                    <a:pt x="50" y="429"/>
                  </a:lnTo>
                  <a:lnTo>
                    <a:pt x="48" y="429"/>
                  </a:lnTo>
                  <a:lnTo>
                    <a:pt x="46" y="428"/>
                  </a:lnTo>
                  <a:lnTo>
                    <a:pt x="44" y="428"/>
                  </a:lnTo>
                  <a:lnTo>
                    <a:pt x="41" y="428"/>
                  </a:lnTo>
                  <a:lnTo>
                    <a:pt x="39" y="427"/>
                  </a:lnTo>
                  <a:lnTo>
                    <a:pt x="36" y="427"/>
                  </a:lnTo>
                  <a:lnTo>
                    <a:pt x="31" y="425"/>
                  </a:lnTo>
                  <a:lnTo>
                    <a:pt x="30" y="425"/>
                  </a:lnTo>
                  <a:lnTo>
                    <a:pt x="28" y="425"/>
                  </a:lnTo>
                  <a:lnTo>
                    <a:pt x="23" y="424"/>
                  </a:lnTo>
                  <a:lnTo>
                    <a:pt x="21" y="424"/>
                  </a:lnTo>
                  <a:lnTo>
                    <a:pt x="18" y="424"/>
                  </a:lnTo>
                  <a:lnTo>
                    <a:pt x="14" y="423"/>
                  </a:lnTo>
                  <a:lnTo>
                    <a:pt x="11" y="422"/>
                  </a:lnTo>
                  <a:lnTo>
                    <a:pt x="10" y="421"/>
                  </a:lnTo>
                  <a:lnTo>
                    <a:pt x="8" y="421"/>
                  </a:lnTo>
                  <a:lnTo>
                    <a:pt x="6" y="419"/>
                  </a:lnTo>
                  <a:lnTo>
                    <a:pt x="1" y="416"/>
                  </a:lnTo>
                  <a:lnTo>
                    <a:pt x="1" y="416"/>
                  </a:lnTo>
                  <a:lnTo>
                    <a:pt x="0" y="415"/>
                  </a:lnTo>
                  <a:lnTo>
                    <a:pt x="0" y="415"/>
                  </a:lnTo>
                  <a:lnTo>
                    <a:pt x="1" y="415"/>
                  </a:lnTo>
                  <a:lnTo>
                    <a:pt x="1" y="414"/>
                  </a:lnTo>
                  <a:lnTo>
                    <a:pt x="1" y="414"/>
                  </a:lnTo>
                  <a:lnTo>
                    <a:pt x="2" y="413"/>
                  </a:lnTo>
                  <a:lnTo>
                    <a:pt x="3" y="412"/>
                  </a:lnTo>
                  <a:lnTo>
                    <a:pt x="4" y="412"/>
                  </a:lnTo>
                  <a:lnTo>
                    <a:pt x="9" y="409"/>
                  </a:lnTo>
                  <a:lnTo>
                    <a:pt x="12" y="407"/>
                  </a:lnTo>
                  <a:lnTo>
                    <a:pt x="15" y="405"/>
                  </a:lnTo>
                  <a:lnTo>
                    <a:pt x="16" y="404"/>
                  </a:lnTo>
                  <a:lnTo>
                    <a:pt x="17" y="403"/>
                  </a:lnTo>
                  <a:lnTo>
                    <a:pt x="19" y="401"/>
                  </a:lnTo>
                  <a:lnTo>
                    <a:pt x="26" y="394"/>
                  </a:lnTo>
                  <a:lnTo>
                    <a:pt x="27" y="392"/>
                  </a:lnTo>
                  <a:lnTo>
                    <a:pt x="29" y="390"/>
                  </a:lnTo>
                  <a:lnTo>
                    <a:pt x="30" y="388"/>
                  </a:lnTo>
                  <a:lnTo>
                    <a:pt x="30" y="387"/>
                  </a:lnTo>
                  <a:lnTo>
                    <a:pt x="31" y="385"/>
                  </a:lnTo>
                  <a:lnTo>
                    <a:pt x="31" y="384"/>
                  </a:lnTo>
                  <a:lnTo>
                    <a:pt x="32" y="381"/>
                  </a:lnTo>
                  <a:lnTo>
                    <a:pt x="32" y="374"/>
                  </a:lnTo>
                  <a:lnTo>
                    <a:pt x="33" y="370"/>
                  </a:lnTo>
                  <a:lnTo>
                    <a:pt x="33" y="366"/>
                  </a:lnTo>
                  <a:lnTo>
                    <a:pt x="34" y="364"/>
                  </a:lnTo>
                  <a:lnTo>
                    <a:pt x="34" y="362"/>
                  </a:lnTo>
                  <a:lnTo>
                    <a:pt x="35" y="360"/>
                  </a:lnTo>
                  <a:lnTo>
                    <a:pt x="35" y="359"/>
                  </a:lnTo>
                  <a:lnTo>
                    <a:pt x="36" y="357"/>
                  </a:lnTo>
                  <a:lnTo>
                    <a:pt x="37" y="356"/>
                  </a:lnTo>
                  <a:lnTo>
                    <a:pt x="37" y="354"/>
                  </a:lnTo>
                  <a:lnTo>
                    <a:pt x="38" y="354"/>
                  </a:lnTo>
                  <a:lnTo>
                    <a:pt x="39" y="353"/>
                  </a:lnTo>
                  <a:lnTo>
                    <a:pt x="39" y="352"/>
                  </a:lnTo>
                  <a:lnTo>
                    <a:pt x="40" y="351"/>
                  </a:lnTo>
                  <a:lnTo>
                    <a:pt x="41" y="351"/>
                  </a:lnTo>
                  <a:lnTo>
                    <a:pt x="42" y="351"/>
                  </a:lnTo>
                  <a:lnTo>
                    <a:pt x="43" y="351"/>
                  </a:lnTo>
                  <a:lnTo>
                    <a:pt x="44" y="351"/>
                  </a:lnTo>
                  <a:lnTo>
                    <a:pt x="45" y="351"/>
                  </a:lnTo>
                  <a:lnTo>
                    <a:pt x="50" y="352"/>
                  </a:lnTo>
                  <a:lnTo>
                    <a:pt x="51" y="352"/>
                  </a:lnTo>
                  <a:lnTo>
                    <a:pt x="53" y="352"/>
                  </a:lnTo>
                  <a:lnTo>
                    <a:pt x="55" y="352"/>
                  </a:lnTo>
                  <a:lnTo>
                    <a:pt x="56" y="353"/>
                  </a:lnTo>
                  <a:lnTo>
                    <a:pt x="58" y="352"/>
                  </a:lnTo>
                  <a:lnTo>
                    <a:pt x="60" y="352"/>
                  </a:lnTo>
                  <a:lnTo>
                    <a:pt x="63" y="352"/>
                  </a:lnTo>
                  <a:lnTo>
                    <a:pt x="65" y="351"/>
                  </a:lnTo>
                  <a:lnTo>
                    <a:pt x="68" y="351"/>
                  </a:lnTo>
                  <a:lnTo>
                    <a:pt x="73" y="349"/>
                  </a:lnTo>
                  <a:lnTo>
                    <a:pt x="74" y="348"/>
                  </a:lnTo>
                  <a:lnTo>
                    <a:pt x="76" y="348"/>
                  </a:lnTo>
                  <a:lnTo>
                    <a:pt x="77" y="348"/>
                  </a:lnTo>
                  <a:lnTo>
                    <a:pt x="78" y="348"/>
                  </a:lnTo>
                  <a:lnTo>
                    <a:pt x="79" y="348"/>
                  </a:lnTo>
                  <a:lnTo>
                    <a:pt x="80" y="348"/>
                  </a:lnTo>
                  <a:lnTo>
                    <a:pt x="81" y="348"/>
                  </a:lnTo>
                  <a:lnTo>
                    <a:pt x="84" y="350"/>
                  </a:lnTo>
                  <a:lnTo>
                    <a:pt x="85" y="350"/>
                  </a:lnTo>
                  <a:lnTo>
                    <a:pt x="86" y="350"/>
                  </a:lnTo>
                  <a:lnTo>
                    <a:pt x="91" y="351"/>
                  </a:lnTo>
                  <a:lnTo>
                    <a:pt x="95" y="352"/>
                  </a:lnTo>
                  <a:lnTo>
                    <a:pt x="97" y="352"/>
                  </a:lnTo>
                  <a:lnTo>
                    <a:pt x="98" y="352"/>
                  </a:lnTo>
                  <a:lnTo>
                    <a:pt x="99" y="352"/>
                  </a:lnTo>
                  <a:lnTo>
                    <a:pt x="100" y="352"/>
                  </a:lnTo>
                  <a:lnTo>
                    <a:pt x="101" y="352"/>
                  </a:lnTo>
                  <a:lnTo>
                    <a:pt x="102" y="351"/>
                  </a:lnTo>
                  <a:lnTo>
                    <a:pt x="103" y="351"/>
                  </a:lnTo>
                  <a:lnTo>
                    <a:pt x="104" y="351"/>
                  </a:lnTo>
                  <a:lnTo>
                    <a:pt x="104" y="350"/>
                  </a:lnTo>
                  <a:lnTo>
                    <a:pt x="105" y="350"/>
                  </a:lnTo>
                  <a:lnTo>
                    <a:pt x="106" y="349"/>
                  </a:lnTo>
                  <a:lnTo>
                    <a:pt x="107" y="348"/>
                  </a:lnTo>
                  <a:lnTo>
                    <a:pt x="110" y="343"/>
                  </a:lnTo>
                  <a:lnTo>
                    <a:pt x="111" y="341"/>
                  </a:lnTo>
                  <a:lnTo>
                    <a:pt x="111" y="340"/>
                  </a:lnTo>
                  <a:lnTo>
                    <a:pt x="115" y="333"/>
                  </a:lnTo>
                  <a:lnTo>
                    <a:pt x="116" y="331"/>
                  </a:lnTo>
                  <a:lnTo>
                    <a:pt x="117" y="329"/>
                  </a:lnTo>
                  <a:lnTo>
                    <a:pt x="118" y="325"/>
                  </a:lnTo>
                  <a:lnTo>
                    <a:pt x="119" y="324"/>
                  </a:lnTo>
                  <a:lnTo>
                    <a:pt x="119" y="321"/>
                  </a:lnTo>
                  <a:lnTo>
                    <a:pt x="120" y="318"/>
                  </a:lnTo>
                  <a:lnTo>
                    <a:pt x="120" y="316"/>
                  </a:lnTo>
                  <a:lnTo>
                    <a:pt x="120" y="315"/>
                  </a:lnTo>
                  <a:lnTo>
                    <a:pt x="121" y="313"/>
                  </a:lnTo>
                  <a:lnTo>
                    <a:pt x="123" y="3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7" name="Freeform 273">
              <a:extLst>
                <a:ext uri="{FF2B5EF4-FFF2-40B4-BE49-F238E27FC236}">
                  <a16:creationId xmlns:a16="http://schemas.microsoft.com/office/drawing/2014/main" id="{29B6EACA-75B6-447A-94F4-33D61F1AE068}"/>
                </a:ext>
              </a:extLst>
            </p:cNvPr>
            <p:cNvSpPr>
              <a:spLocks/>
            </p:cNvSpPr>
            <p:nvPr/>
          </p:nvSpPr>
          <p:spPr bwMode="auto">
            <a:xfrm>
              <a:off x="5149697" y="2545649"/>
              <a:ext cx="773113" cy="487363"/>
            </a:xfrm>
            <a:custGeom>
              <a:avLst/>
              <a:gdLst>
                <a:gd name="T0" fmla="*/ 5 w 487"/>
                <a:gd name="T1" fmla="*/ 300 h 307"/>
                <a:gd name="T2" fmla="*/ 12 w 487"/>
                <a:gd name="T3" fmla="*/ 297 h 307"/>
                <a:gd name="T4" fmla="*/ 22 w 487"/>
                <a:gd name="T5" fmla="*/ 302 h 307"/>
                <a:gd name="T6" fmla="*/ 30 w 487"/>
                <a:gd name="T7" fmla="*/ 304 h 307"/>
                <a:gd name="T8" fmla="*/ 35 w 487"/>
                <a:gd name="T9" fmla="*/ 301 h 307"/>
                <a:gd name="T10" fmla="*/ 41 w 487"/>
                <a:gd name="T11" fmla="*/ 289 h 307"/>
                <a:gd name="T12" fmla="*/ 55 w 487"/>
                <a:gd name="T13" fmla="*/ 278 h 307"/>
                <a:gd name="T14" fmla="*/ 60 w 487"/>
                <a:gd name="T15" fmla="*/ 265 h 307"/>
                <a:gd name="T16" fmla="*/ 63 w 487"/>
                <a:gd name="T17" fmla="*/ 263 h 307"/>
                <a:gd name="T18" fmla="*/ 71 w 487"/>
                <a:gd name="T19" fmla="*/ 269 h 307"/>
                <a:gd name="T20" fmla="*/ 82 w 487"/>
                <a:gd name="T21" fmla="*/ 283 h 307"/>
                <a:gd name="T22" fmla="*/ 93 w 487"/>
                <a:gd name="T23" fmla="*/ 288 h 307"/>
                <a:gd name="T24" fmla="*/ 99 w 487"/>
                <a:gd name="T25" fmla="*/ 286 h 307"/>
                <a:gd name="T26" fmla="*/ 118 w 487"/>
                <a:gd name="T27" fmla="*/ 268 h 307"/>
                <a:gd name="T28" fmla="*/ 121 w 487"/>
                <a:gd name="T29" fmla="*/ 259 h 307"/>
                <a:gd name="T30" fmla="*/ 127 w 487"/>
                <a:gd name="T31" fmla="*/ 247 h 307"/>
                <a:gd name="T32" fmla="*/ 128 w 487"/>
                <a:gd name="T33" fmla="*/ 238 h 307"/>
                <a:gd name="T34" fmla="*/ 128 w 487"/>
                <a:gd name="T35" fmla="*/ 226 h 307"/>
                <a:gd name="T36" fmla="*/ 134 w 487"/>
                <a:gd name="T37" fmla="*/ 221 h 307"/>
                <a:gd name="T38" fmla="*/ 153 w 487"/>
                <a:gd name="T39" fmla="*/ 220 h 307"/>
                <a:gd name="T40" fmla="*/ 166 w 487"/>
                <a:gd name="T41" fmla="*/ 215 h 307"/>
                <a:gd name="T42" fmla="*/ 178 w 487"/>
                <a:gd name="T43" fmla="*/ 210 h 307"/>
                <a:gd name="T44" fmla="*/ 190 w 487"/>
                <a:gd name="T45" fmla="*/ 214 h 307"/>
                <a:gd name="T46" fmla="*/ 198 w 487"/>
                <a:gd name="T47" fmla="*/ 215 h 307"/>
                <a:gd name="T48" fmla="*/ 208 w 487"/>
                <a:gd name="T49" fmla="*/ 210 h 307"/>
                <a:gd name="T50" fmla="*/ 229 w 487"/>
                <a:gd name="T51" fmla="*/ 208 h 307"/>
                <a:gd name="T52" fmla="*/ 246 w 487"/>
                <a:gd name="T53" fmla="*/ 212 h 307"/>
                <a:gd name="T54" fmla="*/ 260 w 487"/>
                <a:gd name="T55" fmla="*/ 211 h 307"/>
                <a:gd name="T56" fmla="*/ 272 w 487"/>
                <a:gd name="T57" fmla="*/ 204 h 307"/>
                <a:gd name="T58" fmla="*/ 277 w 487"/>
                <a:gd name="T59" fmla="*/ 198 h 307"/>
                <a:gd name="T60" fmla="*/ 278 w 487"/>
                <a:gd name="T61" fmla="*/ 183 h 307"/>
                <a:gd name="T62" fmla="*/ 281 w 487"/>
                <a:gd name="T63" fmla="*/ 175 h 307"/>
                <a:gd name="T64" fmla="*/ 290 w 487"/>
                <a:gd name="T65" fmla="*/ 171 h 307"/>
                <a:gd name="T66" fmla="*/ 304 w 487"/>
                <a:gd name="T67" fmla="*/ 162 h 307"/>
                <a:gd name="T68" fmla="*/ 317 w 487"/>
                <a:gd name="T69" fmla="*/ 156 h 307"/>
                <a:gd name="T70" fmla="*/ 333 w 487"/>
                <a:gd name="T71" fmla="*/ 160 h 307"/>
                <a:gd name="T72" fmla="*/ 349 w 487"/>
                <a:gd name="T73" fmla="*/ 158 h 307"/>
                <a:gd name="T74" fmla="*/ 366 w 487"/>
                <a:gd name="T75" fmla="*/ 148 h 307"/>
                <a:gd name="T76" fmla="*/ 405 w 487"/>
                <a:gd name="T77" fmla="*/ 132 h 307"/>
                <a:gd name="T78" fmla="*/ 416 w 487"/>
                <a:gd name="T79" fmla="*/ 123 h 307"/>
                <a:gd name="T80" fmla="*/ 425 w 487"/>
                <a:gd name="T81" fmla="*/ 111 h 307"/>
                <a:gd name="T82" fmla="*/ 436 w 487"/>
                <a:gd name="T83" fmla="*/ 108 h 307"/>
                <a:gd name="T84" fmla="*/ 450 w 487"/>
                <a:gd name="T85" fmla="*/ 109 h 307"/>
                <a:gd name="T86" fmla="*/ 468 w 487"/>
                <a:gd name="T87" fmla="*/ 105 h 307"/>
                <a:gd name="T88" fmla="*/ 480 w 487"/>
                <a:gd name="T89" fmla="*/ 101 h 307"/>
                <a:gd name="T90" fmla="*/ 486 w 487"/>
                <a:gd name="T91" fmla="*/ 89 h 307"/>
                <a:gd name="T92" fmla="*/ 487 w 487"/>
                <a:gd name="T93" fmla="*/ 81 h 307"/>
                <a:gd name="T94" fmla="*/ 481 w 487"/>
                <a:gd name="T95" fmla="*/ 77 h 307"/>
                <a:gd name="T96" fmla="*/ 458 w 487"/>
                <a:gd name="T97" fmla="*/ 67 h 307"/>
                <a:gd name="T98" fmla="*/ 454 w 487"/>
                <a:gd name="T99" fmla="*/ 61 h 307"/>
                <a:gd name="T100" fmla="*/ 454 w 487"/>
                <a:gd name="T101" fmla="*/ 56 h 307"/>
                <a:gd name="T102" fmla="*/ 455 w 487"/>
                <a:gd name="T103" fmla="*/ 50 h 307"/>
                <a:gd name="T104" fmla="*/ 445 w 487"/>
                <a:gd name="T105" fmla="*/ 48 h 307"/>
                <a:gd name="T106" fmla="*/ 436 w 487"/>
                <a:gd name="T107" fmla="*/ 45 h 307"/>
                <a:gd name="T108" fmla="*/ 433 w 487"/>
                <a:gd name="T109" fmla="*/ 38 h 307"/>
                <a:gd name="T110" fmla="*/ 437 w 487"/>
                <a:gd name="T111" fmla="*/ 26 h 307"/>
                <a:gd name="T112" fmla="*/ 441 w 487"/>
                <a:gd name="T113" fmla="*/ 12 h 307"/>
                <a:gd name="T114" fmla="*/ 450 w 487"/>
                <a:gd name="T115"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7" h="307">
                  <a:moveTo>
                    <a:pt x="0" y="307"/>
                  </a:moveTo>
                  <a:lnTo>
                    <a:pt x="1" y="305"/>
                  </a:lnTo>
                  <a:lnTo>
                    <a:pt x="2" y="304"/>
                  </a:lnTo>
                  <a:lnTo>
                    <a:pt x="2" y="303"/>
                  </a:lnTo>
                  <a:lnTo>
                    <a:pt x="3" y="302"/>
                  </a:lnTo>
                  <a:lnTo>
                    <a:pt x="4" y="301"/>
                  </a:lnTo>
                  <a:lnTo>
                    <a:pt x="5" y="300"/>
                  </a:lnTo>
                  <a:lnTo>
                    <a:pt x="6" y="299"/>
                  </a:lnTo>
                  <a:lnTo>
                    <a:pt x="7" y="299"/>
                  </a:lnTo>
                  <a:lnTo>
                    <a:pt x="8" y="298"/>
                  </a:lnTo>
                  <a:lnTo>
                    <a:pt x="9" y="298"/>
                  </a:lnTo>
                  <a:lnTo>
                    <a:pt x="10" y="297"/>
                  </a:lnTo>
                  <a:lnTo>
                    <a:pt x="11" y="297"/>
                  </a:lnTo>
                  <a:lnTo>
                    <a:pt x="12" y="297"/>
                  </a:lnTo>
                  <a:lnTo>
                    <a:pt x="13" y="297"/>
                  </a:lnTo>
                  <a:lnTo>
                    <a:pt x="14" y="298"/>
                  </a:lnTo>
                  <a:lnTo>
                    <a:pt x="16" y="298"/>
                  </a:lnTo>
                  <a:lnTo>
                    <a:pt x="17" y="299"/>
                  </a:lnTo>
                  <a:lnTo>
                    <a:pt x="18" y="299"/>
                  </a:lnTo>
                  <a:lnTo>
                    <a:pt x="19" y="300"/>
                  </a:lnTo>
                  <a:lnTo>
                    <a:pt x="22" y="302"/>
                  </a:lnTo>
                  <a:lnTo>
                    <a:pt x="23" y="303"/>
                  </a:lnTo>
                  <a:lnTo>
                    <a:pt x="25" y="303"/>
                  </a:lnTo>
                  <a:lnTo>
                    <a:pt x="26" y="304"/>
                  </a:lnTo>
                  <a:lnTo>
                    <a:pt x="27" y="304"/>
                  </a:lnTo>
                  <a:lnTo>
                    <a:pt x="28" y="304"/>
                  </a:lnTo>
                  <a:lnTo>
                    <a:pt x="29" y="304"/>
                  </a:lnTo>
                  <a:lnTo>
                    <a:pt x="30" y="304"/>
                  </a:lnTo>
                  <a:lnTo>
                    <a:pt x="31" y="303"/>
                  </a:lnTo>
                  <a:lnTo>
                    <a:pt x="32" y="303"/>
                  </a:lnTo>
                  <a:lnTo>
                    <a:pt x="33" y="303"/>
                  </a:lnTo>
                  <a:lnTo>
                    <a:pt x="33" y="302"/>
                  </a:lnTo>
                  <a:lnTo>
                    <a:pt x="34" y="302"/>
                  </a:lnTo>
                  <a:lnTo>
                    <a:pt x="35" y="301"/>
                  </a:lnTo>
                  <a:lnTo>
                    <a:pt x="35" y="301"/>
                  </a:lnTo>
                  <a:lnTo>
                    <a:pt x="36" y="300"/>
                  </a:lnTo>
                  <a:lnTo>
                    <a:pt x="36" y="298"/>
                  </a:lnTo>
                  <a:lnTo>
                    <a:pt x="38" y="294"/>
                  </a:lnTo>
                  <a:lnTo>
                    <a:pt x="39" y="292"/>
                  </a:lnTo>
                  <a:lnTo>
                    <a:pt x="40" y="290"/>
                  </a:lnTo>
                  <a:lnTo>
                    <a:pt x="40" y="289"/>
                  </a:lnTo>
                  <a:lnTo>
                    <a:pt x="41" y="289"/>
                  </a:lnTo>
                  <a:lnTo>
                    <a:pt x="42" y="287"/>
                  </a:lnTo>
                  <a:lnTo>
                    <a:pt x="45" y="285"/>
                  </a:lnTo>
                  <a:lnTo>
                    <a:pt x="47" y="284"/>
                  </a:lnTo>
                  <a:lnTo>
                    <a:pt x="50" y="281"/>
                  </a:lnTo>
                  <a:lnTo>
                    <a:pt x="53" y="279"/>
                  </a:lnTo>
                  <a:lnTo>
                    <a:pt x="54" y="278"/>
                  </a:lnTo>
                  <a:lnTo>
                    <a:pt x="55" y="278"/>
                  </a:lnTo>
                  <a:lnTo>
                    <a:pt x="55" y="277"/>
                  </a:lnTo>
                  <a:lnTo>
                    <a:pt x="56" y="276"/>
                  </a:lnTo>
                  <a:lnTo>
                    <a:pt x="57" y="274"/>
                  </a:lnTo>
                  <a:lnTo>
                    <a:pt x="58" y="272"/>
                  </a:lnTo>
                  <a:lnTo>
                    <a:pt x="59" y="270"/>
                  </a:lnTo>
                  <a:lnTo>
                    <a:pt x="60" y="266"/>
                  </a:lnTo>
                  <a:lnTo>
                    <a:pt x="60" y="265"/>
                  </a:lnTo>
                  <a:lnTo>
                    <a:pt x="61" y="264"/>
                  </a:lnTo>
                  <a:lnTo>
                    <a:pt x="61" y="264"/>
                  </a:lnTo>
                  <a:lnTo>
                    <a:pt x="61" y="263"/>
                  </a:lnTo>
                  <a:lnTo>
                    <a:pt x="61" y="263"/>
                  </a:lnTo>
                  <a:lnTo>
                    <a:pt x="62" y="263"/>
                  </a:lnTo>
                  <a:lnTo>
                    <a:pt x="63" y="263"/>
                  </a:lnTo>
                  <a:lnTo>
                    <a:pt x="63" y="263"/>
                  </a:lnTo>
                  <a:lnTo>
                    <a:pt x="64" y="263"/>
                  </a:lnTo>
                  <a:lnTo>
                    <a:pt x="65" y="264"/>
                  </a:lnTo>
                  <a:lnTo>
                    <a:pt x="66" y="264"/>
                  </a:lnTo>
                  <a:lnTo>
                    <a:pt x="66" y="265"/>
                  </a:lnTo>
                  <a:lnTo>
                    <a:pt x="67" y="265"/>
                  </a:lnTo>
                  <a:lnTo>
                    <a:pt x="69" y="267"/>
                  </a:lnTo>
                  <a:lnTo>
                    <a:pt x="71" y="269"/>
                  </a:lnTo>
                  <a:lnTo>
                    <a:pt x="72" y="271"/>
                  </a:lnTo>
                  <a:lnTo>
                    <a:pt x="75" y="276"/>
                  </a:lnTo>
                  <a:lnTo>
                    <a:pt x="76" y="278"/>
                  </a:lnTo>
                  <a:lnTo>
                    <a:pt x="77" y="279"/>
                  </a:lnTo>
                  <a:lnTo>
                    <a:pt x="78" y="281"/>
                  </a:lnTo>
                  <a:lnTo>
                    <a:pt x="80" y="282"/>
                  </a:lnTo>
                  <a:lnTo>
                    <a:pt x="82" y="283"/>
                  </a:lnTo>
                  <a:lnTo>
                    <a:pt x="84" y="285"/>
                  </a:lnTo>
                  <a:lnTo>
                    <a:pt x="85" y="285"/>
                  </a:lnTo>
                  <a:lnTo>
                    <a:pt x="86" y="286"/>
                  </a:lnTo>
                  <a:lnTo>
                    <a:pt x="89" y="287"/>
                  </a:lnTo>
                  <a:lnTo>
                    <a:pt x="91" y="288"/>
                  </a:lnTo>
                  <a:lnTo>
                    <a:pt x="92" y="288"/>
                  </a:lnTo>
                  <a:lnTo>
                    <a:pt x="93" y="288"/>
                  </a:lnTo>
                  <a:lnTo>
                    <a:pt x="94" y="288"/>
                  </a:lnTo>
                  <a:lnTo>
                    <a:pt x="95" y="288"/>
                  </a:lnTo>
                  <a:lnTo>
                    <a:pt x="96" y="288"/>
                  </a:lnTo>
                  <a:lnTo>
                    <a:pt x="96" y="288"/>
                  </a:lnTo>
                  <a:lnTo>
                    <a:pt x="97" y="287"/>
                  </a:lnTo>
                  <a:lnTo>
                    <a:pt x="98" y="287"/>
                  </a:lnTo>
                  <a:lnTo>
                    <a:pt x="99" y="286"/>
                  </a:lnTo>
                  <a:lnTo>
                    <a:pt x="100" y="286"/>
                  </a:lnTo>
                  <a:lnTo>
                    <a:pt x="102" y="285"/>
                  </a:lnTo>
                  <a:lnTo>
                    <a:pt x="104" y="283"/>
                  </a:lnTo>
                  <a:lnTo>
                    <a:pt x="108" y="278"/>
                  </a:lnTo>
                  <a:lnTo>
                    <a:pt x="112" y="274"/>
                  </a:lnTo>
                  <a:lnTo>
                    <a:pt x="117" y="269"/>
                  </a:lnTo>
                  <a:lnTo>
                    <a:pt x="118" y="268"/>
                  </a:lnTo>
                  <a:lnTo>
                    <a:pt x="119" y="267"/>
                  </a:lnTo>
                  <a:lnTo>
                    <a:pt x="119" y="266"/>
                  </a:lnTo>
                  <a:lnTo>
                    <a:pt x="120" y="265"/>
                  </a:lnTo>
                  <a:lnTo>
                    <a:pt x="120" y="263"/>
                  </a:lnTo>
                  <a:lnTo>
                    <a:pt x="121" y="262"/>
                  </a:lnTo>
                  <a:lnTo>
                    <a:pt x="121" y="260"/>
                  </a:lnTo>
                  <a:lnTo>
                    <a:pt x="121" y="259"/>
                  </a:lnTo>
                  <a:lnTo>
                    <a:pt x="121" y="258"/>
                  </a:lnTo>
                  <a:lnTo>
                    <a:pt x="121" y="257"/>
                  </a:lnTo>
                  <a:lnTo>
                    <a:pt x="122" y="255"/>
                  </a:lnTo>
                  <a:lnTo>
                    <a:pt x="123" y="253"/>
                  </a:lnTo>
                  <a:lnTo>
                    <a:pt x="124" y="251"/>
                  </a:lnTo>
                  <a:lnTo>
                    <a:pt x="126" y="248"/>
                  </a:lnTo>
                  <a:lnTo>
                    <a:pt x="127" y="247"/>
                  </a:lnTo>
                  <a:lnTo>
                    <a:pt x="127" y="246"/>
                  </a:lnTo>
                  <a:lnTo>
                    <a:pt x="127" y="245"/>
                  </a:lnTo>
                  <a:lnTo>
                    <a:pt x="128" y="244"/>
                  </a:lnTo>
                  <a:lnTo>
                    <a:pt x="128" y="243"/>
                  </a:lnTo>
                  <a:lnTo>
                    <a:pt x="128" y="242"/>
                  </a:lnTo>
                  <a:lnTo>
                    <a:pt x="128" y="241"/>
                  </a:lnTo>
                  <a:lnTo>
                    <a:pt x="128" y="238"/>
                  </a:lnTo>
                  <a:lnTo>
                    <a:pt x="128" y="236"/>
                  </a:lnTo>
                  <a:lnTo>
                    <a:pt x="127" y="232"/>
                  </a:lnTo>
                  <a:lnTo>
                    <a:pt x="127" y="230"/>
                  </a:lnTo>
                  <a:lnTo>
                    <a:pt x="127" y="229"/>
                  </a:lnTo>
                  <a:lnTo>
                    <a:pt x="127" y="227"/>
                  </a:lnTo>
                  <a:lnTo>
                    <a:pt x="128" y="227"/>
                  </a:lnTo>
                  <a:lnTo>
                    <a:pt x="128" y="226"/>
                  </a:lnTo>
                  <a:lnTo>
                    <a:pt x="129" y="225"/>
                  </a:lnTo>
                  <a:lnTo>
                    <a:pt x="129" y="224"/>
                  </a:lnTo>
                  <a:lnTo>
                    <a:pt x="130" y="224"/>
                  </a:lnTo>
                  <a:lnTo>
                    <a:pt x="131" y="223"/>
                  </a:lnTo>
                  <a:lnTo>
                    <a:pt x="132" y="222"/>
                  </a:lnTo>
                  <a:lnTo>
                    <a:pt x="133" y="222"/>
                  </a:lnTo>
                  <a:lnTo>
                    <a:pt x="134" y="221"/>
                  </a:lnTo>
                  <a:lnTo>
                    <a:pt x="136" y="221"/>
                  </a:lnTo>
                  <a:lnTo>
                    <a:pt x="137" y="220"/>
                  </a:lnTo>
                  <a:lnTo>
                    <a:pt x="139" y="220"/>
                  </a:lnTo>
                  <a:lnTo>
                    <a:pt x="140" y="220"/>
                  </a:lnTo>
                  <a:lnTo>
                    <a:pt x="143" y="220"/>
                  </a:lnTo>
                  <a:lnTo>
                    <a:pt x="150" y="220"/>
                  </a:lnTo>
                  <a:lnTo>
                    <a:pt x="153" y="220"/>
                  </a:lnTo>
                  <a:lnTo>
                    <a:pt x="155" y="219"/>
                  </a:lnTo>
                  <a:lnTo>
                    <a:pt x="158" y="219"/>
                  </a:lnTo>
                  <a:lnTo>
                    <a:pt x="160" y="218"/>
                  </a:lnTo>
                  <a:lnTo>
                    <a:pt x="161" y="218"/>
                  </a:lnTo>
                  <a:lnTo>
                    <a:pt x="162" y="217"/>
                  </a:lnTo>
                  <a:lnTo>
                    <a:pt x="164" y="216"/>
                  </a:lnTo>
                  <a:lnTo>
                    <a:pt x="166" y="215"/>
                  </a:lnTo>
                  <a:lnTo>
                    <a:pt x="168" y="214"/>
                  </a:lnTo>
                  <a:lnTo>
                    <a:pt x="170" y="212"/>
                  </a:lnTo>
                  <a:lnTo>
                    <a:pt x="172" y="212"/>
                  </a:lnTo>
                  <a:lnTo>
                    <a:pt x="173" y="211"/>
                  </a:lnTo>
                  <a:lnTo>
                    <a:pt x="175" y="211"/>
                  </a:lnTo>
                  <a:lnTo>
                    <a:pt x="176" y="210"/>
                  </a:lnTo>
                  <a:lnTo>
                    <a:pt x="178" y="210"/>
                  </a:lnTo>
                  <a:lnTo>
                    <a:pt x="179" y="210"/>
                  </a:lnTo>
                  <a:lnTo>
                    <a:pt x="180" y="210"/>
                  </a:lnTo>
                  <a:lnTo>
                    <a:pt x="182" y="210"/>
                  </a:lnTo>
                  <a:lnTo>
                    <a:pt x="183" y="211"/>
                  </a:lnTo>
                  <a:lnTo>
                    <a:pt x="184" y="211"/>
                  </a:lnTo>
                  <a:lnTo>
                    <a:pt x="185" y="211"/>
                  </a:lnTo>
                  <a:lnTo>
                    <a:pt x="190" y="214"/>
                  </a:lnTo>
                  <a:lnTo>
                    <a:pt x="192" y="214"/>
                  </a:lnTo>
                  <a:lnTo>
                    <a:pt x="193" y="215"/>
                  </a:lnTo>
                  <a:lnTo>
                    <a:pt x="194" y="215"/>
                  </a:lnTo>
                  <a:lnTo>
                    <a:pt x="195" y="215"/>
                  </a:lnTo>
                  <a:lnTo>
                    <a:pt x="196" y="215"/>
                  </a:lnTo>
                  <a:lnTo>
                    <a:pt x="197" y="215"/>
                  </a:lnTo>
                  <a:lnTo>
                    <a:pt x="198" y="215"/>
                  </a:lnTo>
                  <a:lnTo>
                    <a:pt x="198" y="215"/>
                  </a:lnTo>
                  <a:lnTo>
                    <a:pt x="199" y="215"/>
                  </a:lnTo>
                  <a:lnTo>
                    <a:pt x="200" y="214"/>
                  </a:lnTo>
                  <a:lnTo>
                    <a:pt x="202" y="213"/>
                  </a:lnTo>
                  <a:lnTo>
                    <a:pt x="205" y="212"/>
                  </a:lnTo>
                  <a:lnTo>
                    <a:pt x="207" y="211"/>
                  </a:lnTo>
                  <a:lnTo>
                    <a:pt x="208" y="210"/>
                  </a:lnTo>
                  <a:lnTo>
                    <a:pt x="210" y="210"/>
                  </a:lnTo>
                  <a:lnTo>
                    <a:pt x="215" y="210"/>
                  </a:lnTo>
                  <a:lnTo>
                    <a:pt x="221" y="208"/>
                  </a:lnTo>
                  <a:lnTo>
                    <a:pt x="222" y="208"/>
                  </a:lnTo>
                  <a:lnTo>
                    <a:pt x="224" y="208"/>
                  </a:lnTo>
                  <a:lnTo>
                    <a:pt x="227" y="208"/>
                  </a:lnTo>
                  <a:lnTo>
                    <a:pt x="229" y="208"/>
                  </a:lnTo>
                  <a:lnTo>
                    <a:pt x="232" y="208"/>
                  </a:lnTo>
                  <a:lnTo>
                    <a:pt x="234" y="208"/>
                  </a:lnTo>
                  <a:lnTo>
                    <a:pt x="237" y="209"/>
                  </a:lnTo>
                  <a:lnTo>
                    <a:pt x="239" y="209"/>
                  </a:lnTo>
                  <a:lnTo>
                    <a:pt x="241" y="210"/>
                  </a:lnTo>
                  <a:lnTo>
                    <a:pt x="245" y="211"/>
                  </a:lnTo>
                  <a:lnTo>
                    <a:pt x="246" y="212"/>
                  </a:lnTo>
                  <a:lnTo>
                    <a:pt x="248" y="212"/>
                  </a:lnTo>
                  <a:lnTo>
                    <a:pt x="250" y="212"/>
                  </a:lnTo>
                  <a:lnTo>
                    <a:pt x="252" y="212"/>
                  </a:lnTo>
                  <a:lnTo>
                    <a:pt x="254" y="212"/>
                  </a:lnTo>
                  <a:lnTo>
                    <a:pt x="256" y="212"/>
                  </a:lnTo>
                  <a:lnTo>
                    <a:pt x="258" y="212"/>
                  </a:lnTo>
                  <a:lnTo>
                    <a:pt x="260" y="211"/>
                  </a:lnTo>
                  <a:lnTo>
                    <a:pt x="261" y="210"/>
                  </a:lnTo>
                  <a:lnTo>
                    <a:pt x="262" y="209"/>
                  </a:lnTo>
                  <a:lnTo>
                    <a:pt x="265" y="207"/>
                  </a:lnTo>
                  <a:lnTo>
                    <a:pt x="266" y="206"/>
                  </a:lnTo>
                  <a:lnTo>
                    <a:pt x="268" y="205"/>
                  </a:lnTo>
                  <a:lnTo>
                    <a:pt x="271" y="204"/>
                  </a:lnTo>
                  <a:lnTo>
                    <a:pt x="272" y="204"/>
                  </a:lnTo>
                  <a:lnTo>
                    <a:pt x="273" y="203"/>
                  </a:lnTo>
                  <a:lnTo>
                    <a:pt x="274" y="202"/>
                  </a:lnTo>
                  <a:lnTo>
                    <a:pt x="275" y="202"/>
                  </a:lnTo>
                  <a:lnTo>
                    <a:pt x="276" y="201"/>
                  </a:lnTo>
                  <a:lnTo>
                    <a:pt x="276" y="200"/>
                  </a:lnTo>
                  <a:lnTo>
                    <a:pt x="277" y="199"/>
                  </a:lnTo>
                  <a:lnTo>
                    <a:pt x="277" y="198"/>
                  </a:lnTo>
                  <a:lnTo>
                    <a:pt x="277" y="197"/>
                  </a:lnTo>
                  <a:lnTo>
                    <a:pt x="278" y="195"/>
                  </a:lnTo>
                  <a:lnTo>
                    <a:pt x="278" y="193"/>
                  </a:lnTo>
                  <a:lnTo>
                    <a:pt x="277" y="189"/>
                  </a:lnTo>
                  <a:lnTo>
                    <a:pt x="277" y="187"/>
                  </a:lnTo>
                  <a:lnTo>
                    <a:pt x="277" y="185"/>
                  </a:lnTo>
                  <a:lnTo>
                    <a:pt x="278" y="183"/>
                  </a:lnTo>
                  <a:lnTo>
                    <a:pt x="278" y="182"/>
                  </a:lnTo>
                  <a:lnTo>
                    <a:pt x="278" y="180"/>
                  </a:lnTo>
                  <a:lnTo>
                    <a:pt x="279" y="179"/>
                  </a:lnTo>
                  <a:lnTo>
                    <a:pt x="279" y="178"/>
                  </a:lnTo>
                  <a:lnTo>
                    <a:pt x="280" y="176"/>
                  </a:lnTo>
                  <a:lnTo>
                    <a:pt x="280" y="175"/>
                  </a:lnTo>
                  <a:lnTo>
                    <a:pt x="281" y="175"/>
                  </a:lnTo>
                  <a:lnTo>
                    <a:pt x="282" y="174"/>
                  </a:lnTo>
                  <a:lnTo>
                    <a:pt x="282" y="173"/>
                  </a:lnTo>
                  <a:lnTo>
                    <a:pt x="283" y="173"/>
                  </a:lnTo>
                  <a:lnTo>
                    <a:pt x="284" y="173"/>
                  </a:lnTo>
                  <a:lnTo>
                    <a:pt x="284" y="172"/>
                  </a:lnTo>
                  <a:lnTo>
                    <a:pt x="286" y="172"/>
                  </a:lnTo>
                  <a:lnTo>
                    <a:pt x="290" y="171"/>
                  </a:lnTo>
                  <a:lnTo>
                    <a:pt x="292" y="171"/>
                  </a:lnTo>
                  <a:lnTo>
                    <a:pt x="294" y="170"/>
                  </a:lnTo>
                  <a:lnTo>
                    <a:pt x="296" y="169"/>
                  </a:lnTo>
                  <a:lnTo>
                    <a:pt x="298" y="168"/>
                  </a:lnTo>
                  <a:lnTo>
                    <a:pt x="300" y="166"/>
                  </a:lnTo>
                  <a:lnTo>
                    <a:pt x="302" y="165"/>
                  </a:lnTo>
                  <a:lnTo>
                    <a:pt x="304" y="162"/>
                  </a:lnTo>
                  <a:lnTo>
                    <a:pt x="306" y="161"/>
                  </a:lnTo>
                  <a:lnTo>
                    <a:pt x="307" y="160"/>
                  </a:lnTo>
                  <a:lnTo>
                    <a:pt x="309" y="159"/>
                  </a:lnTo>
                  <a:lnTo>
                    <a:pt x="312" y="158"/>
                  </a:lnTo>
                  <a:lnTo>
                    <a:pt x="314" y="157"/>
                  </a:lnTo>
                  <a:lnTo>
                    <a:pt x="316" y="156"/>
                  </a:lnTo>
                  <a:lnTo>
                    <a:pt x="317" y="156"/>
                  </a:lnTo>
                  <a:lnTo>
                    <a:pt x="318" y="156"/>
                  </a:lnTo>
                  <a:lnTo>
                    <a:pt x="319" y="156"/>
                  </a:lnTo>
                  <a:lnTo>
                    <a:pt x="321" y="157"/>
                  </a:lnTo>
                  <a:lnTo>
                    <a:pt x="322" y="157"/>
                  </a:lnTo>
                  <a:lnTo>
                    <a:pt x="326" y="158"/>
                  </a:lnTo>
                  <a:lnTo>
                    <a:pt x="330" y="159"/>
                  </a:lnTo>
                  <a:lnTo>
                    <a:pt x="333" y="160"/>
                  </a:lnTo>
                  <a:lnTo>
                    <a:pt x="335" y="160"/>
                  </a:lnTo>
                  <a:lnTo>
                    <a:pt x="336" y="160"/>
                  </a:lnTo>
                  <a:lnTo>
                    <a:pt x="337" y="160"/>
                  </a:lnTo>
                  <a:lnTo>
                    <a:pt x="342" y="159"/>
                  </a:lnTo>
                  <a:lnTo>
                    <a:pt x="346" y="159"/>
                  </a:lnTo>
                  <a:lnTo>
                    <a:pt x="347" y="158"/>
                  </a:lnTo>
                  <a:lnTo>
                    <a:pt x="349" y="158"/>
                  </a:lnTo>
                  <a:lnTo>
                    <a:pt x="351" y="157"/>
                  </a:lnTo>
                  <a:lnTo>
                    <a:pt x="352" y="156"/>
                  </a:lnTo>
                  <a:lnTo>
                    <a:pt x="354" y="155"/>
                  </a:lnTo>
                  <a:lnTo>
                    <a:pt x="358" y="152"/>
                  </a:lnTo>
                  <a:lnTo>
                    <a:pt x="360" y="151"/>
                  </a:lnTo>
                  <a:lnTo>
                    <a:pt x="362" y="150"/>
                  </a:lnTo>
                  <a:lnTo>
                    <a:pt x="366" y="148"/>
                  </a:lnTo>
                  <a:lnTo>
                    <a:pt x="377" y="143"/>
                  </a:lnTo>
                  <a:lnTo>
                    <a:pt x="384" y="140"/>
                  </a:lnTo>
                  <a:lnTo>
                    <a:pt x="388" y="138"/>
                  </a:lnTo>
                  <a:lnTo>
                    <a:pt x="391" y="137"/>
                  </a:lnTo>
                  <a:lnTo>
                    <a:pt x="398" y="134"/>
                  </a:lnTo>
                  <a:lnTo>
                    <a:pt x="401" y="133"/>
                  </a:lnTo>
                  <a:lnTo>
                    <a:pt x="405" y="132"/>
                  </a:lnTo>
                  <a:lnTo>
                    <a:pt x="406" y="131"/>
                  </a:lnTo>
                  <a:lnTo>
                    <a:pt x="407" y="130"/>
                  </a:lnTo>
                  <a:lnTo>
                    <a:pt x="410" y="129"/>
                  </a:lnTo>
                  <a:lnTo>
                    <a:pt x="412" y="127"/>
                  </a:lnTo>
                  <a:lnTo>
                    <a:pt x="414" y="126"/>
                  </a:lnTo>
                  <a:lnTo>
                    <a:pt x="415" y="124"/>
                  </a:lnTo>
                  <a:lnTo>
                    <a:pt x="416" y="123"/>
                  </a:lnTo>
                  <a:lnTo>
                    <a:pt x="417" y="121"/>
                  </a:lnTo>
                  <a:lnTo>
                    <a:pt x="418" y="119"/>
                  </a:lnTo>
                  <a:lnTo>
                    <a:pt x="421" y="115"/>
                  </a:lnTo>
                  <a:lnTo>
                    <a:pt x="422" y="114"/>
                  </a:lnTo>
                  <a:lnTo>
                    <a:pt x="423" y="112"/>
                  </a:lnTo>
                  <a:lnTo>
                    <a:pt x="423" y="112"/>
                  </a:lnTo>
                  <a:lnTo>
                    <a:pt x="425" y="111"/>
                  </a:lnTo>
                  <a:lnTo>
                    <a:pt x="426" y="110"/>
                  </a:lnTo>
                  <a:lnTo>
                    <a:pt x="427" y="109"/>
                  </a:lnTo>
                  <a:lnTo>
                    <a:pt x="430" y="109"/>
                  </a:lnTo>
                  <a:lnTo>
                    <a:pt x="432" y="108"/>
                  </a:lnTo>
                  <a:lnTo>
                    <a:pt x="433" y="108"/>
                  </a:lnTo>
                  <a:lnTo>
                    <a:pt x="435" y="108"/>
                  </a:lnTo>
                  <a:lnTo>
                    <a:pt x="436" y="108"/>
                  </a:lnTo>
                  <a:lnTo>
                    <a:pt x="438" y="108"/>
                  </a:lnTo>
                  <a:lnTo>
                    <a:pt x="440" y="108"/>
                  </a:lnTo>
                  <a:lnTo>
                    <a:pt x="444" y="109"/>
                  </a:lnTo>
                  <a:lnTo>
                    <a:pt x="445" y="109"/>
                  </a:lnTo>
                  <a:lnTo>
                    <a:pt x="447" y="109"/>
                  </a:lnTo>
                  <a:lnTo>
                    <a:pt x="449" y="109"/>
                  </a:lnTo>
                  <a:lnTo>
                    <a:pt x="450" y="109"/>
                  </a:lnTo>
                  <a:lnTo>
                    <a:pt x="452" y="109"/>
                  </a:lnTo>
                  <a:lnTo>
                    <a:pt x="454" y="109"/>
                  </a:lnTo>
                  <a:lnTo>
                    <a:pt x="458" y="108"/>
                  </a:lnTo>
                  <a:lnTo>
                    <a:pt x="460" y="108"/>
                  </a:lnTo>
                  <a:lnTo>
                    <a:pt x="462" y="107"/>
                  </a:lnTo>
                  <a:lnTo>
                    <a:pt x="465" y="106"/>
                  </a:lnTo>
                  <a:lnTo>
                    <a:pt x="468" y="105"/>
                  </a:lnTo>
                  <a:lnTo>
                    <a:pt x="469" y="104"/>
                  </a:lnTo>
                  <a:lnTo>
                    <a:pt x="471" y="104"/>
                  </a:lnTo>
                  <a:lnTo>
                    <a:pt x="476" y="103"/>
                  </a:lnTo>
                  <a:lnTo>
                    <a:pt x="477" y="102"/>
                  </a:lnTo>
                  <a:lnTo>
                    <a:pt x="479" y="102"/>
                  </a:lnTo>
                  <a:lnTo>
                    <a:pt x="480" y="101"/>
                  </a:lnTo>
                  <a:lnTo>
                    <a:pt x="480" y="101"/>
                  </a:lnTo>
                  <a:lnTo>
                    <a:pt x="481" y="100"/>
                  </a:lnTo>
                  <a:lnTo>
                    <a:pt x="482" y="100"/>
                  </a:lnTo>
                  <a:lnTo>
                    <a:pt x="483" y="98"/>
                  </a:lnTo>
                  <a:lnTo>
                    <a:pt x="483" y="97"/>
                  </a:lnTo>
                  <a:lnTo>
                    <a:pt x="484" y="96"/>
                  </a:lnTo>
                  <a:lnTo>
                    <a:pt x="485" y="93"/>
                  </a:lnTo>
                  <a:lnTo>
                    <a:pt x="486" y="89"/>
                  </a:lnTo>
                  <a:lnTo>
                    <a:pt x="487" y="87"/>
                  </a:lnTo>
                  <a:lnTo>
                    <a:pt x="487" y="86"/>
                  </a:lnTo>
                  <a:lnTo>
                    <a:pt x="487" y="85"/>
                  </a:lnTo>
                  <a:lnTo>
                    <a:pt x="487" y="84"/>
                  </a:lnTo>
                  <a:lnTo>
                    <a:pt x="487" y="83"/>
                  </a:lnTo>
                  <a:lnTo>
                    <a:pt x="487" y="82"/>
                  </a:lnTo>
                  <a:lnTo>
                    <a:pt x="487" y="81"/>
                  </a:lnTo>
                  <a:lnTo>
                    <a:pt x="486" y="81"/>
                  </a:lnTo>
                  <a:lnTo>
                    <a:pt x="486" y="80"/>
                  </a:lnTo>
                  <a:lnTo>
                    <a:pt x="485" y="79"/>
                  </a:lnTo>
                  <a:lnTo>
                    <a:pt x="484" y="78"/>
                  </a:lnTo>
                  <a:lnTo>
                    <a:pt x="483" y="78"/>
                  </a:lnTo>
                  <a:lnTo>
                    <a:pt x="482" y="77"/>
                  </a:lnTo>
                  <a:lnTo>
                    <a:pt x="481" y="77"/>
                  </a:lnTo>
                  <a:lnTo>
                    <a:pt x="478" y="75"/>
                  </a:lnTo>
                  <a:lnTo>
                    <a:pt x="472" y="73"/>
                  </a:lnTo>
                  <a:lnTo>
                    <a:pt x="468" y="72"/>
                  </a:lnTo>
                  <a:lnTo>
                    <a:pt x="462" y="69"/>
                  </a:lnTo>
                  <a:lnTo>
                    <a:pt x="460" y="69"/>
                  </a:lnTo>
                  <a:lnTo>
                    <a:pt x="459" y="68"/>
                  </a:lnTo>
                  <a:lnTo>
                    <a:pt x="458" y="67"/>
                  </a:lnTo>
                  <a:lnTo>
                    <a:pt x="457" y="67"/>
                  </a:lnTo>
                  <a:lnTo>
                    <a:pt x="456" y="66"/>
                  </a:lnTo>
                  <a:lnTo>
                    <a:pt x="456" y="65"/>
                  </a:lnTo>
                  <a:lnTo>
                    <a:pt x="455" y="65"/>
                  </a:lnTo>
                  <a:lnTo>
                    <a:pt x="455" y="64"/>
                  </a:lnTo>
                  <a:lnTo>
                    <a:pt x="454" y="63"/>
                  </a:lnTo>
                  <a:lnTo>
                    <a:pt x="454" y="61"/>
                  </a:lnTo>
                  <a:lnTo>
                    <a:pt x="453" y="60"/>
                  </a:lnTo>
                  <a:lnTo>
                    <a:pt x="453" y="60"/>
                  </a:lnTo>
                  <a:lnTo>
                    <a:pt x="453" y="59"/>
                  </a:lnTo>
                  <a:lnTo>
                    <a:pt x="453" y="58"/>
                  </a:lnTo>
                  <a:lnTo>
                    <a:pt x="453" y="58"/>
                  </a:lnTo>
                  <a:lnTo>
                    <a:pt x="453" y="57"/>
                  </a:lnTo>
                  <a:lnTo>
                    <a:pt x="454" y="56"/>
                  </a:lnTo>
                  <a:lnTo>
                    <a:pt x="455" y="54"/>
                  </a:lnTo>
                  <a:lnTo>
                    <a:pt x="455" y="53"/>
                  </a:lnTo>
                  <a:lnTo>
                    <a:pt x="456" y="52"/>
                  </a:lnTo>
                  <a:lnTo>
                    <a:pt x="456" y="52"/>
                  </a:lnTo>
                  <a:lnTo>
                    <a:pt x="456" y="51"/>
                  </a:lnTo>
                  <a:lnTo>
                    <a:pt x="455" y="50"/>
                  </a:lnTo>
                  <a:lnTo>
                    <a:pt x="455" y="50"/>
                  </a:lnTo>
                  <a:lnTo>
                    <a:pt x="454" y="49"/>
                  </a:lnTo>
                  <a:lnTo>
                    <a:pt x="454" y="49"/>
                  </a:lnTo>
                  <a:lnTo>
                    <a:pt x="453" y="49"/>
                  </a:lnTo>
                  <a:lnTo>
                    <a:pt x="452" y="49"/>
                  </a:lnTo>
                  <a:lnTo>
                    <a:pt x="451" y="48"/>
                  </a:lnTo>
                  <a:lnTo>
                    <a:pt x="447" y="49"/>
                  </a:lnTo>
                  <a:lnTo>
                    <a:pt x="445" y="48"/>
                  </a:lnTo>
                  <a:lnTo>
                    <a:pt x="442" y="48"/>
                  </a:lnTo>
                  <a:lnTo>
                    <a:pt x="441" y="48"/>
                  </a:lnTo>
                  <a:lnTo>
                    <a:pt x="441" y="48"/>
                  </a:lnTo>
                  <a:lnTo>
                    <a:pt x="439" y="47"/>
                  </a:lnTo>
                  <a:lnTo>
                    <a:pt x="438" y="46"/>
                  </a:lnTo>
                  <a:lnTo>
                    <a:pt x="437" y="46"/>
                  </a:lnTo>
                  <a:lnTo>
                    <a:pt x="436" y="45"/>
                  </a:lnTo>
                  <a:lnTo>
                    <a:pt x="435" y="44"/>
                  </a:lnTo>
                  <a:lnTo>
                    <a:pt x="434" y="43"/>
                  </a:lnTo>
                  <a:lnTo>
                    <a:pt x="434" y="42"/>
                  </a:lnTo>
                  <a:lnTo>
                    <a:pt x="433" y="41"/>
                  </a:lnTo>
                  <a:lnTo>
                    <a:pt x="433" y="41"/>
                  </a:lnTo>
                  <a:lnTo>
                    <a:pt x="433" y="40"/>
                  </a:lnTo>
                  <a:lnTo>
                    <a:pt x="433" y="38"/>
                  </a:lnTo>
                  <a:lnTo>
                    <a:pt x="433" y="35"/>
                  </a:lnTo>
                  <a:lnTo>
                    <a:pt x="433" y="34"/>
                  </a:lnTo>
                  <a:lnTo>
                    <a:pt x="434" y="33"/>
                  </a:lnTo>
                  <a:lnTo>
                    <a:pt x="434" y="32"/>
                  </a:lnTo>
                  <a:lnTo>
                    <a:pt x="434" y="31"/>
                  </a:lnTo>
                  <a:lnTo>
                    <a:pt x="436" y="27"/>
                  </a:lnTo>
                  <a:lnTo>
                    <a:pt x="437" y="26"/>
                  </a:lnTo>
                  <a:lnTo>
                    <a:pt x="438" y="24"/>
                  </a:lnTo>
                  <a:lnTo>
                    <a:pt x="438" y="22"/>
                  </a:lnTo>
                  <a:lnTo>
                    <a:pt x="439" y="21"/>
                  </a:lnTo>
                  <a:lnTo>
                    <a:pt x="439" y="19"/>
                  </a:lnTo>
                  <a:lnTo>
                    <a:pt x="440" y="18"/>
                  </a:lnTo>
                  <a:lnTo>
                    <a:pt x="441" y="13"/>
                  </a:lnTo>
                  <a:lnTo>
                    <a:pt x="441" y="12"/>
                  </a:lnTo>
                  <a:lnTo>
                    <a:pt x="441" y="11"/>
                  </a:lnTo>
                  <a:lnTo>
                    <a:pt x="442" y="10"/>
                  </a:lnTo>
                  <a:lnTo>
                    <a:pt x="442" y="10"/>
                  </a:lnTo>
                  <a:lnTo>
                    <a:pt x="443" y="8"/>
                  </a:lnTo>
                  <a:lnTo>
                    <a:pt x="448" y="2"/>
                  </a:lnTo>
                  <a:lnTo>
                    <a:pt x="449" y="1"/>
                  </a:lnTo>
                  <a:lnTo>
                    <a:pt x="450" y="0"/>
                  </a:lnTo>
                  <a:lnTo>
                    <a:pt x="450" y="0"/>
                  </a:lnTo>
                  <a:lnTo>
                    <a:pt x="45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8" name="Freeform 274">
              <a:extLst>
                <a:ext uri="{FF2B5EF4-FFF2-40B4-BE49-F238E27FC236}">
                  <a16:creationId xmlns:a16="http://schemas.microsoft.com/office/drawing/2014/main" id="{6A864011-2BBB-4972-AC92-F5A8BF46B8D9}"/>
                </a:ext>
              </a:extLst>
            </p:cNvPr>
            <p:cNvSpPr>
              <a:spLocks/>
            </p:cNvSpPr>
            <p:nvPr/>
          </p:nvSpPr>
          <p:spPr bwMode="auto">
            <a:xfrm>
              <a:off x="5889472" y="2580574"/>
              <a:ext cx="844550" cy="568325"/>
            </a:xfrm>
            <a:custGeom>
              <a:avLst/>
              <a:gdLst>
                <a:gd name="T0" fmla="*/ 298 w 532"/>
                <a:gd name="T1" fmla="*/ 4 h 358"/>
                <a:gd name="T2" fmla="*/ 315 w 532"/>
                <a:gd name="T3" fmla="*/ 17 h 358"/>
                <a:gd name="T4" fmla="*/ 328 w 532"/>
                <a:gd name="T5" fmla="*/ 17 h 358"/>
                <a:gd name="T6" fmla="*/ 340 w 532"/>
                <a:gd name="T7" fmla="*/ 8 h 358"/>
                <a:gd name="T8" fmla="*/ 350 w 532"/>
                <a:gd name="T9" fmla="*/ 24 h 358"/>
                <a:gd name="T10" fmla="*/ 369 w 532"/>
                <a:gd name="T11" fmla="*/ 20 h 358"/>
                <a:gd name="T12" fmla="*/ 388 w 532"/>
                <a:gd name="T13" fmla="*/ 46 h 358"/>
                <a:gd name="T14" fmla="*/ 385 w 532"/>
                <a:gd name="T15" fmla="*/ 79 h 358"/>
                <a:gd name="T16" fmla="*/ 403 w 532"/>
                <a:gd name="T17" fmla="*/ 106 h 358"/>
                <a:gd name="T18" fmla="*/ 425 w 532"/>
                <a:gd name="T19" fmla="*/ 134 h 358"/>
                <a:gd name="T20" fmla="*/ 432 w 532"/>
                <a:gd name="T21" fmla="*/ 158 h 358"/>
                <a:gd name="T22" fmla="*/ 451 w 532"/>
                <a:gd name="T23" fmla="*/ 144 h 358"/>
                <a:gd name="T24" fmla="*/ 485 w 532"/>
                <a:gd name="T25" fmla="*/ 155 h 358"/>
                <a:gd name="T26" fmla="*/ 497 w 532"/>
                <a:gd name="T27" fmla="*/ 169 h 358"/>
                <a:gd name="T28" fmla="*/ 506 w 532"/>
                <a:gd name="T29" fmla="*/ 210 h 358"/>
                <a:gd name="T30" fmla="*/ 511 w 532"/>
                <a:gd name="T31" fmla="*/ 252 h 358"/>
                <a:gd name="T32" fmla="*/ 514 w 532"/>
                <a:gd name="T33" fmla="*/ 284 h 358"/>
                <a:gd name="T34" fmla="*/ 531 w 532"/>
                <a:gd name="T35" fmla="*/ 319 h 358"/>
                <a:gd name="T36" fmla="*/ 520 w 532"/>
                <a:gd name="T37" fmla="*/ 330 h 358"/>
                <a:gd name="T38" fmla="*/ 495 w 532"/>
                <a:gd name="T39" fmla="*/ 331 h 358"/>
                <a:gd name="T40" fmla="*/ 476 w 532"/>
                <a:gd name="T41" fmla="*/ 316 h 358"/>
                <a:gd name="T42" fmla="*/ 457 w 532"/>
                <a:gd name="T43" fmla="*/ 330 h 358"/>
                <a:gd name="T44" fmla="*/ 454 w 532"/>
                <a:gd name="T45" fmla="*/ 349 h 358"/>
                <a:gd name="T46" fmla="*/ 436 w 532"/>
                <a:gd name="T47" fmla="*/ 352 h 358"/>
                <a:gd name="T48" fmla="*/ 425 w 532"/>
                <a:gd name="T49" fmla="*/ 342 h 358"/>
                <a:gd name="T50" fmla="*/ 399 w 532"/>
                <a:gd name="T51" fmla="*/ 332 h 358"/>
                <a:gd name="T52" fmla="*/ 379 w 532"/>
                <a:gd name="T53" fmla="*/ 332 h 358"/>
                <a:gd name="T54" fmla="*/ 359 w 532"/>
                <a:gd name="T55" fmla="*/ 343 h 358"/>
                <a:gd name="T56" fmla="*/ 324 w 532"/>
                <a:gd name="T57" fmla="*/ 324 h 358"/>
                <a:gd name="T58" fmla="*/ 305 w 532"/>
                <a:gd name="T59" fmla="*/ 305 h 358"/>
                <a:gd name="T60" fmla="*/ 274 w 532"/>
                <a:gd name="T61" fmla="*/ 279 h 358"/>
                <a:gd name="T62" fmla="*/ 256 w 532"/>
                <a:gd name="T63" fmla="*/ 279 h 358"/>
                <a:gd name="T64" fmla="*/ 239 w 532"/>
                <a:gd name="T65" fmla="*/ 267 h 358"/>
                <a:gd name="T66" fmla="*/ 230 w 532"/>
                <a:gd name="T67" fmla="*/ 284 h 358"/>
                <a:gd name="T68" fmla="*/ 211 w 532"/>
                <a:gd name="T69" fmla="*/ 299 h 358"/>
                <a:gd name="T70" fmla="*/ 200 w 532"/>
                <a:gd name="T71" fmla="*/ 313 h 358"/>
                <a:gd name="T72" fmla="*/ 172 w 532"/>
                <a:gd name="T73" fmla="*/ 309 h 358"/>
                <a:gd name="T74" fmla="*/ 163 w 532"/>
                <a:gd name="T75" fmla="*/ 330 h 358"/>
                <a:gd name="T76" fmla="*/ 139 w 532"/>
                <a:gd name="T77" fmla="*/ 353 h 358"/>
                <a:gd name="T78" fmla="*/ 106 w 532"/>
                <a:gd name="T79" fmla="*/ 358 h 358"/>
                <a:gd name="T80" fmla="*/ 95 w 532"/>
                <a:gd name="T81" fmla="*/ 343 h 358"/>
                <a:gd name="T82" fmla="*/ 82 w 532"/>
                <a:gd name="T83" fmla="*/ 341 h 358"/>
                <a:gd name="T84" fmla="*/ 62 w 532"/>
                <a:gd name="T85" fmla="*/ 341 h 358"/>
                <a:gd name="T86" fmla="*/ 54 w 532"/>
                <a:gd name="T87" fmla="*/ 334 h 358"/>
                <a:gd name="T88" fmla="*/ 30 w 532"/>
                <a:gd name="T89" fmla="*/ 306 h 358"/>
                <a:gd name="T90" fmla="*/ 9 w 532"/>
                <a:gd name="T91" fmla="*/ 263 h 358"/>
                <a:gd name="T92" fmla="*/ 0 w 532"/>
                <a:gd name="T93" fmla="*/ 234 h 358"/>
                <a:gd name="T94" fmla="*/ 10 w 532"/>
                <a:gd name="T95" fmla="*/ 207 h 358"/>
                <a:gd name="T96" fmla="*/ 29 w 532"/>
                <a:gd name="T97" fmla="*/ 187 h 358"/>
                <a:gd name="T98" fmla="*/ 36 w 532"/>
                <a:gd name="T99" fmla="*/ 167 h 358"/>
                <a:gd name="T100" fmla="*/ 43 w 532"/>
                <a:gd name="T101" fmla="*/ 141 h 358"/>
                <a:gd name="T102" fmla="*/ 61 w 532"/>
                <a:gd name="T103" fmla="*/ 140 h 358"/>
                <a:gd name="T104" fmla="*/ 84 w 532"/>
                <a:gd name="T105" fmla="*/ 146 h 358"/>
                <a:gd name="T106" fmla="*/ 96 w 532"/>
                <a:gd name="T107" fmla="*/ 123 h 358"/>
                <a:gd name="T108" fmla="*/ 128 w 532"/>
                <a:gd name="T109" fmla="*/ 114 h 358"/>
                <a:gd name="T110" fmla="*/ 164 w 532"/>
                <a:gd name="T111" fmla="*/ 130 h 358"/>
                <a:gd name="T112" fmla="*/ 189 w 532"/>
                <a:gd name="T113" fmla="*/ 125 h 358"/>
                <a:gd name="T114" fmla="*/ 211 w 532"/>
                <a:gd name="T115" fmla="*/ 100 h 358"/>
                <a:gd name="T116" fmla="*/ 252 w 532"/>
                <a:gd name="T117" fmla="*/ 103 h 358"/>
                <a:gd name="T118" fmla="*/ 269 w 532"/>
                <a:gd name="T119" fmla="*/ 97 h 358"/>
                <a:gd name="T120" fmla="*/ 275 w 532"/>
                <a:gd name="T121" fmla="*/ 56 h 358"/>
                <a:gd name="T122" fmla="*/ 274 w 532"/>
                <a:gd name="T123" fmla="*/ 29 h 358"/>
                <a:gd name="T124" fmla="*/ 262 w 532"/>
                <a:gd name="T125" fmla="*/ 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 h="358">
                  <a:moveTo>
                    <a:pt x="280" y="0"/>
                  </a:moveTo>
                  <a:lnTo>
                    <a:pt x="281" y="1"/>
                  </a:lnTo>
                  <a:lnTo>
                    <a:pt x="284" y="3"/>
                  </a:lnTo>
                  <a:lnTo>
                    <a:pt x="285" y="3"/>
                  </a:lnTo>
                  <a:lnTo>
                    <a:pt x="287" y="4"/>
                  </a:lnTo>
                  <a:lnTo>
                    <a:pt x="288" y="5"/>
                  </a:lnTo>
                  <a:lnTo>
                    <a:pt x="289" y="5"/>
                  </a:lnTo>
                  <a:lnTo>
                    <a:pt x="290" y="5"/>
                  </a:lnTo>
                  <a:lnTo>
                    <a:pt x="291" y="5"/>
                  </a:lnTo>
                  <a:lnTo>
                    <a:pt x="292" y="5"/>
                  </a:lnTo>
                  <a:lnTo>
                    <a:pt x="293" y="5"/>
                  </a:lnTo>
                  <a:lnTo>
                    <a:pt x="293" y="5"/>
                  </a:lnTo>
                  <a:lnTo>
                    <a:pt x="296" y="4"/>
                  </a:lnTo>
                  <a:lnTo>
                    <a:pt x="297" y="4"/>
                  </a:lnTo>
                  <a:lnTo>
                    <a:pt x="298" y="4"/>
                  </a:lnTo>
                  <a:lnTo>
                    <a:pt x="299" y="4"/>
                  </a:lnTo>
                  <a:lnTo>
                    <a:pt x="300" y="4"/>
                  </a:lnTo>
                  <a:lnTo>
                    <a:pt x="302" y="5"/>
                  </a:lnTo>
                  <a:lnTo>
                    <a:pt x="308" y="6"/>
                  </a:lnTo>
                  <a:lnTo>
                    <a:pt x="310" y="7"/>
                  </a:lnTo>
                  <a:lnTo>
                    <a:pt x="311" y="8"/>
                  </a:lnTo>
                  <a:lnTo>
                    <a:pt x="312" y="9"/>
                  </a:lnTo>
                  <a:lnTo>
                    <a:pt x="312" y="9"/>
                  </a:lnTo>
                  <a:lnTo>
                    <a:pt x="313" y="10"/>
                  </a:lnTo>
                  <a:lnTo>
                    <a:pt x="313" y="11"/>
                  </a:lnTo>
                  <a:lnTo>
                    <a:pt x="313" y="11"/>
                  </a:lnTo>
                  <a:lnTo>
                    <a:pt x="313" y="14"/>
                  </a:lnTo>
                  <a:lnTo>
                    <a:pt x="314" y="15"/>
                  </a:lnTo>
                  <a:lnTo>
                    <a:pt x="314" y="16"/>
                  </a:lnTo>
                  <a:lnTo>
                    <a:pt x="315" y="17"/>
                  </a:lnTo>
                  <a:lnTo>
                    <a:pt x="315" y="18"/>
                  </a:lnTo>
                  <a:lnTo>
                    <a:pt x="316" y="19"/>
                  </a:lnTo>
                  <a:lnTo>
                    <a:pt x="317" y="19"/>
                  </a:lnTo>
                  <a:lnTo>
                    <a:pt x="319" y="20"/>
                  </a:lnTo>
                  <a:lnTo>
                    <a:pt x="320" y="20"/>
                  </a:lnTo>
                  <a:lnTo>
                    <a:pt x="321" y="20"/>
                  </a:lnTo>
                  <a:lnTo>
                    <a:pt x="322" y="20"/>
                  </a:lnTo>
                  <a:lnTo>
                    <a:pt x="323" y="20"/>
                  </a:lnTo>
                  <a:lnTo>
                    <a:pt x="324" y="20"/>
                  </a:lnTo>
                  <a:lnTo>
                    <a:pt x="325" y="20"/>
                  </a:lnTo>
                  <a:lnTo>
                    <a:pt x="325" y="20"/>
                  </a:lnTo>
                  <a:lnTo>
                    <a:pt x="326" y="19"/>
                  </a:lnTo>
                  <a:lnTo>
                    <a:pt x="327" y="19"/>
                  </a:lnTo>
                  <a:lnTo>
                    <a:pt x="327" y="18"/>
                  </a:lnTo>
                  <a:lnTo>
                    <a:pt x="328" y="17"/>
                  </a:lnTo>
                  <a:lnTo>
                    <a:pt x="329" y="15"/>
                  </a:lnTo>
                  <a:lnTo>
                    <a:pt x="330" y="13"/>
                  </a:lnTo>
                  <a:lnTo>
                    <a:pt x="331" y="11"/>
                  </a:lnTo>
                  <a:lnTo>
                    <a:pt x="332" y="10"/>
                  </a:lnTo>
                  <a:lnTo>
                    <a:pt x="333" y="9"/>
                  </a:lnTo>
                  <a:lnTo>
                    <a:pt x="334" y="9"/>
                  </a:lnTo>
                  <a:lnTo>
                    <a:pt x="335" y="8"/>
                  </a:lnTo>
                  <a:lnTo>
                    <a:pt x="335" y="8"/>
                  </a:lnTo>
                  <a:lnTo>
                    <a:pt x="336" y="8"/>
                  </a:lnTo>
                  <a:lnTo>
                    <a:pt x="336" y="7"/>
                  </a:lnTo>
                  <a:lnTo>
                    <a:pt x="337" y="7"/>
                  </a:lnTo>
                  <a:lnTo>
                    <a:pt x="338" y="7"/>
                  </a:lnTo>
                  <a:lnTo>
                    <a:pt x="339" y="7"/>
                  </a:lnTo>
                  <a:lnTo>
                    <a:pt x="339" y="8"/>
                  </a:lnTo>
                  <a:lnTo>
                    <a:pt x="340" y="8"/>
                  </a:lnTo>
                  <a:lnTo>
                    <a:pt x="340" y="8"/>
                  </a:lnTo>
                  <a:lnTo>
                    <a:pt x="340" y="8"/>
                  </a:lnTo>
                  <a:lnTo>
                    <a:pt x="341" y="9"/>
                  </a:lnTo>
                  <a:lnTo>
                    <a:pt x="342" y="10"/>
                  </a:lnTo>
                  <a:lnTo>
                    <a:pt x="342" y="12"/>
                  </a:lnTo>
                  <a:lnTo>
                    <a:pt x="343" y="13"/>
                  </a:lnTo>
                  <a:lnTo>
                    <a:pt x="344" y="18"/>
                  </a:lnTo>
                  <a:lnTo>
                    <a:pt x="345" y="20"/>
                  </a:lnTo>
                  <a:lnTo>
                    <a:pt x="345" y="21"/>
                  </a:lnTo>
                  <a:lnTo>
                    <a:pt x="346" y="22"/>
                  </a:lnTo>
                  <a:lnTo>
                    <a:pt x="346" y="23"/>
                  </a:lnTo>
                  <a:lnTo>
                    <a:pt x="347" y="23"/>
                  </a:lnTo>
                  <a:lnTo>
                    <a:pt x="348" y="24"/>
                  </a:lnTo>
                  <a:lnTo>
                    <a:pt x="349" y="24"/>
                  </a:lnTo>
                  <a:lnTo>
                    <a:pt x="350" y="24"/>
                  </a:lnTo>
                  <a:lnTo>
                    <a:pt x="351" y="24"/>
                  </a:lnTo>
                  <a:lnTo>
                    <a:pt x="352" y="24"/>
                  </a:lnTo>
                  <a:lnTo>
                    <a:pt x="353" y="23"/>
                  </a:lnTo>
                  <a:lnTo>
                    <a:pt x="356" y="22"/>
                  </a:lnTo>
                  <a:lnTo>
                    <a:pt x="358" y="21"/>
                  </a:lnTo>
                  <a:lnTo>
                    <a:pt x="361" y="20"/>
                  </a:lnTo>
                  <a:lnTo>
                    <a:pt x="362" y="20"/>
                  </a:lnTo>
                  <a:lnTo>
                    <a:pt x="363" y="19"/>
                  </a:lnTo>
                  <a:lnTo>
                    <a:pt x="365" y="19"/>
                  </a:lnTo>
                  <a:lnTo>
                    <a:pt x="366" y="19"/>
                  </a:lnTo>
                  <a:lnTo>
                    <a:pt x="367" y="19"/>
                  </a:lnTo>
                  <a:lnTo>
                    <a:pt x="367" y="19"/>
                  </a:lnTo>
                  <a:lnTo>
                    <a:pt x="368" y="20"/>
                  </a:lnTo>
                  <a:lnTo>
                    <a:pt x="369" y="20"/>
                  </a:lnTo>
                  <a:lnTo>
                    <a:pt x="369" y="20"/>
                  </a:lnTo>
                  <a:lnTo>
                    <a:pt x="370" y="21"/>
                  </a:lnTo>
                  <a:lnTo>
                    <a:pt x="373" y="24"/>
                  </a:lnTo>
                  <a:lnTo>
                    <a:pt x="374" y="25"/>
                  </a:lnTo>
                  <a:lnTo>
                    <a:pt x="376" y="26"/>
                  </a:lnTo>
                  <a:lnTo>
                    <a:pt x="379" y="28"/>
                  </a:lnTo>
                  <a:lnTo>
                    <a:pt x="380" y="29"/>
                  </a:lnTo>
                  <a:lnTo>
                    <a:pt x="382" y="30"/>
                  </a:lnTo>
                  <a:lnTo>
                    <a:pt x="383" y="31"/>
                  </a:lnTo>
                  <a:lnTo>
                    <a:pt x="383" y="33"/>
                  </a:lnTo>
                  <a:lnTo>
                    <a:pt x="384" y="33"/>
                  </a:lnTo>
                  <a:lnTo>
                    <a:pt x="385" y="35"/>
                  </a:lnTo>
                  <a:lnTo>
                    <a:pt x="387" y="41"/>
                  </a:lnTo>
                  <a:lnTo>
                    <a:pt x="388" y="43"/>
                  </a:lnTo>
                  <a:lnTo>
                    <a:pt x="388" y="45"/>
                  </a:lnTo>
                  <a:lnTo>
                    <a:pt x="388" y="46"/>
                  </a:lnTo>
                  <a:lnTo>
                    <a:pt x="388" y="47"/>
                  </a:lnTo>
                  <a:lnTo>
                    <a:pt x="388" y="49"/>
                  </a:lnTo>
                  <a:lnTo>
                    <a:pt x="388" y="50"/>
                  </a:lnTo>
                  <a:lnTo>
                    <a:pt x="388" y="51"/>
                  </a:lnTo>
                  <a:lnTo>
                    <a:pt x="385" y="58"/>
                  </a:lnTo>
                  <a:lnTo>
                    <a:pt x="384" y="60"/>
                  </a:lnTo>
                  <a:lnTo>
                    <a:pt x="384" y="61"/>
                  </a:lnTo>
                  <a:lnTo>
                    <a:pt x="384" y="63"/>
                  </a:lnTo>
                  <a:lnTo>
                    <a:pt x="384" y="65"/>
                  </a:lnTo>
                  <a:lnTo>
                    <a:pt x="383" y="67"/>
                  </a:lnTo>
                  <a:lnTo>
                    <a:pt x="384" y="69"/>
                  </a:lnTo>
                  <a:lnTo>
                    <a:pt x="384" y="72"/>
                  </a:lnTo>
                  <a:lnTo>
                    <a:pt x="384" y="74"/>
                  </a:lnTo>
                  <a:lnTo>
                    <a:pt x="385" y="76"/>
                  </a:lnTo>
                  <a:lnTo>
                    <a:pt x="385" y="79"/>
                  </a:lnTo>
                  <a:lnTo>
                    <a:pt x="386" y="82"/>
                  </a:lnTo>
                  <a:lnTo>
                    <a:pt x="387" y="85"/>
                  </a:lnTo>
                  <a:lnTo>
                    <a:pt x="388" y="87"/>
                  </a:lnTo>
                  <a:lnTo>
                    <a:pt x="389" y="89"/>
                  </a:lnTo>
                  <a:lnTo>
                    <a:pt x="390" y="91"/>
                  </a:lnTo>
                  <a:lnTo>
                    <a:pt x="392" y="94"/>
                  </a:lnTo>
                  <a:lnTo>
                    <a:pt x="393" y="96"/>
                  </a:lnTo>
                  <a:lnTo>
                    <a:pt x="395" y="98"/>
                  </a:lnTo>
                  <a:lnTo>
                    <a:pt x="396" y="100"/>
                  </a:lnTo>
                  <a:lnTo>
                    <a:pt x="398" y="102"/>
                  </a:lnTo>
                  <a:lnTo>
                    <a:pt x="399" y="103"/>
                  </a:lnTo>
                  <a:lnTo>
                    <a:pt x="400" y="104"/>
                  </a:lnTo>
                  <a:lnTo>
                    <a:pt x="401" y="105"/>
                  </a:lnTo>
                  <a:lnTo>
                    <a:pt x="402" y="106"/>
                  </a:lnTo>
                  <a:lnTo>
                    <a:pt x="403" y="106"/>
                  </a:lnTo>
                  <a:lnTo>
                    <a:pt x="405" y="107"/>
                  </a:lnTo>
                  <a:lnTo>
                    <a:pt x="407" y="108"/>
                  </a:lnTo>
                  <a:lnTo>
                    <a:pt x="412" y="110"/>
                  </a:lnTo>
                  <a:lnTo>
                    <a:pt x="413" y="111"/>
                  </a:lnTo>
                  <a:lnTo>
                    <a:pt x="415" y="112"/>
                  </a:lnTo>
                  <a:lnTo>
                    <a:pt x="417" y="113"/>
                  </a:lnTo>
                  <a:lnTo>
                    <a:pt x="418" y="115"/>
                  </a:lnTo>
                  <a:lnTo>
                    <a:pt x="419" y="116"/>
                  </a:lnTo>
                  <a:lnTo>
                    <a:pt x="421" y="118"/>
                  </a:lnTo>
                  <a:lnTo>
                    <a:pt x="422" y="121"/>
                  </a:lnTo>
                  <a:lnTo>
                    <a:pt x="423" y="124"/>
                  </a:lnTo>
                  <a:lnTo>
                    <a:pt x="424" y="126"/>
                  </a:lnTo>
                  <a:lnTo>
                    <a:pt x="425" y="129"/>
                  </a:lnTo>
                  <a:lnTo>
                    <a:pt x="425" y="131"/>
                  </a:lnTo>
                  <a:lnTo>
                    <a:pt x="425" y="134"/>
                  </a:lnTo>
                  <a:lnTo>
                    <a:pt x="425" y="139"/>
                  </a:lnTo>
                  <a:lnTo>
                    <a:pt x="425" y="145"/>
                  </a:lnTo>
                  <a:lnTo>
                    <a:pt x="425" y="146"/>
                  </a:lnTo>
                  <a:lnTo>
                    <a:pt x="426" y="148"/>
                  </a:lnTo>
                  <a:lnTo>
                    <a:pt x="426" y="151"/>
                  </a:lnTo>
                  <a:lnTo>
                    <a:pt x="426" y="153"/>
                  </a:lnTo>
                  <a:lnTo>
                    <a:pt x="427" y="154"/>
                  </a:lnTo>
                  <a:lnTo>
                    <a:pt x="427" y="155"/>
                  </a:lnTo>
                  <a:lnTo>
                    <a:pt x="428" y="156"/>
                  </a:lnTo>
                  <a:lnTo>
                    <a:pt x="428" y="156"/>
                  </a:lnTo>
                  <a:lnTo>
                    <a:pt x="428" y="157"/>
                  </a:lnTo>
                  <a:lnTo>
                    <a:pt x="429" y="157"/>
                  </a:lnTo>
                  <a:lnTo>
                    <a:pt x="430" y="158"/>
                  </a:lnTo>
                  <a:lnTo>
                    <a:pt x="431" y="158"/>
                  </a:lnTo>
                  <a:lnTo>
                    <a:pt x="432" y="158"/>
                  </a:lnTo>
                  <a:lnTo>
                    <a:pt x="432" y="158"/>
                  </a:lnTo>
                  <a:lnTo>
                    <a:pt x="433" y="158"/>
                  </a:lnTo>
                  <a:lnTo>
                    <a:pt x="434" y="158"/>
                  </a:lnTo>
                  <a:lnTo>
                    <a:pt x="435" y="158"/>
                  </a:lnTo>
                  <a:lnTo>
                    <a:pt x="436" y="157"/>
                  </a:lnTo>
                  <a:lnTo>
                    <a:pt x="437" y="156"/>
                  </a:lnTo>
                  <a:lnTo>
                    <a:pt x="438" y="156"/>
                  </a:lnTo>
                  <a:lnTo>
                    <a:pt x="439" y="155"/>
                  </a:lnTo>
                  <a:lnTo>
                    <a:pt x="441" y="153"/>
                  </a:lnTo>
                  <a:lnTo>
                    <a:pt x="445" y="148"/>
                  </a:lnTo>
                  <a:lnTo>
                    <a:pt x="447" y="147"/>
                  </a:lnTo>
                  <a:lnTo>
                    <a:pt x="448" y="146"/>
                  </a:lnTo>
                  <a:lnTo>
                    <a:pt x="449" y="145"/>
                  </a:lnTo>
                  <a:lnTo>
                    <a:pt x="450" y="145"/>
                  </a:lnTo>
                  <a:lnTo>
                    <a:pt x="451" y="144"/>
                  </a:lnTo>
                  <a:lnTo>
                    <a:pt x="452" y="144"/>
                  </a:lnTo>
                  <a:lnTo>
                    <a:pt x="453" y="144"/>
                  </a:lnTo>
                  <a:lnTo>
                    <a:pt x="453" y="144"/>
                  </a:lnTo>
                  <a:lnTo>
                    <a:pt x="454" y="144"/>
                  </a:lnTo>
                  <a:lnTo>
                    <a:pt x="455" y="144"/>
                  </a:lnTo>
                  <a:lnTo>
                    <a:pt x="457" y="144"/>
                  </a:lnTo>
                  <a:lnTo>
                    <a:pt x="459" y="144"/>
                  </a:lnTo>
                  <a:lnTo>
                    <a:pt x="461" y="145"/>
                  </a:lnTo>
                  <a:lnTo>
                    <a:pt x="463" y="146"/>
                  </a:lnTo>
                  <a:lnTo>
                    <a:pt x="466" y="147"/>
                  </a:lnTo>
                  <a:lnTo>
                    <a:pt x="471" y="149"/>
                  </a:lnTo>
                  <a:lnTo>
                    <a:pt x="473" y="151"/>
                  </a:lnTo>
                  <a:lnTo>
                    <a:pt x="477" y="152"/>
                  </a:lnTo>
                  <a:lnTo>
                    <a:pt x="482" y="154"/>
                  </a:lnTo>
                  <a:lnTo>
                    <a:pt x="485" y="155"/>
                  </a:lnTo>
                  <a:lnTo>
                    <a:pt x="487" y="156"/>
                  </a:lnTo>
                  <a:lnTo>
                    <a:pt x="491" y="158"/>
                  </a:lnTo>
                  <a:lnTo>
                    <a:pt x="492" y="159"/>
                  </a:lnTo>
                  <a:lnTo>
                    <a:pt x="493" y="159"/>
                  </a:lnTo>
                  <a:lnTo>
                    <a:pt x="493" y="159"/>
                  </a:lnTo>
                  <a:lnTo>
                    <a:pt x="493" y="159"/>
                  </a:lnTo>
                  <a:lnTo>
                    <a:pt x="494" y="159"/>
                  </a:lnTo>
                  <a:lnTo>
                    <a:pt x="493" y="159"/>
                  </a:lnTo>
                  <a:lnTo>
                    <a:pt x="493" y="160"/>
                  </a:lnTo>
                  <a:lnTo>
                    <a:pt x="494" y="161"/>
                  </a:lnTo>
                  <a:lnTo>
                    <a:pt x="494" y="162"/>
                  </a:lnTo>
                  <a:lnTo>
                    <a:pt x="494" y="163"/>
                  </a:lnTo>
                  <a:lnTo>
                    <a:pt x="495" y="165"/>
                  </a:lnTo>
                  <a:lnTo>
                    <a:pt x="496" y="167"/>
                  </a:lnTo>
                  <a:lnTo>
                    <a:pt x="497" y="169"/>
                  </a:lnTo>
                  <a:lnTo>
                    <a:pt x="498" y="172"/>
                  </a:lnTo>
                  <a:lnTo>
                    <a:pt x="500" y="174"/>
                  </a:lnTo>
                  <a:lnTo>
                    <a:pt x="503" y="179"/>
                  </a:lnTo>
                  <a:lnTo>
                    <a:pt x="505" y="182"/>
                  </a:lnTo>
                  <a:lnTo>
                    <a:pt x="505" y="183"/>
                  </a:lnTo>
                  <a:lnTo>
                    <a:pt x="506" y="185"/>
                  </a:lnTo>
                  <a:lnTo>
                    <a:pt x="506" y="186"/>
                  </a:lnTo>
                  <a:lnTo>
                    <a:pt x="507" y="187"/>
                  </a:lnTo>
                  <a:lnTo>
                    <a:pt x="507" y="189"/>
                  </a:lnTo>
                  <a:lnTo>
                    <a:pt x="507" y="191"/>
                  </a:lnTo>
                  <a:lnTo>
                    <a:pt x="507" y="193"/>
                  </a:lnTo>
                  <a:lnTo>
                    <a:pt x="506" y="199"/>
                  </a:lnTo>
                  <a:lnTo>
                    <a:pt x="506" y="201"/>
                  </a:lnTo>
                  <a:lnTo>
                    <a:pt x="506" y="203"/>
                  </a:lnTo>
                  <a:lnTo>
                    <a:pt x="506" y="210"/>
                  </a:lnTo>
                  <a:lnTo>
                    <a:pt x="506" y="220"/>
                  </a:lnTo>
                  <a:lnTo>
                    <a:pt x="507" y="222"/>
                  </a:lnTo>
                  <a:lnTo>
                    <a:pt x="507" y="224"/>
                  </a:lnTo>
                  <a:lnTo>
                    <a:pt x="507" y="227"/>
                  </a:lnTo>
                  <a:lnTo>
                    <a:pt x="508" y="231"/>
                  </a:lnTo>
                  <a:lnTo>
                    <a:pt x="509" y="234"/>
                  </a:lnTo>
                  <a:lnTo>
                    <a:pt x="510" y="239"/>
                  </a:lnTo>
                  <a:lnTo>
                    <a:pt x="511" y="241"/>
                  </a:lnTo>
                  <a:lnTo>
                    <a:pt x="511" y="242"/>
                  </a:lnTo>
                  <a:lnTo>
                    <a:pt x="511" y="244"/>
                  </a:lnTo>
                  <a:lnTo>
                    <a:pt x="511" y="247"/>
                  </a:lnTo>
                  <a:lnTo>
                    <a:pt x="511" y="249"/>
                  </a:lnTo>
                  <a:lnTo>
                    <a:pt x="511" y="250"/>
                  </a:lnTo>
                  <a:lnTo>
                    <a:pt x="511" y="251"/>
                  </a:lnTo>
                  <a:lnTo>
                    <a:pt x="511" y="252"/>
                  </a:lnTo>
                  <a:lnTo>
                    <a:pt x="512" y="254"/>
                  </a:lnTo>
                  <a:lnTo>
                    <a:pt x="515" y="259"/>
                  </a:lnTo>
                  <a:lnTo>
                    <a:pt x="516" y="263"/>
                  </a:lnTo>
                  <a:lnTo>
                    <a:pt x="517" y="264"/>
                  </a:lnTo>
                  <a:lnTo>
                    <a:pt x="517" y="265"/>
                  </a:lnTo>
                  <a:lnTo>
                    <a:pt x="518" y="266"/>
                  </a:lnTo>
                  <a:lnTo>
                    <a:pt x="518" y="267"/>
                  </a:lnTo>
                  <a:lnTo>
                    <a:pt x="518" y="268"/>
                  </a:lnTo>
                  <a:lnTo>
                    <a:pt x="518" y="269"/>
                  </a:lnTo>
                  <a:lnTo>
                    <a:pt x="517" y="270"/>
                  </a:lnTo>
                  <a:lnTo>
                    <a:pt x="517" y="272"/>
                  </a:lnTo>
                  <a:lnTo>
                    <a:pt x="515" y="277"/>
                  </a:lnTo>
                  <a:lnTo>
                    <a:pt x="514" y="280"/>
                  </a:lnTo>
                  <a:lnTo>
                    <a:pt x="514" y="283"/>
                  </a:lnTo>
                  <a:lnTo>
                    <a:pt x="514" y="284"/>
                  </a:lnTo>
                  <a:lnTo>
                    <a:pt x="514" y="286"/>
                  </a:lnTo>
                  <a:lnTo>
                    <a:pt x="514" y="287"/>
                  </a:lnTo>
                  <a:lnTo>
                    <a:pt x="514" y="288"/>
                  </a:lnTo>
                  <a:lnTo>
                    <a:pt x="514" y="290"/>
                  </a:lnTo>
                  <a:lnTo>
                    <a:pt x="515" y="291"/>
                  </a:lnTo>
                  <a:lnTo>
                    <a:pt x="517" y="295"/>
                  </a:lnTo>
                  <a:lnTo>
                    <a:pt x="518" y="298"/>
                  </a:lnTo>
                  <a:lnTo>
                    <a:pt x="521" y="304"/>
                  </a:lnTo>
                  <a:lnTo>
                    <a:pt x="522" y="305"/>
                  </a:lnTo>
                  <a:lnTo>
                    <a:pt x="524" y="308"/>
                  </a:lnTo>
                  <a:lnTo>
                    <a:pt x="528" y="312"/>
                  </a:lnTo>
                  <a:lnTo>
                    <a:pt x="530" y="316"/>
                  </a:lnTo>
                  <a:lnTo>
                    <a:pt x="531" y="317"/>
                  </a:lnTo>
                  <a:lnTo>
                    <a:pt x="531" y="318"/>
                  </a:lnTo>
                  <a:lnTo>
                    <a:pt x="531" y="319"/>
                  </a:lnTo>
                  <a:lnTo>
                    <a:pt x="532" y="320"/>
                  </a:lnTo>
                  <a:lnTo>
                    <a:pt x="532" y="321"/>
                  </a:lnTo>
                  <a:lnTo>
                    <a:pt x="532" y="322"/>
                  </a:lnTo>
                  <a:lnTo>
                    <a:pt x="532" y="323"/>
                  </a:lnTo>
                  <a:lnTo>
                    <a:pt x="532" y="324"/>
                  </a:lnTo>
                  <a:lnTo>
                    <a:pt x="531" y="325"/>
                  </a:lnTo>
                  <a:lnTo>
                    <a:pt x="531" y="326"/>
                  </a:lnTo>
                  <a:lnTo>
                    <a:pt x="530" y="326"/>
                  </a:lnTo>
                  <a:lnTo>
                    <a:pt x="529" y="327"/>
                  </a:lnTo>
                  <a:lnTo>
                    <a:pt x="528" y="327"/>
                  </a:lnTo>
                  <a:lnTo>
                    <a:pt x="527" y="328"/>
                  </a:lnTo>
                  <a:lnTo>
                    <a:pt x="525" y="329"/>
                  </a:lnTo>
                  <a:lnTo>
                    <a:pt x="523" y="330"/>
                  </a:lnTo>
                  <a:lnTo>
                    <a:pt x="521" y="330"/>
                  </a:lnTo>
                  <a:lnTo>
                    <a:pt x="520" y="330"/>
                  </a:lnTo>
                  <a:lnTo>
                    <a:pt x="518" y="330"/>
                  </a:lnTo>
                  <a:lnTo>
                    <a:pt x="517" y="330"/>
                  </a:lnTo>
                  <a:lnTo>
                    <a:pt x="516" y="330"/>
                  </a:lnTo>
                  <a:lnTo>
                    <a:pt x="515" y="330"/>
                  </a:lnTo>
                  <a:lnTo>
                    <a:pt x="513" y="329"/>
                  </a:lnTo>
                  <a:lnTo>
                    <a:pt x="511" y="328"/>
                  </a:lnTo>
                  <a:lnTo>
                    <a:pt x="509" y="328"/>
                  </a:lnTo>
                  <a:lnTo>
                    <a:pt x="507" y="328"/>
                  </a:lnTo>
                  <a:lnTo>
                    <a:pt x="506" y="328"/>
                  </a:lnTo>
                  <a:lnTo>
                    <a:pt x="505" y="328"/>
                  </a:lnTo>
                  <a:lnTo>
                    <a:pt x="502" y="329"/>
                  </a:lnTo>
                  <a:lnTo>
                    <a:pt x="498" y="330"/>
                  </a:lnTo>
                  <a:lnTo>
                    <a:pt x="497" y="331"/>
                  </a:lnTo>
                  <a:lnTo>
                    <a:pt x="496" y="331"/>
                  </a:lnTo>
                  <a:lnTo>
                    <a:pt x="495" y="331"/>
                  </a:lnTo>
                  <a:lnTo>
                    <a:pt x="494" y="331"/>
                  </a:lnTo>
                  <a:lnTo>
                    <a:pt x="493" y="331"/>
                  </a:lnTo>
                  <a:lnTo>
                    <a:pt x="491" y="330"/>
                  </a:lnTo>
                  <a:lnTo>
                    <a:pt x="490" y="330"/>
                  </a:lnTo>
                  <a:lnTo>
                    <a:pt x="488" y="329"/>
                  </a:lnTo>
                  <a:lnTo>
                    <a:pt x="487" y="328"/>
                  </a:lnTo>
                  <a:lnTo>
                    <a:pt x="485" y="327"/>
                  </a:lnTo>
                  <a:lnTo>
                    <a:pt x="484" y="326"/>
                  </a:lnTo>
                  <a:lnTo>
                    <a:pt x="483" y="325"/>
                  </a:lnTo>
                  <a:lnTo>
                    <a:pt x="482" y="324"/>
                  </a:lnTo>
                  <a:lnTo>
                    <a:pt x="480" y="321"/>
                  </a:lnTo>
                  <a:lnTo>
                    <a:pt x="478" y="318"/>
                  </a:lnTo>
                  <a:lnTo>
                    <a:pt x="477" y="317"/>
                  </a:lnTo>
                  <a:lnTo>
                    <a:pt x="477" y="317"/>
                  </a:lnTo>
                  <a:lnTo>
                    <a:pt x="476" y="316"/>
                  </a:lnTo>
                  <a:lnTo>
                    <a:pt x="475" y="316"/>
                  </a:lnTo>
                  <a:lnTo>
                    <a:pt x="474" y="315"/>
                  </a:lnTo>
                  <a:lnTo>
                    <a:pt x="473" y="315"/>
                  </a:lnTo>
                  <a:lnTo>
                    <a:pt x="473" y="316"/>
                  </a:lnTo>
                  <a:lnTo>
                    <a:pt x="472" y="316"/>
                  </a:lnTo>
                  <a:lnTo>
                    <a:pt x="472" y="316"/>
                  </a:lnTo>
                  <a:lnTo>
                    <a:pt x="471" y="317"/>
                  </a:lnTo>
                  <a:lnTo>
                    <a:pt x="470" y="318"/>
                  </a:lnTo>
                  <a:lnTo>
                    <a:pt x="469" y="319"/>
                  </a:lnTo>
                  <a:lnTo>
                    <a:pt x="466" y="321"/>
                  </a:lnTo>
                  <a:lnTo>
                    <a:pt x="463" y="324"/>
                  </a:lnTo>
                  <a:lnTo>
                    <a:pt x="460" y="327"/>
                  </a:lnTo>
                  <a:lnTo>
                    <a:pt x="459" y="328"/>
                  </a:lnTo>
                  <a:lnTo>
                    <a:pt x="458" y="329"/>
                  </a:lnTo>
                  <a:lnTo>
                    <a:pt x="457" y="330"/>
                  </a:lnTo>
                  <a:lnTo>
                    <a:pt x="457" y="331"/>
                  </a:lnTo>
                  <a:lnTo>
                    <a:pt x="456" y="332"/>
                  </a:lnTo>
                  <a:lnTo>
                    <a:pt x="456" y="333"/>
                  </a:lnTo>
                  <a:lnTo>
                    <a:pt x="456" y="334"/>
                  </a:lnTo>
                  <a:lnTo>
                    <a:pt x="456" y="335"/>
                  </a:lnTo>
                  <a:lnTo>
                    <a:pt x="456" y="337"/>
                  </a:lnTo>
                  <a:lnTo>
                    <a:pt x="457" y="341"/>
                  </a:lnTo>
                  <a:lnTo>
                    <a:pt x="457" y="342"/>
                  </a:lnTo>
                  <a:lnTo>
                    <a:pt x="457" y="343"/>
                  </a:lnTo>
                  <a:lnTo>
                    <a:pt x="457" y="344"/>
                  </a:lnTo>
                  <a:lnTo>
                    <a:pt x="456" y="345"/>
                  </a:lnTo>
                  <a:lnTo>
                    <a:pt x="456" y="347"/>
                  </a:lnTo>
                  <a:lnTo>
                    <a:pt x="455" y="348"/>
                  </a:lnTo>
                  <a:lnTo>
                    <a:pt x="454" y="348"/>
                  </a:lnTo>
                  <a:lnTo>
                    <a:pt x="454" y="349"/>
                  </a:lnTo>
                  <a:lnTo>
                    <a:pt x="451" y="350"/>
                  </a:lnTo>
                  <a:lnTo>
                    <a:pt x="450" y="351"/>
                  </a:lnTo>
                  <a:lnTo>
                    <a:pt x="449" y="352"/>
                  </a:lnTo>
                  <a:lnTo>
                    <a:pt x="448" y="353"/>
                  </a:lnTo>
                  <a:lnTo>
                    <a:pt x="446" y="353"/>
                  </a:lnTo>
                  <a:lnTo>
                    <a:pt x="445" y="354"/>
                  </a:lnTo>
                  <a:lnTo>
                    <a:pt x="443" y="354"/>
                  </a:lnTo>
                  <a:lnTo>
                    <a:pt x="441" y="354"/>
                  </a:lnTo>
                  <a:lnTo>
                    <a:pt x="440" y="354"/>
                  </a:lnTo>
                  <a:lnTo>
                    <a:pt x="439" y="354"/>
                  </a:lnTo>
                  <a:lnTo>
                    <a:pt x="438" y="354"/>
                  </a:lnTo>
                  <a:lnTo>
                    <a:pt x="437" y="354"/>
                  </a:lnTo>
                  <a:lnTo>
                    <a:pt x="437" y="353"/>
                  </a:lnTo>
                  <a:lnTo>
                    <a:pt x="436" y="353"/>
                  </a:lnTo>
                  <a:lnTo>
                    <a:pt x="436" y="352"/>
                  </a:lnTo>
                  <a:lnTo>
                    <a:pt x="435" y="352"/>
                  </a:lnTo>
                  <a:lnTo>
                    <a:pt x="434" y="351"/>
                  </a:lnTo>
                  <a:lnTo>
                    <a:pt x="433" y="350"/>
                  </a:lnTo>
                  <a:lnTo>
                    <a:pt x="433" y="349"/>
                  </a:lnTo>
                  <a:lnTo>
                    <a:pt x="433" y="348"/>
                  </a:lnTo>
                  <a:lnTo>
                    <a:pt x="433" y="347"/>
                  </a:lnTo>
                  <a:lnTo>
                    <a:pt x="432" y="345"/>
                  </a:lnTo>
                  <a:lnTo>
                    <a:pt x="431" y="344"/>
                  </a:lnTo>
                  <a:lnTo>
                    <a:pt x="431" y="343"/>
                  </a:lnTo>
                  <a:lnTo>
                    <a:pt x="430" y="342"/>
                  </a:lnTo>
                  <a:lnTo>
                    <a:pt x="430" y="342"/>
                  </a:lnTo>
                  <a:lnTo>
                    <a:pt x="429" y="342"/>
                  </a:lnTo>
                  <a:lnTo>
                    <a:pt x="429" y="341"/>
                  </a:lnTo>
                  <a:lnTo>
                    <a:pt x="428" y="341"/>
                  </a:lnTo>
                  <a:lnTo>
                    <a:pt x="425" y="342"/>
                  </a:lnTo>
                  <a:lnTo>
                    <a:pt x="424" y="342"/>
                  </a:lnTo>
                  <a:lnTo>
                    <a:pt x="423" y="342"/>
                  </a:lnTo>
                  <a:lnTo>
                    <a:pt x="422" y="341"/>
                  </a:lnTo>
                  <a:lnTo>
                    <a:pt x="420" y="340"/>
                  </a:lnTo>
                  <a:lnTo>
                    <a:pt x="417" y="339"/>
                  </a:lnTo>
                  <a:lnTo>
                    <a:pt x="415" y="338"/>
                  </a:lnTo>
                  <a:lnTo>
                    <a:pt x="412" y="337"/>
                  </a:lnTo>
                  <a:lnTo>
                    <a:pt x="411" y="336"/>
                  </a:lnTo>
                  <a:lnTo>
                    <a:pt x="410" y="336"/>
                  </a:lnTo>
                  <a:lnTo>
                    <a:pt x="409" y="335"/>
                  </a:lnTo>
                  <a:lnTo>
                    <a:pt x="406" y="335"/>
                  </a:lnTo>
                  <a:lnTo>
                    <a:pt x="405" y="334"/>
                  </a:lnTo>
                  <a:lnTo>
                    <a:pt x="403" y="334"/>
                  </a:lnTo>
                  <a:lnTo>
                    <a:pt x="401" y="333"/>
                  </a:lnTo>
                  <a:lnTo>
                    <a:pt x="399" y="332"/>
                  </a:lnTo>
                  <a:lnTo>
                    <a:pt x="395" y="331"/>
                  </a:lnTo>
                  <a:lnTo>
                    <a:pt x="394" y="330"/>
                  </a:lnTo>
                  <a:lnTo>
                    <a:pt x="392" y="330"/>
                  </a:lnTo>
                  <a:lnTo>
                    <a:pt x="390" y="329"/>
                  </a:lnTo>
                  <a:lnTo>
                    <a:pt x="389" y="329"/>
                  </a:lnTo>
                  <a:lnTo>
                    <a:pt x="388" y="329"/>
                  </a:lnTo>
                  <a:lnTo>
                    <a:pt x="387" y="329"/>
                  </a:lnTo>
                  <a:lnTo>
                    <a:pt x="386" y="329"/>
                  </a:lnTo>
                  <a:lnTo>
                    <a:pt x="385" y="329"/>
                  </a:lnTo>
                  <a:lnTo>
                    <a:pt x="384" y="329"/>
                  </a:lnTo>
                  <a:lnTo>
                    <a:pt x="383" y="329"/>
                  </a:lnTo>
                  <a:lnTo>
                    <a:pt x="382" y="330"/>
                  </a:lnTo>
                  <a:lnTo>
                    <a:pt x="381" y="330"/>
                  </a:lnTo>
                  <a:lnTo>
                    <a:pt x="380" y="331"/>
                  </a:lnTo>
                  <a:lnTo>
                    <a:pt x="379" y="332"/>
                  </a:lnTo>
                  <a:lnTo>
                    <a:pt x="378" y="333"/>
                  </a:lnTo>
                  <a:lnTo>
                    <a:pt x="375" y="336"/>
                  </a:lnTo>
                  <a:lnTo>
                    <a:pt x="373" y="339"/>
                  </a:lnTo>
                  <a:lnTo>
                    <a:pt x="371" y="341"/>
                  </a:lnTo>
                  <a:lnTo>
                    <a:pt x="370" y="342"/>
                  </a:lnTo>
                  <a:lnTo>
                    <a:pt x="369" y="343"/>
                  </a:lnTo>
                  <a:lnTo>
                    <a:pt x="369" y="343"/>
                  </a:lnTo>
                  <a:lnTo>
                    <a:pt x="368" y="343"/>
                  </a:lnTo>
                  <a:lnTo>
                    <a:pt x="366" y="344"/>
                  </a:lnTo>
                  <a:lnTo>
                    <a:pt x="365" y="344"/>
                  </a:lnTo>
                  <a:lnTo>
                    <a:pt x="364" y="344"/>
                  </a:lnTo>
                  <a:lnTo>
                    <a:pt x="363" y="344"/>
                  </a:lnTo>
                  <a:lnTo>
                    <a:pt x="362" y="344"/>
                  </a:lnTo>
                  <a:lnTo>
                    <a:pt x="360" y="343"/>
                  </a:lnTo>
                  <a:lnTo>
                    <a:pt x="359" y="343"/>
                  </a:lnTo>
                  <a:lnTo>
                    <a:pt x="356" y="342"/>
                  </a:lnTo>
                  <a:lnTo>
                    <a:pt x="354" y="341"/>
                  </a:lnTo>
                  <a:lnTo>
                    <a:pt x="352" y="340"/>
                  </a:lnTo>
                  <a:lnTo>
                    <a:pt x="350" y="339"/>
                  </a:lnTo>
                  <a:lnTo>
                    <a:pt x="348" y="338"/>
                  </a:lnTo>
                  <a:lnTo>
                    <a:pt x="342" y="335"/>
                  </a:lnTo>
                  <a:lnTo>
                    <a:pt x="340" y="334"/>
                  </a:lnTo>
                  <a:lnTo>
                    <a:pt x="337" y="332"/>
                  </a:lnTo>
                  <a:lnTo>
                    <a:pt x="335" y="331"/>
                  </a:lnTo>
                  <a:lnTo>
                    <a:pt x="334" y="330"/>
                  </a:lnTo>
                  <a:lnTo>
                    <a:pt x="333" y="329"/>
                  </a:lnTo>
                  <a:lnTo>
                    <a:pt x="333" y="328"/>
                  </a:lnTo>
                  <a:lnTo>
                    <a:pt x="331" y="327"/>
                  </a:lnTo>
                  <a:lnTo>
                    <a:pt x="330" y="327"/>
                  </a:lnTo>
                  <a:lnTo>
                    <a:pt x="324" y="324"/>
                  </a:lnTo>
                  <a:lnTo>
                    <a:pt x="321" y="323"/>
                  </a:lnTo>
                  <a:lnTo>
                    <a:pt x="319" y="322"/>
                  </a:lnTo>
                  <a:lnTo>
                    <a:pt x="318" y="321"/>
                  </a:lnTo>
                  <a:lnTo>
                    <a:pt x="317" y="320"/>
                  </a:lnTo>
                  <a:lnTo>
                    <a:pt x="316" y="320"/>
                  </a:lnTo>
                  <a:lnTo>
                    <a:pt x="315" y="318"/>
                  </a:lnTo>
                  <a:lnTo>
                    <a:pt x="314" y="318"/>
                  </a:lnTo>
                  <a:lnTo>
                    <a:pt x="313" y="317"/>
                  </a:lnTo>
                  <a:lnTo>
                    <a:pt x="312" y="315"/>
                  </a:lnTo>
                  <a:lnTo>
                    <a:pt x="310" y="311"/>
                  </a:lnTo>
                  <a:lnTo>
                    <a:pt x="309" y="310"/>
                  </a:lnTo>
                  <a:lnTo>
                    <a:pt x="308" y="308"/>
                  </a:lnTo>
                  <a:lnTo>
                    <a:pt x="307" y="307"/>
                  </a:lnTo>
                  <a:lnTo>
                    <a:pt x="306" y="306"/>
                  </a:lnTo>
                  <a:lnTo>
                    <a:pt x="305" y="305"/>
                  </a:lnTo>
                  <a:lnTo>
                    <a:pt x="302" y="303"/>
                  </a:lnTo>
                  <a:lnTo>
                    <a:pt x="300" y="301"/>
                  </a:lnTo>
                  <a:lnTo>
                    <a:pt x="298" y="300"/>
                  </a:lnTo>
                  <a:lnTo>
                    <a:pt x="297" y="299"/>
                  </a:lnTo>
                  <a:lnTo>
                    <a:pt x="296" y="299"/>
                  </a:lnTo>
                  <a:lnTo>
                    <a:pt x="293" y="298"/>
                  </a:lnTo>
                  <a:lnTo>
                    <a:pt x="292" y="297"/>
                  </a:lnTo>
                  <a:lnTo>
                    <a:pt x="290" y="297"/>
                  </a:lnTo>
                  <a:lnTo>
                    <a:pt x="289" y="296"/>
                  </a:lnTo>
                  <a:lnTo>
                    <a:pt x="289" y="295"/>
                  </a:lnTo>
                  <a:lnTo>
                    <a:pt x="288" y="295"/>
                  </a:lnTo>
                  <a:lnTo>
                    <a:pt x="285" y="292"/>
                  </a:lnTo>
                  <a:lnTo>
                    <a:pt x="279" y="285"/>
                  </a:lnTo>
                  <a:lnTo>
                    <a:pt x="275" y="281"/>
                  </a:lnTo>
                  <a:lnTo>
                    <a:pt x="274" y="279"/>
                  </a:lnTo>
                  <a:lnTo>
                    <a:pt x="273" y="278"/>
                  </a:lnTo>
                  <a:lnTo>
                    <a:pt x="272" y="278"/>
                  </a:lnTo>
                  <a:lnTo>
                    <a:pt x="271" y="277"/>
                  </a:lnTo>
                  <a:lnTo>
                    <a:pt x="270" y="277"/>
                  </a:lnTo>
                  <a:lnTo>
                    <a:pt x="269" y="277"/>
                  </a:lnTo>
                  <a:lnTo>
                    <a:pt x="265" y="276"/>
                  </a:lnTo>
                  <a:lnTo>
                    <a:pt x="264" y="276"/>
                  </a:lnTo>
                  <a:lnTo>
                    <a:pt x="263" y="276"/>
                  </a:lnTo>
                  <a:lnTo>
                    <a:pt x="262" y="276"/>
                  </a:lnTo>
                  <a:lnTo>
                    <a:pt x="261" y="276"/>
                  </a:lnTo>
                  <a:lnTo>
                    <a:pt x="260" y="277"/>
                  </a:lnTo>
                  <a:lnTo>
                    <a:pt x="259" y="278"/>
                  </a:lnTo>
                  <a:lnTo>
                    <a:pt x="257" y="279"/>
                  </a:lnTo>
                  <a:lnTo>
                    <a:pt x="257" y="279"/>
                  </a:lnTo>
                  <a:lnTo>
                    <a:pt x="256" y="279"/>
                  </a:lnTo>
                  <a:lnTo>
                    <a:pt x="255" y="280"/>
                  </a:lnTo>
                  <a:lnTo>
                    <a:pt x="255" y="280"/>
                  </a:lnTo>
                  <a:lnTo>
                    <a:pt x="254" y="280"/>
                  </a:lnTo>
                  <a:lnTo>
                    <a:pt x="253" y="279"/>
                  </a:lnTo>
                  <a:lnTo>
                    <a:pt x="252" y="279"/>
                  </a:lnTo>
                  <a:lnTo>
                    <a:pt x="251" y="278"/>
                  </a:lnTo>
                  <a:lnTo>
                    <a:pt x="251" y="278"/>
                  </a:lnTo>
                  <a:lnTo>
                    <a:pt x="250" y="276"/>
                  </a:lnTo>
                  <a:lnTo>
                    <a:pt x="249" y="275"/>
                  </a:lnTo>
                  <a:lnTo>
                    <a:pt x="248" y="274"/>
                  </a:lnTo>
                  <a:lnTo>
                    <a:pt x="245" y="272"/>
                  </a:lnTo>
                  <a:lnTo>
                    <a:pt x="243" y="271"/>
                  </a:lnTo>
                  <a:lnTo>
                    <a:pt x="242" y="270"/>
                  </a:lnTo>
                  <a:lnTo>
                    <a:pt x="239" y="267"/>
                  </a:lnTo>
                  <a:lnTo>
                    <a:pt x="239" y="267"/>
                  </a:lnTo>
                  <a:lnTo>
                    <a:pt x="238" y="266"/>
                  </a:lnTo>
                  <a:lnTo>
                    <a:pt x="237" y="266"/>
                  </a:lnTo>
                  <a:lnTo>
                    <a:pt x="236" y="265"/>
                  </a:lnTo>
                  <a:lnTo>
                    <a:pt x="236" y="265"/>
                  </a:lnTo>
                  <a:lnTo>
                    <a:pt x="235" y="265"/>
                  </a:lnTo>
                  <a:lnTo>
                    <a:pt x="235" y="266"/>
                  </a:lnTo>
                  <a:lnTo>
                    <a:pt x="235" y="268"/>
                  </a:lnTo>
                  <a:lnTo>
                    <a:pt x="234" y="270"/>
                  </a:lnTo>
                  <a:lnTo>
                    <a:pt x="234" y="271"/>
                  </a:lnTo>
                  <a:lnTo>
                    <a:pt x="233" y="274"/>
                  </a:lnTo>
                  <a:lnTo>
                    <a:pt x="232" y="276"/>
                  </a:lnTo>
                  <a:lnTo>
                    <a:pt x="231" y="278"/>
                  </a:lnTo>
                  <a:lnTo>
                    <a:pt x="231" y="282"/>
                  </a:lnTo>
                  <a:lnTo>
                    <a:pt x="231" y="283"/>
                  </a:lnTo>
                  <a:lnTo>
                    <a:pt x="230" y="284"/>
                  </a:lnTo>
                  <a:lnTo>
                    <a:pt x="230" y="285"/>
                  </a:lnTo>
                  <a:lnTo>
                    <a:pt x="229" y="286"/>
                  </a:lnTo>
                  <a:lnTo>
                    <a:pt x="228" y="287"/>
                  </a:lnTo>
                  <a:lnTo>
                    <a:pt x="228" y="288"/>
                  </a:lnTo>
                  <a:lnTo>
                    <a:pt x="227" y="288"/>
                  </a:lnTo>
                  <a:lnTo>
                    <a:pt x="225" y="289"/>
                  </a:lnTo>
                  <a:lnTo>
                    <a:pt x="220" y="292"/>
                  </a:lnTo>
                  <a:lnTo>
                    <a:pt x="217" y="293"/>
                  </a:lnTo>
                  <a:lnTo>
                    <a:pt x="216" y="294"/>
                  </a:lnTo>
                  <a:lnTo>
                    <a:pt x="214" y="295"/>
                  </a:lnTo>
                  <a:lnTo>
                    <a:pt x="213" y="296"/>
                  </a:lnTo>
                  <a:lnTo>
                    <a:pt x="212" y="297"/>
                  </a:lnTo>
                  <a:lnTo>
                    <a:pt x="212" y="297"/>
                  </a:lnTo>
                  <a:lnTo>
                    <a:pt x="211" y="298"/>
                  </a:lnTo>
                  <a:lnTo>
                    <a:pt x="211" y="299"/>
                  </a:lnTo>
                  <a:lnTo>
                    <a:pt x="211" y="299"/>
                  </a:lnTo>
                  <a:lnTo>
                    <a:pt x="210" y="301"/>
                  </a:lnTo>
                  <a:lnTo>
                    <a:pt x="210" y="304"/>
                  </a:lnTo>
                  <a:lnTo>
                    <a:pt x="209" y="305"/>
                  </a:lnTo>
                  <a:lnTo>
                    <a:pt x="209" y="306"/>
                  </a:lnTo>
                  <a:lnTo>
                    <a:pt x="208" y="307"/>
                  </a:lnTo>
                  <a:lnTo>
                    <a:pt x="208" y="308"/>
                  </a:lnTo>
                  <a:lnTo>
                    <a:pt x="207" y="308"/>
                  </a:lnTo>
                  <a:lnTo>
                    <a:pt x="206" y="309"/>
                  </a:lnTo>
                  <a:lnTo>
                    <a:pt x="205" y="310"/>
                  </a:lnTo>
                  <a:lnTo>
                    <a:pt x="204" y="311"/>
                  </a:lnTo>
                  <a:lnTo>
                    <a:pt x="203" y="312"/>
                  </a:lnTo>
                  <a:lnTo>
                    <a:pt x="202" y="312"/>
                  </a:lnTo>
                  <a:lnTo>
                    <a:pt x="201" y="313"/>
                  </a:lnTo>
                  <a:lnTo>
                    <a:pt x="200" y="313"/>
                  </a:lnTo>
                  <a:lnTo>
                    <a:pt x="199" y="313"/>
                  </a:lnTo>
                  <a:lnTo>
                    <a:pt x="198" y="313"/>
                  </a:lnTo>
                  <a:lnTo>
                    <a:pt x="197" y="313"/>
                  </a:lnTo>
                  <a:lnTo>
                    <a:pt x="197" y="313"/>
                  </a:lnTo>
                  <a:lnTo>
                    <a:pt x="195" y="313"/>
                  </a:lnTo>
                  <a:lnTo>
                    <a:pt x="193" y="312"/>
                  </a:lnTo>
                  <a:lnTo>
                    <a:pt x="188" y="311"/>
                  </a:lnTo>
                  <a:lnTo>
                    <a:pt x="185" y="310"/>
                  </a:lnTo>
                  <a:lnTo>
                    <a:pt x="182" y="309"/>
                  </a:lnTo>
                  <a:lnTo>
                    <a:pt x="179" y="309"/>
                  </a:lnTo>
                  <a:lnTo>
                    <a:pt x="177" y="309"/>
                  </a:lnTo>
                  <a:lnTo>
                    <a:pt x="176" y="309"/>
                  </a:lnTo>
                  <a:lnTo>
                    <a:pt x="174" y="309"/>
                  </a:lnTo>
                  <a:lnTo>
                    <a:pt x="173" y="309"/>
                  </a:lnTo>
                  <a:lnTo>
                    <a:pt x="172" y="309"/>
                  </a:lnTo>
                  <a:lnTo>
                    <a:pt x="171" y="310"/>
                  </a:lnTo>
                  <a:lnTo>
                    <a:pt x="170" y="310"/>
                  </a:lnTo>
                  <a:lnTo>
                    <a:pt x="170" y="311"/>
                  </a:lnTo>
                  <a:lnTo>
                    <a:pt x="169" y="313"/>
                  </a:lnTo>
                  <a:lnTo>
                    <a:pt x="169" y="314"/>
                  </a:lnTo>
                  <a:lnTo>
                    <a:pt x="168" y="315"/>
                  </a:lnTo>
                  <a:lnTo>
                    <a:pt x="168" y="321"/>
                  </a:lnTo>
                  <a:lnTo>
                    <a:pt x="167" y="323"/>
                  </a:lnTo>
                  <a:lnTo>
                    <a:pt x="167" y="325"/>
                  </a:lnTo>
                  <a:lnTo>
                    <a:pt x="167" y="326"/>
                  </a:lnTo>
                  <a:lnTo>
                    <a:pt x="166" y="327"/>
                  </a:lnTo>
                  <a:lnTo>
                    <a:pt x="165" y="328"/>
                  </a:lnTo>
                  <a:lnTo>
                    <a:pt x="165" y="329"/>
                  </a:lnTo>
                  <a:lnTo>
                    <a:pt x="164" y="330"/>
                  </a:lnTo>
                  <a:lnTo>
                    <a:pt x="163" y="330"/>
                  </a:lnTo>
                  <a:lnTo>
                    <a:pt x="160" y="333"/>
                  </a:lnTo>
                  <a:lnTo>
                    <a:pt x="159" y="333"/>
                  </a:lnTo>
                  <a:lnTo>
                    <a:pt x="158" y="334"/>
                  </a:lnTo>
                  <a:lnTo>
                    <a:pt x="157" y="335"/>
                  </a:lnTo>
                  <a:lnTo>
                    <a:pt x="157" y="336"/>
                  </a:lnTo>
                  <a:lnTo>
                    <a:pt x="154" y="339"/>
                  </a:lnTo>
                  <a:lnTo>
                    <a:pt x="153" y="341"/>
                  </a:lnTo>
                  <a:lnTo>
                    <a:pt x="152" y="342"/>
                  </a:lnTo>
                  <a:lnTo>
                    <a:pt x="151" y="343"/>
                  </a:lnTo>
                  <a:lnTo>
                    <a:pt x="149" y="345"/>
                  </a:lnTo>
                  <a:lnTo>
                    <a:pt x="144" y="348"/>
                  </a:lnTo>
                  <a:lnTo>
                    <a:pt x="141" y="351"/>
                  </a:lnTo>
                  <a:lnTo>
                    <a:pt x="140" y="352"/>
                  </a:lnTo>
                  <a:lnTo>
                    <a:pt x="139" y="352"/>
                  </a:lnTo>
                  <a:lnTo>
                    <a:pt x="139" y="353"/>
                  </a:lnTo>
                  <a:lnTo>
                    <a:pt x="137" y="353"/>
                  </a:lnTo>
                  <a:lnTo>
                    <a:pt x="128" y="353"/>
                  </a:lnTo>
                  <a:lnTo>
                    <a:pt x="127" y="354"/>
                  </a:lnTo>
                  <a:lnTo>
                    <a:pt x="124" y="354"/>
                  </a:lnTo>
                  <a:lnTo>
                    <a:pt x="123" y="354"/>
                  </a:lnTo>
                  <a:lnTo>
                    <a:pt x="120" y="354"/>
                  </a:lnTo>
                  <a:lnTo>
                    <a:pt x="118" y="354"/>
                  </a:lnTo>
                  <a:lnTo>
                    <a:pt x="117" y="355"/>
                  </a:lnTo>
                  <a:lnTo>
                    <a:pt x="112" y="356"/>
                  </a:lnTo>
                  <a:lnTo>
                    <a:pt x="111" y="357"/>
                  </a:lnTo>
                  <a:lnTo>
                    <a:pt x="109" y="357"/>
                  </a:lnTo>
                  <a:lnTo>
                    <a:pt x="108" y="358"/>
                  </a:lnTo>
                  <a:lnTo>
                    <a:pt x="107" y="358"/>
                  </a:lnTo>
                  <a:lnTo>
                    <a:pt x="107" y="358"/>
                  </a:lnTo>
                  <a:lnTo>
                    <a:pt x="106" y="358"/>
                  </a:lnTo>
                  <a:lnTo>
                    <a:pt x="105" y="358"/>
                  </a:lnTo>
                  <a:lnTo>
                    <a:pt x="104" y="358"/>
                  </a:lnTo>
                  <a:lnTo>
                    <a:pt x="103" y="357"/>
                  </a:lnTo>
                  <a:lnTo>
                    <a:pt x="102" y="357"/>
                  </a:lnTo>
                  <a:lnTo>
                    <a:pt x="101" y="356"/>
                  </a:lnTo>
                  <a:lnTo>
                    <a:pt x="100" y="356"/>
                  </a:lnTo>
                  <a:lnTo>
                    <a:pt x="99" y="356"/>
                  </a:lnTo>
                  <a:lnTo>
                    <a:pt x="99" y="355"/>
                  </a:lnTo>
                  <a:lnTo>
                    <a:pt x="98" y="354"/>
                  </a:lnTo>
                  <a:lnTo>
                    <a:pt x="98" y="353"/>
                  </a:lnTo>
                  <a:lnTo>
                    <a:pt x="97" y="352"/>
                  </a:lnTo>
                  <a:lnTo>
                    <a:pt x="97" y="351"/>
                  </a:lnTo>
                  <a:lnTo>
                    <a:pt x="96" y="349"/>
                  </a:lnTo>
                  <a:lnTo>
                    <a:pt x="96" y="347"/>
                  </a:lnTo>
                  <a:lnTo>
                    <a:pt x="95" y="343"/>
                  </a:lnTo>
                  <a:lnTo>
                    <a:pt x="95" y="342"/>
                  </a:lnTo>
                  <a:lnTo>
                    <a:pt x="94" y="341"/>
                  </a:lnTo>
                  <a:lnTo>
                    <a:pt x="94" y="340"/>
                  </a:lnTo>
                  <a:lnTo>
                    <a:pt x="93" y="339"/>
                  </a:lnTo>
                  <a:lnTo>
                    <a:pt x="93" y="339"/>
                  </a:lnTo>
                  <a:lnTo>
                    <a:pt x="92" y="338"/>
                  </a:lnTo>
                  <a:lnTo>
                    <a:pt x="91" y="338"/>
                  </a:lnTo>
                  <a:lnTo>
                    <a:pt x="91" y="338"/>
                  </a:lnTo>
                  <a:lnTo>
                    <a:pt x="90" y="338"/>
                  </a:lnTo>
                  <a:lnTo>
                    <a:pt x="89" y="338"/>
                  </a:lnTo>
                  <a:lnTo>
                    <a:pt x="88" y="339"/>
                  </a:lnTo>
                  <a:lnTo>
                    <a:pt x="86" y="339"/>
                  </a:lnTo>
                  <a:lnTo>
                    <a:pt x="85" y="340"/>
                  </a:lnTo>
                  <a:lnTo>
                    <a:pt x="83" y="341"/>
                  </a:lnTo>
                  <a:lnTo>
                    <a:pt x="82" y="341"/>
                  </a:lnTo>
                  <a:lnTo>
                    <a:pt x="81" y="341"/>
                  </a:lnTo>
                  <a:lnTo>
                    <a:pt x="80" y="341"/>
                  </a:lnTo>
                  <a:lnTo>
                    <a:pt x="79" y="341"/>
                  </a:lnTo>
                  <a:lnTo>
                    <a:pt x="79" y="341"/>
                  </a:lnTo>
                  <a:lnTo>
                    <a:pt x="77" y="341"/>
                  </a:lnTo>
                  <a:lnTo>
                    <a:pt x="76" y="341"/>
                  </a:lnTo>
                  <a:lnTo>
                    <a:pt x="73" y="339"/>
                  </a:lnTo>
                  <a:lnTo>
                    <a:pt x="72" y="339"/>
                  </a:lnTo>
                  <a:lnTo>
                    <a:pt x="70" y="338"/>
                  </a:lnTo>
                  <a:lnTo>
                    <a:pt x="69" y="338"/>
                  </a:lnTo>
                  <a:lnTo>
                    <a:pt x="68" y="339"/>
                  </a:lnTo>
                  <a:lnTo>
                    <a:pt x="67" y="339"/>
                  </a:lnTo>
                  <a:lnTo>
                    <a:pt x="66" y="340"/>
                  </a:lnTo>
                  <a:lnTo>
                    <a:pt x="63" y="341"/>
                  </a:lnTo>
                  <a:lnTo>
                    <a:pt x="62" y="341"/>
                  </a:lnTo>
                  <a:lnTo>
                    <a:pt x="61" y="342"/>
                  </a:lnTo>
                  <a:lnTo>
                    <a:pt x="61" y="342"/>
                  </a:lnTo>
                  <a:lnTo>
                    <a:pt x="60" y="342"/>
                  </a:lnTo>
                  <a:lnTo>
                    <a:pt x="59" y="342"/>
                  </a:lnTo>
                  <a:lnTo>
                    <a:pt x="59" y="341"/>
                  </a:lnTo>
                  <a:lnTo>
                    <a:pt x="58" y="341"/>
                  </a:lnTo>
                  <a:lnTo>
                    <a:pt x="57" y="340"/>
                  </a:lnTo>
                  <a:lnTo>
                    <a:pt x="57" y="340"/>
                  </a:lnTo>
                  <a:lnTo>
                    <a:pt x="56" y="339"/>
                  </a:lnTo>
                  <a:lnTo>
                    <a:pt x="56" y="339"/>
                  </a:lnTo>
                  <a:lnTo>
                    <a:pt x="56" y="339"/>
                  </a:lnTo>
                  <a:lnTo>
                    <a:pt x="56" y="338"/>
                  </a:lnTo>
                  <a:lnTo>
                    <a:pt x="56" y="338"/>
                  </a:lnTo>
                  <a:lnTo>
                    <a:pt x="55" y="336"/>
                  </a:lnTo>
                  <a:lnTo>
                    <a:pt x="54" y="334"/>
                  </a:lnTo>
                  <a:lnTo>
                    <a:pt x="53" y="333"/>
                  </a:lnTo>
                  <a:lnTo>
                    <a:pt x="52" y="332"/>
                  </a:lnTo>
                  <a:lnTo>
                    <a:pt x="51" y="330"/>
                  </a:lnTo>
                  <a:lnTo>
                    <a:pt x="50" y="329"/>
                  </a:lnTo>
                  <a:lnTo>
                    <a:pt x="49" y="328"/>
                  </a:lnTo>
                  <a:lnTo>
                    <a:pt x="47" y="326"/>
                  </a:lnTo>
                  <a:lnTo>
                    <a:pt x="45" y="325"/>
                  </a:lnTo>
                  <a:lnTo>
                    <a:pt x="42" y="323"/>
                  </a:lnTo>
                  <a:lnTo>
                    <a:pt x="40" y="322"/>
                  </a:lnTo>
                  <a:lnTo>
                    <a:pt x="39" y="322"/>
                  </a:lnTo>
                  <a:lnTo>
                    <a:pt x="38" y="320"/>
                  </a:lnTo>
                  <a:lnTo>
                    <a:pt x="38" y="319"/>
                  </a:lnTo>
                  <a:lnTo>
                    <a:pt x="37" y="318"/>
                  </a:lnTo>
                  <a:lnTo>
                    <a:pt x="34" y="313"/>
                  </a:lnTo>
                  <a:lnTo>
                    <a:pt x="30" y="306"/>
                  </a:lnTo>
                  <a:lnTo>
                    <a:pt x="30" y="305"/>
                  </a:lnTo>
                  <a:lnTo>
                    <a:pt x="29" y="303"/>
                  </a:lnTo>
                  <a:lnTo>
                    <a:pt x="26" y="295"/>
                  </a:lnTo>
                  <a:lnTo>
                    <a:pt x="25" y="293"/>
                  </a:lnTo>
                  <a:lnTo>
                    <a:pt x="24" y="291"/>
                  </a:lnTo>
                  <a:lnTo>
                    <a:pt x="23" y="288"/>
                  </a:lnTo>
                  <a:lnTo>
                    <a:pt x="21" y="285"/>
                  </a:lnTo>
                  <a:lnTo>
                    <a:pt x="21" y="284"/>
                  </a:lnTo>
                  <a:lnTo>
                    <a:pt x="19" y="282"/>
                  </a:lnTo>
                  <a:lnTo>
                    <a:pt x="18" y="280"/>
                  </a:lnTo>
                  <a:lnTo>
                    <a:pt x="16" y="278"/>
                  </a:lnTo>
                  <a:lnTo>
                    <a:pt x="15" y="276"/>
                  </a:lnTo>
                  <a:lnTo>
                    <a:pt x="14" y="274"/>
                  </a:lnTo>
                  <a:lnTo>
                    <a:pt x="12" y="268"/>
                  </a:lnTo>
                  <a:lnTo>
                    <a:pt x="9" y="263"/>
                  </a:lnTo>
                  <a:lnTo>
                    <a:pt x="8" y="261"/>
                  </a:lnTo>
                  <a:lnTo>
                    <a:pt x="7" y="258"/>
                  </a:lnTo>
                  <a:lnTo>
                    <a:pt x="7" y="257"/>
                  </a:lnTo>
                  <a:lnTo>
                    <a:pt x="6" y="255"/>
                  </a:lnTo>
                  <a:lnTo>
                    <a:pt x="6" y="251"/>
                  </a:lnTo>
                  <a:lnTo>
                    <a:pt x="5" y="249"/>
                  </a:lnTo>
                  <a:lnTo>
                    <a:pt x="5" y="247"/>
                  </a:lnTo>
                  <a:lnTo>
                    <a:pt x="4" y="243"/>
                  </a:lnTo>
                  <a:lnTo>
                    <a:pt x="3" y="241"/>
                  </a:lnTo>
                  <a:lnTo>
                    <a:pt x="2" y="241"/>
                  </a:lnTo>
                  <a:lnTo>
                    <a:pt x="1" y="238"/>
                  </a:lnTo>
                  <a:lnTo>
                    <a:pt x="1" y="237"/>
                  </a:lnTo>
                  <a:lnTo>
                    <a:pt x="0" y="236"/>
                  </a:lnTo>
                  <a:lnTo>
                    <a:pt x="0" y="235"/>
                  </a:lnTo>
                  <a:lnTo>
                    <a:pt x="0" y="234"/>
                  </a:lnTo>
                  <a:lnTo>
                    <a:pt x="0" y="233"/>
                  </a:lnTo>
                  <a:lnTo>
                    <a:pt x="1" y="231"/>
                  </a:lnTo>
                  <a:lnTo>
                    <a:pt x="1" y="230"/>
                  </a:lnTo>
                  <a:lnTo>
                    <a:pt x="1" y="229"/>
                  </a:lnTo>
                  <a:lnTo>
                    <a:pt x="2" y="228"/>
                  </a:lnTo>
                  <a:lnTo>
                    <a:pt x="2" y="227"/>
                  </a:lnTo>
                  <a:lnTo>
                    <a:pt x="3" y="225"/>
                  </a:lnTo>
                  <a:lnTo>
                    <a:pt x="7" y="220"/>
                  </a:lnTo>
                  <a:lnTo>
                    <a:pt x="8" y="219"/>
                  </a:lnTo>
                  <a:lnTo>
                    <a:pt x="8" y="217"/>
                  </a:lnTo>
                  <a:lnTo>
                    <a:pt x="8" y="216"/>
                  </a:lnTo>
                  <a:lnTo>
                    <a:pt x="9" y="215"/>
                  </a:lnTo>
                  <a:lnTo>
                    <a:pt x="9" y="210"/>
                  </a:lnTo>
                  <a:lnTo>
                    <a:pt x="10" y="209"/>
                  </a:lnTo>
                  <a:lnTo>
                    <a:pt x="10" y="207"/>
                  </a:lnTo>
                  <a:lnTo>
                    <a:pt x="11" y="205"/>
                  </a:lnTo>
                  <a:lnTo>
                    <a:pt x="12" y="203"/>
                  </a:lnTo>
                  <a:lnTo>
                    <a:pt x="12" y="202"/>
                  </a:lnTo>
                  <a:lnTo>
                    <a:pt x="13" y="201"/>
                  </a:lnTo>
                  <a:lnTo>
                    <a:pt x="14" y="200"/>
                  </a:lnTo>
                  <a:lnTo>
                    <a:pt x="15" y="199"/>
                  </a:lnTo>
                  <a:lnTo>
                    <a:pt x="16" y="198"/>
                  </a:lnTo>
                  <a:lnTo>
                    <a:pt x="17" y="197"/>
                  </a:lnTo>
                  <a:lnTo>
                    <a:pt x="22" y="193"/>
                  </a:lnTo>
                  <a:lnTo>
                    <a:pt x="25" y="190"/>
                  </a:lnTo>
                  <a:lnTo>
                    <a:pt x="26" y="189"/>
                  </a:lnTo>
                  <a:lnTo>
                    <a:pt x="27" y="189"/>
                  </a:lnTo>
                  <a:lnTo>
                    <a:pt x="29" y="188"/>
                  </a:lnTo>
                  <a:lnTo>
                    <a:pt x="29" y="188"/>
                  </a:lnTo>
                  <a:lnTo>
                    <a:pt x="29" y="187"/>
                  </a:lnTo>
                  <a:lnTo>
                    <a:pt x="30" y="187"/>
                  </a:lnTo>
                  <a:lnTo>
                    <a:pt x="30" y="186"/>
                  </a:lnTo>
                  <a:lnTo>
                    <a:pt x="31" y="186"/>
                  </a:lnTo>
                  <a:lnTo>
                    <a:pt x="31" y="185"/>
                  </a:lnTo>
                  <a:lnTo>
                    <a:pt x="31" y="182"/>
                  </a:lnTo>
                  <a:lnTo>
                    <a:pt x="31" y="181"/>
                  </a:lnTo>
                  <a:lnTo>
                    <a:pt x="31" y="180"/>
                  </a:lnTo>
                  <a:lnTo>
                    <a:pt x="31" y="178"/>
                  </a:lnTo>
                  <a:lnTo>
                    <a:pt x="32" y="176"/>
                  </a:lnTo>
                  <a:lnTo>
                    <a:pt x="33" y="174"/>
                  </a:lnTo>
                  <a:lnTo>
                    <a:pt x="33" y="172"/>
                  </a:lnTo>
                  <a:lnTo>
                    <a:pt x="34" y="171"/>
                  </a:lnTo>
                  <a:lnTo>
                    <a:pt x="35" y="169"/>
                  </a:lnTo>
                  <a:lnTo>
                    <a:pt x="35" y="168"/>
                  </a:lnTo>
                  <a:lnTo>
                    <a:pt x="36" y="167"/>
                  </a:lnTo>
                  <a:lnTo>
                    <a:pt x="37" y="166"/>
                  </a:lnTo>
                  <a:lnTo>
                    <a:pt x="38" y="165"/>
                  </a:lnTo>
                  <a:lnTo>
                    <a:pt x="40" y="162"/>
                  </a:lnTo>
                  <a:lnTo>
                    <a:pt x="41" y="161"/>
                  </a:lnTo>
                  <a:lnTo>
                    <a:pt x="42" y="160"/>
                  </a:lnTo>
                  <a:lnTo>
                    <a:pt x="42" y="159"/>
                  </a:lnTo>
                  <a:lnTo>
                    <a:pt x="43" y="158"/>
                  </a:lnTo>
                  <a:lnTo>
                    <a:pt x="43" y="157"/>
                  </a:lnTo>
                  <a:lnTo>
                    <a:pt x="44" y="153"/>
                  </a:lnTo>
                  <a:lnTo>
                    <a:pt x="44" y="152"/>
                  </a:lnTo>
                  <a:lnTo>
                    <a:pt x="44" y="150"/>
                  </a:lnTo>
                  <a:lnTo>
                    <a:pt x="43" y="148"/>
                  </a:lnTo>
                  <a:lnTo>
                    <a:pt x="43" y="143"/>
                  </a:lnTo>
                  <a:lnTo>
                    <a:pt x="43" y="141"/>
                  </a:lnTo>
                  <a:lnTo>
                    <a:pt x="43" y="141"/>
                  </a:lnTo>
                  <a:lnTo>
                    <a:pt x="43" y="140"/>
                  </a:lnTo>
                  <a:lnTo>
                    <a:pt x="43" y="139"/>
                  </a:lnTo>
                  <a:lnTo>
                    <a:pt x="44" y="139"/>
                  </a:lnTo>
                  <a:lnTo>
                    <a:pt x="44" y="139"/>
                  </a:lnTo>
                  <a:lnTo>
                    <a:pt x="45" y="138"/>
                  </a:lnTo>
                  <a:lnTo>
                    <a:pt x="46" y="138"/>
                  </a:lnTo>
                  <a:lnTo>
                    <a:pt x="49" y="137"/>
                  </a:lnTo>
                  <a:lnTo>
                    <a:pt x="50" y="137"/>
                  </a:lnTo>
                  <a:lnTo>
                    <a:pt x="51" y="137"/>
                  </a:lnTo>
                  <a:lnTo>
                    <a:pt x="52" y="137"/>
                  </a:lnTo>
                  <a:lnTo>
                    <a:pt x="53" y="137"/>
                  </a:lnTo>
                  <a:lnTo>
                    <a:pt x="54" y="138"/>
                  </a:lnTo>
                  <a:lnTo>
                    <a:pt x="57" y="139"/>
                  </a:lnTo>
                  <a:lnTo>
                    <a:pt x="60" y="140"/>
                  </a:lnTo>
                  <a:lnTo>
                    <a:pt x="61" y="140"/>
                  </a:lnTo>
                  <a:lnTo>
                    <a:pt x="64" y="142"/>
                  </a:lnTo>
                  <a:lnTo>
                    <a:pt x="68" y="144"/>
                  </a:lnTo>
                  <a:lnTo>
                    <a:pt x="69" y="145"/>
                  </a:lnTo>
                  <a:lnTo>
                    <a:pt x="71" y="146"/>
                  </a:lnTo>
                  <a:lnTo>
                    <a:pt x="73" y="147"/>
                  </a:lnTo>
                  <a:lnTo>
                    <a:pt x="75" y="147"/>
                  </a:lnTo>
                  <a:lnTo>
                    <a:pt x="76" y="147"/>
                  </a:lnTo>
                  <a:lnTo>
                    <a:pt x="78" y="147"/>
                  </a:lnTo>
                  <a:lnTo>
                    <a:pt x="79" y="148"/>
                  </a:lnTo>
                  <a:lnTo>
                    <a:pt x="80" y="147"/>
                  </a:lnTo>
                  <a:lnTo>
                    <a:pt x="81" y="147"/>
                  </a:lnTo>
                  <a:lnTo>
                    <a:pt x="82" y="147"/>
                  </a:lnTo>
                  <a:lnTo>
                    <a:pt x="83" y="147"/>
                  </a:lnTo>
                  <a:lnTo>
                    <a:pt x="84" y="146"/>
                  </a:lnTo>
                  <a:lnTo>
                    <a:pt x="84" y="146"/>
                  </a:lnTo>
                  <a:lnTo>
                    <a:pt x="85" y="145"/>
                  </a:lnTo>
                  <a:lnTo>
                    <a:pt x="86" y="145"/>
                  </a:lnTo>
                  <a:lnTo>
                    <a:pt x="87" y="144"/>
                  </a:lnTo>
                  <a:lnTo>
                    <a:pt x="87" y="143"/>
                  </a:lnTo>
                  <a:lnTo>
                    <a:pt x="88" y="142"/>
                  </a:lnTo>
                  <a:lnTo>
                    <a:pt x="88" y="141"/>
                  </a:lnTo>
                  <a:lnTo>
                    <a:pt x="89" y="139"/>
                  </a:lnTo>
                  <a:lnTo>
                    <a:pt x="91" y="132"/>
                  </a:lnTo>
                  <a:lnTo>
                    <a:pt x="92" y="130"/>
                  </a:lnTo>
                  <a:lnTo>
                    <a:pt x="93" y="127"/>
                  </a:lnTo>
                  <a:lnTo>
                    <a:pt x="93" y="126"/>
                  </a:lnTo>
                  <a:lnTo>
                    <a:pt x="94" y="125"/>
                  </a:lnTo>
                  <a:lnTo>
                    <a:pt x="94" y="124"/>
                  </a:lnTo>
                  <a:lnTo>
                    <a:pt x="95" y="123"/>
                  </a:lnTo>
                  <a:lnTo>
                    <a:pt x="96" y="123"/>
                  </a:lnTo>
                  <a:lnTo>
                    <a:pt x="97" y="122"/>
                  </a:lnTo>
                  <a:lnTo>
                    <a:pt x="99" y="121"/>
                  </a:lnTo>
                  <a:lnTo>
                    <a:pt x="103" y="118"/>
                  </a:lnTo>
                  <a:lnTo>
                    <a:pt x="104" y="117"/>
                  </a:lnTo>
                  <a:lnTo>
                    <a:pt x="107" y="115"/>
                  </a:lnTo>
                  <a:lnTo>
                    <a:pt x="108" y="114"/>
                  </a:lnTo>
                  <a:lnTo>
                    <a:pt x="110" y="112"/>
                  </a:lnTo>
                  <a:lnTo>
                    <a:pt x="112" y="111"/>
                  </a:lnTo>
                  <a:lnTo>
                    <a:pt x="112" y="110"/>
                  </a:lnTo>
                  <a:lnTo>
                    <a:pt x="113" y="109"/>
                  </a:lnTo>
                  <a:lnTo>
                    <a:pt x="113" y="109"/>
                  </a:lnTo>
                  <a:lnTo>
                    <a:pt x="113" y="108"/>
                  </a:lnTo>
                  <a:lnTo>
                    <a:pt x="114" y="109"/>
                  </a:lnTo>
                  <a:lnTo>
                    <a:pt x="121" y="111"/>
                  </a:lnTo>
                  <a:lnTo>
                    <a:pt x="128" y="114"/>
                  </a:lnTo>
                  <a:lnTo>
                    <a:pt x="131" y="115"/>
                  </a:lnTo>
                  <a:lnTo>
                    <a:pt x="134" y="116"/>
                  </a:lnTo>
                  <a:lnTo>
                    <a:pt x="141" y="120"/>
                  </a:lnTo>
                  <a:lnTo>
                    <a:pt x="146" y="121"/>
                  </a:lnTo>
                  <a:lnTo>
                    <a:pt x="148" y="122"/>
                  </a:lnTo>
                  <a:lnTo>
                    <a:pt x="149" y="123"/>
                  </a:lnTo>
                  <a:lnTo>
                    <a:pt x="150" y="124"/>
                  </a:lnTo>
                  <a:lnTo>
                    <a:pt x="152" y="125"/>
                  </a:lnTo>
                  <a:lnTo>
                    <a:pt x="154" y="127"/>
                  </a:lnTo>
                  <a:lnTo>
                    <a:pt x="155" y="128"/>
                  </a:lnTo>
                  <a:lnTo>
                    <a:pt x="156" y="128"/>
                  </a:lnTo>
                  <a:lnTo>
                    <a:pt x="157" y="129"/>
                  </a:lnTo>
                  <a:lnTo>
                    <a:pt x="158" y="129"/>
                  </a:lnTo>
                  <a:lnTo>
                    <a:pt x="160" y="130"/>
                  </a:lnTo>
                  <a:lnTo>
                    <a:pt x="164" y="130"/>
                  </a:lnTo>
                  <a:lnTo>
                    <a:pt x="165" y="130"/>
                  </a:lnTo>
                  <a:lnTo>
                    <a:pt x="172" y="131"/>
                  </a:lnTo>
                  <a:lnTo>
                    <a:pt x="174" y="132"/>
                  </a:lnTo>
                  <a:lnTo>
                    <a:pt x="176" y="132"/>
                  </a:lnTo>
                  <a:lnTo>
                    <a:pt x="178" y="132"/>
                  </a:lnTo>
                  <a:lnTo>
                    <a:pt x="179" y="132"/>
                  </a:lnTo>
                  <a:lnTo>
                    <a:pt x="181" y="132"/>
                  </a:lnTo>
                  <a:lnTo>
                    <a:pt x="182" y="131"/>
                  </a:lnTo>
                  <a:lnTo>
                    <a:pt x="183" y="131"/>
                  </a:lnTo>
                  <a:lnTo>
                    <a:pt x="184" y="130"/>
                  </a:lnTo>
                  <a:lnTo>
                    <a:pt x="185" y="130"/>
                  </a:lnTo>
                  <a:lnTo>
                    <a:pt x="186" y="129"/>
                  </a:lnTo>
                  <a:lnTo>
                    <a:pt x="187" y="128"/>
                  </a:lnTo>
                  <a:lnTo>
                    <a:pt x="188" y="127"/>
                  </a:lnTo>
                  <a:lnTo>
                    <a:pt x="189" y="125"/>
                  </a:lnTo>
                  <a:lnTo>
                    <a:pt x="190" y="123"/>
                  </a:lnTo>
                  <a:lnTo>
                    <a:pt x="192" y="116"/>
                  </a:lnTo>
                  <a:lnTo>
                    <a:pt x="193" y="114"/>
                  </a:lnTo>
                  <a:lnTo>
                    <a:pt x="195" y="111"/>
                  </a:lnTo>
                  <a:lnTo>
                    <a:pt x="197" y="107"/>
                  </a:lnTo>
                  <a:lnTo>
                    <a:pt x="198" y="105"/>
                  </a:lnTo>
                  <a:lnTo>
                    <a:pt x="199" y="104"/>
                  </a:lnTo>
                  <a:lnTo>
                    <a:pt x="200" y="103"/>
                  </a:lnTo>
                  <a:lnTo>
                    <a:pt x="201" y="103"/>
                  </a:lnTo>
                  <a:lnTo>
                    <a:pt x="201" y="102"/>
                  </a:lnTo>
                  <a:lnTo>
                    <a:pt x="202" y="102"/>
                  </a:lnTo>
                  <a:lnTo>
                    <a:pt x="203" y="101"/>
                  </a:lnTo>
                  <a:lnTo>
                    <a:pt x="204" y="101"/>
                  </a:lnTo>
                  <a:lnTo>
                    <a:pt x="205" y="101"/>
                  </a:lnTo>
                  <a:lnTo>
                    <a:pt x="211" y="100"/>
                  </a:lnTo>
                  <a:lnTo>
                    <a:pt x="217" y="98"/>
                  </a:lnTo>
                  <a:lnTo>
                    <a:pt x="219" y="98"/>
                  </a:lnTo>
                  <a:lnTo>
                    <a:pt x="220" y="98"/>
                  </a:lnTo>
                  <a:lnTo>
                    <a:pt x="222" y="98"/>
                  </a:lnTo>
                  <a:lnTo>
                    <a:pt x="226" y="99"/>
                  </a:lnTo>
                  <a:lnTo>
                    <a:pt x="227" y="99"/>
                  </a:lnTo>
                  <a:lnTo>
                    <a:pt x="228" y="99"/>
                  </a:lnTo>
                  <a:lnTo>
                    <a:pt x="232" y="99"/>
                  </a:lnTo>
                  <a:lnTo>
                    <a:pt x="233" y="99"/>
                  </a:lnTo>
                  <a:lnTo>
                    <a:pt x="235" y="99"/>
                  </a:lnTo>
                  <a:lnTo>
                    <a:pt x="237" y="100"/>
                  </a:lnTo>
                  <a:lnTo>
                    <a:pt x="240" y="100"/>
                  </a:lnTo>
                  <a:lnTo>
                    <a:pt x="248" y="103"/>
                  </a:lnTo>
                  <a:lnTo>
                    <a:pt x="250" y="103"/>
                  </a:lnTo>
                  <a:lnTo>
                    <a:pt x="252" y="103"/>
                  </a:lnTo>
                  <a:lnTo>
                    <a:pt x="253" y="103"/>
                  </a:lnTo>
                  <a:lnTo>
                    <a:pt x="255" y="104"/>
                  </a:lnTo>
                  <a:lnTo>
                    <a:pt x="256" y="103"/>
                  </a:lnTo>
                  <a:lnTo>
                    <a:pt x="258" y="103"/>
                  </a:lnTo>
                  <a:lnTo>
                    <a:pt x="259" y="103"/>
                  </a:lnTo>
                  <a:lnTo>
                    <a:pt x="261" y="103"/>
                  </a:lnTo>
                  <a:lnTo>
                    <a:pt x="263" y="102"/>
                  </a:lnTo>
                  <a:lnTo>
                    <a:pt x="264" y="102"/>
                  </a:lnTo>
                  <a:lnTo>
                    <a:pt x="266" y="101"/>
                  </a:lnTo>
                  <a:lnTo>
                    <a:pt x="267" y="100"/>
                  </a:lnTo>
                  <a:lnTo>
                    <a:pt x="267" y="100"/>
                  </a:lnTo>
                  <a:lnTo>
                    <a:pt x="268" y="99"/>
                  </a:lnTo>
                  <a:lnTo>
                    <a:pt x="269" y="98"/>
                  </a:lnTo>
                  <a:lnTo>
                    <a:pt x="269" y="98"/>
                  </a:lnTo>
                  <a:lnTo>
                    <a:pt x="269" y="97"/>
                  </a:lnTo>
                  <a:lnTo>
                    <a:pt x="270" y="96"/>
                  </a:lnTo>
                  <a:lnTo>
                    <a:pt x="270" y="95"/>
                  </a:lnTo>
                  <a:lnTo>
                    <a:pt x="270" y="94"/>
                  </a:lnTo>
                  <a:lnTo>
                    <a:pt x="270" y="93"/>
                  </a:lnTo>
                  <a:lnTo>
                    <a:pt x="271" y="91"/>
                  </a:lnTo>
                  <a:lnTo>
                    <a:pt x="271" y="85"/>
                  </a:lnTo>
                  <a:lnTo>
                    <a:pt x="271" y="78"/>
                  </a:lnTo>
                  <a:lnTo>
                    <a:pt x="271" y="77"/>
                  </a:lnTo>
                  <a:lnTo>
                    <a:pt x="271" y="73"/>
                  </a:lnTo>
                  <a:lnTo>
                    <a:pt x="271" y="70"/>
                  </a:lnTo>
                  <a:lnTo>
                    <a:pt x="270" y="69"/>
                  </a:lnTo>
                  <a:lnTo>
                    <a:pt x="271" y="67"/>
                  </a:lnTo>
                  <a:lnTo>
                    <a:pt x="271" y="65"/>
                  </a:lnTo>
                  <a:lnTo>
                    <a:pt x="271" y="64"/>
                  </a:lnTo>
                  <a:lnTo>
                    <a:pt x="275" y="56"/>
                  </a:lnTo>
                  <a:lnTo>
                    <a:pt x="275" y="54"/>
                  </a:lnTo>
                  <a:lnTo>
                    <a:pt x="276" y="52"/>
                  </a:lnTo>
                  <a:lnTo>
                    <a:pt x="276" y="49"/>
                  </a:lnTo>
                  <a:lnTo>
                    <a:pt x="277" y="46"/>
                  </a:lnTo>
                  <a:lnTo>
                    <a:pt x="277" y="39"/>
                  </a:lnTo>
                  <a:lnTo>
                    <a:pt x="277" y="37"/>
                  </a:lnTo>
                  <a:lnTo>
                    <a:pt x="277" y="36"/>
                  </a:lnTo>
                  <a:lnTo>
                    <a:pt x="277" y="35"/>
                  </a:lnTo>
                  <a:lnTo>
                    <a:pt x="277" y="34"/>
                  </a:lnTo>
                  <a:lnTo>
                    <a:pt x="276" y="33"/>
                  </a:lnTo>
                  <a:lnTo>
                    <a:pt x="276" y="32"/>
                  </a:lnTo>
                  <a:lnTo>
                    <a:pt x="275" y="31"/>
                  </a:lnTo>
                  <a:lnTo>
                    <a:pt x="275" y="30"/>
                  </a:lnTo>
                  <a:lnTo>
                    <a:pt x="274" y="29"/>
                  </a:lnTo>
                  <a:lnTo>
                    <a:pt x="274" y="29"/>
                  </a:lnTo>
                  <a:lnTo>
                    <a:pt x="273" y="28"/>
                  </a:lnTo>
                  <a:lnTo>
                    <a:pt x="272" y="28"/>
                  </a:lnTo>
                  <a:lnTo>
                    <a:pt x="271" y="27"/>
                  </a:lnTo>
                  <a:lnTo>
                    <a:pt x="268" y="26"/>
                  </a:lnTo>
                  <a:lnTo>
                    <a:pt x="267" y="26"/>
                  </a:lnTo>
                  <a:lnTo>
                    <a:pt x="266" y="25"/>
                  </a:lnTo>
                  <a:lnTo>
                    <a:pt x="265" y="25"/>
                  </a:lnTo>
                  <a:lnTo>
                    <a:pt x="264" y="24"/>
                  </a:lnTo>
                  <a:lnTo>
                    <a:pt x="263" y="23"/>
                  </a:lnTo>
                  <a:lnTo>
                    <a:pt x="263" y="22"/>
                  </a:lnTo>
                  <a:lnTo>
                    <a:pt x="262" y="22"/>
                  </a:lnTo>
                  <a:lnTo>
                    <a:pt x="262" y="21"/>
                  </a:lnTo>
                  <a:lnTo>
                    <a:pt x="262" y="20"/>
                  </a:lnTo>
                  <a:lnTo>
                    <a:pt x="262" y="19"/>
                  </a:lnTo>
                  <a:lnTo>
                    <a:pt x="262" y="19"/>
                  </a:lnTo>
                  <a:lnTo>
                    <a:pt x="262" y="18"/>
                  </a:lnTo>
                  <a:lnTo>
                    <a:pt x="263" y="17"/>
                  </a:lnTo>
                  <a:lnTo>
                    <a:pt x="263" y="15"/>
                  </a:lnTo>
                  <a:lnTo>
                    <a:pt x="264" y="14"/>
                  </a:lnTo>
                  <a:lnTo>
                    <a:pt x="265" y="13"/>
                  </a:lnTo>
                  <a:lnTo>
                    <a:pt x="265" y="12"/>
                  </a:lnTo>
                  <a:lnTo>
                    <a:pt x="266" y="11"/>
                  </a:lnTo>
                  <a:lnTo>
                    <a:pt x="268" y="10"/>
                  </a:lnTo>
                  <a:lnTo>
                    <a:pt x="269" y="8"/>
                  </a:lnTo>
                  <a:lnTo>
                    <a:pt x="275" y="4"/>
                  </a:lnTo>
                  <a:lnTo>
                    <a:pt x="278" y="2"/>
                  </a:lnTo>
                  <a:lnTo>
                    <a:pt x="279" y="1"/>
                  </a:lnTo>
                  <a:lnTo>
                    <a:pt x="280" y="0"/>
                  </a:lnTo>
                  <a:lnTo>
                    <a:pt x="280" y="0"/>
                  </a:lnTo>
                  <a:close/>
                </a:path>
              </a:pathLst>
            </a:custGeom>
            <a:solidFill>
              <a:srgbClr val="6BAED6"/>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59" name="Freeform 275">
              <a:extLst>
                <a:ext uri="{FF2B5EF4-FFF2-40B4-BE49-F238E27FC236}">
                  <a16:creationId xmlns:a16="http://schemas.microsoft.com/office/drawing/2014/main" id="{1383D51E-A505-43E1-B110-FC8E5BE15B93}"/>
                </a:ext>
              </a:extLst>
            </p:cNvPr>
            <p:cNvSpPr>
              <a:spLocks/>
            </p:cNvSpPr>
            <p:nvPr/>
          </p:nvSpPr>
          <p:spPr bwMode="auto">
            <a:xfrm>
              <a:off x="6395884" y="2832987"/>
              <a:ext cx="981075" cy="760413"/>
            </a:xfrm>
            <a:custGeom>
              <a:avLst/>
              <a:gdLst>
                <a:gd name="T0" fmla="*/ 240 w 618"/>
                <a:gd name="T1" fmla="*/ 22 h 479"/>
                <a:gd name="T2" fmla="*/ 288 w 618"/>
                <a:gd name="T3" fmla="*/ 18 h 479"/>
                <a:gd name="T4" fmla="*/ 313 w 618"/>
                <a:gd name="T5" fmla="*/ 64 h 479"/>
                <a:gd name="T6" fmla="*/ 349 w 618"/>
                <a:gd name="T7" fmla="*/ 58 h 479"/>
                <a:gd name="T8" fmla="*/ 371 w 618"/>
                <a:gd name="T9" fmla="*/ 86 h 479"/>
                <a:gd name="T10" fmla="*/ 373 w 618"/>
                <a:gd name="T11" fmla="*/ 111 h 479"/>
                <a:gd name="T12" fmla="*/ 401 w 618"/>
                <a:gd name="T13" fmla="*/ 87 h 479"/>
                <a:gd name="T14" fmla="*/ 439 w 618"/>
                <a:gd name="T15" fmla="*/ 87 h 479"/>
                <a:gd name="T16" fmla="*/ 460 w 618"/>
                <a:gd name="T17" fmla="*/ 85 h 479"/>
                <a:gd name="T18" fmla="*/ 488 w 618"/>
                <a:gd name="T19" fmla="*/ 72 h 479"/>
                <a:gd name="T20" fmla="*/ 532 w 618"/>
                <a:gd name="T21" fmla="*/ 97 h 479"/>
                <a:gd name="T22" fmla="*/ 543 w 618"/>
                <a:gd name="T23" fmla="*/ 135 h 479"/>
                <a:gd name="T24" fmla="*/ 520 w 618"/>
                <a:gd name="T25" fmla="*/ 176 h 479"/>
                <a:gd name="T26" fmla="*/ 493 w 618"/>
                <a:gd name="T27" fmla="*/ 189 h 479"/>
                <a:gd name="T28" fmla="*/ 466 w 618"/>
                <a:gd name="T29" fmla="*/ 208 h 479"/>
                <a:gd name="T30" fmla="*/ 456 w 618"/>
                <a:gd name="T31" fmla="*/ 222 h 479"/>
                <a:gd name="T32" fmla="*/ 475 w 618"/>
                <a:gd name="T33" fmla="*/ 244 h 479"/>
                <a:gd name="T34" fmla="*/ 500 w 618"/>
                <a:gd name="T35" fmla="*/ 259 h 479"/>
                <a:gd name="T36" fmla="*/ 526 w 618"/>
                <a:gd name="T37" fmla="*/ 276 h 479"/>
                <a:gd name="T38" fmla="*/ 556 w 618"/>
                <a:gd name="T39" fmla="*/ 299 h 479"/>
                <a:gd name="T40" fmla="*/ 601 w 618"/>
                <a:gd name="T41" fmla="*/ 354 h 479"/>
                <a:gd name="T42" fmla="*/ 617 w 618"/>
                <a:gd name="T43" fmla="*/ 406 h 479"/>
                <a:gd name="T44" fmla="*/ 590 w 618"/>
                <a:gd name="T45" fmla="*/ 401 h 479"/>
                <a:gd name="T46" fmla="*/ 571 w 618"/>
                <a:gd name="T47" fmla="*/ 413 h 479"/>
                <a:gd name="T48" fmla="*/ 527 w 618"/>
                <a:gd name="T49" fmla="*/ 441 h 479"/>
                <a:gd name="T50" fmla="*/ 511 w 618"/>
                <a:gd name="T51" fmla="*/ 464 h 479"/>
                <a:gd name="T52" fmla="*/ 503 w 618"/>
                <a:gd name="T53" fmla="*/ 477 h 479"/>
                <a:gd name="T54" fmla="*/ 470 w 618"/>
                <a:gd name="T55" fmla="*/ 477 h 479"/>
                <a:gd name="T56" fmla="*/ 429 w 618"/>
                <a:gd name="T57" fmla="*/ 462 h 479"/>
                <a:gd name="T58" fmla="*/ 394 w 618"/>
                <a:gd name="T59" fmla="*/ 436 h 479"/>
                <a:gd name="T60" fmla="*/ 369 w 618"/>
                <a:gd name="T61" fmla="*/ 409 h 479"/>
                <a:gd name="T62" fmla="*/ 324 w 618"/>
                <a:gd name="T63" fmla="*/ 410 h 479"/>
                <a:gd name="T64" fmla="*/ 296 w 618"/>
                <a:gd name="T65" fmla="*/ 419 h 479"/>
                <a:gd name="T66" fmla="*/ 280 w 618"/>
                <a:gd name="T67" fmla="*/ 396 h 479"/>
                <a:gd name="T68" fmla="*/ 256 w 618"/>
                <a:gd name="T69" fmla="*/ 420 h 479"/>
                <a:gd name="T70" fmla="*/ 219 w 618"/>
                <a:gd name="T71" fmla="*/ 422 h 479"/>
                <a:gd name="T72" fmla="*/ 192 w 618"/>
                <a:gd name="T73" fmla="*/ 416 h 479"/>
                <a:gd name="T74" fmla="*/ 166 w 618"/>
                <a:gd name="T75" fmla="*/ 435 h 479"/>
                <a:gd name="T76" fmla="*/ 138 w 618"/>
                <a:gd name="T77" fmla="*/ 441 h 479"/>
                <a:gd name="T78" fmla="*/ 126 w 618"/>
                <a:gd name="T79" fmla="*/ 422 h 479"/>
                <a:gd name="T80" fmla="*/ 105 w 618"/>
                <a:gd name="T81" fmla="*/ 404 h 479"/>
                <a:gd name="T82" fmla="*/ 117 w 618"/>
                <a:gd name="T83" fmla="*/ 373 h 479"/>
                <a:gd name="T84" fmla="*/ 110 w 618"/>
                <a:gd name="T85" fmla="*/ 330 h 479"/>
                <a:gd name="T86" fmla="*/ 84 w 618"/>
                <a:gd name="T87" fmla="*/ 322 h 479"/>
                <a:gd name="T88" fmla="*/ 44 w 618"/>
                <a:gd name="T89" fmla="*/ 318 h 479"/>
                <a:gd name="T90" fmla="*/ 30 w 618"/>
                <a:gd name="T91" fmla="*/ 293 h 479"/>
                <a:gd name="T92" fmla="*/ 6 w 618"/>
                <a:gd name="T93" fmla="*/ 281 h 479"/>
                <a:gd name="T94" fmla="*/ 7 w 618"/>
                <a:gd name="T95" fmla="*/ 258 h 479"/>
                <a:gd name="T96" fmla="*/ 14 w 618"/>
                <a:gd name="T97" fmla="*/ 223 h 479"/>
                <a:gd name="T98" fmla="*/ 3 w 618"/>
                <a:gd name="T99" fmla="*/ 184 h 479"/>
                <a:gd name="T100" fmla="*/ 33 w 618"/>
                <a:gd name="T101" fmla="*/ 181 h 479"/>
                <a:gd name="T102" fmla="*/ 62 w 618"/>
                <a:gd name="T103" fmla="*/ 171 h 479"/>
                <a:gd name="T104" fmla="*/ 92 w 618"/>
                <a:gd name="T105" fmla="*/ 177 h 479"/>
                <a:gd name="T106" fmla="*/ 114 w 618"/>
                <a:gd name="T107" fmla="*/ 191 h 479"/>
                <a:gd name="T108" fmla="*/ 136 w 618"/>
                <a:gd name="T109" fmla="*/ 189 h 479"/>
                <a:gd name="T110" fmla="*/ 151 w 618"/>
                <a:gd name="T111" fmla="*/ 159 h 479"/>
                <a:gd name="T112" fmla="*/ 172 w 618"/>
                <a:gd name="T113" fmla="*/ 171 h 479"/>
                <a:gd name="T114" fmla="*/ 204 w 618"/>
                <a:gd name="T115" fmla="*/ 171 h 479"/>
                <a:gd name="T116" fmla="*/ 202 w 618"/>
                <a:gd name="T117" fmla="*/ 145 h 479"/>
                <a:gd name="T118" fmla="*/ 197 w 618"/>
                <a:gd name="T119" fmla="*/ 104 h 479"/>
                <a:gd name="T120" fmla="*/ 187 w 618"/>
                <a:gd name="T121" fmla="*/ 42 h 479"/>
                <a:gd name="T122" fmla="*/ 174 w 618"/>
                <a:gd name="T1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lnTo>
                    <a:pt x="43" y="185"/>
                  </a:lnTo>
                  <a:lnTo>
                    <a:pt x="44" y="185"/>
                  </a:lnTo>
                  <a:lnTo>
                    <a:pt x="45" y="185"/>
                  </a:lnTo>
                  <a:lnTo>
                    <a:pt x="46" y="185"/>
                  </a:lnTo>
                  <a:lnTo>
                    <a:pt x="47" y="185"/>
                  </a:lnTo>
                  <a:lnTo>
                    <a:pt x="49" y="184"/>
                  </a:lnTo>
                  <a:lnTo>
                    <a:pt x="50" y="184"/>
                  </a:lnTo>
                  <a:lnTo>
                    <a:pt x="50" y="184"/>
                  </a:lnTo>
                  <a:lnTo>
                    <a:pt x="51" y="183"/>
                  </a:lnTo>
                  <a:lnTo>
                    <a:pt x="52" y="182"/>
                  </a:lnTo>
                  <a:lnTo>
                    <a:pt x="54" y="180"/>
                  </a:lnTo>
                  <a:lnTo>
                    <a:pt x="56" y="177"/>
                  </a:lnTo>
                  <a:lnTo>
                    <a:pt x="59" y="174"/>
                  </a:lnTo>
                  <a:lnTo>
                    <a:pt x="60" y="173"/>
                  </a:lnTo>
                  <a:lnTo>
                    <a:pt x="61" y="172"/>
                  </a:lnTo>
                  <a:lnTo>
                    <a:pt x="62" y="171"/>
                  </a:lnTo>
                  <a:lnTo>
                    <a:pt x="63" y="171"/>
                  </a:lnTo>
                  <a:lnTo>
                    <a:pt x="64" y="170"/>
                  </a:lnTo>
                  <a:lnTo>
                    <a:pt x="65" y="170"/>
                  </a:lnTo>
                  <a:lnTo>
                    <a:pt x="66" y="170"/>
                  </a:lnTo>
                  <a:lnTo>
                    <a:pt x="67" y="170"/>
                  </a:lnTo>
                  <a:lnTo>
                    <a:pt x="68" y="170"/>
                  </a:lnTo>
                  <a:lnTo>
                    <a:pt x="69" y="170"/>
                  </a:lnTo>
                  <a:lnTo>
                    <a:pt x="70" y="170"/>
                  </a:lnTo>
                  <a:lnTo>
                    <a:pt x="71" y="170"/>
                  </a:lnTo>
                  <a:lnTo>
                    <a:pt x="73" y="171"/>
                  </a:lnTo>
                  <a:lnTo>
                    <a:pt x="75" y="171"/>
                  </a:lnTo>
                  <a:lnTo>
                    <a:pt x="76" y="172"/>
                  </a:lnTo>
                  <a:lnTo>
                    <a:pt x="80" y="173"/>
                  </a:lnTo>
                  <a:lnTo>
                    <a:pt x="82" y="174"/>
                  </a:lnTo>
                  <a:lnTo>
                    <a:pt x="84" y="175"/>
                  </a:lnTo>
                  <a:lnTo>
                    <a:pt x="86" y="175"/>
                  </a:lnTo>
                  <a:lnTo>
                    <a:pt x="87" y="176"/>
                  </a:lnTo>
                  <a:lnTo>
                    <a:pt x="90" y="176"/>
                  </a:lnTo>
                  <a:lnTo>
                    <a:pt x="91" y="177"/>
                  </a:lnTo>
                  <a:lnTo>
                    <a:pt x="92" y="177"/>
                  </a:lnTo>
                  <a:lnTo>
                    <a:pt x="93" y="178"/>
                  </a:lnTo>
                  <a:lnTo>
                    <a:pt x="96" y="179"/>
                  </a:lnTo>
                  <a:lnTo>
                    <a:pt x="98" y="180"/>
                  </a:lnTo>
                  <a:lnTo>
                    <a:pt x="101" y="181"/>
                  </a:lnTo>
                  <a:lnTo>
                    <a:pt x="103" y="182"/>
                  </a:lnTo>
                  <a:lnTo>
                    <a:pt x="104" y="183"/>
                  </a:lnTo>
                  <a:lnTo>
                    <a:pt x="105" y="183"/>
                  </a:lnTo>
                  <a:lnTo>
                    <a:pt x="106" y="183"/>
                  </a:lnTo>
                  <a:lnTo>
                    <a:pt x="109" y="182"/>
                  </a:lnTo>
                  <a:lnTo>
                    <a:pt x="110" y="182"/>
                  </a:lnTo>
                  <a:lnTo>
                    <a:pt x="110" y="183"/>
                  </a:lnTo>
                  <a:lnTo>
                    <a:pt x="111" y="183"/>
                  </a:lnTo>
                  <a:lnTo>
                    <a:pt x="111" y="183"/>
                  </a:lnTo>
                  <a:lnTo>
                    <a:pt x="112" y="184"/>
                  </a:lnTo>
                  <a:lnTo>
                    <a:pt x="112" y="185"/>
                  </a:lnTo>
                  <a:lnTo>
                    <a:pt x="113" y="186"/>
                  </a:lnTo>
                  <a:lnTo>
                    <a:pt x="114" y="188"/>
                  </a:lnTo>
                  <a:lnTo>
                    <a:pt x="114" y="189"/>
                  </a:lnTo>
                  <a:lnTo>
                    <a:pt x="114" y="190"/>
                  </a:lnTo>
                  <a:lnTo>
                    <a:pt x="114" y="191"/>
                  </a:lnTo>
                  <a:lnTo>
                    <a:pt x="115" y="192"/>
                  </a:lnTo>
                  <a:lnTo>
                    <a:pt x="116" y="193"/>
                  </a:lnTo>
                  <a:lnTo>
                    <a:pt x="117" y="193"/>
                  </a:lnTo>
                  <a:lnTo>
                    <a:pt x="117" y="194"/>
                  </a:lnTo>
                  <a:lnTo>
                    <a:pt x="118" y="194"/>
                  </a:lnTo>
                  <a:lnTo>
                    <a:pt x="118" y="195"/>
                  </a:lnTo>
                  <a:lnTo>
                    <a:pt x="119" y="195"/>
                  </a:lnTo>
                  <a:lnTo>
                    <a:pt x="120" y="195"/>
                  </a:lnTo>
                  <a:lnTo>
                    <a:pt x="121" y="195"/>
                  </a:lnTo>
                  <a:lnTo>
                    <a:pt x="122" y="195"/>
                  </a:lnTo>
                  <a:lnTo>
                    <a:pt x="124" y="195"/>
                  </a:lnTo>
                  <a:lnTo>
                    <a:pt x="126" y="195"/>
                  </a:lnTo>
                  <a:lnTo>
                    <a:pt x="127" y="194"/>
                  </a:lnTo>
                  <a:lnTo>
                    <a:pt x="129" y="194"/>
                  </a:lnTo>
                  <a:lnTo>
                    <a:pt x="130" y="193"/>
                  </a:lnTo>
                  <a:lnTo>
                    <a:pt x="131" y="192"/>
                  </a:lnTo>
                  <a:lnTo>
                    <a:pt x="132" y="191"/>
                  </a:lnTo>
                  <a:lnTo>
                    <a:pt x="135" y="190"/>
                  </a:lnTo>
                  <a:lnTo>
                    <a:pt x="135" y="189"/>
                  </a:lnTo>
                  <a:lnTo>
                    <a:pt x="136" y="189"/>
                  </a:lnTo>
                  <a:lnTo>
                    <a:pt x="137" y="188"/>
                  </a:lnTo>
                  <a:lnTo>
                    <a:pt x="137" y="186"/>
                  </a:lnTo>
                  <a:lnTo>
                    <a:pt x="138" y="185"/>
                  </a:lnTo>
                  <a:lnTo>
                    <a:pt x="138" y="184"/>
                  </a:lnTo>
                  <a:lnTo>
                    <a:pt x="138" y="183"/>
                  </a:lnTo>
                  <a:lnTo>
                    <a:pt x="138" y="182"/>
                  </a:lnTo>
                  <a:lnTo>
                    <a:pt x="137" y="178"/>
                  </a:lnTo>
                  <a:lnTo>
                    <a:pt x="137" y="176"/>
                  </a:lnTo>
                  <a:lnTo>
                    <a:pt x="137" y="175"/>
                  </a:lnTo>
                  <a:lnTo>
                    <a:pt x="137" y="174"/>
                  </a:lnTo>
                  <a:lnTo>
                    <a:pt x="137" y="173"/>
                  </a:lnTo>
                  <a:lnTo>
                    <a:pt x="138" y="172"/>
                  </a:lnTo>
                  <a:lnTo>
                    <a:pt x="138" y="171"/>
                  </a:lnTo>
                  <a:lnTo>
                    <a:pt x="139" y="170"/>
                  </a:lnTo>
                  <a:lnTo>
                    <a:pt x="140" y="169"/>
                  </a:lnTo>
                  <a:lnTo>
                    <a:pt x="141" y="168"/>
                  </a:lnTo>
                  <a:lnTo>
                    <a:pt x="144" y="165"/>
                  </a:lnTo>
                  <a:lnTo>
                    <a:pt x="147" y="162"/>
                  </a:lnTo>
                  <a:lnTo>
                    <a:pt x="150" y="160"/>
                  </a:lnTo>
                  <a:lnTo>
                    <a:pt x="151" y="159"/>
                  </a:lnTo>
                  <a:lnTo>
                    <a:pt x="152" y="158"/>
                  </a:lnTo>
                  <a:lnTo>
                    <a:pt x="153" y="157"/>
                  </a:lnTo>
                  <a:lnTo>
                    <a:pt x="153" y="157"/>
                  </a:lnTo>
                  <a:lnTo>
                    <a:pt x="154" y="157"/>
                  </a:lnTo>
                  <a:lnTo>
                    <a:pt x="154" y="156"/>
                  </a:lnTo>
                  <a:lnTo>
                    <a:pt x="155" y="156"/>
                  </a:lnTo>
                  <a:lnTo>
                    <a:pt x="156" y="157"/>
                  </a:lnTo>
                  <a:lnTo>
                    <a:pt x="157" y="157"/>
                  </a:lnTo>
                  <a:lnTo>
                    <a:pt x="158" y="158"/>
                  </a:lnTo>
                  <a:lnTo>
                    <a:pt x="158" y="158"/>
                  </a:lnTo>
                  <a:lnTo>
                    <a:pt x="159" y="159"/>
                  </a:lnTo>
                  <a:lnTo>
                    <a:pt x="161" y="162"/>
                  </a:lnTo>
                  <a:lnTo>
                    <a:pt x="163" y="165"/>
                  </a:lnTo>
                  <a:lnTo>
                    <a:pt x="164" y="166"/>
                  </a:lnTo>
                  <a:lnTo>
                    <a:pt x="165" y="167"/>
                  </a:lnTo>
                  <a:lnTo>
                    <a:pt x="166" y="168"/>
                  </a:lnTo>
                  <a:lnTo>
                    <a:pt x="168" y="169"/>
                  </a:lnTo>
                  <a:lnTo>
                    <a:pt x="169" y="170"/>
                  </a:lnTo>
                  <a:lnTo>
                    <a:pt x="171" y="171"/>
                  </a:lnTo>
                  <a:lnTo>
                    <a:pt x="172" y="171"/>
                  </a:lnTo>
                  <a:lnTo>
                    <a:pt x="174" y="172"/>
                  </a:lnTo>
                  <a:lnTo>
                    <a:pt x="175" y="172"/>
                  </a:lnTo>
                  <a:lnTo>
                    <a:pt x="176" y="172"/>
                  </a:lnTo>
                  <a:lnTo>
                    <a:pt x="177" y="172"/>
                  </a:lnTo>
                  <a:lnTo>
                    <a:pt x="178" y="172"/>
                  </a:lnTo>
                  <a:lnTo>
                    <a:pt x="179" y="171"/>
                  </a:lnTo>
                  <a:lnTo>
                    <a:pt x="183" y="170"/>
                  </a:lnTo>
                  <a:lnTo>
                    <a:pt x="186" y="169"/>
                  </a:lnTo>
                  <a:lnTo>
                    <a:pt x="187" y="169"/>
                  </a:lnTo>
                  <a:lnTo>
                    <a:pt x="188" y="169"/>
                  </a:lnTo>
                  <a:lnTo>
                    <a:pt x="190" y="169"/>
                  </a:lnTo>
                  <a:lnTo>
                    <a:pt x="192" y="169"/>
                  </a:lnTo>
                  <a:lnTo>
                    <a:pt x="194" y="170"/>
                  </a:lnTo>
                  <a:lnTo>
                    <a:pt x="196" y="171"/>
                  </a:lnTo>
                  <a:lnTo>
                    <a:pt x="197" y="171"/>
                  </a:lnTo>
                  <a:lnTo>
                    <a:pt x="198" y="171"/>
                  </a:lnTo>
                  <a:lnTo>
                    <a:pt x="199" y="171"/>
                  </a:lnTo>
                  <a:lnTo>
                    <a:pt x="201" y="171"/>
                  </a:lnTo>
                  <a:lnTo>
                    <a:pt x="202" y="171"/>
                  </a:lnTo>
                  <a:lnTo>
                    <a:pt x="204" y="171"/>
                  </a:lnTo>
                  <a:lnTo>
                    <a:pt x="206" y="170"/>
                  </a:lnTo>
                  <a:lnTo>
                    <a:pt x="208" y="169"/>
                  </a:lnTo>
                  <a:lnTo>
                    <a:pt x="209" y="168"/>
                  </a:lnTo>
                  <a:lnTo>
                    <a:pt x="210" y="168"/>
                  </a:lnTo>
                  <a:lnTo>
                    <a:pt x="211" y="167"/>
                  </a:lnTo>
                  <a:lnTo>
                    <a:pt x="212" y="167"/>
                  </a:lnTo>
                  <a:lnTo>
                    <a:pt x="212" y="166"/>
                  </a:lnTo>
                  <a:lnTo>
                    <a:pt x="213" y="165"/>
                  </a:lnTo>
                  <a:lnTo>
                    <a:pt x="213" y="164"/>
                  </a:lnTo>
                  <a:lnTo>
                    <a:pt x="213" y="163"/>
                  </a:lnTo>
                  <a:lnTo>
                    <a:pt x="213" y="162"/>
                  </a:lnTo>
                  <a:lnTo>
                    <a:pt x="213" y="161"/>
                  </a:lnTo>
                  <a:lnTo>
                    <a:pt x="212" y="160"/>
                  </a:lnTo>
                  <a:lnTo>
                    <a:pt x="212" y="159"/>
                  </a:lnTo>
                  <a:lnTo>
                    <a:pt x="212" y="158"/>
                  </a:lnTo>
                  <a:lnTo>
                    <a:pt x="211" y="157"/>
                  </a:lnTo>
                  <a:lnTo>
                    <a:pt x="209" y="153"/>
                  </a:lnTo>
                  <a:lnTo>
                    <a:pt x="205" y="149"/>
                  </a:lnTo>
                  <a:lnTo>
                    <a:pt x="203" y="146"/>
                  </a:lnTo>
                  <a:lnTo>
                    <a:pt x="202" y="145"/>
                  </a:lnTo>
                  <a:lnTo>
                    <a:pt x="199" y="139"/>
                  </a:lnTo>
                  <a:lnTo>
                    <a:pt x="198" y="136"/>
                  </a:lnTo>
                  <a:lnTo>
                    <a:pt x="196" y="132"/>
                  </a:lnTo>
                  <a:lnTo>
                    <a:pt x="195" y="131"/>
                  </a:lnTo>
                  <a:lnTo>
                    <a:pt x="195" y="129"/>
                  </a:lnTo>
                  <a:lnTo>
                    <a:pt x="195" y="128"/>
                  </a:lnTo>
                  <a:lnTo>
                    <a:pt x="195" y="127"/>
                  </a:lnTo>
                  <a:lnTo>
                    <a:pt x="195" y="125"/>
                  </a:lnTo>
                  <a:lnTo>
                    <a:pt x="195" y="124"/>
                  </a:lnTo>
                  <a:lnTo>
                    <a:pt x="195" y="121"/>
                  </a:lnTo>
                  <a:lnTo>
                    <a:pt x="196" y="118"/>
                  </a:lnTo>
                  <a:lnTo>
                    <a:pt x="198" y="113"/>
                  </a:lnTo>
                  <a:lnTo>
                    <a:pt x="198" y="111"/>
                  </a:lnTo>
                  <a:lnTo>
                    <a:pt x="199" y="110"/>
                  </a:lnTo>
                  <a:lnTo>
                    <a:pt x="199" y="109"/>
                  </a:lnTo>
                  <a:lnTo>
                    <a:pt x="199" y="108"/>
                  </a:lnTo>
                  <a:lnTo>
                    <a:pt x="199" y="107"/>
                  </a:lnTo>
                  <a:lnTo>
                    <a:pt x="198" y="106"/>
                  </a:lnTo>
                  <a:lnTo>
                    <a:pt x="198" y="105"/>
                  </a:lnTo>
                  <a:lnTo>
                    <a:pt x="197" y="104"/>
                  </a:lnTo>
                  <a:lnTo>
                    <a:pt x="196" y="100"/>
                  </a:lnTo>
                  <a:lnTo>
                    <a:pt x="193" y="95"/>
                  </a:lnTo>
                  <a:lnTo>
                    <a:pt x="192" y="93"/>
                  </a:lnTo>
                  <a:lnTo>
                    <a:pt x="192" y="92"/>
                  </a:lnTo>
                  <a:lnTo>
                    <a:pt x="192" y="91"/>
                  </a:lnTo>
                  <a:lnTo>
                    <a:pt x="192" y="90"/>
                  </a:lnTo>
                  <a:lnTo>
                    <a:pt x="192" y="88"/>
                  </a:lnTo>
                  <a:lnTo>
                    <a:pt x="192" y="85"/>
                  </a:lnTo>
                  <a:lnTo>
                    <a:pt x="192" y="83"/>
                  </a:lnTo>
                  <a:lnTo>
                    <a:pt x="192" y="82"/>
                  </a:lnTo>
                  <a:lnTo>
                    <a:pt x="191" y="80"/>
                  </a:lnTo>
                  <a:lnTo>
                    <a:pt x="190" y="75"/>
                  </a:lnTo>
                  <a:lnTo>
                    <a:pt x="189" y="72"/>
                  </a:lnTo>
                  <a:lnTo>
                    <a:pt x="188" y="68"/>
                  </a:lnTo>
                  <a:lnTo>
                    <a:pt x="188" y="65"/>
                  </a:lnTo>
                  <a:lnTo>
                    <a:pt x="188" y="63"/>
                  </a:lnTo>
                  <a:lnTo>
                    <a:pt x="187" y="61"/>
                  </a:lnTo>
                  <a:lnTo>
                    <a:pt x="187" y="51"/>
                  </a:lnTo>
                  <a:lnTo>
                    <a:pt x="187" y="44"/>
                  </a:lnTo>
                  <a:lnTo>
                    <a:pt x="187" y="42"/>
                  </a:lnTo>
                  <a:lnTo>
                    <a:pt x="187" y="40"/>
                  </a:lnTo>
                  <a:lnTo>
                    <a:pt x="188" y="34"/>
                  </a:lnTo>
                  <a:lnTo>
                    <a:pt x="188" y="32"/>
                  </a:lnTo>
                  <a:lnTo>
                    <a:pt x="188" y="30"/>
                  </a:lnTo>
                  <a:lnTo>
                    <a:pt x="188" y="28"/>
                  </a:lnTo>
                  <a:lnTo>
                    <a:pt x="187" y="27"/>
                  </a:lnTo>
                  <a:lnTo>
                    <a:pt x="187" y="26"/>
                  </a:lnTo>
                  <a:lnTo>
                    <a:pt x="186" y="24"/>
                  </a:lnTo>
                  <a:lnTo>
                    <a:pt x="186" y="23"/>
                  </a:lnTo>
                  <a:lnTo>
                    <a:pt x="184" y="20"/>
                  </a:lnTo>
                  <a:lnTo>
                    <a:pt x="181" y="15"/>
                  </a:lnTo>
                  <a:lnTo>
                    <a:pt x="179" y="13"/>
                  </a:lnTo>
                  <a:lnTo>
                    <a:pt x="178" y="10"/>
                  </a:lnTo>
                  <a:lnTo>
                    <a:pt x="177" y="8"/>
                  </a:lnTo>
                  <a:lnTo>
                    <a:pt x="176" y="6"/>
                  </a:lnTo>
                  <a:lnTo>
                    <a:pt x="175" y="4"/>
                  </a:lnTo>
                  <a:lnTo>
                    <a:pt x="175" y="3"/>
                  </a:lnTo>
                  <a:lnTo>
                    <a:pt x="175" y="2"/>
                  </a:lnTo>
                  <a:lnTo>
                    <a:pt x="174" y="1"/>
                  </a:lnTo>
                  <a:lnTo>
                    <a:pt x="174" y="0"/>
                  </a:lnTo>
                  <a:lnTo>
                    <a:pt x="175" y="0"/>
                  </a:lnTo>
                  <a:lnTo>
                    <a:pt x="176" y="0"/>
                  </a:lnTo>
                  <a:lnTo>
                    <a:pt x="177" y="0"/>
                  </a:lnTo>
                  <a:lnTo>
                    <a:pt x="18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0" name="Freeform 276">
              <a:extLst>
                <a:ext uri="{FF2B5EF4-FFF2-40B4-BE49-F238E27FC236}">
                  <a16:creationId xmlns:a16="http://schemas.microsoft.com/office/drawing/2014/main" id="{479FFFB0-BB57-43A4-B901-BA58F9220CA1}"/>
                </a:ext>
              </a:extLst>
            </p:cNvPr>
            <p:cNvSpPr>
              <a:spLocks/>
            </p:cNvSpPr>
            <p:nvPr/>
          </p:nvSpPr>
          <p:spPr bwMode="auto">
            <a:xfrm>
              <a:off x="6395884" y="2832987"/>
              <a:ext cx="981075" cy="760413"/>
            </a:xfrm>
            <a:custGeom>
              <a:avLst/>
              <a:gdLst>
                <a:gd name="T0" fmla="*/ 232 w 618"/>
                <a:gd name="T1" fmla="*/ 17 h 479"/>
                <a:gd name="T2" fmla="*/ 274 w 618"/>
                <a:gd name="T3" fmla="*/ 22 h 479"/>
                <a:gd name="T4" fmla="*/ 299 w 618"/>
                <a:gd name="T5" fmla="*/ 34 h 479"/>
                <a:gd name="T6" fmla="*/ 319 w 618"/>
                <a:gd name="T7" fmla="*/ 67 h 479"/>
                <a:gd name="T8" fmla="*/ 357 w 618"/>
                <a:gd name="T9" fmla="*/ 59 h 479"/>
                <a:gd name="T10" fmla="*/ 373 w 618"/>
                <a:gd name="T11" fmla="*/ 93 h 479"/>
                <a:gd name="T12" fmla="*/ 372 w 618"/>
                <a:gd name="T13" fmla="*/ 111 h 479"/>
                <a:gd name="T14" fmla="*/ 394 w 618"/>
                <a:gd name="T15" fmla="*/ 101 h 479"/>
                <a:gd name="T16" fmla="*/ 422 w 618"/>
                <a:gd name="T17" fmla="*/ 78 h 479"/>
                <a:gd name="T18" fmla="*/ 452 w 618"/>
                <a:gd name="T19" fmla="*/ 93 h 479"/>
                <a:gd name="T20" fmla="*/ 467 w 618"/>
                <a:gd name="T21" fmla="*/ 72 h 479"/>
                <a:gd name="T22" fmla="*/ 495 w 618"/>
                <a:gd name="T23" fmla="*/ 73 h 479"/>
                <a:gd name="T24" fmla="*/ 534 w 618"/>
                <a:gd name="T25" fmla="*/ 99 h 479"/>
                <a:gd name="T26" fmla="*/ 547 w 618"/>
                <a:gd name="T27" fmla="*/ 131 h 479"/>
                <a:gd name="T28" fmla="*/ 530 w 618"/>
                <a:gd name="T29" fmla="*/ 166 h 479"/>
                <a:gd name="T30" fmla="*/ 504 w 618"/>
                <a:gd name="T31" fmla="*/ 179 h 479"/>
                <a:gd name="T32" fmla="*/ 478 w 618"/>
                <a:gd name="T33" fmla="*/ 196 h 479"/>
                <a:gd name="T34" fmla="*/ 464 w 618"/>
                <a:gd name="T35" fmla="*/ 214 h 479"/>
                <a:gd name="T36" fmla="*/ 456 w 618"/>
                <a:gd name="T37" fmla="*/ 225 h 479"/>
                <a:gd name="T38" fmla="*/ 475 w 618"/>
                <a:gd name="T39" fmla="*/ 244 h 479"/>
                <a:gd name="T40" fmla="*/ 494 w 618"/>
                <a:gd name="T41" fmla="*/ 262 h 479"/>
                <a:gd name="T42" fmla="*/ 521 w 618"/>
                <a:gd name="T43" fmla="*/ 262 h 479"/>
                <a:gd name="T44" fmla="*/ 539 w 618"/>
                <a:gd name="T45" fmla="*/ 293 h 479"/>
                <a:gd name="T46" fmla="*/ 575 w 618"/>
                <a:gd name="T47" fmla="*/ 327 h 479"/>
                <a:gd name="T48" fmla="*/ 606 w 618"/>
                <a:gd name="T49" fmla="*/ 363 h 479"/>
                <a:gd name="T50" fmla="*/ 618 w 618"/>
                <a:gd name="T51" fmla="*/ 409 h 479"/>
                <a:gd name="T52" fmla="*/ 591 w 618"/>
                <a:gd name="T53" fmla="*/ 401 h 479"/>
                <a:gd name="T54" fmla="*/ 576 w 618"/>
                <a:gd name="T55" fmla="*/ 404 h 479"/>
                <a:gd name="T56" fmla="*/ 544 w 618"/>
                <a:gd name="T57" fmla="*/ 430 h 479"/>
                <a:gd name="T58" fmla="*/ 520 w 618"/>
                <a:gd name="T59" fmla="*/ 454 h 479"/>
                <a:gd name="T60" fmla="*/ 510 w 618"/>
                <a:gd name="T61" fmla="*/ 470 h 479"/>
                <a:gd name="T62" fmla="*/ 495 w 618"/>
                <a:gd name="T63" fmla="*/ 475 h 479"/>
                <a:gd name="T64" fmla="*/ 466 w 618"/>
                <a:gd name="T65" fmla="*/ 478 h 479"/>
                <a:gd name="T66" fmla="*/ 432 w 618"/>
                <a:gd name="T67" fmla="*/ 464 h 479"/>
                <a:gd name="T68" fmla="*/ 400 w 618"/>
                <a:gd name="T69" fmla="*/ 440 h 479"/>
                <a:gd name="T70" fmla="*/ 377 w 618"/>
                <a:gd name="T71" fmla="*/ 421 h 479"/>
                <a:gd name="T72" fmla="*/ 344 w 618"/>
                <a:gd name="T73" fmla="*/ 401 h 479"/>
                <a:gd name="T74" fmla="*/ 314 w 618"/>
                <a:gd name="T75" fmla="*/ 415 h 479"/>
                <a:gd name="T76" fmla="*/ 294 w 618"/>
                <a:gd name="T77" fmla="*/ 416 h 479"/>
                <a:gd name="T78" fmla="*/ 280 w 618"/>
                <a:gd name="T79" fmla="*/ 396 h 479"/>
                <a:gd name="T80" fmla="*/ 260 w 618"/>
                <a:gd name="T81" fmla="*/ 417 h 479"/>
                <a:gd name="T82" fmla="*/ 228 w 618"/>
                <a:gd name="T83" fmla="*/ 422 h 479"/>
                <a:gd name="T84" fmla="*/ 200 w 618"/>
                <a:gd name="T85" fmla="*/ 420 h 479"/>
                <a:gd name="T86" fmla="*/ 177 w 618"/>
                <a:gd name="T87" fmla="*/ 422 h 479"/>
                <a:gd name="T88" fmla="*/ 157 w 618"/>
                <a:gd name="T89" fmla="*/ 440 h 479"/>
                <a:gd name="T90" fmla="*/ 137 w 618"/>
                <a:gd name="T91" fmla="*/ 440 h 479"/>
                <a:gd name="T92" fmla="*/ 127 w 618"/>
                <a:gd name="T93" fmla="*/ 422 h 479"/>
                <a:gd name="T94" fmla="*/ 106 w 618"/>
                <a:gd name="T95" fmla="*/ 409 h 479"/>
                <a:gd name="T96" fmla="*/ 118 w 618"/>
                <a:gd name="T97" fmla="*/ 382 h 479"/>
                <a:gd name="T98" fmla="*/ 110 w 618"/>
                <a:gd name="T99" fmla="*/ 354 h 479"/>
                <a:gd name="T100" fmla="*/ 105 w 618"/>
                <a:gd name="T101" fmla="*/ 322 h 479"/>
                <a:gd name="T102" fmla="*/ 78 w 618"/>
                <a:gd name="T103" fmla="*/ 323 h 479"/>
                <a:gd name="T104" fmla="*/ 43 w 618"/>
                <a:gd name="T105" fmla="*/ 317 h 479"/>
                <a:gd name="T106" fmla="*/ 32 w 618"/>
                <a:gd name="T107" fmla="*/ 295 h 479"/>
                <a:gd name="T108" fmla="*/ 11 w 618"/>
                <a:gd name="T109" fmla="*/ 285 h 479"/>
                <a:gd name="T110" fmla="*/ 0 w 618"/>
                <a:gd name="T111" fmla="*/ 265 h 479"/>
                <a:gd name="T112" fmla="*/ 15 w 618"/>
                <a:gd name="T113" fmla="*/ 244 h 479"/>
                <a:gd name="T114" fmla="*/ 10 w 618"/>
                <a:gd name="T115" fmla="*/ 215 h 479"/>
                <a:gd name="T116" fmla="*/ 4 w 618"/>
                <a:gd name="T117" fmla="*/ 181 h 479"/>
                <a:gd name="T118" fmla="*/ 33 w 618"/>
                <a:gd name="T119" fmla="*/ 18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18" h="479">
                  <a:moveTo>
                    <a:pt x="180" y="0"/>
                  </a:moveTo>
                  <a:lnTo>
                    <a:pt x="182" y="0"/>
                  </a:lnTo>
                  <a:lnTo>
                    <a:pt x="190" y="1"/>
                  </a:lnTo>
                  <a:lnTo>
                    <a:pt x="194" y="1"/>
                  </a:lnTo>
                  <a:lnTo>
                    <a:pt x="197" y="2"/>
                  </a:lnTo>
                  <a:lnTo>
                    <a:pt x="200" y="3"/>
                  </a:lnTo>
                  <a:lnTo>
                    <a:pt x="203" y="4"/>
                  </a:lnTo>
                  <a:lnTo>
                    <a:pt x="204" y="4"/>
                  </a:lnTo>
                  <a:lnTo>
                    <a:pt x="206" y="5"/>
                  </a:lnTo>
                  <a:lnTo>
                    <a:pt x="207" y="5"/>
                  </a:lnTo>
                  <a:lnTo>
                    <a:pt x="212" y="8"/>
                  </a:lnTo>
                  <a:lnTo>
                    <a:pt x="216" y="10"/>
                  </a:lnTo>
                  <a:lnTo>
                    <a:pt x="219" y="11"/>
                  </a:lnTo>
                  <a:lnTo>
                    <a:pt x="226" y="14"/>
                  </a:lnTo>
                  <a:lnTo>
                    <a:pt x="228" y="15"/>
                  </a:lnTo>
                  <a:lnTo>
                    <a:pt x="230" y="16"/>
                  </a:lnTo>
                  <a:lnTo>
                    <a:pt x="232" y="17"/>
                  </a:lnTo>
                  <a:lnTo>
                    <a:pt x="234" y="18"/>
                  </a:lnTo>
                  <a:lnTo>
                    <a:pt x="235" y="19"/>
                  </a:lnTo>
                  <a:lnTo>
                    <a:pt x="240" y="22"/>
                  </a:lnTo>
                  <a:lnTo>
                    <a:pt x="241" y="23"/>
                  </a:lnTo>
                  <a:lnTo>
                    <a:pt x="242" y="24"/>
                  </a:lnTo>
                  <a:lnTo>
                    <a:pt x="244" y="24"/>
                  </a:lnTo>
                  <a:lnTo>
                    <a:pt x="245" y="25"/>
                  </a:lnTo>
                  <a:lnTo>
                    <a:pt x="247" y="25"/>
                  </a:lnTo>
                  <a:lnTo>
                    <a:pt x="248" y="25"/>
                  </a:lnTo>
                  <a:lnTo>
                    <a:pt x="250" y="26"/>
                  </a:lnTo>
                  <a:lnTo>
                    <a:pt x="251" y="26"/>
                  </a:lnTo>
                  <a:lnTo>
                    <a:pt x="256" y="26"/>
                  </a:lnTo>
                  <a:lnTo>
                    <a:pt x="258" y="26"/>
                  </a:lnTo>
                  <a:lnTo>
                    <a:pt x="260" y="26"/>
                  </a:lnTo>
                  <a:lnTo>
                    <a:pt x="261" y="25"/>
                  </a:lnTo>
                  <a:lnTo>
                    <a:pt x="264" y="25"/>
                  </a:lnTo>
                  <a:lnTo>
                    <a:pt x="274" y="22"/>
                  </a:lnTo>
                  <a:lnTo>
                    <a:pt x="277" y="21"/>
                  </a:lnTo>
                  <a:lnTo>
                    <a:pt x="282" y="19"/>
                  </a:lnTo>
                  <a:lnTo>
                    <a:pt x="284" y="19"/>
                  </a:lnTo>
                  <a:lnTo>
                    <a:pt x="285" y="18"/>
                  </a:lnTo>
                  <a:lnTo>
                    <a:pt x="287" y="18"/>
                  </a:lnTo>
                  <a:lnTo>
                    <a:pt x="288" y="18"/>
                  </a:lnTo>
                  <a:lnTo>
                    <a:pt x="289" y="18"/>
                  </a:lnTo>
                  <a:lnTo>
                    <a:pt x="290" y="19"/>
                  </a:lnTo>
                  <a:lnTo>
                    <a:pt x="291" y="19"/>
                  </a:lnTo>
                  <a:lnTo>
                    <a:pt x="292" y="20"/>
                  </a:lnTo>
                  <a:lnTo>
                    <a:pt x="293" y="20"/>
                  </a:lnTo>
                  <a:lnTo>
                    <a:pt x="294" y="22"/>
                  </a:lnTo>
                  <a:lnTo>
                    <a:pt x="295" y="23"/>
                  </a:lnTo>
                  <a:lnTo>
                    <a:pt x="296" y="25"/>
                  </a:lnTo>
                  <a:lnTo>
                    <a:pt x="297" y="26"/>
                  </a:lnTo>
                  <a:lnTo>
                    <a:pt x="297" y="27"/>
                  </a:lnTo>
                  <a:lnTo>
                    <a:pt x="299" y="34"/>
                  </a:lnTo>
                  <a:lnTo>
                    <a:pt x="300" y="36"/>
                  </a:lnTo>
                  <a:lnTo>
                    <a:pt x="302" y="40"/>
                  </a:lnTo>
                  <a:lnTo>
                    <a:pt x="306" y="48"/>
                  </a:lnTo>
                  <a:lnTo>
                    <a:pt x="308" y="52"/>
                  </a:lnTo>
                  <a:lnTo>
                    <a:pt x="310" y="58"/>
                  </a:lnTo>
                  <a:lnTo>
                    <a:pt x="311" y="60"/>
                  </a:lnTo>
                  <a:lnTo>
                    <a:pt x="312" y="62"/>
                  </a:lnTo>
                  <a:lnTo>
                    <a:pt x="313" y="64"/>
                  </a:lnTo>
                  <a:lnTo>
                    <a:pt x="313" y="64"/>
                  </a:lnTo>
                  <a:lnTo>
                    <a:pt x="314" y="65"/>
                  </a:lnTo>
                  <a:lnTo>
                    <a:pt x="314" y="65"/>
                  </a:lnTo>
                  <a:lnTo>
                    <a:pt x="315" y="66"/>
                  </a:lnTo>
                  <a:lnTo>
                    <a:pt x="316" y="66"/>
                  </a:lnTo>
                  <a:lnTo>
                    <a:pt x="317" y="66"/>
                  </a:lnTo>
                  <a:lnTo>
                    <a:pt x="317" y="67"/>
                  </a:lnTo>
                  <a:lnTo>
                    <a:pt x="318" y="67"/>
                  </a:lnTo>
                  <a:lnTo>
                    <a:pt x="319" y="67"/>
                  </a:lnTo>
                  <a:lnTo>
                    <a:pt x="320" y="67"/>
                  </a:lnTo>
                  <a:lnTo>
                    <a:pt x="321" y="67"/>
                  </a:lnTo>
                  <a:lnTo>
                    <a:pt x="322" y="67"/>
                  </a:lnTo>
                  <a:lnTo>
                    <a:pt x="324" y="66"/>
                  </a:lnTo>
                  <a:lnTo>
                    <a:pt x="327" y="65"/>
                  </a:lnTo>
                  <a:lnTo>
                    <a:pt x="334" y="63"/>
                  </a:lnTo>
                  <a:lnTo>
                    <a:pt x="337" y="62"/>
                  </a:lnTo>
                  <a:lnTo>
                    <a:pt x="341" y="60"/>
                  </a:lnTo>
                  <a:lnTo>
                    <a:pt x="343" y="60"/>
                  </a:lnTo>
                  <a:lnTo>
                    <a:pt x="345" y="59"/>
                  </a:lnTo>
                  <a:lnTo>
                    <a:pt x="347" y="58"/>
                  </a:lnTo>
                  <a:lnTo>
                    <a:pt x="349" y="58"/>
                  </a:lnTo>
                  <a:lnTo>
                    <a:pt x="350" y="58"/>
                  </a:lnTo>
                  <a:lnTo>
                    <a:pt x="352" y="58"/>
                  </a:lnTo>
                  <a:lnTo>
                    <a:pt x="354" y="58"/>
                  </a:lnTo>
                  <a:lnTo>
                    <a:pt x="355" y="58"/>
                  </a:lnTo>
                  <a:lnTo>
                    <a:pt x="357" y="59"/>
                  </a:lnTo>
                  <a:lnTo>
                    <a:pt x="359" y="60"/>
                  </a:lnTo>
                  <a:lnTo>
                    <a:pt x="360" y="61"/>
                  </a:lnTo>
                  <a:lnTo>
                    <a:pt x="362" y="62"/>
                  </a:lnTo>
                  <a:lnTo>
                    <a:pt x="363" y="63"/>
                  </a:lnTo>
                  <a:lnTo>
                    <a:pt x="364" y="64"/>
                  </a:lnTo>
                  <a:lnTo>
                    <a:pt x="364" y="65"/>
                  </a:lnTo>
                  <a:lnTo>
                    <a:pt x="365" y="66"/>
                  </a:lnTo>
                  <a:lnTo>
                    <a:pt x="366" y="68"/>
                  </a:lnTo>
                  <a:lnTo>
                    <a:pt x="367" y="69"/>
                  </a:lnTo>
                  <a:lnTo>
                    <a:pt x="367" y="71"/>
                  </a:lnTo>
                  <a:lnTo>
                    <a:pt x="369" y="74"/>
                  </a:lnTo>
                  <a:lnTo>
                    <a:pt x="369" y="76"/>
                  </a:lnTo>
                  <a:lnTo>
                    <a:pt x="370" y="79"/>
                  </a:lnTo>
                  <a:lnTo>
                    <a:pt x="371" y="82"/>
                  </a:lnTo>
                  <a:lnTo>
                    <a:pt x="371" y="86"/>
                  </a:lnTo>
                  <a:lnTo>
                    <a:pt x="373" y="91"/>
                  </a:lnTo>
                  <a:lnTo>
                    <a:pt x="373" y="93"/>
                  </a:lnTo>
                  <a:lnTo>
                    <a:pt x="373" y="94"/>
                  </a:lnTo>
                  <a:lnTo>
                    <a:pt x="373" y="95"/>
                  </a:lnTo>
                  <a:lnTo>
                    <a:pt x="373" y="96"/>
                  </a:lnTo>
                  <a:lnTo>
                    <a:pt x="373" y="96"/>
                  </a:lnTo>
                  <a:lnTo>
                    <a:pt x="372" y="97"/>
                  </a:lnTo>
                  <a:lnTo>
                    <a:pt x="372" y="98"/>
                  </a:lnTo>
                  <a:lnTo>
                    <a:pt x="370" y="102"/>
                  </a:lnTo>
                  <a:lnTo>
                    <a:pt x="369" y="104"/>
                  </a:lnTo>
                  <a:lnTo>
                    <a:pt x="369" y="105"/>
                  </a:lnTo>
                  <a:lnTo>
                    <a:pt x="369" y="106"/>
                  </a:lnTo>
                  <a:lnTo>
                    <a:pt x="369" y="106"/>
                  </a:lnTo>
                  <a:lnTo>
                    <a:pt x="369" y="107"/>
                  </a:lnTo>
                  <a:lnTo>
                    <a:pt x="369" y="108"/>
                  </a:lnTo>
                  <a:lnTo>
                    <a:pt x="370" y="109"/>
                  </a:lnTo>
                  <a:lnTo>
                    <a:pt x="370" y="110"/>
                  </a:lnTo>
                  <a:lnTo>
                    <a:pt x="371" y="110"/>
                  </a:lnTo>
                  <a:lnTo>
                    <a:pt x="372" y="111"/>
                  </a:lnTo>
                  <a:lnTo>
                    <a:pt x="373" y="111"/>
                  </a:lnTo>
                  <a:lnTo>
                    <a:pt x="375" y="112"/>
                  </a:lnTo>
                  <a:lnTo>
                    <a:pt x="376" y="112"/>
                  </a:lnTo>
                  <a:lnTo>
                    <a:pt x="377" y="113"/>
                  </a:lnTo>
                  <a:lnTo>
                    <a:pt x="379" y="113"/>
                  </a:lnTo>
                  <a:lnTo>
                    <a:pt x="380" y="112"/>
                  </a:lnTo>
                  <a:lnTo>
                    <a:pt x="381" y="112"/>
                  </a:lnTo>
                  <a:lnTo>
                    <a:pt x="383" y="111"/>
                  </a:lnTo>
                  <a:lnTo>
                    <a:pt x="385" y="110"/>
                  </a:lnTo>
                  <a:lnTo>
                    <a:pt x="388" y="107"/>
                  </a:lnTo>
                  <a:lnTo>
                    <a:pt x="389" y="107"/>
                  </a:lnTo>
                  <a:lnTo>
                    <a:pt x="390" y="106"/>
                  </a:lnTo>
                  <a:lnTo>
                    <a:pt x="391" y="105"/>
                  </a:lnTo>
                  <a:lnTo>
                    <a:pt x="391" y="105"/>
                  </a:lnTo>
                  <a:lnTo>
                    <a:pt x="392" y="104"/>
                  </a:lnTo>
                  <a:lnTo>
                    <a:pt x="392" y="103"/>
                  </a:lnTo>
                  <a:lnTo>
                    <a:pt x="394" y="101"/>
                  </a:lnTo>
                  <a:lnTo>
                    <a:pt x="396" y="95"/>
                  </a:lnTo>
                  <a:lnTo>
                    <a:pt x="398" y="92"/>
                  </a:lnTo>
                  <a:lnTo>
                    <a:pt x="399" y="90"/>
                  </a:lnTo>
                  <a:lnTo>
                    <a:pt x="401" y="87"/>
                  </a:lnTo>
                  <a:lnTo>
                    <a:pt x="403" y="85"/>
                  </a:lnTo>
                  <a:lnTo>
                    <a:pt x="405" y="83"/>
                  </a:lnTo>
                  <a:lnTo>
                    <a:pt x="407" y="81"/>
                  </a:lnTo>
                  <a:lnTo>
                    <a:pt x="409" y="80"/>
                  </a:lnTo>
                  <a:lnTo>
                    <a:pt x="410" y="79"/>
                  </a:lnTo>
                  <a:lnTo>
                    <a:pt x="411" y="78"/>
                  </a:lnTo>
                  <a:lnTo>
                    <a:pt x="413" y="77"/>
                  </a:lnTo>
                  <a:lnTo>
                    <a:pt x="414" y="77"/>
                  </a:lnTo>
                  <a:lnTo>
                    <a:pt x="415" y="77"/>
                  </a:lnTo>
                  <a:lnTo>
                    <a:pt x="417" y="77"/>
                  </a:lnTo>
                  <a:lnTo>
                    <a:pt x="419" y="77"/>
                  </a:lnTo>
                  <a:lnTo>
                    <a:pt x="421" y="77"/>
                  </a:lnTo>
                  <a:lnTo>
                    <a:pt x="422" y="78"/>
                  </a:lnTo>
                  <a:lnTo>
                    <a:pt x="424" y="78"/>
                  </a:lnTo>
                  <a:lnTo>
                    <a:pt x="430" y="81"/>
                  </a:lnTo>
                  <a:lnTo>
                    <a:pt x="432" y="82"/>
                  </a:lnTo>
                  <a:lnTo>
                    <a:pt x="433" y="83"/>
                  </a:lnTo>
                  <a:lnTo>
                    <a:pt x="435" y="84"/>
                  </a:lnTo>
                  <a:lnTo>
                    <a:pt x="437" y="86"/>
                  </a:lnTo>
                  <a:lnTo>
                    <a:pt x="439" y="87"/>
                  </a:lnTo>
                  <a:lnTo>
                    <a:pt x="443" y="91"/>
                  </a:lnTo>
                  <a:lnTo>
                    <a:pt x="444" y="91"/>
                  </a:lnTo>
                  <a:lnTo>
                    <a:pt x="445" y="92"/>
                  </a:lnTo>
                  <a:lnTo>
                    <a:pt x="446" y="93"/>
                  </a:lnTo>
                  <a:lnTo>
                    <a:pt x="447" y="93"/>
                  </a:lnTo>
                  <a:lnTo>
                    <a:pt x="448" y="93"/>
                  </a:lnTo>
                  <a:lnTo>
                    <a:pt x="449" y="93"/>
                  </a:lnTo>
                  <a:lnTo>
                    <a:pt x="450" y="93"/>
                  </a:lnTo>
                  <a:lnTo>
                    <a:pt x="451" y="93"/>
                  </a:lnTo>
                  <a:lnTo>
                    <a:pt x="452" y="93"/>
                  </a:lnTo>
                  <a:lnTo>
                    <a:pt x="453" y="92"/>
                  </a:lnTo>
                  <a:lnTo>
                    <a:pt x="454" y="92"/>
                  </a:lnTo>
                  <a:lnTo>
                    <a:pt x="455" y="91"/>
                  </a:lnTo>
                  <a:lnTo>
                    <a:pt x="456" y="91"/>
                  </a:lnTo>
                  <a:lnTo>
                    <a:pt x="457" y="90"/>
                  </a:lnTo>
                  <a:lnTo>
                    <a:pt x="458" y="89"/>
                  </a:lnTo>
                  <a:lnTo>
                    <a:pt x="458" y="89"/>
                  </a:lnTo>
                  <a:lnTo>
                    <a:pt x="459" y="88"/>
                  </a:lnTo>
                  <a:lnTo>
                    <a:pt x="459" y="87"/>
                  </a:lnTo>
                  <a:lnTo>
                    <a:pt x="460" y="85"/>
                  </a:lnTo>
                  <a:lnTo>
                    <a:pt x="462" y="81"/>
                  </a:lnTo>
                  <a:lnTo>
                    <a:pt x="463" y="78"/>
                  </a:lnTo>
                  <a:lnTo>
                    <a:pt x="464" y="76"/>
                  </a:lnTo>
                  <a:lnTo>
                    <a:pt x="465" y="75"/>
                  </a:lnTo>
                  <a:lnTo>
                    <a:pt x="466" y="74"/>
                  </a:lnTo>
                  <a:lnTo>
                    <a:pt x="466" y="73"/>
                  </a:lnTo>
                  <a:lnTo>
                    <a:pt x="467" y="72"/>
                  </a:lnTo>
                  <a:lnTo>
                    <a:pt x="468" y="72"/>
                  </a:lnTo>
                  <a:lnTo>
                    <a:pt x="469" y="71"/>
                  </a:lnTo>
                  <a:lnTo>
                    <a:pt x="469" y="71"/>
                  </a:lnTo>
                  <a:lnTo>
                    <a:pt x="470" y="71"/>
                  </a:lnTo>
                  <a:lnTo>
                    <a:pt x="471" y="70"/>
                  </a:lnTo>
                  <a:lnTo>
                    <a:pt x="473" y="70"/>
                  </a:lnTo>
                  <a:lnTo>
                    <a:pt x="474" y="70"/>
                  </a:lnTo>
                  <a:lnTo>
                    <a:pt x="476" y="70"/>
                  </a:lnTo>
                  <a:lnTo>
                    <a:pt x="478" y="70"/>
                  </a:lnTo>
                  <a:lnTo>
                    <a:pt x="480" y="70"/>
                  </a:lnTo>
                  <a:lnTo>
                    <a:pt x="482" y="70"/>
                  </a:lnTo>
                  <a:lnTo>
                    <a:pt x="483" y="71"/>
                  </a:lnTo>
                  <a:lnTo>
                    <a:pt x="488" y="72"/>
                  </a:lnTo>
                  <a:lnTo>
                    <a:pt x="490" y="72"/>
                  </a:lnTo>
                  <a:lnTo>
                    <a:pt x="491" y="72"/>
                  </a:lnTo>
                  <a:lnTo>
                    <a:pt x="493" y="72"/>
                  </a:lnTo>
                  <a:lnTo>
                    <a:pt x="495" y="73"/>
                  </a:lnTo>
                  <a:lnTo>
                    <a:pt x="500" y="73"/>
                  </a:lnTo>
                  <a:lnTo>
                    <a:pt x="502" y="73"/>
                  </a:lnTo>
                  <a:lnTo>
                    <a:pt x="504" y="73"/>
                  </a:lnTo>
                  <a:lnTo>
                    <a:pt x="505" y="73"/>
                  </a:lnTo>
                  <a:lnTo>
                    <a:pt x="507" y="74"/>
                  </a:lnTo>
                  <a:lnTo>
                    <a:pt x="508" y="74"/>
                  </a:lnTo>
                  <a:lnTo>
                    <a:pt x="510" y="75"/>
                  </a:lnTo>
                  <a:lnTo>
                    <a:pt x="511" y="76"/>
                  </a:lnTo>
                  <a:lnTo>
                    <a:pt x="513" y="77"/>
                  </a:lnTo>
                  <a:lnTo>
                    <a:pt x="516" y="80"/>
                  </a:lnTo>
                  <a:lnTo>
                    <a:pt x="519" y="83"/>
                  </a:lnTo>
                  <a:lnTo>
                    <a:pt x="520" y="84"/>
                  </a:lnTo>
                  <a:lnTo>
                    <a:pt x="523" y="86"/>
                  </a:lnTo>
                  <a:lnTo>
                    <a:pt x="526" y="89"/>
                  </a:lnTo>
                  <a:lnTo>
                    <a:pt x="530" y="94"/>
                  </a:lnTo>
                  <a:lnTo>
                    <a:pt x="532" y="97"/>
                  </a:lnTo>
                  <a:lnTo>
                    <a:pt x="534" y="99"/>
                  </a:lnTo>
                  <a:lnTo>
                    <a:pt x="539" y="103"/>
                  </a:lnTo>
                  <a:lnTo>
                    <a:pt x="543" y="107"/>
                  </a:lnTo>
                  <a:lnTo>
                    <a:pt x="545" y="109"/>
                  </a:lnTo>
                  <a:lnTo>
                    <a:pt x="547" y="112"/>
                  </a:lnTo>
                  <a:lnTo>
                    <a:pt x="548" y="114"/>
                  </a:lnTo>
                  <a:lnTo>
                    <a:pt x="550" y="116"/>
                  </a:lnTo>
                  <a:lnTo>
                    <a:pt x="550" y="118"/>
                  </a:lnTo>
                  <a:lnTo>
                    <a:pt x="551" y="120"/>
                  </a:lnTo>
                  <a:lnTo>
                    <a:pt x="551" y="122"/>
                  </a:lnTo>
                  <a:lnTo>
                    <a:pt x="551" y="123"/>
                  </a:lnTo>
                  <a:lnTo>
                    <a:pt x="551" y="123"/>
                  </a:lnTo>
                  <a:lnTo>
                    <a:pt x="551" y="125"/>
                  </a:lnTo>
                  <a:lnTo>
                    <a:pt x="551" y="126"/>
                  </a:lnTo>
                  <a:lnTo>
                    <a:pt x="550" y="127"/>
                  </a:lnTo>
                  <a:lnTo>
                    <a:pt x="550" y="128"/>
                  </a:lnTo>
                  <a:lnTo>
                    <a:pt x="549" y="129"/>
                  </a:lnTo>
                  <a:lnTo>
                    <a:pt x="547" y="131"/>
                  </a:lnTo>
                  <a:lnTo>
                    <a:pt x="544" y="134"/>
                  </a:lnTo>
                  <a:lnTo>
                    <a:pt x="543" y="135"/>
                  </a:lnTo>
                  <a:lnTo>
                    <a:pt x="543" y="136"/>
                  </a:lnTo>
                  <a:lnTo>
                    <a:pt x="542" y="137"/>
                  </a:lnTo>
                  <a:lnTo>
                    <a:pt x="541" y="139"/>
                  </a:lnTo>
                  <a:lnTo>
                    <a:pt x="540" y="143"/>
                  </a:lnTo>
                  <a:lnTo>
                    <a:pt x="539" y="145"/>
                  </a:lnTo>
                  <a:lnTo>
                    <a:pt x="538" y="147"/>
                  </a:lnTo>
                  <a:lnTo>
                    <a:pt x="536" y="150"/>
                  </a:lnTo>
                  <a:lnTo>
                    <a:pt x="536" y="152"/>
                  </a:lnTo>
                  <a:lnTo>
                    <a:pt x="535" y="153"/>
                  </a:lnTo>
                  <a:lnTo>
                    <a:pt x="535" y="157"/>
                  </a:lnTo>
                  <a:lnTo>
                    <a:pt x="534" y="158"/>
                  </a:lnTo>
                  <a:lnTo>
                    <a:pt x="534" y="160"/>
                  </a:lnTo>
                  <a:lnTo>
                    <a:pt x="533" y="162"/>
                  </a:lnTo>
                  <a:lnTo>
                    <a:pt x="532" y="164"/>
                  </a:lnTo>
                  <a:lnTo>
                    <a:pt x="530" y="166"/>
                  </a:lnTo>
                  <a:lnTo>
                    <a:pt x="529" y="167"/>
                  </a:lnTo>
                  <a:lnTo>
                    <a:pt x="524" y="173"/>
                  </a:lnTo>
                  <a:lnTo>
                    <a:pt x="522" y="175"/>
                  </a:lnTo>
                  <a:lnTo>
                    <a:pt x="521" y="176"/>
                  </a:lnTo>
                  <a:lnTo>
                    <a:pt x="520" y="176"/>
                  </a:lnTo>
                  <a:lnTo>
                    <a:pt x="519" y="177"/>
                  </a:lnTo>
                  <a:lnTo>
                    <a:pt x="518" y="178"/>
                  </a:lnTo>
                  <a:lnTo>
                    <a:pt x="517" y="178"/>
                  </a:lnTo>
                  <a:lnTo>
                    <a:pt x="516" y="178"/>
                  </a:lnTo>
                  <a:lnTo>
                    <a:pt x="514" y="179"/>
                  </a:lnTo>
                  <a:lnTo>
                    <a:pt x="513" y="179"/>
                  </a:lnTo>
                  <a:lnTo>
                    <a:pt x="511" y="179"/>
                  </a:lnTo>
                  <a:lnTo>
                    <a:pt x="508" y="178"/>
                  </a:lnTo>
                  <a:lnTo>
                    <a:pt x="506" y="178"/>
                  </a:lnTo>
                  <a:lnTo>
                    <a:pt x="505" y="178"/>
                  </a:lnTo>
                  <a:lnTo>
                    <a:pt x="505" y="178"/>
                  </a:lnTo>
                  <a:lnTo>
                    <a:pt x="504" y="179"/>
                  </a:lnTo>
                  <a:lnTo>
                    <a:pt x="503" y="179"/>
                  </a:lnTo>
                  <a:lnTo>
                    <a:pt x="502" y="179"/>
                  </a:lnTo>
                  <a:lnTo>
                    <a:pt x="501" y="180"/>
                  </a:lnTo>
                  <a:lnTo>
                    <a:pt x="501" y="181"/>
                  </a:lnTo>
                  <a:lnTo>
                    <a:pt x="499" y="183"/>
                  </a:lnTo>
                  <a:lnTo>
                    <a:pt x="495" y="187"/>
                  </a:lnTo>
                  <a:lnTo>
                    <a:pt x="494" y="188"/>
                  </a:lnTo>
                  <a:lnTo>
                    <a:pt x="493" y="189"/>
                  </a:lnTo>
                  <a:lnTo>
                    <a:pt x="491" y="190"/>
                  </a:lnTo>
                  <a:lnTo>
                    <a:pt x="490" y="190"/>
                  </a:lnTo>
                  <a:lnTo>
                    <a:pt x="489" y="191"/>
                  </a:lnTo>
                  <a:lnTo>
                    <a:pt x="486" y="192"/>
                  </a:lnTo>
                  <a:lnTo>
                    <a:pt x="485" y="192"/>
                  </a:lnTo>
                  <a:lnTo>
                    <a:pt x="484" y="192"/>
                  </a:lnTo>
                  <a:lnTo>
                    <a:pt x="482" y="194"/>
                  </a:lnTo>
                  <a:lnTo>
                    <a:pt x="479" y="195"/>
                  </a:lnTo>
                  <a:lnTo>
                    <a:pt x="478" y="196"/>
                  </a:lnTo>
                  <a:lnTo>
                    <a:pt x="477" y="197"/>
                  </a:lnTo>
                  <a:lnTo>
                    <a:pt x="477" y="197"/>
                  </a:lnTo>
                  <a:lnTo>
                    <a:pt x="475" y="199"/>
                  </a:lnTo>
                  <a:lnTo>
                    <a:pt x="474" y="200"/>
                  </a:lnTo>
                  <a:lnTo>
                    <a:pt x="473" y="201"/>
                  </a:lnTo>
                  <a:lnTo>
                    <a:pt x="470" y="203"/>
                  </a:lnTo>
                  <a:lnTo>
                    <a:pt x="470" y="203"/>
                  </a:lnTo>
                  <a:lnTo>
                    <a:pt x="469" y="204"/>
                  </a:lnTo>
                  <a:lnTo>
                    <a:pt x="467" y="206"/>
                  </a:lnTo>
                  <a:lnTo>
                    <a:pt x="466" y="207"/>
                  </a:lnTo>
                  <a:lnTo>
                    <a:pt x="466" y="208"/>
                  </a:lnTo>
                  <a:lnTo>
                    <a:pt x="466" y="209"/>
                  </a:lnTo>
                  <a:lnTo>
                    <a:pt x="466" y="211"/>
                  </a:lnTo>
                  <a:lnTo>
                    <a:pt x="465" y="212"/>
                  </a:lnTo>
                  <a:lnTo>
                    <a:pt x="465" y="213"/>
                  </a:lnTo>
                  <a:lnTo>
                    <a:pt x="465" y="213"/>
                  </a:lnTo>
                  <a:lnTo>
                    <a:pt x="464" y="214"/>
                  </a:lnTo>
                  <a:lnTo>
                    <a:pt x="463" y="214"/>
                  </a:lnTo>
                  <a:lnTo>
                    <a:pt x="463" y="214"/>
                  </a:lnTo>
                  <a:lnTo>
                    <a:pt x="461" y="215"/>
                  </a:lnTo>
                  <a:lnTo>
                    <a:pt x="460" y="215"/>
                  </a:lnTo>
                  <a:lnTo>
                    <a:pt x="460" y="215"/>
                  </a:lnTo>
                  <a:lnTo>
                    <a:pt x="459" y="215"/>
                  </a:lnTo>
                  <a:lnTo>
                    <a:pt x="458" y="216"/>
                  </a:lnTo>
                  <a:lnTo>
                    <a:pt x="458" y="216"/>
                  </a:lnTo>
                  <a:lnTo>
                    <a:pt x="457" y="217"/>
                  </a:lnTo>
                  <a:lnTo>
                    <a:pt x="457" y="218"/>
                  </a:lnTo>
                  <a:lnTo>
                    <a:pt x="456" y="219"/>
                  </a:lnTo>
                  <a:lnTo>
                    <a:pt x="456" y="220"/>
                  </a:lnTo>
                  <a:lnTo>
                    <a:pt x="456" y="221"/>
                  </a:lnTo>
                  <a:lnTo>
                    <a:pt x="456" y="222"/>
                  </a:lnTo>
                  <a:lnTo>
                    <a:pt x="456" y="223"/>
                  </a:lnTo>
                  <a:lnTo>
                    <a:pt x="456" y="224"/>
                  </a:lnTo>
                  <a:lnTo>
                    <a:pt x="456" y="225"/>
                  </a:lnTo>
                  <a:lnTo>
                    <a:pt x="456" y="226"/>
                  </a:lnTo>
                  <a:lnTo>
                    <a:pt x="457" y="228"/>
                  </a:lnTo>
                  <a:lnTo>
                    <a:pt x="459" y="232"/>
                  </a:lnTo>
                  <a:lnTo>
                    <a:pt x="460" y="234"/>
                  </a:lnTo>
                  <a:lnTo>
                    <a:pt x="461" y="236"/>
                  </a:lnTo>
                  <a:lnTo>
                    <a:pt x="462" y="236"/>
                  </a:lnTo>
                  <a:lnTo>
                    <a:pt x="463" y="237"/>
                  </a:lnTo>
                  <a:lnTo>
                    <a:pt x="463" y="237"/>
                  </a:lnTo>
                  <a:lnTo>
                    <a:pt x="464" y="238"/>
                  </a:lnTo>
                  <a:lnTo>
                    <a:pt x="465" y="238"/>
                  </a:lnTo>
                  <a:lnTo>
                    <a:pt x="468" y="239"/>
                  </a:lnTo>
                  <a:lnTo>
                    <a:pt x="469" y="239"/>
                  </a:lnTo>
                  <a:lnTo>
                    <a:pt x="470" y="240"/>
                  </a:lnTo>
                  <a:lnTo>
                    <a:pt x="471" y="241"/>
                  </a:lnTo>
                  <a:lnTo>
                    <a:pt x="473" y="242"/>
                  </a:lnTo>
                  <a:lnTo>
                    <a:pt x="474" y="243"/>
                  </a:lnTo>
                  <a:lnTo>
                    <a:pt x="475" y="244"/>
                  </a:lnTo>
                  <a:lnTo>
                    <a:pt x="477" y="248"/>
                  </a:lnTo>
                  <a:lnTo>
                    <a:pt x="478" y="249"/>
                  </a:lnTo>
                  <a:lnTo>
                    <a:pt x="480" y="251"/>
                  </a:lnTo>
                  <a:lnTo>
                    <a:pt x="481" y="252"/>
                  </a:lnTo>
                  <a:lnTo>
                    <a:pt x="482" y="254"/>
                  </a:lnTo>
                  <a:lnTo>
                    <a:pt x="484" y="257"/>
                  </a:lnTo>
                  <a:lnTo>
                    <a:pt x="485" y="258"/>
                  </a:lnTo>
                  <a:lnTo>
                    <a:pt x="486" y="259"/>
                  </a:lnTo>
                  <a:lnTo>
                    <a:pt x="487" y="260"/>
                  </a:lnTo>
                  <a:lnTo>
                    <a:pt x="488" y="261"/>
                  </a:lnTo>
                  <a:lnTo>
                    <a:pt x="489" y="262"/>
                  </a:lnTo>
                  <a:lnTo>
                    <a:pt x="489" y="262"/>
                  </a:lnTo>
                  <a:lnTo>
                    <a:pt x="490" y="262"/>
                  </a:lnTo>
                  <a:lnTo>
                    <a:pt x="491" y="262"/>
                  </a:lnTo>
                  <a:lnTo>
                    <a:pt x="492" y="262"/>
                  </a:lnTo>
                  <a:lnTo>
                    <a:pt x="493" y="262"/>
                  </a:lnTo>
                  <a:lnTo>
                    <a:pt x="494" y="262"/>
                  </a:lnTo>
                  <a:lnTo>
                    <a:pt x="498" y="260"/>
                  </a:lnTo>
                  <a:lnTo>
                    <a:pt x="499" y="259"/>
                  </a:lnTo>
                  <a:lnTo>
                    <a:pt x="500" y="259"/>
                  </a:lnTo>
                  <a:lnTo>
                    <a:pt x="502" y="259"/>
                  </a:lnTo>
                  <a:lnTo>
                    <a:pt x="503" y="258"/>
                  </a:lnTo>
                  <a:lnTo>
                    <a:pt x="505" y="258"/>
                  </a:lnTo>
                  <a:lnTo>
                    <a:pt x="507" y="258"/>
                  </a:lnTo>
                  <a:lnTo>
                    <a:pt x="509" y="258"/>
                  </a:lnTo>
                  <a:lnTo>
                    <a:pt x="511" y="258"/>
                  </a:lnTo>
                  <a:lnTo>
                    <a:pt x="513" y="258"/>
                  </a:lnTo>
                  <a:lnTo>
                    <a:pt x="515" y="259"/>
                  </a:lnTo>
                  <a:lnTo>
                    <a:pt x="516" y="259"/>
                  </a:lnTo>
                  <a:lnTo>
                    <a:pt x="517" y="260"/>
                  </a:lnTo>
                  <a:lnTo>
                    <a:pt x="519" y="260"/>
                  </a:lnTo>
                  <a:lnTo>
                    <a:pt x="520" y="261"/>
                  </a:lnTo>
                  <a:lnTo>
                    <a:pt x="520" y="261"/>
                  </a:lnTo>
                  <a:lnTo>
                    <a:pt x="521" y="262"/>
                  </a:lnTo>
                  <a:lnTo>
                    <a:pt x="522" y="263"/>
                  </a:lnTo>
                  <a:lnTo>
                    <a:pt x="523" y="265"/>
                  </a:lnTo>
                  <a:lnTo>
                    <a:pt x="524" y="267"/>
                  </a:lnTo>
                  <a:lnTo>
                    <a:pt x="524" y="269"/>
                  </a:lnTo>
                  <a:lnTo>
                    <a:pt x="525" y="274"/>
                  </a:lnTo>
                  <a:lnTo>
                    <a:pt x="526" y="276"/>
                  </a:lnTo>
                  <a:lnTo>
                    <a:pt x="527" y="278"/>
                  </a:lnTo>
                  <a:lnTo>
                    <a:pt x="528" y="280"/>
                  </a:lnTo>
                  <a:lnTo>
                    <a:pt x="529" y="282"/>
                  </a:lnTo>
                  <a:lnTo>
                    <a:pt x="530" y="284"/>
                  </a:lnTo>
                  <a:lnTo>
                    <a:pt x="531" y="286"/>
                  </a:lnTo>
                  <a:lnTo>
                    <a:pt x="532" y="287"/>
                  </a:lnTo>
                  <a:lnTo>
                    <a:pt x="533" y="289"/>
                  </a:lnTo>
                  <a:lnTo>
                    <a:pt x="535" y="290"/>
                  </a:lnTo>
                  <a:lnTo>
                    <a:pt x="536" y="291"/>
                  </a:lnTo>
                  <a:lnTo>
                    <a:pt x="538" y="292"/>
                  </a:lnTo>
                  <a:lnTo>
                    <a:pt x="539" y="293"/>
                  </a:lnTo>
                  <a:lnTo>
                    <a:pt x="541" y="293"/>
                  </a:lnTo>
                  <a:lnTo>
                    <a:pt x="542" y="294"/>
                  </a:lnTo>
                  <a:lnTo>
                    <a:pt x="546" y="294"/>
                  </a:lnTo>
                  <a:lnTo>
                    <a:pt x="548" y="295"/>
                  </a:lnTo>
                  <a:lnTo>
                    <a:pt x="550" y="295"/>
                  </a:lnTo>
                  <a:lnTo>
                    <a:pt x="551" y="296"/>
                  </a:lnTo>
                  <a:lnTo>
                    <a:pt x="553" y="297"/>
                  </a:lnTo>
                  <a:lnTo>
                    <a:pt x="554" y="298"/>
                  </a:lnTo>
                  <a:lnTo>
                    <a:pt x="556" y="299"/>
                  </a:lnTo>
                  <a:lnTo>
                    <a:pt x="557" y="301"/>
                  </a:lnTo>
                  <a:lnTo>
                    <a:pt x="559" y="304"/>
                  </a:lnTo>
                  <a:lnTo>
                    <a:pt x="563" y="308"/>
                  </a:lnTo>
                  <a:lnTo>
                    <a:pt x="565" y="311"/>
                  </a:lnTo>
                  <a:lnTo>
                    <a:pt x="567" y="313"/>
                  </a:lnTo>
                  <a:lnTo>
                    <a:pt x="570" y="318"/>
                  </a:lnTo>
                  <a:lnTo>
                    <a:pt x="573" y="323"/>
                  </a:lnTo>
                  <a:lnTo>
                    <a:pt x="575" y="327"/>
                  </a:lnTo>
                  <a:lnTo>
                    <a:pt x="578" y="330"/>
                  </a:lnTo>
                  <a:lnTo>
                    <a:pt x="579" y="331"/>
                  </a:lnTo>
                  <a:lnTo>
                    <a:pt x="580" y="333"/>
                  </a:lnTo>
                  <a:lnTo>
                    <a:pt x="584" y="337"/>
                  </a:lnTo>
                  <a:lnTo>
                    <a:pt x="589" y="343"/>
                  </a:lnTo>
                  <a:lnTo>
                    <a:pt x="591" y="345"/>
                  </a:lnTo>
                  <a:lnTo>
                    <a:pt x="592" y="346"/>
                  </a:lnTo>
                  <a:lnTo>
                    <a:pt x="594" y="347"/>
                  </a:lnTo>
                  <a:lnTo>
                    <a:pt x="598" y="351"/>
                  </a:lnTo>
                  <a:lnTo>
                    <a:pt x="599" y="352"/>
                  </a:lnTo>
                  <a:lnTo>
                    <a:pt x="600" y="353"/>
                  </a:lnTo>
                  <a:lnTo>
                    <a:pt x="601" y="354"/>
                  </a:lnTo>
                  <a:lnTo>
                    <a:pt x="602" y="356"/>
                  </a:lnTo>
                  <a:lnTo>
                    <a:pt x="603" y="357"/>
                  </a:lnTo>
                  <a:lnTo>
                    <a:pt x="604" y="359"/>
                  </a:lnTo>
                  <a:lnTo>
                    <a:pt x="605" y="361"/>
                  </a:lnTo>
                  <a:lnTo>
                    <a:pt x="606" y="363"/>
                  </a:lnTo>
                  <a:lnTo>
                    <a:pt x="607" y="365"/>
                  </a:lnTo>
                  <a:lnTo>
                    <a:pt x="607" y="368"/>
                  </a:lnTo>
                  <a:lnTo>
                    <a:pt x="607" y="370"/>
                  </a:lnTo>
                  <a:lnTo>
                    <a:pt x="608" y="376"/>
                  </a:lnTo>
                  <a:lnTo>
                    <a:pt x="608" y="380"/>
                  </a:lnTo>
                  <a:lnTo>
                    <a:pt x="609" y="383"/>
                  </a:lnTo>
                  <a:lnTo>
                    <a:pt x="609" y="387"/>
                  </a:lnTo>
                  <a:lnTo>
                    <a:pt x="610" y="390"/>
                  </a:lnTo>
                  <a:lnTo>
                    <a:pt x="610" y="392"/>
                  </a:lnTo>
                  <a:lnTo>
                    <a:pt x="611" y="394"/>
                  </a:lnTo>
                  <a:lnTo>
                    <a:pt x="611" y="395"/>
                  </a:lnTo>
                  <a:lnTo>
                    <a:pt x="612" y="397"/>
                  </a:lnTo>
                  <a:lnTo>
                    <a:pt x="613" y="400"/>
                  </a:lnTo>
                  <a:lnTo>
                    <a:pt x="616" y="405"/>
                  </a:lnTo>
                  <a:lnTo>
                    <a:pt x="617" y="406"/>
                  </a:lnTo>
                  <a:lnTo>
                    <a:pt x="617" y="407"/>
                  </a:lnTo>
                  <a:lnTo>
                    <a:pt x="618" y="409"/>
                  </a:lnTo>
                  <a:lnTo>
                    <a:pt x="618" y="410"/>
                  </a:lnTo>
                  <a:lnTo>
                    <a:pt x="618" y="411"/>
                  </a:lnTo>
                  <a:lnTo>
                    <a:pt x="618" y="411"/>
                  </a:lnTo>
                  <a:lnTo>
                    <a:pt x="618" y="411"/>
                  </a:lnTo>
                  <a:lnTo>
                    <a:pt x="618" y="411"/>
                  </a:lnTo>
                  <a:lnTo>
                    <a:pt x="617" y="412"/>
                  </a:lnTo>
                  <a:lnTo>
                    <a:pt x="617" y="412"/>
                  </a:lnTo>
                  <a:lnTo>
                    <a:pt x="616" y="412"/>
                  </a:lnTo>
                  <a:lnTo>
                    <a:pt x="615" y="412"/>
                  </a:lnTo>
                  <a:lnTo>
                    <a:pt x="613" y="411"/>
                  </a:lnTo>
                  <a:lnTo>
                    <a:pt x="611" y="411"/>
                  </a:lnTo>
                  <a:lnTo>
                    <a:pt x="609" y="410"/>
                  </a:lnTo>
                  <a:lnTo>
                    <a:pt x="602" y="407"/>
                  </a:lnTo>
                  <a:lnTo>
                    <a:pt x="599" y="406"/>
                  </a:lnTo>
                  <a:lnTo>
                    <a:pt x="597" y="405"/>
                  </a:lnTo>
                  <a:lnTo>
                    <a:pt x="594" y="403"/>
                  </a:lnTo>
                  <a:lnTo>
                    <a:pt x="591" y="401"/>
                  </a:lnTo>
                  <a:lnTo>
                    <a:pt x="590" y="401"/>
                  </a:lnTo>
                  <a:lnTo>
                    <a:pt x="588" y="400"/>
                  </a:lnTo>
                  <a:lnTo>
                    <a:pt x="587" y="399"/>
                  </a:lnTo>
                  <a:lnTo>
                    <a:pt x="586" y="399"/>
                  </a:lnTo>
                  <a:lnTo>
                    <a:pt x="585" y="398"/>
                  </a:lnTo>
                  <a:lnTo>
                    <a:pt x="584" y="398"/>
                  </a:lnTo>
                  <a:lnTo>
                    <a:pt x="583" y="398"/>
                  </a:lnTo>
                  <a:lnTo>
                    <a:pt x="582" y="398"/>
                  </a:lnTo>
                  <a:lnTo>
                    <a:pt x="581" y="398"/>
                  </a:lnTo>
                  <a:lnTo>
                    <a:pt x="581" y="399"/>
                  </a:lnTo>
                  <a:lnTo>
                    <a:pt x="580" y="399"/>
                  </a:lnTo>
                  <a:lnTo>
                    <a:pt x="579" y="399"/>
                  </a:lnTo>
                  <a:lnTo>
                    <a:pt x="578" y="400"/>
                  </a:lnTo>
                  <a:lnTo>
                    <a:pt x="578" y="401"/>
                  </a:lnTo>
                  <a:lnTo>
                    <a:pt x="577" y="402"/>
                  </a:lnTo>
                  <a:lnTo>
                    <a:pt x="576" y="402"/>
                  </a:lnTo>
                  <a:lnTo>
                    <a:pt x="576" y="404"/>
                  </a:lnTo>
                  <a:lnTo>
                    <a:pt x="573" y="409"/>
                  </a:lnTo>
                  <a:lnTo>
                    <a:pt x="572" y="411"/>
                  </a:lnTo>
                  <a:lnTo>
                    <a:pt x="572" y="412"/>
                  </a:lnTo>
                  <a:lnTo>
                    <a:pt x="571" y="413"/>
                  </a:lnTo>
                  <a:lnTo>
                    <a:pt x="570" y="415"/>
                  </a:lnTo>
                  <a:lnTo>
                    <a:pt x="568" y="416"/>
                  </a:lnTo>
                  <a:lnTo>
                    <a:pt x="567" y="417"/>
                  </a:lnTo>
                  <a:lnTo>
                    <a:pt x="565" y="419"/>
                  </a:lnTo>
                  <a:lnTo>
                    <a:pt x="563" y="420"/>
                  </a:lnTo>
                  <a:lnTo>
                    <a:pt x="561" y="421"/>
                  </a:lnTo>
                  <a:lnTo>
                    <a:pt x="558" y="422"/>
                  </a:lnTo>
                  <a:lnTo>
                    <a:pt x="555" y="424"/>
                  </a:lnTo>
                  <a:lnTo>
                    <a:pt x="554" y="424"/>
                  </a:lnTo>
                  <a:lnTo>
                    <a:pt x="553" y="426"/>
                  </a:lnTo>
                  <a:lnTo>
                    <a:pt x="552" y="426"/>
                  </a:lnTo>
                  <a:lnTo>
                    <a:pt x="548" y="428"/>
                  </a:lnTo>
                  <a:lnTo>
                    <a:pt x="544" y="430"/>
                  </a:lnTo>
                  <a:lnTo>
                    <a:pt x="541" y="431"/>
                  </a:lnTo>
                  <a:lnTo>
                    <a:pt x="540" y="432"/>
                  </a:lnTo>
                  <a:lnTo>
                    <a:pt x="538" y="433"/>
                  </a:lnTo>
                  <a:lnTo>
                    <a:pt x="534" y="436"/>
                  </a:lnTo>
                  <a:lnTo>
                    <a:pt x="532" y="438"/>
                  </a:lnTo>
                  <a:lnTo>
                    <a:pt x="530" y="439"/>
                  </a:lnTo>
                  <a:lnTo>
                    <a:pt x="527" y="441"/>
                  </a:lnTo>
                  <a:lnTo>
                    <a:pt x="525" y="442"/>
                  </a:lnTo>
                  <a:lnTo>
                    <a:pt x="524" y="443"/>
                  </a:lnTo>
                  <a:lnTo>
                    <a:pt x="523" y="444"/>
                  </a:lnTo>
                  <a:lnTo>
                    <a:pt x="522" y="445"/>
                  </a:lnTo>
                  <a:lnTo>
                    <a:pt x="521" y="446"/>
                  </a:lnTo>
                  <a:lnTo>
                    <a:pt x="521" y="447"/>
                  </a:lnTo>
                  <a:lnTo>
                    <a:pt x="520" y="448"/>
                  </a:lnTo>
                  <a:lnTo>
                    <a:pt x="520" y="449"/>
                  </a:lnTo>
                  <a:lnTo>
                    <a:pt x="520" y="450"/>
                  </a:lnTo>
                  <a:lnTo>
                    <a:pt x="520" y="454"/>
                  </a:lnTo>
                  <a:lnTo>
                    <a:pt x="520" y="455"/>
                  </a:lnTo>
                  <a:lnTo>
                    <a:pt x="519" y="456"/>
                  </a:lnTo>
                  <a:lnTo>
                    <a:pt x="519" y="456"/>
                  </a:lnTo>
                  <a:lnTo>
                    <a:pt x="519" y="457"/>
                  </a:lnTo>
                  <a:lnTo>
                    <a:pt x="518" y="458"/>
                  </a:lnTo>
                  <a:lnTo>
                    <a:pt x="517" y="459"/>
                  </a:lnTo>
                  <a:lnTo>
                    <a:pt x="515" y="460"/>
                  </a:lnTo>
                  <a:lnTo>
                    <a:pt x="513" y="462"/>
                  </a:lnTo>
                  <a:lnTo>
                    <a:pt x="512" y="463"/>
                  </a:lnTo>
                  <a:lnTo>
                    <a:pt x="511" y="464"/>
                  </a:lnTo>
                  <a:lnTo>
                    <a:pt x="511" y="464"/>
                  </a:lnTo>
                  <a:lnTo>
                    <a:pt x="510" y="465"/>
                  </a:lnTo>
                  <a:lnTo>
                    <a:pt x="510" y="466"/>
                  </a:lnTo>
                  <a:lnTo>
                    <a:pt x="510" y="467"/>
                  </a:lnTo>
                  <a:lnTo>
                    <a:pt x="510" y="468"/>
                  </a:lnTo>
                  <a:lnTo>
                    <a:pt x="510" y="468"/>
                  </a:lnTo>
                  <a:lnTo>
                    <a:pt x="510" y="470"/>
                  </a:lnTo>
                  <a:lnTo>
                    <a:pt x="511" y="473"/>
                  </a:lnTo>
                  <a:lnTo>
                    <a:pt x="511" y="474"/>
                  </a:lnTo>
                  <a:lnTo>
                    <a:pt x="511" y="475"/>
                  </a:lnTo>
                  <a:lnTo>
                    <a:pt x="511" y="475"/>
                  </a:lnTo>
                  <a:lnTo>
                    <a:pt x="511" y="476"/>
                  </a:lnTo>
                  <a:lnTo>
                    <a:pt x="510" y="477"/>
                  </a:lnTo>
                  <a:lnTo>
                    <a:pt x="510" y="477"/>
                  </a:lnTo>
                  <a:lnTo>
                    <a:pt x="509" y="477"/>
                  </a:lnTo>
                  <a:lnTo>
                    <a:pt x="508" y="477"/>
                  </a:lnTo>
                  <a:lnTo>
                    <a:pt x="507" y="477"/>
                  </a:lnTo>
                  <a:lnTo>
                    <a:pt x="506" y="477"/>
                  </a:lnTo>
                  <a:lnTo>
                    <a:pt x="505" y="477"/>
                  </a:lnTo>
                  <a:lnTo>
                    <a:pt x="503" y="477"/>
                  </a:lnTo>
                  <a:lnTo>
                    <a:pt x="500" y="476"/>
                  </a:lnTo>
                  <a:lnTo>
                    <a:pt x="498" y="476"/>
                  </a:lnTo>
                  <a:lnTo>
                    <a:pt x="496" y="476"/>
                  </a:lnTo>
                  <a:lnTo>
                    <a:pt x="495" y="475"/>
                  </a:lnTo>
                  <a:lnTo>
                    <a:pt x="494" y="476"/>
                  </a:lnTo>
                  <a:lnTo>
                    <a:pt x="491" y="476"/>
                  </a:lnTo>
                  <a:lnTo>
                    <a:pt x="487" y="476"/>
                  </a:lnTo>
                  <a:lnTo>
                    <a:pt x="485" y="477"/>
                  </a:lnTo>
                  <a:lnTo>
                    <a:pt x="483" y="477"/>
                  </a:lnTo>
                  <a:lnTo>
                    <a:pt x="482" y="476"/>
                  </a:lnTo>
                  <a:lnTo>
                    <a:pt x="482" y="476"/>
                  </a:lnTo>
                  <a:lnTo>
                    <a:pt x="481" y="476"/>
                  </a:lnTo>
                  <a:lnTo>
                    <a:pt x="479" y="475"/>
                  </a:lnTo>
                  <a:lnTo>
                    <a:pt x="478" y="475"/>
                  </a:lnTo>
                  <a:lnTo>
                    <a:pt x="477" y="475"/>
                  </a:lnTo>
                  <a:lnTo>
                    <a:pt x="477" y="475"/>
                  </a:lnTo>
                  <a:lnTo>
                    <a:pt x="476" y="475"/>
                  </a:lnTo>
                  <a:lnTo>
                    <a:pt x="473" y="477"/>
                  </a:lnTo>
                  <a:lnTo>
                    <a:pt x="471" y="477"/>
                  </a:lnTo>
                  <a:lnTo>
                    <a:pt x="470" y="477"/>
                  </a:lnTo>
                  <a:lnTo>
                    <a:pt x="466" y="478"/>
                  </a:lnTo>
                  <a:lnTo>
                    <a:pt x="464" y="479"/>
                  </a:lnTo>
                  <a:lnTo>
                    <a:pt x="462" y="479"/>
                  </a:lnTo>
                  <a:lnTo>
                    <a:pt x="460" y="479"/>
                  </a:lnTo>
                  <a:lnTo>
                    <a:pt x="459" y="479"/>
                  </a:lnTo>
                  <a:lnTo>
                    <a:pt x="458" y="479"/>
                  </a:lnTo>
                  <a:lnTo>
                    <a:pt x="457" y="478"/>
                  </a:lnTo>
                  <a:lnTo>
                    <a:pt x="456" y="478"/>
                  </a:lnTo>
                  <a:lnTo>
                    <a:pt x="455" y="477"/>
                  </a:lnTo>
                  <a:lnTo>
                    <a:pt x="453" y="476"/>
                  </a:lnTo>
                  <a:lnTo>
                    <a:pt x="448" y="472"/>
                  </a:lnTo>
                  <a:lnTo>
                    <a:pt x="446" y="470"/>
                  </a:lnTo>
                  <a:lnTo>
                    <a:pt x="445" y="470"/>
                  </a:lnTo>
                  <a:lnTo>
                    <a:pt x="443" y="469"/>
                  </a:lnTo>
                  <a:lnTo>
                    <a:pt x="440" y="467"/>
                  </a:lnTo>
                  <a:lnTo>
                    <a:pt x="437" y="466"/>
                  </a:lnTo>
                  <a:lnTo>
                    <a:pt x="434" y="465"/>
                  </a:lnTo>
                  <a:lnTo>
                    <a:pt x="432" y="464"/>
                  </a:lnTo>
                  <a:lnTo>
                    <a:pt x="431" y="463"/>
                  </a:lnTo>
                  <a:lnTo>
                    <a:pt x="429" y="462"/>
                  </a:lnTo>
                  <a:lnTo>
                    <a:pt x="428" y="461"/>
                  </a:lnTo>
                  <a:lnTo>
                    <a:pt x="424" y="458"/>
                  </a:lnTo>
                  <a:lnTo>
                    <a:pt x="423" y="457"/>
                  </a:lnTo>
                  <a:lnTo>
                    <a:pt x="422" y="456"/>
                  </a:lnTo>
                  <a:lnTo>
                    <a:pt x="420" y="456"/>
                  </a:lnTo>
                  <a:lnTo>
                    <a:pt x="419" y="455"/>
                  </a:lnTo>
                  <a:lnTo>
                    <a:pt x="415" y="453"/>
                  </a:lnTo>
                  <a:lnTo>
                    <a:pt x="412" y="452"/>
                  </a:lnTo>
                  <a:lnTo>
                    <a:pt x="410" y="451"/>
                  </a:lnTo>
                  <a:lnTo>
                    <a:pt x="409" y="450"/>
                  </a:lnTo>
                  <a:lnTo>
                    <a:pt x="407" y="449"/>
                  </a:lnTo>
                  <a:lnTo>
                    <a:pt x="406" y="447"/>
                  </a:lnTo>
                  <a:lnTo>
                    <a:pt x="405" y="446"/>
                  </a:lnTo>
                  <a:lnTo>
                    <a:pt x="402" y="442"/>
                  </a:lnTo>
                  <a:lnTo>
                    <a:pt x="400" y="440"/>
                  </a:lnTo>
                  <a:lnTo>
                    <a:pt x="399" y="439"/>
                  </a:lnTo>
                  <a:lnTo>
                    <a:pt x="398" y="438"/>
                  </a:lnTo>
                  <a:lnTo>
                    <a:pt x="397" y="438"/>
                  </a:lnTo>
                  <a:lnTo>
                    <a:pt x="396" y="437"/>
                  </a:lnTo>
                  <a:lnTo>
                    <a:pt x="394" y="436"/>
                  </a:lnTo>
                  <a:lnTo>
                    <a:pt x="392" y="436"/>
                  </a:lnTo>
                  <a:lnTo>
                    <a:pt x="387" y="434"/>
                  </a:lnTo>
                  <a:lnTo>
                    <a:pt x="385" y="434"/>
                  </a:lnTo>
                  <a:lnTo>
                    <a:pt x="384" y="433"/>
                  </a:lnTo>
                  <a:lnTo>
                    <a:pt x="383" y="432"/>
                  </a:lnTo>
                  <a:lnTo>
                    <a:pt x="382" y="432"/>
                  </a:lnTo>
                  <a:lnTo>
                    <a:pt x="381" y="431"/>
                  </a:lnTo>
                  <a:lnTo>
                    <a:pt x="380" y="430"/>
                  </a:lnTo>
                  <a:lnTo>
                    <a:pt x="380" y="429"/>
                  </a:lnTo>
                  <a:lnTo>
                    <a:pt x="379" y="428"/>
                  </a:lnTo>
                  <a:lnTo>
                    <a:pt x="378" y="425"/>
                  </a:lnTo>
                  <a:lnTo>
                    <a:pt x="377" y="421"/>
                  </a:lnTo>
                  <a:lnTo>
                    <a:pt x="376" y="419"/>
                  </a:lnTo>
                  <a:lnTo>
                    <a:pt x="375" y="417"/>
                  </a:lnTo>
                  <a:lnTo>
                    <a:pt x="375" y="416"/>
                  </a:lnTo>
                  <a:lnTo>
                    <a:pt x="374" y="415"/>
                  </a:lnTo>
                  <a:lnTo>
                    <a:pt x="374" y="415"/>
                  </a:lnTo>
                  <a:lnTo>
                    <a:pt x="373" y="413"/>
                  </a:lnTo>
                  <a:lnTo>
                    <a:pt x="370" y="410"/>
                  </a:lnTo>
                  <a:lnTo>
                    <a:pt x="369" y="409"/>
                  </a:lnTo>
                  <a:lnTo>
                    <a:pt x="368" y="408"/>
                  </a:lnTo>
                  <a:lnTo>
                    <a:pt x="367" y="408"/>
                  </a:lnTo>
                  <a:lnTo>
                    <a:pt x="365" y="407"/>
                  </a:lnTo>
                  <a:lnTo>
                    <a:pt x="363" y="406"/>
                  </a:lnTo>
                  <a:lnTo>
                    <a:pt x="361" y="405"/>
                  </a:lnTo>
                  <a:lnTo>
                    <a:pt x="356" y="404"/>
                  </a:lnTo>
                  <a:lnTo>
                    <a:pt x="351" y="402"/>
                  </a:lnTo>
                  <a:lnTo>
                    <a:pt x="348" y="402"/>
                  </a:lnTo>
                  <a:lnTo>
                    <a:pt x="344" y="401"/>
                  </a:lnTo>
                  <a:lnTo>
                    <a:pt x="343" y="401"/>
                  </a:lnTo>
                  <a:lnTo>
                    <a:pt x="341" y="401"/>
                  </a:lnTo>
                  <a:lnTo>
                    <a:pt x="340" y="401"/>
                  </a:lnTo>
                  <a:lnTo>
                    <a:pt x="339" y="401"/>
                  </a:lnTo>
                  <a:lnTo>
                    <a:pt x="337" y="401"/>
                  </a:lnTo>
                  <a:lnTo>
                    <a:pt x="333" y="403"/>
                  </a:lnTo>
                  <a:lnTo>
                    <a:pt x="331" y="403"/>
                  </a:lnTo>
                  <a:lnTo>
                    <a:pt x="330" y="404"/>
                  </a:lnTo>
                  <a:lnTo>
                    <a:pt x="328" y="405"/>
                  </a:lnTo>
                  <a:lnTo>
                    <a:pt x="327" y="406"/>
                  </a:lnTo>
                  <a:lnTo>
                    <a:pt x="324" y="410"/>
                  </a:lnTo>
                  <a:lnTo>
                    <a:pt x="323" y="410"/>
                  </a:lnTo>
                  <a:lnTo>
                    <a:pt x="322" y="411"/>
                  </a:lnTo>
                  <a:lnTo>
                    <a:pt x="321" y="412"/>
                  </a:lnTo>
                  <a:lnTo>
                    <a:pt x="320" y="412"/>
                  </a:lnTo>
                  <a:lnTo>
                    <a:pt x="316" y="414"/>
                  </a:lnTo>
                  <a:lnTo>
                    <a:pt x="314" y="415"/>
                  </a:lnTo>
                  <a:lnTo>
                    <a:pt x="313" y="416"/>
                  </a:lnTo>
                  <a:lnTo>
                    <a:pt x="310" y="418"/>
                  </a:lnTo>
                  <a:lnTo>
                    <a:pt x="307" y="419"/>
                  </a:lnTo>
                  <a:lnTo>
                    <a:pt x="306" y="420"/>
                  </a:lnTo>
                  <a:lnTo>
                    <a:pt x="305" y="420"/>
                  </a:lnTo>
                  <a:lnTo>
                    <a:pt x="304" y="420"/>
                  </a:lnTo>
                  <a:lnTo>
                    <a:pt x="304" y="421"/>
                  </a:lnTo>
                  <a:lnTo>
                    <a:pt x="303" y="421"/>
                  </a:lnTo>
                  <a:lnTo>
                    <a:pt x="301" y="420"/>
                  </a:lnTo>
                  <a:lnTo>
                    <a:pt x="300" y="420"/>
                  </a:lnTo>
                  <a:lnTo>
                    <a:pt x="299" y="420"/>
                  </a:lnTo>
                  <a:lnTo>
                    <a:pt x="298" y="420"/>
                  </a:lnTo>
                  <a:lnTo>
                    <a:pt x="297" y="419"/>
                  </a:lnTo>
                  <a:lnTo>
                    <a:pt x="296" y="419"/>
                  </a:lnTo>
                  <a:lnTo>
                    <a:pt x="295" y="418"/>
                  </a:lnTo>
                  <a:lnTo>
                    <a:pt x="294" y="417"/>
                  </a:lnTo>
                  <a:lnTo>
                    <a:pt x="294" y="416"/>
                  </a:lnTo>
                  <a:lnTo>
                    <a:pt x="293" y="415"/>
                  </a:lnTo>
                  <a:lnTo>
                    <a:pt x="292" y="414"/>
                  </a:lnTo>
                  <a:lnTo>
                    <a:pt x="291" y="412"/>
                  </a:lnTo>
                  <a:lnTo>
                    <a:pt x="290" y="408"/>
                  </a:lnTo>
                  <a:lnTo>
                    <a:pt x="289" y="406"/>
                  </a:lnTo>
                  <a:lnTo>
                    <a:pt x="288" y="404"/>
                  </a:lnTo>
                  <a:lnTo>
                    <a:pt x="287" y="402"/>
                  </a:lnTo>
                  <a:lnTo>
                    <a:pt x="286" y="400"/>
                  </a:lnTo>
                  <a:lnTo>
                    <a:pt x="285" y="399"/>
                  </a:lnTo>
                  <a:lnTo>
                    <a:pt x="284" y="399"/>
                  </a:lnTo>
                  <a:lnTo>
                    <a:pt x="284" y="398"/>
                  </a:lnTo>
                  <a:lnTo>
                    <a:pt x="283" y="397"/>
                  </a:lnTo>
                  <a:lnTo>
                    <a:pt x="281" y="396"/>
                  </a:lnTo>
                  <a:lnTo>
                    <a:pt x="281" y="396"/>
                  </a:lnTo>
                  <a:lnTo>
                    <a:pt x="281" y="396"/>
                  </a:lnTo>
                  <a:lnTo>
                    <a:pt x="280" y="396"/>
                  </a:lnTo>
                  <a:lnTo>
                    <a:pt x="280" y="396"/>
                  </a:lnTo>
                  <a:lnTo>
                    <a:pt x="277" y="398"/>
                  </a:lnTo>
                  <a:lnTo>
                    <a:pt x="275" y="399"/>
                  </a:lnTo>
                  <a:lnTo>
                    <a:pt x="273" y="400"/>
                  </a:lnTo>
                  <a:lnTo>
                    <a:pt x="271" y="401"/>
                  </a:lnTo>
                  <a:lnTo>
                    <a:pt x="270" y="402"/>
                  </a:lnTo>
                  <a:lnTo>
                    <a:pt x="269" y="404"/>
                  </a:lnTo>
                  <a:lnTo>
                    <a:pt x="268" y="405"/>
                  </a:lnTo>
                  <a:lnTo>
                    <a:pt x="267" y="406"/>
                  </a:lnTo>
                  <a:lnTo>
                    <a:pt x="267" y="406"/>
                  </a:lnTo>
                  <a:lnTo>
                    <a:pt x="266" y="407"/>
                  </a:lnTo>
                  <a:lnTo>
                    <a:pt x="265" y="409"/>
                  </a:lnTo>
                  <a:lnTo>
                    <a:pt x="264" y="413"/>
                  </a:lnTo>
                  <a:lnTo>
                    <a:pt x="263" y="414"/>
                  </a:lnTo>
                  <a:lnTo>
                    <a:pt x="262" y="415"/>
                  </a:lnTo>
                  <a:lnTo>
                    <a:pt x="262" y="416"/>
                  </a:lnTo>
                  <a:lnTo>
                    <a:pt x="261" y="416"/>
                  </a:lnTo>
                  <a:lnTo>
                    <a:pt x="260" y="417"/>
                  </a:lnTo>
                  <a:lnTo>
                    <a:pt x="259" y="418"/>
                  </a:lnTo>
                  <a:lnTo>
                    <a:pt x="258" y="419"/>
                  </a:lnTo>
                  <a:lnTo>
                    <a:pt x="256" y="420"/>
                  </a:lnTo>
                  <a:lnTo>
                    <a:pt x="255" y="420"/>
                  </a:lnTo>
                  <a:lnTo>
                    <a:pt x="251" y="421"/>
                  </a:lnTo>
                  <a:lnTo>
                    <a:pt x="249" y="422"/>
                  </a:lnTo>
                  <a:lnTo>
                    <a:pt x="247" y="423"/>
                  </a:lnTo>
                  <a:lnTo>
                    <a:pt x="244" y="425"/>
                  </a:lnTo>
                  <a:lnTo>
                    <a:pt x="242" y="425"/>
                  </a:lnTo>
                  <a:lnTo>
                    <a:pt x="241" y="425"/>
                  </a:lnTo>
                  <a:lnTo>
                    <a:pt x="240" y="425"/>
                  </a:lnTo>
                  <a:lnTo>
                    <a:pt x="238" y="425"/>
                  </a:lnTo>
                  <a:lnTo>
                    <a:pt x="237" y="425"/>
                  </a:lnTo>
                  <a:lnTo>
                    <a:pt x="236" y="425"/>
                  </a:lnTo>
                  <a:lnTo>
                    <a:pt x="234" y="425"/>
                  </a:lnTo>
                  <a:lnTo>
                    <a:pt x="230" y="423"/>
                  </a:lnTo>
                  <a:lnTo>
                    <a:pt x="228" y="422"/>
                  </a:lnTo>
                  <a:lnTo>
                    <a:pt x="227" y="422"/>
                  </a:lnTo>
                  <a:lnTo>
                    <a:pt x="226" y="422"/>
                  </a:lnTo>
                  <a:lnTo>
                    <a:pt x="225" y="422"/>
                  </a:lnTo>
                  <a:lnTo>
                    <a:pt x="223" y="422"/>
                  </a:lnTo>
                  <a:lnTo>
                    <a:pt x="221" y="422"/>
                  </a:lnTo>
                  <a:lnTo>
                    <a:pt x="219" y="422"/>
                  </a:lnTo>
                  <a:lnTo>
                    <a:pt x="217" y="421"/>
                  </a:lnTo>
                  <a:lnTo>
                    <a:pt x="215" y="421"/>
                  </a:lnTo>
                  <a:lnTo>
                    <a:pt x="213" y="421"/>
                  </a:lnTo>
                  <a:lnTo>
                    <a:pt x="209" y="421"/>
                  </a:lnTo>
                  <a:lnTo>
                    <a:pt x="208" y="421"/>
                  </a:lnTo>
                  <a:lnTo>
                    <a:pt x="206" y="421"/>
                  </a:lnTo>
                  <a:lnTo>
                    <a:pt x="204" y="421"/>
                  </a:lnTo>
                  <a:lnTo>
                    <a:pt x="203" y="421"/>
                  </a:lnTo>
                  <a:lnTo>
                    <a:pt x="202" y="421"/>
                  </a:lnTo>
                  <a:lnTo>
                    <a:pt x="201" y="421"/>
                  </a:lnTo>
                  <a:lnTo>
                    <a:pt x="200" y="420"/>
                  </a:lnTo>
                  <a:lnTo>
                    <a:pt x="198" y="419"/>
                  </a:lnTo>
                  <a:lnTo>
                    <a:pt x="196" y="417"/>
                  </a:lnTo>
                  <a:lnTo>
                    <a:pt x="195" y="417"/>
                  </a:lnTo>
                  <a:lnTo>
                    <a:pt x="195" y="416"/>
                  </a:lnTo>
                  <a:lnTo>
                    <a:pt x="194" y="416"/>
                  </a:lnTo>
                  <a:lnTo>
                    <a:pt x="194" y="416"/>
                  </a:lnTo>
                  <a:lnTo>
                    <a:pt x="193" y="416"/>
                  </a:lnTo>
                  <a:lnTo>
                    <a:pt x="192" y="416"/>
                  </a:lnTo>
                  <a:lnTo>
                    <a:pt x="192" y="416"/>
                  </a:lnTo>
                  <a:lnTo>
                    <a:pt x="191" y="416"/>
                  </a:lnTo>
                  <a:lnTo>
                    <a:pt x="186" y="419"/>
                  </a:lnTo>
                  <a:lnTo>
                    <a:pt x="185" y="419"/>
                  </a:lnTo>
                  <a:lnTo>
                    <a:pt x="184" y="420"/>
                  </a:lnTo>
                  <a:lnTo>
                    <a:pt x="181" y="420"/>
                  </a:lnTo>
                  <a:lnTo>
                    <a:pt x="180" y="421"/>
                  </a:lnTo>
                  <a:lnTo>
                    <a:pt x="178" y="421"/>
                  </a:lnTo>
                  <a:lnTo>
                    <a:pt x="177" y="422"/>
                  </a:lnTo>
                  <a:lnTo>
                    <a:pt x="176" y="423"/>
                  </a:lnTo>
                  <a:lnTo>
                    <a:pt x="175" y="423"/>
                  </a:lnTo>
                  <a:lnTo>
                    <a:pt x="175" y="424"/>
                  </a:lnTo>
                  <a:lnTo>
                    <a:pt x="174" y="425"/>
                  </a:lnTo>
                  <a:lnTo>
                    <a:pt x="173" y="426"/>
                  </a:lnTo>
                  <a:lnTo>
                    <a:pt x="173" y="427"/>
                  </a:lnTo>
                  <a:lnTo>
                    <a:pt x="171" y="430"/>
                  </a:lnTo>
                  <a:lnTo>
                    <a:pt x="171" y="431"/>
                  </a:lnTo>
                  <a:lnTo>
                    <a:pt x="170" y="431"/>
                  </a:lnTo>
                  <a:lnTo>
                    <a:pt x="169" y="432"/>
                  </a:lnTo>
                  <a:lnTo>
                    <a:pt x="167" y="434"/>
                  </a:lnTo>
                  <a:lnTo>
                    <a:pt x="166" y="435"/>
                  </a:lnTo>
                  <a:lnTo>
                    <a:pt x="164" y="436"/>
                  </a:lnTo>
                  <a:lnTo>
                    <a:pt x="162" y="437"/>
                  </a:lnTo>
                  <a:lnTo>
                    <a:pt x="161" y="437"/>
                  </a:lnTo>
                  <a:lnTo>
                    <a:pt x="159" y="439"/>
                  </a:lnTo>
                  <a:lnTo>
                    <a:pt x="157" y="440"/>
                  </a:lnTo>
                  <a:lnTo>
                    <a:pt x="155" y="441"/>
                  </a:lnTo>
                  <a:lnTo>
                    <a:pt x="154" y="442"/>
                  </a:lnTo>
                  <a:lnTo>
                    <a:pt x="153" y="442"/>
                  </a:lnTo>
                  <a:lnTo>
                    <a:pt x="151" y="443"/>
                  </a:lnTo>
                  <a:lnTo>
                    <a:pt x="150" y="443"/>
                  </a:lnTo>
                  <a:lnTo>
                    <a:pt x="148" y="443"/>
                  </a:lnTo>
                  <a:lnTo>
                    <a:pt x="147" y="444"/>
                  </a:lnTo>
                  <a:lnTo>
                    <a:pt x="146" y="444"/>
                  </a:lnTo>
                  <a:lnTo>
                    <a:pt x="145" y="444"/>
                  </a:lnTo>
                  <a:lnTo>
                    <a:pt x="143" y="444"/>
                  </a:lnTo>
                  <a:lnTo>
                    <a:pt x="142" y="443"/>
                  </a:lnTo>
                  <a:lnTo>
                    <a:pt x="141" y="443"/>
                  </a:lnTo>
                  <a:lnTo>
                    <a:pt x="140" y="443"/>
                  </a:lnTo>
                  <a:lnTo>
                    <a:pt x="139" y="442"/>
                  </a:lnTo>
                  <a:lnTo>
                    <a:pt x="138" y="441"/>
                  </a:lnTo>
                  <a:lnTo>
                    <a:pt x="137" y="441"/>
                  </a:lnTo>
                  <a:lnTo>
                    <a:pt x="137" y="440"/>
                  </a:lnTo>
                  <a:lnTo>
                    <a:pt x="136" y="439"/>
                  </a:lnTo>
                  <a:lnTo>
                    <a:pt x="137" y="439"/>
                  </a:lnTo>
                  <a:lnTo>
                    <a:pt x="137" y="437"/>
                  </a:lnTo>
                  <a:lnTo>
                    <a:pt x="137" y="435"/>
                  </a:lnTo>
                  <a:lnTo>
                    <a:pt x="138" y="433"/>
                  </a:lnTo>
                  <a:lnTo>
                    <a:pt x="137" y="433"/>
                  </a:lnTo>
                  <a:lnTo>
                    <a:pt x="137" y="432"/>
                  </a:lnTo>
                  <a:lnTo>
                    <a:pt x="137" y="431"/>
                  </a:lnTo>
                  <a:lnTo>
                    <a:pt x="137" y="430"/>
                  </a:lnTo>
                  <a:lnTo>
                    <a:pt x="136" y="430"/>
                  </a:lnTo>
                  <a:lnTo>
                    <a:pt x="136" y="429"/>
                  </a:lnTo>
                  <a:lnTo>
                    <a:pt x="135" y="428"/>
                  </a:lnTo>
                  <a:lnTo>
                    <a:pt x="135" y="428"/>
                  </a:lnTo>
                  <a:lnTo>
                    <a:pt x="133" y="426"/>
                  </a:lnTo>
                  <a:lnTo>
                    <a:pt x="132" y="425"/>
                  </a:lnTo>
                  <a:lnTo>
                    <a:pt x="128" y="423"/>
                  </a:lnTo>
                  <a:lnTo>
                    <a:pt x="127" y="422"/>
                  </a:lnTo>
                  <a:lnTo>
                    <a:pt x="126" y="422"/>
                  </a:lnTo>
                  <a:lnTo>
                    <a:pt x="125" y="421"/>
                  </a:lnTo>
                  <a:lnTo>
                    <a:pt x="123" y="421"/>
                  </a:lnTo>
                  <a:lnTo>
                    <a:pt x="120" y="421"/>
                  </a:lnTo>
                  <a:lnTo>
                    <a:pt x="118" y="420"/>
                  </a:lnTo>
                  <a:lnTo>
                    <a:pt x="117" y="419"/>
                  </a:lnTo>
                  <a:lnTo>
                    <a:pt x="112" y="418"/>
                  </a:lnTo>
                  <a:lnTo>
                    <a:pt x="107" y="416"/>
                  </a:lnTo>
                  <a:lnTo>
                    <a:pt x="106" y="416"/>
                  </a:lnTo>
                  <a:lnTo>
                    <a:pt x="105" y="415"/>
                  </a:lnTo>
                  <a:lnTo>
                    <a:pt x="105" y="415"/>
                  </a:lnTo>
                  <a:lnTo>
                    <a:pt x="104" y="415"/>
                  </a:lnTo>
                  <a:lnTo>
                    <a:pt x="104" y="414"/>
                  </a:lnTo>
                  <a:lnTo>
                    <a:pt x="104" y="414"/>
                  </a:lnTo>
                  <a:lnTo>
                    <a:pt x="106" y="410"/>
                  </a:lnTo>
                  <a:lnTo>
                    <a:pt x="106" y="409"/>
                  </a:lnTo>
                  <a:lnTo>
                    <a:pt x="106" y="409"/>
                  </a:lnTo>
                  <a:lnTo>
                    <a:pt x="106" y="407"/>
                  </a:lnTo>
                  <a:lnTo>
                    <a:pt x="105" y="405"/>
                  </a:lnTo>
                  <a:lnTo>
                    <a:pt x="105" y="405"/>
                  </a:lnTo>
                  <a:lnTo>
                    <a:pt x="105" y="404"/>
                  </a:lnTo>
                  <a:lnTo>
                    <a:pt x="105" y="403"/>
                  </a:lnTo>
                  <a:lnTo>
                    <a:pt x="106" y="402"/>
                  </a:lnTo>
                  <a:lnTo>
                    <a:pt x="107" y="400"/>
                  </a:lnTo>
                  <a:lnTo>
                    <a:pt x="109" y="398"/>
                  </a:lnTo>
                  <a:lnTo>
                    <a:pt x="111" y="396"/>
                  </a:lnTo>
                  <a:lnTo>
                    <a:pt x="112" y="395"/>
                  </a:lnTo>
                  <a:lnTo>
                    <a:pt x="114" y="392"/>
                  </a:lnTo>
                  <a:lnTo>
                    <a:pt x="115" y="390"/>
                  </a:lnTo>
                  <a:lnTo>
                    <a:pt x="116" y="389"/>
                  </a:lnTo>
                  <a:lnTo>
                    <a:pt x="116" y="387"/>
                  </a:lnTo>
                  <a:lnTo>
                    <a:pt x="117" y="385"/>
                  </a:lnTo>
                  <a:lnTo>
                    <a:pt x="118" y="383"/>
                  </a:lnTo>
                  <a:lnTo>
                    <a:pt x="118" y="382"/>
                  </a:lnTo>
                  <a:lnTo>
                    <a:pt x="118" y="381"/>
                  </a:lnTo>
                  <a:lnTo>
                    <a:pt x="118" y="379"/>
                  </a:lnTo>
                  <a:lnTo>
                    <a:pt x="118" y="378"/>
                  </a:lnTo>
                  <a:lnTo>
                    <a:pt x="118" y="377"/>
                  </a:lnTo>
                  <a:lnTo>
                    <a:pt x="118" y="377"/>
                  </a:lnTo>
                  <a:lnTo>
                    <a:pt x="117" y="374"/>
                  </a:lnTo>
                  <a:lnTo>
                    <a:pt x="117" y="373"/>
                  </a:lnTo>
                  <a:lnTo>
                    <a:pt x="116" y="371"/>
                  </a:lnTo>
                  <a:lnTo>
                    <a:pt x="115" y="369"/>
                  </a:lnTo>
                  <a:lnTo>
                    <a:pt x="113" y="366"/>
                  </a:lnTo>
                  <a:lnTo>
                    <a:pt x="112" y="364"/>
                  </a:lnTo>
                  <a:lnTo>
                    <a:pt x="111" y="362"/>
                  </a:lnTo>
                  <a:lnTo>
                    <a:pt x="111" y="361"/>
                  </a:lnTo>
                  <a:lnTo>
                    <a:pt x="111" y="360"/>
                  </a:lnTo>
                  <a:lnTo>
                    <a:pt x="110" y="358"/>
                  </a:lnTo>
                  <a:lnTo>
                    <a:pt x="110" y="356"/>
                  </a:lnTo>
                  <a:lnTo>
                    <a:pt x="110" y="354"/>
                  </a:lnTo>
                  <a:lnTo>
                    <a:pt x="110" y="351"/>
                  </a:lnTo>
                  <a:lnTo>
                    <a:pt x="110" y="350"/>
                  </a:lnTo>
                  <a:lnTo>
                    <a:pt x="110" y="349"/>
                  </a:lnTo>
                  <a:lnTo>
                    <a:pt x="111" y="345"/>
                  </a:lnTo>
                  <a:lnTo>
                    <a:pt x="111" y="343"/>
                  </a:lnTo>
                  <a:lnTo>
                    <a:pt x="111" y="340"/>
                  </a:lnTo>
                  <a:lnTo>
                    <a:pt x="111" y="336"/>
                  </a:lnTo>
                  <a:lnTo>
                    <a:pt x="111" y="333"/>
                  </a:lnTo>
                  <a:lnTo>
                    <a:pt x="111" y="331"/>
                  </a:lnTo>
                  <a:lnTo>
                    <a:pt x="110" y="330"/>
                  </a:lnTo>
                  <a:lnTo>
                    <a:pt x="110" y="328"/>
                  </a:lnTo>
                  <a:lnTo>
                    <a:pt x="109" y="327"/>
                  </a:lnTo>
                  <a:lnTo>
                    <a:pt x="109" y="326"/>
                  </a:lnTo>
                  <a:lnTo>
                    <a:pt x="108" y="325"/>
                  </a:lnTo>
                  <a:lnTo>
                    <a:pt x="107" y="324"/>
                  </a:lnTo>
                  <a:lnTo>
                    <a:pt x="107" y="323"/>
                  </a:lnTo>
                  <a:lnTo>
                    <a:pt x="105" y="322"/>
                  </a:lnTo>
                  <a:lnTo>
                    <a:pt x="104" y="321"/>
                  </a:lnTo>
                  <a:lnTo>
                    <a:pt x="102" y="319"/>
                  </a:lnTo>
                  <a:lnTo>
                    <a:pt x="101" y="319"/>
                  </a:lnTo>
                  <a:lnTo>
                    <a:pt x="100" y="318"/>
                  </a:lnTo>
                  <a:lnTo>
                    <a:pt x="99" y="318"/>
                  </a:lnTo>
                  <a:lnTo>
                    <a:pt x="99" y="318"/>
                  </a:lnTo>
                  <a:lnTo>
                    <a:pt x="98" y="318"/>
                  </a:lnTo>
                  <a:lnTo>
                    <a:pt x="97" y="318"/>
                  </a:lnTo>
                  <a:lnTo>
                    <a:pt x="95" y="318"/>
                  </a:lnTo>
                  <a:lnTo>
                    <a:pt x="94" y="319"/>
                  </a:lnTo>
                  <a:lnTo>
                    <a:pt x="92" y="319"/>
                  </a:lnTo>
                  <a:lnTo>
                    <a:pt x="89" y="321"/>
                  </a:lnTo>
                  <a:lnTo>
                    <a:pt x="84" y="322"/>
                  </a:lnTo>
                  <a:lnTo>
                    <a:pt x="82" y="323"/>
                  </a:lnTo>
                  <a:lnTo>
                    <a:pt x="81" y="323"/>
                  </a:lnTo>
                  <a:lnTo>
                    <a:pt x="79" y="323"/>
                  </a:lnTo>
                  <a:lnTo>
                    <a:pt x="78" y="323"/>
                  </a:lnTo>
                  <a:lnTo>
                    <a:pt x="73" y="322"/>
                  </a:lnTo>
                  <a:lnTo>
                    <a:pt x="70" y="322"/>
                  </a:lnTo>
                  <a:lnTo>
                    <a:pt x="64" y="321"/>
                  </a:lnTo>
                  <a:lnTo>
                    <a:pt x="62" y="321"/>
                  </a:lnTo>
                  <a:lnTo>
                    <a:pt x="61" y="321"/>
                  </a:lnTo>
                  <a:lnTo>
                    <a:pt x="54" y="322"/>
                  </a:lnTo>
                  <a:lnTo>
                    <a:pt x="53" y="322"/>
                  </a:lnTo>
                  <a:lnTo>
                    <a:pt x="52" y="322"/>
                  </a:lnTo>
                  <a:lnTo>
                    <a:pt x="51" y="322"/>
                  </a:lnTo>
                  <a:lnTo>
                    <a:pt x="50" y="322"/>
                  </a:lnTo>
                  <a:lnTo>
                    <a:pt x="49" y="321"/>
                  </a:lnTo>
                  <a:lnTo>
                    <a:pt x="48" y="321"/>
                  </a:lnTo>
                  <a:lnTo>
                    <a:pt x="47" y="320"/>
                  </a:lnTo>
                  <a:lnTo>
                    <a:pt x="46" y="320"/>
                  </a:lnTo>
                  <a:lnTo>
                    <a:pt x="45" y="319"/>
                  </a:lnTo>
                  <a:lnTo>
                    <a:pt x="44" y="318"/>
                  </a:lnTo>
                  <a:lnTo>
                    <a:pt x="43" y="317"/>
                  </a:lnTo>
                  <a:lnTo>
                    <a:pt x="42" y="317"/>
                  </a:lnTo>
                  <a:lnTo>
                    <a:pt x="42" y="316"/>
                  </a:lnTo>
                  <a:lnTo>
                    <a:pt x="42" y="315"/>
                  </a:lnTo>
                  <a:lnTo>
                    <a:pt x="41" y="314"/>
                  </a:lnTo>
                  <a:lnTo>
                    <a:pt x="41" y="313"/>
                  </a:lnTo>
                  <a:lnTo>
                    <a:pt x="40" y="311"/>
                  </a:lnTo>
                  <a:lnTo>
                    <a:pt x="40" y="310"/>
                  </a:lnTo>
                  <a:lnTo>
                    <a:pt x="40" y="308"/>
                  </a:lnTo>
                  <a:lnTo>
                    <a:pt x="40" y="305"/>
                  </a:lnTo>
                  <a:lnTo>
                    <a:pt x="40" y="304"/>
                  </a:lnTo>
                  <a:lnTo>
                    <a:pt x="40" y="303"/>
                  </a:lnTo>
                  <a:lnTo>
                    <a:pt x="39" y="302"/>
                  </a:lnTo>
                  <a:lnTo>
                    <a:pt x="38" y="301"/>
                  </a:lnTo>
                  <a:lnTo>
                    <a:pt x="38" y="300"/>
                  </a:lnTo>
                  <a:lnTo>
                    <a:pt x="36" y="298"/>
                  </a:lnTo>
                  <a:lnTo>
                    <a:pt x="34" y="297"/>
                  </a:lnTo>
                  <a:lnTo>
                    <a:pt x="32" y="295"/>
                  </a:lnTo>
                  <a:lnTo>
                    <a:pt x="31" y="294"/>
                  </a:lnTo>
                  <a:lnTo>
                    <a:pt x="30" y="293"/>
                  </a:lnTo>
                  <a:lnTo>
                    <a:pt x="29" y="291"/>
                  </a:lnTo>
                  <a:lnTo>
                    <a:pt x="28" y="290"/>
                  </a:lnTo>
                  <a:lnTo>
                    <a:pt x="27" y="290"/>
                  </a:lnTo>
                  <a:lnTo>
                    <a:pt x="26" y="289"/>
                  </a:lnTo>
                  <a:lnTo>
                    <a:pt x="25" y="288"/>
                  </a:lnTo>
                  <a:lnTo>
                    <a:pt x="23" y="288"/>
                  </a:lnTo>
                  <a:lnTo>
                    <a:pt x="22" y="287"/>
                  </a:lnTo>
                  <a:lnTo>
                    <a:pt x="21" y="287"/>
                  </a:lnTo>
                  <a:lnTo>
                    <a:pt x="17" y="287"/>
                  </a:lnTo>
                  <a:lnTo>
                    <a:pt x="16" y="287"/>
                  </a:lnTo>
                  <a:lnTo>
                    <a:pt x="15" y="286"/>
                  </a:lnTo>
                  <a:lnTo>
                    <a:pt x="14" y="286"/>
                  </a:lnTo>
                  <a:lnTo>
                    <a:pt x="13" y="286"/>
                  </a:lnTo>
                  <a:lnTo>
                    <a:pt x="12" y="285"/>
                  </a:lnTo>
                  <a:lnTo>
                    <a:pt x="11" y="285"/>
                  </a:lnTo>
                  <a:lnTo>
                    <a:pt x="10" y="284"/>
                  </a:lnTo>
                  <a:lnTo>
                    <a:pt x="9" y="283"/>
                  </a:lnTo>
                  <a:lnTo>
                    <a:pt x="8" y="283"/>
                  </a:lnTo>
                  <a:lnTo>
                    <a:pt x="7" y="282"/>
                  </a:lnTo>
                  <a:lnTo>
                    <a:pt x="6" y="281"/>
                  </a:lnTo>
                  <a:lnTo>
                    <a:pt x="6" y="280"/>
                  </a:lnTo>
                  <a:lnTo>
                    <a:pt x="5" y="279"/>
                  </a:lnTo>
                  <a:lnTo>
                    <a:pt x="5" y="277"/>
                  </a:lnTo>
                  <a:lnTo>
                    <a:pt x="4" y="275"/>
                  </a:lnTo>
                  <a:lnTo>
                    <a:pt x="4" y="274"/>
                  </a:lnTo>
                  <a:lnTo>
                    <a:pt x="3" y="273"/>
                  </a:lnTo>
                  <a:lnTo>
                    <a:pt x="1" y="270"/>
                  </a:lnTo>
                  <a:lnTo>
                    <a:pt x="1" y="269"/>
                  </a:lnTo>
                  <a:lnTo>
                    <a:pt x="0" y="268"/>
                  </a:lnTo>
                  <a:lnTo>
                    <a:pt x="0" y="267"/>
                  </a:lnTo>
                  <a:lnTo>
                    <a:pt x="0" y="266"/>
                  </a:lnTo>
                  <a:lnTo>
                    <a:pt x="0" y="265"/>
                  </a:lnTo>
                  <a:lnTo>
                    <a:pt x="0" y="264"/>
                  </a:lnTo>
                  <a:lnTo>
                    <a:pt x="0" y="263"/>
                  </a:lnTo>
                  <a:lnTo>
                    <a:pt x="1" y="262"/>
                  </a:lnTo>
                  <a:lnTo>
                    <a:pt x="2" y="261"/>
                  </a:lnTo>
                  <a:lnTo>
                    <a:pt x="2" y="260"/>
                  </a:lnTo>
                  <a:lnTo>
                    <a:pt x="3" y="260"/>
                  </a:lnTo>
                  <a:lnTo>
                    <a:pt x="4" y="259"/>
                  </a:lnTo>
                  <a:lnTo>
                    <a:pt x="7" y="258"/>
                  </a:lnTo>
                  <a:lnTo>
                    <a:pt x="8" y="257"/>
                  </a:lnTo>
                  <a:lnTo>
                    <a:pt x="9" y="256"/>
                  </a:lnTo>
                  <a:lnTo>
                    <a:pt x="9" y="256"/>
                  </a:lnTo>
                  <a:lnTo>
                    <a:pt x="10" y="255"/>
                  </a:lnTo>
                  <a:lnTo>
                    <a:pt x="10" y="254"/>
                  </a:lnTo>
                  <a:lnTo>
                    <a:pt x="12" y="250"/>
                  </a:lnTo>
                  <a:lnTo>
                    <a:pt x="12" y="249"/>
                  </a:lnTo>
                  <a:lnTo>
                    <a:pt x="13" y="248"/>
                  </a:lnTo>
                  <a:lnTo>
                    <a:pt x="15" y="244"/>
                  </a:lnTo>
                  <a:lnTo>
                    <a:pt x="16" y="243"/>
                  </a:lnTo>
                  <a:lnTo>
                    <a:pt x="16" y="242"/>
                  </a:lnTo>
                  <a:lnTo>
                    <a:pt x="17" y="240"/>
                  </a:lnTo>
                  <a:lnTo>
                    <a:pt x="17" y="238"/>
                  </a:lnTo>
                  <a:lnTo>
                    <a:pt x="17" y="236"/>
                  </a:lnTo>
                  <a:lnTo>
                    <a:pt x="17" y="234"/>
                  </a:lnTo>
                  <a:lnTo>
                    <a:pt x="17" y="233"/>
                  </a:lnTo>
                  <a:lnTo>
                    <a:pt x="17" y="231"/>
                  </a:lnTo>
                  <a:lnTo>
                    <a:pt x="16" y="225"/>
                  </a:lnTo>
                  <a:lnTo>
                    <a:pt x="15" y="224"/>
                  </a:lnTo>
                  <a:lnTo>
                    <a:pt x="14" y="223"/>
                  </a:lnTo>
                  <a:lnTo>
                    <a:pt x="14" y="221"/>
                  </a:lnTo>
                  <a:lnTo>
                    <a:pt x="13" y="220"/>
                  </a:lnTo>
                  <a:lnTo>
                    <a:pt x="12" y="218"/>
                  </a:lnTo>
                  <a:lnTo>
                    <a:pt x="11" y="217"/>
                  </a:lnTo>
                  <a:lnTo>
                    <a:pt x="10" y="216"/>
                  </a:lnTo>
                  <a:lnTo>
                    <a:pt x="10" y="215"/>
                  </a:lnTo>
                  <a:lnTo>
                    <a:pt x="10" y="213"/>
                  </a:lnTo>
                  <a:lnTo>
                    <a:pt x="10" y="211"/>
                  </a:lnTo>
                  <a:lnTo>
                    <a:pt x="10" y="205"/>
                  </a:lnTo>
                  <a:lnTo>
                    <a:pt x="10" y="202"/>
                  </a:lnTo>
                  <a:lnTo>
                    <a:pt x="10" y="201"/>
                  </a:lnTo>
                  <a:lnTo>
                    <a:pt x="10" y="200"/>
                  </a:lnTo>
                  <a:lnTo>
                    <a:pt x="9" y="199"/>
                  </a:lnTo>
                  <a:lnTo>
                    <a:pt x="8" y="196"/>
                  </a:lnTo>
                  <a:lnTo>
                    <a:pt x="7" y="193"/>
                  </a:lnTo>
                  <a:lnTo>
                    <a:pt x="7" y="191"/>
                  </a:lnTo>
                  <a:lnTo>
                    <a:pt x="6" y="189"/>
                  </a:lnTo>
                  <a:lnTo>
                    <a:pt x="4" y="186"/>
                  </a:lnTo>
                  <a:lnTo>
                    <a:pt x="4" y="185"/>
                  </a:lnTo>
                  <a:lnTo>
                    <a:pt x="3" y="184"/>
                  </a:lnTo>
                  <a:lnTo>
                    <a:pt x="3" y="183"/>
                  </a:lnTo>
                  <a:lnTo>
                    <a:pt x="3" y="182"/>
                  </a:lnTo>
                  <a:lnTo>
                    <a:pt x="4" y="181"/>
                  </a:lnTo>
                  <a:lnTo>
                    <a:pt x="4" y="180"/>
                  </a:lnTo>
                  <a:lnTo>
                    <a:pt x="4" y="179"/>
                  </a:lnTo>
                  <a:lnTo>
                    <a:pt x="5" y="178"/>
                  </a:lnTo>
                  <a:lnTo>
                    <a:pt x="6" y="177"/>
                  </a:lnTo>
                  <a:lnTo>
                    <a:pt x="8" y="175"/>
                  </a:lnTo>
                  <a:lnTo>
                    <a:pt x="11" y="172"/>
                  </a:lnTo>
                  <a:lnTo>
                    <a:pt x="13" y="170"/>
                  </a:lnTo>
                  <a:lnTo>
                    <a:pt x="14" y="169"/>
                  </a:lnTo>
                  <a:lnTo>
                    <a:pt x="14" y="170"/>
                  </a:lnTo>
                  <a:lnTo>
                    <a:pt x="15" y="171"/>
                  </a:lnTo>
                  <a:lnTo>
                    <a:pt x="16" y="172"/>
                  </a:lnTo>
                  <a:lnTo>
                    <a:pt x="18" y="173"/>
                  </a:lnTo>
                  <a:lnTo>
                    <a:pt x="21" y="175"/>
                  </a:lnTo>
                  <a:lnTo>
                    <a:pt x="23" y="176"/>
                  </a:lnTo>
                  <a:lnTo>
                    <a:pt x="29" y="179"/>
                  </a:lnTo>
                  <a:lnTo>
                    <a:pt x="31" y="180"/>
                  </a:lnTo>
                  <a:lnTo>
                    <a:pt x="33" y="181"/>
                  </a:lnTo>
                  <a:lnTo>
                    <a:pt x="35" y="182"/>
                  </a:lnTo>
                  <a:lnTo>
                    <a:pt x="37" y="183"/>
                  </a:lnTo>
                  <a:lnTo>
                    <a:pt x="40" y="184"/>
                  </a:lnTo>
                  <a:lnTo>
                    <a:pt x="41" y="18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1" name="Freeform 277">
              <a:extLst>
                <a:ext uri="{FF2B5EF4-FFF2-40B4-BE49-F238E27FC236}">
                  <a16:creationId xmlns:a16="http://schemas.microsoft.com/office/drawing/2014/main" id="{7187378F-D745-4FA1-9B0E-53E25984BD13}"/>
                </a:ext>
              </a:extLst>
            </p:cNvPr>
            <p:cNvSpPr>
              <a:spLocks/>
            </p:cNvSpPr>
            <p:nvPr/>
          </p:nvSpPr>
          <p:spPr bwMode="auto">
            <a:xfrm>
              <a:off x="6460972" y="2832987"/>
              <a:ext cx="273050" cy="309563"/>
            </a:xfrm>
            <a:custGeom>
              <a:avLst/>
              <a:gdLst>
                <a:gd name="T0" fmla="*/ 4 w 172"/>
                <a:gd name="T1" fmla="*/ 185 h 195"/>
                <a:gd name="T2" fmla="*/ 9 w 172"/>
                <a:gd name="T3" fmla="*/ 184 h 195"/>
                <a:gd name="T4" fmla="*/ 13 w 172"/>
                <a:gd name="T5" fmla="*/ 180 h 195"/>
                <a:gd name="T6" fmla="*/ 20 w 172"/>
                <a:gd name="T7" fmla="*/ 172 h 195"/>
                <a:gd name="T8" fmla="*/ 24 w 172"/>
                <a:gd name="T9" fmla="*/ 170 h 195"/>
                <a:gd name="T10" fmla="*/ 28 w 172"/>
                <a:gd name="T11" fmla="*/ 170 h 195"/>
                <a:gd name="T12" fmla="*/ 34 w 172"/>
                <a:gd name="T13" fmla="*/ 171 h 195"/>
                <a:gd name="T14" fmla="*/ 43 w 172"/>
                <a:gd name="T15" fmla="*/ 175 h 195"/>
                <a:gd name="T16" fmla="*/ 50 w 172"/>
                <a:gd name="T17" fmla="*/ 177 h 195"/>
                <a:gd name="T18" fmla="*/ 57 w 172"/>
                <a:gd name="T19" fmla="*/ 180 h 195"/>
                <a:gd name="T20" fmla="*/ 64 w 172"/>
                <a:gd name="T21" fmla="*/ 183 h 195"/>
                <a:gd name="T22" fmla="*/ 69 w 172"/>
                <a:gd name="T23" fmla="*/ 183 h 195"/>
                <a:gd name="T24" fmla="*/ 71 w 172"/>
                <a:gd name="T25" fmla="*/ 185 h 195"/>
                <a:gd name="T26" fmla="*/ 73 w 172"/>
                <a:gd name="T27" fmla="*/ 190 h 195"/>
                <a:gd name="T28" fmla="*/ 76 w 172"/>
                <a:gd name="T29" fmla="*/ 193 h 195"/>
                <a:gd name="T30" fmla="*/ 78 w 172"/>
                <a:gd name="T31" fmla="*/ 195 h 195"/>
                <a:gd name="T32" fmla="*/ 83 w 172"/>
                <a:gd name="T33" fmla="*/ 195 h 195"/>
                <a:gd name="T34" fmla="*/ 89 w 172"/>
                <a:gd name="T35" fmla="*/ 193 h 195"/>
                <a:gd name="T36" fmla="*/ 94 w 172"/>
                <a:gd name="T37" fmla="*/ 189 h 195"/>
                <a:gd name="T38" fmla="*/ 97 w 172"/>
                <a:gd name="T39" fmla="*/ 185 h 195"/>
                <a:gd name="T40" fmla="*/ 96 w 172"/>
                <a:gd name="T41" fmla="*/ 178 h 195"/>
                <a:gd name="T42" fmla="*/ 96 w 172"/>
                <a:gd name="T43" fmla="*/ 173 h 195"/>
                <a:gd name="T44" fmla="*/ 99 w 172"/>
                <a:gd name="T45" fmla="*/ 169 h 195"/>
                <a:gd name="T46" fmla="*/ 109 w 172"/>
                <a:gd name="T47" fmla="*/ 160 h 195"/>
                <a:gd name="T48" fmla="*/ 112 w 172"/>
                <a:gd name="T49" fmla="*/ 157 h 195"/>
                <a:gd name="T50" fmla="*/ 115 w 172"/>
                <a:gd name="T51" fmla="*/ 157 h 195"/>
                <a:gd name="T52" fmla="*/ 118 w 172"/>
                <a:gd name="T53" fmla="*/ 159 h 195"/>
                <a:gd name="T54" fmla="*/ 124 w 172"/>
                <a:gd name="T55" fmla="*/ 167 h 195"/>
                <a:gd name="T56" fmla="*/ 130 w 172"/>
                <a:gd name="T57" fmla="*/ 171 h 195"/>
                <a:gd name="T58" fmla="*/ 135 w 172"/>
                <a:gd name="T59" fmla="*/ 172 h 195"/>
                <a:gd name="T60" fmla="*/ 142 w 172"/>
                <a:gd name="T61" fmla="*/ 170 h 195"/>
                <a:gd name="T62" fmla="*/ 149 w 172"/>
                <a:gd name="T63" fmla="*/ 169 h 195"/>
                <a:gd name="T64" fmla="*/ 156 w 172"/>
                <a:gd name="T65" fmla="*/ 171 h 195"/>
                <a:gd name="T66" fmla="*/ 161 w 172"/>
                <a:gd name="T67" fmla="*/ 171 h 195"/>
                <a:gd name="T68" fmla="*/ 168 w 172"/>
                <a:gd name="T69" fmla="*/ 168 h 195"/>
                <a:gd name="T70" fmla="*/ 171 w 172"/>
                <a:gd name="T71" fmla="*/ 166 h 195"/>
                <a:gd name="T72" fmla="*/ 172 w 172"/>
                <a:gd name="T73" fmla="*/ 162 h 195"/>
                <a:gd name="T74" fmla="*/ 171 w 172"/>
                <a:gd name="T75" fmla="*/ 158 h 195"/>
                <a:gd name="T76" fmla="*/ 162 w 172"/>
                <a:gd name="T77" fmla="*/ 146 h 195"/>
                <a:gd name="T78" fmla="*/ 155 w 172"/>
                <a:gd name="T79" fmla="*/ 132 h 195"/>
                <a:gd name="T80" fmla="*/ 154 w 172"/>
                <a:gd name="T81" fmla="*/ 127 h 195"/>
                <a:gd name="T82" fmla="*/ 155 w 172"/>
                <a:gd name="T83" fmla="*/ 118 h 195"/>
                <a:gd name="T84" fmla="*/ 158 w 172"/>
                <a:gd name="T85" fmla="*/ 109 h 195"/>
                <a:gd name="T86" fmla="*/ 157 w 172"/>
                <a:gd name="T87" fmla="*/ 105 h 195"/>
                <a:gd name="T88" fmla="*/ 151 w 172"/>
                <a:gd name="T89" fmla="*/ 93 h 195"/>
                <a:gd name="T90" fmla="*/ 151 w 172"/>
                <a:gd name="T91" fmla="*/ 88 h 195"/>
                <a:gd name="T92" fmla="*/ 150 w 172"/>
                <a:gd name="T93" fmla="*/ 80 h 195"/>
                <a:gd name="T94" fmla="*/ 147 w 172"/>
                <a:gd name="T95" fmla="*/ 65 h 195"/>
                <a:gd name="T96" fmla="*/ 146 w 172"/>
                <a:gd name="T97" fmla="*/ 44 h 195"/>
                <a:gd name="T98" fmla="*/ 147 w 172"/>
                <a:gd name="T99" fmla="*/ 32 h 195"/>
                <a:gd name="T100" fmla="*/ 146 w 172"/>
                <a:gd name="T101" fmla="*/ 26 h 195"/>
                <a:gd name="T102" fmla="*/ 140 w 172"/>
                <a:gd name="T103" fmla="*/ 15 h 195"/>
                <a:gd name="T104" fmla="*/ 135 w 172"/>
                <a:gd name="T105" fmla="*/ 6 h 195"/>
                <a:gd name="T106" fmla="*/ 133 w 172"/>
                <a:gd name="T107" fmla="*/ 1 h 195"/>
                <a:gd name="T108" fmla="*/ 136 w 172"/>
                <a:gd name="T109"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 h="195">
                  <a:moveTo>
                    <a:pt x="0" y="184"/>
                  </a:moveTo>
                  <a:lnTo>
                    <a:pt x="2" y="185"/>
                  </a:lnTo>
                  <a:lnTo>
                    <a:pt x="3" y="185"/>
                  </a:lnTo>
                  <a:lnTo>
                    <a:pt x="4" y="185"/>
                  </a:lnTo>
                  <a:lnTo>
                    <a:pt x="5" y="185"/>
                  </a:lnTo>
                  <a:lnTo>
                    <a:pt x="6" y="185"/>
                  </a:lnTo>
                  <a:lnTo>
                    <a:pt x="8" y="184"/>
                  </a:lnTo>
                  <a:lnTo>
                    <a:pt x="9" y="184"/>
                  </a:lnTo>
                  <a:lnTo>
                    <a:pt x="9" y="184"/>
                  </a:lnTo>
                  <a:lnTo>
                    <a:pt x="10" y="183"/>
                  </a:lnTo>
                  <a:lnTo>
                    <a:pt x="11" y="182"/>
                  </a:lnTo>
                  <a:lnTo>
                    <a:pt x="13" y="180"/>
                  </a:lnTo>
                  <a:lnTo>
                    <a:pt x="15" y="177"/>
                  </a:lnTo>
                  <a:lnTo>
                    <a:pt x="18" y="174"/>
                  </a:lnTo>
                  <a:lnTo>
                    <a:pt x="19" y="173"/>
                  </a:lnTo>
                  <a:lnTo>
                    <a:pt x="20" y="172"/>
                  </a:lnTo>
                  <a:lnTo>
                    <a:pt x="21" y="171"/>
                  </a:lnTo>
                  <a:lnTo>
                    <a:pt x="22" y="171"/>
                  </a:lnTo>
                  <a:lnTo>
                    <a:pt x="23" y="170"/>
                  </a:lnTo>
                  <a:lnTo>
                    <a:pt x="24" y="170"/>
                  </a:lnTo>
                  <a:lnTo>
                    <a:pt x="25" y="170"/>
                  </a:lnTo>
                  <a:lnTo>
                    <a:pt x="26" y="170"/>
                  </a:lnTo>
                  <a:lnTo>
                    <a:pt x="27" y="170"/>
                  </a:lnTo>
                  <a:lnTo>
                    <a:pt x="28" y="170"/>
                  </a:lnTo>
                  <a:lnTo>
                    <a:pt x="29" y="170"/>
                  </a:lnTo>
                  <a:lnTo>
                    <a:pt x="30" y="170"/>
                  </a:lnTo>
                  <a:lnTo>
                    <a:pt x="32" y="171"/>
                  </a:lnTo>
                  <a:lnTo>
                    <a:pt x="34" y="171"/>
                  </a:lnTo>
                  <a:lnTo>
                    <a:pt x="35" y="172"/>
                  </a:lnTo>
                  <a:lnTo>
                    <a:pt x="39" y="173"/>
                  </a:lnTo>
                  <a:lnTo>
                    <a:pt x="41" y="174"/>
                  </a:lnTo>
                  <a:lnTo>
                    <a:pt x="43" y="175"/>
                  </a:lnTo>
                  <a:lnTo>
                    <a:pt x="45" y="175"/>
                  </a:lnTo>
                  <a:lnTo>
                    <a:pt x="46" y="176"/>
                  </a:lnTo>
                  <a:lnTo>
                    <a:pt x="49" y="176"/>
                  </a:lnTo>
                  <a:lnTo>
                    <a:pt x="50" y="177"/>
                  </a:lnTo>
                  <a:lnTo>
                    <a:pt x="51" y="177"/>
                  </a:lnTo>
                  <a:lnTo>
                    <a:pt x="52" y="178"/>
                  </a:lnTo>
                  <a:lnTo>
                    <a:pt x="55" y="179"/>
                  </a:lnTo>
                  <a:lnTo>
                    <a:pt x="57" y="180"/>
                  </a:lnTo>
                  <a:lnTo>
                    <a:pt x="60" y="181"/>
                  </a:lnTo>
                  <a:lnTo>
                    <a:pt x="62" y="182"/>
                  </a:lnTo>
                  <a:lnTo>
                    <a:pt x="63" y="183"/>
                  </a:lnTo>
                  <a:lnTo>
                    <a:pt x="64" y="183"/>
                  </a:lnTo>
                  <a:lnTo>
                    <a:pt x="65" y="183"/>
                  </a:lnTo>
                  <a:lnTo>
                    <a:pt x="68" y="182"/>
                  </a:lnTo>
                  <a:lnTo>
                    <a:pt x="69" y="182"/>
                  </a:lnTo>
                  <a:lnTo>
                    <a:pt x="69" y="183"/>
                  </a:lnTo>
                  <a:lnTo>
                    <a:pt x="70" y="183"/>
                  </a:lnTo>
                  <a:lnTo>
                    <a:pt x="70" y="183"/>
                  </a:lnTo>
                  <a:lnTo>
                    <a:pt x="71" y="184"/>
                  </a:lnTo>
                  <a:lnTo>
                    <a:pt x="71" y="185"/>
                  </a:lnTo>
                  <a:lnTo>
                    <a:pt x="72" y="186"/>
                  </a:lnTo>
                  <a:lnTo>
                    <a:pt x="73" y="188"/>
                  </a:lnTo>
                  <a:lnTo>
                    <a:pt x="73" y="189"/>
                  </a:lnTo>
                  <a:lnTo>
                    <a:pt x="73" y="190"/>
                  </a:lnTo>
                  <a:lnTo>
                    <a:pt x="73" y="191"/>
                  </a:lnTo>
                  <a:lnTo>
                    <a:pt x="74" y="192"/>
                  </a:lnTo>
                  <a:lnTo>
                    <a:pt x="75" y="193"/>
                  </a:lnTo>
                  <a:lnTo>
                    <a:pt x="76" y="193"/>
                  </a:lnTo>
                  <a:lnTo>
                    <a:pt x="76" y="194"/>
                  </a:lnTo>
                  <a:lnTo>
                    <a:pt x="77" y="194"/>
                  </a:lnTo>
                  <a:lnTo>
                    <a:pt x="77" y="195"/>
                  </a:lnTo>
                  <a:lnTo>
                    <a:pt x="78" y="195"/>
                  </a:lnTo>
                  <a:lnTo>
                    <a:pt x="79" y="195"/>
                  </a:lnTo>
                  <a:lnTo>
                    <a:pt x="80" y="195"/>
                  </a:lnTo>
                  <a:lnTo>
                    <a:pt x="81" y="195"/>
                  </a:lnTo>
                  <a:lnTo>
                    <a:pt x="83" y="195"/>
                  </a:lnTo>
                  <a:lnTo>
                    <a:pt x="85" y="195"/>
                  </a:lnTo>
                  <a:lnTo>
                    <a:pt x="86" y="194"/>
                  </a:lnTo>
                  <a:lnTo>
                    <a:pt x="88" y="194"/>
                  </a:lnTo>
                  <a:lnTo>
                    <a:pt x="89" y="193"/>
                  </a:lnTo>
                  <a:lnTo>
                    <a:pt x="90" y="192"/>
                  </a:lnTo>
                  <a:lnTo>
                    <a:pt x="91" y="191"/>
                  </a:lnTo>
                  <a:lnTo>
                    <a:pt x="94" y="190"/>
                  </a:lnTo>
                  <a:lnTo>
                    <a:pt x="94" y="189"/>
                  </a:lnTo>
                  <a:lnTo>
                    <a:pt x="95" y="189"/>
                  </a:lnTo>
                  <a:lnTo>
                    <a:pt x="96" y="188"/>
                  </a:lnTo>
                  <a:lnTo>
                    <a:pt x="96" y="186"/>
                  </a:lnTo>
                  <a:lnTo>
                    <a:pt x="97" y="185"/>
                  </a:lnTo>
                  <a:lnTo>
                    <a:pt x="97" y="184"/>
                  </a:lnTo>
                  <a:lnTo>
                    <a:pt x="97" y="183"/>
                  </a:lnTo>
                  <a:lnTo>
                    <a:pt x="97" y="182"/>
                  </a:lnTo>
                  <a:lnTo>
                    <a:pt x="96" y="178"/>
                  </a:lnTo>
                  <a:lnTo>
                    <a:pt x="96" y="176"/>
                  </a:lnTo>
                  <a:lnTo>
                    <a:pt x="96" y="175"/>
                  </a:lnTo>
                  <a:lnTo>
                    <a:pt x="96" y="174"/>
                  </a:lnTo>
                  <a:lnTo>
                    <a:pt x="96" y="173"/>
                  </a:lnTo>
                  <a:lnTo>
                    <a:pt x="97" y="172"/>
                  </a:lnTo>
                  <a:lnTo>
                    <a:pt x="97" y="171"/>
                  </a:lnTo>
                  <a:lnTo>
                    <a:pt x="98" y="170"/>
                  </a:lnTo>
                  <a:lnTo>
                    <a:pt x="99" y="169"/>
                  </a:lnTo>
                  <a:lnTo>
                    <a:pt x="100" y="168"/>
                  </a:lnTo>
                  <a:lnTo>
                    <a:pt x="103" y="165"/>
                  </a:lnTo>
                  <a:lnTo>
                    <a:pt x="106" y="162"/>
                  </a:lnTo>
                  <a:lnTo>
                    <a:pt x="109" y="160"/>
                  </a:lnTo>
                  <a:lnTo>
                    <a:pt x="110" y="159"/>
                  </a:lnTo>
                  <a:lnTo>
                    <a:pt x="111" y="158"/>
                  </a:lnTo>
                  <a:lnTo>
                    <a:pt x="112" y="157"/>
                  </a:lnTo>
                  <a:lnTo>
                    <a:pt x="112" y="157"/>
                  </a:lnTo>
                  <a:lnTo>
                    <a:pt x="113" y="157"/>
                  </a:lnTo>
                  <a:lnTo>
                    <a:pt x="113" y="156"/>
                  </a:lnTo>
                  <a:lnTo>
                    <a:pt x="114" y="156"/>
                  </a:lnTo>
                  <a:lnTo>
                    <a:pt x="115" y="157"/>
                  </a:lnTo>
                  <a:lnTo>
                    <a:pt x="116" y="157"/>
                  </a:lnTo>
                  <a:lnTo>
                    <a:pt x="117" y="158"/>
                  </a:lnTo>
                  <a:lnTo>
                    <a:pt x="117" y="158"/>
                  </a:lnTo>
                  <a:lnTo>
                    <a:pt x="118" y="159"/>
                  </a:lnTo>
                  <a:lnTo>
                    <a:pt x="120" y="162"/>
                  </a:lnTo>
                  <a:lnTo>
                    <a:pt x="122" y="165"/>
                  </a:lnTo>
                  <a:lnTo>
                    <a:pt x="123" y="166"/>
                  </a:lnTo>
                  <a:lnTo>
                    <a:pt x="124" y="167"/>
                  </a:lnTo>
                  <a:lnTo>
                    <a:pt x="125" y="168"/>
                  </a:lnTo>
                  <a:lnTo>
                    <a:pt x="127" y="169"/>
                  </a:lnTo>
                  <a:lnTo>
                    <a:pt x="128" y="170"/>
                  </a:lnTo>
                  <a:lnTo>
                    <a:pt x="130" y="171"/>
                  </a:lnTo>
                  <a:lnTo>
                    <a:pt x="131" y="171"/>
                  </a:lnTo>
                  <a:lnTo>
                    <a:pt x="133" y="172"/>
                  </a:lnTo>
                  <a:lnTo>
                    <a:pt x="134" y="172"/>
                  </a:lnTo>
                  <a:lnTo>
                    <a:pt x="135" y="172"/>
                  </a:lnTo>
                  <a:lnTo>
                    <a:pt x="136" y="172"/>
                  </a:lnTo>
                  <a:lnTo>
                    <a:pt x="137" y="172"/>
                  </a:lnTo>
                  <a:lnTo>
                    <a:pt x="138" y="171"/>
                  </a:lnTo>
                  <a:lnTo>
                    <a:pt x="142" y="170"/>
                  </a:lnTo>
                  <a:lnTo>
                    <a:pt x="145" y="169"/>
                  </a:lnTo>
                  <a:lnTo>
                    <a:pt x="146" y="169"/>
                  </a:lnTo>
                  <a:lnTo>
                    <a:pt x="147" y="169"/>
                  </a:lnTo>
                  <a:lnTo>
                    <a:pt x="149" y="169"/>
                  </a:lnTo>
                  <a:lnTo>
                    <a:pt x="151" y="169"/>
                  </a:lnTo>
                  <a:lnTo>
                    <a:pt x="153" y="170"/>
                  </a:lnTo>
                  <a:lnTo>
                    <a:pt x="155" y="171"/>
                  </a:lnTo>
                  <a:lnTo>
                    <a:pt x="156" y="171"/>
                  </a:lnTo>
                  <a:lnTo>
                    <a:pt x="157" y="171"/>
                  </a:lnTo>
                  <a:lnTo>
                    <a:pt x="158" y="171"/>
                  </a:lnTo>
                  <a:lnTo>
                    <a:pt x="160" y="171"/>
                  </a:lnTo>
                  <a:lnTo>
                    <a:pt x="161" y="171"/>
                  </a:lnTo>
                  <a:lnTo>
                    <a:pt x="163" y="171"/>
                  </a:lnTo>
                  <a:lnTo>
                    <a:pt x="165" y="170"/>
                  </a:lnTo>
                  <a:lnTo>
                    <a:pt x="167" y="169"/>
                  </a:lnTo>
                  <a:lnTo>
                    <a:pt x="168" y="168"/>
                  </a:lnTo>
                  <a:lnTo>
                    <a:pt x="169" y="168"/>
                  </a:lnTo>
                  <a:lnTo>
                    <a:pt x="170" y="167"/>
                  </a:lnTo>
                  <a:lnTo>
                    <a:pt x="171" y="167"/>
                  </a:lnTo>
                  <a:lnTo>
                    <a:pt x="171" y="166"/>
                  </a:lnTo>
                  <a:lnTo>
                    <a:pt x="172" y="165"/>
                  </a:lnTo>
                  <a:lnTo>
                    <a:pt x="172" y="164"/>
                  </a:lnTo>
                  <a:lnTo>
                    <a:pt x="172" y="163"/>
                  </a:lnTo>
                  <a:lnTo>
                    <a:pt x="172" y="162"/>
                  </a:lnTo>
                  <a:lnTo>
                    <a:pt x="172" y="161"/>
                  </a:lnTo>
                  <a:lnTo>
                    <a:pt x="171" y="160"/>
                  </a:lnTo>
                  <a:lnTo>
                    <a:pt x="171" y="159"/>
                  </a:lnTo>
                  <a:lnTo>
                    <a:pt x="171" y="158"/>
                  </a:lnTo>
                  <a:lnTo>
                    <a:pt x="170" y="157"/>
                  </a:lnTo>
                  <a:lnTo>
                    <a:pt x="168" y="153"/>
                  </a:lnTo>
                  <a:lnTo>
                    <a:pt x="164" y="149"/>
                  </a:lnTo>
                  <a:lnTo>
                    <a:pt x="162" y="146"/>
                  </a:lnTo>
                  <a:lnTo>
                    <a:pt x="161" y="145"/>
                  </a:lnTo>
                  <a:lnTo>
                    <a:pt x="158" y="139"/>
                  </a:lnTo>
                  <a:lnTo>
                    <a:pt x="157" y="136"/>
                  </a:lnTo>
                  <a:lnTo>
                    <a:pt x="155" y="132"/>
                  </a:lnTo>
                  <a:lnTo>
                    <a:pt x="154" y="131"/>
                  </a:lnTo>
                  <a:lnTo>
                    <a:pt x="154" y="129"/>
                  </a:lnTo>
                  <a:lnTo>
                    <a:pt x="154" y="128"/>
                  </a:lnTo>
                  <a:lnTo>
                    <a:pt x="154" y="127"/>
                  </a:lnTo>
                  <a:lnTo>
                    <a:pt x="154" y="125"/>
                  </a:lnTo>
                  <a:lnTo>
                    <a:pt x="154" y="124"/>
                  </a:lnTo>
                  <a:lnTo>
                    <a:pt x="154" y="121"/>
                  </a:lnTo>
                  <a:lnTo>
                    <a:pt x="155" y="118"/>
                  </a:lnTo>
                  <a:lnTo>
                    <a:pt x="157" y="113"/>
                  </a:lnTo>
                  <a:lnTo>
                    <a:pt x="157" y="111"/>
                  </a:lnTo>
                  <a:lnTo>
                    <a:pt x="158" y="110"/>
                  </a:lnTo>
                  <a:lnTo>
                    <a:pt x="158" y="109"/>
                  </a:lnTo>
                  <a:lnTo>
                    <a:pt x="158" y="108"/>
                  </a:lnTo>
                  <a:lnTo>
                    <a:pt x="158" y="107"/>
                  </a:lnTo>
                  <a:lnTo>
                    <a:pt x="157" y="106"/>
                  </a:lnTo>
                  <a:lnTo>
                    <a:pt x="157" y="105"/>
                  </a:lnTo>
                  <a:lnTo>
                    <a:pt x="156" y="104"/>
                  </a:lnTo>
                  <a:lnTo>
                    <a:pt x="155" y="100"/>
                  </a:lnTo>
                  <a:lnTo>
                    <a:pt x="152" y="95"/>
                  </a:lnTo>
                  <a:lnTo>
                    <a:pt x="151" y="93"/>
                  </a:lnTo>
                  <a:lnTo>
                    <a:pt x="151" y="92"/>
                  </a:lnTo>
                  <a:lnTo>
                    <a:pt x="151" y="91"/>
                  </a:lnTo>
                  <a:lnTo>
                    <a:pt x="151" y="90"/>
                  </a:lnTo>
                  <a:lnTo>
                    <a:pt x="151" y="88"/>
                  </a:lnTo>
                  <a:lnTo>
                    <a:pt x="151" y="85"/>
                  </a:lnTo>
                  <a:lnTo>
                    <a:pt x="151" y="83"/>
                  </a:lnTo>
                  <a:lnTo>
                    <a:pt x="151" y="82"/>
                  </a:lnTo>
                  <a:lnTo>
                    <a:pt x="150" y="80"/>
                  </a:lnTo>
                  <a:lnTo>
                    <a:pt x="149" y="75"/>
                  </a:lnTo>
                  <a:lnTo>
                    <a:pt x="148" y="72"/>
                  </a:lnTo>
                  <a:lnTo>
                    <a:pt x="147" y="68"/>
                  </a:lnTo>
                  <a:lnTo>
                    <a:pt x="147" y="65"/>
                  </a:lnTo>
                  <a:lnTo>
                    <a:pt x="147" y="63"/>
                  </a:lnTo>
                  <a:lnTo>
                    <a:pt x="146" y="61"/>
                  </a:lnTo>
                  <a:lnTo>
                    <a:pt x="146" y="51"/>
                  </a:lnTo>
                  <a:lnTo>
                    <a:pt x="146" y="44"/>
                  </a:lnTo>
                  <a:lnTo>
                    <a:pt x="146" y="42"/>
                  </a:lnTo>
                  <a:lnTo>
                    <a:pt x="146" y="40"/>
                  </a:lnTo>
                  <a:lnTo>
                    <a:pt x="147" y="34"/>
                  </a:lnTo>
                  <a:lnTo>
                    <a:pt x="147" y="32"/>
                  </a:lnTo>
                  <a:lnTo>
                    <a:pt x="147" y="30"/>
                  </a:lnTo>
                  <a:lnTo>
                    <a:pt x="147" y="28"/>
                  </a:lnTo>
                  <a:lnTo>
                    <a:pt x="146" y="27"/>
                  </a:lnTo>
                  <a:lnTo>
                    <a:pt x="146" y="26"/>
                  </a:lnTo>
                  <a:lnTo>
                    <a:pt x="145" y="24"/>
                  </a:lnTo>
                  <a:lnTo>
                    <a:pt x="145" y="23"/>
                  </a:lnTo>
                  <a:lnTo>
                    <a:pt x="143" y="20"/>
                  </a:lnTo>
                  <a:lnTo>
                    <a:pt x="140" y="15"/>
                  </a:lnTo>
                  <a:lnTo>
                    <a:pt x="138" y="13"/>
                  </a:lnTo>
                  <a:lnTo>
                    <a:pt x="137" y="10"/>
                  </a:lnTo>
                  <a:lnTo>
                    <a:pt x="136" y="8"/>
                  </a:lnTo>
                  <a:lnTo>
                    <a:pt x="135" y="6"/>
                  </a:lnTo>
                  <a:lnTo>
                    <a:pt x="134" y="4"/>
                  </a:lnTo>
                  <a:lnTo>
                    <a:pt x="134" y="3"/>
                  </a:lnTo>
                  <a:lnTo>
                    <a:pt x="134" y="2"/>
                  </a:lnTo>
                  <a:lnTo>
                    <a:pt x="133" y="1"/>
                  </a:lnTo>
                  <a:lnTo>
                    <a:pt x="133" y="0"/>
                  </a:lnTo>
                  <a:lnTo>
                    <a:pt x="134" y="0"/>
                  </a:lnTo>
                  <a:lnTo>
                    <a:pt x="135" y="0"/>
                  </a:lnTo>
                  <a:lnTo>
                    <a:pt x="136" y="0"/>
                  </a:lnTo>
                  <a:lnTo>
                    <a:pt x="139"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2" name="Freeform 278">
              <a:extLst>
                <a:ext uri="{FF2B5EF4-FFF2-40B4-BE49-F238E27FC236}">
                  <a16:creationId xmlns:a16="http://schemas.microsoft.com/office/drawing/2014/main" id="{DBAFA0C3-AA69-48E5-9219-5008A06E040F}"/>
                </a:ext>
              </a:extLst>
            </p:cNvPr>
            <p:cNvSpPr>
              <a:spLocks/>
            </p:cNvSpPr>
            <p:nvPr/>
          </p:nvSpPr>
          <p:spPr bwMode="auto">
            <a:xfrm>
              <a:off x="6570509" y="3420362"/>
              <a:ext cx="993775" cy="654050"/>
            </a:xfrm>
            <a:custGeom>
              <a:avLst/>
              <a:gdLst>
                <a:gd name="T0" fmla="*/ 186 w 626"/>
                <a:gd name="T1" fmla="*/ 49 h 412"/>
                <a:gd name="T2" fmla="*/ 212 w 626"/>
                <a:gd name="T3" fmla="*/ 41 h 412"/>
                <a:gd name="T4" fmla="*/ 253 w 626"/>
                <a:gd name="T5" fmla="*/ 36 h 412"/>
                <a:gd name="T6" fmla="*/ 272 w 626"/>
                <a:gd name="T7" fmla="*/ 62 h 412"/>
                <a:gd name="T8" fmla="*/ 302 w 626"/>
                <a:gd name="T9" fmla="*/ 82 h 412"/>
                <a:gd name="T10" fmla="*/ 343 w 626"/>
                <a:gd name="T11" fmla="*/ 106 h 412"/>
                <a:gd name="T12" fmla="*/ 371 w 626"/>
                <a:gd name="T13" fmla="*/ 106 h 412"/>
                <a:gd name="T14" fmla="*/ 400 w 626"/>
                <a:gd name="T15" fmla="*/ 107 h 412"/>
                <a:gd name="T16" fmla="*/ 407 w 626"/>
                <a:gd name="T17" fmla="*/ 89 h 412"/>
                <a:gd name="T18" fmla="*/ 422 w 626"/>
                <a:gd name="T19" fmla="*/ 68 h 412"/>
                <a:gd name="T20" fmla="*/ 461 w 626"/>
                <a:gd name="T21" fmla="*/ 43 h 412"/>
                <a:gd name="T22" fmla="*/ 477 w 626"/>
                <a:gd name="T23" fmla="*/ 29 h 412"/>
                <a:gd name="T24" fmla="*/ 510 w 626"/>
                <a:gd name="T25" fmla="*/ 42 h 412"/>
                <a:gd name="T26" fmla="*/ 552 w 626"/>
                <a:gd name="T27" fmla="*/ 67 h 412"/>
                <a:gd name="T28" fmla="*/ 578 w 626"/>
                <a:gd name="T29" fmla="*/ 49 h 412"/>
                <a:gd name="T30" fmla="*/ 605 w 626"/>
                <a:gd name="T31" fmla="*/ 10 h 412"/>
                <a:gd name="T32" fmla="*/ 626 w 626"/>
                <a:gd name="T33" fmla="*/ 2 h 412"/>
                <a:gd name="T34" fmla="*/ 607 w 626"/>
                <a:gd name="T35" fmla="*/ 60 h 412"/>
                <a:gd name="T36" fmla="*/ 605 w 626"/>
                <a:gd name="T37" fmla="*/ 90 h 412"/>
                <a:gd name="T38" fmla="*/ 589 w 626"/>
                <a:gd name="T39" fmla="*/ 124 h 412"/>
                <a:gd name="T40" fmla="*/ 570 w 626"/>
                <a:gd name="T41" fmla="*/ 137 h 412"/>
                <a:gd name="T42" fmla="*/ 585 w 626"/>
                <a:gd name="T43" fmla="*/ 191 h 412"/>
                <a:gd name="T44" fmla="*/ 580 w 626"/>
                <a:gd name="T45" fmla="*/ 230 h 412"/>
                <a:gd name="T46" fmla="*/ 590 w 626"/>
                <a:gd name="T47" fmla="*/ 265 h 412"/>
                <a:gd name="T48" fmla="*/ 608 w 626"/>
                <a:gd name="T49" fmla="*/ 299 h 412"/>
                <a:gd name="T50" fmla="*/ 619 w 626"/>
                <a:gd name="T51" fmla="*/ 312 h 412"/>
                <a:gd name="T52" fmla="*/ 624 w 626"/>
                <a:gd name="T53" fmla="*/ 342 h 412"/>
                <a:gd name="T54" fmla="*/ 614 w 626"/>
                <a:gd name="T55" fmla="*/ 377 h 412"/>
                <a:gd name="T56" fmla="*/ 598 w 626"/>
                <a:gd name="T57" fmla="*/ 394 h 412"/>
                <a:gd name="T58" fmla="*/ 550 w 626"/>
                <a:gd name="T59" fmla="*/ 379 h 412"/>
                <a:gd name="T60" fmla="*/ 513 w 626"/>
                <a:gd name="T61" fmla="*/ 379 h 412"/>
                <a:gd name="T62" fmla="*/ 496 w 626"/>
                <a:gd name="T63" fmla="*/ 402 h 412"/>
                <a:gd name="T64" fmla="*/ 459 w 626"/>
                <a:gd name="T65" fmla="*/ 402 h 412"/>
                <a:gd name="T66" fmla="*/ 439 w 626"/>
                <a:gd name="T67" fmla="*/ 412 h 412"/>
                <a:gd name="T68" fmla="*/ 404 w 626"/>
                <a:gd name="T69" fmla="*/ 387 h 412"/>
                <a:gd name="T70" fmla="*/ 366 w 626"/>
                <a:gd name="T71" fmla="*/ 359 h 412"/>
                <a:gd name="T72" fmla="*/ 314 w 626"/>
                <a:gd name="T73" fmla="*/ 342 h 412"/>
                <a:gd name="T74" fmla="*/ 287 w 626"/>
                <a:gd name="T75" fmla="*/ 325 h 412"/>
                <a:gd name="T76" fmla="*/ 265 w 626"/>
                <a:gd name="T77" fmla="*/ 314 h 412"/>
                <a:gd name="T78" fmla="*/ 243 w 626"/>
                <a:gd name="T79" fmla="*/ 343 h 412"/>
                <a:gd name="T80" fmla="*/ 208 w 626"/>
                <a:gd name="T81" fmla="*/ 327 h 412"/>
                <a:gd name="T82" fmla="*/ 200 w 626"/>
                <a:gd name="T83" fmla="*/ 308 h 412"/>
                <a:gd name="T84" fmla="*/ 173 w 626"/>
                <a:gd name="T85" fmla="*/ 295 h 412"/>
                <a:gd name="T86" fmla="*/ 152 w 626"/>
                <a:gd name="T87" fmla="*/ 280 h 412"/>
                <a:gd name="T88" fmla="*/ 124 w 626"/>
                <a:gd name="T89" fmla="*/ 264 h 412"/>
                <a:gd name="T90" fmla="*/ 95 w 626"/>
                <a:gd name="T91" fmla="*/ 263 h 412"/>
                <a:gd name="T92" fmla="*/ 55 w 626"/>
                <a:gd name="T93" fmla="*/ 213 h 412"/>
                <a:gd name="T94" fmla="*/ 64 w 626"/>
                <a:gd name="T95" fmla="*/ 181 h 412"/>
                <a:gd name="T96" fmla="*/ 53 w 626"/>
                <a:gd name="T97" fmla="*/ 160 h 412"/>
                <a:gd name="T98" fmla="*/ 39 w 626"/>
                <a:gd name="T99" fmla="*/ 140 h 412"/>
                <a:gd name="T100" fmla="*/ 19 w 626"/>
                <a:gd name="T101" fmla="*/ 130 h 412"/>
                <a:gd name="T102" fmla="*/ 0 w 626"/>
                <a:gd name="T103" fmla="*/ 115 h 412"/>
                <a:gd name="T104" fmla="*/ 6 w 626"/>
                <a:gd name="T105" fmla="*/ 105 h 412"/>
                <a:gd name="T106" fmla="*/ 16 w 626"/>
                <a:gd name="T107" fmla="*/ 86 h 412"/>
                <a:gd name="T108" fmla="*/ 17 w 626"/>
                <a:gd name="T109" fmla="*/ 74 h 412"/>
                <a:gd name="T110" fmla="*/ 35 w 626"/>
                <a:gd name="T111" fmla="*/ 74 h 412"/>
                <a:gd name="T112" fmla="*/ 61 w 626"/>
                <a:gd name="T113" fmla="*/ 61 h 412"/>
                <a:gd name="T114" fmla="*/ 83 w 626"/>
                <a:gd name="T115" fmla="*/ 46 h 412"/>
                <a:gd name="T116" fmla="*/ 109 w 626"/>
                <a:gd name="T117" fmla="*/ 52 h 412"/>
                <a:gd name="T118" fmla="*/ 141 w 626"/>
                <a:gd name="T119" fmla="*/ 51 h 412"/>
                <a:gd name="T120" fmla="*/ 161 w 626"/>
                <a:gd name="T121" fmla="*/ 3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lnTo>
                    <a:pt x="60" y="61"/>
                  </a:lnTo>
                  <a:lnTo>
                    <a:pt x="61" y="61"/>
                  </a:lnTo>
                  <a:lnTo>
                    <a:pt x="61" y="60"/>
                  </a:lnTo>
                  <a:lnTo>
                    <a:pt x="63" y="57"/>
                  </a:lnTo>
                  <a:lnTo>
                    <a:pt x="63" y="56"/>
                  </a:lnTo>
                  <a:lnTo>
                    <a:pt x="64" y="55"/>
                  </a:lnTo>
                  <a:lnTo>
                    <a:pt x="65" y="54"/>
                  </a:lnTo>
                  <a:lnTo>
                    <a:pt x="65" y="53"/>
                  </a:lnTo>
                  <a:lnTo>
                    <a:pt x="66" y="53"/>
                  </a:lnTo>
                  <a:lnTo>
                    <a:pt x="67" y="52"/>
                  </a:lnTo>
                  <a:lnTo>
                    <a:pt x="68" y="51"/>
                  </a:lnTo>
                  <a:lnTo>
                    <a:pt x="70" y="51"/>
                  </a:lnTo>
                  <a:lnTo>
                    <a:pt x="71" y="50"/>
                  </a:lnTo>
                  <a:lnTo>
                    <a:pt x="74" y="50"/>
                  </a:lnTo>
                  <a:lnTo>
                    <a:pt x="75" y="49"/>
                  </a:lnTo>
                  <a:lnTo>
                    <a:pt x="76" y="49"/>
                  </a:lnTo>
                  <a:lnTo>
                    <a:pt x="81" y="46"/>
                  </a:lnTo>
                  <a:lnTo>
                    <a:pt x="82" y="46"/>
                  </a:lnTo>
                  <a:lnTo>
                    <a:pt x="82" y="46"/>
                  </a:lnTo>
                  <a:lnTo>
                    <a:pt x="83" y="46"/>
                  </a:lnTo>
                  <a:lnTo>
                    <a:pt x="84" y="46"/>
                  </a:lnTo>
                  <a:lnTo>
                    <a:pt x="84" y="46"/>
                  </a:lnTo>
                  <a:lnTo>
                    <a:pt x="85" y="46"/>
                  </a:lnTo>
                  <a:lnTo>
                    <a:pt x="85" y="47"/>
                  </a:lnTo>
                  <a:lnTo>
                    <a:pt x="86" y="47"/>
                  </a:lnTo>
                  <a:lnTo>
                    <a:pt x="88" y="49"/>
                  </a:lnTo>
                  <a:lnTo>
                    <a:pt x="90" y="50"/>
                  </a:lnTo>
                  <a:lnTo>
                    <a:pt x="91" y="51"/>
                  </a:lnTo>
                  <a:lnTo>
                    <a:pt x="92" y="51"/>
                  </a:lnTo>
                  <a:lnTo>
                    <a:pt x="93" y="51"/>
                  </a:lnTo>
                  <a:lnTo>
                    <a:pt x="94" y="51"/>
                  </a:lnTo>
                  <a:lnTo>
                    <a:pt x="96" y="51"/>
                  </a:lnTo>
                  <a:lnTo>
                    <a:pt x="98" y="51"/>
                  </a:lnTo>
                  <a:lnTo>
                    <a:pt x="99" y="51"/>
                  </a:lnTo>
                  <a:lnTo>
                    <a:pt x="103" y="51"/>
                  </a:lnTo>
                  <a:lnTo>
                    <a:pt x="105" y="51"/>
                  </a:lnTo>
                  <a:lnTo>
                    <a:pt x="107" y="51"/>
                  </a:lnTo>
                  <a:lnTo>
                    <a:pt x="109" y="52"/>
                  </a:lnTo>
                  <a:lnTo>
                    <a:pt x="111" y="52"/>
                  </a:lnTo>
                  <a:lnTo>
                    <a:pt x="113" y="52"/>
                  </a:lnTo>
                  <a:lnTo>
                    <a:pt x="115" y="52"/>
                  </a:lnTo>
                  <a:lnTo>
                    <a:pt x="116" y="52"/>
                  </a:lnTo>
                  <a:lnTo>
                    <a:pt x="117" y="52"/>
                  </a:lnTo>
                  <a:lnTo>
                    <a:pt x="118" y="52"/>
                  </a:lnTo>
                  <a:lnTo>
                    <a:pt x="120" y="53"/>
                  </a:lnTo>
                  <a:lnTo>
                    <a:pt x="124" y="55"/>
                  </a:lnTo>
                  <a:lnTo>
                    <a:pt x="126" y="55"/>
                  </a:lnTo>
                  <a:lnTo>
                    <a:pt x="127" y="55"/>
                  </a:lnTo>
                  <a:lnTo>
                    <a:pt x="128" y="55"/>
                  </a:lnTo>
                  <a:lnTo>
                    <a:pt x="130" y="55"/>
                  </a:lnTo>
                  <a:lnTo>
                    <a:pt x="131" y="55"/>
                  </a:lnTo>
                  <a:lnTo>
                    <a:pt x="132" y="55"/>
                  </a:lnTo>
                  <a:lnTo>
                    <a:pt x="134" y="55"/>
                  </a:lnTo>
                  <a:lnTo>
                    <a:pt x="137" y="53"/>
                  </a:lnTo>
                  <a:lnTo>
                    <a:pt x="139" y="52"/>
                  </a:lnTo>
                  <a:lnTo>
                    <a:pt x="141" y="51"/>
                  </a:lnTo>
                  <a:lnTo>
                    <a:pt x="145" y="50"/>
                  </a:lnTo>
                  <a:lnTo>
                    <a:pt x="146" y="50"/>
                  </a:lnTo>
                  <a:lnTo>
                    <a:pt x="148" y="49"/>
                  </a:lnTo>
                  <a:lnTo>
                    <a:pt x="149" y="48"/>
                  </a:lnTo>
                  <a:lnTo>
                    <a:pt x="150" y="47"/>
                  </a:lnTo>
                  <a:lnTo>
                    <a:pt x="151" y="46"/>
                  </a:lnTo>
                  <a:lnTo>
                    <a:pt x="152" y="46"/>
                  </a:lnTo>
                  <a:lnTo>
                    <a:pt x="152" y="45"/>
                  </a:lnTo>
                  <a:lnTo>
                    <a:pt x="153" y="44"/>
                  </a:lnTo>
                  <a:lnTo>
                    <a:pt x="154" y="43"/>
                  </a:lnTo>
                  <a:lnTo>
                    <a:pt x="155" y="39"/>
                  </a:lnTo>
                  <a:lnTo>
                    <a:pt x="156" y="37"/>
                  </a:lnTo>
                  <a:lnTo>
                    <a:pt x="157" y="36"/>
                  </a:lnTo>
                  <a:lnTo>
                    <a:pt x="157" y="36"/>
                  </a:lnTo>
                  <a:lnTo>
                    <a:pt x="158" y="35"/>
                  </a:lnTo>
                  <a:lnTo>
                    <a:pt x="159" y="34"/>
                  </a:lnTo>
                  <a:lnTo>
                    <a:pt x="160" y="32"/>
                  </a:lnTo>
                  <a:lnTo>
                    <a:pt x="161" y="31"/>
                  </a:lnTo>
                  <a:lnTo>
                    <a:pt x="163" y="30"/>
                  </a:lnTo>
                  <a:lnTo>
                    <a:pt x="165" y="29"/>
                  </a:lnTo>
                  <a:lnTo>
                    <a:pt x="167" y="28"/>
                  </a:lnTo>
                  <a:lnTo>
                    <a:pt x="170" y="26"/>
                  </a:lnTo>
                  <a:lnTo>
                    <a:pt x="170" y="26"/>
                  </a:lnTo>
                  <a:lnTo>
                    <a:pt x="171" y="26"/>
                  </a:lnTo>
                  <a:lnTo>
                    <a:pt x="171" y="26"/>
                  </a:lnTo>
                  <a:close/>
                </a:path>
              </a:pathLst>
            </a:custGeom>
            <a:solidFill>
              <a:srgbClr val="6BA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3" name="Freeform 279">
              <a:extLst>
                <a:ext uri="{FF2B5EF4-FFF2-40B4-BE49-F238E27FC236}">
                  <a16:creationId xmlns:a16="http://schemas.microsoft.com/office/drawing/2014/main" id="{7A741992-64AD-417C-A46A-2AFEA2204840}"/>
                </a:ext>
              </a:extLst>
            </p:cNvPr>
            <p:cNvSpPr>
              <a:spLocks/>
            </p:cNvSpPr>
            <p:nvPr/>
          </p:nvSpPr>
          <p:spPr bwMode="auto">
            <a:xfrm>
              <a:off x="6570509" y="3420362"/>
              <a:ext cx="993775" cy="654050"/>
            </a:xfrm>
            <a:custGeom>
              <a:avLst/>
              <a:gdLst>
                <a:gd name="T0" fmla="*/ 185 w 626"/>
                <a:gd name="T1" fmla="*/ 48 h 412"/>
                <a:gd name="T2" fmla="*/ 210 w 626"/>
                <a:gd name="T3" fmla="*/ 42 h 412"/>
                <a:gd name="T4" fmla="*/ 241 w 626"/>
                <a:gd name="T5" fmla="*/ 32 h 412"/>
                <a:gd name="T6" fmla="*/ 269 w 626"/>
                <a:gd name="T7" fmla="*/ 58 h 412"/>
                <a:gd name="T8" fmla="*/ 295 w 626"/>
                <a:gd name="T9" fmla="*/ 76 h 412"/>
                <a:gd name="T10" fmla="*/ 327 w 626"/>
                <a:gd name="T11" fmla="*/ 96 h 412"/>
                <a:gd name="T12" fmla="*/ 361 w 626"/>
                <a:gd name="T13" fmla="*/ 107 h 412"/>
                <a:gd name="T14" fmla="*/ 388 w 626"/>
                <a:gd name="T15" fmla="*/ 106 h 412"/>
                <a:gd name="T16" fmla="*/ 400 w 626"/>
                <a:gd name="T17" fmla="*/ 98 h 412"/>
                <a:gd name="T18" fmla="*/ 410 w 626"/>
                <a:gd name="T19" fmla="*/ 79 h 412"/>
                <a:gd name="T20" fmla="*/ 442 w 626"/>
                <a:gd name="T21" fmla="*/ 56 h 412"/>
                <a:gd name="T22" fmla="*/ 467 w 626"/>
                <a:gd name="T23" fmla="*/ 32 h 412"/>
                <a:gd name="T24" fmla="*/ 487 w 626"/>
                <a:gd name="T25" fmla="*/ 35 h 412"/>
                <a:gd name="T26" fmla="*/ 517 w 626"/>
                <a:gd name="T27" fmla="*/ 47 h 412"/>
                <a:gd name="T28" fmla="*/ 556 w 626"/>
                <a:gd name="T29" fmla="*/ 68 h 412"/>
                <a:gd name="T30" fmla="*/ 580 w 626"/>
                <a:gd name="T31" fmla="*/ 46 h 412"/>
                <a:gd name="T32" fmla="*/ 606 w 626"/>
                <a:gd name="T33" fmla="*/ 8 h 412"/>
                <a:gd name="T34" fmla="*/ 626 w 626"/>
                <a:gd name="T35" fmla="*/ 2 h 412"/>
                <a:gd name="T36" fmla="*/ 609 w 626"/>
                <a:gd name="T37" fmla="*/ 57 h 412"/>
                <a:gd name="T38" fmla="*/ 604 w 626"/>
                <a:gd name="T39" fmla="*/ 87 h 412"/>
                <a:gd name="T40" fmla="*/ 595 w 626"/>
                <a:gd name="T41" fmla="*/ 118 h 412"/>
                <a:gd name="T42" fmla="*/ 571 w 626"/>
                <a:gd name="T43" fmla="*/ 135 h 412"/>
                <a:gd name="T44" fmla="*/ 578 w 626"/>
                <a:gd name="T45" fmla="*/ 172 h 412"/>
                <a:gd name="T46" fmla="*/ 585 w 626"/>
                <a:gd name="T47" fmla="*/ 219 h 412"/>
                <a:gd name="T48" fmla="*/ 584 w 626"/>
                <a:gd name="T49" fmla="*/ 250 h 412"/>
                <a:gd name="T50" fmla="*/ 605 w 626"/>
                <a:gd name="T51" fmla="*/ 285 h 412"/>
                <a:gd name="T52" fmla="*/ 607 w 626"/>
                <a:gd name="T53" fmla="*/ 309 h 412"/>
                <a:gd name="T54" fmla="*/ 625 w 626"/>
                <a:gd name="T55" fmla="*/ 320 h 412"/>
                <a:gd name="T56" fmla="*/ 613 w 626"/>
                <a:gd name="T57" fmla="*/ 357 h 412"/>
                <a:gd name="T58" fmla="*/ 611 w 626"/>
                <a:gd name="T59" fmla="*/ 391 h 412"/>
                <a:gd name="T60" fmla="*/ 586 w 626"/>
                <a:gd name="T61" fmla="*/ 389 h 412"/>
                <a:gd name="T62" fmla="*/ 543 w 626"/>
                <a:gd name="T63" fmla="*/ 380 h 412"/>
                <a:gd name="T64" fmla="*/ 507 w 626"/>
                <a:gd name="T65" fmla="*/ 377 h 412"/>
                <a:gd name="T66" fmla="*/ 493 w 626"/>
                <a:gd name="T67" fmla="*/ 402 h 412"/>
                <a:gd name="T68" fmla="*/ 458 w 626"/>
                <a:gd name="T69" fmla="*/ 401 h 412"/>
                <a:gd name="T70" fmla="*/ 439 w 626"/>
                <a:gd name="T71" fmla="*/ 412 h 412"/>
                <a:gd name="T72" fmla="*/ 409 w 626"/>
                <a:gd name="T73" fmla="*/ 389 h 412"/>
                <a:gd name="T74" fmla="*/ 370 w 626"/>
                <a:gd name="T75" fmla="*/ 362 h 412"/>
                <a:gd name="T76" fmla="*/ 323 w 626"/>
                <a:gd name="T77" fmla="*/ 343 h 412"/>
                <a:gd name="T78" fmla="*/ 296 w 626"/>
                <a:gd name="T79" fmla="*/ 328 h 412"/>
                <a:gd name="T80" fmla="*/ 269 w 626"/>
                <a:gd name="T81" fmla="*/ 314 h 412"/>
                <a:gd name="T82" fmla="*/ 250 w 626"/>
                <a:gd name="T83" fmla="*/ 336 h 412"/>
                <a:gd name="T84" fmla="*/ 224 w 626"/>
                <a:gd name="T85" fmla="*/ 339 h 412"/>
                <a:gd name="T86" fmla="*/ 208 w 626"/>
                <a:gd name="T87" fmla="*/ 313 h 412"/>
                <a:gd name="T88" fmla="*/ 184 w 626"/>
                <a:gd name="T89" fmla="*/ 300 h 412"/>
                <a:gd name="T90" fmla="*/ 170 w 626"/>
                <a:gd name="T91" fmla="*/ 286 h 412"/>
                <a:gd name="T92" fmla="*/ 142 w 626"/>
                <a:gd name="T93" fmla="*/ 272 h 412"/>
                <a:gd name="T94" fmla="*/ 117 w 626"/>
                <a:gd name="T95" fmla="*/ 265 h 412"/>
                <a:gd name="T96" fmla="*/ 88 w 626"/>
                <a:gd name="T97" fmla="*/ 258 h 412"/>
                <a:gd name="T98" fmla="*/ 56 w 626"/>
                <a:gd name="T99" fmla="*/ 209 h 412"/>
                <a:gd name="T100" fmla="*/ 64 w 626"/>
                <a:gd name="T101" fmla="*/ 178 h 412"/>
                <a:gd name="T102" fmla="*/ 48 w 626"/>
                <a:gd name="T103" fmla="*/ 156 h 412"/>
                <a:gd name="T104" fmla="*/ 37 w 626"/>
                <a:gd name="T105" fmla="*/ 139 h 412"/>
                <a:gd name="T106" fmla="*/ 19 w 626"/>
                <a:gd name="T107" fmla="*/ 130 h 412"/>
                <a:gd name="T108" fmla="*/ 0 w 626"/>
                <a:gd name="T109" fmla="*/ 116 h 412"/>
                <a:gd name="T110" fmla="*/ 6 w 626"/>
                <a:gd name="T111" fmla="*/ 106 h 412"/>
                <a:gd name="T112" fmla="*/ 15 w 626"/>
                <a:gd name="T113" fmla="*/ 89 h 412"/>
                <a:gd name="T114" fmla="*/ 15 w 626"/>
                <a:gd name="T115" fmla="*/ 76 h 412"/>
                <a:gd name="T116" fmla="*/ 29 w 626"/>
                <a:gd name="T117" fmla="*/ 72 h 412"/>
                <a:gd name="T118" fmla="*/ 52 w 626"/>
                <a:gd name="T119" fmla="*/ 6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412">
                  <a:moveTo>
                    <a:pt x="171" y="26"/>
                  </a:moveTo>
                  <a:lnTo>
                    <a:pt x="171" y="26"/>
                  </a:lnTo>
                  <a:lnTo>
                    <a:pt x="173" y="27"/>
                  </a:lnTo>
                  <a:lnTo>
                    <a:pt x="174" y="28"/>
                  </a:lnTo>
                  <a:lnTo>
                    <a:pt x="174" y="29"/>
                  </a:lnTo>
                  <a:lnTo>
                    <a:pt x="175" y="29"/>
                  </a:lnTo>
                  <a:lnTo>
                    <a:pt x="176" y="30"/>
                  </a:lnTo>
                  <a:lnTo>
                    <a:pt x="177" y="32"/>
                  </a:lnTo>
                  <a:lnTo>
                    <a:pt x="178" y="34"/>
                  </a:lnTo>
                  <a:lnTo>
                    <a:pt x="179" y="36"/>
                  </a:lnTo>
                  <a:lnTo>
                    <a:pt x="180" y="38"/>
                  </a:lnTo>
                  <a:lnTo>
                    <a:pt x="181" y="42"/>
                  </a:lnTo>
                  <a:lnTo>
                    <a:pt x="182" y="44"/>
                  </a:lnTo>
                  <a:lnTo>
                    <a:pt x="183" y="45"/>
                  </a:lnTo>
                  <a:lnTo>
                    <a:pt x="184" y="46"/>
                  </a:lnTo>
                  <a:lnTo>
                    <a:pt x="184" y="47"/>
                  </a:lnTo>
                  <a:lnTo>
                    <a:pt x="185" y="48"/>
                  </a:lnTo>
                  <a:lnTo>
                    <a:pt x="186" y="49"/>
                  </a:lnTo>
                  <a:lnTo>
                    <a:pt x="187" y="49"/>
                  </a:lnTo>
                  <a:lnTo>
                    <a:pt x="188" y="50"/>
                  </a:lnTo>
                  <a:lnTo>
                    <a:pt x="189" y="50"/>
                  </a:lnTo>
                  <a:lnTo>
                    <a:pt x="190" y="50"/>
                  </a:lnTo>
                  <a:lnTo>
                    <a:pt x="191" y="50"/>
                  </a:lnTo>
                  <a:lnTo>
                    <a:pt x="193" y="51"/>
                  </a:lnTo>
                  <a:lnTo>
                    <a:pt x="194" y="51"/>
                  </a:lnTo>
                  <a:lnTo>
                    <a:pt x="194" y="50"/>
                  </a:lnTo>
                  <a:lnTo>
                    <a:pt x="195" y="50"/>
                  </a:lnTo>
                  <a:lnTo>
                    <a:pt x="196" y="50"/>
                  </a:lnTo>
                  <a:lnTo>
                    <a:pt x="197" y="49"/>
                  </a:lnTo>
                  <a:lnTo>
                    <a:pt x="200" y="48"/>
                  </a:lnTo>
                  <a:lnTo>
                    <a:pt x="203" y="46"/>
                  </a:lnTo>
                  <a:lnTo>
                    <a:pt x="204" y="45"/>
                  </a:lnTo>
                  <a:lnTo>
                    <a:pt x="206" y="44"/>
                  </a:lnTo>
                  <a:lnTo>
                    <a:pt x="210" y="42"/>
                  </a:lnTo>
                  <a:lnTo>
                    <a:pt x="211" y="42"/>
                  </a:lnTo>
                  <a:lnTo>
                    <a:pt x="212" y="41"/>
                  </a:lnTo>
                  <a:lnTo>
                    <a:pt x="213" y="40"/>
                  </a:lnTo>
                  <a:lnTo>
                    <a:pt x="214" y="40"/>
                  </a:lnTo>
                  <a:lnTo>
                    <a:pt x="217" y="36"/>
                  </a:lnTo>
                  <a:lnTo>
                    <a:pt x="218" y="35"/>
                  </a:lnTo>
                  <a:lnTo>
                    <a:pt x="220" y="34"/>
                  </a:lnTo>
                  <a:lnTo>
                    <a:pt x="221" y="33"/>
                  </a:lnTo>
                  <a:lnTo>
                    <a:pt x="223" y="33"/>
                  </a:lnTo>
                  <a:lnTo>
                    <a:pt x="227" y="31"/>
                  </a:lnTo>
                  <a:lnTo>
                    <a:pt x="229" y="31"/>
                  </a:lnTo>
                  <a:lnTo>
                    <a:pt x="230" y="31"/>
                  </a:lnTo>
                  <a:lnTo>
                    <a:pt x="231" y="31"/>
                  </a:lnTo>
                  <a:lnTo>
                    <a:pt x="233" y="31"/>
                  </a:lnTo>
                  <a:lnTo>
                    <a:pt x="234" y="31"/>
                  </a:lnTo>
                  <a:lnTo>
                    <a:pt x="238" y="32"/>
                  </a:lnTo>
                  <a:lnTo>
                    <a:pt x="241" y="32"/>
                  </a:lnTo>
                  <a:lnTo>
                    <a:pt x="246" y="34"/>
                  </a:lnTo>
                  <a:lnTo>
                    <a:pt x="251" y="35"/>
                  </a:lnTo>
                  <a:lnTo>
                    <a:pt x="253" y="36"/>
                  </a:lnTo>
                  <a:lnTo>
                    <a:pt x="255" y="37"/>
                  </a:lnTo>
                  <a:lnTo>
                    <a:pt x="257" y="38"/>
                  </a:lnTo>
                  <a:lnTo>
                    <a:pt x="258" y="38"/>
                  </a:lnTo>
                  <a:lnTo>
                    <a:pt x="259" y="39"/>
                  </a:lnTo>
                  <a:lnTo>
                    <a:pt x="260" y="40"/>
                  </a:lnTo>
                  <a:lnTo>
                    <a:pt x="263" y="43"/>
                  </a:lnTo>
                  <a:lnTo>
                    <a:pt x="264" y="45"/>
                  </a:lnTo>
                  <a:lnTo>
                    <a:pt x="264" y="45"/>
                  </a:lnTo>
                  <a:lnTo>
                    <a:pt x="265" y="46"/>
                  </a:lnTo>
                  <a:lnTo>
                    <a:pt x="265" y="47"/>
                  </a:lnTo>
                  <a:lnTo>
                    <a:pt x="266" y="49"/>
                  </a:lnTo>
                  <a:lnTo>
                    <a:pt x="267" y="51"/>
                  </a:lnTo>
                  <a:lnTo>
                    <a:pt x="268" y="55"/>
                  </a:lnTo>
                  <a:lnTo>
                    <a:pt x="269" y="58"/>
                  </a:lnTo>
                  <a:lnTo>
                    <a:pt x="270" y="59"/>
                  </a:lnTo>
                  <a:lnTo>
                    <a:pt x="270" y="60"/>
                  </a:lnTo>
                  <a:lnTo>
                    <a:pt x="271" y="61"/>
                  </a:lnTo>
                  <a:lnTo>
                    <a:pt x="272" y="62"/>
                  </a:lnTo>
                  <a:lnTo>
                    <a:pt x="273" y="62"/>
                  </a:lnTo>
                  <a:lnTo>
                    <a:pt x="274" y="63"/>
                  </a:lnTo>
                  <a:lnTo>
                    <a:pt x="275" y="64"/>
                  </a:lnTo>
                  <a:lnTo>
                    <a:pt x="277" y="64"/>
                  </a:lnTo>
                  <a:lnTo>
                    <a:pt x="282" y="66"/>
                  </a:lnTo>
                  <a:lnTo>
                    <a:pt x="284" y="66"/>
                  </a:lnTo>
                  <a:lnTo>
                    <a:pt x="286" y="67"/>
                  </a:lnTo>
                  <a:lnTo>
                    <a:pt x="287" y="68"/>
                  </a:lnTo>
                  <a:lnTo>
                    <a:pt x="288" y="68"/>
                  </a:lnTo>
                  <a:lnTo>
                    <a:pt x="289" y="69"/>
                  </a:lnTo>
                  <a:lnTo>
                    <a:pt x="290" y="70"/>
                  </a:lnTo>
                  <a:lnTo>
                    <a:pt x="292" y="72"/>
                  </a:lnTo>
                  <a:lnTo>
                    <a:pt x="295" y="76"/>
                  </a:lnTo>
                  <a:lnTo>
                    <a:pt x="296" y="77"/>
                  </a:lnTo>
                  <a:lnTo>
                    <a:pt x="297" y="79"/>
                  </a:lnTo>
                  <a:lnTo>
                    <a:pt x="299" y="80"/>
                  </a:lnTo>
                  <a:lnTo>
                    <a:pt x="300" y="81"/>
                  </a:lnTo>
                  <a:lnTo>
                    <a:pt x="302" y="82"/>
                  </a:lnTo>
                  <a:lnTo>
                    <a:pt x="305" y="83"/>
                  </a:lnTo>
                  <a:lnTo>
                    <a:pt x="309" y="85"/>
                  </a:lnTo>
                  <a:lnTo>
                    <a:pt x="310" y="86"/>
                  </a:lnTo>
                  <a:lnTo>
                    <a:pt x="312" y="86"/>
                  </a:lnTo>
                  <a:lnTo>
                    <a:pt x="313" y="87"/>
                  </a:lnTo>
                  <a:lnTo>
                    <a:pt x="314" y="88"/>
                  </a:lnTo>
                  <a:lnTo>
                    <a:pt x="318" y="91"/>
                  </a:lnTo>
                  <a:lnTo>
                    <a:pt x="319" y="92"/>
                  </a:lnTo>
                  <a:lnTo>
                    <a:pt x="321" y="93"/>
                  </a:lnTo>
                  <a:lnTo>
                    <a:pt x="322" y="94"/>
                  </a:lnTo>
                  <a:lnTo>
                    <a:pt x="324" y="95"/>
                  </a:lnTo>
                  <a:lnTo>
                    <a:pt x="327" y="96"/>
                  </a:lnTo>
                  <a:lnTo>
                    <a:pt x="330" y="97"/>
                  </a:lnTo>
                  <a:lnTo>
                    <a:pt x="333" y="99"/>
                  </a:lnTo>
                  <a:lnTo>
                    <a:pt x="335" y="100"/>
                  </a:lnTo>
                  <a:lnTo>
                    <a:pt x="336" y="100"/>
                  </a:lnTo>
                  <a:lnTo>
                    <a:pt x="338" y="102"/>
                  </a:lnTo>
                  <a:lnTo>
                    <a:pt x="343" y="106"/>
                  </a:lnTo>
                  <a:lnTo>
                    <a:pt x="345" y="107"/>
                  </a:lnTo>
                  <a:lnTo>
                    <a:pt x="346" y="108"/>
                  </a:lnTo>
                  <a:lnTo>
                    <a:pt x="347" y="108"/>
                  </a:lnTo>
                  <a:lnTo>
                    <a:pt x="348" y="109"/>
                  </a:lnTo>
                  <a:lnTo>
                    <a:pt x="349" y="109"/>
                  </a:lnTo>
                  <a:lnTo>
                    <a:pt x="350" y="109"/>
                  </a:lnTo>
                  <a:lnTo>
                    <a:pt x="352" y="109"/>
                  </a:lnTo>
                  <a:lnTo>
                    <a:pt x="354" y="109"/>
                  </a:lnTo>
                  <a:lnTo>
                    <a:pt x="356" y="108"/>
                  </a:lnTo>
                  <a:lnTo>
                    <a:pt x="360" y="107"/>
                  </a:lnTo>
                  <a:lnTo>
                    <a:pt x="361" y="107"/>
                  </a:lnTo>
                  <a:lnTo>
                    <a:pt x="363" y="107"/>
                  </a:lnTo>
                  <a:lnTo>
                    <a:pt x="366" y="105"/>
                  </a:lnTo>
                  <a:lnTo>
                    <a:pt x="367" y="105"/>
                  </a:lnTo>
                  <a:lnTo>
                    <a:pt x="367" y="105"/>
                  </a:lnTo>
                  <a:lnTo>
                    <a:pt x="368" y="105"/>
                  </a:lnTo>
                  <a:lnTo>
                    <a:pt x="369" y="105"/>
                  </a:lnTo>
                  <a:lnTo>
                    <a:pt x="371" y="106"/>
                  </a:lnTo>
                  <a:lnTo>
                    <a:pt x="372" y="106"/>
                  </a:lnTo>
                  <a:lnTo>
                    <a:pt x="372" y="106"/>
                  </a:lnTo>
                  <a:lnTo>
                    <a:pt x="373" y="107"/>
                  </a:lnTo>
                  <a:lnTo>
                    <a:pt x="375" y="107"/>
                  </a:lnTo>
                  <a:lnTo>
                    <a:pt x="377" y="106"/>
                  </a:lnTo>
                  <a:lnTo>
                    <a:pt x="381" y="106"/>
                  </a:lnTo>
                  <a:lnTo>
                    <a:pt x="384" y="106"/>
                  </a:lnTo>
                  <a:lnTo>
                    <a:pt x="385" y="105"/>
                  </a:lnTo>
                  <a:lnTo>
                    <a:pt x="386" y="106"/>
                  </a:lnTo>
                  <a:lnTo>
                    <a:pt x="388" y="106"/>
                  </a:lnTo>
                  <a:lnTo>
                    <a:pt x="390" y="106"/>
                  </a:lnTo>
                  <a:lnTo>
                    <a:pt x="393" y="107"/>
                  </a:lnTo>
                  <a:lnTo>
                    <a:pt x="395" y="107"/>
                  </a:lnTo>
                  <a:lnTo>
                    <a:pt x="396" y="107"/>
                  </a:lnTo>
                  <a:lnTo>
                    <a:pt x="397" y="107"/>
                  </a:lnTo>
                  <a:lnTo>
                    <a:pt x="398" y="107"/>
                  </a:lnTo>
                  <a:lnTo>
                    <a:pt x="399" y="107"/>
                  </a:lnTo>
                  <a:lnTo>
                    <a:pt x="400" y="107"/>
                  </a:lnTo>
                  <a:lnTo>
                    <a:pt x="400" y="107"/>
                  </a:lnTo>
                  <a:lnTo>
                    <a:pt x="401" y="106"/>
                  </a:lnTo>
                  <a:lnTo>
                    <a:pt x="401" y="105"/>
                  </a:lnTo>
                  <a:lnTo>
                    <a:pt x="401" y="105"/>
                  </a:lnTo>
                  <a:lnTo>
                    <a:pt x="401" y="104"/>
                  </a:lnTo>
                  <a:lnTo>
                    <a:pt x="401" y="103"/>
                  </a:lnTo>
                  <a:lnTo>
                    <a:pt x="400" y="100"/>
                  </a:lnTo>
                  <a:lnTo>
                    <a:pt x="400" y="98"/>
                  </a:lnTo>
                  <a:lnTo>
                    <a:pt x="400" y="98"/>
                  </a:lnTo>
                  <a:lnTo>
                    <a:pt x="400" y="97"/>
                  </a:lnTo>
                  <a:lnTo>
                    <a:pt x="400" y="96"/>
                  </a:lnTo>
                  <a:lnTo>
                    <a:pt x="400" y="95"/>
                  </a:lnTo>
                  <a:lnTo>
                    <a:pt x="401" y="94"/>
                  </a:lnTo>
                  <a:lnTo>
                    <a:pt x="401" y="94"/>
                  </a:lnTo>
                  <a:lnTo>
                    <a:pt x="402" y="93"/>
                  </a:lnTo>
                  <a:lnTo>
                    <a:pt x="403" y="92"/>
                  </a:lnTo>
                  <a:lnTo>
                    <a:pt x="405" y="90"/>
                  </a:lnTo>
                  <a:lnTo>
                    <a:pt x="407" y="89"/>
                  </a:lnTo>
                  <a:lnTo>
                    <a:pt x="408" y="88"/>
                  </a:lnTo>
                  <a:lnTo>
                    <a:pt x="409" y="87"/>
                  </a:lnTo>
                  <a:lnTo>
                    <a:pt x="409" y="86"/>
                  </a:lnTo>
                  <a:lnTo>
                    <a:pt x="409" y="86"/>
                  </a:lnTo>
                  <a:lnTo>
                    <a:pt x="410" y="85"/>
                  </a:lnTo>
                  <a:lnTo>
                    <a:pt x="410" y="84"/>
                  </a:lnTo>
                  <a:lnTo>
                    <a:pt x="410" y="80"/>
                  </a:lnTo>
                  <a:lnTo>
                    <a:pt x="410" y="79"/>
                  </a:lnTo>
                  <a:lnTo>
                    <a:pt x="410" y="78"/>
                  </a:lnTo>
                  <a:lnTo>
                    <a:pt x="411" y="77"/>
                  </a:lnTo>
                  <a:lnTo>
                    <a:pt x="411" y="76"/>
                  </a:lnTo>
                  <a:lnTo>
                    <a:pt x="412" y="75"/>
                  </a:lnTo>
                  <a:lnTo>
                    <a:pt x="413" y="74"/>
                  </a:lnTo>
                  <a:lnTo>
                    <a:pt x="414" y="73"/>
                  </a:lnTo>
                  <a:lnTo>
                    <a:pt x="415" y="72"/>
                  </a:lnTo>
                  <a:lnTo>
                    <a:pt x="417" y="71"/>
                  </a:lnTo>
                  <a:lnTo>
                    <a:pt x="420" y="69"/>
                  </a:lnTo>
                  <a:lnTo>
                    <a:pt x="422" y="68"/>
                  </a:lnTo>
                  <a:lnTo>
                    <a:pt x="424" y="66"/>
                  </a:lnTo>
                  <a:lnTo>
                    <a:pt x="428" y="63"/>
                  </a:lnTo>
                  <a:lnTo>
                    <a:pt x="430" y="62"/>
                  </a:lnTo>
                  <a:lnTo>
                    <a:pt x="431" y="61"/>
                  </a:lnTo>
                  <a:lnTo>
                    <a:pt x="434" y="60"/>
                  </a:lnTo>
                  <a:lnTo>
                    <a:pt x="438" y="58"/>
                  </a:lnTo>
                  <a:lnTo>
                    <a:pt x="442" y="56"/>
                  </a:lnTo>
                  <a:lnTo>
                    <a:pt x="443" y="56"/>
                  </a:lnTo>
                  <a:lnTo>
                    <a:pt x="444" y="54"/>
                  </a:lnTo>
                  <a:lnTo>
                    <a:pt x="445" y="54"/>
                  </a:lnTo>
                  <a:lnTo>
                    <a:pt x="448" y="52"/>
                  </a:lnTo>
                  <a:lnTo>
                    <a:pt x="451" y="51"/>
                  </a:lnTo>
                  <a:lnTo>
                    <a:pt x="453" y="50"/>
                  </a:lnTo>
                  <a:lnTo>
                    <a:pt x="455" y="49"/>
                  </a:lnTo>
                  <a:lnTo>
                    <a:pt x="457" y="47"/>
                  </a:lnTo>
                  <a:lnTo>
                    <a:pt x="458" y="46"/>
                  </a:lnTo>
                  <a:lnTo>
                    <a:pt x="460" y="45"/>
                  </a:lnTo>
                  <a:lnTo>
                    <a:pt x="461" y="43"/>
                  </a:lnTo>
                  <a:lnTo>
                    <a:pt x="462" y="42"/>
                  </a:lnTo>
                  <a:lnTo>
                    <a:pt x="462" y="41"/>
                  </a:lnTo>
                  <a:lnTo>
                    <a:pt x="463" y="39"/>
                  </a:lnTo>
                  <a:lnTo>
                    <a:pt x="466" y="34"/>
                  </a:lnTo>
                  <a:lnTo>
                    <a:pt x="466" y="32"/>
                  </a:lnTo>
                  <a:lnTo>
                    <a:pt x="467" y="32"/>
                  </a:lnTo>
                  <a:lnTo>
                    <a:pt x="468" y="31"/>
                  </a:lnTo>
                  <a:lnTo>
                    <a:pt x="468" y="30"/>
                  </a:lnTo>
                  <a:lnTo>
                    <a:pt x="469" y="29"/>
                  </a:lnTo>
                  <a:lnTo>
                    <a:pt x="470" y="29"/>
                  </a:lnTo>
                  <a:lnTo>
                    <a:pt x="471" y="29"/>
                  </a:lnTo>
                  <a:lnTo>
                    <a:pt x="471" y="28"/>
                  </a:lnTo>
                  <a:lnTo>
                    <a:pt x="472" y="28"/>
                  </a:lnTo>
                  <a:lnTo>
                    <a:pt x="473" y="28"/>
                  </a:lnTo>
                  <a:lnTo>
                    <a:pt x="474" y="28"/>
                  </a:lnTo>
                  <a:lnTo>
                    <a:pt x="475" y="28"/>
                  </a:lnTo>
                  <a:lnTo>
                    <a:pt x="476" y="29"/>
                  </a:lnTo>
                  <a:lnTo>
                    <a:pt x="477" y="29"/>
                  </a:lnTo>
                  <a:lnTo>
                    <a:pt x="478" y="30"/>
                  </a:lnTo>
                  <a:lnTo>
                    <a:pt x="480" y="31"/>
                  </a:lnTo>
                  <a:lnTo>
                    <a:pt x="481" y="31"/>
                  </a:lnTo>
                  <a:lnTo>
                    <a:pt x="484" y="33"/>
                  </a:lnTo>
                  <a:lnTo>
                    <a:pt x="487" y="35"/>
                  </a:lnTo>
                  <a:lnTo>
                    <a:pt x="489" y="36"/>
                  </a:lnTo>
                  <a:lnTo>
                    <a:pt x="492" y="37"/>
                  </a:lnTo>
                  <a:lnTo>
                    <a:pt x="499" y="40"/>
                  </a:lnTo>
                  <a:lnTo>
                    <a:pt x="501" y="41"/>
                  </a:lnTo>
                  <a:lnTo>
                    <a:pt x="503" y="41"/>
                  </a:lnTo>
                  <a:lnTo>
                    <a:pt x="505" y="42"/>
                  </a:lnTo>
                  <a:lnTo>
                    <a:pt x="506" y="42"/>
                  </a:lnTo>
                  <a:lnTo>
                    <a:pt x="507" y="42"/>
                  </a:lnTo>
                  <a:lnTo>
                    <a:pt x="507" y="42"/>
                  </a:lnTo>
                  <a:lnTo>
                    <a:pt x="508" y="41"/>
                  </a:lnTo>
                  <a:lnTo>
                    <a:pt x="508" y="41"/>
                  </a:lnTo>
                  <a:lnTo>
                    <a:pt x="509" y="41"/>
                  </a:lnTo>
                  <a:lnTo>
                    <a:pt x="510" y="42"/>
                  </a:lnTo>
                  <a:lnTo>
                    <a:pt x="511" y="42"/>
                  </a:lnTo>
                  <a:lnTo>
                    <a:pt x="512" y="43"/>
                  </a:lnTo>
                  <a:lnTo>
                    <a:pt x="515" y="45"/>
                  </a:lnTo>
                  <a:lnTo>
                    <a:pt x="517" y="47"/>
                  </a:lnTo>
                  <a:lnTo>
                    <a:pt x="518" y="48"/>
                  </a:lnTo>
                  <a:lnTo>
                    <a:pt x="520" y="49"/>
                  </a:lnTo>
                  <a:lnTo>
                    <a:pt x="524" y="54"/>
                  </a:lnTo>
                  <a:lnTo>
                    <a:pt x="526" y="55"/>
                  </a:lnTo>
                  <a:lnTo>
                    <a:pt x="528" y="57"/>
                  </a:lnTo>
                  <a:lnTo>
                    <a:pt x="530" y="58"/>
                  </a:lnTo>
                  <a:lnTo>
                    <a:pt x="531" y="59"/>
                  </a:lnTo>
                  <a:lnTo>
                    <a:pt x="532" y="60"/>
                  </a:lnTo>
                  <a:lnTo>
                    <a:pt x="534" y="61"/>
                  </a:lnTo>
                  <a:lnTo>
                    <a:pt x="536" y="62"/>
                  </a:lnTo>
                  <a:lnTo>
                    <a:pt x="538" y="63"/>
                  </a:lnTo>
                  <a:lnTo>
                    <a:pt x="543" y="65"/>
                  </a:lnTo>
                  <a:lnTo>
                    <a:pt x="548" y="66"/>
                  </a:lnTo>
                  <a:lnTo>
                    <a:pt x="552" y="67"/>
                  </a:lnTo>
                  <a:lnTo>
                    <a:pt x="553" y="68"/>
                  </a:lnTo>
                  <a:lnTo>
                    <a:pt x="554" y="68"/>
                  </a:lnTo>
                  <a:lnTo>
                    <a:pt x="556" y="68"/>
                  </a:lnTo>
                  <a:lnTo>
                    <a:pt x="557" y="68"/>
                  </a:lnTo>
                  <a:lnTo>
                    <a:pt x="558" y="68"/>
                  </a:lnTo>
                  <a:lnTo>
                    <a:pt x="559" y="68"/>
                  </a:lnTo>
                  <a:lnTo>
                    <a:pt x="560" y="68"/>
                  </a:lnTo>
                  <a:lnTo>
                    <a:pt x="561" y="67"/>
                  </a:lnTo>
                  <a:lnTo>
                    <a:pt x="562" y="67"/>
                  </a:lnTo>
                  <a:lnTo>
                    <a:pt x="563" y="67"/>
                  </a:lnTo>
                  <a:lnTo>
                    <a:pt x="564" y="66"/>
                  </a:lnTo>
                  <a:lnTo>
                    <a:pt x="566" y="65"/>
                  </a:lnTo>
                  <a:lnTo>
                    <a:pt x="567" y="63"/>
                  </a:lnTo>
                  <a:lnTo>
                    <a:pt x="568" y="62"/>
                  </a:lnTo>
                  <a:lnTo>
                    <a:pt x="570" y="60"/>
                  </a:lnTo>
                  <a:lnTo>
                    <a:pt x="575" y="52"/>
                  </a:lnTo>
                  <a:lnTo>
                    <a:pt x="576" y="50"/>
                  </a:lnTo>
                  <a:lnTo>
                    <a:pt x="578" y="49"/>
                  </a:lnTo>
                  <a:lnTo>
                    <a:pt x="579" y="48"/>
                  </a:lnTo>
                  <a:lnTo>
                    <a:pt x="580" y="46"/>
                  </a:lnTo>
                  <a:lnTo>
                    <a:pt x="585" y="43"/>
                  </a:lnTo>
                  <a:lnTo>
                    <a:pt x="587" y="40"/>
                  </a:lnTo>
                  <a:lnTo>
                    <a:pt x="589" y="38"/>
                  </a:lnTo>
                  <a:lnTo>
                    <a:pt x="591" y="36"/>
                  </a:lnTo>
                  <a:lnTo>
                    <a:pt x="592" y="35"/>
                  </a:lnTo>
                  <a:lnTo>
                    <a:pt x="594" y="32"/>
                  </a:lnTo>
                  <a:lnTo>
                    <a:pt x="595" y="30"/>
                  </a:lnTo>
                  <a:lnTo>
                    <a:pt x="596" y="28"/>
                  </a:lnTo>
                  <a:lnTo>
                    <a:pt x="597" y="26"/>
                  </a:lnTo>
                  <a:lnTo>
                    <a:pt x="598" y="24"/>
                  </a:lnTo>
                  <a:lnTo>
                    <a:pt x="601" y="17"/>
                  </a:lnTo>
                  <a:lnTo>
                    <a:pt x="601" y="16"/>
                  </a:lnTo>
                  <a:lnTo>
                    <a:pt x="602" y="14"/>
                  </a:lnTo>
                  <a:lnTo>
                    <a:pt x="603" y="12"/>
                  </a:lnTo>
                  <a:lnTo>
                    <a:pt x="604" y="11"/>
                  </a:lnTo>
                  <a:lnTo>
                    <a:pt x="605" y="10"/>
                  </a:lnTo>
                  <a:lnTo>
                    <a:pt x="606" y="8"/>
                  </a:lnTo>
                  <a:lnTo>
                    <a:pt x="608" y="7"/>
                  </a:lnTo>
                  <a:lnTo>
                    <a:pt x="609" y="6"/>
                  </a:lnTo>
                  <a:lnTo>
                    <a:pt x="611" y="5"/>
                  </a:lnTo>
                  <a:lnTo>
                    <a:pt x="613" y="4"/>
                  </a:lnTo>
                  <a:lnTo>
                    <a:pt x="614" y="3"/>
                  </a:lnTo>
                  <a:lnTo>
                    <a:pt x="616" y="2"/>
                  </a:lnTo>
                  <a:lnTo>
                    <a:pt x="617" y="1"/>
                  </a:lnTo>
                  <a:lnTo>
                    <a:pt x="618" y="1"/>
                  </a:lnTo>
                  <a:lnTo>
                    <a:pt x="619" y="0"/>
                  </a:lnTo>
                  <a:lnTo>
                    <a:pt x="621" y="0"/>
                  </a:lnTo>
                  <a:lnTo>
                    <a:pt x="622" y="0"/>
                  </a:lnTo>
                  <a:lnTo>
                    <a:pt x="623" y="0"/>
                  </a:lnTo>
                  <a:lnTo>
                    <a:pt x="624" y="0"/>
                  </a:lnTo>
                  <a:lnTo>
                    <a:pt x="625" y="1"/>
                  </a:lnTo>
                  <a:lnTo>
                    <a:pt x="625" y="1"/>
                  </a:lnTo>
                  <a:lnTo>
                    <a:pt x="626" y="2"/>
                  </a:lnTo>
                  <a:lnTo>
                    <a:pt x="626" y="2"/>
                  </a:lnTo>
                  <a:lnTo>
                    <a:pt x="626" y="2"/>
                  </a:lnTo>
                  <a:lnTo>
                    <a:pt x="626" y="4"/>
                  </a:lnTo>
                  <a:lnTo>
                    <a:pt x="626" y="6"/>
                  </a:lnTo>
                  <a:lnTo>
                    <a:pt x="626" y="8"/>
                  </a:lnTo>
                  <a:lnTo>
                    <a:pt x="626" y="10"/>
                  </a:lnTo>
                  <a:lnTo>
                    <a:pt x="625" y="12"/>
                  </a:lnTo>
                  <a:lnTo>
                    <a:pt x="625" y="14"/>
                  </a:lnTo>
                  <a:lnTo>
                    <a:pt x="624" y="16"/>
                  </a:lnTo>
                  <a:lnTo>
                    <a:pt x="624" y="18"/>
                  </a:lnTo>
                  <a:lnTo>
                    <a:pt x="621" y="24"/>
                  </a:lnTo>
                  <a:lnTo>
                    <a:pt x="620" y="29"/>
                  </a:lnTo>
                  <a:lnTo>
                    <a:pt x="616" y="40"/>
                  </a:lnTo>
                  <a:lnTo>
                    <a:pt x="614" y="45"/>
                  </a:lnTo>
                  <a:lnTo>
                    <a:pt x="613" y="47"/>
                  </a:lnTo>
                  <a:lnTo>
                    <a:pt x="612" y="51"/>
                  </a:lnTo>
                  <a:lnTo>
                    <a:pt x="610" y="56"/>
                  </a:lnTo>
                  <a:lnTo>
                    <a:pt x="609" y="57"/>
                  </a:lnTo>
                  <a:lnTo>
                    <a:pt x="607" y="60"/>
                  </a:lnTo>
                  <a:lnTo>
                    <a:pt x="607" y="61"/>
                  </a:lnTo>
                  <a:lnTo>
                    <a:pt x="607" y="62"/>
                  </a:lnTo>
                  <a:lnTo>
                    <a:pt x="606" y="63"/>
                  </a:lnTo>
                  <a:lnTo>
                    <a:pt x="606" y="64"/>
                  </a:lnTo>
                  <a:lnTo>
                    <a:pt x="606" y="66"/>
                  </a:lnTo>
                  <a:lnTo>
                    <a:pt x="606" y="68"/>
                  </a:lnTo>
                  <a:lnTo>
                    <a:pt x="607" y="73"/>
                  </a:lnTo>
                  <a:lnTo>
                    <a:pt x="607" y="74"/>
                  </a:lnTo>
                  <a:lnTo>
                    <a:pt x="607" y="76"/>
                  </a:lnTo>
                  <a:lnTo>
                    <a:pt x="607" y="77"/>
                  </a:lnTo>
                  <a:lnTo>
                    <a:pt x="607" y="78"/>
                  </a:lnTo>
                  <a:lnTo>
                    <a:pt x="605" y="82"/>
                  </a:lnTo>
                  <a:lnTo>
                    <a:pt x="605" y="84"/>
                  </a:lnTo>
                  <a:lnTo>
                    <a:pt x="605" y="85"/>
                  </a:lnTo>
                  <a:lnTo>
                    <a:pt x="605" y="86"/>
                  </a:lnTo>
                  <a:lnTo>
                    <a:pt x="604" y="87"/>
                  </a:lnTo>
                  <a:lnTo>
                    <a:pt x="605" y="89"/>
                  </a:lnTo>
                  <a:lnTo>
                    <a:pt x="605" y="90"/>
                  </a:lnTo>
                  <a:lnTo>
                    <a:pt x="605" y="93"/>
                  </a:lnTo>
                  <a:lnTo>
                    <a:pt x="606" y="95"/>
                  </a:lnTo>
                  <a:lnTo>
                    <a:pt x="606" y="100"/>
                  </a:lnTo>
                  <a:lnTo>
                    <a:pt x="606" y="102"/>
                  </a:lnTo>
                  <a:lnTo>
                    <a:pt x="606" y="103"/>
                  </a:lnTo>
                  <a:lnTo>
                    <a:pt x="606" y="104"/>
                  </a:lnTo>
                  <a:lnTo>
                    <a:pt x="606" y="106"/>
                  </a:lnTo>
                  <a:lnTo>
                    <a:pt x="605" y="108"/>
                  </a:lnTo>
                  <a:lnTo>
                    <a:pt x="604" y="109"/>
                  </a:lnTo>
                  <a:lnTo>
                    <a:pt x="604" y="110"/>
                  </a:lnTo>
                  <a:lnTo>
                    <a:pt x="603" y="111"/>
                  </a:lnTo>
                  <a:lnTo>
                    <a:pt x="602" y="112"/>
                  </a:lnTo>
                  <a:lnTo>
                    <a:pt x="601" y="113"/>
                  </a:lnTo>
                  <a:lnTo>
                    <a:pt x="600" y="115"/>
                  </a:lnTo>
                  <a:lnTo>
                    <a:pt x="595" y="118"/>
                  </a:lnTo>
                  <a:lnTo>
                    <a:pt x="594" y="120"/>
                  </a:lnTo>
                  <a:lnTo>
                    <a:pt x="590" y="123"/>
                  </a:lnTo>
                  <a:lnTo>
                    <a:pt x="589" y="124"/>
                  </a:lnTo>
                  <a:lnTo>
                    <a:pt x="588" y="126"/>
                  </a:lnTo>
                  <a:lnTo>
                    <a:pt x="587" y="127"/>
                  </a:lnTo>
                  <a:lnTo>
                    <a:pt x="586" y="129"/>
                  </a:lnTo>
                  <a:lnTo>
                    <a:pt x="584" y="130"/>
                  </a:lnTo>
                  <a:lnTo>
                    <a:pt x="584" y="131"/>
                  </a:lnTo>
                  <a:lnTo>
                    <a:pt x="583" y="131"/>
                  </a:lnTo>
                  <a:lnTo>
                    <a:pt x="582" y="132"/>
                  </a:lnTo>
                  <a:lnTo>
                    <a:pt x="581" y="132"/>
                  </a:lnTo>
                  <a:lnTo>
                    <a:pt x="579" y="133"/>
                  </a:lnTo>
                  <a:lnTo>
                    <a:pt x="576" y="133"/>
                  </a:lnTo>
                  <a:lnTo>
                    <a:pt x="574" y="133"/>
                  </a:lnTo>
                  <a:lnTo>
                    <a:pt x="573" y="134"/>
                  </a:lnTo>
                  <a:lnTo>
                    <a:pt x="572" y="134"/>
                  </a:lnTo>
                  <a:lnTo>
                    <a:pt x="571" y="135"/>
                  </a:lnTo>
                  <a:lnTo>
                    <a:pt x="571" y="135"/>
                  </a:lnTo>
                  <a:lnTo>
                    <a:pt x="570" y="136"/>
                  </a:lnTo>
                  <a:lnTo>
                    <a:pt x="570" y="136"/>
                  </a:lnTo>
                  <a:lnTo>
                    <a:pt x="570" y="137"/>
                  </a:lnTo>
                  <a:lnTo>
                    <a:pt x="569" y="137"/>
                  </a:lnTo>
                  <a:lnTo>
                    <a:pt x="569" y="138"/>
                  </a:lnTo>
                  <a:lnTo>
                    <a:pt x="569" y="139"/>
                  </a:lnTo>
                  <a:lnTo>
                    <a:pt x="569" y="140"/>
                  </a:lnTo>
                  <a:lnTo>
                    <a:pt x="570" y="142"/>
                  </a:lnTo>
                  <a:lnTo>
                    <a:pt x="570" y="144"/>
                  </a:lnTo>
                  <a:lnTo>
                    <a:pt x="572" y="149"/>
                  </a:lnTo>
                  <a:lnTo>
                    <a:pt x="573" y="153"/>
                  </a:lnTo>
                  <a:lnTo>
                    <a:pt x="574" y="156"/>
                  </a:lnTo>
                  <a:lnTo>
                    <a:pt x="576" y="163"/>
                  </a:lnTo>
                  <a:lnTo>
                    <a:pt x="576" y="166"/>
                  </a:lnTo>
                  <a:lnTo>
                    <a:pt x="577" y="168"/>
                  </a:lnTo>
                  <a:lnTo>
                    <a:pt x="578" y="172"/>
                  </a:lnTo>
                  <a:lnTo>
                    <a:pt x="581" y="179"/>
                  </a:lnTo>
                  <a:lnTo>
                    <a:pt x="583" y="185"/>
                  </a:lnTo>
                  <a:lnTo>
                    <a:pt x="584" y="187"/>
                  </a:lnTo>
                  <a:lnTo>
                    <a:pt x="584" y="189"/>
                  </a:lnTo>
                  <a:lnTo>
                    <a:pt x="585" y="191"/>
                  </a:lnTo>
                  <a:lnTo>
                    <a:pt x="585" y="197"/>
                  </a:lnTo>
                  <a:lnTo>
                    <a:pt x="585" y="201"/>
                  </a:lnTo>
                  <a:lnTo>
                    <a:pt x="586" y="203"/>
                  </a:lnTo>
                  <a:lnTo>
                    <a:pt x="586" y="205"/>
                  </a:lnTo>
                  <a:lnTo>
                    <a:pt x="587" y="210"/>
                  </a:lnTo>
                  <a:lnTo>
                    <a:pt x="587" y="212"/>
                  </a:lnTo>
                  <a:lnTo>
                    <a:pt x="587" y="213"/>
                  </a:lnTo>
                  <a:lnTo>
                    <a:pt x="587" y="215"/>
                  </a:lnTo>
                  <a:lnTo>
                    <a:pt x="587" y="216"/>
                  </a:lnTo>
                  <a:lnTo>
                    <a:pt x="586" y="217"/>
                  </a:lnTo>
                  <a:lnTo>
                    <a:pt x="586" y="218"/>
                  </a:lnTo>
                  <a:lnTo>
                    <a:pt x="585" y="219"/>
                  </a:lnTo>
                  <a:lnTo>
                    <a:pt x="583" y="223"/>
                  </a:lnTo>
                  <a:lnTo>
                    <a:pt x="581" y="224"/>
                  </a:lnTo>
                  <a:lnTo>
                    <a:pt x="581" y="226"/>
                  </a:lnTo>
                  <a:lnTo>
                    <a:pt x="580" y="227"/>
                  </a:lnTo>
                  <a:lnTo>
                    <a:pt x="580" y="228"/>
                  </a:lnTo>
                  <a:lnTo>
                    <a:pt x="580" y="230"/>
                  </a:lnTo>
                  <a:lnTo>
                    <a:pt x="579" y="231"/>
                  </a:lnTo>
                  <a:lnTo>
                    <a:pt x="579" y="233"/>
                  </a:lnTo>
                  <a:lnTo>
                    <a:pt x="579" y="234"/>
                  </a:lnTo>
                  <a:lnTo>
                    <a:pt x="579" y="235"/>
                  </a:lnTo>
                  <a:lnTo>
                    <a:pt x="579" y="238"/>
                  </a:lnTo>
                  <a:lnTo>
                    <a:pt x="579" y="239"/>
                  </a:lnTo>
                  <a:lnTo>
                    <a:pt x="579" y="241"/>
                  </a:lnTo>
                  <a:lnTo>
                    <a:pt x="580" y="242"/>
                  </a:lnTo>
                  <a:lnTo>
                    <a:pt x="580" y="244"/>
                  </a:lnTo>
                  <a:lnTo>
                    <a:pt x="581" y="245"/>
                  </a:lnTo>
                  <a:lnTo>
                    <a:pt x="584" y="250"/>
                  </a:lnTo>
                  <a:lnTo>
                    <a:pt x="585" y="252"/>
                  </a:lnTo>
                  <a:lnTo>
                    <a:pt x="586" y="253"/>
                  </a:lnTo>
                  <a:lnTo>
                    <a:pt x="586" y="254"/>
                  </a:lnTo>
                  <a:lnTo>
                    <a:pt x="587" y="256"/>
                  </a:lnTo>
                  <a:lnTo>
                    <a:pt x="588" y="260"/>
                  </a:lnTo>
                  <a:lnTo>
                    <a:pt x="589" y="262"/>
                  </a:lnTo>
                  <a:lnTo>
                    <a:pt x="590" y="265"/>
                  </a:lnTo>
                  <a:lnTo>
                    <a:pt x="592" y="268"/>
                  </a:lnTo>
                  <a:lnTo>
                    <a:pt x="593" y="269"/>
                  </a:lnTo>
                  <a:lnTo>
                    <a:pt x="594" y="271"/>
                  </a:lnTo>
                  <a:lnTo>
                    <a:pt x="596" y="274"/>
                  </a:lnTo>
                  <a:lnTo>
                    <a:pt x="599" y="277"/>
                  </a:lnTo>
                  <a:lnTo>
                    <a:pt x="602" y="280"/>
                  </a:lnTo>
                  <a:lnTo>
                    <a:pt x="603" y="281"/>
                  </a:lnTo>
                  <a:lnTo>
                    <a:pt x="604" y="283"/>
                  </a:lnTo>
                  <a:lnTo>
                    <a:pt x="605" y="284"/>
                  </a:lnTo>
                  <a:lnTo>
                    <a:pt x="605" y="285"/>
                  </a:lnTo>
                  <a:lnTo>
                    <a:pt x="605" y="286"/>
                  </a:lnTo>
                  <a:lnTo>
                    <a:pt x="606" y="290"/>
                  </a:lnTo>
                  <a:lnTo>
                    <a:pt x="606" y="291"/>
                  </a:lnTo>
                  <a:lnTo>
                    <a:pt x="606" y="292"/>
                  </a:lnTo>
                  <a:lnTo>
                    <a:pt x="608" y="296"/>
                  </a:lnTo>
                  <a:lnTo>
                    <a:pt x="608" y="297"/>
                  </a:lnTo>
                  <a:lnTo>
                    <a:pt x="608" y="298"/>
                  </a:lnTo>
                  <a:lnTo>
                    <a:pt x="608" y="299"/>
                  </a:lnTo>
                  <a:lnTo>
                    <a:pt x="608" y="301"/>
                  </a:lnTo>
                  <a:lnTo>
                    <a:pt x="608" y="302"/>
                  </a:lnTo>
                  <a:lnTo>
                    <a:pt x="607" y="305"/>
                  </a:lnTo>
                  <a:lnTo>
                    <a:pt x="606" y="306"/>
                  </a:lnTo>
                  <a:lnTo>
                    <a:pt x="606" y="307"/>
                  </a:lnTo>
                  <a:lnTo>
                    <a:pt x="606" y="308"/>
                  </a:lnTo>
                  <a:lnTo>
                    <a:pt x="607" y="308"/>
                  </a:lnTo>
                  <a:lnTo>
                    <a:pt x="607" y="308"/>
                  </a:lnTo>
                  <a:lnTo>
                    <a:pt x="607" y="309"/>
                  </a:lnTo>
                  <a:lnTo>
                    <a:pt x="608" y="309"/>
                  </a:lnTo>
                  <a:lnTo>
                    <a:pt x="608" y="309"/>
                  </a:lnTo>
                  <a:lnTo>
                    <a:pt x="609" y="309"/>
                  </a:lnTo>
                  <a:lnTo>
                    <a:pt x="611" y="310"/>
                  </a:lnTo>
                  <a:lnTo>
                    <a:pt x="612" y="310"/>
                  </a:lnTo>
                  <a:lnTo>
                    <a:pt x="616" y="311"/>
                  </a:lnTo>
                  <a:lnTo>
                    <a:pt x="618" y="311"/>
                  </a:lnTo>
                  <a:lnTo>
                    <a:pt x="618" y="312"/>
                  </a:lnTo>
                  <a:lnTo>
                    <a:pt x="619" y="312"/>
                  </a:lnTo>
                  <a:lnTo>
                    <a:pt x="620" y="313"/>
                  </a:lnTo>
                  <a:lnTo>
                    <a:pt x="621" y="314"/>
                  </a:lnTo>
                  <a:lnTo>
                    <a:pt x="622" y="315"/>
                  </a:lnTo>
                  <a:lnTo>
                    <a:pt x="623" y="315"/>
                  </a:lnTo>
                  <a:lnTo>
                    <a:pt x="624" y="316"/>
                  </a:lnTo>
                  <a:lnTo>
                    <a:pt x="624" y="318"/>
                  </a:lnTo>
                  <a:lnTo>
                    <a:pt x="625" y="319"/>
                  </a:lnTo>
                  <a:lnTo>
                    <a:pt x="625" y="320"/>
                  </a:lnTo>
                  <a:lnTo>
                    <a:pt x="626" y="322"/>
                  </a:lnTo>
                  <a:lnTo>
                    <a:pt x="626" y="327"/>
                  </a:lnTo>
                  <a:lnTo>
                    <a:pt x="626" y="329"/>
                  </a:lnTo>
                  <a:lnTo>
                    <a:pt x="626" y="330"/>
                  </a:lnTo>
                  <a:lnTo>
                    <a:pt x="626" y="333"/>
                  </a:lnTo>
                  <a:lnTo>
                    <a:pt x="626" y="335"/>
                  </a:lnTo>
                  <a:lnTo>
                    <a:pt x="625" y="338"/>
                  </a:lnTo>
                  <a:lnTo>
                    <a:pt x="625" y="340"/>
                  </a:lnTo>
                  <a:lnTo>
                    <a:pt x="624" y="341"/>
                  </a:lnTo>
                  <a:lnTo>
                    <a:pt x="624" y="342"/>
                  </a:lnTo>
                  <a:lnTo>
                    <a:pt x="623" y="344"/>
                  </a:lnTo>
                  <a:lnTo>
                    <a:pt x="622" y="345"/>
                  </a:lnTo>
                  <a:lnTo>
                    <a:pt x="619" y="349"/>
                  </a:lnTo>
                  <a:lnTo>
                    <a:pt x="615" y="354"/>
                  </a:lnTo>
                  <a:lnTo>
                    <a:pt x="615" y="355"/>
                  </a:lnTo>
                  <a:lnTo>
                    <a:pt x="614" y="356"/>
                  </a:lnTo>
                  <a:lnTo>
                    <a:pt x="613" y="357"/>
                  </a:lnTo>
                  <a:lnTo>
                    <a:pt x="612" y="359"/>
                  </a:lnTo>
                  <a:lnTo>
                    <a:pt x="612" y="360"/>
                  </a:lnTo>
                  <a:lnTo>
                    <a:pt x="611" y="362"/>
                  </a:lnTo>
                  <a:lnTo>
                    <a:pt x="611" y="363"/>
                  </a:lnTo>
                  <a:lnTo>
                    <a:pt x="611" y="365"/>
                  </a:lnTo>
                  <a:lnTo>
                    <a:pt x="611" y="366"/>
                  </a:lnTo>
                  <a:lnTo>
                    <a:pt x="611" y="368"/>
                  </a:lnTo>
                  <a:lnTo>
                    <a:pt x="611" y="369"/>
                  </a:lnTo>
                  <a:lnTo>
                    <a:pt x="612" y="371"/>
                  </a:lnTo>
                  <a:lnTo>
                    <a:pt x="614" y="376"/>
                  </a:lnTo>
                  <a:lnTo>
                    <a:pt x="614" y="377"/>
                  </a:lnTo>
                  <a:lnTo>
                    <a:pt x="614" y="377"/>
                  </a:lnTo>
                  <a:lnTo>
                    <a:pt x="614" y="379"/>
                  </a:lnTo>
                  <a:lnTo>
                    <a:pt x="613" y="381"/>
                  </a:lnTo>
                  <a:lnTo>
                    <a:pt x="612" y="385"/>
                  </a:lnTo>
                  <a:lnTo>
                    <a:pt x="611" y="388"/>
                  </a:lnTo>
                  <a:lnTo>
                    <a:pt x="611" y="391"/>
                  </a:lnTo>
                  <a:lnTo>
                    <a:pt x="611" y="394"/>
                  </a:lnTo>
                  <a:lnTo>
                    <a:pt x="611" y="395"/>
                  </a:lnTo>
                  <a:lnTo>
                    <a:pt x="611" y="395"/>
                  </a:lnTo>
                  <a:lnTo>
                    <a:pt x="611" y="395"/>
                  </a:lnTo>
                  <a:lnTo>
                    <a:pt x="610" y="395"/>
                  </a:lnTo>
                  <a:lnTo>
                    <a:pt x="610" y="395"/>
                  </a:lnTo>
                  <a:lnTo>
                    <a:pt x="608" y="396"/>
                  </a:lnTo>
                  <a:lnTo>
                    <a:pt x="606" y="396"/>
                  </a:lnTo>
                  <a:lnTo>
                    <a:pt x="604" y="395"/>
                  </a:lnTo>
                  <a:lnTo>
                    <a:pt x="602" y="395"/>
                  </a:lnTo>
                  <a:lnTo>
                    <a:pt x="600" y="395"/>
                  </a:lnTo>
                  <a:lnTo>
                    <a:pt x="598" y="394"/>
                  </a:lnTo>
                  <a:lnTo>
                    <a:pt x="595" y="393"/>
                  </a:lnTo>
                  <a:lnTo>
                    <a:pt x="593" y="392"/>
                  </a:lnTo>
                  <a:lnTo>
                    <a:pt x="590" y="391"/>
                  </a:lnTo>
                  <a:lnTo>
                    <a:pt x="588" y="390"/>
                  </a:lnTo>
                  <a:lnTo>
                    <a:pt x="586" y="389"/>
                  </a:lnTo>
                  <a:lnTo>
                    <a:pt x="576" y="385"/>
                  </a:lnTo>
                  <a:lnTo>
                    <a:pt x="572" y="383"/>
                  </a:lnTo>
                  <a:lnTo>
                    <a:pt x="571" y="382"/>
                  </a:lnTo>
                  <a:lnTo>
                    <a:pt x="569" y="381"/>
                  </a:lnTo>
                  <a:lnTo>
                    <a:pt x="567" y="381"/>
                  </a:lnTo>
                  <a:lnTo>
                    <a:pt x="565" y="380"/>
                  </a:lnTo>
                  <a:lnTo>
                    <a:pt x="563" y="380"/>
                  </a:lnTo>
                  <a:lnTo>
                    <a:pt x="562" y="380"/>
                  </a:lnTo>
                  <a:lnTo>
                    <a:pt x="558" y="379"/>
                  </a:lnTo>
                  <a:lnTo>
                    <a:pt x="555" y="379"/>
                  </a:lnTo>
                  <a:lnTo>
                    <a:pt x="553" y="379"/>
                  </a:lnTo>
                  <a:lnTo>
                    <a:pt x="552" y="379"/>
                  </a:lnTo>
                  <a:lnTo>
                    <a:pt x="550" y="379"/>
                  </a:lnTo>
                  <a:lnTo>
                    <a:pt x="546" y="380"/>
                  </a:lnTo>
                  <a:lnTo>
                    <a:pt x="545" y="380"/>
                  </a:lnTo>
                  <a:lnTo>
                    <a:pt x="544" y="380"/>
                  </a:lnTo>
                  <a:lnTo>
                    <a:pt x="543" y="380"/>
                  </a:lnTo>
                  <a:lnTo>
                    <a:pt x="542" y="380"/>
                  </a:lnTo>
                  <a:lnTo>
                    <a:pt x="539" y="378"/>
                  </a:lnTo>
                  <a:lnTo>
                    <a:pt x="537" y="378"/>
                  </a:lnTo>
                  <a:lnTo>
                    <a:pt x="535" y="378"/>
                  </a:lnTo>
                  <a:lnTo>
                    <a:pt x="534" y="378"/>
                  </a:lnTo>
                  <a:lnTo>
                    <a:pt x="533" y="378"/>
                  </a:lnTo>
                  <a:lnTo>
                    <a:pt x="532" y="378"/>
                  </a:lnTo>
                  <a:lnTo>
                    <a:pt x="528" y="379"/>
                  </a:lnTo>
                  <a:lnTo>
                    <a:pt x="526" y="380"/>
                  </a:lnTo>
                  <a:lnTo>
                    <a:pt x="524" y="380"/>
                  </a:lnTo>
                  <a:lnTo>
                    <a:pt x="522" y="380"/>
                  </a:lnTo>
                  <a:lnTo>
                    <a:pt x="518" y="380"/>
                  </a:lnTo>
                  <a:lnTo>
                    <a:pt x="515" y="379"/>
                  </a:lnTo>
                  <a:lnTo>
                    <a:pt x="513" y="379"/>
                  </a:lnTo>
                  <a:lnTo>
                    <a:pt x="509" y="378"/>
                  </a:lnTo>
                  <a:lnTo>
                    <a:pt x="507" y="377"/>
                  </a:lnTo>
                  <a:lnTo>
                    <a:pt x="507" y="377"/>
                  </a:lnTo>
                  <a:lnTo>
                    <a:pt x="506" y="377"/>
                  </a:lnTo>
                  <a:lnTo>
                    <a:pt x="506" y="377"/>
                  </a:lnTo>
                  <a:lnTo>
                    <a:pt x="506" y="377"/>
                  </a:lnTo>
                  <a:lnTo>
                    <a:pt x="505" y="378"/>
                  </a:lnTo>
                  <a:lnTo>
                    <a:pt x="504" y="379"/>
                  </a:lnTo>
                  <a:lnTo>
                    <a:pt x="504" y="381"/>
                  </a:lnTo>
                  <a:lnTo>
                    <a:pt x="503" y="384"/>
                  </a:lnTo>
                  <a:lnTo>
                    <a:pt x="500" y="395"/>
                  </a:lnTo>
                  <a:lnTo>
                    <a:pt x="500" y="397"/>
                  </a:lnTo>
                  <a:lnTo>
                    <a:pt x="499" y="398"/>
                  </a:lnTo>
                  <a:lnTo>
                    <a:pt x="498" y="400"/>
                  </a:lnTo>
                  <a:lnTo>
                    <a:pt x="498" y="400"/>
                  </a:lnTo>
                  <a:lnTo>
                    <a:pt x="497" y="401"/>
                  </a:lnTo>
                  <a:lnTo>
                    <a:pt x="496" y="402"/>
                  </a:lnTo>
                  <a:lnTo>
                    <a:pt x="496" y="402"/>
                  </a:lnTo>
                  <a:lnTo>
                    <a:pt x="495" y="402"/>
                  </a:lnTo>
                  <a:lnTo>
                    <a:pt x="493" y="402"/>
                  </a:lnTo>
                  <a:lnTo>
                    <a:pt x="491" y="403"/>
                  </a:lnTo>
                  <a:lnTo>
                    <a:pt x="488" y="403"/>
                  </a:lnTo>
                  <a:lnTo>
                    <a:pt x="486" y="402"/>
                  </a:lnTo>
                  <a:lnTo>
                    <a:pt x="484" y="402"/>
                  </a:lnTo>
                  <a:lnTo>
                    <a:pt x="478" y="401"/>
                  </a:lnTo>
                  <a:lnTo>
                    <a:pt x="477" y="401"/>
                  </a:lnTo>
                  <a:lnTo>
                    <a:pt x="476" y="401"/>
                  </a:lnTo>
                  <a:lnTo>
                    <a:pt x="475" y="401"/>
                  </a:lnTo>
                  <a:lnTo>
                    <a:pt x="473" y="401"/>
                  </a:lnTo>
                  <a:lnTo>
                    <a:pt x="469" y="402"/>
                  </a:lnTo>
                  <a:lnTo>
                    <a:pt x="467" y="402"/>
                  </a:lnTo>
                  <a:lnTo>
                    <a:pt x="464" y="403"/>
                  </a:lnTo>
                  <a:lnTo>
                    <a:pt x="462" y="403"/>
                  </a:lnTo>
                  <a:lnTo>
                    <a:pt x="461" y="403"/>
                  </a:lnTo>
                  <a:lnTo>
                    <a:pt x="460" y="403"/>
                  </a:lnTo>
                  <a:lnTo>
                    <a:pt x="459" y="402"/>
                  </a:lnTo>
                  <a:lnTo>
                    <a:pt x="458" y="401"/>
                  </a:lnTo>
                  <a:lnTo>
                    <a:pt x="456" y="401"/>
                  </a:lnTo>
                  <a:lnTo>
                    <a:pt x="456" y="401"/>
                  </a:lnTo>
                  <a:lnTo>
                    <a:pt x="455" y="401"/>
                  </a:lnTo>
                  <a:lnTo>
                    <a:pt x="454" y="401"/>
                  </a:lnTo>
                  <a:lnTo>
                    <a:pt x="453" y="401"/>
                  </a:lnTo>
                  <a:lnTo>
                    <a:pt x="452" y="401"/>
                  </a:lnTo>
                  <a:lnTo>
                    <a:pt x="451" y="402"/>
                  </a:lnTo>
                  <a:lnTo>
                    <a:pt x="449" y="402"/>
                  </a:lnTo>
                  <a:lnTo>
                    <a:pt x="448" y="403"/>
                  </a:lnTo>
                  <a:lnTo>
                    <a:pt x="447" y="404"/>
                  </a:lnTo>
                  <a:lnTo>
                    <a:pt x="447" y="404"/>
                  </a:lnTo>
                  <a:lnTo>
                    <a:pt x="444" y="407"/>
                  </a:lnTo>
                  <a:lnTo>
                    <a:pt x="443" y="409"/>
                  </a:lnTo>
                  <a:lnTo>
                    <a:pt x="441" y="410"/>
                  </a:lnTo>
                  <a:lnTo>
                    <a:pt x="440" y="411"/>
                  </a:lnTo>
                  <a:lnTo>
                    <a:pt x="439" y="412"/>
                  </a:lnTo>
                  <a:lnTo>
                    <a:pt x="439" y="412"/>
                  </a:lnTo>
                  <a:lnTo>
                    <a:pt x="438" y="412"/>
                  </a:lnTo>
                  <a:lnTo>
                    <a:pt x="437" y="412"/>
                  </a:lnTo>
                  <a:lnTo>
                    <a:pt x="437" y="412"/>
                  </a:lnTo>
                  <a:lnTo>
                    <a:pt x="436" y="412"/>
                  </a:lnTo>
                  <a:lnTo>
                    <a:pt x="436" y="412"/>
                  </a:lnTo>
                  <a:lnTo>
                    <a:pt x="435" y="412"/>
                  </a:lnTo>
                  <a:lnTo>
                    <a:pt x="435" y="411"/>
                  </a:lnTo>
                  <a:lnTo>
                    <a:pt x="429" y="403"/>
                  </a:lnTo>
                  <a:lnTo>
                    <a:pt x="428" y="401"/>
                  </a:lnTo>
                  <a:lnTo>
                    <a:pt x="426" y="400"/>
                  </a:lnTo>
                  <a:lnTo>
                    <a:pt x="425" y="399"/>
                  </a:lnTo>
                  <a:lnTo>
                    <a:pt x="424" y="398"/>
                  </a:lnTo>
                  <a:lnTo>
                    <a:pt x="420" y="395"/>
                  </a:lnTo>
                  <a:lnTo>
                    <a:pt x="415" y="392"/>
                  </a:lnTo>
                  <a:lnTo>
                    <a:pt x="413" y="391"/>
                  </a:lnTo>
                  <a:lnTo>
                    <a:pt x="411" y="390"/>
                  </a:lnTo>
                  <a:lnTo>
                    <a:pt x="409" y="389"/>
                  </a:lnTo>
                  <a:lnTo>
                    <a:pt x="404" y="387"/>
                  </a:lnTo>
                  <a:lnTo>
                    <a:pt x="398" y="386"/>
                  </a:lnTo>
                  <a:lnTo>
                    <a:pt x="397" y="385"/>
                  </a:lnTo>
                  <a:lnTo>
                    <a:pt x="394" y="385"/>
                  </a:lnTo>
                  <a:lnTo>
                    <a:pt x="393" y="384"/>
                  </a:lnTo>
                  <a:lnTo>
                    <a:pt x="392" y="384"/>
                  </a:lnTo>
                  <a:lnTo>
                    <a:pt x="391" y="384"/>
                  </a:lnTo>
                  <a:lnTo>
                    <a:pt x="389" y="382"/>
                  </a:lnTo>
                  <a:lnTo>
                    <a:pt x="387" y="381"/>
                  </a:lnTo>
                  <a:lnTo>
                    <a:pt x="386" y="379"/>
                  </a:lnTo>
                  <a:lnTo>
                    <a:pt x="384" y="378"/>
                  </a:lnTo>
                  <a:lnTo>
                    <a:pt x="382" y="375"/>
                  </a:lnTo>
                  <a:lnTo>
                    <a:pt x="381" y="373"/>
                  </a:lnTo>
                  <a:lnTo>
                    <a:pt x="379" y="371"/>
                  </a:lnTo>
                  <a:lnTo>
                    <a:pt x="374" y="365"/>
                  </a:lnTo>
                  <a:lnTo>
                    <a:pt x="372" y="364"/>
                  </a:lnTo>
                  <a:lnTo>
                    <a:pt x="370" y="362"/>
                  </a:lnTo>
                  <a:lnTo>
                    <a:pt x="368" y="361"/>
                  </a:lnTo>
                  <a:lnTo>
                    <a:pt x="366" y="359"/>
                  </a:lnTo>
                  <a:lnTo>
                    <a:pt x="364" y="358"/>
                  </a:lnTo>
                  <a:lnTo>
                    <a:pt x="362" y="357"/>
                  </a:lnTo>
                  <a:lnTo>
                    <a:pt x="356" y="355"/>
                  </a:lnTo>
                  <a:lnTo>
                    <a:pt x="351" y="351"/>
                  </a:lnTo>
                  <a:lnTo>
                    <a:pt x="349" y="351"/>
                  </a:lnTo>
                  <a:lnTo>
                    <a:pt x="348" y="351"/>
                  </a:lnTo>
                  <a:lnTo>
                    <a:pt x="344" y="349"/>
                  </a:lnTo>
                  <a:lnTo>
                    <a:pt x="339" y="348"/>
                  </a:lnTo>
                  <a:lnTo>
                    <a:pt x="333" y="346"/>
                  </a:lnTo>
                  <a:lnTo>
                    <a:pt x="332" y="346"/>
                  </a:lnTo>
                  <a:lnTo>
                    <a:pt x="328" y="344"/>
                  </a:lnTo>
                  <a:lnTo>
                    <a:pt x="327" y="344"/>
                  </a:lnTo>
                  <a:lnTo>
                    <a:pt x="326" y="343"/>
                  </a:lnTo>
                  <a:lnTo>
                    <a:pt x="325" y="343"/>
                  </a:lnTo>
                  <a:lnTo>
                    <a:pt x="323" y="343"/>
                  </a:lnTo>
                  <a:lnTo>
                    <a:pt x="317" y="343"/>
                  </a:lnTo>
                  <a:lnTo>
                    <a:pt x="315" y="343"/>
                  </a:lnTo>
                  <a:lnTo>
                    <a:pt x="314" y="342"/>
                  </a:lnTo>
                  <a:lnTo>
                    <a:pt x="313" y="342"/>
                  </a:lnTo>
                  <a:lnTo>
                    <a:pt x="312" y="342"/>
                  </a:lnTo>
                  <a:lnTo>
                    <a:pt x="312" y="342"/>
                  </a:lnTo>
                  <a:lnTo>
                    <a:pt x="311" y="341"/>
                  </a:lnTo>
                  <a:lnTo>
                    <a:pt x="310" y="341"/>
                  </a:lnTo>
                  <a:lnTo>
                    <a:pt x="309" y="340"/>
                  </a:lnTo>
                  <a:lnTo>
                    <a:pt x="307" y="338"/>
                  </a:lnTo>
                  <a:lnTo>
                    <a:pt x="304" y="334"/>
                  </a:lnTo>
                  <a:lnTo>
                    <a:pt x="302" y="333"/>
                  </a:lnTo>
                  <a:lnTo>
                    <a:pt x="300" y="331"/>
                  </a:lnTo>
                  <a:lnTo>
                    <a:pt x="299" y="330"/>
                  </a:lnTo>
                  <a:lnTo>
                    <a:pt x="298" y="329"/>
                  </a:lnTo>
                  <a:lnTo>
                    <a:pt x="297" y="329"/>
                  </a:lnTo>
                  <a:lnTo>
                    <a:pt x="296" y="328"/>
                  </a:lnTo>
                  <a:lnTo>
                    <a:pt x="295" y="327"/>
                  </a:lnTo>
                  <a:lnTo>
                    <a:pt x="293" y="327"/>
                  </a:lnTo>
                  <a:lnTo>
                    <a:pt x="291" y="326"/>
                  </a:lnTo>
                  <a:lnTo>
                    <a:pt x="287" y="325"/>
                  </a:lnTo>
                  <a:lnTo>
                    <a:pt x="284" y="325"/>
                  </a:lnTo>
                  <a:lnTo>
                    <a:pt x="282" y="324"/>
                  </a:lnTo>
                  <a:lnTo>
                    <a:pt x="280" y="323"/>
                  </a:lnTo>
                  <a:lnTo>
                    <a:pt x="279" y="323"/>
                  </a:lnTo>
                  <a:lnTo>
                    <a:pt x="278" y="322"/>
                  </a:lnTo>
                  <a:lnTo>
                    <a:pt x="277" y="321"/>
                  </a:lnTo>
                  <a:lnTo>
                    <a:pt x="276" y="321"/>
                  </a:lnTo>
                  <a:lnTo>
                    <a:pt x="275" y="320"/>
                  </a:lnTo>
                  <a:lnTo>
                    <a:pt x="274" y="319"/>
                  </a:lnTo>
                  <a:lnTo>
                    <a:pt x="273" y="318"/>
                  </a:lnTo>
                  <a:lnTo>
                    <a:pt x="271" y="315"/>
                  </a:lnTo>
                  <a:lnTo>
                    <a:pt x="270" y="314"/>
                  </a:lnTo>
                  <a:lnTo>
                    <a:pt x="269" y="314"/>
                  </a:lnTo>
                  <a:lnTo>
                    <a:pt x="268" y="313"/>
                  </a:lnTo>
                  <a:lnTo>
                    <a:pt x="268" y="313"/>
                  </a:lnTo>
                  <a:lnTo>
                    <a:pt x="267" y="313"/>
                  </a:lnTo>
                  <a:lnTo>
                    <a:pt x="266" y="313"/>
                  </a:lnTo>
                  <a:lnTo>
                    <a:pt x="265" y="314"/>
                  </a:lnTo>
                  <a:lnTo>
                    <a:pt x="264" y="315"/>
                  </a:lnTo>
                  <a:lnTo>
                    <a:pt x="263" y="316"/>
                  </a:lnTo>
                  <a:lnTo>
                    <a:pt x="261" y="318"/>
                  </a:lnTo>
                  <a:lnTo>
                    <a:pt x="260" y="319"/>
                  </a:lnTo>
                  <a:lnTo>
                    <a:pt x="259" y="321"/>
                  </a:lnTo>
                  <a:lnTo>
                    <a:pt x="257" y="323"/>
                  </a:lnTo>
                  <a:lnTo>
                    <a:pt x="256" y="326"/>
                  </a:lnTo>
                  <a:lnTo>
                    <a:pt x="254" y="330"/>
                  </a:lnTo>
                  <a:lnTo>
                    <a:pt x="254" y="331"/>
                  </a:lnTo>
                  <a:lnTo>
                    <a:pt x="253" y="332"/>
                  </a:lnTo>
                  <a:lnTo>
                    <a:pt x="252" y="334"/>
                  </a:lnTo>
                  <a:lnTo>
                    <a:pt x="250" y="336"/>
                  </a:lnTo>
                  <a:lnTo>
                    <a:pt x="248" y="340"/>
                  </a:lnTo>
                  <a:lnTo>
                    <a:pt x="247" y="340"/>
                  </a:lnTo>
                  <a:lnTo>
                    <a:pt x="246" y="341"/>
                  </a:lnTo>
                  <a:lnTo>
                    <a:pt x="245" y="342"/>
                  </a:lnTo>
                  <a:lnTo>
                    <a:pt x="245" y="342"/>
                  </a:lnTo>
                  <a:lnTo>
                    <a:pt x="243" y="343"/>
                  </a:lnTo>
                  <a:lnTo>
                    <a:pt x="242" y="343"/>
                  </a:lnTo>
                  <a:lnTo>
                    <a:pt x="241" y="343"/>
                  </a:lnTo>
                  <a:lnTo>
                    <a:pt x="239" y="343"/>
                  </a:lnTo>
                  <a:lnTo>
                    <a:pt x="237" y="343"/>
                  </a:lnTo>
                  <a:lnTo>
                    <a:pt x="235" y="343"/>
                  </a:lnTo>
                  <a:lnTo>
                    <a:pt x="234" y="343"/>
                  </a:lnTo>
                  <a:lnTo>
                    <a:pt x="233" y="343"/>
                  </a:lnTo>
                  <a:lnTo>
                    <a:pt x="232" y="342"/>
                  </a:lnTo>
                  <a:lnTo>
                    <a:pt x="231" y="342"/>
                  </a:lnTo>
                  <a:lnTo>
                    <a:pt x="229" y="341"/>
                  </a:lnTo>
                  <a:lnTo>
                    <a:pt x="224" y="339"/>
                  </a:lnTo>
                  <a:lnTo>
                    <a:pt x="216" y="334"/>
                  </a:lnTo>
                  <a:lnTo>
                    <a:pt x="213" y="333"/>
                  </a:lnTo>
                  <a:lnTo>
                    <a:pt x="212" y="332"/>
                  </a:lnTo>
                  <a:lnTo>
                    <a:pt x="211" y="331"/>
                  </a:lnTo>
                  <a:lnTo>
                    <a:pt x="210" y="330"/>
                  </a:lnTo>
                  <a:lnTo>
                    <a:pt x="209" y="329"/>
                  </a:lnTo>
                  <a:lnTo>
                    <a:pt x="208" y="327"/>
                  </a:lnTo>
                  <a:lnTo>
                    <a:pt x="207" y="326"/>
                  </a:lnTo>
                  <a:lnTo>
                    <a:pt x="207" y="325"/>
                  </a:lnTo>
                  <a:lnTo>
                    <a:pt x="207" y="323"/>
                  </a:lnTo>
                  <a:lnTo>
                    <a:pt x="207" y="322"/>
                  </a:lnTo>
                  <a:lnTo>
                    <a:pt x="207" y="320"/>
                  </a:lnTo>
                  <a:lnTo>
                    <a:pt x="207" y="318"/>
                  </a:lnTo>
                  <a:lnTo>
                    <a:pt x="208" y="315"/>
                  </a:lnTo>
                  <a:lnTo>
                    <a:pt x="208" y="314"/>
                  </a:lnTo>
                  <a:lnTo>
                    <a:pt x="208" y="314"/>
                  </a:lnTo>
                  <a:lnTo>
                    <a:pt x="208" y="313"/>
                  </a:lnTo>
                  <a:lnTo>
                    <a:pt x="208" y="312"/>
                  </a:lnTo>
                  <a:lnTo>
                    <a:pt x="208" y="311"/>
                  </a:lnTo>
                  <a:lnTo>
                    <a:pt x="207" y="310"/>
                  </a:lnTo>
                  <a:lnTo>
                    <a:pt x="207" y="310"/>
                  </a:lnTo>
                  <a:lnTo>
                    <a:pt x="206" y="310"/>
                  </a:lnTo>
                  <a:lnTo>
                    <a:pt x="203" y="309"/>
                  </a:lnTo>
                  <a:lnTo>
                    <a:pt x="202" y="309"/>
                  </a:lnTo>
                  <a:lnTo>
                    <a:pt x="200" y="308"/>
                  </a:lnTo>
                  <a:lnTo>
                    <a:pt x="199" y="308"/>
                  </a:lnTo>
                  <a:lnTo>
                    <a:pt x="197" y="307"/>
                  </a:lnTo>
                  <a:lnTo>
                    <a:pt x="196" y="306"/>
                  </a:lnTo>
                  <a:lnTo>
                    <a:pt x="194" y="305"/>
                  </a:lnTo>
                  <a:lnTo>
                    <a:pt x="191" y="303"/>
                  </a:lnTo>
                  <a:lnTo>
                    <a:pt x="190" y="302"/>
                  </a:lnTo>
                  <a:lnTo>
                    <a:pt x="188" y="301"/>
                  </a:lnTo>
                  <a:lnTo>
                    <a:pt x="186" y="301"/>
                  </a:lnTo>
                  <a:lnTo>
                    <a:pt x="184" y="300"/>
                  </a:lnTo>
                  <a:lnTo>
                    <a:pt x="182" y="299"/>
                  </a:lnTo>
                  <a:lnTo>
                    <a:pt x="180" y="299"/>
                  </a:lnTo>
                  <a:lnTo>
                    <a:pt x="178" y="298"/>
                  </a:lnTo>
                  <a:lnTo>
                    <a:pt x="177" y="298"/>
                  </a:lnTo>
                  <a:lnTo>
                    <a:pt x="176" y="297"/>
                  </a:lnTo>
                  <a:lnTo>
                    <a:pt x="175" y="297"/>
                  </a:lnTo>
                  <a:lnTo>
                    <a:pt x="174" y="296"/>
                  </a:lnTo>
                  <a:lnTo>
                    <a:pt x="174" y="296"/>
                  </a:lnTo>
                  <a:lnTo>
                    <a:pt x="173" y="295"/>
                  </a:lnTo>
                  <a:lnTo>
                    <a:pt x="173" y="294"/>
                  </a:lnTo>
                  <a:lnTo>
                    <a:pt x="172" y="293"/>
                  </a:lnTo>
                  <a:lnTo>
                    <a:pt x="171" y="289"/>
                  </a:lnTo>
                  <a:lnTo>
                    <a:pt x="171" y="288"/>
                  </a:lnTo>
                  <a:lnTo>
                    <a:pt x="171" y="288"/>
                  </a:lnTo>
                  <a:lnTo>
                    <a:pt x="170" y="287"/>
                  </a:lnTo>
                  <a:lnTo>
                    <a:pt x="170" y="287"/>
                  </a:lnTo>
                  <a:lnTo>
                    <a:pt x="170" y="286"/>
                  </a:lnTo>
                  <a:lnTo>
                    <a:pt x="169" y="286"/>
                  </a:lnTo>
                  <a:lnTo>
                    <a:pt x="168" y="286"/>
                  </a:lnTo>
                  <a:lnTo>
                    <a:pt x="167" y="285"/>
                  </a:lnTo>
                  <a:lnTo>
                    <a:pt x="164" y="284"/>
                  </a:lnTo>
                  <a:lnTo>
                    <a:pt x="162" y="283"/>
                  </a:lnTo>
                  <a:lnTo>
                    <a:pt x="158" y="283"/>
                  </a:lnTo>
                  <a:lnTo>
                    <a:pt x="157" y="282"/>
                  </a:lnTo>
                  <a:lnTo>
                    <a:pt x="155" y="282"/>
                  </a:lnTo>
                  <a:lnTo>
                    <a:pt x="154" y="281"/>
                  </a:lnTo>
                  <a:lnTo>
                    <a:pt x="152" y="280"/>
                  </a:lnTo>
                  <a:lnTo>
                    <a:pt x="150" y="279"/>
                  </a:lnTo>
                  <a:lnTo>
                    <a:pt x="149" y="278"/>
                  </a:lnTo>
                  <a:lnTo>
                    <a:pt x="148" y="277"/>
                  </a:lnTo>
                  <a:lnTo>
                    <a:pt x="147" y="276"/>
                  </a:lnTo>
                  <a:lnTo>
                    <a:pt x="143" y="272"/>
                  </a:lnTo>
                  <a:lnTo>
                    <a:pt x="143" y="272"/>
                  </a:lnTo>
                  <a:lnTo>
                    <a:pt x="142" y="272"/>
                  </a:lnTo>
                  <a:lnTo>
                    <a:pt x="141" y="271"/>
                  </a:lnTo>
                  <a:lnTo>
                    <a:pt x="139" y="270"/>
                  </a:lnTo>
                  <a:lnTo>
                    <a:pt x="135" y="268"/>
                  </a:lnTo>
                  <a:lnTo>
                    <a:pt x="134" y="268"/>
                  </a:lnTo>
                  <a:lnTo>
                    <a:pt x="132" y="267"/>
                  </a:lnTo>
                  <a:lnTo>
                    <a:pt x="131" y="266"/>
                  </a:lnTo>
                  <a:lnTo>
                    <a:pt x="130" y="266"/>
                  </a:lnTo>
                  <a:lnTo>
                    <a:pt x="129" y="265"/>
                  </a:lnTo>
                  <a:lnTo>
                    <a:pt x="126" y="264"/>
                  </a:lnTo>
                  <a:lnTo>
                    <a:pt x="125" y="264"/>
                  </a:lnTo>
                  <a:lnTo>
                    <a:pt x="124" y="264"/>
                  </a:lnTo>
                  <a:lnTo>
                    <a:pt x="123" y="264"/>
                  </a:lnTo>
                  <a:lnTo>
                    <a:pt x="122" y="264"/>
                  </a:lnTo>
                  <a:lnTo>
                    <a:pt x="120" y="265"/>
                  </a:lnTo>
                  <a:lnTo>
                    <a:pt x="119" y="265"/>
                  </a:lnTo>
                  <a:lnTo>
                    <a:pt x="118" y="265"/>
                  </a:lnTo>
                  <a:lnTo>
                    <a:pt x="117" y="265"/>
                  </a:lnTo>
                  <a:lnTo>
                    <a:pt x="115" y="265"/>
                  </a:lnTo>
                  <a:lnTo>
                    <a:pt x="112" y="264"/>
                  </a:lnTo>
                  <a:lnTo>
                    <a:pt x="111" y="264"/>
                  </a:lnTo>
                  <a:lnTo>
                    <a:pt x="110" y="264"/>
                  </a:lnTo>
                  <a:lnTo>
                    <a:pt x="109" y="264"/>
                  </a:lnTo>
                  <a:lnTo>
                    <a:pt x="104" y="265"/>
                  </a:lnTo>
                  <a:lnTo>
                    <a:pt x="102" y="265"/>
                  </a:lnTo>
                  <a:lnTo>
                    <a:pt x="101" y="265"/>
                  </a:lnTo>
                  <a:lnTo>
                    <a:pt x="99" y="264"/>
                  </a:lnTo>
                  <a:lnTo>
                    <a:pt x="97" y="264"/>
                  </a:lnTo>
                  <a:lnTo>
                    <a:pt x="96" y="264"/>
                  </a:lnTo>
                  <a:lnTo>
                    <a:pt x="95" y="263"/>
                  </a:lnTo>
                  <a:lnTo>
                    <a:pt x="94" y="263"/>
                  </a:lnTo>
                  <a:lnTo>
                    <a:pt x="93" y="263"/>
                  </a:lnTo>
                  <a:lnTo>
                    <a:pt x="92" y="261"/>
                  </a:lnTo>
                  <a:lnTo>
                    <a:pt x="89" y="259"/>
                  </a:lnTo>
                  <a:lnTo>
                    <a:pt x="88" y="258"/>
                  </a:lnTo>
                  <a:lnTo>
                    <a:pt x="85" y="255"/>
                  </a:lnTo>
                  <a:lnTo>
                    <a:pt x="84" y="254"/>
                  </a:lnTo>
                  <a:lnTo>
                    <a:pt x="74" y="247"/>
                  </a:lnTo>
                  <a:lnTo>
                    <a:pt x="69" y="244"/>
                  </a:lnTo>
                  <a:lnTo>
                    <a:pt x="67" y="242"/>
                  </a:lnTo>
                  <a:lnTo>
                    <a:pt x="59" y="236"/>
                  </a:lnTo>
                  <a:lnTo>
                    <a:pt x="53" y="232"/>
                  </a:lnTo>
                  <a:lnTo>
                    <a:pt x="53" y="232"/>
                  </a:lnTo>
                  <a:lnTo>
                    <a:pt x="53" y="231"/>
                  </a:lnTo>
                  <a:lnTo>
                    <a:pt x="53" y="228"/>
                  </a:lnTo>
                  <a:lnTo>
                    <a:pt x="54" y="223"/>
                  </a:lnTo>
                  <a:lnTo>
                    <a:pt x="55" y="218"/>
                  </a:lnTo>
                  <a:lnTo>
                    <a:pt x="55" y="213"/>
                  </a:lnTo>
                  <a:lnTo>
                    <a:pt x="55" y="212"/>
                  </a:lnTo>
                  <a:lnTo>
                    <a:pt x="56" y="211"/>
                  </a:lnTo>
                  <a:lnTo>
                    <a:pt x="56" y="210"/>
                  </a:lnTo>
                  <a:lnTo>
                    <a:pt x="56" y="209"/>
                  </a:lnTo>
                  <a:lnTo>
                    <a:pt x="57" y="208"/>
                  </a:lnTo>
                  <a:lnTo>
                    <a:pt x="59" y="205"/>
                  </a:lnTo>
                  <a:lnTo>
                    <a:pt x="60" y="204"/>
                  </a:lnTo>
                  <a:lnTo>
                    <a:pt x="61" y="203"/>
                  </a:lnTo>
                  <a:lnTo>
                    <a:pt x="63" y="198"/>
                  </a:lnTo>
                  <a:lnTo>
                    <a:pt x="64" y="195"/>
                  </a:lnTo>
                  <a:lnTo>
                    <a:pt x="65" y="193"/>
                  </a:lnTo>
                  <a:lnTo>
                    <a:pt x="65" y="191"/>
                  </a:lnTo>
                  <a:lnTo>
                    <a:pt x="66" y="190"/>
                  </a:lnTo>
                  <a:lnTo>
                    <a:pt x="66" y="189"/>
                  </a:lnTo>
                  <a:lnTo>
                    <a:pt x="66" y="187"/>
                  </a:lnTo>
                  <a:lnTo>
                    <a:pt x="65" y="186"/>
                  </a:lnTo>
                  <a:lnTo>
                    <a:pt x="65" y="182"/>
                  </a:lnTo>
                  <a:lnTo>
                    <a:pt x="64" y="181"/>
                  </a:lnTo>
                  <a:lnTo>
                    <a:pt x="64" y="180"/>
                  </a:lnTo>
                  <a:lnTo>
                    <a:pt x="64" y="179"/>
                  </a:lnTo>
                  <a:lnTo>
                    <a:pt x="64" y="178"/>
                  </a:lnTo>
                  <a:lnTo>
                    <a:pt x="65" y="177"/>
                  </a:lnTo>
                  <a:lnTo>
                    <a:pt x="65" y="174"/>
                  </a:lnTo>
                  <a:lnTo>
                    <a:pt x="65" y="172"/>
                  </a:lnTo>
                  <a:lnTo>
                    <a:pt x="65" y="171"/>
                  </a:lnTo>
                  <a:lnTo>
                    <a:pt x="65" y="170"/>
                  </a:lnTo>
                  <a:lnTo>
                    <a:pt x="65" y="169"/>
                  </a:lnTo>
                  <a:lnTo>
                    <a:pt x="65" y="168"/>
                  </a:lnTo>
                  <a:lnTo>
                    <a:pt x="64" y="167"/>
                  </a:lnTo>
                  <a:lnTo>
                    <a:pt x="63" y="166"/>
                  </a:lnTo>
                  <a:lnTo>
                    <a:pt x="62" y="165"/>
                  </a:lnTo>
                  <a:lnTo>
                    <a:pt x="61" y="164"/>
                  </a:lnTo>
                  <a:lnTo>
                    <a:pt x="59" y="163"/>
                  </a:lnTo>
                  <a:lnTo>
                    <a:pt x="58" y="162"/>
                  </a:lnTo>
                  <a:lnTo>
                    <a:pt x="54" y="160"/>
                  </a:lnTo>
                  <a:lnTo>
                    <a:pt x="53" y="160"/>
                  </a:lnTo>
                  <a:lnTo>
                    <a:pt x="50" y="158"/>
                  </a:lnTo>
                  <a:lnTo>
                    <a:pt x="48" y="156"/>
                  </a:lnTo>
                  <a:lnTo>
                    <a:pt x="46" y="155"/>
                  </a:lnTo>
                  <a:lnTo>
                    <a:pt x="45" y="154"/>
                  </a:lnTo>
                  <a:lnTo>
                    <a:pt x="43" y="152"/>
                  </a:lnTo>
                  <a:lnTo>
                    <a:pt x="43" y="151"/>
                  </a:lnTo>
                  <a:lnTo>
                    <a:pt x="42" y="151"/>
                  </a:lnTo>
                  <a:lnTo>
                    <a:pt x="42" y="150"/>
                  </a:lnTo>
                  <a:lnTo>
                    <a:pt x="41" y="149"/>
                  </a:lnTo>
                  <a:lnTo>
                    <a:pt x="41" y="148"/>
                  </a:lnTo>
                  <a:lnTo>
                    <a:pt x="41" y="147"/>
                  </a:lnTo>
                  <a:lnTo>
                    <a:pt x="41" y="144"/>
                  </a:lnTo>
                  <a:lnTo>
                    <a:pt x="40" y="142"/>
                  </a:lnTo>
                  <a:lnTo>
                    <a:pt x="40" y="142"/>
                  </a:lnTo>
                  <a:lnTo>
                    <a:pt x="40" y="141"/>
                  </a:lnTo>
                  <a:lnTo>
                    <a:pt x="40" y="140"/>
                  </a:lnTo>
                  <a:lnTo>
                    <a:pt x="39" y="140"/>
                  </a:lnTo>
                  <a:lnTo>
                    <a:pt x="39" y="140"/>
                  </a:lnTo>
                  <a:lnTo>
                    <a:pt x="37" y="139"/>
                  </a:lnTo>
                  <a:lnTo>
                    <a:pt x="37" y="139"/>
                  </a:lnTo>
                  <a:lnTo>
                    <a:pt x="36" y="138"/>
                  </a:lnTo>
                  <a:lnTo>
                    <a:pt x="35" y="137"/>
                  </a:lnTo>
                  <a:lnTo>
                    <a:pt x="34" y="137"/>
                  </a:lnTo>
                  <a:lnTo>
                    <a:pt x="34" y="136"/>
                  </a:lnTo>
                  <a:lnTo>
                    <a:pt x="33" y="136"/>
                  </a:lnTo>
                  <a:lnTo>
                    <a:pt x="32" y="136"/>
                  </a:lnTo>
                  <a:lnTo>
                    <a:pt x="30" y="136"/>
                  </a:lnTo>
                  <a:lnTo>
                    <a:pt x="29" y="135"/>
                  </a:lnTo>
                  <a:lnTo>
                    <a:pt x="26" y="135"/>
                  </a:lnTo>
                  <a:lnTo>
                    <a:pt x="24" y="134"/>
                  </a:lnTo>
                  <a:lnTo>
                    <a:pt x="23" y="134"/>
                  </a:lnTo>
                  <a:lnTo>
                    <a:pt x="23" y="133"/>
                  </a:lnTo>
                  <a:lnTo>
                    <a:pt x="22" y="133"/>
                  </a:lnTo>
                  <a:lnTo>
                    <a:pt x="21" y="131"/>
                  </a:lnTo>
                  <a:lnTo>
                    <a:pt x="20" y="131"/>
                  </a:lnTo>
                  <a:lnTo>
                    <a:pt x="19" y="130"/>
                  </a:lnTo>
                  <a:lnTo>
                    <a:pt x="17" y="129"/>
                  </a:lnTo>
                  <a:lnTo>
                    <a:pt x="16" y="129"/>
                  </a:lnTo>
                  <a:lnTo>
                    <a:pt x="15" y="128"/>
                  </a:lnTo>
                  <a:lnTo>
                    <a:pt x="12" y="127"/>
                  </a:lnTo>
                  <a:lnTo>
                    <a:pt x="10" y="127"/>
                  </a:lnTo>
                  <a:lnTo>
                    <a:pt x="8" y="126"/>
                  </a:lnTo>
                  <a:lnTo>
                    <a:pt x="7" y="125"/>
                  </a:lnTo>
                  <a:lnTo>
                    <a:pt x="5" y="124"/>
                  </a:lnTo>
                  <a:lnTo>
                    <a:pt x="4" y="124"/>
                  </a:lnTo>
                  <a:lnTo>
                    <a:pt x="3" y="123"/>
                  </a:lnTo>
                  <a:lnTo>
                    <a:pt x="2" y="122"/>
                  </a:lnTo>
                  <a:lnTo>
                    <a:pt x="1" y="121"/>
                  </a:lnTo>
                  <a:lnTo>
                    <a:pt x="1" y="119"/>
                  </a:lnTo>
                  <a:lnTo>
                    <a:pt x="0" y="118"/>
                  </a:lnTo>
                  <a:lnTo>
                    <a:pt x="0" y="117"/>
                  </a:lnTo>
                  <a:lnTo>
                    <a:pt x="0" y="116"/>
                  </a:lnTo>
                  <a:lnTo>
                    <a:pt x="0" y="116"/>
                  </a:lnTo>
                  <a:lnTo>
                    <a:pt x="0" y="115"/>
                  </a:lnTo>
                  <a:lnTo>
                    <a:pt x="0" y="115"/>
                  </a:lnTo>
                  <a:lnTo>
                    <a:pt x="1" y="114"/>
                  </a:lnTo>
                  <a:lnTo>
                    <a:pt x="1" y="113"/>
                  </a:lnTo>
                  <a:lnTo>
                    <a:pt x="2" y="113"/>
                  </a:lnTo>
                  <a:lnTo>
                    <a:pt x="3" y="112"/>
                  </a:lnTo>
                  <a:lnTo>
                    <a:pt x="4" y="112"/>
                  </a:lnTo>
                  <a:lnTo>
                    <a:pt x="5" y="111"/>
                  </a:lnTo>
                  <a:lnTo>
                    <a:pt x="7" y="110"/>
                  </a:lnTo>
                  <a:lnTo>
                    <a:pt x="7" y="110"/>
                  </a:lnTo>
                  <a:lnTo>
                    <a:pt x="8" y="109"/>
                  </a:lnTo>
                  <a:lnTo>
                    <a:pt x="8" y="109"/>
                  </a:lnTo>
                  <a:lnTo>
                    <a:pt x="8" y="109"/>
                  </a:lnTo>
                  <a:lnTo>
                    <a:pt x="8" y="108"/>
                  </a:lnTo>
                  <a:lnTo>
                    <a:pt x="7" y="108"/>
                  </a:lnTo>
                  <a:lnTo>
                    <a:pt x="6" y="106"/>
                  </a:lnTo>
                  <a:lnTo>
                    <a:pt x="6" y="106"/>
                  </a:lnTo>
                  <a:lnTo>
                    <a:pt x="6" y="105"/>
                  </a:lnTo>
                  <a:lnTo>
                    <a:pt x="6" y="105"/>
                  </a:lnTo>
                  <a:lnTo>
                    <a:pt x="6" y="105"/>
                  </a:lnTo>
                  <a:lnTo>
                    <a:pt x="6" y="104"/>
                  </a:lnTo>
                  <a:lnTo>
                    <a:pt x="6" y="104"/>
                  </a:lnTo>
                  <a:lnTo>
                    <a:pt x="6" y="103"/>
                  </a:lnTo>
                  <a:lnTo>
                    <a:pt x="7" y="102"/>
                  </a:lnTo>
                  <a:lnTo>
                    <a:pt x="10" y="100"/>
                  </a:lnTo>
                  <a:lnTo>
                    <a:pt x="11" y="99"/>
                  </a:lnTo>
                  <a:lnTo>
                    <a:pt x="12" y="98"/>
                  </a:lnTo>
                  <a:lnTo>
                    <a:pt x="13" y="98"/>
                  </a:lnTo>
                  <a:lnTo>
                    <a:pt x="13" y="97"/>
                  </a:lnTo>
                  <a:lnTo>
                    <a:pt x="14" y="96"/>
                  </a:lnTo>
                  <a:lnTo>
                    <a:pt x="14" y="95"/>
                  </a:lnTo>
                  <a:lnTo>
                    <a:pt x="14" y="94"/>
                  </a:lnTo>
                  <a:lnTo>
                    <a:pt x="15" y="93"/>
                  </a:lnTo>
                  <a:lnTo>
                    <a:pt x="15" y="89"/>
                  </a:lnTo>
                  <a:lnTo>
                    <a:pt x="15" y="87"/>
                  </a:lnTo>
                  <a:lnTo>
                    <a:pt x="16" y="86"/>
                  </a:lnTo>
                  <a:lnTo>
                    <a:pt x="16" y="86"/>
                  </a:lnTo>
                  <a:lnTo>
                    <a:pt x="17" y="84"/>
                  </a:lnTo>
                  <a:lnTo>
                    <a:pt x="18" y="83"/>
                  </a:lnTo>
                  <a:lnTo>
                    <a:pt x="18" y="83"/>
                  </a:lnTo>
                  <a:lnTo>
                    <a:pt x="17" y="82"/>
                  </a:lnTo>
                  <a:lnTo>
                    <a:pt x="17" y="82"/>
                  </a:lnTo>
                  <a:lnTo>
                    <a:pt x="17" y="81"/>
                  </a:lnTo>
                  <a:lnTo>
                    <a:pt x="15" y="80"/>
                  </a:lnTo>
                  <a:lnTo>
                    <a:pt x="15" y="79"/>
                  </a:lnTo>
                  <a:lnTo>
                    <a:pt x="14" y="78"/>
                  </a:lnTo>
                  <a:lnTo>
                    <a:pt x="14" y="78"/>
                  </a:lnTo>
                  <a:lnTo>
                    <a:pt x="14" y="77"/>
                  </a:lnTo>
                  <a:lnTo>
                    <a:pt x="14" y="77"/>
                  </a:lnTo>
                  <a:lnTo>
                    <a:pt x="14" y="76"/>
                  </a:lnTo>
                  <a:lnTo>
                    <a:pt x="15" y="76"/>
                  </a:lnTo>
                  <a:lnTo>
                    <a:pt x="15" y="75"/>
                  </a:lnTo>
                  <a:lnTo>
                    <a:pt x="16" y="75"/>
                  </a:lnTo>
                  <a:lnTo>
                    <a:pt x="16" y="74"/>
                  </a:lnTo>
                  <a:lnTo>
                    <a:pt x="17" y="74"/>
                  </a:lnTo>
                  <a:lnTo>
                    <a:pt x="19" y="73"/>
                  </a:lnTo>
                  <a:lnTo>
                    <a:pt x="21" y="73"/>
                  </a:lnTo>
                  <a:lnTo>
                    <a:pt x="22" y="72"/>
                  </a:lnTo>
                  <a:lnTo>
                    <a:pt x="23" y="72"/>
                  </a:lnTo>
                  <a:lnTo>
                    <a:pt x="24" y="71"/>
                  </a:lnTo>
                  <a:lnTo>
                    <a:pt x="25" y="71"/>
                  </a:lnTo>
                  <a:lnTo>
                    <a:pt x="25" y="70"/>
                  </a:lnTo>
                  <a:lnTo>
                    <a:pt x="26" y="70"/>
                  </a:lnTo>
                  <a:lnTo>
                    <a:pt x="26" y="69"/>
                  </a:lnTo>
                  <a:lnTo>
                    <a:pt x="27" y="70"/>
                  </a:lnTo>
                  <a:lnTo>
                    <a:pt x="27" y="71"/>
                  </a:lnTo>
                  <a:lnTo>
                    <a:pt x="28" y="71"/>
                  </a:lnTo>
                  <a:lnTo>
                    <a:pt x="29" y="72"/>
                  </a:lnTo>
                  <a:lnTo>
                    <a:pt x="30" y="73"/>
                  </a:lnTo>
                  <a:lnTo>
                    <a:pt x="31" y="73"/>
                  </a:lnTo>
                  <a:lnTo>
                    <a:pt x="32" y="73"/>
                  </a:lnTo>
                  <a:lnTo>
                    <a:pt x="33" y="74"/>
                  </a:lnTo>
                  <a:lnTo>
                    <a:pt x="35" y="74"/>
                  </a:lnTo>
                  <a:lnTo>
                    <a:pt x="36" y="74"/>
                  </a:lnTo>
                  <a:lnTo>
                    <a:pt x="37" y="74"/>
                  </a:lnTo>
                  <a:lnTo>
                    <a:pt x="38" y="73"/>
                  </a:lnTo>
                  <a:lnTo>
                    <a:pt x="40" y="73"/>
                  </a:lnTo>
                  <a:lnTo>
                    <a:pt x="41" y="73"/>
                  </a:lnTo>
                  <a:lnTo>
                    <a:pt x="43" y="72"/>
                  </a:lnTo>
                  <a:lnTo>
                    <a:pt x="44" y="72"/>
                  </a:lnTo>
                  <a:lnTo>
                    <a:pt x="45" y="71"/>
                  </a:lnTo>
                  <a:lnTo>
                    <a:pt x="47" y="70"/>
                  </a:lnTo>
                  <a:lnTo>
                    <a:pt x="49" y="69"/>
                  </a:lnTo>
                  <a:lnTo>
                    <a:pt x="51" y="67"/>
                  </a:lnTo>
                  <a:lnTo>
                    <a:pt x="52" y="67"/>
                  </a:lnTo>
                  <a:lnTo>
                    <a:pt x="54" y="66"/>
                  </a:lnTo>
                  <a:lnTo>
                    <a:pt x="56" y="65"/>
                  </a:lnTo>
                  <a:lnTo>
                    <a:pt x="57" y="64"/>
                  </a:lnTo>
                  <a:lnTo>
                    <a:pt x="59" y="6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4" name="Freeform 280">
              <a:extLst>
                <a:ext uri="{FF2B5EF4-FFF2-40B4-BE49-F238E27FC236}">
                  <a16:creationId xmlns:a16="http://schemas.microsoft.com/office/drawing/2014/main" id="{27280F82-57B3-4265-8BA5-AE2419B59306}"/>
                </a:ext>
              </a:extLst>
            </p:cNvPr>
            <p:cNvSpPr>
              <a:spLocks/>
            </p:cNvSpPr>
            <p:nvPr/>
          </p:nvSpPr>
          <p:spPr bwMode="auto">
            <a:xfrm>
              <a:off x="6664172" y="3461637"/>
              <a:ext cx="177800" cy="57150"/>
            </a:xfrm>
            <a:custGeom>
              <a:avLst/>
              <a:gdLst>
                <a:gd name="T0" fmla="*/ 1 w 112"/>
                <a:gd name="T1" fmla="*/ 35 h 36"/>
                <a:gd name="T2" fmla="*/ 2 w 112"/>
                <a:gd name="T3" fmla="*/ 34 h 36"/>
                <a:gd name="T4" fmla="*/ 4 w 112"/>
                <a:gd name="T5" fmla="*/ 30 h 36"/>
                <a:gd name="T6" fmla="*/ 6 w 112"/>
                <a:gd name="T7" fmla="*/ 28 h 36"/>
                <a:gd name="T8" fmla="*/ 7 w 112"/>
                <a:gd name="T9" fmla="*/ 27 h 36"/>
                <a:gd name="T10" fmla="*/ 9 w 112"/>
                <a:gd name="T11" fmla="*/ 25 h 36"/>
                <a:gd name="T12" fmla="*/ 12 w 112"/>
                <a:gd name="T13" fmla="*/ 24 h 36"/>
                <a:gd name="T14" fmla="*/ 16 w 112"/>
                <a:gd name="T15" fmla="*/ 23 h 36"/>
                <a:gd name="T16" fmla="*/ 22 w 112"/>
                <a:gd name="T17" fmla="*/ 20 h 36"/>
                <a:gd name="T18" fmla="*/ 23 w 112"/>
                <a:gd name="T19" fmla="*/ 20 h 36"/>
                <a:gd name="T20" fmla="*/ 25 w 112"/>
                <a:gd name="T21" fmla="*/ 20 h 36"/>
                <a:gd name="T22" fmla="*/ 26 w 112"/>
                <a:gd name="T23" fmla="*/ 20 h 36"/>
                <a:gd name="T24" fmla="*/ 27 w 112"/>
                <a:gd name="T25" fmla="*/ 21 h 36"/>
                <a:gd name="T26" fmla="*/ 31 w 112"/>
                <a:gd name="T27" fmla="*/ 24 h 36"/>
                <a:gd name="T28" fmla="*/ 33 w 112"/>
                <a:gd name="T29" fmla="*/ 25 h 36"/>
                <a:gd name="T30" fmla="*/ 35 w 112"/>
                <a:gd name="T31" fmla="*/ 25 h 36"/>
                <a:gd name="T32" fmla="*/ 39 w 112"/>
                <a:gd name="T33" fmla="*/ 25 h 36"/>
                <a:gd name="T34" fmla="*/ 44 w 112"/>
                <a:gd name="T35" fmla="*/ 25 h 36"/>
                <a:gd name="T36" fmla="*/ 48 w 112"/>
                <a:gd name="T37" fmla="*/ 25 h 36"/>
                <a:gd name="T38" fmla="*/ 52 w 112"/>
                <a:gd name="T39" fmla="*/ 26 h 36"/>
                <a:gd name="T40" fmla="*/ 56 w 112"/>
                <a:gd name="T41" fmla="*/ 26 h 36"/>
                <a:gd name="T42" fmla="*/ 58 w 112"/>
                <a:gd name="T43" fmla="*/ 26 h 36"/>
                <a:gd name="T44" fmla="*/ 61 w 112"/>
                <a:gd name="T45" fmla="*/ 27 h 36"/>
                <a:gd name="T46" fmla="*/ 67 w 112"/>
                <a:gd name="T47" fmla="*/ 29 h 36"/>
                <a:gd name="T48" fmla="*/ 69 w 112"/>
                <a:gd name="T49" fmla="*/ 29 h 36"/>
                <a:gd name="T50" fmla="*/ 72 w 112"/>
                <a:gd name="T51" fmla="*/ 29 h 36"/>
                <a:gd name="T52" fmla="*/ 75 w 112"/>
                <a:gd name="T53" fmla="*/ 29 h 36"/>
                <a:gd name="T54" fmla="*/ 80 w 112"/>
                <a:gd name="T55" fmla="*/ 26 h 36"/>
                <a:gd name="T56" fmla="*/ 86 w 112"/>
                <a:gd name="T57" fmla="*/ 24 h 36"/>
                <a:gd name="T58" fmla="*/ 89 w 112"/>
                <a:gd name="T59" fmla="*/ 23 h 36"/>
                <a:gd name="T60" fmla="*/ 91 w 112"/>
                <a:gd name="T61" fmla="*/ 21 h 36"/>
                <a:gd name="T62" fmla="*/ 93 w 112"/>
                <a:gd name="T63" fmla="*/ 20 h 36"/>
                <a:gd name="T64" fmla="*/ 94 w 112"/>
                <a:gd name="T65" fmla="*/ 18 h 36"/>
                <a:gd name="T66" fmla="*/ 96 w 112"/>
                <a:gd name="T67" fmla="*/ 13 h 36"/>
                <a:gd name="T68" fmla="*/ 98 w 112"/>
                <a:gd name="T69" fmla="*/ 10 h 36"/>
                <a:gd name="T70" fmla="*/ 99 w 112"/>
                <a:gd name="T71" fmla="*/ 9 h 36"/>
                <a:gd name="T72" fmla="*/ 101 w 112"/>
                <a:gd name="T73" fmla="*/ 6 h 36"/>
                <a:gd name="T74" fmla="*/ 104 w 112"/>
                <a:gd name="T75" fmla="*/ 4 h 36"/>
                <a:gd name="T76" fmla="*/ 108 w 112"/>
                <a:gd name="T77" fmla="*/ 2 h 36"/>
                <a:gd name="T78" fmla="*/ 111 w 112"/>
                <a:gd name="T79" fmla="*/ 0 h 36"/>
                <a:gd name="T80" fmla="*/ 112 w 112"/>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36">
                  <a:moveTo>
                    <a:pt x="0" y="36"/>
                  </a:moveTo>
                  <a:lnTo>
                    <a:pt x="1" y="35"/>
                  </a:lnTo>
                  <a:lnTo>
                    <a:pt x="2" y="35"/>
                  </a:lnTo>
                  <a:lnTo>
                    <a:pt x="2" y="34"/>
                  </a:lnTo>
                  <a:lnTo>
                    <a:pt x="4" y="31"/>
                  </a:lnTo>
                  <a:lnTo>
                    <a:pt x="4" y="30"/>
                  </a:lnTo>
                  <a:lnTo>
                    <a:pt x="5" y="29"/>
                  </a:lnTo>
                  <a:lnTo>
                    <a:pt x="6" y="28"/>
                  </a:lnTo>
                  <a:lnTo>
                    <a:pt x="6" y="27"/>
                  </a:lnTo>
                  <a:lnTo>
                    <a:pt x="7" y="27"/>
                  </a:lnTo>
                  <a:lnTo>
                    <a:pt x="8" y="26"/>
                  </a:lnTo>
                  <a:lnTo>
                    <a:pt x="9" y="25"/>
                  </a:lnTo>
                  <a:lnTo>
                    <a:pt x="11" y="25"/>
                  </a:lnTo>
                  <a:lnTo>
                    <a:pt x="12" y="24"/>
                  </a:lnTo>
                  <a:lnTo>
                    <a:pt x="15" y="24"/>
                  </a:lnTo>
                  <a:lnTo>
                    <a:pt x="16" y="23"/>
                  </a:lnTo>
                  <a:lnTo>
                    <a:pt x="17" y="23"/>
                  </a:lnTo>
                  <a:lnTo>
                    <a:pt x="22" y="20"/>
                  </a:lnTo>
                  <a:lnTo>
                    <a:pt x="23" y="20"/>
                  </a:lnTo>
                  <a:lnTo>
                    <a:pt x="23" y="20"/>
                  </a:lnTo>
                  <a:lnTo>
                    <a:pt x="24" y="20"/>
                  </a:lnTo>
                  <a:lnTo>
                    <a:pt x="25" y="20"/>
                  </a:lnTo>
                  <a:lnTo>
                    <a:pt x="25" y="20"/>
                  </a:lnTo>
                  <a:lnTo>
                    <a:pt x="26" y="20"/>
                  </a:lnTo>
                  <a:lnTo>
                    <a:pt x="26" y="21"/>
                  </a:lnTo>
                  <a:lnTo>
                    <a:pt x="27" y="21"/>
                  </a:lnTo>
                  <a:lnTo>
                    <a:pt x="29" y="23"/>
                  </a:lnTo>
                  <a:lnTo>
                    <a:pt x="31" y="24"/>
                  </a:lnTo>
                  <a:lnTo>
                    <a:pt x="32" y="25"/>
                  </a:lnTo>
                  <a:lnTo>
                    <a:pt x="33" y="25"/>
                  </a:lnTo>
                  <a:lnTo>
                    <a:pt x="34" y="25"/>
                  </a:lnTo>
                  <a:lnTo>
                    <a:pt x="35" y="25"/>
                  </a:lnTo>
                  <a:lnTo>
                    <a:pt x="37" y="25"/>
                  </a:lnTo>
                  <a:lnTo>
                    <a:pt x="39" y="25"/>
                  </a:lnTo>
                  <a:lnTo>
                    <a:pt x="40" y="25"/>
                  </a:lnTo>
                  <a:lnTo>
                    <a:pt x="44" y="25"/>
                  </a:lnTo>
                  <a:lnTo>
                    <a:pt x="46" y="25"/>
                  </a:lnTo>
                  <a:lnTo>
                    <a:pt x="48" y="25"/>
                  </a:lnTo>
                  <a:lnTo>
                    <a:pt x="50" y="26"/>
                  </a:lnTo>
                  <a:lnTo>
                    <a:pt x="52" y="26"/>
                  </a:lnTo>
                  <a:lnTo>
                    <a:pt x="54" y="26"/>
                  </a:lnTo>
                  <a:lnTo>
                    <a:pt x="56" y="26"/>
                  </a:lnTo>
                  <a:lnTo>
                    <a:pt x="57" y="26"/>
                  </a:lnTo>
                  <a:lnTo>
                    <a:pt x="58" y="26"/>
                  </a:lnTo>
                  <a:lnTo>
                    <a:pt x="59" y="26"/>
                  </a:lnTo>
                  <a:lnTo>
                    <a:pt x="61" y="27"/>
                  </a:lnTo>
                  <a:lnTo>
                    <a:pt x="65" y="29"/>
                  </a:lnTo>
                  <a:lnTo>
                    <a:pt x="67" y="29"/>
                  </a:lnTo>
                  <a:lnTo>
                    <a:pt x="68" y="29"/>
                  </a:lnTo>
                  <a:lnTo>
                    <a:pt x="69" y="29"/>
                  </a:lnTo>
                  <a:lnTo>
                    <a:pt x="71" y="29"/>
                  </a:lnTo>
                  <a:lnTo>
                    <a:pt x="72" y="29"/>
                  </a:lnTo>
                  <a:lnTo>
                    <a:pt x="73" y="29"/>
                  </a:lnTo>
                  <a:lnTo>
                    <a:pt x="75" y="29"/>
                  </a:lnTo>
                  <a:lnTo>
                    <a:pt x="78" y="27"/>
                  </a:lnTo>
                  <a:lnTo>
                    <a:pt x="80" y="26"/>
                  </a:lnTo>
                  <a:lnTo>
                    <a:pt x="82" y="25"/>
                  </a:lnTo>
                  <a:lnTo>
                    <a:pt x="86" y="24"/>
                  </a:lnTo>
                  <a:lnTo>
                    <a:pt x="87" y="24"/>
                  </a:lnTo>
                  <a:lnTo>
                    <a:pt x="89" y="23"/>
                  </a:lnTo>
                  <a:lnTo>
                    <a:pt x="90" y="22"/>
                  </a:lnTo>
                  <a:lnTo>
                    <a:pt x="91" y="21"/>
                  </a:lnTo>
                  <a:lnTo>
                    <a:pt x="92" y="20"/>
                  </a:lnTo>
                  <a:lnTo>
                    <a:pt x="93" y="20"/>
                  </a:lnTo>
                  <a:lnTo>
                    <a:pt x="93" y="19"/>
                  </a:lnTo>
                  <a:lnTo>
                    <a:pt x="94" y="18"/>
                  </a:lnTo>
                  <a:lnTo>
                    <a:pt x="95" y="17"/>
                  </a:lnTo>
                  <a:lnTo>
                    <a:pt x="96" y="13"/>
                  </a:lnTo>
                  <a:lnTo>
                    <a:pt x="97" y="11"/>
                  </a:lnTo>
                  <a:lnTo>
                    <a:pt x="98" y="10"/>
                  </a:lnTo>
                  <a:lnTo>
                    <a:pt x="98" y="10"/>
                  </a:lnTo>
                  <a:lnTo>
                    <a:pt x="99" y="9"/>
                  </a:lnTo>
                  <a:lnTo>
                    <a:pt x="100" y="8"/>
                  </a:lnTo>
                  <a:lnTo>
                    <a:pt x="101" y="6"/>
                  </a:lnTo>
                  <a:lnTo>
                    <a:pt x="102" y="5"/>
                  </a:lnTo>
                  <a:lnTo>
                    <a:pt x="104" y="4"/>
                  </a:lnTo>
                  <a:lnTo>
                    <a:pt x="106" y="3"/>
                  </a:lnTo>
                  <a:lnTo>
                    <a:pt x="108" y="2"/>
                  </a:lnTo>
                  <a:lnTo>
                    <a:pt x="111" y="0"/>
                  </a:lnTo>
                  <a:lnTo>
                    <a:pt x="111" y="0"/>
                  </a:lnTo>
                  <a:lnTo>
                    <a:pt x="112" y="0"/>
                  </a:lnTo>
                  <a:lnTo>
                    <a:pt x="11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5" name="Freeform 281">
              <a:extLst>
                <a:ext uri="{FF2B5EF4-FFF2-40B4-BE49-F238E27FC236}">
                  <a16:creationId xmlns:a16="http://schemas.microsoft.com/office/drawing/2014/main" id="{0BF8B1BF-37FC-4A7C-B21F-B96C422888E5}"/>
                </a:ext>
              </a:extLst>
            </p:cNvPr>
            <p:cNvSpPr>
              <a:spLocks/>
            </p:cNvSpPr>
            <p:nvPr/>
          </p:nvSpPr>
          <p:spPr bwMode="auto">
            <a:xfrm>
              <a:off x="6248247" y="3788662"/>
              <a:ext cx="1027113" cy="954088"/>
            </a:xfrm>
            <a:custGeom>
              <a:avLst/>
              <a:gdLst>
                <a:gd name="T0" fmla="*/ 318 w 647"/>
                <a:gd name="T1" fmla="*/ 33 h 601"/>
                <a:gd name="T2" fmla="*/ 352 w 647"/>
                <a:gd name="T3" fmla="*/ 46 h 601"/>
                <a:gd name="T4" fmla="*/ 378 w 647"/>
                <a:gd name="T5" fmla="*/ 65 h 601"/>
                <a:gd name="T6" fmla="*/ 411 w 647"/>
                <a:gd name="T7" fmla="*/ 81 h 601"/>
                <a:gd name="T8" fmla="*/ 438 w 647"/>
                <a:gd name="T9" fmla="*/ 111 h 601"/>
                <a:gd name="T10" fmla="*/ 468 w 647"/>
                <a:gd name="T11" fmla="*/ 82 h 601"/>
                <a:gd name="T12" fmla="*/ 500 w 647"/>
                <a:gd name="T13" fmla="*/ 97 h 601"/>
                <a:gd name="T14" fmla="*/ 542 w 647"/>
                <a:gd name="T15" fmla="*/ 116 h 601"/>
                <a:gd name="T16" fmla="*/ 597 w 647"/>
                <a:gd name="T17" fmla="*/ 153 h 601"/>
                <a:gd name="T18" fmla="*/ 633 w 647"/>
                <a:gd name="T19" fmla="*/ 197 h 601"/>
                <a:gd name="T20" fmla="*/ 647 w 647"/>
                <a:gd name="T21" fmla="*/ 219 h 601"/>
                <a:gd name="T22" fmla="*/ 627 w 647"/>
                <a:gd name="T23" fmla="*/ 237 h 601"/>
                <a:gd name="T24" fmla="*/ 630 w 647"/>
                <a:gd name="T25" fmla="*/ 262 h 601"/>
                <a:gd name="T26" fmla="*/ 609 w 647"/>
                <a:gd name="T27" fmla="*/ 255 h 601"/>
                <a:gd name="T28" fmla="*/ 613 w 647"/>
                <a:gd name="T29" fmla="*/ 271 h 601"/>
                <a:gd name="T30" fmla="*/ 584 w 647"/>
                <a:gd name="T31" fmla="*/ 286 h 601"/>
                <a:gd name="T32" fmla="*/ 571 w 647"/>
                <a:gd name="T33" fmla="*/ 330 h 601"/>
                <a:gd name="T34" fmla="*/ 586 w 647"/>
                <a:gd name="T35" fmla="*/ 349 h 601"/>
                <a:gd name="T36" fmla="*/ 587 w 647"/>
                <a:gd name="T37" fmla="*/ 374 h 601"/>
                <a:gd name="T38" fmla="*/ 583 w 647"/>
                <a:gd name="T39" fmla="*/ 400 h 601"/>
                <a:gd name="T40" fmla="*/ 588 w 647"/>
                <a:gd name="T41" fmla="*/ 427 h 601"/>
                <a:gd name="T42" fmla="*/ 576 w 647"/>
                <a:gd name="T43" fmla="*/ 450 h 601"/>
                <a:gd name="T44" fmla="*/ 567 w 647"/>
                <a:gd name="T45" fmla="*/ 472 h 601"/>
                <a:gd name="T46" fmla="*/ 577 w 647"/>
                <a:gd name="T47" fmla="*/ 495 h 601"/>
                <a:gd name="T48" fmla="*/ 543 w 647"/>
                <a:gd name="T49" fmla="*/ 515 h 601"/>
                <a:gd name="T50" fmla="*/ 521 w 647"/>
                <a:gd name="T51" fmla="*/ 536 h 601"/>
                <a:gd name="T52" fmla="*/ 476 w 647"/>
                <a:gd name="T53" fmla="*/ 541 h 601"/>
                <a:gd name="T54" fmla="*/ 449 w 647"/>
                <a:gd name="T55" fmla="*/ 532 h 601"/>
                <a:gd name="T56" fmla="*/ 427 w 647"/>
                <a:gd name="T57" fmla="*/ 543 h 601"/>
                <a:gd name="T58" fmla="*/ 393 w 647"/>
                <a:gd name="T59" fmla="*/ 563 h 601"/>
                <a:gd name="T60" fmla="*/ 360 w 647"/>
                <a:gd name="T61" fmla="*/ 593 h 601"/>
                <a:gd name="T62" fmla="*/ 327 w 647"/>
                <a:gd name="T63" fmla="*/ 597 h 601"/>
                <a:gd name="T64" fmla="*/ 301 w 647"/>
                <a:gd name="T65" fmla="*/ 596 h 601"/>
                <a:gd name="T66" fmla="*/ 276 w 647"/>
                <a:gd name="T67" fmla="*/ 579 h 601"/>
                <a:gd name="T68" fmla="*/ 259 w 647"/>
                <a:gd name="T69" fmla="*/ 563 h 601"/>
                <a:gd name="T70" fmla="*/ 281 w 647"/>
                <a:gd name="T71" fmla="*/ 525 h 601"/>
                <a:gd name="T72" fmla="*/ 301 w 647"/>
                <a:gd name="T73" fmla="*/ 504 h 601"/>
                <a:gd name="T74" fmla="*/ 286 w 647"/>
                <a:gd name="T75" fmla="*/ 481 h 601"/>
                <a:gd name="T76" fmla="*/ 251 w 647"/>
                <a:gd name="T77" fmla="*/ 484 h 601"/>
                <a:gd name="T78" fmla="*/ 210 w 647"/>
                <a:gd name="T79" fmla="*/ 473 h 601"/>
                <a:gd name="T80" fmla="*/ 192 w 647"/>
                <a:gd name="T81" fmla="*/ 428 h 601"/>
                <a:gd name="T82" fmla="*/ 155 w 647"/>
                <a:gd name="T83" fmla="*/ 425 h 601"/>
                <a:gd name="T84" fmla="*/ 112 w 647"/>
                <a:gd name="T85" fmla="*/ 419 h 601"/>
                <a:gd name="T86" fmla="*/ 83 w 647"/>
                <a:gd name="T87" fmla="*/ 402 h 601"/>
                <a:gd name="T88" fmla="*/ 82 w 647"/>
                <a:gd name="T89" fmla="*/ 387 h 601"/>
                <a:gd name="T90" fmla="*/ 40 w 647"/>
                <a:gd name="T91" fmla="*/ 381 h 601"/>
                <a:gd name="T92" fmla="*/ 7 w 647"/>
                <a:gd name="T93" fmla="*/ 344 h 601"/>
                <a:gd name="T94" fmla="*/ 1 w 647"/>
                <a:gd name="T95" fmla="*/ 316 h 601"/>
                <a:gd name="T96" fmla="*/ 11 w 647"/>
                <a:gd name="T97" fmla="*/ 270 h 601"/>
                <a:gd name="T98" fmla="*/ 7 w 647"/>
                <a:gd name="T99" fmla="*/ 227 h 601"/>
                <a:gd name="T100" fmla="*/ 16 w 647"/>
                <a:gd name="T101" fmla="*/ 205 h 601"/>
                <a:gd name="T102" fmla="*/ 37 w 647"/>
                <a:gd name="T103" fmla="*/ 182 h 601"/>
                <a:gd name="T104" fmla="*/ 53 w 647"/>
                <a:gd name="T105" fmla="*/ 171 h 601"/>
                <a:gd name="T106" fmla="*/ 101 w 647"/>
                <a:gd name="T107" fmla="*/ 170 h 601"/>
                <a:gd name="T108" fmla="*/ 123 w 647"/>
                <a:gd name="T109" fmla="*/ 162 h 601"/>
                <a:gd name="T110" fmla="*/ 150 w 647"/>
                <a:gd name="T111" fmla="*/ 150 h 601"/>
                <a:gd name="T112" fmla="*/ 124 w 647"/>
                <a:gd name="T113" fmla="*/ 123 h 601"/>
                <a:gd name="T114" fmla="*/ 139 w 647"/>
                <a:gd name="T115" fmla="*/ 78 h 601"/>
                <a:gd name="T116" fmla="*/ 158 w 647"/>
                <a:gd name="T117" fmla="*/ 70 h 601"/>
                <a:gd name="T118" fmla="*/ 205 w 647"/>
                <a:gd name="T119" fmla="*/ 46 h 601"/>
                <a:gd name="T120" fmla="*/ 228 w 647"/>
                <a:gd name="T121" fmla="*/ 37 h 601"/>
                <a:gd name="T122" fmla="*/ 236 w 647"/>
                <a:gd name="T123" fmla="*/ 1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7" h="601">
                  <a:moveTo>
                    <a:pt x="262" y="4"/>
                  </a:moveTo>
                  <a:lnTo>
                    <a:pt x="270" y="10"/>
                  </a:lnTo>
                  <a:lnTo>
                    <a:pt x="272" y="12"/>
                  </a:lnTo>
                  <a:lnTo>
                    <a:pt x="277" y="15"/>
                  </a:lnTo>
                  <a:lnTo>
                    <a:pt x="287" y="22"/>
                  </a:lnTo>
                  <a:lnTo>
                    <a:pt x="288" y="23"/>
                  </a:lnTo>
                  <a:lnTo>
                    <a:pt x="291" y="26"/>
                  </a:lnTo>
                  <a:lnTo>
                    <a:pt x="292" y="27"/>
                  </a:lnTo>
                  <a:lnTo>
                    <a:pt x="295" y="29"/>
                  </a:lnTo>
                  <a:lnTo>
                    <a:pt x="296" y="31"/>
                  </a:lnTo>
                  <a:lnTo>
                    <a:pt x="297" y="31"/>
                  </a:lnTo>
                  <a:lnTo>
                    <a:pt x="298" y="31"/>
                  </a:lnTo>
                  <a:lnTo>
                    <a:pt x="299" y="32"/>
                  </a:lnTo>
                  <a:lnTo>
                    <a:pt x="300" y="32"/>
                  </a:lnTo>
                  <a:lnTo>
                    <a:pt x="302" y="32"/>
                  </a:lnTo>
                  <a:lnTo>
                    <a:pt x="304" y="33"/>
                  </a:lnTo>
                  <a:lnTo>
                    <a:pt x="305" y="33"/>
                  </a:lnTo>
                  <a:lnTo>
                    <a:pt x="307" y="33"/>
                  </a:lnTo>
                  <a:lnTo>
                    <a:pt x="312" y="32"/>
                  </a:lnTo>
                  <a:lnTo>
                    <a:pt x="313" y="32"/>
                  </a:lnTo>
                  <a:lnTo>
                    <a:pt x="314" y="32"/>
                  </a:lnTo>
                  <a:lnTo>
                    <a:pt x="315" y="32"/>
                  </a:lnTo>
                  <a:lnTo>
                    <a:pt x="318" y="33"/>
                  </a:lnTo>
                  <a:lnTo>
                    <a:pt x="320" y="33"/>
                  </a:lnTo>
                  <a:lnTo>
                    <a:pt x="321" y="33"/>
                  </a:lnTo>
                  <a:lnTo>
                    <a:pt x="322" y="33"/>
                  </a:lnTo>
                  <a:lnTo>
                    <a:pt x="323" y="33"/>
                  </a:lnTo>
                  <a:lnTo>
                    <a:pt x="325" y="32"/>
                  </a:lnTo>
                  <a:lnTo>
                    <a:pt x="326" y="32"/>
                  </a:lnTo>
                  <a:lnTo>
                    <a:pt x="327" y="32"/>
                  </a:lnTo>
                  <a:lnTo>
                    <a:pt x="328" y="32"/>
                  </a:lnTo>
                  <a:lnTo>
                    <a:pt x="329" y="32"/>
                  </a:lnTo>
                  <a:lnTo>
                    <a:pt x="332" y="33"/>
                  </a:lnTo>
                  <a:lnTo>
                    <a:pt x="333" y="34"/>
                  </a:lnTo>
                  <a:lnTo>
                    <a:pt x="334" y="34"/>
                  </a:lnTo>
                  <a:lnTo>
                    <a:pt x="335" y="35"/>
                  </a:lnTo>
                  <a:lnTo>
                    <a:pt x="337" y="36"/>
                  </a:lnTo>
                  <a:lnTo>
                    <a:pt x="338" y="36"/>
                  </a:lnTo>
                  <a:lnTo>
                    <a:pt x="342" y="38"/>
                  </a:lnTo>
                  <a:lnTo>
                    <a:pt x="344" y="39"/>
                  </a:lnTo>
                  <a:lnTo>
                    <a:pt x="345" y="40"/>
                  </a:lnTo>
                  <a:lnTo>
                    <a:pt x="346" y="40"/>
                  </a:lnTo>
                  <a:lnTo>
                    <a:pt x="346" y="40"/>
                  </a:lnTo>
                  <a:lnTo>
                    <a:pt x="350" y="44"/>
                  </a:lnTo>
                  <a:lnTo>
                    <a:pt x="351" y="45"/>
                  </a:lnTo>
                  <a:lnTo>
                    <a:pt x="352" y="46"/>
                  </a:lnTo>
                  <a:lnTo>
                    <a:pt x="353" y="47"/>
                  </a:lnTo>
                  <a:lnTo>
                    <a:pt x="355" y="48"/>
                  </a:lnTo>
                  <a:lnTo>
                    <a:pt x="357" y="49"/>
                  </a:lnTo>
                  <a:lnTo>
                    <a:pt x="358" y="50"/>
                  </a:lnTo>
                  <a:lnTo>
                    <a:pt x="360" y="50"/>
                  </a:lnTo>
                  <a:lnTo>
                    <a:pt x="361" y="51"/>
                  </a:lnTo>
                  <a:lnTo>
                    <a:pt x="365" y="51"/>
                  </a:lnTo>
                  <a:lnTo>
                    <a:pt x="367" y="52"/>
                  </a:lnTo>
                  <a:lnTo>
                    <a:pt x="370" y="53"/>
                  </a:lnTo>
                  <a:lnTo>
                    <a:pt x="371" y="54"/>
                  </a:lnTo>
                  <a:lnTo>
                    <a:pt x="372" y="54"/>
                  </a:lnTo>
                  <a:lnTo>
                    <a:pt x="373" y="54"/>
                  </a:lnTo>
                  <a:lnTo>
                    <a:pt x="373" y="55"/>
                  </a:lnTo>
                  <a:lnTo>
                    <a:pt x="373" y="55"/>
                  </a:lnTo>
                  <a:lnTo>
                    <a:pt x="374" y="56"/>
                  </a:lnTo>
                  <a:lnTo>
                    <a:pt x="374" y="56"/>
                  </a:lnTo>
                  <a:lnTo>
                    <a:pt x="374" y="57"/>
                  </a:lnTo>
                  <a:lnTo>
                    <a:pt x="375" y="61"/>
                  </a:lnTo>
                  <a:lnTo>
                    <a:pt x="376" y="62"/>
                  </a:lnTo>
                  <a:lnTo>
                    <a:pt x="376" y="63"/>
                  </a:lnTo>
                  <a:lnTo>
                    <a:pt x="377" y="64"/>
                  </a:lnTo>
                  <a:lnTo>
                    <a:pt x="377" y="64"/>
                  </a:lnTo>
                  <a:lnTo>
                    <a:pt x="378" y="65"/>
                  </a:lnTo>
                  <a:lnTo>
                    <a:pt x="379" y="65"/>
                  </a:lnTo>
                  <a:lnTo>
                    <a:pt x="380" y="66"/>
                  </a:lnTo>
                  <a:lnTo>
                    <a:pt x="381" y="66"/>
                  </a:lnTo>
                  <a:lnTo>
                    <a:pt x="383" y="67"/>
                  </a:lnTo>
                  <a:lnTo>
                    <a:pt x="385" y="67"/>
                  </a:lnTo>
                  <a:lnTo>
                    <a:pt x="387" y="68"/>
                  </a:lnTo>
                  <a:lnTo>
                    <a:pt x="389" y="69"/>
                  </a:lnTo>
                  <a:lnTo>
                    <a:pt x="391" y="69"/>
                  </a:lnTo>
                  <a:lnTo>
                    <a:pt x="393" y="70"/>
                  </a:lnTo>
                  <a:lnTo>
                    <a:pt x="394" y="71"/>
                  </a:lnTo>
                  <a:lnTo>
                    <a:pt x="397" y="73"/>
                  </a:lnTo>
                  <a:lnTo>
                    <a:pt x="399" y="74"/>
                  </a:lnTo>
                  <a:lnTo>
                    <a:pt x="400" y="75"/>
                  </a:lnTo>
                  <a:lnTo>
                    <a:pt x="402" y="76"/>
                  </a:lnTo>
                  <a:lnTo>
                    <a:pt x="403" y="76"/>
                  </a:lnTo>
                  <a:lnTo>
                    <a:pt x="405" y="77"/>
                  </a:lnTo>
                  <a:lnTo>
                    <a:pt x="406" y="77"/>
                  </a:lnTo>
                  <a:lnTo>
                    <a:pt x="409" y="78"/>
                  </a:lnTo>
                  <a:lnTo>
                    <a:pt x="410" y="78"/>
                  </a:lnTo>
                  <a:lnTo>
                    <a:pt x="410" y="78"/>
                  </a:lnTo>
                  <a:lnTo>
                    <a:pt x="411" y="79"/>
                  </a:lnTo>
                  <a:lnTo>
                    <a:pt x="411" y="80"/>
                  </a:lnTo>
                  <a:lnTo>
                    <a:pt x="411" y="81"/>
                  </a:lnTo>
                  <a:lnTo>
                    <a:pt x="411" y="82"/>
                  </a:lnTo>
                  <a:lnTo>
                    <a:pt x="411" y="82"/>
                  </a:lnTo>
                  <a:lnTo>
                    <a:pt x="411" y="83"/>
                  </a:lnTo>
                  <a:lnTo>
                    <a:pt x="410" y="86"/>
                  </a:lnTo>
                  <a:lnTo>
                    <a:pt x="410" y="88"/>
                  </a:lnTo>
                  <a:lnTo>
                    <a:pt x="410" y="90"/>
                  </a:lnTo>
                  <a:lnTo>
                    <a:pt x="410" y="91"/>
                  </a:lnTo>
                  <a:lnTo>
                    <a:pt x="410" y="93"/>
                  </a:lnTo>
                  <a:lnTo>
                    <a:pt x="410" y="94"/>
                  </a:lnTo>
                  <a:lnTo>
                    <a:pt x="411" y="95"/>
                  </a:lnTo>
                  <a:lnTo>
                    <a:pt x="412" y="97"/>
                  </a:lnTo>
                  <a:lnTo>
                    <a:pt x="413" y="98"/>
                  </a:lnTo>
                  <a:lnTo>
                    <a:pt x="414" y="99"/>
                  </a:lnTo>
                  <a:lnTo>
                    <a:pt x="415" y="100"/>
                  </a:lnTo>
                  <a:lnTo>
                    <a:pt x="416" y="101"/>
                  </a:lnTo>
                  <a:lnTo>
                    <a:pt x="419" y="102"/>
                  </a:lnTo>
                  <a:lnTo>
                    <a:pt x="427" y="107"/>
                  </a:lnTo>
                  <a:lnTo>
                    <a:pt x="432" y="109"/>
                  </a:lnTo>
                  <a:lnTo>
                    <a:pt x="434" y="110"/>
                  </a:lnTo>
                  <a:lnTo>
                    <a:pt x="435" y="110"/>
                  </a:lnTo>
                  <a:lnTo>
                    <a:pt x="436" y="111"/>
                  </a:lnTo>
                  <a:lnTo>
                    <a:pt x="437" y="111"/>
                  </a:lnTo>
                  <a:lnTo>
                    <a:pt x="438" y="111"/>
                  </a:lnTo>
                  <a:lnTo>
                    <a:pt x="440" y="111"/>
                  </a:lnTo>
                  <a:lnTo>
                    <a:pt x="442" y="111"/>
                  </a:lnTo>
                  <a:lnTo>
                    <a:pt x="444" y="111"/>
                  </a:lnTo>
                  <a:lnTo>
                    <a:pt x="445" y="111"/>
                  </a:lnTo>
                  <a:lnTo>
                    <a:pt x="446" y="111"/>
                  </a:lnTo>
                  <a:lnTo>
                    <a:pt x="448" y="110"/>
                  </a:lnTo>
                  <a:lnTo>
                    <a:pt x="448" y="110"/>
                  </a:lnTo>
                  <a:lnTo>
                    <a:pt x="449" y="109"/>
                  </a:lnTo>
                  <a:lnTo>
                    <a:pt x="450" y="108"/>
                  </a:lnTo>
                  <a:lnTo>
                    <a:pt x="451" y="108"/>
                  </a:lnTo>
                  <a:lnTo>
                    <a:pt x="453" y="104"/>
                  </a:lnTo>
                  <a:lnTo>
                    <a:pt x="455" y="102"/>
                  </a:lnTo>
                  <a:lnTo>
                    <a:pt x="456" y="100"/>
                  </a:lnTo>
                  <a:lnTo>
                    <a:pt x="457" y="99"/>
                  </a:lnTo>
                  <a:lnTo>
                    <a:pt x="457" y="98"/>
                  </a:lnTo>
                  <a:lnTo>
                    <a:pt x="459" y="94"/>
                  </a:lnTo>
                  <a:lnTo>
                    <a:pt x="460" y="91"/>
                  </a:lnTo>
                  <a:lnTo>
                    <a:pt x="462" y="89"/>
                  </a:lnTo>
                  <a:lnTo>
                    <a:pt x="463" y="87"/>
                  </a:lnTo>
                  <a:lnTo>
                    <a:pt x="464" y="86"/>
                  </a:lnTo>
                  <a:lnTo>
                    <a:pt x="466" y="84"/>
                  </a:lnTo>
                  <a:lnTo>
                    <a:pt x="467" y="83"/>
                  </a:lnTo>
                  <a:lnTo>
                    <a:pt x="468" y="82"/>
                  </a:lnTo>
                  <a:lnTo>
                    <a:pt x="469" y="81"/>
                  </a:lnTo>
                  <a:lnTo>
                    <a:pt x="470" y="81"/>
                  </a:lnTo>
                  <a:lnTo>
                    <a:pt x="471" y="81"/>
                  </a:lnTo>
                  <a:lnTo>
                    <a:pt x="471" y="81"/>
                  </a:lnTo>
                  <a:lnTo>
                    <a:pt x="472" y="82"/>
                  </a:lnTo>
                  <a:lnTo>
                    <a:pt x="473" y="82"/>
                  </a:lnTo>
                  <a:lnTo>
                    <a:pt x="474" y="83"/>
                  </a:lnTo>
                  <a:lnTo>
                    <a:pt x="476" y="86"/>
                  </a:lnTo>
                  <a:lnTo>
                    <a:pt x="477" y="87"/>
                  </a:lnTo>
                  <a:lnTo>
                    <a:pt x="478" y="88"/>
                  </a:lnTo>
                  <a:lnTo>
                    <a:pt x="479" y="89"/>
                  </a:lnTo>
                  <a:lnTo>
                    <a:pt x="480" y="89"/>
                  </a:lnTo>
                  <a:lnTo>
                    <a:pt x="481" y="90"/>
                  </a:lnTo>
                  <a:lnTo>
                    <a:pt x="482" y="91"/>
                  </a:lnTo>
                  <a:lnTo>
                    <a:pt x="483" y="91"/>
                  </a:lnTo>
                  <a:lnTo>
                    <a:pt x="485" y="92"/>
                  </a:lnTo>
                  <a:lnTo>
                    <a:pt x="487" y="93"/>
                  </a:lnTo>
                  <a:lnTo>
                    <a:pt x="490" y="93"/>
                  </a:lnTo>
                  <a:lnTo>
                    <a:pt x="494" y="94"/>
                  </a:lnTo>
                  <a:lnTo>
                    <a:pt x="496" y="95"/>
                  </a:lnTo>
                  <a:lnTo>
                    <a:pt x="498" y="95"/>
                  </a:lnTo>
                  <a:lnTo>
                    <a:pt x="499" y="96"/>
                  </a:lnTo>
                  <a:lnTo>
                    <a:pt x="500" y="97"/>
                  </a:lnTo>
                  <a:lnTo>
                    <a:pt x="501" y="97"/>
                  </a:lnTo>
                  <a:lnTo>
                    <a:pt x="502" y="98"/>
                  </a:lnTo>
                  <a:lnTo>
                    <a:pt x="503" y="99"/>
                  </a:lnTo>
                  <a:lnTo>
                    <a:pt x="505" y="101"/>
                  </a:lnTo>
                  <a:lnTo>
                    <a:pt x="507" y="102"/>
                  </a:lnTo>
                  <a:lnTo>
                    <a:pt x="510" y="106"/>
                  </a:lnTo>
                  <a:lnTo>
                    <a:pt x="512" y="108"/>
                  </a:lnTo>
                  <a:lnTo>
                    <a:pt x="513" y="109"/>
                  </a:lnTo>
                  <a:lnTo>
                    <a:pt x="514" y="109"/>
                  </a:lnTo>
                  <a:lnTo>
                    <a:pt x="515" y="110"/>
                  </a:lnTo>
                  <a:lnTo>
                    <a:pt x="515" y="110"/>
                  </a:lnTo>
                  <a:lnTo>
                    <a:pt x="516" y="110"/>
                  </a:lnTo>
                  <a:lnTo>
                    <a:pt x="517" y="110"/>
                  </a:lnTo>
                  <a:lnTo>
                    <a:pt x="518" y="111"/>
                  </a:lnTo>
                  <a:lnTo>
                    <a:pt x="520" y="111"/>
                  </a:lnTo>
                  <a:lnTo>
                    <a:pt x="526" y="111"/>
                  </a:lnTo>
                  <a:lnTo>
                    <a:pt x="528" y="111"/>
                  </a:lnTo>
                  <a:lnTo>
                    <a:pt x="529" y="111"/>
                  </a:lnTo>
                  <a:lnTo>
                    <a:pt x="530" y="112"/>
                  </a:lnTo>
                  <a:lnTo>
                    <a:pt x="531" y="112"/>
                  </a:lnTo>
                  <a:lnTo>
                    <a:pt x="535" y="114"/>
                  </a:lnTo>
                  <a:lnTo>
                    <a:pt x="536" y="114"/>
                  </a:lnTo>
                  <a:lnTo>
                    <a:pt x="542" y="116"/>
                  </a:lnTo>
                  <a:lnTo>
                    <a:pt x="547" y="117"/>
                  </a:lnTo>
                  <a:lnTo>
                    <a:pt x="551" y="119"/>
                  </a:lnTo>
                  <a:lnTo>
                    <a:pt x="552" y="119"/>
                  </a:lnTo>
                  <a:lnTo>
                    <a:pt x="554" y="119"/>
                  </a:lnTo>
                  <a:lnTo>
                    <a:pt x="559" y="123"/>
                  </a:lnTo>
                  <a:lnTo>
                    <a:pt x="565" y="125"/>
                  </a:lnTo>
                  <a:lnTo>
                    <a:pt x="567" y="126"/>
                  </a:lnTo>
                  <a:lnTo>
                    <a:pt x="569" y="127"/>
                  </a:lnTo>
                  <a:lnTo>
                    <a:pt x="571" y="129"/>
                  </a:lnTo>
                  <a:lnTo>
                    <a:pt x="573" y="130"/>
                  </a:lnTo>
                  <a:lnTo>
                    <a:pt x="575" y="132"/>
                  </a:lnTo>
                  <a:lnTo>
                    <a:pt x="577" y="133"/>
                  </a:lnTo>
                  <a:lnTo>
                    <a:pt x="582" y="139"/>
                  </a:lnTo>
                  <a:lnTo>
                    <a:pt x="584" y="141"/>
                  </a:lnTo>
                  <a:lnTo>
                    <a:pt x="585" y="143"/>
                  </a:lnTo>
                  <a:lnTo>
                    <a:pt x="587" y="146"/>
                  </a:lnTo>
                  <a:lnTo>
                    <a:pt x="589" y="147"/>
                  </a:lnTo>
                  <a:lnTo>
                    <a:pt x="590" y="149"/>
                  </a:lnTo>
                  <a:lnTo>
                    <a:pt x="592" y="150"/>
                  </a:lnTo>
                  <a:lnTo>
                    <a:pt x="594" y="152"/>
                  </a:lnTo>
                  <a:lnTo>
                    <a:pt x="595" y="152"/>
                  </a:lnTo>
                  <a:lnTo>
                    <a:pt x="596" y="152"/>
                  </a:lnTo>
                  <a:lnTo>
                    <a:pt x="597" y="153"/>
                  </a:lnTo>
                  <a:lnTo>
                    <a:pt x="600" y="153"/>
                  </a:lnTo>
                  <a:lnTo>
                    <a:pt x="601" y="154"/>
                  </a:lnTo>
                  <a:lnTo>
                    <a:pt x="607" y="155"/>
                  </a:lnTo>
                  <a:lnTo>
                    <a:pt x="612" y="157"/>
                  </a:lnTo>
                  <a:lnTo>
                    <a:pt x="614" y="158"/>
                  </a:lnTo>
                  <a:lnTo>
                    <a:pt x="616" y="159"/>
                  </a:lnTo>
                  <a:lnTo>
                    <a:pt x="618" y="160"/>
                  </a:lnTo>
                  <a:lnTo>
                    <a:pt x="623" y="163"/>
                  </a:lnTo>
                  <a:lnTo>
                    <a:pt x="627" y="166"/>
                  </a:lnTo>
                  <a:lnTo>
                    <a:pt x="628" y="167"/>
                  </a:lnTo>
                  <a:lnTo>
                    <a:pt x="629" y="168"/>
                  </a:lnTo>
                  <a:lnTo>
                    <a:pt x="631" y="169"/>
                  </a:lnTo>
                  <a:lnTo>
                    <a:pt x="632" y="171"/>
                  </a:lnTo>
                  <a:lnTo>
                    <a:pt x="638" y="179"/>
                  </a:lnTo>
                  <a:lnTo>
                    <a:pt x="638" y="180"/>
                  </a:lnTo>
                  <a:lnTo>
                    <a:pt x="638" y="181"/>
                  </a:lnTo>
                  <a:lnTo>
                    <a:pt x="638" y="182"/>
                  </a:lnTo>
                  <a:lnTo>
                    <a:pt x="638" y="184"/>
                  </a:lnTo>
                  <a:lnTo>
                    <a:pt x="637" y="186"/>
                  </a:lnTo>
                  <a:lnTo>
                    <a:pt x="636" y="189"/>
                  </a:lnTo>
                  <a:lnTo>
                    <a:pt x="634" y="195"/>
                  </a:lnTo>
                  <a:lnTo>
                    <a:pt x="634" y="196"/>
                  </a:lnTo>
                  <a:lnTo>
                    <a:pt x="633" y="197"/>
                  </a:lnTo>
                  <a:lnTo>
                    <a:pt x="633" y="198"/>
                  </a:lnTo>
                  <a:lnTo>
                    <a:pt x="633" y="199"/>
                  </a:lnTo>
                  <a:lnTo>
                    <a:pt x="633" y="199"/>
                  </a:lnTo>
                  <a:lnTo>
                    <a:pt x="634" y="200"/>
                  </a:lnTo>
                  <a:lnTo>
                    <a:pt x="634" y="201"/>
                  </a:lnTo>
                  <a:lnTo>
                    <a:pt x="635" y="202"/>
                  </a:lnTo>
                  <a:lnTo>
                    <a:pt x="636" y="204"/>
                  </a:lnTo>
                  <a:lnTo>
                    <a:pt x="637" y="204"/>
                  </a:lnTo>
                  <a:lnTo>
                    <a:pt x="639" y="205"/>
                  </a:lnTo>
                  <a:lnTo>
                    <a:pt x="642" y="207"/>
                  </a:lnTo>
                  <a:lnTo>
                    <a:pt x="643" y="208"/>
                  </a:lnTo>
                  <a:lnTo>
                    <a:pt x="644" y="209"/>
                  </a:lnTo>
                  <a:lnTo>
                    <a:pt x="645" y="210"/>
                  </a:lnTo>
                  <a:lnTo>
                    <a:pt x="646" y="210"/>
                  </a:lnTo>
                  <a:lnTo>
                    <a:pt x="646" y="211"/>
                  </a:lnTo>
                  <a:lnTo>
                    <a:pt x="647" y="212"/>
                  </a:lnTo>
                  <a:lnTo>
                    <a:pt x="647" y="213"/>
                  </a:lnTo>
                  <a:lnTo>
                    <a:pt x="647" y="214"/>
                  </a:lnTo>
                  <a:lnTo>
                    <a:pt x="647" y="215"/>
                  </a:lnTo>
                  <a:lnTo>
                    <a:pt x="647" y="216"/>
                  </a:lnTo>
                  <a:lnTo>
                    <a:pt x="647" y="217"/>
                  </a:lnTo>
                  <a:lnTo>
                    <a:pt x="647" y="218"/>
                  </a:lnTo>
                  <a:lnTo>
                    <a:pt x="647" y="219"/>
                  </a:lnTo>
                  <a:lnTo>
                    <a:pt x="647" y="220"/>
                  </a:lnTo>
                  <a:lnTo>
                    <a:pt x="646" y="222"/>
                  </a:lnTo>
                  <a:lnTo>
                    <a:pt x="645" y="224"/>
                  </a:lnTo>
                  <a:lnTo>
                    <a:pt x="644" y="225"/>
                  </a:lnTo>
                  <a:lnTo>
                    <a:pt x="642" y="227"/>
                  </a:lnTo>
                  <a:lnTo>
                    <a:pt x="640" y="229"/>
                  </a:lnTo>
                  <a:lnTo>
                    <a:pt x="639" y="231"/>
                  </a:lnTo>
                  <a:lnTo>
                    <a:pt x="637" y="232"/>
                  </a:lnTo>
                  <a:lnTo>
                    <a:pt x="636" y="232"/>
                  </a:lnTo>
                  <a:lnTo>
                    <a:pt x="635" y="233"/>
                  </a:lnTo>
                  <a:lnTo>
                    <a:pt x="634" y="233"/>
                  </a:lnTo>
                  <a:lnTo>
                    <a:pt x="633" y="234"/>
                  </a:lnTo>
                  <a:lnTo>
                    <a:pt x="632" y="234"/>
                  </a:lnTo>
                  <a:lnTo>
                    <a:pt x="631" y="234"/>
                  </a:lnTo>
                  <a:lnTo>
                    <a:pt x="629" y="234"/>
                  </a:lnTo>
                  <a:lnTo>
                    <a:pt x="628" y="234"/>
                  </a:lnTo>
                  <a:lnTo>
                    <a:pt x="627" y="234"/>
                  </a:lnTo>
                  <a:lnTo>
                    <a:pt x="627" y="234"/>
                  </a:lnTo>
                  <a:lnTo>
                    <a:pt x="627" y="234"/>
                  </a:lnTo>
                  <a:lnTo>
                    <a:pt x="627" y="234"/>
                  </a:lnTo>
                  <a:lnTo>
                    <a:pt x="627" y="235"/>
                  </a:lnTo>
                  <a:lnTo>
                    <a:pt x="627" y="236"/>
                  </a:lnTo>
                  <a:lnTo>
                    <a:pt x="627" y="237"/>
                  </a:lnTo>
                  <a:lnTo>
                    <a:pt x="628" y="238"/>
                  </a:lnTo>
                  <a:lnTo>
                    <a:pt x="628" y="239"/>
                  </a:lnTo>
                  <a:lnTo>
                    <a:pt x="629" y="240"/>
                  </a:lnTo>
                  <a:lnTo>
                    <a:pt x="630" y="241"/>
                  </a:lnTo>
                  <a:lnTo>
                    <a:pt x="632" y="243"/>
                  </a:lnTo>
                  <a:lnTo>
                    <a:pt x="633" y="244"/>
                  </a:lnTo>
                  <a:lnTo>
                    <a:pt x="634" y="245"/>
                  </a:lnTo>
                  <a:lnTo>
                    <a:pt x="635" y="247"/>
                  </a:lnTo>
                  <a:lnTo>
                    <a:pt x="635" y="248"/>
                  </a:lnTo>
                  <a:lnTo>
                    <a:pt x="635" y="249"/>
                  </a:lnTo>
                  <a:lnTo>
                    <a:pt x="635" y="250"/>
                  </a:lnTo>
                  <a:lnTo>
                    <a:pt x="635" y="251"/>
                  </a:lnTo>
                  <a:lnTo>
                    <a:pt x="635" y="251"/>
                  </a:lnTo>
                  <a:lnTo>
                    <a:pt x="635" y="252"/>
                  </a:lnTo>
                  <a:lnTo>
                    <a:pt x="635" y="253"/>
                  </a:lnTo>
                  <a:lnTo>
                    <a:pt x="634" y="256"/>
                  </a:lnTo>
                  <a:lnTo>
                    <a:pt x="633" y="259"/>
                  </a:lnTo>
                  <a:lnTo>
                    <a:pt x="633" y="260"/>
                  </a:lnTo>
                  <a:lnTo>
                    <a:pt x="632" y="261"/>
                  </a:lnTo>
                  <a:lnTo>
                    <a:pt x="632" y="261"/>
                  </a:lnTo>
                  <a:lnTo>
                    <a:pt x="631" y="262"/>
                  </a:lnTo>
                  <a:lnTo>
                    <a:pt x="630" y="262"/>
                  </a:lnTo>
                  <a:lnTo>
                    <a:pt x="630" y="262"/>
                  </a:lnTo>
                  <a:lnTo>
                    <a:pt x="629" y="263"/>
                  </a:lnTo>
                  <a:lnTo>
                    <a:pt x="627" y="263"/>
                  </a:lnTo>
                  <a:lnTo>
                    <a:pt x="626" y="263"/>
                  </a:lnTo>
                  <a:lnTo>
                    <a:pt x="626" y="262"/>
                  </a:lnTo>
                  <a:lnTo>
                    <a:pt x="625" y="262"/>
                  </a:lnTo>
                  <a:lnTo>
                    <a:pt x="624" y="262"/>
                  </a:lnTo>
                  <a:lnTo>
                    <a:pt x="624" y="261"/>
                  </a:lnTo>
                  <a:lnTo>
                    <a:pt x="623" y="260"/>
                  </a:lnTo>
                  <a:lnTo>
                    <a:pt x="622" y="259"/>
                  </a:lnTo>
                  <a:lnTo>
                    <a:pt x="622" y="259"/>
                  </a:lnTo>
                  <a:lnTo>
                    <a:pt x="621" y="257"/>
                  </a:lnTo>
                  <a:lnTo>
                    <a:pt x="620" y="255"/>
                  </a:lnTo>
                  <a:lnTo>
                    <a:pt x="620" y="255"/>
                  </a:lnTo>
                  <a:lnTo>
                    <a:pt x="619" y="255"/>
                  </a:lnTo>
                  <a:lnTo>
                    <a:pt x="619" y="254"/>
                  </a:lnTo>
                  <a:lnTo>
                    <a:pt x="618" y="254"/>
                  </a:lnTo>
                  <a:lnTo>
                    <a:pt x="617" y="254"/>
                  </a:lnTo>
                  <a:lnTo>
                    <a:pt x="616" y="253"/>
                  </a:lnTo>
                  <a:lnTo>
                    <a:pt x="615" y="253"/>
                  </a:lnTo>
                  <a:lnTo>
                    <a:pt x="613" y="254"/>
                  </a:lnTo>
                  <a:lnTo>
                    <a:pt x="612" y="254"/>
                  </a:lnTo>
                  <a:lnTo>
                    <a:pt x="611" y="255"/>
                  </a:lnTo>
                  <a:lnTo>
                    <a:pt x="609" y="255"/>
                  </a:lnTo>
                  <a:lnTo>
                    <a:pt x="608" y="256"/>
                  </a:lnTo>
                  <a:lnTo>
                    <a:pt x="607" y="257"/>
                  </a:lnTo>
                  <a:lnTo>
                    <a:pt x="606" y="258"/>
                  </a:lnTo>
                  <a:lnTo>
                    <a:pt x="604" y="260"/>
                  </a:lnTo>
                  <a:lnTo>
                    <a:pt x="603" y="261"/>
                  </a:lnTo>
                  <a:lnTo>
                    <a:pt x="603" y="262"/>
                  </a:lnTo>
                  <a:lnTo>
                    <a:pt x="602" y="263"/>
                  </a:lnTo>
                  <a:lnTo>
                    <a:pt x="602" y="263"/>
                  </a:lnTo>
                  <a:lnTo>
                    <a:pt x="602" y="264"/>
                  </a:lnTo>
                  <a:lnTo>
                    <a:pt x="602" y="264"/>
                  </a:lnTo>
                  <a:lnTo>
                    <a:pt x="602" y="265"/>
                  </a:lnTo>
                  <a:lnTo>
                    <a:pt x="602" y="265"/>
                  </a:lnTo>
                  <a:lnTo>
                    <a:pt x="603" y="265"/>
                  </a:lnTo>
                  <a:lnTo>
                    <a:pt x="604" y="265"/>
                  </a:lnTo>
                  <a:lnTo>
                    <a:pt x="608" y="266"/>
                  </a:lnTo>
                  <a:lnTo>
                    <a:pt x="609" y="267"/>
                  </a:lnTo>
                  <a:lnTo>
                    <a:pt x="610" y="267"/>
                  </a:lnTo>
                  <a:lnTo>
                    <a:pt x="611" y="268"/>
                  </a:lnTo>
                  <a:lnTo>
                    <a:pt x="611" y="268"/>
                  </a:lnTo>
                  <a:lnTo>
                    <a:pt x="612" y="269"/>
                  </a:lnTo>
                  <a:lnTo>
                    <a:pt x="612" y="269"/>
                  </a:lnTo>
                  <a:lnTo>
                    <a:pt x="613" y="270"/>
                  </a:lnTo>
                  <a:lnTo>
                    <a:pt x="613" y="271"/>
                  </a:lnTo>
                  <a:lnTo>
                    <a:pt x="613" y="271"/>
                  </a:lnTo>
                  <a:lnTo>
                    <a:pt x="613" y="272"/>
                  </a:lnTo>
                  <a:lnTo>
                    <a:pt x="612" y="273"/>
                  </a:lnTo>
                  <a:lnTo>
                    <a:pt x="612" y="273"/>
                  </a:lnTo>
                  <a:lnTo>
                    <a:pt x="612" y="274"/>
                  </a:lnTo>
                  <a:lnTo>
                    <a:pt x="611" y="275"/>
                  </a:lnTo>
                  <a:lnTo>
                    <a:pt x="610" y="276"/>
                  </a:lnTo>
                  <a:lnTo>
                    <a:pt x="609" y="276"/>
                  </a:lnTo>
                  <a:lnTo>
                    <a:pt x="608" y="277"/>
                  </a:lnTo>
                  <a:lnTo>
                    <a:pt x="606" y="277"/>
                  </a:lnTo>
                  <a:lnTo>
                    <a:pt x="603" y="278"/>
                  </a:lnTo>
                  <a:lnTo>
                    <a:pt x="600" y="278"/>
                  </a:lnTo>
                  <a:lnTo>
                    <a:pt x="596" y="278"/>
                  </a:lnTo>
                  <a:lnTo>
                    <a:pt x="594" y="279"/>
                  </a:lnTo>
                  <a:lnTo>
                    <a:pt x="592" y="279"/>
                  </a:lnTo>
                  <a:lnTo>
                    <a:pt x="591" y="280"/>
                  </a:lnTo>
                  <a:lnTo>
                    <a:pt x="589" y="281"/>
                  </a:lnTo>
                  <a:lnTo>
                    <a:pt x="588" y="282"/>
                  </a:lnTo>
                  <a:lnTo>
                    <a:pt x="587" y="282"/>
                  </a:lnTo>
                  <a:lnTo>
                    <a:pt x="587" y="283"/>
                  </a:lnTo>
                  <a:lnTo>
                    <a:pt x="586" y="284"/>
                  </a:lnTo>
                  <a:lnTo>
                    <a:pt x="585" y="285"/>
                  </a:lnTo>
                  <a:lnTo>
                    <a:pt x="584" y="286"/>
                  </a:lnTo>
                  <a:lnTo>
                    <a:pt x="583" y="288"/>
                  </a:lnTo>
                  <a:lnTo>
                    <a:pt x="581" y="292"/>
                  </a:lnTo>
                  <a:lnTo>
                    <a:pt x="580" y="293"/>
                  </a:lnTo>
                  <a:lnTo>
                    <a:pt x="579" y="295"/>
                  </a:lnTo>
                  <a:lnTo>
                    <a:pt x="577" y="298"/>
                  </a:lnTo>
                  <a:lnTo>
                    <a:pt x="575" y="299"/>
                  </a:lnTo>
                  <a:lnTo>
                    <a:pt x="574" y="301"/>
                  </a:lnTo>
                  <a:lnTo>
                    <a:pt x="573" y="303"/>
                  </a:lnTo>
                  <a:lnTo>
                    <a:pt x="573" y="304"/>
                  </a:lnTo>
                  <a:lnTo>
                    <a:pt x="573" y="305"/>
                  </a:lnTo>
                  <a:lnTo>
                    <a:pt x="572" y="307"/>
                  </a:lnTo>
                  <a:lnTo>
                    <a:pt x="572" y="311"/>
                  </a:lnTo>
                  <a:lnTo>
                    <a:pt x="572" y="314"/>
                  </a:lnTo>
                  <a:lnTo>
                    <a:pt x="572" y="316"/>
                  </a:lnTo>
                  <a:lnTo>
                    <a:pt x="571" y="319"/>
                  </a:lnTo>
                  <a:lnTo>
                    <a:pt x="570" y="323"/>
                  </a:lnTo>
                  <a:lnTo>
                    <a:pt x="570" y="325"/>
                  </a:lnTo>
                  <a:lnTo>
                    <a:pt x="570" y="326"/>
                  </a:lnTo>
                  <a:lnTo>
                    <a:pt x="570" y="327"/>
                  </a:lnTo>
                  <a:lnTo>
                    <a:pt x="570" y="328"/>
                  </a:lnTo>
                  <a:lnTo>
                    <a:pt x="570" y="329"/>
                  </a:lnTo>
                  <a:lnTo>
                    <a:pt x="571" y="329"/>
                  </a:lnTo>
                  <a:lnTo>
                    <a:pt x="571" y="330"/>
                  </a:lnTo>
                  <a:lnTo>
                    <a:pt x="572" y="331"/>
                  </a:lnTo>
                  <a:lnTo>
                    <a:pt x="573" y="331"/>
                  </a:lnTo>
                  <a:lnTo>
                    <a:pt x="577" y="335"/>
                  </a:lnTo>
                  <a:lnTo>
                    <a:pt x="584" y="340"/>
                  </a:lnTo>
                  <a:lnTo>
                    <a:pt x="585" y="340"/>
                  </a:lnTo>
                  <a:lnTo>
                    <a:pt x="585" y="341"/>
                  </a:lnTo>
                  <a:lnTo>
                    <a:pt x="585" y="341"/>
                  </a:lnTo>
                  <a:lnTo>
                    <a:pt x="586" y="342"/>
                  </a:lnTo>
                  <a:lnTo>
                    <a:pt x="585" y="342"/>
                  </a:lnTo>
                  <a:lnTo>
                    <a:pt x="585" y="342"/>
                  </a:lnTo>
                  <a:lnTo>
                    <a:pt x="585" y="343"/>
                  </a:lnTo>
                  <a:lnTo>
                    <a:pt x="583" y="344"/>
                  </a:lnTo>
                  <a:lnTo>
                    <a:pt x="583" y="344"/>
                  </a:lnTo>
                  <a:lnTo>
                    <a:pt x="582" y="345"/>
                  </a:lnTo>
                  <a:lnTo>
                    <a:pt x="582" y="345"/>
                  </a:lnTo>
                  <a:lnTo>
                    <a:pt x="582" y="346"/>
                  </a:lnTo>
                  <a:lnTo>
                    <a:pt x="582" y="346"/>
                  </a:lnTo>
                  <a:lnTo>
                    <a:pt x="582" y="347"/>
                  </a:lnTo>
                  <a:lnTo>
                    <a:pt x="583" y="347"/>
                  </a:lnTo>
                  <a:lnTo>
                    <a:pt x="583" y="348"/>
                  </a:lnTo>
                  <a:lnTo>
                    <a:pt x="584" y="348"/>
                  </a:lnTo>
                  <a:lnTo>
                    <a:pt x="585" y="349"/>
                  </a:lnTo>
                  <a:lnTo>
                    <a:pt x="586" y="349"/>
                  </a:lnTo>
                  <a:lnTo>
                    <a:pt x="588" y="350"/>
                  </a:lnTo>
                  <a:lnTo>
                    <a:pt x="589" y="350"/>
                  </a:lnTo>
                  <a:lnTo>
                    <a:pt x="593" y="351"/>
                  </a:lnTo>
                  <a:lnTo>
                    <a:pt x="594" y="352"/>
                  </a:lnTo>
                  <a:lnTo>
                    <a:pt x="594" y="352"/>
                  </a:lnTo>
                  <a:lnTo>
                    <a:pt x="595" y="353"/>
                  </a:lnTo>
                  <a:lnTo>
                    <a:pt x="595" y="353"/>
                  </a:lnTo>
                  <a:lnTo>
                    <a:pt x="596" y="354"/>
                  </a:lnTo>
                  <a:lnTo>
                    <a:pt x="596" y="355"/>
                  </a:lnTo>
                  <a:lnTo>
                    <a:pt x="596" y="355"/>
                  </a:lnTo>
                  <a:lnTo>
                    <a:pt x="596" y="356"/>
                  </a:lnTo>
                  <a:lnTo>
                    <a:pt x="596" y="357"/>
                  </a:lnTo>
                  <a:lnTo>
                    <a:pt x="596" y="358"/>
                  </a:lnTo>
                  <a:lnTo>
                    <a:pt x="595" y="359"/>
                  </a:lnTo>
                  <a:lnTo>
                    <a:pt x="595" y="360"/>
                  </a:lnTo>
                  <a:lnTo>
                    <a:pt x="594" y="362"/>
                  </a:lnTo>
                  <a:lnTo>
                    <a:pt x="593" y="364"/>
                  </a:lnTo>
                  <a:lnTo>
                    <a:pt x="589" y="369"/>
                  </a:lnTo>
                  <a:lnTo>
                    <a:pt x="588" y="370"/>
                  </a:lnTo>
                  <a:lnTo>
                    <a:pt x="588" y="371"/>
                  </a:lnTo>
                  <a:lnTo>
                    <a:pt x="587" y="372"/>
                  </a:lnTo>
                  <a:lnTo>
                    <a:pt x="587" y="373"/>
                  </a:lnTo>
                  <a:lnTo>
                    <a:pt x="587" y="374"/>
                  </a:lnTo>
                  <a:lnTo>
                    <a:pt x="587" y="375"/>
                  </a:lnTo>
                  <a:lnTo>
                    <a:pt x="587" y="376"/>
                  </a:lnTo>
                  <a:lnTo>
                    <a:pt x="588" y="378"/>
                  </a:lnTo>
                  <a:lnTo>
                    <a:pt x="588" y="379"/>
                  </a:lnTo>
                  <a:lnTo>
                    <a:pt x="589" y="380"/>
                  </a:lnTo>
                  <a:lnTo>
                    <a:pt x="589" y="381"/>
                  </a:lnTo>
                  <a:lnTo>
                    <a:pt x="591" y="383"/>
                  </a:lnTo>
                  <a:lnTo>
                    <a:pt x="592" y="385"/>
                  </a:lnTo>
                  <a:lnTo>
                    <a:pt x="593" y="386"/>
                  </a:lnTo>
                  <a:lnTo>
                    <a:pt x="593" y="387"/>
                  </a:lnTo>
                  <a:lnTo>
                    <a:pt x="594" y="388"/>
                  </a:lnTo>
                  <a:lnTo>
                    <a:pt x="594" y="388"/>
                  </a:lnTo>
                  <a:lnTo>
                    <a:pt x="594" y="389"/>
                  </a:lnTo>
                  <a:lnTo>
                    <a:pt x="594" y="390"/>
                  </a:lnTo>
                  <a:lnTo>
                    <a:pt x="593" y="391"/>
                  </a:lnTo>
                  <a:lnTo>
                    <a:pt x="593" y="391"/>
                  </a:lnTo>
                  <a:lnTo>
                    <a:pt x="592" y="392"/>
                  </a:lnTo>
                  <a:lnTo>
                    <a:pt x="592" y="392"/>
                  </a:lnTo>
                  <a:lnTo>
                    <a:pt x="590" y="394"/>
                  </a:lnTo>
                  <a:lnTo>
                    <a:pt x="587" y="396"/>
                  </a:lnTo>
                  <a:lnTo>
                    <a:pt x="585" y="397"/>
                  </a:lnTo>
                  <a:lnTo>
                    <a:pt x="584" y="398"/>
                  </a:lnTo>
                  <a:lnTo>
                    <a:pt x="583" y="400"/>
                  </a:lnTo>
                  <a:lnTo>
                    <a:pt x="582" y="401"/>
                  </a:lnTo>
                  <a:lnTo>
                    <a:pt x="581" y="403"/>
                  </a:lnTo>
                  <a:lnTo>
                    <a:pt x="580" y="404"/>
                  </a:lnTo>
                  <a:lnTo>
                    <a:pt x="579" y="406"/>
                  </a:lnTo>
                  <a:lnTo>
                    <a:pt x="579" y="407"/>
                  </a:lnTo>
                  <a:lnTo>
                    <a:pt x="578" y="409"/>
                  </a:lnTo>
                  <a:lnTo>
                    <a:pt x="578" y="410"/>
                  </a:lnTo>
                  <a:lnTo>
                    <a:pt x="577" y="412"/>
                  </a:lnTo>
                  <a:lnTo>
                    <a:pt x="577" y="413"/>
                  </a:lnTo>
                  <a:lnTo>
                    <a:pt x="577" y="414"/>
                  </a:lnTo>
                  <a:lnTo>
                    <a:pt x="577" y="415"/>
                  </a:lnTo>
                  <a:lnTo>
                    <a:pt x="577" y="416"/>
                  </a:lnTo>
                  <a:lnTo>
                    <a:pt x="577" y="417"/>
                  </a:lnTo>
                  <a:lnTo>
                    <a:pt x="578" y="418"/>
                  </a:lnTo>
                  <a:lnTo>
                    <a:pt x="578" y="419"/>
                  </a:lnTo>
                  <a:lnTo>
                    <a:pt x="578" y="419"/>
                  </a:lnTo>
                  <a:lnTo>
                    <a:pt x="579" y="420"/>
                  </a:lnTo>
                  <a:lnTo>
                    <a:pt x="580" y="421"/>
                  </a:lnTo>
                  <a:lnTo>
                    <a:pt x="582" y="422"/>
                  </a:lnTo>
                  <a:lnTo>
                    <a:pt x="585" y="425"/>
                  </a:lnTo>
                  <a:lnTo>
                    <a:pt x="586" y="426"/>
                  </a:lnTo>
                  <a:lnTo>
                    <a:pt x="587" y="427"/>
                  </a:lnTo>
                  <a:lnTo>
                    <a:pt x="588" y="427"/>
                  </a:lnTo>
                  <a:lnTo>
                    <a:pt x="588" y="428"/>
                  </a:lnTo>
                  <a:lnTo>
                    <a:pt x="589" y="429"/>
                  </a:lnTo>
                  <a:lnTo>
                    <a:pt x="589" y="430"/>
                  </a:lnTo>
                  <a:lnTo>
                    <a:pt x="590" y="431"/>
                  </a:lnTo>
                  <a:lnTo>
                    <a:pt x="590" y="432"/>
                  </a:lnTo>
                  <a:lnTo>
                    <a:pt x="590" y="433"/>
                  </a:lnTo>
                  <a:lnTo>
                    <a:pt x="590" y="435"/>
                  </a:lnTo>
                  <a:lnTo>
                    <a:pt x="590" y="437"/>
                  </a:lnTo>
                  <a:lnTo>
                    <a:pt x="590" y="438"/>
                  </a:lnTo>
                  <a:lnTo>
                    <a:pt x="590" y="439"/>
                  </a:lnTo>
                  <a:lnTo>
                    <a:pt x="589" y="440"/>
                  </a:lnTo>
                  <a:lnTo>
                    <a:pt x="589" y="441"/>
                  </a:lnTo>
                  <a:lnTo>
                    <a:pt x="588" y="442"/>
                  </a:lnTo>
                  <a:lnTo>
                    <a:pt x="586" y="443"/>
                  </a:lnTo>
                  <a:lnTo>
                    <a:pt x="584" y="444"/>
                  </a:lnTo>
                  <a:lnTo>
                    <a:pt x="583" y="445"/>
                  </a:lnTo>
                  <a:lnTo>
                    <a:pt x="580" y="446"/>
                  </a:lnTo>
                  <a:lnTo>
                    <a:pt x="579" y="447"/>
                  </a:lnTo>
                  <a:lnTo>
                    <a:pt x="578" y="448"/>
                  </a:lnTo>
                  <a:lnTo>
                    <a:pt x="577" y="448"/>
                  </a:lnTo>
                  <a:lnTo>
                    <a:pt x="577" y="449"/>
                  </a:lnTo>
                  <a:lnTo>
                    <a:pt x="576" y="450"/>
                  </a:lnTo>
                  <a:lnTo>
                    <a:pt x="576" y="450"/>
                  </a:lnTo>
                  <a:lnTo>
                    <a:pt x="575" y="452"/>
                  </a:lnTo>
                  <a:lnTo>
                    <a:pt x="575" y="453"/>
                  </a:lnTo>
                  <a:lnTo>
                    <a:pt x="575" y="454"/>
                  </a:lnTo>
                  <a:lnTo>
                    <a:pt x="575" y="455"/>
                  </a:lnTo>
                  <a:lnTo>
                    <a:pt x="575" y="456"/>
                  </a:lnTo>
                  <a:lnTo>
                    <a:pt x="576" y="459"/>
                  </a:lnTo>
                  <a:lnTo>
                    <a:pt x="576" y="461"/>
                  </a:lnTo>
                  <a:lnTo>
                    <a:pt x="577" y="462"/>
                  </a:lnTo>
                  <a:lnTo>
                    <a:pt x="577" y="463"/>
                  </a:lnTo>
                  <a:lnTo>
                    <a:pt x="577" y="464"/>
                  </a:lnTo>
                  <a:lnTo>
                    <a:pt x="577" y="464"/>
                  </a:lnTo>
                  <a:lnTo>
                    <a:pt x="576" y="465"/>
                  </a:lnTo>
                  <a:lnTo>
                    <a:pt x="576" y="466"/>
                  </a:lnTo>
                  <a:lnTo>
                    <a:pt x="575" y="467"/>
                  </a:lnTo>
                  <a:lnTo>
                    <a:pt x="574" y="468"/>
                  </a:lnTo>
                  <a:lnTo>
                    <a:pt x="574" y="469"/>
                  </a:lnTo>
                  <a:lnTo>
                    <a:pt x="573" y="469"/>
                  </a:lnTo>
                  <a:lnTo>
                    <a:pt x="571" y="470"/>
                  </a:lnTo>
                  <a:lnTo>
                    <a:pt x="570" y="470"/>
                  </a:lnTo>
                  <a:lnTo>
                    <a:pt x="569" y="471"/>
                  </a:lnTo>
                  <a:lnTo>
                    <a:pt x="568" y="471"/>
                  </a:lnTo>
                  <a:lnTo>
                    <a:pt x="567" y="471"/>
                  </a:lnTo>
                  <a:lnTo>
                    <a:pt x="567" y="472"/>
                  </a:lnTo>
                  <a:lnTo>
                    <a:pt x="567" y="472"/>
                  </a:lnTo>
                  <a:lnTo>
                    <a:pt x="567" y="472"/>
                  </a:lnTo>
                  <a:lnTo>
                    <a:pt x="567" y="473"/>
                  </a:lnTo>
                  <a:lnTo>
                    <a:pt x="567" y="474"/>
                  </a:lnTo>
                  <a:lnTo>
                    <a:pt x="567" y="475"/>
                  </a:lnTo>
                  <a:lnTo>
                    <a:pt x="568" y="476"/>
                  </a:lnTo>
                  <a:lnTo>
                    <a:pt x="569" y="477"/>
                  </a:lnTo>
                  <a:lnTo>
                    <a:pt x="571" y="479"/>
                  </a:lnTo>
                  <a:lnTo>
                    <a:pt x="572" y="480"/>
                  </a:lnTo>
                  <a:lnTo>
                    <a:pt x="576" y="484"/>
                  </a:lnTo>
                  <a:lnTo>
                    <a:pt x="578" y="485"/>
                  </a:lnTo>
                  <a:lnTo>
                    <a:pt x="578" y="486"/>
                  </a:lnTo>
                  <a:lnTo>
                    <a:pt x="579" y="487"/>
                  </a:lnTo>
                  <a:lnTo>
                    <a:pt x="580" y="488"/>
                  </a:lnTo>
                  <a:lnTo>
                    <a:pt x="580" y="489"/>
                  </a:lnTo>
                  <a:lnTo>
                    <a:pt x="581" y="490"/>
                  </a:lnTo>
                  <a:lnTo>
                    <a:pt x="581" y="491"/>
                  </a:lnTo>
                  <a:lnTo>
                    <a:pt x="580" y="491"/>
                  </a:lnTo>
                  <a:lnTo>
                    <a:pt x="580" y="492"/>
                  </a:lnTo>
                  <a:lnTo>
                    <a:pt x="580" y="493"/>
                  </a:lnTo>
                  <a:lnTo>
                    <a:pt x="579" y="494"/>
                  </a:lnTo>
                  <a:lnTo>
                    <a:pt x="578" y="495"/>
                  </a:lnTo>
                  <a:lnTo>
                    <a:pt x="577" y="495"/>
                  </a:lnTo>
                  <a:lnTo>
                    <a:pt x="575" y="498"/>
                  </a:lnTo>
                  <a:lnTo>
                    <a:pt x="574" y="499"/>
                  </a:lnTo>
                  <a:lnTo>
                    <a:pt x="573" y="499"/>
                  </a:lnTo>
                  <a:lnTo>
                    <a:pt x="573" y="500"/>
                  </a:lnTo>
                  <a:lnTo>
                    <a:pt x="572" y="501"/>
                  </a:lnTo>
                  <a:lnTo>
                    <a:pt x="571" y="504"/>
                  </a:lnTo>
                  <a:lnTo>
                    <a:pt x="571" y="505"/>
                  </a:lnTo>
                  <a:lnTo>
                    <a:pt x="570" y="506"/>
                  </a:lnTo>
                  <a:lnTo>
                    <a:pt x="569" y="507"/>
                  </a:lnTo>
                  <a:lnTo>
                    <a:pt x="568" y="508"/>
                  </a:lnTo>
                  <a:lnTo>
                    <a:pt x="568" y="509"/>
                  </a:lnTo>
                  <a:lnTo>
                    <a:pt x="567" y="509"/>
                  </a:lnTo>
                  <a:lnTo>
                    <a:pt x="566" y="510"/>
                  </a:lnTo>
                  <a:lnTo>
                    <a:pt x="565" y="511"/>
                  </a:lnTo>
                  <a:lnTo>
                    <a:pt x="565" y="511"/>
                  </a:lnTo>
                  <a:lnTo>
                    <a:pt x="564" y="511"/>
                  </a:lnTo>
                  <a:lnTo>
                    <a:pt x="563" y="512"/>
                  </a:lnTo>
                  <a:lnTo>
                    <a:pt x="560" y="512"/>
                  </a:lnTo>
                  <a:lnTo>
                    <a:pt x="557" y="513"/>
                  </a:lnTo>
                  <a:lnTo>
                    <a:pt x="553" y="514"/>
                  </a:lnTo>
                  <a:lnTo>
                    <a:pt x="548" y="514"/>
                  </a:lnTo>
                  <a:lnTo>
                    <a:pt x="545" y="514"/>
                  </a:lnTo>
                  <a:lnTo>
                    <a:pt x="543" y="515"/>
                  </a:lnTo>
                  <a:lnTo>
                    <a:pt x="541" y="516"/>
                  </a:lnTo>
                  <a:lnTo>
                    <a:pt x="540" y="516"/>
                  </a:lnTo>
                  <a:lnTo>
                    <a:pt x="539" y="517"/>
                  </a:lnTo>
                  <a:lnTo>
                    <a:pt x="538" y="518"/>
                  </a:lnTo>
                  <a:lnTo>
                    <a:pt x="537" y="518"/>
                  </a:lnTo>
                  <a:lnTo>
                    <a:pt x="536" y="520"/>
                  </a:lnTo>
                  <a:lnTo>
                    <a:pt x="535" y="521"/>
                  </a:lnTo>
                  <a:lnTo>
                    <a:pt x="535" y="522"/>
                  </a:lnTo>
                  <a:lnTo>
                    <a:pt x="534" y="523"/>
                  </a:lnTo>
                  <a:lnTo>
                    <a:pt x="535" y="524"/>
                  </a:lnTo>
                  <a:lnTo>
                    <a:pt x="535" y="527"/>
                  </a:lnTo>
                  <a:lnTo>
                    <a:pt x="535" y="528"/>
                  </a:lnTo>
                  <a:lnTo>
                    <a:pt x="535" y="528"/>
                  </a:lnTo>
                  <a:lnTo>
                    <a:pt x="534" y="529"/>
                  </a:lnTo>
                  <a:lnTo>
                    <a:pt x="534" y="530"/>
                  </a:lnTo>
                  <a:lnTo>
                    <a:pt x="533" y="530"/>
                  </a:lnTo>
                  <a:lnTo>
                    <a:pt x="533" y="531"/>
                  </a:lnTo>
                  <a:lnTo>
                    <a:pt x="532" y="532"/>
                  </a:lnTo>
                  <a:lnTo>
                    <a:pt x="528" y="534"/>
                  </a:lnTo>
                  <a:lnTo>
                    <a:pt x="527" y="535"/>
                  </a:lnTo>
                  <a:lnTo>
                    <a:pt x="526" y="535"/>
                  </a:lnTo>
                  <a:lnTo>
                    <a:pt x="524" y="535"/>
                  </a:lnTo>
                  <a:lnTo>
                    <a:pt x="521" y="536"/>
                  </a:lnTo>
                  <a:lnTo>
                    <a:pt x="516" y="537"/>
                  </a:lnTo>
                  <a:lnTo>
                    <a:pt x="513" y="538"/>
                  </a:lnTo>
                  <a:lnTo>
                    <a:pt x="512" y="538"/>
                  </a:lnTo>
                  <a:lnTo>
                    <a:pt x="511" y="538"/>
                  </a:lnTo>
                  <a:lnTo>
                    <a:pt x="507" y="537"/>
                  </a:lnTo>
                  <a:lnTo>
                    <a:pt x="504" y="537"/>
                  </a:lnTo>
                  <a:lnTo>
                    <a:pt x="503" y="536"/>
                  </a:lnTo>
                  <a:lnTo>
                    <a:pt x="500" y="536"/>
                  </a:lnTo>
                  <a:lnTo>
                    <a:pt x="498" y="535"/>
                  </a:lnTo>
                  <a:lnTo>
                    <a:pt x="495" y="535"/>
                  </a:lnTo>
                  <a:lnTo>
                    <a:pt x="494" y="535"/>
                  </a:lnTo>
                  <a:lnTo>
                    <a:pt x="493" y="535"/>
                  </a:lnTo>
                  <a:lnTo>
                    <a:pt x="492" y="535"/>
                  </a:lnTo>
                  <a:lnTo>
                    <a:pt x="491" y="535"/>
                  </a:lnTo>
                  <a:lnTo>
                    <a:pt x="490" y="536"/>
                  </a:lnTo>
                  <a:lnTo>
                    <a:pt x="488" y="537"/>
                  </a:lnTo>
                  <a:lnTo>
                    <a:pt x="487" y="538"/>
                  </a:lnTo>
                  <a:lnTo>
                    <a:pt x="485" y="540"/>
                  </a:lnTo>
                  <a:lnTo>
                    <a:pt x="483" y="540"/>
                  </a:lnTo>
                  <a:lnTo>
                    <a:pt x="481" y="541"/>
                  </a:lnTo>
                  <a:lnTo>
                    <a:pt x="479" y="541"/>
                  </a:lnTo>
                  <a:lnTo>
                    <a:pt x="477" y="541"/>
                  </a:lnTo>
                  <a:lnTo>
                    <a:pt x="476" y="541"/>
                  </a:lnTo>
                  <a:lnTo>
                    <a:pt x="475" y="541"/>
                  </a:lnTo>
                  <a:lnTo>
                    <a:pt x="474" y="541"/>
                  </a:lnTo>
                  <a:lnTo>
                    <a:pt x="472" y="540"/>
                  </a:lnTo>
                  <a:lnTo>
                    <a:pt x="471" y="540"/>
                  </a:lnTo>
                  <a:lnTo>
                    <a:pt x="470" y="539"/>
                  </a:lnTo>
                  <a:lnTo>
                    <a:pt x="466" y="537"/>
                  </a:lnTo>
                  <a:lnTo>
                    <a:pt x="465" y="536"/>
                  </a:lnTo>
                  <a:lnTo>
                    <a:pt x="464" y="535"/>
                  </a:lnTo>
                  <a:lnTo>
                    <a:pt x="464" y="534"/>
                  </a:lnTo>
                  <a:lnTo>
                    <a:pt x="462" y="532"/>
                  </a:lnTo>
                  <a:lnTo>
                    <a:pt x="461" y="531"/>
                  </a:lnTo>
                  <a:lnTo>
                    <a:pt x="460" y="530"/>
                  </a:lnTo>
                  <a:lnTo>
                    <a:pt x="460" y="529"/>
                  </a:lnTo>
                  <a:lnTo>
                    <a:pt x="459" y="529"/>
                  </a:lnTo>
                  <a:lnTo>
                    <a:pt x="459" y="529"/>
                  </a:lnTo>
                  <a:lnTo>
                    <a:pt x="458" y="529"/>
                  </a:lnTo>
                  <a:lnTo>
                    <a:pt x="457" y="529"/>
                  </a:lnTo>
                  <a:lnTo>
                    <a:pt x="456" y="529"/>
                  </a:lnTo>
                  <a:lnTo>
                    <a:pt x="455" y="529"/>
                  </a:lnTo>
                  <a:lnTo>
                    <a:pt x="453" y="530"/>
                  </a:lnTo>
                  <a:lnTo>
                    <a:pt x="451" y="531"/>
                  </a:lnTo>
                  <a:lnTo>
                    <a:pt x="450" y="531"/>
                  </a:lnTo>
                  <a:lnTo>
                    <a:pt x="449" y="532"/>
                  </a:lnTo>
                  <a:lnTo>
                    <a:pt x="449" y="532"/>
                  </a:lnTo>
                  <a:lnTo>
                    <a:pt x="448" y="533"/>
                  </a:lnTo>
                  <a:lnTo>
                    <a:pt x="445" y="536"/>
                  </a:lnTo>
                  <a:lnTo>
                    <a:pt x="444" y="537"/>
                  </a:lnTo>
                  <a:lnTo>
                    <a:pt x="443" y="538"/>
                  </a:lnTo>
                  <a:lnTo>
                    <a:pt x="442" y="539"/>
                  </a:lnTo>
                  <a:lnTo>
                    <a:pt x="441" y="539"/>
                  </a:lnTo>
                  <a:lnTo>
                    <a:pt x="440" y="540"/>
                  </a:lnTo>
                  <a:lnTo>
                    <a:pt x="440" y="540"/>
                  </a:lnTo>
                  <a:lnTo>
                    <a:pt x="439" y="540"/>
                  </a:lnTo>
                  <a:lnTo>
                    <a:pt x="438" y="540"/>
                  </a:lnTo>
                  <a:lnTo>
                    <a:pt x="437" y="541"/>
                  </a:lnTo>
                  <a:lnTo>
                    <a:pt x="436" y="540"/>
                  </a:lnTo>
                  <a:lnTo>
                    <a:pt x="433" y="540"/>
                  </a:lnTo>
                  <a:lnTo>
                    <a:pt x="432" y="540"/>
                  </a:lnTo>
                  <a:lnTo>
                    <a:pt x="431" y="540"/>
                  </a:lnTo>
                  <a:lnTo>
                    <a:pt x="430" y="540"/>
                  </a:lnTo>
                  <a:lnTo>
                    <a:pt x="430" y="540"/>
                  </a:lnTo>
                  <a:lnTo>
                    <a:pt x="429" y="540"/>
                  </a:lnTo>
                  <a:lnTo>
                    <a:pt x="429" y="541"/>
                  </a:lnTo>
                  <a:lnTo>
                    <a:pt x="428" y="541"/>
                  </a:lnTo>
                  <a:lnTo>
                    <a:pt x="427" y="542"/>
                  </a:lnTo>
                  <a:lnTo>
                    <a:pt x="427" y="543"/>
                  </a:lnTo>
                  <a:lnTo>
                    <a:pt x="426" y="544"/>
                  </a:lnTo>
                  <a:lnTo>
                    <a:pt x="425" y="546"/>
                  </a:lnTo>
                  <a:lnTo>
                    <a:pt x="424" y="550"/>
                  </a:lnTo>
                  <a:lnTo>
                    <a:pt x="423" y="551"/>
                  </a:lnTo>
                  <a:lnTo>
                    <a:pt x="423" y="552"/>
                  </a:lnTo>
                  <a:lnTo>
                    <a:pt x="422" y="553"/>
                  </a:lnTo>
                  <a:lnTo>
                    <a:pt x="421" y="554"/>
                  </a:lnTo>
                  <a:lnTo>
                    <a:pt x="421" y="554"/>
                  </a:lnTo>
                  <a:lnTo>
                    <a:pt x="420" y="554"/>
                  </a:lnTo>
                  <a:lnTo>
                    <a:pt x="419" y="555"/>
                  </a:lnTo>
                  <a:lnTo>
                    <a:pt x="418" y="555"/>
                  </a:lnTo>
                  <a:lnTo>
                    <a:pt x="416" y="555"/>
                  </a:lnTo>
                  <a:lnTo>
                    <a:pt x="413" y="555"/>
                  </a:lnTo>
                  <a:lnTo>
                    <a:pt x="412" y="555"/>
                  </a:lnTo>
                  <a:lnTo>
                    <a:pt x="409" y="555"/>
                  </a:lnTo>
                  <a:lnTo>
                    <a:pt x="406" y="556"/>
                  </a:lnTo>
                  <a:lnTo>
                    <a:pt x="404" y="557"/>
                  </a:lnTo>
                  <a:lnTo>
                    <a:pt x="400" y="558"/>
                  </a:lnTo>
                  <a:lnTo>
                    <a:pt x="398" y="559"/>
                  </a:lnTo>
                  <a:lnTo>
                    <a:pt x="396" y="560"/>
                  </a:lnTo>
                  <a:lnTo>
                    <a:pt x="394" y="561"/>
                  </a:lnTo>
                  <a:lnTo>
                    <a:pt x="394" y="562"/>
                  </a:lnTo>
                  <a:lnTo>
                    <a:pt x="393" y="563"/>
                  </a:lnTo>
                  <a:lnTo>
                    <a:pt x="392" y="564"/>
                  </a:lnTo>
                  <a:lnTo>
                    <a:pt x="390" y="566"/>
                  </a:lnTo>
                  <a:lnTo>
                    <a:pt x="389" y="568"/>
                  </a:lnTo>
                  <a:lnTo>
                    <a:pt x="387" y="571"/>
                  </a:lnTo>
                  <a:lnTo>
                    <a:pt x="385" y="572"/>
                  </a:lnTo>
                  <a:lnTo>
                    <a:pt x="383" y="573"/>
                  </a:lnTo>
                  <a:lnTo>
                    <a:pt x="382" y="574"/>
                  </a:lnTo>
                  <a:lnTo>
                    <a:pt x="381" y="575"/>
                  </a:lnTo>
                  <a:lnTo>
                    <a:pt x="377" y="577"/>
                  </a:lnTo>
                  <a:lnTo>
                    <a:pt x="376" y="578"/>
                  </a:lnTo>
                  <a:lnTo>
                    <a:pt x="375" y="579"/>
                  </a:lnTo>
                  <a:lnTo>
                    <a:pt x="374" y="579"/>
                  </a:lnTo>
                  <a:lnTo>
                    <a:pt x="372" y="581"/>
                  </a:lnTo>
                  <a:lnTo>
                    <a:pt x="370" y="583"/>
                  </a:lnTo>
                  <a:lnTo>
                    <a:pt x="368" y="585"/>
                  </a:lnTo>
                  <a:lnTo>
                    <a:pt x="367" y="586"/>
                  </a:lnTo>
                  <a:lnTo>
                    <a:pt x="366" y="588"/>
                  </a:lnTo>
                  <a:lnTo>
                    <a:pt x="364" y="591"/>
                  </a:lnTo>
                  <a:lnTo>
                    <a:pt x="363" y="592"/>
                  </a:lnTo>
                  <a:lnTo>
                    <a:pt x="362" y="593"/>
                  </a:lnTo>
                  <a:lnTo>
                    <a:pt x="361" y="593"/>
                  </a:lnTo>
                  <a:lnTo>
                    <a:pt x="361" y="593"/>
                  </a:lnTo>
                  <a:lnTo>
                    <a:pt x="360" y="593"/>
                  </a:lnTo>
                  <a:lnTo>
                    <a:pt x="359" y="593"/>
                  </a:lnTo>
                  <a:lnTo>
                    <a:pt x="358" y="593"/>
                  </a:lnTo>
                  <a:lnTo>
                    <a:pt x="358" y="593"/>
                  </a:lnTo>
                  <a:lnTo>
                    <a:pt x="357" y="592"/>
                  </a:lnTo>
                  <a:lnTo>
                    <a:pt x="354" y="590"/>
                  </a:lnTo>
                  <a:lnTo>
                    <a:pt x="352" y="589"/>
                  </a:lnTo>
                  <a:lnTo>
                    <a:pt x="351" y="588"/>
                  </a:lnTo>
                  <a:lnTo>
                    <a:pt x="349" y="588"/>
                  </a:lnTo>
                  <a:lnTo>
                    <a:pt x="348" y="587"/>
                  </a:lnTo>
                  <a:lnTo>
                    <a:pt x="346" y="587"/>
                  </a:lnTo>
                  <a:lnTo>
                    <a:pt x="345" y="587"/>
                  </a:lnTo>
                  <a:lnTo>
                    <a:pt x="343" y="587"/>
                  </a:lnTo>
                  <a:lnTo>
                    <a:pt x="338" y="588"/>
                  </a:lnTo>
                  <a:lnTo>
                    <a:pt x="336" y="588"/>
                  </a:lnTo>
                  <a:lnTo>
                    <a:pt x="335" y="588"/>
                  </a:lnTo>
                  <a:lnTo>
                    <a:pt x="335" y="589"/>
                  </a:lnTo>
                  <a:lnTo>
                    <a:pt x="334" y="589"/>
                  </a:lnTo>
                  <a:lnTo>
                    <a:pt x="333" y="589"/>
                  </a:lnTo>
                  <a:lnTo>
                    <a:pt x="333" y="590"/>
                  </a:lnTo>
                  <a:lnTo>
                    <a:pt x="332" y="591"/>
                  </a:lnTo>
                  <a:lnTo>
                    <a:pt x="330" y="594"/>
                  </a:lnTo>
                  <a:lnTo>
                    <a:pt x="328" y="596"/>
                  </a:lnTo>
                  <a:lnTo>
                    <a:pt x="327" y="597"/>
                  </a:lnTo>
                  <a:lnTo>
                    <a:pt x="326" y="598"/>
                  </a:lnTo>
                  <a:lnTo>
                    <a:pt x="325" y="599"/>
                  </a:lnTo>
                  <a:lnTo>
                    <a:pt x="325" y="600"/>
                  </a:lnTo>
                  <a:lnTo>
                    <a:pt x="324" y="600"/>
                  </a:lnTo>
                  <a:lnTo>
                    <a:pt x="323" y="601"/>
                  </a:lnTo>
                  <a:lnTo>
                    <a:pt x="322" y="601"/>
                  </a:lnTo>
                  <a:lnTo>
                    <a:pt x="322" y="601"/>
                  </a:lnTo>
                  <a:lnTo>
                    <a:pt x="320" y="601"/>
                  </a:lnTo>
                  <a:lnTo>
                    <a:pt x="319" y="600"/>
                  </a:lnTo>
                  <a:lnTo>
                    <a:pt x="317" y="600"/>
                  </a:lnTo>
                  <a:lnTo>
                    <a:pt x="316" y="600"/>
                  </a:lnTo>
                  <a:lnTo>
                    <a:pt x="315" y="599"/>
                  </a:lnTo>
                  <a:lnTo>
                    <a:pt x="314" y="599"/>
                  </a:lnTo>
                  <a:lnTo>
                    <a:pt x="312" y="597"/>
                  </a:lnTo>
                  <a:lnTo>
                    <a:pt x="311" y="596"/>
                  </a:lnTo>
                  <a:lnTo>
                    <a:pt x="310" y="595"/>
                  </a:lnTo>
                  <a:lnTo>
                    <a:pt x="309" y="595"/>
                  </a:lnTo>
                  <a:lnTo>
                    <a:pt x="308" y="595"/>
                  </a:lnTo>
                  <a:lnTo>
                    <a:pt x="307" y="595"/>
                  </a:lnTo>
                  <a:lnTo>
                    <a:pt x="305" y="595"/>
                  </a:lnTo>
                  <a:lnTo>
                    <a:pt x="304" y="595"/>
                  </a:lnTo>
                  <a:lnTo>
                    <a:pt x="302" y="595"/>
                  </a:lnTo>
                  <a:lnTo>
                    <a:pt x="301" y="596"/>
                  </a:lnTo>
                  <a:lnTo>
                    <a:pt x="300" y="596"/>
                  </a:lnTo>
                  <a:lnTo>
                    <a:pt x="299" y="597"/>
                  </a:lnTo>
                  <a:lnTo>
                    <a:pt x="299" y="597"/>
                  </a:lnTo>
                  <a:lnTo>
                    <a:pt x="299" y="598"/>
                  </a:lnTo>
                  <a:lnTo>
                    <a:pt x="298" y="598"/>
                  </a:lnTo>
                  <a:lnTo>
                    <a:pt x="298" y="598"/>
                  </a:lnTo>
                  <a:lnTo>
                    <a:pt x="298" y="598"/>
                  </a:lnTo>
                  <a:lnTo>
                    <a:pt x="297" y="597"/>
                  </a:lnTo>
                  <a:lnTo>
                    <a:pt x="297" y="596"/>
                  </a:lnTo>
                  <a:lnTo>
                    <a:pt x="295" y="593"/>
                  </a:lnTo>
                  <a:lnTo>
                    <a:pt x="295" y="592"/>
                  </a:lnTo>
                  <a:lnTo>
                    <a:pt x="294" y="591"/>
                  </a:lnTo>
                  <a:lnTo>
                    <a:pt x="293" y="590"/>
                  </a:lnTo>
                  <a:lnTo>
                    <a:pt x="293" y="589"/>
                  </a:lnTo>
                  <a:lnTo>
                    <a:pt x="292" y="588"/>
                  </a:lnTo>
                  <a:lnTo>
                    <a:pt x="291" y="587"/>
                  </a:lnTo>
                  <a:lnTo>
                    <a:pt x="288" y="585"/>
                  </a:lnTo>
                  <a:lnTo>
                    <a:pt x="287" y="584"/>
                  </a:lnTo>
                  <a:lnTo>
                    <a:pt x="285" y="584"/>
                  </a:lnTo>
                  <a:lnTo>
                    <a:pt x="283" y="582"/>
                  </a:lnTo>
                  <a:lnTo>
                    <a:pt x="280" y="581"/>
                  </a:lnTo>
                  <a:lnTo>
                    <a:pt x="278" y="580"/>
                  </a:lnTo>
                  <a:lnTo>
                    <a:pt x="276" y="579"/>
                  </a:lnTo>
                  <a:lnTo>
                    <a:pt x="275" y="578"/>
                  </a:lnTo>
                  <a:lnTo>
                    <a:pt x="274" y="577"/>
                  </a:lnTo>
                  <a:lnTo>
                    <a:pt x="273" y="576"/>
                  </a:lnTo>
                  <a:lnTo>
                    <a:pt x="272" y="575"/>
                  </a:lnTo>
                  <a:lnTo>
                    <a:pt x="271" y="572"/>
                  </a:lnTo>
                  <a:lnTo>
                    <a:pt x="270" y="571"/>
                  </a:lnTo>
                  <a:lnTo>
                    <a:pt x="269" y="570"/>
                  </a:lnTo>
                  <a:lnTo>
                    <a:pt x="268" y="569"/>
                  </a:lnTo>
                  <a:lnTo>
                    <a:pt x="268" y="569"/>
                  </a:lnTo>
                  <a:lnTo>
                    <a:pt x="267" y="569"/>
                  </a:lnTo>
                  <a:lnTo>
                    <a:pt x="266" y="568"/>
                  </a:lnTo>
                  <a:lnTo>
                    <a:pt x="265" y="568"/>
                  </a:lnTo>
                  <a:lnTo>
                    <a:pt x="264" y="568"/>
                  </a:lnTo>
                  <a:lnTo>
                    <a:pt x="261" y="568"/>
                  </a:lnTo>
                  <a:lnTo>
                    <a:pt x="261" y="568"/>
                  </a:lnTo>
                  <a:lnTo>
                    <a:pt x="260" y="567"/>
                  </a:lnTo>
                  <a:lnTo>
                    <a:pt x="259" y="567"/>
                  </a:lnTo>
                  <a:lnTo>
                    <a:pt x="259" y="567"/>
                  </a:lnTo>
                  <a:lnTo>
                    <a:pt x="259" y="566"/>
                  </a:lnTo>
                  <a:lnTo>
                    <a:pt x="259" y="565"/>
                  </a:lnTo>
                  <a:lnTo>
                    <a:pt x="259" y="565"/>
                  </a:lnTo>
                  <a:lnTo>
                    <a:pt x="259" y="564"/>
                  </a:lnTo>
                  <a:lnTo>
                    <a:pt x="259" y="563"/>
                  </a:lnTo>
                  <a:lnTo>
                    <a:pt x="259" y="563"/>
                  </a:lnTo>
                  <a:lnTo>
                    <a:pt x="260" y="561"/>
                  </a:lnTo>
                  <a:lnTo>
                    <a:pt x="261" y="560"/>
                  </a:lnTo>
                  <a:lnTo>
                    <a:pt x="262" y="558"/>
                  </a:lnTo>
                  <a:lnTo>
                    <a:pt x="264" y="555"/>
                  </a:lnTo>
                  <a:lnTo>
                    <a:pt x="265" y="555"/>
                  </a:lnTo>
                  <a:lnTo>
                    <a:pt x="267" y="553"/>
                  </a:lnTo>
                  <a:lnTo>
                    <a:pt x="270" y="549"/>
                  </a:lnTo>
                  <a:lnTo>
                    <a:pt x="271" y="548"/>
                  </a:lnTo>
                  <a:lnTo>
                    <a:pt x="272" y="547"/>
                  </a:lnTo>
                  <a:lnTo>
                    <a:pt x="272" y="546"/>
                  </a:lnTo>
                  <a:lnTo>
                    <a:pt x="273" y="545"/>
                  </a:lnTo>
                  <a:lnTo>
                    <a:pt x="274" y="541"/>
                  </a:lnTo>
                  <a:lnTo>
                    <a:pt x="275" y="540"/>
                  </a:lnTo>
                  <a:lnTo>
                    <a:pt x="275" y="539"/>
                  </a:lnTo>
                  <a:lnTo>
                    <a:pt x="277" y="535"/>
                  </a:lnTo>
                  <a:lnTo>
                    <a:pt x="278" y="534"/>
                  </a:lnTo>
                  <a:lnTo>
                    <a:pt x="279" y="533"/>
                  </a:lnTo>
                  <a:lnTo>
                    <a:pt x="279" y="532"/>
                  </a:lnTo>
                  <a:lnTo>
                    <a:pt x="279" y="531"/>
                  </a:lnTo>
                  <a:lnTo>
                    <a:pt x="280" y="528"/>
                  </a:lnTo>
                  <a:lnTo>
                    <a:pt x="280" y="527"/>
                  </a:lnTo>
                  <a:lnTo>
                    <a:pt x="281" y="525"/>
                  </a:lnTo>
                  <a:lnTo>
                    <a:pt x="282" y="524"/>
                  </a:lnTo>
                  <a:lnTo>
                    <a:pt x="283" y="522"/>
                  </a:lnTo>
                  <a:lnTo>
                    <a:pt x="284" y="519"/>
                  </a:lnTo>
                  <a:lnTo>
                    <a:pt x="285" y="518"/>
                  </a:lnTo>
                  <a:lnTo>
                    <a:pt x="286" y="518"/>
                  </a:lnTo>
                  <a:lnTo>
                    <a:pt x="286" y="517"/>
                  </a:lnTo>
                  <a:lnTo>
                    <a:pt x="287" y="517"/>
                  </a:lnTo>
                  <a:lnTo>
                    <a:pt x="288" y="517"/>
                  </a:lnTo>
                  <a:lnTo>
                    <a:pt x="289" y="516"/>
                  </a:lnTo>
                  <a:lnTo>
                    <a:pt x="292" y="516"/>
                  </a:lnTo>
                  <a:lnTo>
                    <a:pt x="295" y="515"/>
                  </a:lnTo>
                  <a:lnTo>
                    <a:pt x="296" y="514"/>
                  </a:lnTo>
                  <a:lnTo>
                    <a:pt x="298" y="514"/>
                  </a:lnTo>
                  <a:lnTo>
                    <a:pt x="298" y="513"/>
                  </a:lnTo>
                  <a:lnTo>
                    <a:pt x="299" y="513"/>
                  </a:lnTo>
                  <a:lnTo>
                    <a:pt x="300" y="512"/>
                  </a:lnTo>
                  <a:lnTo>
                    <a:pt x="300" y="512"/>
                  </a:lnTo>
                  <a:lnTo>
                    <a:pt x="301" y="510"/>
                  </a:lnTo>
                  <a:lnTo>
                    <a:pt x="301" y="508"/>
                  </a:lnTo>
                  <a:lnTo>
                    <a:pt x="302" y="507"/>
                  </a:lnTo>
                  <a:lnTo>
                    <a:pt x="302" y="506"/>
                  </a:lnTo>
                  <a:lnTo>
                    <a:pt x="302" y="505"/>
                  </a:lnTo>
                  <a:lnTo>
                    <a:pt x="301" y="504"/>
                  </a:lnTo>
                  <a:lnTo>
                    <a:pt x="301" y="503"/>
                  </a:lnTo>
                  <a:lnTo>
                    <a:pt x="300" y="502"/>
                  </a:lnTo>
                  <a:lnTo>
                    <a:pt x="297" y="498"/>
                  </a:lnTo>
                  <a:lnTo>
                    <a:pt x="296" y="497"/>
                  </a:lnTo>
                  <a:lnTo>
                    <a:pt x="296" y="496"/>
                  </a:lnTo>
                  <a:lnTo>
                    <a:pt x="294" y="496"/>
                  </a:lnTo>
                  <a:lnTo>
                    <a:pt x="292" y="494"/>
                  </a:lnTo>
                  <a:lnTo>
                    <a:pt x="290" y="493"/>
                  </a:lnTo>
                  <a:lnTo>
                    <a:pt x="289" y="492"/>
                  </a:lnTo>
                  <a:lnTo>
                    <a:pt x="288" y="491"/>
                  </a:lnTo>
                  <a:lnTo>
                    <a:pt x="288" y="490"/>
                  </a:lnTo>
                  <a:lnTo>
                    <a:pt x="287" y="490"/>
                  </a:lnTo>
                  <a:lnTo>
                    <a:pt x="287" y="489"/>
                  </a:lnTo>
                  <a:lnTo>
                    <a:pt x="287" y="488"/>
                  </a:lnTo>
                  <a:lnTo>
                    <a:pt x="287" y="487"/>
                  </a:lnTo>
                  <a:lnTo>
                    <a:pt x="287" y="486"/>
                  </a:lnTo>
                  <a:lnTo>
                    <a:pt x="288" y="485"/>
                  </a:lnTo>
                  <a:lnTo>
                    <a:pt x="288" y="485"/>
                  </a:lnTo>
                  <a:lnTo>
                    <a:pt x="288" y="484"/>
                  </a:lnTo>
                  <a:lnTo>
                    <a:pt x="287" y="483"/>
                  </a:lnTo>
                  <a:lnTo>
                    <a:pt x="287" y="482"/>
                  </a:lnTo>
                  <a:lnTo>
                    <a:pt x="287" y="481"/>
                  </a:lnTo>
                  <a:lnTo>
                    <a:pt x="286" y="481"/>
                  </a:lnTo>
                  <a:lnTo>
                    <a:pt x="285" y="480"/>
                  </a:lnTo>
                  <a:lnTo>
                    <a:pt x="284" y="479"/>
                  </a:lnTo>
                  <a:lnTo>
                    <a:pt x="283" y="479"/>
                  </a:lnTo>
                  <a:lnTo>
                    <a:pt x="282" y="478"/>
                  </a:lnTo>
                  <a:lnTo>
                    <a:pt x="281" y="478"/>
                  </a:lnTo>
                  <a:lnTo>
                    <a:pt x="280" y="478"/>
                  </a:lnTo>
                  <a:lnTo>
                    <a:pt x="280" y="478"/>
                  </a:lnTo>
                  <a:lnTo>
                    <a:pt x="279" y="478"/>
                  </a:lnTo>
                  <a:lnTo>
                    <a:pt x="278" y="478"/>
                  </a:lnTo>
                  <a:lnTo>
                    <a:pt x="277" y="478"/>
                  </a:lnTo>
                  <a:lnTo>
                    <a:pt x="277" y="478"/>
                  </a:lnTo>
                  <a:lnTo>
                    <a:pt x="275" y="479"/>
                  </a:lnTo>
                  <a:lnTo>
                    <a:pt x="273" y="480"/>
                  </a:lnTo>
                  <a:lnTo>
                    <a:pt x="273" y="480"/>
                  </a:lnTo>
                  <a:lnTo>
                    <a:pt x="269" y="480"/>
                  </a:lnTo>
                  <a:lnTo>
                    <a:pt x="267" y="481"/>
                  </a:lnTo>
                  <a:lnTo>
                    <a:pt x="265" y="481"/>
                  </a:lnTo>
                  <a:lnTo>
                    <a:pt x="262" y="483"/>
                  </a:lnTo>
                  <a:lnTo>
                    <a:pt x="260" y="483"/>
                  </a:lnTo>
                  <a:lnTo>
                    <a:pt x="259" y="484"/>
                  </a:lnTo>
                  <a:lnTo>
                    <a:pt x="257" y="484"/>
                  </a:lnTo>
                  <a:lnTo>
                    <a:pt x="255" y="484"/>
                  </a:lnTo>
                  <a:lnTo>
                    <a:pt x="251" y="484"/>
                  </a:lnTo>
                  <a:lnTo>
                    <a:pt x="248" y="484"/>
                  </a:lnTo>
                  <a:lnTo>
                    <a:pt x="246" y="484"/>
                  </a:lnTo>
                  <a:lnTo>
                    <a:pt x="244" y="484"/>
                  </a:lnTo>
                  <a:lnTo>
                    <a:pt x="243" y="483"/>
                  </a:lnTo>
                  <a:lnTo>
                    <a:pt x="238" y="482"/>
                  </a:lnTo>
                  <a:lnTo>
                    <a:pt x="237" y="482"/>
                  </a:lnTo>
                  <a:lnTo>
                    <a:pt x="236" y="482"/>
                  </a:lnTo>
                  <a:lnTo>
                    <a:pt x="235" y="481"/>
                  </a:lnTo>
                  <a:lnTo>
                    <a:pt x="234" y="481"/>
                  </a:lnTo>
                  <a:lnTo>
                    <a:pt x="232" y="482"/>
                  </a:lnTo>
                  <a:lnTo>
                    <a:pt x="231" y="482"/>
                  </a:lnTo>
                  <a:lnTo>
                    <a:pt x="229" y="483"/>
                  </a:lnTo>
                  <a:lnTo>
                    <a:pt x="228" y="483"/>
                  </a:lnTo>
                  <a:lnTo>
                    <a:pt x="228" y="483"/>
                  </a:lnTo>
                  <a:lnTo>
                    <a:pt x="227" y="483"/>
                  </a:lnTo>
                  <a:lnTo>
                    <a:pt x="227" y="483"/>
                  </a:lnTo>
                  <a:lnTo>
                    <a:pt x="226" y="483"/>
                  </a:lnTo>
                  <a:lnTo>
                    <a:pt x="225" y="483"/>
                  </a:lnTo>
                  <a:lnTo>
                    <a:pt x="222" y="481"/>
                  </a:lnTo>
                  <a:lnTo>
                    <a:pt x="215" y="477"/>
                  </a:lnTo>
                  <a:lnTo>
                    <a:pt x="213" y="475"/>
                  </a:lnTo>
                  <a:lnTo>
                    <a:pt x="211" y="474"/>
                  </a:lnTo>
                  <a:lnTo>
                    <a:pt x="210" y="473"/>
                  </a:lnTo>
                  <a:lnTo>
                    <a:pt x="206" y="469"/>
                  </a:lnTo>
                  <a:lnTo>
                    <a:pt x="202" y="467"/>
                  </a:lnTo>
                  <a:lnTo>
                    <a:pt x="201" y="465"/>
                  </a:lnTo>
                  <a:lnTo>
                    <a:pt x="198" y="463"/>
                  </a:lnTo>
                  <a:lnTo>
                    <a:pt x="197" y="462"/>
                  </a:lnTo>
                  <a:lnTo>
                    <a:pt x="196" y="461"/>
                  </a:lnTo>
                  <a:lnTo>
                    <a:pt x="196" y="460"/>
                  </a:lnTo>
                  <a:lnTo>
                    <a:pt x="195" y="458"/>
                  </a:lnTo>
                  <a:lnTo>
                    <a:pt x="194" y="456"/>
                  </a:lnTo>
                  <a:lnTo>
                    <a:pt x="193" y="454"/>
                  </a:lnTo>
                  <a:lnTo>
                    <a:pt x="193" y="453"/>
                  </a:lnTo>
                  <a:lnTo>
                    <a:pt x="193" y="451"/>
                  </a:lnTo>
                  <a:lnTo>
                    <a:pt x="193" y="449"/>
                  </a:lnTo>
                  <a:lnTo>
                    <a:pt x="193" y="446"/>
                  </a:lnTo>
                  <a:lnTo>
                    <a:pt x="194" y="442"/>
                  </a:lnTo>
                  <a:lnTo>
                    <a:pt x="194" y="439"/>
                  </a:lnTo>
                  <a:lnTo>
                    <a:pt x="194" y="438"/>
                  </a:lnTo>
                  <a:lnTo>
                    <a:pt x="194" y="437"/>
                  </a:lnTo>
                  <a:lnTo>
                    <a:pt x="194" y="435"/>
                  </a:lnTo>
                  <a:lnTo>
                    <a:pt x="194" y="434"/>
                  </a:lnTo>
                  <a:lnTo>
                    <a:pt x="193" y="432"/>
                  </a:lnTo>
                  <a:lnTo>
                    <a:pt x="193" y="429"/>
                  </a:lnTo>
                  <a:lnTo>
                    <a:pt x="192" y="428"/>
                  </a:lnTo>
                  <a:lnTo>
                    <a:pt x="192" y="427"/>
                  </a:lnTo>
                  <a:lnTo>
                    <a:pt x="191" y="426"/>
                  </a:lnTo>
                  <a:lnTo>
                    <a:pt x="190" y="425"/>
                  </a:lnTo>
                  <a:lnTo>
                    <a:pt x="190" y="424"/>
                  </a:lnTo>
                  <a:lnTo>
                    <a:pt x="189" y="423"/>
                  </a:lnTo>
                  <a:lnTo>
                    <a:pt x="188" y="423"/>
                  </a:lnTo>
                  <a:lnTo>
                    <a:pt x="187" y="423"/>
                  </a:lnTo>
                  <a:lnTo>
                    <a:pt x="186" y="422"/>
                  </a:lnTo>
                  <a:lnTo>
                    <a:pt x="185" y="422"/>
                  </a:lnTo>
                  <a:lnTo>
                    <a:pt x="183" y="422"/>
                  </a:lnTo>
                  <a:lnTo>
                    <a:pt x="181" y="422"/>
                  </a:lnTo>
                  <a:lnTo>
                    <a:pt x="180" y="422"/>
                  </a:lnTo>
                  <a:lnTo>
                    <a:pt x="176" y="423"/>
                  </a:lnTo>
                  <a:lnTo>
                    <a:pt x="172" y="423"/>
                  </a:lnTo>
                  <a:lnTo>
                    <a:pt x="171" y="423"/>
                  </a:lnTo>
                  <a:lnTo>
                    <a:pt x="169" y="424"/>
                  </a:lnTo>
                  <a:lnTo>
                    <a:pt x="165" y="425"/>
                  </a:lnTo>
                  <a:lnTo>
                    <a:pt x="163" y="425"/>
                  </a:lnTo>
                  <a:lnTo>
                    <a:pt x="158" y="426"/>
                  </a:lnTo>
                  <a:lnTo>
                    <a:pt x="157" y="426"/>
                  </a:lnTo>
                  <a:lnTo>
                    <a:pt x="157" y="426"/>
                  </a:lnTo>
                  <a:lnTo>
                    <a:pt x="156" y="425"/>
                  </a:lnTo>
                  <a:lnTo>
                    <a:pt x="155" y="425"/>
                  </a:lnTo>
                  <a:lnTo>
                    <a:pt x="154" y="424"/>
                  </a:lnTo>
                  <a:lnTo>
                    <a:pt x="153" y="422"/>
                  </a:lnTo>
                  <a:lnTo>
                    <a:pt x="152" y="422"/>
                  </a:lnTo>
                  <a:lnTo>
                    <a:pt x="151" y="421"/>
                  </a:lnTo>
                  <a:lnTo>
                    <a:pt x="149" y="420"/>
                  </a:lnTo>
                  <a:lnTo>
                    <a:pt x="147" y="419"/>
                  </a:lnTo>
                  <a:lnTo>
                    <a:pt x="144" y="418"/>
                  </a:lnTo>
                  <a:lnTo>
                    <a:pt x="139" y="416"/>
                  </a:lnTo>
                  <a:lnTo>
                    <a:pt x="132" y="415"/>
                  </a:lnTo>
                  <a:lnTo>
                    <a:pt x="131" y="414"/>
                  </a:lnTo>
                  <a:lnTo>
                    <a:pt x="130" y="414"/>
                  </a:lnTo>
                  <a:lnTo>
                    <a:pt x="129" y="414"/>
                  </a:lnTo>
                  <a:lnTo>
                    <a:pt x="128" y="414"/>
                  </a:lnTo>
                  <a:lnTo>
                    <a:pt x="128" y="414"/>
                  </a:lnTo>
                  <a:lnTo>
                    <a:pt x="127" y="415"/>
                  </a:lnTo>
                  <a:lnTo>
                    <a:pt x="125" y="415"/>
                  </a:lnTo>
                  <a:lnTo>
                    <a:pt x="121" y="417"/>
                  </a:lnTo>
                  <a:lnTo>
                    <a:pt x="120" y="418"/>
                  </a:lnTo>
                  <a:lnTo>
                    <a:pt x="118" y="419"/>
                  </a:lnTo>
                  <a:lnTo>
                    <a:pt x="117" y="419"/>
                  </a:lnTo>
                  <a:lnTo>
                    <a:pt x="115" y="419"/>
                  </a:lnTo>
                  <a:lnTo>
                    <a:pt x="114" y="419"/>
                  </a:lnTo>
                  <a:lnTo>
                    <a:pt x="112" y="419"/>
                  </a:lnTo>
                  <a:lnTo>
                    <a:pt x="110" y="418"/>
                  </a:lnTo>
                  <a:lnTo>
                    <a:pt x="109" y="418"/>
                  </a:lnTo>
                  <a:lnTo>
                    <a:pt x="109" y="417"/>
                  </a:lnTo>
                  <a:lnTo>
                    <a:pt x="108" y="417"/>
                  </a:lnTo>
                  <a:lnTo>
                    <a:pt x="107" y="416"/>
                  </a:lnTo>
                  <a:lnTo>
                    <a:pt x="106" y="415"/>
                  </a:lnTo>
                  <a:lnTo>
                    <a:pt x="105" y="415"/>
                  </a:lnTo>
                  <a:lnTo>
                    <a:pt x="102" y="411"/>
                  </a:lnTo>
                  <a:lnTo>
                    <a:pt x="101" y="409"/>
                  </a:lnTo>
                  <a:lnTo>
                    <a:pt x="99" y="408"/>
                  </a:lnTo>
                  <a:lnTo>
                    <a:pt x="98" y="407"/>
                  </a:lnTo>
                  <a:lnTo>
                    <a:pt x="97" y="406"/>
                  </a:lnTo>
                  <a:lnTo>
                    <a:pt x="96" y="406"/>
                  </a:lnTo>
                  <a:lnTo>
                    <a:pt x="96" y="406"/>
                  </a:lnTo>
                  <a:lnTo>
                    <a:pt x="95" y="405"/>
                  </a:lnTo>
                  <a:lnTo>
                    <a:pt x="94" y="405"/>
                  </a:lnTo>
                  <a:lnTo>
                    <a:pt x="92" y="405"/>
                  </a:lnTo>
                  <a:lnTo>
                    <a:pt x="88" y="404"/>
                  </a:lnTo>
                  <a:lnTo>
                    <a:pt x="87" y="404"/>
                  </a:lnTo>
                  <a:lnTo>
                    <a:pt x="86" y="404"/>
                  </a:lnTo>
                  <a:lnTo>
                    <a:pt x="85" y="403"/>
                  </a:lnTo>
                  <a:lnTo>
                    <a:pt x="84" y="403"/>
                  </a:lnTo>
                  <a:lnTo>
                    <a:pt x="83" y="402"/>
                  </a:lnTo>
                  <a:lnTo>
                    <a:pt x="82" y="402"/>
                  </a:lnTo>
                  <a:lnTo>
                    <a:pt x="82" y="402"/>
                  </a:lnTo>
                  <a:lnTo>
                    <a:pt x="82" y="401"/>
                  </a:lnTo>
                  <a:lnTo>
                    <a:pt x="82" y="401"/>
                  </a:lnTo>
                  <a:lnTo>
                    <a:pt x="83" y="401"/>
                  </a:lnTo>
                  <a:lnTo>
                    <a:pt x="84" y="400"/>
                  </a:lnTo>
                  <a:lnTo>
                    <a:pt x="85" y="399"/>
                  </a:lnTo>
                  <a:lnTo>
                    <a:pt x="86" y="399"/>
                  </a:lnTo>
                  <a:lnTo>
                    <a:pt x="86" y="398"/>
                  </a:lnTo>
                  <a:lnTo>
                    <a:pt x="87" y="397"/>
                  </a:lnTo>
                  <a:lnTo>
                    <a:pt x="87" y="397"/>
                  </a:lnTo>
                  <a:lnTo>
                    <a:pt x="87" y="396"/>
                  </a:ln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66" name="Freeform 282">
              <a:extLst>
                <a:ext uri="{FF2B5EF4-FFF2-40B4-BE49-F238E27FC236}">
                  <a16:creationId xmlns:a16="http://schemas.microsoft.com/office/drawing/2014/main" id="{F58EC6FA-6150-4519-AB47-46D8C142010D}"/>
                </a:ext>
              </a:extLst>
            </p:cNvPr>
            <p:cNvSpPr>
              <a:spLocks/>
            </p:cNvSpPr>
            <p:nvPr/>
          </p:nvSpPr>
          <p:spPr bwMode="auto">
            <a:xfrm>
              <a:off x="6378422" y="3795012"/>
              <a:ext cx="896938" cy="947738"/>
            </a:xfrm>
            <a:custGeom>
              <a:avLst/>
              <a:gdLst>
                <a:gd name="T0" fmla="*/ 223 w 565"/>
                <a:gd name="T1" fmla="*/ 29 h 597"/>
                <a:gd name="T2" fmla="*/ 251 w 565"/>
                <a:gd name="T3" fmla="*/ 30 h 597"/>
                <a:gd name="T4" fmla="*/ 278 w 565"/>
                <a:gd name="T5" fmla="*/ 46 h 597"/>
                <a:gd name="T6" fmla="*/ 295 w 565"/>
                <a:gd name="T7" fmla="*/ 60 h 597"/>
                <a:gd name="T8" fmla="*/ 323 w 565"/>
                <a:gd name="T9" fmla="*/ 73 h 597"/>
                <a:gd name="T10" fmla="*/ 329 w 565"/>
                <a:gd name="T11" fmla="*/ 91 h 597"/>
                <a:gd name="T12" fmla="*/ 363 w 565"/>
                <a:gd name="T13" fmla="*/ 107 h 597"/>
                <a:gd name="T14" fmla="*/ 384 w 565"/>
                <a:gd name="T15" fmla="*/ 80 h 597"/>
                <a:gd name="T16" fmla="*/ 401 w 565"/>
                <a:gd name="T17" fmla="*/ 87 h 597"/>
                <a:gd name="T18" fmla="*/ 432 w 565"/>
                <a:gd name="T19" fmla="*/ 105 h 597"/>
                <a:gd name="T20" fmla="*/ 470 w 565"/>
                <a:gd name="T21" fmla="*/ 115 h 597"/>
                <a:gd name="T22" fmla="*/ 512 w 565"/>
                <a:gd name="T23" fmla="*/ 148 h 597"/>
                <a:gd name="T24" fmla="*/ 556 w 565"/>
                <a:gd name="T25" fmla="*/ 175 h 597"/>
                <a:gd name="T26" fmla="*/ 555 w 565"/>
                <a:gd name="T27" fmla="*/ 200 h 597"/>
                <a:gd name="T28" fmla="*/ 564 w 565"/>
                <a:gd name="T29" fmla="*/ 218 h 597"/>
                <a:gd name="T30" fmla="*/ 545 w 565"/>
                <a:gd name="T31" fmla="*/ 230 h 597"/>
                <a:gd name="T32" fmla="*/ 553 w 565"/>
                <a:gd name="T33" fmla="*/ 247 h 597"/>
                <a:gd name="T34" fmla="*/ 542 w 565"/>
                <a:gd name="T35" fmla="*/ 257 h 597"/>
                <a:gd name="T36" fmla="*/ 526 w 565"/>
                <a:gd name="T37" fmla="*/ 252 h 597"/>
                <a:gd name="T38" fmla="*/ 529 w 565"/>
                <a:gd name="T39" fmla="*/ 264 h 597"/>
                <a:gd name="T40" fmla="*/ 518 w 565"/>
                <a:gd name="T41" fmla="*/ 274 h 597"/>
                <a:gd name="T42" fmla="*/ 493 w 565"/>
                <a:gd name="T43" fmla="*/ 295 h 597"/>
                <a:gd name="T44" fmla="*/ 489 w 565"/>
                <a:gd name="T45" fmla="*/ 326 h 597"/>
                <a:gd name="T46" fmla="*/ 500 w 565"/>
                <a:gd name="T47" fmla="*/ 342 h 597"/>
                <a:gd name="T48" fmla="*/ 514 w 565"/>
                <a:gd name="T49" fmla="*/ 352 h 597"/>
                <a:gd name="T50" fmla="*/ 507 w 565"/>
                <a:gd name="T51" fmla="*/ 376 h 597"/>
                <a:gd name="T52" fmla="*/ 502 w 565"/>
                <a:gd name="T53" fmla="*/ 394 h 597"/>
                <a:gd name="T54" fmla="*/ 496 w 565"/>
                <a:gd name="T55" fmla="*/ 415 h 597"/>
                <a:gd name="T56" fmla="*/ 508 w 565"/>
                <a:gd name="T57" fmla="*/ 435 h 597"/>
                <a:gd name="T58" fmla="*/ 493 w 565"/>
                <a:gd name="T59" fmla="*/ 451 h 597"/>
                <a:gd name="T60" fmla="*/ 486 w 565"/>
                <a:gd name="T61" fmla="*/ 467 h 597"/>
                <a:gd name="T62" fmla="*/ 498 w 565"/>
                <a:gd name="T63" fmla="*/ 485 h 597"/>
                <a:gd name="T64" fmla="*/ 487 w 565"/>
                <a:gd name="T65" fmla="*/ 503 h 597"/>
                <a:gd name="T66" fmla="*/ 457 w 565"/>
                <a:gd name="T67" fmla="*/ 513 h 597"/>
                <a:gd name="T68" fmla="*/ 445 w 565"/>
                <a:gd name="T69" fmla="*/ 531 h 597"/>
                <a:gd name="T70" fmla="*/ 409 w 565"/>
                <a:gd name="T71" fmla="*/ 531 h 597"/>
                <a:gd name="T72" fmla="*/ 382 w 565"/>
                <a:gd name="T73" fmla="*/ 531 h 597"/>
                <a:gd name="T74" fmla="*/ 366 w 565"/>
                <a:gd name="T75" fmla="*/ 529 h 597"/>
                <a:gd name="T76" fmla="*/ 347 w 565"/>
                <a:gd name="T77" fmla="*/ 536 h 597"/>
                <a:gd name="T78" fmla="*/ 331 w 565"/>
                <a:gd name="T79" fmla="*/ 551 h 597"/>
                <a:gd name="T80" fmla="*/ 300 w 565"/>
                <a:gd name="T81" fmla="*/ 570 h 597"/>
                <a:gd name="T82" fmla="*/ 277 w 565"/>
                <a:gd name="T83" fmla="*/ 589 h 597"/>
                <a:gd name="T84" fmla="*/ 251 w 565"/>
                <a:gd name="T85" fmla="*/ 585 h 597"/>
                <a:gd name="T86" fmla="*/ 233 w 565"/>
                <a:gd name="T87" fmla="*/ 595 h 597"/>
                <a:gd name="T88" fmla="*/ 216 w 565"/>
                <a:gd name="T89" fmla="*/ 594 h 597"/>
                <a:gd name="T90" fmla="*/ 194 w 565"/>
                <a:gd name="T91" fmla="*/ 575 h 597"/>
                <a:gd name="T92" fmla="*/ 177 w 565"/>
                <a:gd name="T93" fmla="*/ 563 h 597"/>
                <a:gd name="T94" fmla="*/ 190 w 565"/>
                <a:gd name="T95" fmla="*/ 542 h 597"/>
                <a:gd name="T96" fmla="*/ 204 w 565"/>
                <a:gd name="T97" fmla="*/ 514 h 597"/>
                <a:gd name="T98" fmla="*/ 220 w 565"/>
                <a:gd name="T99" fmla="*/ 501 h 597"/>
                <a:gd name="T100" fmla="*/ 205 w 565"/>
                <a:gd name="T101" fmla="*/ 482 h 597"/>
                <a:gd name="T102" fmla="*/ 195 w 565"/>
                <a:gd name="T103" fmla="*/ 474 h 597"/>
                <a:gd name="T104" fmla="*/ 161 w 565"/>
                <a:gd name="T105" fmla="*/ 479 h 597"/>
                <a:gd name="T106" fmla="*/ 131 w 565"/>
                <a:gd name="T107" fmla="*/ 471 h 597"/>
                <a:gd name="T108" fmla="*/ 112 w 565"/>
                <a:gd name="T109" fmla="*/ 438 h 597"/>
                <a:gd name="T110" fmla="*/ 103 w 565"/>
                <a:gd name="T111" fmla="*/ 418 h 597"/>
                <a:gd name="T112" fmla="*/ 70 w 565"/>
                <a:gd name="T113" fmla="*/ 418 h 597"/>
                <a:gd name="T114" fmla="*/ 35 w 565"/>
                <a:gd name="T115" fmla="*/ 415 h 597"/>
                <a:gd name="T116" fmla="*/ 14 w 565"/>
                <a:gd name="T117" fmla="*/ 402 h 597"/>
                <a:gd name="T118" fmla="*/ 4 w 565"/>
                <a:gd name="T119" fmla="*/ 3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5" h="597">
                  <a:moveTo>
                    <a:pt x="180" y="0"/>
                  </a:moveTo>
                  <a:lnTo>
                    <a:pt x="188" y="6"/>
                  </a:lnTo>
                  <a:lnTo>
                    <a:pt x="190" y="8"/>
                  </a:lnTo>
                  <a:lnTo>
                    <a:pt x="195" y="11"/>
                  </a:lnTo>
                  <a:lnTo>
                    <a:pt x="205" y="18"/>
                  </a:lnTo>
                  <a:lnTo>
                    <a:pt x="206" y="19"/>
                  </a:lnTo>
                  <a:lnTo>
                    <a:pt x="209" y="22"/>
                  </a:lnTo>
                  <a:lnTo>
                    <a:pt x="210" y="23"/>
                  </a:lnTo>
                  <a:lnTo>
                    <a:pt x="213" y="25"/>
                  </a:lnTo>
                  <a:lnTo>
                    <a:pt x="214" y="27"/>
                  </a:lnTo>
                  <a:lnTo>
                    <a:pt x="215" y="27"/>
                  </a:lnTo>
                  <a:lnTo>
                    <a:pt x="216" y="27"/>
                  </a:lnTo>
                  <a:lnTo>
                    <a:pt x="217" y="28"/>
                  </a:lnTo>
                  <a:lnTo>
                    <a:pt x="218" y="28"/>
                  </a:lnTo>
                  <a:lnTo>
                    <a:pt x="220" y="28"/>
                  </a:lnTo>
                  <a:lnTo>
                    <a:pt x="222" y="29"/>
                  </a:lnTo>
                  <a:lnTo>
                    <a:pt x="223" y="29"/>
                  </a:lnTo>
                  <a:lnTo>
                    <a:pt x="225" y="29"/>
                  </a:lnTo>
                  <a:lnTo>
                    <a:pt x="230" y="28"/>
                  </a:lnTo>
                  <a:lnTo>
                    <a:pt x="231" y="28"/>
                  </a:lnTo>
                  <a:lnTo>
                    <a:pt x="232" y="28"/>
                  </a:lnTo>
                  <a:lnTo>
                    <a:pt x="233" y="28"/>
                  </a:lnTo>
                  <a:lnTo>
                    <a:pt x="236" y="29"/>
                  </a:lnTo>
                  <a:lnTo>
                    <a:pt x="238" y="29"/>
                  </a:lnTo>
                  <a:lnTo>
                    <a:pt x="239" y="29"/>
                  </a:lnTo>
                  <a:lnTo>
                    <a:pt x="240" y="29"/>
                  </a:lnTo>
                  <a:lnTo>
                    <a:pt x="241" y="29"/>
                  </a:lnTo>
                  <a:lnTo>
                    <a:pt x="243" y="28"/>
                  </a:lnTo>
                  <a:lnTo>
                    <a:pt x="244" y="28"/>
                  </a:lnTo>
                  <a:lnTo>
                    <a:pt x="245" y="28"/>
                  </a:lnTo>
                  <a:lnTo>
                    <a:pt x="246" y="28"/>
                  </a:lnTo>
                  <a:lnTo>
                    <a:pt x="247" y="28"/>
                  </a:lnTo>
                  <a:lnTo>
                    <a:pt x="250" y="29"/>
                  </a:lnTo>
                  <a:lnTo>
                    <a:pt x="251" y="30"/>
                  </a:lnTo>
                  <a:lnTo>
                    <a:pt x="252" y="30"/>
                  </a:lnTo>
                  <a:lnTo>
                    <a:pt x="253" y="31"/>
                  </a:lnTo>
                  <a:lnTo>
                    <a:pt x="255" y="32"/>
                  </a:lnTo>
                  <a:lnTo>
                    <a:pt x="256" y="32"/>
                  </a:lnTo>
                  <a:lnTo>
                    <a:pt x="260" y="34"/>
                  </a:lnTo>
                  <a:lnTo>
                    <a:pt x="262" y="35"/>
                  </a:lnTo>
                  <a:lnTo>
                    <a:pt x="263" y="36"/>
                  </a:lnTo>
                  <a:lnTo>
                    <a:pt x="264" y="36"/>
                  </a:lnTo>
                  <a:lnTo>
                    <a:pt x="264" y="36"/>
                  </a:lnTo>
                  <a:lnTo>
                    <a:pt x="268" y="40"/>
                  </a:lnTo>
                  <a:lnTo>
                    <a:pt x="269" y="41"/>
                  </a:lnTo>
                  <a:lnTo>
                    <a:pt x="270" y="42"/>
                  </a:lnTo>
                  <a:lnTo>
                    <a:pt x="271" y="43"/>
                  </a:lnTo>
                  <a:lnTo>
                    <a:pt x="273" y="44"/>
                  </a:lnTo>
                  <a:lnTo>
                    <a:pt x="275" y="45"/>
                  </a:lnTo>
                  <a:lnTo>
                    <a:pt x="276" y="46"/>
                  </a:lnTo>
                  <a:lnTo>
                    <a:pt x="278" y="46"/>
                  </a:lnTo>
                  <a:lnTo>
                    <a:pt x="279" y="47"/>
                  </a:lnTo>
                  <a:lnTo>
                    <a:pt x="283" y="47"/>
                  </a:lnTo>
                  <a:lnTo>
                    <a:pt x="285" y="48"/>
                  </a:lnTo>
                  <a:lnTo>
                    <a:pt x="288" y="49"/>
                  </a:lnTo>
                  <a:lnTo>
                    <a:pt x="289" y="50"/>
                  </a:lnTo>
                  <a:lnTo>
                    <a:pt x="290" y="50"/>
                  </a:lnTo>
                  <a:lnTo>
                    <a:pt x="291" y="50"/>
                  </a:lnTo>
                  <a:lnTo>
                    <a:pt x="291" y="51"/>
                  </a:lnTo>
                  <a:lnTo>
                    <a:pt x="291" y="51"/>
                  </a:lnTo>
                  <a:lnTo>
                    <a:pt x="292" y="52"/>
                  </a:lnTo>
                  <a:lnTo>
                    <a:pt x="292" y="52"/>
                  </a:lnTo>
                  <a:lnTo>
                    <a:pt x="292" y="53"/>
                  </a:lnTo>
                  <a:lnTo>
                    <a:pt x="293" y="57"/>
                  </a:lnTo>
                  <a:lnTo>
                    <a:pt x="294" y="58"/>
                  </a:lnTo>
                  <a:lnTo>
                    <a:pt x="294" y="59"/>
                  </a:lnTo>
                  <a:lnTo>
                    <a:pt x="295" y="60"/>
                  </a:lnTo>
                  <a:lnTo>
                    <a:pt x="295" y="60"/>
                  </a:lnTo>
                  <a:lnTo>
                    <a:pt x="296" y="61"/>
                  </a:lnTo>
                  <a:lnTo>
                    <a:pt x="297" y="61"/>
                  </a:lnTo>
                  <a:lnTo>
                    <a:pt x="298" y="62"/>
                  </a:lnTo>
                  <a:lnTo>
                    <a:pt x="299" y="62"/>
                  </a:lnTo>
                  <a:lnTo>
                    <a:pt x="301" y="63"/>
                  </a:lnTo>
                  <a:lnTo>
                    <a:pt x="303" y="63"/>
                  </a:lnTo>
                  <a:lnTo>
                    <a:pt x="305" y="64"/>
                  </a:lnTo>
                  <a:lnTo>
                    <a:pt x="307" y="65"/>
                  </a:lnTo>
                  <a:lnTo>
                    <a:pt x="309" y="65"/>
                  </a:lnTo>
                  <a:lnTo>
                    <a:pt x="311" y="66"/>
                  </a:lnTo>
                  <a:lnTo>
                    <a:pt x="312" y="67"/>
                  </a:lnTo>
                  <a:lnTo>
                    <a:pt x="315" y="69"/>
                  </a:lnTo>
                  <a:lnTo>
                    <a:pt x="317" y="70"/>
                  </a:lnTo>
                  <a:lnTo>
                    <a:pt x="318" y="71"/>
                  </a:lnTo>
                  <a:lnTo>
                    <a:pt x="320" y="72"/>
                  </a:lnTo>
                  <a:lnTo>
                    <a:pt x="321" y="72"/>
                  </a:lnTo>
                  <a:lnTo>
                    <a:pt x="323" y="73"/>
                  </a:lnTo>
                  <a:lnTo>
                    <a:pt x="324" y="73"/>
                  </a:lnTo>
                  <a:lnTo>
                    <a:pt x="327" y="74"/>
                  </a:lnTo>
                  <a:lnTo>
                    <a:pt x="328" y="74"/>
                  </a:lnTo>
                  <a:lnTo>
                    <a:pt x="328" y="74"/>
                  </a:lnTo>
                  <a:lnTo>
                    <a:pt x="329" y="75"/>
                  </a:lnTo>
                  <a:lnTo>
                    <a:pt x="329" y="76"/>
                  </a:lnTo>
                  <a:lnTo>
                    <a:pt x="329" y="77"/>
                  </a:lnTo>
                  <a:lnTo>
                    <a:pt x="329" y="78"/>
                  </a:lnTo>
                  <a:lnTo>
                    <a:pt x="329" y="78"/>
                  </a:lnTo>
                  <a:lnTo>
                    <a:pt x="329" y="79"/>
                  </a:lnTo>
                  <a:lnTo>
                    <a:pt x="328" y="82"/>
                  </a:lnTo>
                  <a:lnTo>
                    <a:pt x="328" y="84"/>
                  </a:lnTo>
                  <a:lnTo>
                    <a:pt x="328" y="86"/>
                  </a:lnTo>
                  <a:lnTo>
                    <a:pt x="328" y="87"/>
                  </a:lnTo>
                  <a:lnTo>
                    <a:pt x="328" y="89"/>
                  </a:lnTo>
                  <a:lnTo>
                    <a:pt x="328" y="90"/>
                  </a:lnTo>
                  <a:lnTo>
                    <a:pt x="329" y="91"/>
                  </a:lnTo>
                  <a:lnTo>
                    <a:pt x="330" y="93"/>
                  </a:lnTo>
                  <a:lnTo>
                    <a:pt x="331" y="94"/>
                  </a:lnTo>
                  <a:lnTo>
                    <a:pt x="332" y="95"/>
                  </a:lnTo>
                  <a:lnTo>
                    <a:pt x="333" y="96"/>
                  </a:lnTo>
                  <a:lnTo>
                    <a:pt x="334" y="97"/>
                  </a:lnTo>
                  <a:lnTo>
                    <a:pt x="337" y="98"/>
                  </a:lnTo>
                  <a:lnTo>
                    <a:pt x="345" y="103"/>
                  </a:lnTo>
                  <a:lnTo>
                    <a:pt x="350" y="105"/>
                  </a:lnTo>
                  <a:lnTo>
                    <a:pt x="352" y="106"/>
                  </a:lnTo>
                  <a:lnTo>
                    <a:pt x="353" y="106"/>
                  </a:lnTo>
                  <a:lnTo>
                    <a:pt x="354" y="107"/>
                  </a:lnTo>
                  <a:lnTo>
                    <a:pt x="355" y="107"/>
                  </a:lnTo>
                  <a:lnTo>
                    <a:pt x="356" y="107"/>
                  </a:lnTo>
                  <a:lnTo>
                    <a:pt x="358" y="107"/>
                  </a:lnTo>
                  <a:lnTo>
                    <a:pt x="360" y="107"/>
                  </a:lnTo>
                  <a:lnTo>
                    <a:pt x="362" y="107"/>
                  </a:lnTo>
                  <a:lnTo>
                    <a:pt x="363" y="107"/>
                  </a:lnTo>
                  <a:lnTo>
                    <a:pt x="364" y="107"/>
                  </a:lnTo>
                  <a:lnTo>
                    <a:pt x="366" y="106"/>
                  </a:lnTo>
                  <a:lnTo>
                    <a:pt x="366" y="106"/>
                  </a:lnTo>
                  <a:lnTo>
                    <a:pt x="367" y="105"/>
                  </a:lnTo>
                  <a:lnTo>
                    <a:pt x="368" y="104"/>
                  </a:lnTo>
                  <a:lnTo>
                    <a:pt x="369" y="104"/>
                  </a:lnTo>
                  <a:lnTo>
                    <a:pt x="371" y="100"/>
                  </a:lnTo>
                  <a:lnTo>
                    <a:pt x="373" y="98"/>
                  </a:lnTo>
                  <a:lnTo>
                    <a:pt x="374" y="96"/>
                  </a:lnTo>
                  <a:lnTo>
                    <a:pt x="375" y="95"/>
                  </a:lnTo>
                  <a:lnTo>
                    <a:pt x="375" y="94"/>
                  </a:lnTo>
                  <a:lnTo>
                    <a:pt x="377" y="90"/>
                  </a:lnTo>
                  <a:lnTo>
                    <a:pt x="378" y="87"/>
                  </a:lnTo>
                  <a:lnTo>
                    <a:pt x="380" y="85"/>
                  </a:lnTo>
                  <a:lnTo>
                    <a:pt x="381" y="83"/>
                  </a:lnTo>
                  <a:lnTo>
                    <a:pt x="382" y="82"/>
                  </a:lnTo>
                  <a:lnTo>
                    <a:pt x="384" y="80"/>
                  </a:lnTo>
                  <a:lnTo>
                    <a:pt x="385" y="79"/>
                  </a:lnTo>
                  <a:lnTo>
                    <a:pt x="386" y="78"/>
                  </a:lnTo>
                  <a:lnTo>
                    <a:pt x="387" y="77"/>
                  </a:lnTo>
                  <a:lnTo>
                    <a:pt x="388" y="77"/>
                  </a:lnTo>
                  <a:lnTo>
                    <a:pt x="389" y="77"/>
                  </a:lnTo>
                  <a:lnTo>
                    <a:pt x="389" y="77"/>
                  </a:lnTo>
                  <a:lnTo>
                    <a:pt x="390" y="78"/>
                  </a:lnTo>
                  <a:lnTo>
                    <a:pt x="391" y="78"/>
                  </a:lnTo>
                  <a:lnTo>
                    <a:pt x="392" y="79"/>
                  </a:lnTo>
                  <a:lnTo>
                    <a:pt x="394" y="82"/>
                  </a:lnTo>
                  <a:lnTo>
                    <a:pt x="395" y="83"/>
                  </a:lnTo>
                  <a:lnTo>
                    <a:pt x="396" y="84"/>
                  </a:lnTo>
                  <a:lnTo>
                    <a:pt x="397" y="85"/>
                  </a:lnTo>
                  <a:lnTo>
                    <a:pt x="398" y="85"/>
                  </a:lnTo>
                  <a:lnTo>
                    <a:pt x="399" y="86"/>
                  </a:lnTo>
                  <a:lnTo>
                    <a:pt x="400" y="87"/>
                  </a:lnTo>
                  <a:lnTo>
                    <a:pt x="401" y="87"/>
                  </a:lnTo>
                  <a:lnTo>
                    <a:pt x="403" y="88"/>
                  </a:lnTo>
                  <a:lnTo>
                    <a:pt x="405" y="89"/>
                  </a:lnTo>
                  <a:lnTo>
                    <a:pt x="408" y="89"/>
                  </a:lnTo>
                  <a:lnTo>
                    <a:pt x="412" y="90"/>
                  </a:lnTo>
                  <a:lnTo>
                    <a:pt x="414" y="91"/>
                  </a:lnTo>
                  <a:lnTo>
                    <a:pt x="416" y="91"/>
                  </a:lnTo>
                  <a:lnTo>
                    <a:pt x="417" y="92"/>
                  </a:lnTo>
                  <a:lnTo>
                    <a:pt x="418" y="93"/>
                  </a:lnTo>
                  <a:lnTo>
                    <a:pt x="419" y="93"/>
                  </a:lnTo>
                  <a:lnTo>
                    <a:pt x="420" y="94"/>
                  </a:lnTo>
                  <a:lnTo>
                    <a:pt x="421" y="95"/>
                  </a:lnTo>
                  <a:lnTo>
                    <a:pt x="423" y="97"/>
                  </a:lnTo>
                  <a:lnTo>
                    <a:pt x="425" y="98"/>
                  </a:lnTo>
                  <a:lnTo>
                    <a:pt x="428" y="102"/>
                  </a:lnTo>
                  <a:lnTo>
                    <a:pt x="430" y="104"/>
                  </a:lnTo>
                  <a:lnTo>
                    <a:pt x="431" y="105"/>
                  </a:lnTo>
                  <a:lnTo>
                    <a:pt x="432" y="105"/>
                  </a:lnTo>
                  <a:lnTo>
                    <a:pt x="433" y="106"/>
                  </a:lnTo>
                  <a:lnTo>
                    <a:pt x="433" y="106"/>
                  </a:lnTo>
                  <a:lnTo>
                    <a:pt x="434" y="106"/>
                  </a:lnTo>
                  <a:lnTo>
                    <a:pt x="435" y="106"/>
                  </a:lnTo>
                  <a:lnTo>
                    <a:pt x="436" y="107"/>
                  </a:lnTo>
                  <a:lnTo>
                    <a:pt x="438" y="107"/>
                  </a:lnTo>
                  <a:lnTo>
                    <a:pt x="444" y="107"/>
                  </a:lnTo>
                  <a:lnTo>
                    <a:pt x="446" y="107"/>
                  </a:lnTo>
                  <a:lnTo>
                    <a:pt x="447" y="107"/>
                  </a:lnTo>
                  <a:lnTo>
                    <a:pt x="448" y="108"/>
                  </a:lnTo>
                  <a:lnTo>
                    <a:pt x="449" y="108"/>
                  </a:lnTo>
                  <a:lnTo>
                    <a:pt x="453" y="110"/>
                  </a:lnTo>
                  <a:lnTo>
                    <a:pt x="454" y="110"/>
                  </a:lnTo>
                  <a:lnTo>
                    <a:pt x="460" y="112"/>
                  </a:lnTo>
                  <a:lnTo>
                    <a:pt x="465" y="113"/>
                  </a:lnTo>
                  <a:lnTo>
                    <a:pt x="469" y="115"/>
                  </a:lnTo>
                  <a:lnTo>
                    <a:pt x="470" y="115"/>
                  </a:lnTo>
                  <a:lnTo>
                    <a:pt x="472" y="115"/>
                  </a:lnTo>
                  <a:lnTo>
                    <a:pt x="477" y="119"/>
                  </a:lnTo>
                  <a:lnTo>
                    <a:pt x="483" y="121"/>
                  </a:lnTo>
                  <a:lnTo>
                    <a:pt x="485" y="122"/>
                  </a:lnTo>
                  <a:lnTo>
                    <a:pt x="487" y="123"/>
                  </a:lnTo>
                  <a:lnTo>
                    <a:pt x="489" y="125"/>
                  </a:lnTo>
                  <a:lnTo>
                    <a:pt x="491" y="126"/>
                  </a:lnTo>
                  <a:lnTo>
                    <a:pt x="493" y="128"/>
                  </a:lnTo>
                  <a:lnTo>
                    <a:pt x="495" y="129"/>
                  </a:lnTo>
                  <a:lnTo>
                    <a:pt x="500" y="135"/>
                  </a:lnTo>
                  <a:lnTo>
                    <a:pt x="502" y="137"/>
                  </a:lnTo>
                  <a:lnTo>
                    <a:pt x="503" y="139"/>
                  </a:lnTo>
                  <a:lnTo>
                    <a:pt x="505" y="142"/>
                  </a:lnTo>
                  <a:lnTo>
                    <a:pt x="507" y="143"/>
                  </a:lnTo>
                  <a:lnTo>
                    <a:pt x="508" y="145"/>
                  </a:lnTo>
                  <a:lnTo>
                    <a:pt x="510" y="146"/>
                  </a:lnTo>
                  <a:lnTo>
                    <a:pt x="512" y="148"/>
                  </a:lnTo>
                  <a:lnTo>
                    <a:pt x="513" y="148"/>
                  </a:lnTo>
                  <a:lnTo>
                    <a:pt x="514" y="148"/>
                  </a:lnTo>
                  <a:lnTo>
                    <a:pt x="515" y="149"/>
                  </a:lnTo>
                  <a:lnTo>
                    <a:pt x="518" y="149"/>
                  </a:lnTo>
                  <a:lnTo>
                    <a:pt x="519" y="150"/>
                  </a:lnTo>
                  <a:lnTo>
                    <a:pt x="525" y="151"/>
                  </a:lnTo>
                  <a:lnTo>
                    <a:pt x="530" y="153"/>
                  </a:lnTo>
                  <a:lnTo>
                    <a:pt x="532" y="154"/>
                  </a:lnTo>
                  <a:lnTo>
                    <a:pt x="534" y="155"/>
                  </a:lnTo>
                  <a:lnTo>
                    <a:pt x="536" y="156"/>
                  </a:lnTo>
                  <a:lnTo>
                    <a:pt x="541" y="159"/>
                  </a:lnTo>
                  <a:lnTo>
                    <a:pt x="545" y="162"/>
                  </a:lnTo>
                  <a:lnTo>
                    <a:pt x="546" y="163"/>
                  </a:lnTo>
                  <a:lnTo>
                    <a:pt x="547" y="164"/>
                  </a:lnTo>
                  <a:lnTo>
                    <a:pt x="549" y="165"/>
                  </a:lnTo>
                  <a:lnTo>
                    <a:pt x="550" y="167"/>
                  </a:lnTo>
                  <a:lnTo>
                    <a:pt x="556" y="175"/>
                  </a:lnTo>
                  <a:lnTo>
                    <a:pt x="556" y="176"/>
                  </a:lnTo>
                  <a:lnTo>
                    <a:pt x="556" y="177"/>
                  </a:lnTo>
                  <a:lnTo>
                    <a:pt x="556" y="178"/>
                  </a:lnTo>
                  <a:lnTo>
                    <a:pt x="556" y="180"/>
                  </a:lnTo>
                  <a:lnTo>
                    <a:pt x="555" y="182"/>
                  </a:lnTo>
                  <a:lnTo>
                    <a:pt x="554" y="185"/>
                  </a:lnTo>
                  <a:lnTo>
                    <a:pt x="552" y="191"/>
                  </a:lnTo>
                  <a:lnTo>
                    <a:pt x="552" y="192"/>
                  </a:lnTo>
                  <a:lnTo>
                    <a:pt x="551" y="193"/>
                  </a:lnTo>
                  <a:lnTo>
                    <a:pt x="551" y="194"/>
                  </a:lnTo>
                  <a:lnTo>
                    <a:pt x="551" y="195"/>
                  </a:lnTo>
                  <a:lnTo>
                    <a:pt x="551" y="195"/>
                  </a:lnTo>
                  <a:lnTo>
                    <a:pt x="552" y="196"/>
                  </a:lnTo>
                  <a:lnTo>
                    <a:pt x="552" y="197"/>
                  </a:lnTo>
                  <a:lnTo>
                    <a:pt x="553" y="198"/>
                  </a:lnTo>
                  <a:lnTo>
                    <a:pt x="554" y="200"/>
                  </a:lnTo>
                  <a:lnTo>
                    <a:pt x="555" y="200"/>
                  </a:lnTo>
                  <a:lnTo>
                    <a:pt x="557" y="201"/>
                  </a:lnTo>
                  <a:lnTo>
                    <a:pt x="560" y="203"/>
                  </a:lnTo>
                  <a:lnTo>
                    <a:pt x="561" y="204"/>
                  </a:lnTo>
                  <a:lnTo>
                    <a:pt x="562" y="205"/>
                  </a:lnTo>
                  <a:lnTo>
                    <a:pt x="563" y="206"/>
                  </a:lnTo>
                  <a:lnTo>
                    <a:pt x="564" y="206"/>
                  </a:lnTo>
                  <a:lnTo>
                    <a:pt x="564" y="207"/>
                  </a:lnTo>
                  <a:lnTo>
                    <a:pt x="565" y="208"/>
                  </a:lnTo>
                  <a:lnTo>
                    <a:pt x="565" y="209"/>
                  </a:lnTo>
                  <a:lnTo>
                    <a:pt x="565" y="210"/>
                  </a:lnTo>
                  <a:lnTo>
                    <a:pt x="565" y="211"/>
                  </a:lnTo>
                  <a:lnTo>
                    <a:pt x="565" y="212"/>
                  </a:lnTo>
                  <a:lnTo>
                    <a:pt x="565" y="213"/>
                  </a:lnTo>
                  <a:lnTo>
                    <a:pt x="565" y="214"/>
                  </a:lnTo>
                  <a:lnTo>
                    <a:pt x="565" y="215"/>
                  </a:lnTo>
                  <a:lnTo>
                    <a:pt x="565" y="216"/>
                  </a:lnTo>
                  <a:lnTo>
                    <a:pt x="564" y="218"/>
                  </a:lnTo>
                  <a:lnTo>
                    <a:pt x="563" y="220"/>
                  </a:lnTo>
                  <a:lnTo>
                    <a:pt x="562" y="221"/>
                  </a:lnTo>
                  <a:lnTo>
                    <a:pt x="560" y="223"/>
                  </a:lnTo>
                  <a:lnTo>
                    <a:pt x="558" y="225"/>
                  </a:lnTo>
                  <a:lnTo>
                    <a:pt x="557" y="227"/>
                  </a:lnTo>
                  <a:lnTo>
                    <a:pt x="555" y="228"/>
                  </a:lnTo>
                  <a:lnTo>
                    <a:pt x="554" y="228"/>
                  </a:lnTo>
                  <a:lnTo>
                    <a:pt x="553" y="229"/>
                  </a:lnTo>
                  <a:lnTo>
                    <a:pt x="552" y="229"/>
                  </a:lnTo>
                  <a:lnTo>
                    <a:pt x="551" y="230"/>
                  </a:lnTo>
                  <a:lnTo>
                    <a:pt x="550" y="230"/>
                  </a:lnTo>
                  <a:lnTo>
                    <a:pt x="549" y="230"/>
                  </a:lnTo>
                  <a:lnTo>
                    <a:pt x="547" y="230"/>
                  </a:lnTo>
                  <a:lnTo>
                    <a:pt x="546" y="230"/>
                  </a:lnTo>
                  <a:lnTo>
                    <a:pt x="545" y="230"/>
                  </a:lnTo>
                  <a:lnTo>
                    <a:pt x="545" y="230"/>
                  </a:lnTo>
                  <a:lnTo>
                    <a:pt x="545" y="230"/>
                  </a:lnTo>
                  <a:lnTo>
                    <a:pt x="545" y="230"/>
                  </a:lnTo>
                  <a:lnTo>
                    <a:pt x="545" y="231"/>
                  </a:lnTo>
                  <a:lnTo>
                    <a:pt x="545" y="232"/>
                  </a:lnTo>
                  <a:lnTo>
                    <a:pt x="545" y="233"/>
                  </a:lnTo>
                  <a:lnTo>
                    <a:pt x="546" y="234"/>
                  </a:lnTo>
                  <a:lnTo>
                    <a:pt x="546" y="235"/>
                  </a:lnTo>
                  <a:lnTo>
                    <a:pt x="547" y="236"/>
                  </a:lnTo>
                  <a:lnTo>
                    <a:pt x="548" y="237"/>
                  </a:lnTo>
                  <a:lnTo>
                    <a:pt x="550" y="239"/>
                  </a:lnTo>
                  <a:lnTo>
                    <a:pt x="551" y="240"/>
                  </a:lnTo>
                  <a:lnTo>
                    <a:pt x="552" y="241"/>
                  </a:lnTo>
                  <a:lnTo>
                    <a:pt x="553" y="243"/>
                  </a:lnTo>
                  <a:lnTo>
                    <a:pt x="553" y="244"/>
                  </a:lnTo>
                  <a:lnTo>
                    <a:pt x="553" y="245"/>
                  </a:lnTo>
                  <a:lnTo>
                    <a:pt x="553" y="246"/>
                  </a:lnTo>
                  <a:lnTo>
                    <a:pt x="553" y="247"/>
                  </a:lnTo>
                  <a:lnTo>
                    <a:pt x="553" y="247"/>
                  </a:lnTo>
                  <a:lnTo>
                    <a:pt x="553" y="248"/>
                  </a:lnTo>
                  <a:lnTo>
                    <a:pt x="553" y="249"/>
                  </a:lnTo>
                  <a:lnTo>
                    <a:pt x="552" y="252"/>
                  </a:lnTo>
                  <a:lnTo>
                    <a:pt x="551" y="255"/>
                  </a:lnTo>
                  <a:lnTo>
                    <a:pt x="551" y="256"/>
                  </a:lnTo>
                  <a:lnTo>
                    <a:pt x="550" y="257"/>
                  </a:lnTo>
                  <a:lnTo>
                    <a:pt x="550" y="257"/>
                  </a:lnTo>
                  <a:lnTo>
                    <a:pt x="549" y="258"/>
                  </a:lnTo>
                  <a:lnTo>
                    <a:pt x="548" y="258"/>
                  </a:lnTo>
                  <a:lnTo>
                    <a:pt x="548" y="258"/>
                  </a:lnTo>
                  <a:lnTo>
                    <a:pt x="547" y="259"/>
                  </a:lnTo>
                  <a:lnTo>
                    <a:pt x="545" y="259"/>
                  </a:lnTo>
                  <a:lnTo>
                    <a:pt x="544" y="259"/>
                  </a:lnTo>
                  <a:lnTo>
                    <a:pt x="544" y="258"/>
                  </a:lnTo>
                  <a:lnTo>
                    <a:pt x="543" y="258"/>
                  </a:lnTo>
                  <a:lnTo>
                    <a:pt x="542" y="258"/>
                  </a:lnTo>
                  <a:lnTo>
                    <a:pt x="542" y="257"/>
                  </a:lnTo>
                  <a:lnTo>
                    <a:pt x="541" y="256"/>
                  </a:lnTo>
                  <a:lnTo>
                    <a:pt x="540" y="255"/>
                  </a:lnTo>
                  <a:lnTo>
                    <a:pt x="540" y="255"/>
                  </a:lnTo>
                  <a:lnTo>
                    <a:pt x="539" y="253"/>
                  </a:lnTo>
                  <a:lnTo>
                    <a:pt x="538" y="251"/>
                  </a:lnTo>
                  <a:lnTo>
                    <a:pt x="538" y="251"/>
                  </a:lnTo>
                  <a:lnTo>
                    <a:pt x="537" y="251"/>
                  </a:lnTo>
                  <a:lnTo>
                    <a:pt x="537" y="250"/>
                  </a:lnTo>
                  <a:lnTo>
                    <a:pt x="536" y="250"/>
                  </a:lnTo>
                  <a:lnTo>
                    <a:pt x="535" y="250"/>
                  </a:lnTo>
                  <a:lnTo>
                    <a:pt x="534" y="249"/>
                  </a:lnTo>
                  <a:lnTo>
                    <a:pt x="533" y="249"/>
                  </a:lnTo>
                  <a:lnTo>
                    <a:pt x="531" y="250"/>
                  </a:lnTo>
                  <a:lnTo>
                    <a:pt x="530" y="250"/>
                  </a:lnTo>
                  <a:lnTo>
                    <a:pt x="529" y="251"/>
                  </a:lnTo>
                  <a:lnTo>
                    <a:pt x="527" y="251"/>
                  </a:lnTo>
                  <a:lnTo>
                    <a:pt x="526" y="252"/>
                  </a:lnTo>
                  <a:lnTo>
                    <a:pt x="525" y="253"/>
                  </a:lnTo>
                  <a:lnTo>
                    <a:pt x="524" y="254"/>
                  </a:lnTo>
                  <a:lnTo>
                    <a:pt x="522" y="256"/>
                  </a:lnTo>
                  <a:lnTo>
                    <a:pt x="521" y="257"/>
                  </a:lnTo>
                  <a:lnTo>
                    <a:pt x="521" y="258"/>
                  </a:lnTo>
                  <a:lnTo>
                    <a:pt x="520" y="259"/>
                  </a:lnTo>
                  <a:lnTo>
                    <a:pt x="520" y="259"/>
                  </a:lnTo>
                  <a:lnTo>
                    <a:pt x="520" y="260"/>
                  </a:lnTo>
                  <a:lnTo>
                    <a:pt x="520" y="260"/>
                  </a:lnTo>
                  <a:lnTo>
                    <a:pt x="520" y="261"/>
                  </a:lnTo>
                  <a:lnTo>
                    <a:pt x="520" y="261"/>
                  </a:lnTo>
                  <a:lnTo>
                    <a:pt x="521" y="261"/>
                  </a:lnTo>
                  <a:lnTo>
                    <a:pt x="522" y="261"/>
                  </a:lnTo>
                  <a:lnTo>
                    <a:pt x="526" y="262"/>
                  </a:lnTo>
                  <a:lnTo>
                    <a:pt x="527" y="263"/>
                  </a:lnTo>
                  <a:lnTo>
                    <a:pt x="528" y="263"/>
                  </a:lnTo>
                  <a:lnTo>
                    <a:pt x="529" y="264"/>
                  </a:lnTo>
                  <a:lnTo>
                    <a:pt x="529" y="264"/>
                  </a:lnTo>
                  <a:lnTo>
                    <a:pt x="530" y="265"/>
                  </a:lnTo>
                  <a:lnTo>
                    <a:pt x="530" y="265"/>
                  </a:lnTo>
                  <a:lnTo>
                    <a:pt x="531" y="266"/>
                  </a:lnTo>
                  <a:lnTo>
                    <a:pt x="531" y="267"/>
                  </a:lnTo>
                  <a:lnTo>
                    <a:pt x="531" y="267"/>
                  </a:lnTo>
                  <a:lnTo>
                    <a:pt x="531" y="268"/>
                  </a:lnTo>
                  <a:lnTo>
                    <a:pt x="530" y="269"/>
                  </a:lnTo>
                  <a:lnTo>
                    <a:pt x="530" y="269"/>
                  </a:lnTo>
                  <a:lnTo>
                    <a:pt x="530" y="270"/>
                  </a:lnTo>
                  <a:lnTo>
                    <a:pt x="529" y="271"/>
                  </a:lnTo>
                  <a:lnTo>
                    <a:pt x="528" y="272"/>
                  </a:lnTo>
                  <a:lnTo>
                    <a:pt x="527" y="272"/>
                  </a:lnTo>
                  <a:lnTo>
                    <a:pt x="526" y="273"/>
                  </a:lnTo>
                  <a:lnTo>
                    <a:pt x="524" y="273"/>
                  </a:lnTo>
                  <a:lnTo>
                    <a:pt x="521" y="274"/>
                  </a:lnTo>
                  <a:lnTo>
                    <a:pt x="518" y="274"/>
                  </a:lnTo>
                  <a:lnTo>
                    <a:pt x="514" y="274"/>
                  </a:lnTo>
                  <a:lnTo>
                    <a:pt x="512" y="275"/>
                  </a:lnTo>
                  <a:lnTo>
                    <a:pt x="510" y="275"/>
                  </a:lnTo>
                  <a:lnTo>
                    <a:pt x="509" y="276"/>
                  </a:lnTo>
                  <a:lnTo>
                    <a:pt x="507" y="277"/>
                  </a:lnTo>
                  <a:lnTo>
                    <a:pt x="506" y="278"/>
                  </a:lnTo>
                  <a:lnTo>
                    <a:pt x="505" y="278"/>
                  </a:lnTo>
                  <a:lnTo>
                    <a:pt x="505" y="279"/>
                  </a:lnTo>
                  <a:lnTo>
                    <a:pt x="504" y="280"/>
                  </a:lnTo>
                  <a:lnTo>
                    <a:pt x="503" y="281"/>
                  </a:lnTo>
                  <a:lnTo>
                    <a:pt x="502" y="282"/>
                  </a:lnTo>
                  <a:lnTo>
                    <a:pt x="501" y="284"/>
                  </a:lnTo>
                  <a:lnTo>
                    <a:pt x="499" y="288"/>
                  </a:lnTo>
                  <a:lnTo>
                    <a:pt x="498" y="289"/>
                  </a:lnTo>
                  <a:lnTo>
                    <a:pt x="497" y="291"/>
                  </a:lnTo>
                  <a:lnTo>
                    <a:pt x="495" y="294"/>
                  </a:lnTo>
                  <a:lnTo>
                    <a:pt x="493" y="295"/>
                  </a:lnTo>
                  <a:lnTo>
                    <a:pt x="492" y="297"/>
                  </a:lnTo>
                  <a:lnTo>
                    <a:pt x="491" y="299"/>
                  </a:lnTo>
                  <a:lnTo>
                    <a:pt x="491" y="300"/>
                  </a:lnTo>
                  <a:lnTo>
                    <a:pt x="491" y="301"/>
                  </a:lnTo>
                  <a:lnTo>
                    <a:pt x="490" y="303"/>
                  </a:lnTo>
                  <a:lnTo>
                    <a:pt x="490" y="307"/>
                  </a:lnTo>
                  <a:lnTo>
                    <a:pt x="490" y="310"/>
                  </a:lnTo>
                  <a:lnTo>
                    <a:pt x="490" y="312"/>
                  </a:lnTo>
                  <a:lnTo>
                    <a:pt x="489" y="315"/>
                  </a:lnTo>
                  <a:lnTo>
                    <a:pt x="488" y="319"/>
                  </a:lnTo>
                  <a:lnTo>
                    <a:pt x="488" y="321"/>
                  </a:lnTo>
                  <a:lnTo>
                    <a:pt x="488" y="322"/>
                  </a:lnTo>
                  <a:lnTo>
                    <a:pt x="488" y="323"/>
                  </a:lnTo>
                  <a:lnTo>
                    <a:pt x="488" y="324"/>
                  </a:lnTo>
                  <a:lnTo>
                    <a:pt x="488" y="325"/>
                  </a:lnTo>
                  <a:lnTo>
                    <a:pt x="489" y="325"/>
                  </a:lnTo>
                  <a:lnTo>
                    <a:pt x="489" y="326"/>
                  </a:lnTo>
                  <a:lnTo>
                    <a:pt x="490" y="327"/>
                  </a:lnTo>
                  <a:lnTo>
                    <a:pt x="491" y="327"/>
                  </a:lnTo>
                  <a:lnTo>
                    <a:pt x="495" y="331"/>
                  </a:lnTo>
                  <a:lnTo>
                    <a:pt x="502" y="336"/>
                  </a:lnTo>
                  <a:lnTo>
                    <a:pt x="503" y="336"/>
                  </a:lnTo>
                  <a:lnTo>
                    <a:pt x="503" y="337"/>
                  </a:lnTo>
                  <a:lnTo>
                    <a:pt x="503" y="337"/>
                  </a:lnTo>
                  <a:lnTo>
                    <a:pt x="504" y="338"/>
                  </a:lnTo>
                  <a:lnTo>
                    <a:pt x="503" y="338"/>
                  </a:lnTo>
                  <a:lnTo>
                    <a:pt x="503" y="338"/>
                  </a:lnTo>
                  <a:lnTo>
                    <a:pt x="503" y="339"/>
                  </a:lnTo>
                  <a:lnTo>
                    <a:pt x="501" y="340"/>
                  </a:lnTo>
                  <a:lnTo>
                    <a:pt x="501" y="340"/>
                  </a:lnTo>
                  <a:lnTo>
                    <a:pt x="500" y="341"/>
                  </a:lnTo>
                  <a:lnTo>
                    <a:pt x="500" y="341"/>
                  </a:lnTo>
                  <a:lnTo>
                    <a:pt x="500" y="342"/>
                  </a:lnTo>
                  <a:lnTo>
                    <a:pt x="500" y="342"/>
                  </a:lnTo>
                  <a:lnTo>
                    <a:pt x="500" y="343"/>
                  </a:lnTo>
                  <a:lnTo>
                    <a:pt x="501" y="343"/>
                  </a:lnTo>
                  <a:lnTo>
                    <a:pt x="501" y="344"/>
                  </a:lnTo>
                  <a:lnTo>
                    <a:pt x="502" y="344"/>
                  </a:lnTo>
                  <a:lnTo>
                    <a:pt x="503" y="345"/>
                  </a:lnTo>
                  <a:lnTo>
                    <a:pt x="504" y="345"/>
                  </a:lnTo>
                  <a:lnTo>
                    <a:pt x="506" y="346"/>
                  </a:lnTo>
                  <a:lnTo>
                    <a:pt x="507" y="346"/>
                  </a:lnTo>
                  <a:lnTo>
                    <a:pt x="511" y="347"/>
                  </a:lnTo>
                  <a:lnTo>
                    <a:pt x="512" y="348"/>
                  </a:lnTo>
                  <a:lnTo>
                    <a:pt x="512" y="348"/>
                  </a:lnTo>
                  <a:lnTo>
                    <a:pt x="513" y="349"/>
                  </a:lnTo>
                  <a:lnTo>
                    <a:pt x="513" y="349"/>
                  </a:lnTo>
                  <a:lnTo>
                    <a:pt x="514" y="350"/>
                  </a:lnTo>
                  <a:lnTo>
                    <a:pt x="514" y="351"/>
                  </a:lnTo>
                  <a:lnTo>
                    <a:pt x="514" y="351"/>
                  </a:lnTo>
                  <a:lnTo>
                    <a:pt x="514" y="352"/>
                  </a:lnTo>
                  <a:lnTo>
                    <a:pt x="514" y="353"/>
                  </a:lnTo>
                  <a:lnTo>
                    <a:pt x="514" y="354"/>
                  </a:lnTo>
                  <a:lnTo>
                    <a:pt x="513" y="355"/>
                  </a:lnTo>
                  <a:lnTo>
                    <a:pt x="513" y="356"/>
                  </a:lnTo>
                  <a:lnTo>
                    <a:pt x="512" y="358"/>
                  </a:lnTo>
                  <a:lnTo>
                    <a:pt x="511" y="360"/>
                  </a:lnTo>
                  <a:lnTo>
                    <a:pt x="507" y="365"/>
                  </a:lnTo>
                  <a:lnTo>
                    <a:pt x="506" y="366"/>
                  </a:lnTo>
                  <a:lnTo>
                    <a:pt x="506" y="367"/>
                  </a:lnTo>
                  <a:lnTo>
                    <a:pt x="505" y="368"/>
                  </a:lnTo>
                  <a:lnTo>
                    <a:pt x="505" y="369"/>
                  </a:lnTo>
                  <a:lnTo>
                    <a:pt x="505" y="370"/>
                  </a:lnTo>
                  <a:lnTo>
                    <a:pt x="505" y="371"/>
                  </a:lnTo>
                  <a:lnTo>
                    <a:pt x="505" y="372"/>
                  </a:lnTo>
                  <a:lnTo>
                    <a:pt x="506" y="374"/>
                  </a:lnTo>
                  <a:lnTo>
                    <a:pt x="506" y="375"/>
                  </a:lnTo>
                  <a:lnTo>
                    <a:pt x="507" y="376"/>
                  </a:lnTo>
                  <a:lnTo>
                    <a:pt x="507" y="377"/>
                  </a:lnTo>
                  <a:lnTo>
                    <a:pt x="509" y="379"/>
                  </a:lnTo>
                  <a:lnTo>
                    <a:pt x="510" y="381"/>
                  </a:lnTo>
                  <a:lnTo>
                    <a:pt x="511" y="382"/>
                  </a:lnTo>
                  <a:lnTo>
                    <a:pt x="511" y="383"/>
                  </a:lnTo>
                  <a:lnTo>
                    <a:pt x="512" y="384"/>
                  </a:lnTo>
                  <a:lnTo>
                    <a:pt x="512" y="384"/>
                  </a:lnTo>
                  <a:lnTo>
                    <a:pt x="512" y="385"/>
                  </a:lnTo>
                  <a:lnTo>
                    <a:pt x="512" y="386"/>
                  </a:lnTo>
                  <a:lnTo>
                    <a:pt x="511" y="387"/>
                  </a:lnTo>
                  <a:lnTo>
                    <a:pt x="511" y="387"/>
                  </a:lnTo>
                  <a:lnTo>
                    <a:pt x="510" y="388"/>
                  </a:lnTo>
                  <a:lnTo>
                    <a:pt x="510" y="388"/>
                  </a:lnTo>
                  <a:lnTo>
                    <a:pt x="508" y="390"/>
                  </a:lnTo>
                  <a:lnTo>
                    <a:pt x="505" y="392"/>
                  </a:lnTo>
                  <a:lnTo>
                    <a:pt x="503" y="393"/>
                  </a:lnTo>
                  <a:lnTo>
                    <a:pt x="502" y="394"/>
                  </a:lnTo>
                  <a:lnTo>
                    <a:pt x="501" y="396"/>
                  </a:lnTo>
                  <a:lnTo>
                    <a:pt x="500" y="397"/>
                  </a:lnTo>
                  <a:lnTo>
                    <a:pt x="499" y="399"/>
                  </a:lnTo>
                  <a:lnTo>
                    <a:pt x="498" y="400"/>
                  </a:lnTo>
                  <a:lnTo>
                    <a:pt x="497" y="402"/>
                  </a:lnTo>
                  <a:lnTo>
                    <a:pt x="497" y="403"/>
                  </a:lnTo>
                  <a:lnTo>
                    <a:pt x="496" y="405"/>
                  </a:lnTo>
                  <a:lnTo>
                    <a:pt x="496" y="406"/>
                  </a:lnTo>
                  <a:lnTo>
                    <a:pt x="495" y="408"/>
                  </a:lnTo>
                  <a:lnTo>
                    <a:pt x="495" y="409"/>
                  </a:lnTo>
                  <a:lnTo>
                    <a:pt x="495" y="410"/>
                  </a:lnTo>
                  <a:lnTo>
                    <a:pt x="495" y="411"/>
                  </a:lnTo>
                  <a:lnTo>
                    <a:pt x="495" y="412"/>
                  </a:lnTo>
                  <a:lnTo>
                    <a:pt x="495" y="413"/>
                  </a:lnTo>
                  <a:lnTo>
                    <a:pt x="496" y="414"/>
                  </a:lnTo>
                  <a:lnTo>
                    <a:pt x="496" y="415"/>
                  </a:lnTo>
                  <a:lnTo>
                    <a:pt x="496" y="415"/>
                  </a:lnTo>
                  <a:lnTo>
                    <a:pt x="497" y="416"/>
                  </a:lnTo>
                  <a:lnTo>
                    <a:pt x="498" y="417"/>
                  </a:lnTo>
                  <a:lnTo>
                    <a:pt x="500" y="418"/>
                  </a:lnTo>
                  <a:lnTo>
                    <a:pt x="503" y="421"/>
                  </a:lnTo>
                  <a:lnTo>
                    <a:pt x="504" y="422"/>
                  </a:lnTo>
                  <a:lnTo>
                    <a:pt x="505" y="423"/>
                  </a:lnTo>
                  <a:lnTo>
                    <a:pt x="506" y="423"/>
                  </a:lnTo>
                  <a:lnTo>
                    <a:pt x="506" y="424"/>
                  </a:lnTo>
                  <a:lnTo>
                    <a:pt x="507" y="425"/>
                  </a:lnTo>
                  <a:lnTo>
                    <a:pt x="507" y="426"/>
                  </a:lnTo>
                  <a:lnTo>
                    <a:pt x="508" y="427"/>
                  </a:lnTo>
                  <a:lnTo>
                    <a:pt x="508" y="428"/>
                  </a:lnTo>
                  <a:lnTo>
                    <a:pt x="508" y="429"/>
                  </a:lnTo>
                  <a:lnTo>
                    <a:pt x="508" y="431"/>
                  </a:lnTo>
                  <a:lnTo>
                    <a:pt x="508" y="433"/>
                  </a:lnTo>
                  <a:lnTo>
                    <a:pt x="508" y="434"/>
                  </a:lnTo>
                  <a:lnTo>
                    <a:pt x="508" y="435"/>
                  </a:lnTo>
                  <a:lnTo>
                    <a:pt x="507" y="436"/>
                  </a:lnTo>
                  <a:lnTo>
                    <a:pt x="507" y="437"/>
                  </a:lnTo>
                  <a:lnTo>
                    <a:pt x="506" y="438"/>
                  </a:lnTo>
                  <a:lnTo>
                    <a:pt x="504" y="439"/>
                  </a:lnTo>
                  <a:lnTo>
                    <a:pt x="502" y="440"/>
                  </a:lnTo>
                  <a:lnTo>
                    <a:pt x="501" y="441"/>
                  </a:lnTo>
                  <a:lnTo>
                    <a:pt x="498" y="442"/>
                  </a:lnTo>
                  <a:lnTo>
                    <a:pt x="497" y="443"/>
                  </a:lnTo>
                  <a:lnTo>
                    <a:pt x="496" y="444"/>
                  </a:lnTo>
                  <a:lnTo>
                    <a:pt x="495" y="444"/>
                  </a:lnTo>
                  <a:lnTo>
                    <a:pt x="495" y="445"/>
                  </a:lnTo>
                  <a:lnTo>
                    <a:pt x="494" y="446"/>
                  </a:lnTo>
                  <a:lnTo>
                    <a:pt x="494" y="446"/>
                  </a:lnTo>
                  <a:lnTo>
                    <a:pt x="493" y="448"/>
                  </a:lnTo>
                  <a:lnTo>
                    <a:pt x="493" y="449"/>
                  </a:lnTo>
                  <a:lnTo>
                    <a:pt x="493" y="450"/>
                  </a:lnTo>
                  <a:lnTo>
                    <a:pt x="493" y="451"/>
                  </a:lnTo>
                  <a:lnTo>
                    <a:pt x="493" y="452"/>
                  </a:lnTo>
                  <a:lnTo>
                    <a:pt x="494" y="455"/>
                  </a:lnTo>
                  <a:lnTo>
                    <a:pt x="494" y="457"/>
                  </a:lnTo>
                  <a:lnTo>
                    <a:pt x="495" y="458"/>
                  </a:lnTo>
                  <a:lnTo>
                    <a:pt x="495" y="459"/>
                  </a:lnTo>
                  <a:lnTo>
                    <a:pt x="495" y="460"/>
                  </a:lnTo>
                  <a:lnTo>
                    <a:pt x="495" y="460"/>
                  </a:lnTo>
                  <a:lnTo>
                    <a:pt x="494" y="461"/>
                  </a:lnTo>
                  <a:lnTo>
                    <a:pt x="494" y="462"/>
                  </a:lnTo>
                  <a:lnTo>
                    <a:pt x="493" y="463"/>
                  </a:lnTo>
                  <a:lnTo>
                    <a:pt x="492" y="464"/>
                  </a:lnTo>
                  <a:lnTo>
                    <a:pt x="492" y="465"/>
                  </a:lnTo>
                  <a:lnTo>
                    <a:pt x="491" y="465"/>
                  </a:lnTo>
                  <a:lnTo>
                    <a:pt x="489" y="466"/>
                  </a:lnTo>
                  <a:lnTo>
                    <a:pt x="488" y="466"/>
                  </a:lnTo>
                  <a:lnTo>
                    <a:pt x="487" y="467"/>
                  </a:lnTo>
                  <a:lnTo>
                    <a:pt x="486" y="467"/>
                  </a:lnTo>
                  <a:lnTo>
                    <a:pt x="485" y="467"/>
                  </a:lnTo>
                  <a:lnTo>
                    <a:pt x="485" y="468"/>
                  </a:lnTo>
                  <a:lnTo>
                    <a:pt x="485" y="468"/>
                  </a:lnTo>
                  <a:lnTo>
                    <a:pt x="485" y="468"/>
                  </a:lnTo>
                  <a:lnTo>
                    <a:pt x="485" y="469"/>
                  </a:lnTo>
                  <a:lnTo>
                    <a:pt x="485" y="470"/>
                  </a:lnTo>
                  <a:lnTo>
                    <a:pt x="485" y="471"/>
                  </a:lnTo>
                  <a:lnTo>
                    <a:pt x="486" y="472"/>
                  </a:lnTo>
                  <a:lnTo>
                    <a:pt x="487" y="473"/>
                  </a:lnTo>
                  <a:lnTo>
                    <a:pt x="489" y="475"/>
                  </a:lnTo>
                  <a:lnTo>
                    <a:pt x="490" y="476"/>
                  </a:lnTo>
                  <a:lnTo>
                    <a:pt x="494" y="480"/>
                  </a:lnTo>
                  <a:lnTo>
                    <a:pt x="496" y="481"/>
                  </a:lnTo>
                  <a:lnTo>
                    <a:pt x="496" y="482"/>
                  </a:lnTo>
                  <a:lnTo>
                    <a:pt x="497" y="483"/>
                  </a:lnTo>
                  <a:lnTo>
                    <a:pt x="498" y="484"/>
                  </a:lnTo>
                  <a:lnTo>
                    <a:pt x="498" y="485"/>
                  </a:lnTo>
                  <a:lnTo>
                    <a:pt x="499" y="486"/>
                  </a:lnTo>
                  <a:lnTo>
                    <a:pt x="499" y="487"/>
                  </a:lnTo>
                  <a:lnTo>
                    <a:pt x="498" y="487"/>
                  </a:lnTo>
                  <a:lnTo>
                    <a:pt x="498" y="488"/>
                  </a:lnTo>
                  <a:lnTo>
                    <a:pt x="498" y="489"/>
                  </a:lnTo>
                  <a:lnTo>
                    <a:pt x="497" y="490"/>
                  </a:lnTo>
                  <a:lnTo>
                    <a:pt x="496" y="491"/>
                  </a:lnTo>
                  <a:lnTo>
                    <a:pt x="495" y="491"/>
                  </a:lnTo>
                  <a:lnTo>
                    <a:pt x="493" y="494"/>
                  </a:lnTo>
                  <a:lnTo>
                    <a:pt x="492" y="495"/>
                  </a:lnTo>
                  <a:lnTo>
                    <a:pt x="491" y="495"/>
                  </a:lnTo>
                  <a:lnTo>
                    <a:pt x="491" y="496"/>
                  </a:lnTo>
                  <a:lnTo>
                    <a:pt x="490" y="497"/>
                  </a:lnTo>
                  <a:lnTo>
                    <a:pt x="489" y="500"/>
                  </a:lnTo>
                  <a:lnTo>
                    <a:pt x="489" y="501"/>
                  </a:lnTo>
                  <a:lnTo>
                    <a:pt x="488" y="502"/>
                  </a:lnTo>
                  <a:lnTo>
                    <a:pt x="487" y="503"/>
                  </a:lnTo>
                  <a:lnTo>
                    <a:pt x="486" y="504"/>
                  </a:lnTo>
                  <a:lnTo>
                    <a:pt x="486" y="505"/>
                  </a:lnTo>
                  <a:lnTo>
                    <a:pt x="485" y="505"/>
                  </a:lnTo>
                  <a:lnTo>
                    <a:pt x="484" y="506"/>
                  </a:lnTo>
                  <a:lnTo>
                    <a:pt x="483" y="507"/>
                  </a:lnTo>
                  <a:lnTo>
                    <a:pt x="483" y="507"/>
                  </a:lnTo>
                  <a:lnTo>
                    <a:pt x="482" y="507"/>
                  </a:lnTo>
                  <a:lnTo>
                    <a:pt x="481" y="508"/>
                  </a:lnTo>
                  <a:lnTo>
                    <a:pt x="478" y="508"/>
                  </a:lnTo>
                  <a:lnTo>
                    <a:pt x="475" y="509"/>
                  </a:lnTo>
                  <a:lnTo>
                    <a:pt x="471" y="510"/>
                  </a:lnTo>
                  <a:lnTo>
                    <a:pt x="466" y="510"/>
                  </a:lnTo>
                  <a:lnTo>
                    <a:pt x="463" y="510"/>
                  </a:lnTo>
                  <a:lnTo>
                    <a:pt x="461" y="511"/>
                  </a:lnTo>
                  <a:lnTo>
                    <a:pt x="459" y="512"/>
                  </a:lnTo>
                  <a:lnTo>
                    <a:pt x="458" y="512"/>
                  </a:lnTo>
                  <a:lnTo>
                    <a:pt x="457" y="513"/>
                  </a:lnTo>
                  <a:lnTo>
                    <a:pt x="456" y="514"/>
                  </a:lnTo>
                  <a:lnTo>
                    <a:pt x="455" y="514"/>
                  </a:lnTo>
                  <a:lnTo>
                    <a:pt x="454" y="516"/>
                  </a:lnTo>
                  <a:lnTo>
                    <a:pt x="453" y="517"/>
                  </a:lnTo>
                  <a:lnTo>
                    <a:pt x="453" y="518"/>
                  </a:lnTo>
                  <a:lnTo>
                    <a:pt x="452" y="519"/>
                  </a:lnTo>
                  <a:lnTo>
                    <a:pt x="453" y="520"/>
                  </a:lnTo>
                  <a:lnTo>
                    <a:pt x="453" y="523"/>
                  </a:lnTo>
                  <a:lnTo>
                    <a:pt x="453" y="524"/>
                  </a:lnTo>
                  <a:lnTo>
                    <a:pt x="453" y="524"/>
                  </a:lnTo>
                  <a:lnTo>
                    <a:pt x="452" y="525"/>
                  </a:lnTo>
                  <a:lnTo>
                    <a:pt x="452" y="526"/>
                  </a:lnTo>
                  <a:lnTo>
                    <a:pt x="451" y="526"/>
                  </a:lnTo>
                  <a:lnTo>
                    <a:pt x="451" y="527"/>
                  </a:lnTo>
                  <a:lnTo>
                    <a:pt x="450" y="528"/>
                  </a:lnTo>
                  <a:lnTo>
                    <a:pt x="446" y="530"/>
                  </a:lnTo>
                  <a:lnTo>
                    <a:pt x="445" y="531"/>
                  </a:lnTo>
                  <a:lnTo>
                    <a:pt x="444" y="531"/>
                  </a:lnTo>
                  <a:lnTo>
                    <a:pt x="442" y="531"/>
                  </a:lnTo>
                  <a:lnTo>
                    <a:pt x="439" y="532"/>
                  </a:lnTo>
                  <a:lnTo>
                    <a:pt x="434" y="533"/>
                  </a:lnTo>
                  <a:lnTo>
                    <a:pt x="431" y="534"/>
                  </a:lnTo>
                  <a:lnTo>
                    <a:pt x="430" y="534"/>
                  </a:lnTo>
                  <a:lnTo>
                    <a:pt x="429" y="534"/>
                  </a:lnTo>
                  <a:lnTo>
                    <a:pt x="425" y="533"/>
                  </a:lnTo>
                  <a:lnTo>
                    <a:pt x="422" y="533"/>
                  </a:lnTo>
                  <a:lnTo>
                    <a:pt x="421" y="532"/>
                  </a:lnTo>
                  <a:lnTo>
                    <a:pt x="418" y="532"/>
                  </a:lnTo>
                  <a:lnTo>
                    <a:pt x="416" y="531"/>
                  </a:lnTo>
                  <a:lnTo>
                    <a:pt x="413" y="531"/>
                  </a:lnTo>
                  <a:lnTo>
                    <a:pt x="412" y="531"/>
                  </a:lnTo>
                  <a:lnTo>
                    <a:pt x="411" y="531"/>
                  </a:lnTo>
                  <a:lnTo>
                    <a:pt x="410" y="531"/>
                  </a:lnTo>
                  <a:lnTo>
                    <a:pt x="409" y="531"/>
                  </a:lnTo>
                  <a:lnTo>
                    <a:pt x="408" y="532"/>
                  </a:lnTo>
                  <a:lnTo>
                    <a:pt x="406" y="533"/>
                  </a:lnTo>
                  <a:lnTo>
                    <a:pt x="405" y="534"/>
                  </a:lnTo>
                  <a:lnTo>
                    <a:pt x="403" y="536"/>
                  </a:lnTo>
                  <a:lnTo>
                    <a:pt x="401" y="536"/>
                  </a:lnTo>
                  <a:lnTo>
                    <a:pt x="399" y="537"/>
                  </a:lnTo>
                  <a:lnTo>
                    <a:pt x="397" y="537"/>
                  </a:lnTo>
                  <a:lnTo>
                    <a:pt x="395" y="537"/>
                  </a:lnTo>
                  <a:lnTo>
                    <a:pt x="394" y="537"/>
                  </a:lnTo>
                  <a:lnTo>
                    <a:pt x="393" y="537"/>
                  </a:lnTo>
                  <a:lnTo>
                    <a:pt x="392" y="537"/>
                  </a:lnTo>
                  <a:lnTo>
                    <a:pt x="390" y="536"/>
                  </a:lnTo>
                  <a:lnTo>
                    <a:pt x="389" y="536"/>
                  </a:lnTo>
                  <a:lnTo>
                    <a:pt x="388" y="535"/>
                  </a:lnTo>
                  <a:lnTo>
                    <a:pt x="384" y="533"/>
                  </a:lnTo>
                  <a:lnTo>
                    <a:pt x="383" y="532"/>
                  </a:lnTo>
                  <a:lnTo>
                    <a:pt x="382" y="531"/>
                  </a:lnTo>
                  <a:lnTo>
                    <a:pt x="382" y="530"/>
                  </a:lnTo>
                  <a:lnTo>
                    <a:pt x="380" y="528"/>
                  </a:lnTo>
                  <a:lnTo>
                    <a:pt x="379" y="527"/>
                  </a:lnTo>
                  <a:lnTo>
                    <a:pt x="378" y="526"/>
                  </a:lnTo>
                  <a:lnTo>
                    <a:pt x="378" y="525"/>
                  </a:lnTo>
                  <a:lnTo>
                    <a:pt x="377" y="525"/>
                  </a:lnTo>
                  <a:lnTo>
                    <a:pt x="377" y="525"/>
                  </a:lnTo>
                  <a:lnTo>
                    <a:pt x="376" y="525"/>
                  </a:lnTo>
                  <a:lnTo>
                    <a:pt x="375" y="525"/>
                  </a:lnTo>
                  <a:lnTo>
                    <a:pt x="374" y="525"/>
                  </a:lnTo>
                  <a:lnTo>
                    <a:pt x="373" y="525"/>
                  </a:lnTo>
                  <a:lnTo>
                    <a:pt x="371" y="526"/>
                  </a:lnTo>
                  <a:lnTo>
                    <a:pt x="369" y="527"/>
                  </a:lnTo>
                  <a:lnTo>
                    <a:pt x="368" y="527"/>
                  </a:lnTo>
                  <a:lnTo>
                    <a:pt x="367" y="528"/>
                  </a:lnTo>
                  <a:lnTo>
                    <a:pt x="367" y="528"/>
                  </a:lnTo>
                  <a:lnTo>
                    <a:pt x="366" y="529"/>
                  </a:lnTo>
                  <a:lnTo>
                    <a:pt x="363" y="532"/>
                  </a:lnTo>
                  <a:lnTo>
                    <a:pt x="362" y="533"/>
                  </a:lnTo>
                  <a:lnTo>
                    <a:pt x="361" y="534"/>
                  </a:lnTo>
                  <a:lnTo>
                    <a:pt x="360" y="535"/>
                  </a:lnTo>
                  <a:lnTo>
                    <a:pt x="359" y="535"/>
                  </a:lnTo>
                  <a:lnTo>
                    <a:pt x="358" y="536"/>
                  </a:lnTo>
                  <a:lnTo>
                    <a:pt x="358" y="536"/>
                  </a:lnTo>
                  <a:lnTo>
                    <a:pt x="357" y="536"/>
                  </a:lnTo>
                  <a:lnTo>
                    <a:pt x="356" y="536"/>
                  </a:lnTo>
                  <a:lnTo>
                    <a:pt x="355" y="537"/>
                  </a:lnTo>
                  <a:lnTo>
                    <a:pt x="354" y="536"/>
                  </a:lnTo>
                  <a:lnTo>
                    <a:pt x="351" y="536"/>
                  </a:lnTo>
                  <a:lnTo>
                    <a:pt x="350" y="536"/>
                  </a:lnTo>
                  <a:lnTo>
                    <a:pt x="349" y="536"/>
                  </a:lnTo>
                  <a:lnTo>
                    <a:pt x="348" y="536"/>
                  </a:lnTo>
                  <a:lnTo>
                    <a:pt x="348" y="536"/>
                  </a:lnTo>
                  <a:lnTo>
                    <a:pt x="347" y="536"/>
                  </a:lnTo>
                  <a:lnTo>
                    <a:pt x="347" y="537"/>
                  </a:lnTo>
                  <a:lnTo>
                    <a:pt x="346" y="537"/>
                  </a:lnTo>
                  <a:lnTo>
                    <a:pt x="345" y="538"/>
                  </a:lnTo>
                  <a:lnTo>
                    <a:pt x="345" y="539"/>
                  </a:lnTo>
                  <a:lnTo>
                    <a:pt x="344" y="540"/>
                  </a:lnTo>
                  <a:lnTo>
                    <a:pt x="343" y="542"/>
                  </a:lnTo>
                  <a:lnTo>
                    <a:pt x="342" y="546"/>
                  </a:lnTo>
                  <a:lnTo>
                    <a:pt x="341" y="547"/>
                  </a:lnTo>
                  <a:lnTo>
                    <a:pt x="341" y="548"/>
                  </a:lnTo>
                  <a:lnTo>
                    <a:pt x="340" y="549"/>
                  </a:lnTo>
                  <a:lnTo>
                    <a:pt x="339" y="550"/>
                  </a:lnTo>
                  <a:lnTo>
                    <a:pt x="339" y="550"/>
                  </a:lnTo>
                  <a:lnTo>
                    <a:pt x="338" y="550"/>
                  </a:lnTo>
                  <a:lnTo>
                    <a:pt x="337" y="551"/>
                  </a:lnTo>
                  <a:lnTo>
                    <a:pt x="336" y="551"/>
                  </a:lnTo>
                  <a:lnTo>
                    <a:pt x="334" y="551"/>
                  </a:lnTo>
                  <a:lnTo>
                    <a:pt x="331" y="551"/>
                  </a:lnTo>
                  <a:lnTo>
                    <a:pt x="330" y="551"/>
                  </a:lnTo>
                  <a:lnTo>
                    <a:pt x="327" y="551"/>
                  </a:lnTo>
                  <a:lnTo>
                    <a:pt x="324" y="552"/>
                  </a:lnTo>
                  <a:lnTo>
                    <a:pt x="322" y="553"/>
                  </a:lnTo>
                  <a:lnTo>
                    <a:pt x="318" y="554"/>
                  </a:lnTo>
                  <a:lnTo>
                    <a:pt x="316" y="555"/>
                  </a:lnTo>
                  <a:lnTo>
                    <a:pt x="314" y="556"/>
                  </a:lnTo>
                  <a:lnTo>
                    <a:pt x="312" y="557"/>
                  </a:lnTo>
                  <a:lnTo>
                    <a:pt x="312" y="558"/>
                  </a:lnTo>
                  <a:lnTo>
                    <a:pt x="311" y="559"/>
                  </a:lnTo>
                  <a:lnTo>
                    <a:pt x="310" y="560"/>
                  </a:lnTo>
                  <a:lnTo>
                    <a:pt x="308" y="562"/>
                  </a:lnTo>
                  <a:lnTo>
                    <a:pt x="307" y="564"/>
                  </a:lnTo>
                  <a:lnTo>
                    <a:pt x="305" y="567"/>
                  </a:lnTo>
                  <a:lnTo>
                    <a:pt x="303" y="568"/>
                  </a:lnTo>
                  <a:lnTo>
                    <a:pt x="301" y="569"/>
                  </a:lnTo>
                  <a:lnTo>
                    <a:pt x="300" y="570"/>
                  </a:lnTo>
                  <a:lnTo>
                    <a:pt x="299" y="571"/>
                  </a:lnTo>
                  <a:lnTo>
                    <a:pt x="295" y="573"/>
                  </a:lnTo>
                  <a:lnTo>
                    <a:pt x="294" y="574"/>
                  </a:lnTo>
                  <a:lnTo>
                    <a:pt x="293" y="575"/>
                  </a:lnTo>
                  <a:lnTo>
                    <a:pt x="292" y="575"/>
                  </a:lnTo>
                  <a:lnTo>
                    <a:pt x="290" y="577"/>
                  </a:lnTo>
                  <a:lnTo>
                    <a:pt x="288" y="579"/>
                  </a:lnTo>
                  <a:lnTo>
                    <a:pt x="286" y="581"/>
                  </a:lnTo>
                  <a:lnTo>
                    <a:pt x="285" y="582"/>
                  </a:lnTo>
                  <a:lnTo>
                    <a:pt x="284" y="584"/>
                  </a:lnTo>
                  <a:lnTo>
                    <a:pt x="282" y="587"/>
                  </a:lnTo>
                  <a:lnTo>
                    <a:pt x="281" y="588"/>
                  </a:lnTo>
                  <a:lnTo>
                    <a:pt x="280" y="589"/>
                  </a:lnTo>
                  <a:lnTo>
                    <a:pt x="279" y="589"/>
                  </a:lnTo>
                  <a:lnTo>
                    <a:pt x="279" y="589"/>
                  </a:lnTo>
                  <a:lnTo>
                    <a:pt x="278" y="589"/>
                  </a:lnTo>
                  <a:lnTo>
                    <a:pt x="277" y="589"/>
                  </a:lnTo>
                  <a:lnTo>
                    <a:pt x="276" y="589"/>
                  </a:lnTo>
                  <a:lnTo>
                    <a:pt x="276" y="589"/>
                  </a:lnTo>
                  <a:lnTo>
                    <a:pt x="275" y="588"/>
                  </a:lnTo>
                  <a:lnTo>
                    <a:pt x="272" y="586"/>
                  </a:lnTo>
                  <a:lnTo>
                    <a:pt x="270" y="585"/>
                  </a:lnTo>
                  <a:lnTo>
                    <a:pt x="269" y="584"/>
                  </a:lnTo>
                  <a:lnTo>
                    <a:pt x="267" y="584"/>
                  </a:lnTo>
                  <a:lnTo>
                    <a:pt x="266" y="583"/>
                  </a:lnTo>
                  <a:lnTo>
                    <a:pt x="264" y="583"/>
                  </a:lnTo>
                  <a:lnTo>
                    <a:pt x="263" y="583"/>
                  </a:lnTo>
                  <a:lnTo>
                    <a:pt x="261" y="583"/>
                  </a:lnTo>
                  <a:lnTo>
                    <a:pt x="256" y="584"/>
                  </a:lnTo>
                  <a:lnTo>
                    <a:pt x="254" y="584"/>
                  </a:lnTo>
                  <a:lnTo>
                    <a:pt x="253" y="584"/>
                  </a:lnTo>
                  <a:lnTo>
                    <a:pt x="253" y="585"/>
                  </a:lnTo>
                  <a:lnTo>
                    <a:pt x="252" y="585"/>
                  </a:lnTo>
                  <a:lnTo>
                    <a:pt x="251" y="585"/>
                  </a:lnTo>
                  <a:lnTo>
                    <a:pt x="251" y="586"/>
                  </a:lnTo>
                  <a:lnTo>
                    <a:pt x="250" y="587"/>
                  </a:lnTo>
                  <a:lnTo>
                    <a:pt x="248" y="590"/>
                  </a:lnTo>
                  <a:lnTo>
                    <a:pt x="246" y="592"/>
                  </a:lnTo>
                  <a:lnTo>
                    <a:pt x="245" y="593"/>
                  </a:lnTo>
                  <a:lnTo>
                    <a:pt x="244" y="594"/>
                  </a:lnTo>
                  <a:lnTo>
                    <a:pt x="243" y="595"/>
                  </a:lnTo>
                  <a:lnTo>
                    <a:pt x="243" y="596"/>
                  </a:lnTo>
                  <a:lnTo>
                    <a:pt x="242" y="596"/>
                  </a:lnTo>
                  <a:lnTo>
                    <a:pt x="241" y="597"/>
                  </a:lnTo>
                  <a:lnTo>
                    <a:pt x="240" y="597"/>
                  </a:lnTo>
                  <a:lnTo>
                    <a:pt x="240" y="597"/>
                  </a:lnTo>
                  <a:lnTo>
                    <a:pt x="238" y="597"/>
                  </a:lnTo>
                  <a:lnTo>
                    <a:pt x="237" y="596"/>
                  </a:lnTo>
                  <a:lnTo>
                    <a:pt x="235" y="596"/>
                  </a:lnTo>
                  <a:lnTo>
                    <a:pt x="234" y="596"/>
                  </a:lnTo>
                  <a:lnTo>
                    <a:pt x="233" y="595"/>
                  </a:lnTo>
                  <a:lnTo>
                    <a:pt x="232" y="595"/>
                  </a:lnTo>
                  <a:lnTo>
                    <a:pt x="230" y="593"/>
                  </a:lnTo>
                  <a:lnTo>
                    <a:pt x="229" y="592"/>
                  </a:lnTo>
                  <a:lnTo>
                    <a:pt x="228" y="591"/>
                  </a:lnTo>
                  <a:lnTo>
                    <a:pt x="227" y="591"/>
                  </a:lnTo>
                  <a:lnTo>
                    <a:pt x="226" y="591"/>
                  </a:lnTo>
                  <a:lnTo>
                    <a:pt x="225" y="591"/>
                  </a:lnTo>
                  <a:lnTo>
                    <a:pt x="223" y="591"/>
                  </a:lnTo>
                  <a:lnTo>
                    <a:pt x="222" y="591"/>
                  </a:lnTo>
                  <a:lnTo>
                    <a:pt x="220" y="591"/>
                  </a:lnTo>
                  <a:lnTo>
                    <a:pt x="219" y="592"/>
                  </a:lnTo>
                  <a:lnTo>
                    <a:pt x="218" y="592"/>
                  </a:lnTo>
                  <a:lnTo>
                    <a:pt x="217" y="593"/>
                  </a:lnTo>
                  <a:lnTo>
                    <a:pt x="217" y="593"/>
                  </a:lnTo>
                  <a:lnTo>
                    <a:pt x="217" y="594"/>
                  </a:lnTo>
                  <a:lnTo>
                    <a:pt x="216" y="594"/>
                  </a:lnTo>
                  <a:lnTo>
                    <a:pt x="216" y="594"/>
                  </a:lnTo>
                  <a:lnTo>
                    <a:pt x="216" y="594"/>
                  </a:lnTo>
                  <a:lnTo>
                    <a:pt x="215" y="593"/>
                  </a:lnTo>
                  <a:lnTo>
                    <a:pt x="215" y="592"/>
                  </a:lnTo>
                  <a:lnTo>
                    <a:pt x="213" y="589"/>
                  </a:lnTo>
                  <a:lnTo>
                    <a:pt x="213" y="588"/>
                  </a:lnTo>
                  <a:lnTo>
                    <a:pt x="212" y="587"/>
                  </a:lnTo>
                  <a:lnTo>
                    <a:pt x="211" y="586"/>
                  </a:lnTo>
                  <a:lnTo>
                    <a:pt x="211" y="585"/>
                  </a:lnTo>
                  <a:lnTo>
                    <a:pt x="210" y="584"/>
                  </a:lnTo>
                  <a:lnTo>
                    <a:pt x="209" y="583"/>
                  </a:lnTo>
                  <a:lnTo>
                    <a:pt x="206" y="581"/>
                  </a:lnTo>
                  <a:lnTo>
                    <a:pt x="205" y="580"/>
                  </a:lnTo>
                  <a:lnTo>
                    <a:pt x="203" y="580"/>
                  </a:lnTo>
                  <a:lnTo>
                    <a:pt x="201" y="578"/>
                  </a:lnTo>
                  <a:lnTo>
                    <a:pt x="198" y="577"/>
                  </a:lnTo>
                  <a:lnTo>
                    <a:pt x="196" y="576"/>
                  </a:lnTo>
                  <a:lnTo>
                    <a:pt x="194" y="575"/>
                  </a:lnTo>
                  <a:lnTo>
                    <a:pt x="193" y="574"/>
                  </a:lnTo>
                  <a:lnTo>
                    <a:pt x="192" y="573"/>
                  </a:lnTo>
                  <a:lnTo>
                    <a:pt x="191" y="572"/>
                  </a:lnTo>
                  <a:lnTo>
                    <a:pt x="190" y="571"/>
                  </a:lnTo>
                  <a:lnTo>
                    <a:pt x="189" y="568"/>
                  </a:lnTo>
                  <a:lnTo>
                    <a:pt x="188" y="567"/>
                  </a:lnTo>
                  <a:lnTo>
                    <a:pt x="187" y="566"/>
                  </a:lnTo>
                  <a:lnTo>
                    <a:pt x="186" y="565"/>
                  </a:lnTo>
                  <a:lnTo>
                    <a:pt x="186" y="565"/>
                  </a:lnTo>
                  <a:lnTo>
                    <a:pt x="185" y="565"/>
                  </a:lnTo>
                  <a:lnTo>
                    <a:pt x="184" y="564"/>
                  </a:lnTo>
                  <a:lnTo>
                    <a:pt x="183" y="564"/>
                  </a:lnTo>
                  <a:lnTo>
                    <a:pt x="182" y="564"/>
                  </a:lnTo>
                  <a:lnTo>
                    <a:pt x="179" y="564"/>
                  </a:lnTo>
                  <a:lnTo>
                    <a:pt x="179" y="564"/>
                  </a:lnTo>
                  <a:lnTo>
                    <a:pt x="178" y="563"/>
                  </a:lnTo>
                  <a:lnTo>
                    <a:pt x="177" y="563"/>
                  </a:lnTo>
                  <a:lnTo>
                    <a:pt x="177" y="563"/>
                  </a:lnTo>
                  <a:lnTo>
                    <a:pt x="177" y="562"/>
                  </a:lnTo>
                  <a:lnTo>
                    <a:pt x="177" y="561"/>
                  </a:lnTo>
                  <a:lnTo>
                    <a:pt x="177" y="561"/>
                  </a:lnTo>
                  <a:lnTo>
                    <a:pt x="177" y="560"/>
                  </a:lnTo>
                  <a:lnTo>
                    <a:pt x="177" y="559"/>
                  </a:lnTo>
                  <a:lnTo>
                    <a:pt x="177" y="559"/>
                  </a:lnTo>
                  <a:lnTo>
                    <a:pt x="178" y="557"/>
                  </a:lnTo>
                  <a:lnTo>
                    <a:pt x="179" y="556"/>
                  </a:lnTo>
                  <a:lnTo>
                    <a:pt x="180" y="554"/>
                  </a:lnTo>
                  <a:lnTo>
                    <a:pt x="182" y="551"/>
                  </a:lnTo>
                  <a:lnTo>
                    <a:pt x="183" y="551"/>
                  </a:lnTo>
                  <a:lnTo>
                    <a:pt x="185" y="549"/>
                  </a:lnTo>
                  <a:lnTo>
                    <a:pt x="188" y="545"/>
                  </a:lnTo>
                  <a:lnTo>
                    <a:pt x="189" y="544"/>
                  </a:lnTo>
                  <a:lnTo>
                    <a:pt x="190" y="543"/>
                  </a:lnTo>
                  <a:lnTo>
                    <a:pt x="190" y="542"/>
                  </a:lnTo>
                  <a:lnTo>
                    <a:pt x="191" y="541"/>
                  </a:lnTo>
                  <a:lnTo>
                    <a:pt x="192" y="537"/>
                  </a:lnTo>
                  <a:lnTo>
                    <a:pt x="193" y="536"/>
                  </a:lnTo>
                  <a:lnTo>
                    <a:pt x="193" y="535"/>
                  </a:lnTo>
                  <a:lnTo>
                    <a:pt x="195" y="531"/>
                  </a:lnTo>
                  <a:lnTo>
                    <a:pt x="196" y="530"/>
                  </a:lnTo>
                  <a:lnTo>
                    <a:pt x="197" y="529"/>
                  </a:lnTo>
                  <a:lnTo>
                    <a:pt x="197" y="528"/>
                  </a:lnTo>
                  <a:lnTo>
                    <a:pt x="197" y="527"/>
                  </a:lnTo>
                  <a:lnTo>
                    <a:pt x="198" y="524"/>
                  </a:lnTo>
                  <a:lnTo>
                    <a:pt x="198" y="523"/>
                  </a:lnTo>
                  <a:lnTo>
                    <a:pt x="199" y="521"/>
                  </a:lnTo>
                  <a:lnTo>
                    <a:pt x="200" y="520"/>
                  </a:lnTo>
                  <a:lnTo>
                    <a:pt x="201" y="518"/>
                  </a:lnTo>
                  <a:lnTo>
                    <a:pt x="202" y="515"/>
                  </a:lnTo>
                  <a:lnTo>
                    <a:pt x="203" y="514"/>
                  </a:lnTo>
                  <a:lnTo>
                    <a:pt x="204" y="514"/>
                  </a:lnTo>
                  <a:lnTo>
                    <a:pt x="204" y="513"/>
                  </a:lnTo>
                  <a:lnTo>
                    <a:pt x="205" y="513"/>
                  </a:lnTo>
                  <a:lnTo>
                    <a:pt x="206" y="513"/>
                  </a:lnTo>
                  <a:lnTo>
                    <a:pt x="207" y="512"/>
                  </a:lnTo>
                  <a:lnTo>
                    <a:pt x="210" y="512"/>
                  </a:lnTo>
                  <a:lnTo>
                    <a:pt x="213" y="511"/>
                  </a:lnTo>
                  <a:lnTo>
                    <a:pt x="214" y="510"/>
                  </a:lnTo>
                  <a:lnTo>
                    <a:pt x="216" y="510"/>
                  </a:lnTo>
                  <a:lnTo>
                    <a:pt x="216" y="509"/>
                  </a:lnTo>
                  <a:lnTo>
                    <a:pt x="217" y="509"/>
                  </a:lnTo>
                  <a:lnTo>
                    <a:pt x="218" y="508"/>
                  </a:lnTo>
                  <a:lnTo>
                    <a:pt x="218" y="508"/>
                  </a:lnTo>
                  <a:lnTo>
                    <a:pt x="219" y="506"/>
                  </a:lnTo>
                  <a:lnTo>
                    <a:pt x="219" y="504"/>
                  </a:lnTo>
                  <a:lnTo>
                    <a:pt x="220" y="503"/>
                  </a:lnTo>
                  <a:lnTo>
                    <a:pt x="220" y="502"/>
                  </a:lnTo>
                  <a:lnTo>
                    <a:pt x="220" y="501"/>
                  </a:lnTo>
                  <a:lnTo>
                    <a:pt x="219" y="500"/>
                  </a:lnTo>
                  <a:lnTo>
                    <a:pt x="219" y="499"/>
                  </a:lnTo>
                  <a:lnTo>
                    <a:pt x="218" y="498"/>
                  </a:lnTo>
                  <a:lnTo>
                    <a:pt x="215" y="494"/>
                  </a:lnTo>
                  <a:lnTo>
                    <a:pt x="214" y="493"/>
                  </a:lnTo>
                  <a:lnTo>
                    <a:pt x="214" y="492"/>
                  </a:lnTo>
                  <a:lnTo>
                    <a:pt x="212" y="492"/>
                  </a:lnTo>
                  <a:lnTo>
                    <a:pt x="210" y="490"/>
                  </a:lnTo>
                  <a:lnTo>
                    <a:pt x="208" y="489"/>
                  </a:lnTo>
                  <a:lnTo>
                    <a:pt x="207" y="488"/>
                  </a:lnTo>
                  <a:lnTo>
                    <a:pt x="206" y="487"/>
                  </a:lnTo>
                  <a:lnTo>
                    <a:pt x="206" y="486"/>
                  </a:lnTo>
                  <a:lnTo>
                    <a:pt x="205" y="486"/>
                  </a:lnTo>
                  <a:lnTo>
                    <a:pt x="205" y="485"/>
                  </a:lnTo>
                  <a:lnTo>
                    <a:pt x="205" y="484"/>
                  </a:lnTo>
                  <a:lnTo>
                    <a:pt x="205" y="483"/>
                  </a:lnTo>
                  <a:lnTo>
                    <a:pt x="205" y="482"/>
                  </a:lnTo>
                  <a:lnTo>
                    <a:pt x="206" y="481"/>
                  </a:lnTo>
                  <a:lnTo>
                    <a:pt x="206" y="481"/>
                  </a:lnTo>
                  <a:lnTo>
                    <a:pt x="206" y="480"/>
                  </a:lnTo>
                  <a:lnTo>
                    <a:pt x="205" y="479"/>
                  </a:lnTo>
                  <a:lnTo>
                    <a:pt x="205" y="478"/>
                  </a:lnTo>
                  <a:lnTo>
                    <a:pt x="205" y="477"/>
                  </a:lnTo>
                  <a:lnTo>
                    <a:pt x="204" y="477"/>
                  </a:lnTo>
                  <a:lnTo>
                    <a:pt x="203" y="476"/>
                  </a:lnTo>
                  <a:lnTo>
                    <a:pt x="202" y="475"/>
                  </a:lnTo>
                  <a:lnTo>
                    <a:pt x="201" y="475"/>
                  </a:lnTo>
                  <a:lnTo>
                    <a:pt x="200" y="474"/>
                  </a:lnTo>
                  <a:lnTo>
                    <a:pt x="199" y="474"/>
                  </a:lnTo>
                  <a:lnTo>
                    <a:pt x="198" y="474"/>
                  </a:lnTo>
                  <a:lnTo>
                    <a:pt x="198" y="474"/>
                  </a:lnTo>
                  <a:lnTo>
                    <a:pt x="197" y="474"/>
                  </a:lnTo>
                  <a:lnTo>
                    <a:pt x="196" y="474"/>
                  </a:lnTo>
                  <a:lnTo>
                    <a:pt x="195" y="474"/>
                  </a:lnTo>
                  <a:lnTo>
                    <a:pt x="195" y="474"/>
                  </a:lnTo>
                  <a:lnTo>
                    <a:pt x="193" y="475"/>
                  </a:lnTo>
                  <a:lnTo>
                    <a:pt x="191" y="476"/>
                  </a:lnTo>
                  <a:lnTo>
                    <a:pt x="191" y="476"/>
                  </a:lnTo>
                  <a:lnTo>
                    <a:pt x="187" y="476"/>
                  </a:lnTo>
                  <a:lnTo>
                    <a:pt x="185" y="477"/>
                  </a:lnTo>
                  <a:lnTo>
                    <a:pt x="183" y="477"/>
                  </a:lnTo>
                  <a:lnTo>
                    <a:pt x="180" y="479"/>
                  </a:lnTo>
                  <a:lnTo>
                    <a:pt x="178" y="479"/>
                  </a:lnTo>
                  <a:lnTo>
                    <a:pt x="177" y="480"/>
                  </a:lnTo>
                  <a:lnTo>
                    <a:pt x="175" y="480"/>
                  </a:lnTo>
                  <a:lnTo>
                    <a:pt x="173" y="480"/>
                  </a:lnTo>
                  <a:lnTo>
                    <a:pt x="169" y="480"/>
                  </a:lnTo>
                  <a:lnTo>
                    <a:pt x="166" y="480"/>
                  </a:lnTo>
                  <a:lnTo>
                    <a:pt x="164" y="480"/>
                  </a:lnTo>
                  <a:lnTo>
                    <a:pt x="162" y="480"/>
                  </a:lnTo>
                  <a:lnTo>
                    <a:pt x="161" y="479"/>
                  </a:lnTo>
                  <a:lnTo>
                    <a:pt x="156" y="478"/>
                  </a:lnTo>
                  <a:lnTo>
                    <a:pt x="155" y="478"/>
                  </a:lnTo>
                  <a:lnTo>
                    <a:pt x="154" y="478"/>
                  </a:lnTo>
                  <a:lnTo>
                    <a:pt x="153" y="477"/>
                  </a:lnTo>
                  <a:lnTo>
                    <a:pt x="152" y="477"/>
                  </a:lnTo>
                  <a:lnTo>
                    <a:pt x="150" y="478"/>
                  </a:lnTo>
                  <a:lnTo>
                    <a:pt x="149" y="478"/>
                  </a:lnTo>
                  <a:lnTo>
                    <a:pt x="147" y="479"/>
                  </a:lnTo>
                  <a:lnTo>
                    <a:pt x="146" y="479"/>
                  </a:lnTo>
                  <a:lnTo>
                    <a:pt x="146" y="479"/>
                  </a:lnTo>
                  <a:lnTo>
                    <a:pt x="145" y="479"/>
                  </a:lnTo>
                  <a:lnTo>
                    <a:pt x="145" y="479"/>
                  </a:lnTo>
                  <a:lnTo>
                    <a:pt x="144" y="479"/>
                  </a:lnTo>
                  <a:lnTo>
                    <a:pt x="143" y="479"/>
                  </a:lnTo>
                  <a:lnTo>
                    <a:pt x="140" y="477"/>
                  </a:lnTo>
                  <a:lnTo>
                    <a:pt x="133" y="473"/>
                  </a:lnTo>
                  <a:lnTo>
                    <a:pt x="131" y="471"/>
                  </a:lnTo>
                  <a:lnTo>
                    <a:pt x="129" y="470"/>
                  </a:lnTo>
                  <a:lnTo>
                    <a:pt x="128" y="469"/>
                  </a:lnTo>
                  <a:lnTo>
                    <a:pt x="124" y="465"/>
                  </a:lnTo>
                  <a:lnTo>
                    <a:pt x="120" y="463"/>
                  </a:lnTo>
                  <a:lnTo>
                    <a:pt x="119" y="461"/>
                  </a:lnTo>
                  <a:lnTo>
                    <a:pt x="116" y="459"/>
                  </a:lnTo>
                  <a:lnTo>
                    <a:pt x="115" y="458"/>
                  </a:lnTo>
                  <a:lnTo>
                    <a:pt x="114" y="457"/>
                  </a:lnTo>
                  <a:lnTo>
                    <a:pt x="114" y="456"/>
                  </a:lnTo>
                  <a:lnTo>
                    <a:pt x="113" y="454"/>
                  </a:lnTo>
                  <a:lnTo>
                    <a:pt x="112" y="452"/>
                  </a:lnTo>
                  <a:lnTo>
                    <a:pt x="111" y="450"/>
                  </a:lnTo>
                  <a:lnTo>
                    <a:pt x="111" y="449"/>
                  </a:lnTo>
                  <a:lnTo>
                    <a:pt x="111" y="447"/>
                  </a:lnTo>
                  <a:lnTo>
                    <a:pt x="111" y="445"/>
                  </a:lnTo>
                  <a:lnTo>
                    <a:pt x="111" y="442"/>
                  </a:lnTo>
                  <a:lnTo>
                    <a:pt x="112" y="438"/>
                  </a:lnTo>
                  <a:lnTo>
                    <a:pt x="112" y="435"/>
                  </a:lnTo>
                  <a:lnTo>
                    <a:pt x="112" y="434"/>
                  </a:lnTo>
                  <a:lnTo>
                    <a:pt x="112" y="433"/>
                  </a:lnTo>
                  <a:lnTo>
                    <a:pt x="112" y="431"/>
                  </a:lnTo>
                  <a:lnTo>
                    <a:pt x="112" y="430"/>
                  </a:lnTo>
                  <a:lnTo>
                    <a:pt x="111" y="428"/>
                  </a:lnTo>
                  <a:lnTo>
                    <a:pt x="111" y="425"/>
                  </a:lnTo>
                  <a:lnTo>
                    <a:pt x="110" y="424"/>
                  </a:lnTo>
                  <a:lnTo>
                    <a:pt x="110" y="423"/>
                  </a:lnTo>
                  <a:lnTo>
                    <a:pt x="109" y="422"/>
                  </a:lnTo>
                  <a:lnTo>
                    <a:pt x="108" y="421"/>
                  </a:lnTo>
                  <a:lnTo>
                    <a:pt x="108" y="420"/>
                  </a:lnTo>
                  <a:lnTo>
                    <a:pt x="107" y="419"/>
                  </a:lnTo>
                  <a:lnTo>
                    <a:pt x="106" y="419"/>
                  </a:lnTo>
                  <a:lnTo>
                    <a:pt x="105" y="419"/>
                  </a:lnTo>
                  <a:lnTo>
                    <a:pt x="104" y="418"/>
                  </a:lnTo>
                  <a:lnTo>
                    <a:pt x="103" y="418"/>
                  </a:lnTo>
                  <a:lnTo>
                    <a:pt x="101" y="418"/>
                  </a:lnTo>
                  <a:lnTo>
                    <a:pt x="99" y="418"/>
                  </a:lnTo>
                  <a:lnTo>
                    <a:pt x="98" y="418"/>
                  </a:lnTo>
                  <a:lnTo>
                    <a:pt x="94" y="419"/>
                  </a:lnTo>
                  <a:lnTo>
                    <a:pt x="90" y="419"/>
                  </a:lnTo>
                  <a:lnTo>
                    <a:pt x="89" y="419"/>
                  </a:lnTo>
                  <a:lnTo>
                    <a:pt x="87" y="420"/>
                  </a:lnTo>
                  <a:lnTo>
                    <a:pt x="83" y="421"/>
                  </a:lnTo>
                  <a:lnTo>
                    <a:pt x="81" y="421"/>
                  </a:lnTo>
                  <a:lnTo>
                    <a:pt x="76" y="422"/>
                  </a:lnTo>
                  <a:lnTo>
                    <a:pt x="75" y="422"/>
                  </a:lnTo>
                  <a:lnTo>
                    <a:pt x="75" y="422"/>
                  </a:lnTo>
                  <a:lnTo>
                    <a:pt x="74" y="421"/>
                  </a:lnTo>
                  <a:lnTo>
                    <a:pt x="73" y="421"/>
                  </a:lnTo>
                  <a:lnTo>
                    <a:pt x="72" y="420"/>
                  </a:lnTo>
                  <a:lnTo>
                    <a:pt x="71" y="418"/>
                  </a:lnTo>
                  <a:lnTo>
                    <a:pt x="70" y="418"/>
                  </a:lnTo>
                  <a:lnTo>
                    <a:pt x="69" y="417"/>
                  </a:lnTo>
                  <a:lnTo>
                    <a:pt x="67" y="416"/>
                  </a:lnTo>
                  <a:lnTo>
                    <a:pt x="65" y="415"/>
                  </a:lnTo>
                  <a:lnTo>
                    <a:pt x="62" y="414"/>
                  </a:lnTo>
                  <a:lnTo>
                    <a:pt x="57" y="412"/>
                  </a:lnTo>
                  <a:lnTo>
                    <a:pt x="50" y="411"/>
                  </a:lnTo>
                  <a:lnTo>
                    <a:pt x="49" y="410"/>
                  </a:lnTo>
                  <a:lnTo>
                    <a:pt x="48" y="410"/>
                  </a:lnTo>
                  <a:lnTo>
                    <a:pt x="47" y="410"/>
                  </a:lnTo>
                  <a:lnTo>
                    <a:pt x="46" y="410"/>
                  </a:lnTo>
                  <a:lnTo>
                    <a:pt x="46" y="410"/>
                  </a:lnTo>
                  <a:lnTo>
                    <a:pt x="45" y="411"/>
                  </a:lnTo>
                  <a:lnTo>
                    <a:pt x="43" y="411"/>
                  </a:lnTo>
                  <a:lnTo>
                    <a:pt x="39" y="413"/>
                  </a:lnTo>
                  <a:lnTo>
                    <a:pt x="38" y="414"/>
                  </a:lnTo>
                  <a:lnTo>
                    <a:pt x="36" y="415"/>
                  </a:lnTo>
                  <a:lnTo>
                    <a:pt x="35" y="415"/>
                  </a:lnTo>
                  <a:lnTo>
                    <a:pt x="33" y="415"/>
                  </a:lnTo>
                  <a:lnTo>
                    <a:pt x="32" y="415"/>
                  </a:lnTo>
                  <a:lnTo>
                    <a:pt x="30" y="415"/>
                  </a:lnTo>
                  <a:lnTo>
                    <a:pt x="28" y="414"/>
                  </a:lnTo>
                  <a:lnTo>
                    <a:pt x="27" y="414"/>
                  </a:lnTo>
                  <a:lnTo>
                    <a:pt x="27" y="413"/>
                  </a:lnTo>
                  <a:lnTo>
                    <a:pt x="26" y="413"/>
                  </a:lnTo>
                  <a:lnTo>
                    <a:pt x="25" y="412"/>
                  </a:lnTo>
                  <a:lnTo>
                    <a:pt x="24" y="411"/>
                  </a:lnTo>
                  <a:lnTo>
                    <a:pt x="23" y="411"/>
                  </a:lnTo>
                  <a:lnTo>
                    <a:pt x="20" y="407"/>
                  </a:lnTo>
                  <a:lnTo>
                    <a:pt x="19" y="405"/>
                  </a:lnTo>
                  <a:lnTo>
                    <a:pt x="17" y="404"/>
                  </a:lnTo>
                  <a:lnTo>
                    <a:pt x="16" y="403"/>
                  </a:lnTo>
                  <a:lnTo>
                    <a:pt x="15" y="402"/>
                  </a:lnTo>
                  <a:lnTo>
                    <a:pt x="14" y="402"/>
                  </a:lnTo>
                  <a:lnTo>
                    <a:pt x="14" y="402"/>
                  </a:lnTo>
                  <a:lnTo>
                    <a:pt x="13" y="401"/>
                  </a:lnTo>
                  <a:lnTo>
                    <a:pt x="12" y="401"/>
                  </a:lnTo>
                  <a:lnTo>
                    <a:pt x="10" y="401"/>
                  </a:lnTo>
                  <a:lnTo>
                    <a:pt x="6" y="400"/>
                  </a:lnTo>
                  <a:lnTo>
                    <a:pt x="5" y="400"/>
                  </a:lnTo>
                  <a:lnTo>
                    <a:pt x="4" y="400"/>
                  </a:lnTo>
                  <a:lnTo>
                    <a:pt x="3" y="399"/>
                  </a:lnTo>
                  <a:lnTo>
                    <a:pt x="2" y="399"/>
                  </a:lnTo>
                  <a:lnTo>
                    <a:pt x="1" y="398"/>
                  </a:lnTo>
                  <a:lnTo>
                    <a:pt x="0" y="398"/>
                  </a:lnTo>
                  <a:lnTo>
                    <a:pt x="0" y="398"/>
                  </a:lnTo>
                  <a:lnTo>
                    <a:pt x="0" y="397"/>
                  </a:lnTo>
                  <a:lnTo>
                    <a:pt x="0" y="397"/>
                  </a:lnTo>
                  <a:lnTo>
                    <a:pt x="1" y="397"/>
                  </a:lnTo>
                  <a:lnTo>
                    <a:pt x="2" y="396"/>
                  </a:lnTo>
                  <a:lnTo>
                    <a:pt x="3" y="395"/>
                  </a:lnTo>
                  <a:lnTo>
                    <a:pt x="4" y="395"/>
                  </a:lnTo>
                  <a:lnTo>
                    <a:pt x="4" y="394"/>
                  </a:lnTo>
                  <a:lnTo>
                    <a:pt x="5" y="393"/>
                  </a:lnTo>
                  <a:lnTo>
                    <a:pt x="5" y="393"/>
                  </a:lnTo>
                  <a:lnTo>
                    <a:pt x="5" y="392"/>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7" name="Freeform 283">
              <a:extLst>
                <a:ext uri="{FF2B5EF4-FFF2-40B4-BE49-F238E27FC236}">
                  <a16:creationId xmlns:a16="http://schemas.microsoft.com/office/drawing/2014/main" id="{A27B7B8C-31D0-4CFD-9C43-0C3C2C01C577}"/>
                </a:ext>
              </a:extLst>
            </p:cNvPr>
            <p:cNvSpPr>
              <a:spLocks/>
            </p:cNvSpPr>
            <p:nvPr/>
          </p:nvSpPr>
          <p:spPr bwMode="auto">
            <a:xfrm>
              <a:off x="6248247" y="3788662"/>
              <a:ext cx="415925" cy="628650"/>
            </a:xfrm>
            <a:custGeom>
              <a:avLst/>
              <a:gdLst>
                <a:gd name="T0" fmla="*/ 87 w 262"/>
                <a:gd name="T1" fmla="*/ 390 h 396"/>
                <a:gd name="T2" fmla="*/ 75 w 262"/>
                <a:gd name="T3" fmla="*/ 385 h 396"/>
                <a:gd name="T4" fmla="*/ 62 w 262"/>
                <a:gd name="T5" fmla="*/ 376 h 396"/>
                <a:gd name="T6" fmla="*/ 54 w 262"/>
                <a:gd name="T7" fmla="*/ 375 h 396"/>
                <a:gd name="T8" fmla="*/ 40 w 262"/>
                <a:gd name="T9" fmla="*/ 381 h 396"/>
                <a:gd name="T10" fmla="*/ 30 w 262"/>
                <a:gd name="T11" fmla="*/ 376 h 396"/>
                <a:gd name="T12" fmla="*/ 15 w 262"/>
                <a:gd name="T13" fmla="*/ 360 h 396"/>
                <a:gd name="T14" fmla="*/ 7 w 262"/>
                <a:gd name="T15" fmla="*/ 346 h 396"/>
                <a:gd name="T16" fmla="*/ 11 w 262"/>
                <a:gd name="T17" fmla="*/ 337 h 396"/>
                <a:gd name="T18" fmla="*/ 13 w 262"/>
                <a:gd name="T19" fmla="*/ 331 h 396"/>
                <a:gd name="T20" fmla="*/ 4 w 262"/>
                <a:gd name="T21" fmla="*/ 321 h 396"/>
                <a:gd name="T22" fmla="*/ 0 w 262"/>
                <a:gd name="T23" fmla="*/ 313 h 396"/>
                <a:gd name="T24" fmla="*/ 4 w 262"/>
                <a:gd name="T25" fmla="*/ 299 h 396"/>
                <a:gd name="T26" fmla="*/ 5 w 262"/>
                <a:gd name="T27" fmla="*/ 286 h 396"/>
                <a:gd name="T28" fmla="*/ 11 w 262"/>
                <a:gd name="T29" fmla="*/ 268 h 396"/>
                <a:gd name="T30" fmla="*/ 13 w 262"/>
                <a:gd name="T31" fmla="*/ 254 h 396"/>
                <a:gd name="T32" fmla="*/ 13 w 262"/>
                <a:gd name="T33" fmla="*/ 240 h 396"/>
                <a:gd name="T34" fmla="*/ 7 w 262"/>
                <a:gd name="T35" fmla="*/ 228 h 396"/>
                <a:gd name="T36" fmla="*/ 8 w 262"/>
                <a:gd name="T37" fmla="*/ 224 h 396"/>
                <a:gd name="T38" fmla="*/ 16 w 262"/>
                <a:gd name="T39" fmla="*/ 220 h 396"/>
                <a:gd name="T40" fmla="*/ 17 w 262"/>
                <a:gd name="T41" fmla="*/ 213 h 396"/>
                <a:gd name="T42" fmla="*/ 18 w 262"/>
                <a:gd name="T43" fmla="*/ 200 h 396"/>
                <a:gd name="T44" fmla="*/ 21 w 262"/>
                <a:gd name="T45" fmla="*/ 189 h 396"/>
                <a:gd name="T46" fmla="*/ 33 w 262"/>
                <a:gd name="T47" fmla="*/ 185 h 396"/>
                <a:gd name="T48" fmla="*/ 37 w 262"/>
                <a:gd name="T49" fmla="*/ 181 h 396"/>
                <a:gd name="T50" fmla="*/ 36 w 262"/>
                <a:gd name="T51" fmla="*/ 173 h 396"/>
                <a:gd name="T52" fmla="*/ 40 w 262"/>
                <a:gd name="T53" fmla="*/ 170 h 396"/>
                <a:gd name="T54" fmla="*/ 53 w 262"/>
                <a:gd name="T55" fmla="*/ 171 h 396"/>
                <a:gd name="T56" fmla="*/ 71 w 262"/>
                <a:gd name="T57" fmla="*/ 173 h 396"/>
                <a:gd name="T58" fmla="*/ 88 w 262"/>
                <a:gd name="T59" fmla="*/ 169 h 396"/>
                <a:gd name="T60" fmla="*/ 98 w 262"/>
                <a:gd name="T61" fmla="*/ 169 h 396"/>
                <a:gd name="T62" fmla="*/ 110 w 262"/>
                <a:gd name="T63" fmla="*/ 174 h 396"/>
                <a:gd name="T64" fmla="*/ 114 w 262"/>
                <a:gd name="T65" fmla="*/ 174 h 396"/>
                <a:gd name="T66" fmla="*/ 119 w 262"/>
                <a:gd name="T67" fmla="*/ 165 h 396"/>
                <a:gd name="T68" fmla="*/ 125 w 262"/>
                <a:gd name="T69" fmla="*/ 161 h 396"/>
                <a:gd name="T70" fmla="*/ 137 w 262"/>
                <a:gd name="T71" fmla="*/ 162 h 396"/>
                <a:gd name="T72" fmla="*/ 147 w 262"/>
                <a:gd name="T73" fmla="*/ 156 h 396"/>
                <a:gd name="T74" fmla="*/ 150 w 262"/>
                <a:gd name="T75" fmla="*/ 149 h 396"/>
                <a:gd name="T76" fmla="*/ 148 w 262"/>
                <a:gd name="T77" fmla="*/ 139 h 396"/>
                <a:gd name="T78" fmla="*/ 141 w 262"/>
                <a:gd name="T79" fmla="*/ 131 h 396"/>
                <a:gd name="T80" fmla="*/ 125 w 262"/>
                <a:gd name="T81" fmla="*/ 124 h 396"/>
                <a:gd name="T82" fmla="*/ 122 w 262"/>
                <a:gd name="T83" fmla="*/ 114 h 396"/>
                <a:gd name="T84" fmla="*/ 123 w 262"/>
                <a:gd name="T85" fmla="*/ 104 h 396"/>
                <a:gd name="T86" fmla="*/ 135 w 262"/>
                <a:gd name="T87" fmla="*/ 87 h 396"/>
                <a:gd name="T88" fmla="*/ 141 w 262"/>
                <a:gd name="T89" fmla="*/ 73 h 396"/>
                <a:gd name="T90" fmla="*/ 147 w 262"/>
                <a:gd name="T91" fmla="*/ 68 h 396"/>
                <a:gd name="T92" fmla="*/ 154 w 262"/>
                <a:gd name="T93" fmla="*/ 69 h 396"/>
                <a:gd name="T94" fmla="*/ 161 w 262"/>
                <a:gd name="T95" fmla="*/ 69 h 396"/>
                <a:gd name="T96" fmla="*/ 177 w 262"/>
                <a:gd name="T97" fmla="*/ 62 h 396"/>
                <a:gd name="T98" fmla="*/ 194 w 262"/>
                <a:gd name="T99" fmla="*/ 57 h 396"/>
                <a:gd name="T100" fmla="*/ 205 w 262"/>
                <a:gd name="T101" fmla="*/ 46 h 396"/>
                <a:gd name="T102" fmla="*/ 213 w 262"/>
                <a:gd name="T103" fmla="*/ 43 h 396"/>
                <a:gd name="T104" fmla="*/ 225 w 262"/>
                <a:gd name="T105" fmla="*/ 42 h 396"/>
                <a:gd name="T106" fmla="*/ 228 w 262"/>
                <a:gd name="T107" fmla="*/ 38 h 396"/>
                <a:gd name="T108" fmla="*/ 225 w 262"/>
                <a:gd name="T109" fmla="*/ 28 h 396"/>
                <a:gd name="T110" fmla="*/ 225 w 262"/>
                <a:gd name="T111" fmla="*/ 22 h 396"/>
                <a:gd name="T112" fmla="*/ 231 w 262"/>
                <a:gd name="T113" fmla="*/ 15 h 396"/>
                <a:gd name="T114" fmla="*/ 241 w 262"/>
                <a:gd name="T115" fmla="*/ 12 h 396"/>
                <a:gd name="T116" fmla="*/ 252 w 262"/>
                <a:gd name="T117" fmla="*/ 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396">
                  <a:moveTo>
                    <a:pt x="87" y="396"/>
                  </a:moveTo>
                  <a:lnTo>
                    <a:pt x="88" y="394"/>
                  </a:lnTo>
                  <a:lnTo>
                    <a:pt x="88" y="393"/>
                  </a:lnTo>
                  <a:lnTo>
                    <a:pt x="88" y="393"/>
                  </a:lnTo>
                  <a:lnTo>
                    <a:pt x="88" y="392"/>
                  </a:lnTo>
                  <a:lnTo>
                    <a:pt x="87" y="391"/>
                  </a:lnTo>
                  <a:lnTo>
                    <a:pt x="87" y="390"/>
                  </a:lnTo>
                  <a:lnTo>
                    <a:pt x="86" y="390"/>
                  </a:lnTo>
                  <a:lnTo>
                    <a:pt x="86" y="389"/>
                  </a:lnTo>
                  <a:lnTo>
                    <a:pt x="85" y="389"/>
                  </a:lnTo>
                  <a:lnTo>
                    <a:pt x="84" y="388"/>
                  </a:lnTo>
                  <a:lnTo>
                    <a:pt x="82" y="387"/>
                  </a:lnTo>
                  <a:lnTo>
                    <a:pt x="80" y="387"/>
                  </a:lnTo>
                  <a:lnTo>
                    <a:pt x="75" y="385"/>
                  </a:lnTo>
                  <a:lnTo>
                    <a:pt x="74" y="384"/>
                  </a:lnTo>
                  <a:lnTo>
                    <a:pt x="72" y="384"/>
                  </a:lnTo>
                  <a:lnTo>
                    <a:pt x="70" y="383"/>
                  </a:lnTo>
                  <a:lnTo>
                    <a:pt x="68" y="381"/>
                  </a:lnTo>
                  <a:lnTo>
                    <a:pt x="66" y="380"/>
                  </a:lnTo>
                  <a:lnTo>
                    <a:pt x="63" y="377"/>
                  </a:lnTo>
                  <a:lnTo>
                    <a:pt x="62" y="376"/>
                  </a:lnTo>
                  <a:lnTo>
                    <a:pt x="61" y="376"/>
                  </a:lnTo>
                  <a:lnTo>
                    <a:pt x="60" y="375"/>
                  </a:lnTo>
                  <a:lnTo>
                    <a:pt x="59" y="375"/>
                  </a:lnTo>
                  <a:lnTo>
                    <a:pt x="58" y="375"/>
                  </a:lnTo>
                  <a:lnTo>
                    <a:pt x="57" y="375"/>
                  </a:lnTo>
                  <a:lnTo>
                    <a:pt x="56" y="375"/>
                  </a:lnTo>
                  <a:lnTo>
                    <a:pt x="54" y="375"/>
                  </a:lnTo>
                  <a:lnTo>
                    <a:pt x="53" y="376"/>
                  </a:lnTo>
                  <a:lnTo>
                    <a:pt x="51" y="376"/>
                  </a:lnTo>
                  <a:lnTo>
                    <a:pt x="49" y="377"/>
                  </a:lnTo>
                  <a:lnTo>
                    <a:pt x="44" y="380"/>
                  </a:lnTo>
                  <a:lnTo>
                    <a:pt x="42" y="380"/>
                  </a:lnTo>
                  <a:lnTo>
                    <a:pt x="41" y="381"/>
                  </a:lnTo>
                  <a:lnTo>
                    <a:pt x="40" y="381"/>
                  </a:lnTo>
                  <a:lnTo>
                    <a:pt x="39" y="381"/>
                  </a:lnTo>
                  <a:lnTo>
                    <a:pt x="38" y="381"/>
                  </a:lnTo>
                  <a:lnTo>
                    <a:pt x="36" y="380"/>
                  </a:lnTo>
                  <a:lnTo>
                    <a:pt x="36" y="380"/>
                  </a:lnTo>
                  <a:lnTo>
                    <a:pt x="35" y="380"/>
                  </a:lnTo>
                  <a:lnTo>
                    <a:pt x="33" y="378"/>
                  </a:lnTo>
                  <a:lnTo>
                    <a:pt x="30" y="376"/>
                  </a:lnTo>
                  <a:lnTo>
                    <a:pt x="27" y="373"/>
                  </a:lnTo>
                  <a:lnTo>
                    <a:pt x="25" y="371"/>
                  </a:lnTo>
                  <a:lnTo>
                    <a:pt x="22" y="368"/>
                  </a:lnTo>
                  <a:lnTo>
                    <a:pt x="21" y="367"/>
                  </a:lnTo>
                  <a:lnTo>
                    <a:pt x="16" y="362"/>
                  </a:lnTo>
                  <a:lnTo>
                    <a:pt x="15" y="361"/>
                  </a:lnTo>
                  <a:lnTo>
                    <a:pt x="15" y="360"/>
                  </a:lnTo>
                  <a:lnTo>
                    <a:pt x="12" y="356"/>
                  </a:lnTo>
                  <a:lnTo>
                    <a:pt x="9" y="352"/>
                  </a:lnTo>
                  <a:lnTo>
                    <a:pt x="8" y="350"/>
                  </a:lnTo>
                  <a:lnTo>
                    <a:pt x="8" y="349"/>
                  </a:lnTo>
                  <a:lnTo>
                    <a:pt x="7" y="348"/>
                  </a:lnTo>
                  <a:lnTo>
                    <a:pt x="7" y="347"/>
                  </a:lnTo>
                  <a:lnTo>
                    <a:pt x="7" y="346"/>
                  </a:lnTo>
                  <a:lnTo>
                    <a:pt x="7" y="345"/>
                  </a:lnTo>
                  <a:lnTo>
                    <a:pt x="7" y="344"/>
                  </a:lnTo>
                  <a:lnTo>
                    <a:pt x="7" y="343"/>
                  </a:lnTo>
                  <a:lnTo>
                    <a:pt x="8" y="342"/>
                  </a:lnTo>
                  <a:lnTo>
                    <a:pt x="9" y="341"/>
                  </a:lnTo>
                  <a:lnTo>
                    <a:pt x="10" y="339"/>
                  </a:lnTo>
                  <a:lnTo>
                    <a:pt x="11" y="337"/>
                  </a:lnTo>
                  <a:lnTo>
                    <a:pt x="13" y="335"/>
                  </a:lnTo>
                  <a:lnTo>
                    <a:pt x="13" y="334"/>
                  </a:lnTo>
                  <a:lnTo>
                    <a:pt x="14" y="333"/>
                  </a:lnTo>
                  <a:lnTo>
                    <a:pt x="14" y="333"/>
                  </a:lnTo>
                  <a:lnTo>
                    <a:pt x="14" y="332"/>
                  </a:lnTo>
                  <a:lnTo>
                    <a:pt x="14" y="332"/>
                  </a:lnTo>
                  <a:lnTo>
                    <a:pt x="13" y="331"/>
                  </a:lnTo>
                  <a:lnTo>
                    <a:pt x="12" y="329"/>
                  </a:lnTo>
                  <a:lnTo>
                    <a:pt x="11" y="328"/>
                  </a:lnTo>
                  <a:lnTo>
                    <a:pt x="11" y="327"/>
                  </a:lnTo>
                  <a:lnTo>
                    <a:pt x="10" y="326"/>
                  </a:lnTo>
                  <a:lnTo>
                    <a:pt x="9" y="325"/>
                  </a:lnTo>
                  <a:lnTo>
                    <a:pt x="6" y="323"/>
                  </a:lnTo>
                  <a:lnTo>
                    <a:pt x="4" y="321"/>
                  </a:lnTo>
                  <a:lnTo>
                    <a:pt x="3" y="320"/>
                  </a:lnTo>
                  <a:lnTo>
                    <a:pt x="2" y="319"/>
                  </a:lnTo>
                  <a:lnTo>
                    <a:pt x="1" y="317"/>
                  </a:lnTo>
                  <a:lnTo>
                    <a:pt x="1" y="316"/>
                  </a:lnTo>
                  <a:lnTo>
                    <a:pt x="1" y="316"/>
                  </a:lnTo>
                  <a:lnTo>
                    <a:pt x="0" y="314"/>
                  </a:lnTo>
                  <a:lnTo>
                    <a:pt x="0" y="313"/>
                  </a:lnTo>
                  <a:lnTo>
                    <a:pt x="0" y="312"/>
                  </a:lnTo>
                  <a:lnTo>
                    <a:pt x="0" y="310"/>
                  </a:lnTo>
                  <a:lnTo>
                    <a:pt x="1" y="308"/>
                  </a:lnTo>
                  <a:lnTo>
                    <a:pt x="1" y="307"/>
                  </a:lnTo>
                  <a:lnTo>
                    <a:pt x="2" y="303"/>
                  </a:lnTo>
                  <a:lnTo>
                    <a:pt x="3" y="301"/>
                  </a:lnTo>
                  <a:lnTo>
                    <a:pt x="4" y="299"/>
                  </a:lnTo>
                  <a:lnTo>
                    <a:pt x="5" y="295"/>
                  </a:lnTo>
                  <a:lnTo>
                    <a:pt x="6" y="290"/>
                  </a:lnTo>
                  <a:lnTo>
                    <a:pt x="6" y="289"/>
                  </a:lnTo>
                  <a:lnTo>
                    <a:pt x="6" y="289"/>
                  </a:lnTo>
                  <a:lnTo>
                    <a:pt x="6" y="288"/>
                  </a:lnTo>
                  <a:lnTo>
                    <a:pt x="5" y="287"/>
                  </a:lnTo>
                  <a:lnTo>
                    <a:pt x="5" y="286"/>
                  </a:lnTo>
                  <a:lnTo>
                    <a:pt x="5" y="285"/>
                  </a:lnTo>
                  <a:lnTo>
                    <a:pt x="6" y="284"/>
                  </a:lnTo>
                  <a:lnTo>
                    <a:pt x="6" y="283"/>
                  </a:lnTo>
                  <a:lnTo>
                    <a:pt x="7" y="279"/>
                  </a:lnTo>
                  <a:lnTo>
                    <a:pt x="9" y="275"/>
                  </a:lnTo>
                  <a:lnTo>
                    <a:pt x="11" y="270"/>
                  </a:lnTo>
                  <a:lnTo>
                    <a:pt x="11" y="268"/>
                  </a:lnTo>
                  <a:lnTo>
                    <a:pt x="12" y="266"/>
                  </a:lnTo>
                  <a:lnTo>
                    <a:pt x="12" y="265"/>
                  </a:lnTo>
                  <a:lnTo>
                    <a:pt x="13" y="263"/>
                  </a:lnTo>
                  <a:lnTo>
                    <a:pt x="13" y="260"/>
                  </a:lnTo>
                  <a:lnTo>
                    <a:pt x="13" y="259"/>
                  </a:lnTo>
                  <a:lnTo>
                    <a:pt x="13" y="255"/>
                  </a:lnTo>
                  <a:lnTo>
                    <a:pt x="13" y="254"/>
                  </a:lnTo>
                  <a:lnTo>
                    <a:pt x="13" y="252"/>
                  </a:lnTo>
                  <a:lnTo>
                    <a:pt x="14" y="248"/>
                  </a:lnTo>
                  <a:lnTo>
                    <a:pt x="14" y="247"/>
                  </a:lnTo>
                  <a:lnTo>
                    <a:pt x="14" y="245"/>
                  </a:lnTo>
                  <a:lnTo>
                    <a:pt x="13" y="242"/>
                  </a:lnTo>
                  <a:lnTo>
                    <a:pt x="13" y="241"/>
                  </a:lnTo>
                  <a:lnTo>
                    <a:pt x="13" y="240"/>
                  </a:lnTo>
                  <a:lnTo>
                    <a:pt x="12" y="238"/>
                  </a:lnTo>
                  <a:lnTo>
                    <a:pt x="12" y="237"/>
                  </a:lnTo>
                  <a:lnTo>
                    <a:pt x="11" y="235"/>
                  </a:lnTo>
                  <a:lnTo>
                    <a:pt x="11" y="234"/>
                  </a:lnTo>
                  <a:lnTo>
                    <a:pt x="8" y="230"/>
                  </a:lnTo>
                  <a:lnTo>
                    <a:pt x="7" y="229"/>
                  </a:lnTo>
                  <a:lnTo>
                    <a:pt x="7" y="228"/>
                  </a:lnTo>
                  <a:lnTo>
                    <a:pt x="7" y="227"/>
                  </a:lnTo>
                  <a:lnTo>
                    <a:pt x="7" y="227"/>
                  </a:lnTo>
                  <a:lnTo>
                    <a:pt x="7" y="226"/>
                  </a:lnTo>
                  <a:lnTo>
                    <a:pt x="7" y="225"/>
                  </a:lnTo>
                  <a:lnTo>
                    <a:pt x="7" y="225"/>
                  </a:lnTo>
                  <a:lnTo>
                    <a:pt x="8" y="225"/>
                  </a:lnTo>
                  <a:lnTo>
                    <a:pt x="8" y="224"/>
                  </a:lnTo>
                  <a:lnTo>
                    <a:pt x="9" y="223"/>
                  </a:lnTo>
                  <a:lnTo>
                    <a:pt x="10" y="223"/>
                  </a:lnTo>
                  <a:lnTo>
                    <a:pt x="11" y="222"/>
                  </a:lnTo>
                  <a:lnTo>
                    <a:pt x="13" y="222"/>
                  </a:lnTo>
                  <a:lnTo>
                    <a:pt x="14" y="221"/>
                  </a:lnTo>
                  <a:lnTo>
                    <a:pt x="15" y="221"/>
                  </a:lnTo>
                  <a:lnTo>
                    <a:pt x="16" y="220"/>
                  </a:lnTo>
                  <a:lnTo>
                    <a:pt x="16" y="219"/>
                  </a:lnTo>
                  <a:lnTo>
                    <a:pt x="17" y="218"/>
                  </a:lnTo>
                  <a:lnTo>
                    <a:pt x="17" y="217"/>
                  </a:lnTo>
                  <a:lnTo>
                    <a:pt x="17" y="217"/>
                  </a:lnTo>
                  <a:lnTo>
                    <a:pt x="17" y="216"/>
                  </a:lnTo>
                  <a:lnTo>
                    <a:pt x="17" y="215"/>
                  </a:lnTo>
                  <a:lnTo>
                    <a:pt x="17" y="213"/>
                  </a:lnTo>
                  <a:lnTo>
                    <a:pt x="17" y="212"/>
                  </a:lnTo>
                  <a:lnTo>
                    <a:pt x="16" y="206"/>
                  </a:lnTo>
                  <a:lnTo>
                    <a:pt x="16" y="205"/>
                  </a:lnTo>
                  <a:lnTo>
                    <a:pt x="16" y="205"/>
                  </a:lnTo>
                  <a:lnTo>
                    <a:pt x="16" y="204"/>
                  </a:lnTo>
                  <a:lnTo>
                    <a:pt x="18" y="201"/>
                  </a:lnTo>
                  <a:lnTo>
                    <a:pt x="18" y="200"/>
                  </a:lnTo>
                  <a:lnTo>
                    <a:pt x="19" y="198"/>
                  </a:lnTo>
                  <a:lnTo>
                    <a:pt x="19" y="194"/>
                  </a:lnTo>
                  <a:lnTo>
                    <a:pt x="20" y="193"/>
                  </a:lnTo>
                  <a:lnTo>
                    <a:pt x="20" y="192"/>
                  </a:lnTo>
                  <a:lnTo>
                    <a:pt x="20" y="191"/>
                  </a:lnTo>
                  <a:lnTo>
                    <a:pt x="21" y="190"/>
                  </a:lnTo>
                  <a:lnTo>
                    <a:pt x="21" y="189"/>
                  </a:lnTo>
                  <a:lnTo>
                    <a:pt x="22" y="188"/>
                  </a:lnTo>
                  <a:lnTo>
                    <a:pt x="22" y="188"/>
                  </a:lnTo>
                  <a:lnTo>
                    <a:pt x="23" y="188"/>
                  </a:lnTo>
                  <a:lnTo>
                    <a:pt x="23" y="187"/>
                  </a:lnTo>
                  <a:lnTo>
                    <a:pt x="25" y="187"/>
                  </a:lnTo>
                  <a:lnTo>
                    <a:pt x="31" y="185"/>
                  </a:lnTo>
                  <a:lnTo>
                    <a:pt x="33" y="185"/>
                  </a:lnTo>
                  <a:lnTo>
                    <a:pt x="34" y="184"/>
                  </a:lnTo>
                  <a:lnTo>
                    <a:pt x="35" y="184"/>
                  </a:lnTo>
                  <a:lnTo>
                    <a:pt x="36" y="183"/>
                  </a:lnTo>
                  <a:lnTo>
                    <a:pt x="36" y="183"/>
                  </a:lnTo>
                  <a:lnTo>
                    <a:pt x="37" y="182"/>
                  </a:lnTo>
                  <a:lnTo>
                    <a:pt x="37" y="182"/>
                  </a:lnTo>
                  <a:lnTo>
                    <a:pt x="37" y="181"/>
                  </a:lnTo>
                  <a:lnTo>
                    <a:pt x="37" y="181"/>
                  </a:lnTo>
                  <a:lnTo>
                    <a:pt x="37" y="180"/>
                  </a:lnTo>
                  <a:lnTo>
                    <a:pt x="37" y="179"/>
                  </a:lnTo>
                  <a:lnTo>
                    <a:pt x="36" y="176"/>
                  </a:lnTo>
                  <a:lnTo>
                    <a:pt x="36" y="175"/>
                  </a:lnTo>
                  <a:lnTo>
                    <a:pt x="36" y="174"/>
                  </a:lnTo>
                  <a:lnTo>
                    <a:pt x="36" y="173"/>
                  </a:lnTo>
                  <a:lnTo>
                    <a:pt x="36" y="173"/>
                  </a:lnTo>
                  <a:lnTo>
                    <a:pt x="37" y="172"/>
                  </a:lnTo>
                  <a:lnTo>
                    <a:pt x="37" y="171"/>
                  </a:lnTo>
                  <a:lnTo>
                    <a:pt x="38" y="171"/>
                  </a:lnTo>
                  <a:lnTo>
                    <a:pt x="39" y="170"/>
                  </a:lnTo>
                  <a:lnTo>
                    <a:pt x="39" y="170"/>
                  </a:lnTo>
                  <a:lnTo>
                    <a:pt x="40" y="170"/>
                  </a:lnTo>
                  <a:lnTo>
                    <a:pt x="41" y="169"/>
                  </a:lnTo>
                  <a:lnTo>
                    <a:pt x="42" y="169"/>
                  </a:lnTo>
                  <a:lnTo>
                    <a:pt x="43" y="169"/>
                  </a:lnTo>
                  <a:lnTo>
                    <a:pt x="45" y="169"/>
                  </a:lnTo>
                  <a:lnTo>
                    <a:pt x="46" y="169"/>
                  </a:lnTo>
                  <a:lnTo>
                    <a:pt x="51" y="171"/>
                  </a:lnTo>
                  <a:lnTo>
                    <a:pt x="53" y="171"/>
                  </a:lnTo>
                  <a:lnTo>
                    <a:pt x="55" y="171"/>
                  </a:lnTo>
                  <a:lnTo>
                    <a:pt x="56" y="172"/>
                  </a:lnTo>
                  <a:lnTo>
                    <a:pt x="60" y="172"/>
                  </a:lnTo>
                  <a:lnTo>
                    <a:pt x="62" y="172"/>
                  </a:lnTo>
                  <a:lnTo>
                    <a:pt x="68" y="173"/>
                  </a:lnTo>
                  <a:lnTo>
                    <a:pt x="69" y="173"/>
                  </a:lnTo>
                  <a:lnTo>
                    <a:pt x="71" y="173"/>
                  </a:lnTo>
                  <a:lnTo>
                    <a:pt x="73" y="173"/>
                  </a:lnTo>
                  <a:lnTo>
                    <a:pt x="75" y="173"/>
                  </a:lnTo>
                  <a:lnTo>
                    <a:pt x="77" y="173"/>
                  </a:lnTo>
                  <a:lnTo>
                    <a:pt x="79" y="172"/>
                  </a:lnTo>
                  <a:lnTo>
                    <a:pt x="80" y="172"/>
                  </a:lnTo>
                  <a:lnTo>
                    <a:pt x="83" y="171"/>
                  </a:lnTo>
                  <a:lnTo>
                    <a:pt x="88" y="169"/>
                  </a:lnTo>
                  <a:lnTo>
                    <a:pt x="90" y="168"/>
                  </a:lnTo>
                  <a:lnTo>
                    <a:pt x="92" y="167"/>
                  </a:lnTo>
                  <a:lnTo>
                    <a:pt x="93" y="167"/>
                  </a:lnTo>
                  <a:lnTo>
                    <a:pt x="93" y="167"/>
                  </a:lnTo>
                  <a:lnTo>
                    <a:pt x="94" y="167"/>
                  </a:lnTo>
                  <a:lnTo>
                    <a:pt x="94" y="168"/>
                  </a:lnTo>
                  <a:lnTo>
                    <a:pt x="98" y="169"/>
                  </a:lnTo>
                  <a:lnTo>
                    <a:pt x="100" y="170"/>
                  </a:lnTo>
                  <a:lnTo>
                    <a:pt x="101" y="170"/>
                  </a:lnTo>
                  <a:lnTo>
                    <a:pt x="104" y="171"/>
                  </a:lnTo>
                  <a:lnTo>
                    <a:pt x="106" y="171"/>
                  </a:lnTo>
                  <a:lnTo>
                    <a:pt x="106" y="172"/>
                  </a:lnTo>
                  <a:lnTo>
                    <a:pt x="108" y="172"/>
                  </a:lnTo>
                  <a:lnTo>
                    <a:pt x="110" y="174"/>
                  </a:lnTo>
                  <a:lnTo>
                    <a:pt x="111" y="175"/>
                  </a:lnTo>
                  <a:lnTo>
                    <a:pt x="112" y="175"/>
                  </a:lnTo>
                  <a:lnTo>
                    <a:pt x="112" y="175"/>
                  </a:lnTo>
                  <a:lnTo>
                    <a:pt x="113" y="175"/>
                  </a:lnTo>
                  <a:lnTo>
                    <a:pt x="113" y="175"/>
                  </a:lnTo>
                  <a:lnTo>
                    <a:pt x="114" y="175"/>
                  </a:lnTo>
                  <a:lnTo>
                    <a:pt x="114" y="174"/>
                  </a:lnTo>
                  <a:lnTo>
                    <a:pt x="115" y="174"/>
                  </a:lnTo>
                  <a:lnTo>
                    <a:pt x="116" y="172"/>
                  </a:lnTo>
                  <a:lnTo>
                    <a:pt x="117" y="171"/>
                  </a:lnTo>
                  <a:lnTo>
                    <a:pt x="117" y="169"/>
                  </a:lnTo>
                  <a:lnTo>
                    <a:pt x="118" y="166"/>
                  </a:lnTo>
                  <a:lnTo>
                    <a:pt x="119" y="166"/>
                  </a:lnTo>
                  <a:lnTo>
                    <a:pt x="119" y="165"/>
                  </a:lnTo>
                  <a:lnTo>
                    <a:pt x="120" y="165"/>
                  </a:lnTo>
                  <a:lnTo>
                    <a:pt x="120" y="164"/>
                  </a:lnTo>
                  <a:lnTo>
                    <a:pt x="122" y="163"/>
                  </a:lnTo>
                  <a:lnTo>
                    <a:pt x="123" y="162"/>
                  </a:lnTo>
                  <a:lnTo>
                    <a:pt x="124" y="162"/>
                  </a:lnTo>
                  <a:lnTo>
                    <a:pt x="125" y="162"/>
                  </a:lnTo>
                  <a:lnTo>
                    <a:pt x="125" y="161"/>
                  </a:lnTo>
                  <a:lnTo>
                    <a:pt x="126" y="161"/>
                  </a:lnTo>
                  <a:lnTo>
                    <a:pt x="128" y="162"/>
                  </a:lnTo>
                  <a:lnTo>
                    <a:pt x="131" y="162"/>
                  </a:lnTo>
                  <a:lnTo>
                    <a:pt x="132" y="162"/>
                  </a:lnTo>
                  <a:lnTo>
                    <a:pt x="135" y="162"/>
                  </a:lnTo>
                  <a:lnTo>
                    <a:pt x="136" y="162"/>
                  </a:lnTo>
                  <a:lnTo>
                    <a:pt x="137" y="162"/>
                  </a:lnTo>
                  <a:lnTo>
                    <a:pt x="139" y="162"/>
                  </a:lnTo>
                  <a:lnTo>
                    <a:pt x="140" y="161"/>
                  </a:lnTo>
                  <a:lnTo>
                    <a:pt x="141" y="161"/>
                  </a:lnTo>
                  <a:lnTo>
                    <a:pt x="143" y="160"/>
                  </a:lnTo>
                  <a:lnTo>
                    <a:pt x="145" y="158"/>
                  </a:lnTo>
                  <a:lnTo>
                    <a:pt x="146" y="157"/>
                  </a:lnTo>
                  <a:lnTo>
                    <a:pt x="147" y="156"/>
                  </a:lnTo>
                  <a:lnTo>
                    <a:pt x="147" y="155"/>
                  </a:lnTo>
                  <a:lnTo>
                    <a:pt x="148" y="155"/>
                  </a:lnTo>
                  <a:lnTo>
                    <a:pt x="149" y="154"/>
                  </a:lnTo>
                  <a:lnTo>
                    <a:pt x="149" y="152"/>
                  </a:lnTo>
                  <a:lnTo>
                    <a:pt x="149" y="151"/>
                  </a:lnTo>
                  <a:lnTo>
                    <a:pt x="150" y="150"/>
                  </a:lnTo>
                  <a:lnTo>
                    <a:pt x="150" y="149"/>
                  </a:lnTo>
                  <a:lnTo>
                    <a:pt x="150" y="147"/>
                  </a:lnTo>
                  <a:lnTo>
                    <a:pt x="150" y="146"/>
                  </a:lnTo>
                  <a:lnTo>
                    <a:pt x="150" y="144"/>
                  </a:lnTo>
                  <a:lnTo>
                    <a:pt x="149" y="143"/>
                  </a:lnTo>
                  <a:lnTo>
                    <a:pt x="149" y="142"/>
                  </a:lnTo>
                  <a:lnTo>
                    <a:pt x="148" y="140"/>
                  </a:lnTo>
                  <a:lnTo>
                    <a:pt x="148" y="139"/>
                  </a:lnTo>
                  <a:lnTo>
                    <a:pt x="146" y="137"/>
                  </a:lnTo>
                  <a:lnTo>
                    <a:pt x="145" y="134"/>
                  </a:lnTo>
                  <a:lnTo>
                    <a:pt x="144" y="134"/>
                  </a:lnTo>
                  <a:lnTo>
                    <a:pt x="143" y="133"/>
                  </a:lnTo>
                  <a:lnTo>
                    <a:pt x="143" y="132"/>
                  </a:lnTo>
                  <a:lnTo>
                    <a:pt x="142" y="132"/>
                  </a:lnTo>
                  <a:lnTo>
                    <a:pt x="141" y="131"/>
                  </a:lnTo>
                  <a:lnTo>
                    <a:pt x="139" y="130"/>
                  </a:lnTo>
                  <a:lnTo>
                    <a:pt x="138" y="130"/>
                  </a:lnTo>
                  <a:lnTo>
                    <a:pt x="134" y="129"/>
                  </a:lnTo>
                  <a:lnTo>
                    <a:pt x="132" y="128"/>
                  </a:lnTo>
                  <a:lnTo>
                    <a:pt x="127" y="125"/>
                  </a:lnTo>
                  <a:lnTo>
                    <a:pt x="126" y="125"/>
                  </a:lnTo>
                  <a:lnTo>
                    <a:pt x="125" y="124"/>
                  </a:lnTo>
                  <a:lnTo>
                    <a:pt x="124" y="123"/>
                  </a:lnTo>
                  <a:lnTo>
                    <a:pt x="124" y="122"/>
                  </a:lnTo>
                  <a:lnTo>
                    <a:pt x="123" y="121"/>
                  </a:lnTo>
                  <a:lnTo>
                    <a:pt x="123" y="119"/>
                  </a:lnTo>
                  <a:lnTo>
                    <a:pt x="122" y="118"/>
                  </a:lnTo>
                  <a:lnTo>
                    <a:pt x="122" y="116"/>
                  </a:lnTo>
                  <a:lnTo>
                    <a:pt x="122" y="114"/>
                  </a:lnTo>
                  <a:lnTo>
                    <a:pt x="122" y="113"/>
                  </a:lnTo>
                  <a:lnTo>
                    <a:pt x="121" y="111"/>
                  </a:lnTo>
                  <a:lnTo>
                    <a:pt x="122" y="110"/>
                  </a:lnTo>
                  <a:lnTo>
                    <a:pt x="122" y="108"/>
                  </a:lnTo>
                  <a:lnTo>
                    <a:pt x="122" y="107"/>
                  </a:lnTo>
                  <a:lnTo>
                    <a:pt x="122" y="106"/>
                  </a:lnTo>
                  <a:lnTo>
                    <a:pt x="123" y="104"/>
                  </a:lnTo>
                  <a:lnTo>
                    <a:pt x="123" y="103"/>
                  </a:lnTo>
                  <a:lnTo>
                    <a:pt x="124" y="101"/>
                  </a:lnTo>
                  <a:lnTo>
                    <a:pt x="124" y="100"/>
                  </a:lnTo>
                  <a:lnTo>
                    <a:pt x="125" y="99"/>
                  </a:lnTo>
                  <a:lnTo>
                    <a:pt x="133" y="89"/>
                  </a:lnTo>
                  <a:lnTo>
                    <a:pt x="134" y="88"/>
                  </a:lnTo>
                  <a:lnTo>
                    <a:pt x="135" y="87"/>
                  </a:lnTo>
                  <a:lnTo>
                    <a:pt x="136" y="85"/>
                  </a:lnTo>
                  <a:lnTo>
                    <a:pt x="137" y="81"/>
                  </a:lnTo>
                  <a:lnTo>
                    <a:pt x="139" y="78"/>
                  </a:lnTo>
                  <a:lnTo>
                    <a:pt x="139" y="77"/>
                  </a:lnTo>
                  <a:lnTo>
                    <a:pt x="140" y="74"/>
                  </a:lnTo>
                  <a:lnTo>
                    <a:pt x="141" y="74"/>
                  </a:lnTo>
                  <a:lnTo>
                    <a:pt x="141" y="73"/>
                  </a:lnTo>
                  <a:lnTo>
                    <a:pt x="142" y="72"/>
                  </a:lnTo>
                  <a:lnTo>
                    <a:pt x="142" y="71"/>
                  </a:lnTo>
                  <a:lnTo>
                    <a:pt x="143" y="70"/>
                  </a:lnTo>
                  <a:lnTo>
                    <a:pt x="144" y="70"/>
                  </a:lnTo>
                  <a:lnTo>
                    <a:pt x="144" y="69"/>
                  </a:lnTo>
                  <a:lnTo>
                    <a:pt x="145" y="69"/>
                  </a:lnTo>
                  <a:lnTo>
                    <a:pt x="147" y="68"/>
                  </a:lnTo>
                  <a:lnTo>
                    <a:pt x="148" y="68"/>
                  </a:lnTo>
                  <a:lnTo>
                    <a:pt x="149" y="68"/>
                  </a:lnTo>
                  <a:lnTo>
                    <a:pt x="150" y="67"/>
                  </a:lnTo>
                  <a:lnTo>
                    <a:pt x="151" y="68"/>
                  </a:lnTo>
                  <a:lnTo>
                    <a:pt x="151" y="68"/>
                  </a:lnTo>
                  <a:lnTo>
                    <a:pt x="153" y="69"/>
                  </a:lnTo>
                  <a:lnTo>
                    <a:pt x="154" y="69"/>
                  </a:lnTo>
                  <a:lnTo>
                    <a:pt x="154" y="69"/>
                  </a:lnTo>
                  <a:lnTo>
                    <a:pt x="155" y="69"/>
                  </a:lnTo>
                  <a:lnTo>
                    <a:pt x="156" y="70"/>
                  </a:lnTo>
                  <a:lnTo>
                    <a:pt x="157" y="70"/>
                  </a:lnTo>
                  <a:lnTo>
                    <a:pt x="158" y="70"/>
                  </a:lnTo>
                  <a:lnTo>
                    <a:pt x="159" y="69"/>
                  </a:lnTo>
                  <a:lnTo>
                    <a:pt x="161" y="69"/>
                  </a:lnTo>
                  <a:lnTo>
                    <a:pt x="162" y="68"/>
                  </a:lnTo>
                  <a:lnTo>
                    <a:pt x="163" y="68"/>
                  </a:lnTo>
                  <a:lnTo>
                    <a:pt x="168" y="65"/>
                  </a:lnTo>
                  <a:lnTo>
                    <a:pt x="170" y="64"/>
                  </a:lnTo>
                  <a:lnTo>
                    <a:pt x="172" y="63"/>
                  </a:lnTo>
                  <a:lnTo>
                    <a:pt x="174" y="63"/>
                  </a:lnTo>
                  <a:lnTo>
                    <a:pt x="177" y="62"/>
                  </a:lnTo>
                  <a:lnTo>
                    <a:pt x="179" y="61"/>
                  </a:lnTo>
                  <a:lnTo>
                    <a:pt x="184" y="60"/>
                  </a:lnTo>
                  <a:lnTo>
                    <a:pt x="186" y="59"/>
                  </a:lnTo>
                  <a:lnTo>
                    <a:pt x="188" y="59"/>
                  </a:lnTo>
                  <a:lnTo>
                    <a:pt x="191" y="58"/>
                  </a:lnTo>
                  <a:lnTo>
                    <a:pt x="193" y="57"/>
                  </a:lnTo>
                  <a:lnTo>
                    <a:pt x="194" y="57"/>
                  </a:lnTo>
                  <a:lnTo>
                    <a:pt x="196" y="56"/>
                  </a:lnTo>
                  <a:lnTo>
                    <a:pt x="198" y="54"/>
                  </a:lnTo>
                  <a:lnTo>
                    <a:pt x="200" y="53"/>
                  </a:lnTo>
                  <a:lnTo>
                    <a:pt x="200" y="52"/>
                  </a:lnTo>
                  <a:lnTo>
                    <a:pt x="201" y="51"/>
                  </a:lnTo>
                  <a:lnTo>
                    <a:pt x="204" y="48"/>
                  </a:lnTo>
                  <a:lnTo>
                    <a:pt x="205" y="46"/>
                  </a:lnTo>
                  <a:lnTo>
                    <a:pt x="206" y="45"/>
                  </a:lnTo>
                  <a:lnTo>
                    <a:pt x="207" y="44"/>
                  </a:lnTo>
                  <a:lnTo>
                    <a:pt x="208" y="44"/>
                  </a:lnTo>
                  <a:lnTo>
                    <a:pt x="209" y="43"/>
                  </a:lnTo>
                  <a:lnTo>
                    <a:pt x="210" y="43"/>
                  </a:lnTo>
                  <a:lnTo>
                    <a:pt x="210" y="43"/>
                  </a:lnTo>
                  <a:lnTo>
                    <a:pt x="213" y="43"/>
                  </a:lnTo>
                  <a:lnTo>
                    <a:pt x="217" y="43"/>
                  </a:lnTo>
                  <a:lnTo>
                    <a:pt x="219" y="43"/>
                  </a:lnTo>
                  <a:lnTo>
                    <a:pt x="220" y="43"/>
                  </a:lnTo>
                  <a:lnTo>
                    <a:pt x="221" y="43"/>
                  </a:lnTo>
                  <a:lnTo>
                    <a:pt x="223" y="43"/>
                  </a:lnTo>
                  <a:lnTo>
                    <a:pt x="224" y="43"/>
                  </a:lnTo>
                  <a:lnTo>
                    <a:pt x="225" y="42"/>
                  </a:lnTo>
                  <a:lnTo>
                    <a:pt x="225" y="42"/>
                  </a:lnTo>
                  <a:lnTo>
                    <a:pt x="226" y="41"/>
                  </a:lnTo>
                  <a:lnTo>
                    <a:pt x="226" y="40"/>
                  </a:lnTo>
                  <a:lnTo>
                    <a:pt x="227" y="40"/>
                  </a:lnTo>
                  <a:lnTo>
                    <a:pt x="227" y="40"/>
                  </a:lnTo>
                  <a:lnTo>
                    <a:pt x="227" y="39"/>
                  </a:lnTo>
                  <a:lnTo>
                    <a:pt x="228" y="38"/>
                  </a:lnTo>
                  <a:lnTo>
                    <a:pt x="228" y="37"/>
                  </a:lnTo>
                  <a:lnTo>
                    <a:pt x="228" y="37"/>
                  </a:lnTo>
                  <a:lnTo>
                    <a:pt x="227" y="36"/>
                  </a:lnTo>
                  <a:lnTo>
                    <a:pt x="227" y="35"/>
                  </a:lnTo>
                  <a:lnTo>
                    <a:pt x="227" y="34"/>
                  </a:lnTo>
                  <a:lnTo>
                    <a:pt x="226" y="32"/>
                  </a:lnTo>
                  <a:lnTo>
                    <a:pt x="225" y="28"/>
                  </a:lnTo>
                  <a:lnTo>
                    <a:pt x="224" y="27"/>
                  </a:lnTo>
                  <a:lnTo>
                    <a:pt x="224" y="26"/>
                  </a:lnTo>
                  <a:lnTo>
                    <a:pt x="224" y="25"/>
                  </a:lnTo>
                  <a:lnTo>
                    <a:pt x="224" y="24"/>
                  </a:lnTo>
                  <a:lnTo>
                    <a:pt x="224" y="23"/>
                  </a:lnTo>
                  <a:lnTo>
                    <a:pt x="225" y="22"/>
                  </a:lnTo>
                  <a:lnTo>
                    <a:pt x="225" y="22"/>
                  </a:lnTo>
                  <a:lnTo>
                    <a:pt x="225" y="21"/>
                  </a:lnTo>
                  <a:lnTo>
                    <a:pt x="226" y="20"/>
                  </a:lnTo>
                  <a:lnTo>
                    <a:pt x="226" y="19"/>
                  </a:lnTo>
                  <a:lnTo>
                    <a:pt x="228" y="18"/>
                  </a:lnTo>
                  <a:lnTo>
                    <a:pt x="229" y="16"/>
                  </a:lnTo>
                  <a:lnTo>
                    <a:pt x="230" y="15"/>
                  </a:lnTo>
                  <a:lnTo>
                    <a:pt x="231" y="15"/>
                  </a:lnTo>
                  <a:lnTo>
                    <a:pt x="232" y="14"/>
                  </a:lnTo>
                  <a:lnTo>
                    <a:pt x="233" y="14"/>
                  </a:lnTo>
                  <a:lnTo>
                    <a:pt x="235" y="13"/>
                  </a:lnTo>
                  <a:lnTo>
                    <a:pt x="236" y="12"/>
                  </a:lnTo>
                  <a:lnTo>
                    <a:pt x="237" y="12"/>
                  </a:lnTo>
                  <a:lnTo>
                    <a:pt x="240" y="12"/>
                  </a:lnTo>
                  <a:lnTo>
                    <a:pt x="241" y="12"/>
                  </a:lnTo>
                  <a:lnTo>
                    <a:pt x="242" y="11"/>
                  </a:lnTo>
                  <a:lnTo>
                    <a:pt x="243" y="11"/>
                  </a:lnTo>
                  <a:lnTo>
                    <a:pt x="244" y="10"/>
                  </a:lnTo>
                  <a:lnTo>
                    <a:pt x="245" y="10"/>
                  </a:lnTo>
                  <a:lnTo>
                    <a:pt x="246" y="9"/>
                  </a:lnTo>
                  <a:lnTo>
                    <a:pt x="249" y="7"/>
                  </a:lnTo>
                  <a:lnTo>
                    <a:pt x="252" y="4"/>
                  </a:lnTo>
                  <a:lnTo>
                    <a:pt x="253" y="3"/>
                  </a:lnTo>
                  <a:lnTo>
                    <a:pt x="254" y="3"/>
                  </a:lnTo>
                  <a:lnTo>
                    <a:pt x="255" y="2"/>
                  </a:lnTo>
                  <a:lnTo>
                    <a:pt x="256" y="1"/>
                  </a:lnTo>
                  <a:lnTo>
                    <a:pt x="256" y="0"/>
                  </a:lnTo>
                  <a:lnTo>
                    <a:pt x="262" y="4"/>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8" name="Freeform 284">
              <a:extLst>
                <a:ext uri="{FF2B5EF4-FFF2-40B4-BE49-F238E27FC236}">
                  <a16:creationId xmlns:a16="http://schemas.microsoft.com/office/drawing/2014/main" id="{43B01DC3-7245-4F85-94E4-5674295CEBFA}"/>
                </a:ext>
              </a:extLst>
            </p:cNvPr>
            <p:cNvSpPr>
              <a:spLocks/>
            </p:cNvSpPr>
            <p:nvPr/>
          </p:nvSpPr>
          <p:spPr bwMode="auto">
            <a:xfrm>
              <a:off x="6691159" y="4018849"/>
              <a:ext cx="1446213" cy="1042988"/>
            </a:xfrm>
            <a:custGeom>
              <a:avLst/>
              <a:gdLst>
                <a:gd name="T0" fmla="*/ 482 w 911"/>
                <a:gd name="T1" fmla="*/ 2 h 657"/>
                <a:gd name="T2" fmla="*/ 532 w 911"/>
                <a:gd name="T3" fmla="*/ 24 h 657"/>
                <a:gd name="T4" fmla="*/ 510 w 911"/>
                <a:gd name="T5" fmla="*/ 45 h 657"/>
                <a:gd name="T6" fmla="*/ 540 w 911"/>
                <a:gd name="T7" fmla="*/ 65 h 657"/>
                <a:gd name="T8" fmla="*/ 544 w 911"/>
                <a:gd name="T9" fmla="*/ 123 h 657"/>
                <a:gd name="T10" fmla="*/ 553 w 911"/>
                <a:gd name="T11" fmla="*/ 154 h 657"/>
                <a:gd name="T12" fmla="*/ 581 w 911"/>
                <a:gd name="T13" fmla="*/ 123 h 657"/>
                <a:gd name="T14" fmla="*/ 572 w 911"/>
                <a:gd name="T15" fmla="*/ 88 h 657"/>
                <a:gd name="T16" fmla="*/ 611 w 911"/>
                <a:gd name="T17" fmla="*/ 108 h 657"/>
                <a:gd name="T18" fmla="*/ 636 w 911"/>
                <a:gd name="T19" fmla="*/ 150 h 657"/>
                <a:gd name="T20" fmla="*/ 642 w 911"/>
                <a:gd name="T21" fmla="*/ 172 h 657"/>
                <a:gd name="T22" fmla="*/ 685 w 911"/>
                <a:gd name="T23" fmla="*/ 207 h 657"/>
                <a:gd name="T24" fmla="*/ 692 w 911"/>
                <a:gd name="T25" fmla="*/ 282 h 657"/>
                <a:gd name="T26" fmla="*/ 710 w 911"/>
                <a:gd name="T27" fmla="*/ 300 h 657"/>
                <a:gd name="T28" fmla="*/ 678 w 911"/>
                <a:gd name="T29" fmla="*/ 342 h 657"/>
                <a:gd name="T30" fmla="*/ 713 w 911"/>
                <a:gd name="T31" fmla="*/ 349 h 657"/>
                <a:gd name="T32" fmla="*/ 733 w 911"/>
                <a:gd name="T33" fmla="*/ 382 h 657"/>
                <a:gd name="T34" fmla="*/ 782 w 911"/>
                <a:gd name="T35" fmla="*/ 404 h 657"/>
                <a:gd name="T36" fmla="*/ 818 w 911"/>
                <a:gd name="T37" fmla="*/ 431 h 657"/>
                <a:gd name="T38" fmla="*/ 864 w 911"/>
                <a:gd name="T39" fmla="*/ 441 h 657"/>
                <a:gd name="T40" fmla="*/ 908 w 911"/>
                <a:gd name="T41" fmla="*/ 491 h 657"/>
                <a:gd name="T42" fmla="*/ 868 w 911"/>
                <a:gd name="T43" fmla="*/ 519 h 657"/>
                <a:gd name="T44" fmla="*/ 827 w 911"/>
                <a:gd name="T45" fmla="*/ 507 h 657"/>
                <a:gd name="T46" fmla="*/ 777 w 911"/>
                <a:gd name="T47" fmla="*/ 516 h 657"/>
                <a:gd name="T48" fmla="*/ 714 w 911"/>
                <a:gd name="T49" fmla="*/ 491 h 657"/>
                <a:gd name="T50" fmla="*/ 661 w 911"/>
                <a:gd name="T51" fmla="*/ 554 h 657"/>
                <a:gd name="T52" fmla="*/ 618 w 911"/>
                <a:gd name="T53" fmla="*/ 646 h 657"/>
                <a:gd name="T54" fmla="*/ 600 w 911"/>
                <a:gd name="T55" fmla="*/ 630 h 657"/>
                <a:gd name="T56" fmla="*/ 574 w 911"/>
                <a:gd name="T57" fmla="*/ 597 h 657"/>
                <a:gd name="T58" fmla="*/ 509 w 911"/>
                <a:gd name="T59" fmla="*/ 585 h 657"/>
                <a:gd name="T60" fmla="*/ 486 w 911"/>
                <a:gd name="T61" fmla="*/ 559 h 657"/>
                <a:gd name="T62" fmla="*/ 432 w 911"/>
                <a:gd name="T63" fmla="*/ 540 h 657"/>
                <a:gd name="T64" fmla="*/ 385 w 911"/>
                <a:gd name="T65" fmla="*/ 568 h 657"/>
                <a:gd name="T66" fmla="*/ 346 w 911"/>
                <a:gd name="T67" fmla="*/ 586 h 657"/>
                <a:gd name="T68" fmla="*/ 259 w 911"/>
                <a:gd name="T69" fmla="*/ 583 h 657"/>
                <a:gd name="T70" fmla="*/ 182 w 911"/>
                <a:gd name="T71" fmla="*/ 546 h 657"/>
                <a:gd name="T72" fmla="*/ 157 w 911"/>
                <a:gd name="T73" fmla="*/ 524 h 657"/>
                <a:gd name="T74" fmla="*/ 132 w 911"/>
                <a:gd name="T75" fmla="*/ 505 h 657"/>
                <a:gd name="T76" fmla="*/ 89 w 911"/>
                <a:gd name="T77" fmla="*/ 512 h 657"/>
                <a:gd name="T78" fmla="*/ 13 w 911"/>
                <a:gd name="T79" fmla="*/ 484 h 657"/>
                <a:gd name="T80" fmla="*/ 12 w 911"/>
                <a:gd name="T81" fmla="*/ 459 h 657"/>
                <a:gd name="T82" fmla="*/ 36 w 911"/>
                <a:gd name="T83" fmla="*/ 454 h 657"/>
                <a:gd name="T84" fmla="*/ 70 w 911"/>
                <a:gd name="T85" fmla="*/ 443 h 657"/>
                <a:gd name="T86" fmla="*/ 108 w 911"/>
                <a:gd name="T87" fmla="*/ 426 h 657"/>
                <a:gd name="T88" fmla="*/ 148 w 911"/>
                <a:gd name="T89" fmla="*/ 398 h 657"/>
                <a:gd name="T90" fmla="*/ 176 w 911"/>
                <a:gd name="T91" fmla="*/ 384 h 657"/>
                <a:gd name="T92" fmla="*/ 211 w 911"/>
                <a:gd name="T93" fmla="*/ 391 h 657"/>
                <a:gd name="T94" fmla="*/ 256 w 911"/>
                <a:gd name="T95" fmla="*/ 382 h 657"/>
                <a:gd name="T96" fmla="*/ 292 w 911"/>
                <a:gd name="T97" fmla="*/ 360 h 657"/>
                <a:gd name="T98" fmla="*/ 288 w 911"/>
                <a:gd name="T99" fmla="*/ 328 h 657"/>
                <a:gd name="T100" fmla="*/ 297 w 911"/>
                <a:gd name="T101" fmla="*/ 305 h 657"/>
                <a:gd name="T102" fmla="*/ 301 w 911"/>
                <a:gd name="T103" fmla="*/ 276 h 657"/>
                <a:gd name="T104" fmla="*/ 315 w 911"/>
                <a:gd name="T105" fmla="*/ 245 h 657"/>
                <a:gd name="T106" fmla="*/ 317 w 911"/>
                <a:gd name="T107" fmla="*/ 210 h 657"/>
                <a:gd name="T108" fmla="*/ 306 w 911"/>
                <a:gd name="T109" fmla="*/ 196 h 657"/>
                <a:gd name="T110" fmla="*/ 302 w 911"/>
                <a:gd name="T111" fmla="*/ 147 h 657"/>
                <a:gd name="T112" fmla="*/ 333 w 911"/>
                <a:gd name="T113" fmla="*/ 124 h 657"/>
                <a:gd name="T114" fmla="*/ 338 w 911"/>
                <a:gd name="T115" fmla="*/ 109 h 657"/>
                <a:gd name="T116" fmla="*/ 356 w 911"/>
                <a:gd name="T117" fmla="*/ 106 h 657"/>
                <a:gd name="T118" fmla="*/ 357 w 911"/>
                <a:gd name="T119" fmla="*/ 87 h 657"/>
                <a:gd name="T120" fmla="*/ 355 w 911"/>
                <a:gd name="T121" fmla="*/ 56 h 657"/>
                <a:gd name="T122" fmla="*/ 371 w 911"/>
                <a:gd name="T123" fmla="*/ 27 h 657"/>
                <a:gd name="T124" fmla="*/ 415 w 911"/>
                <a:gd name="T125" fmla="*/ 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1" h="657">
                  <a:moveTo>
                    <a:pt x="430" y="0"/>
                  </a:moveTo>
                  <a:lnTo>
                    <a:pt x="431" y="0"/>
                  </a:lnTo>
                  <a:lnTo>
                    <a:pt x="431" y="0"/>
                  </a:lnTo>
                  <a:lnTo>
                    <a:pt x="433" y="1"/>
                  </a:lnTo>
                  <a:lnTo>
                    <a:pt x="437" y="2"/>
                  </a:lnTo>
                  <a:lnTo>
                    <a:pt x="439" y="2"/>
                  </a:lnTo>
                  <a:lnTo>
                    <a:pt x="442" y="3"/>
                  </a:lnTo>
                  <a:lnTo>
                    <a:pt x="446" y="3"/>
                  </a:lnTo>
                  <a:lnTo>
                    <a:pt x="448" y="3"/>
                  </a:lnTo>
                  <a:lnTo>
                    <a:pt x="450" y="3"/>
                  </a:lnTo>
                  <a:lnTo>
                    <a:pt x="452" y="2"/>
                  </a:lnTo>
                  <a:lnTo>
                    <a:pt x="456" y="1"/>
                  </a:lnTo>
                  <a:lnTo>
                    <a:pt x="457" y="1"/>
                  </a:lnTo>
                  <a:lnTo>
                    <a:pt x="458" y="1"/>
                  </a:lnTo>
                  <a:lnTo>
                    <a:pt x="459" y="1"/>
                  </a:lnTo>
                  <a:lnTo>
                    <a:pt x="461" y="1"/>
                  </a:lnTo>
                  <a:lnTo>
                    <a:pt x="463" y="1"/>
                  </a:lnTo>
                  <a:lnTo>
                    <a:pt x="466" y="3"/>
                  </a:lnTo>
                  <a:lnTo>
                    <a:pt x="467" y="3"/>
                  </a:lnTo>
                  <a:lnTo>
                    <a:pt x="468" y="3"/>
                  </a:lnTo>
                  <a:lnTo>
                    <a:pt x="469" y="3"/>
                  </a:lnTo>
                  <a:lnTo>
                    <a:pt x="470" y="3"/>
                  </a:lnTo>
                  <a:lnTo>
                    <a:pt x="474" y="2"/>
                  </a:lnTo>
                  <a:lnTo>
                    <a:pt x="476" y="2"/>
                  </a:lnTo>
                  <a:lnTo>
                    <a:pt x="477" y="2"/>
                  </a:lnTo>
                  <a:lnTo>
                    <a:pt x="479" y="2"/>
                  </a:lnTo>
                  <a:lnTo>
                    <a:pt x="482" y="2"/>
                  </a:lnTo>
                  <a:lnTo>
                    <a:pt x="486" y="3"/>
                  </a:lnTo>
                  <a:lnTo>
                    <a:pt x="487" y="3"/>
                  </a:lnTo>
                  <a:lnTo>
                    <a:pt x="489" y="3"/>
                  </a:lnTo>
                  <a:lnTo>
                    <a:pt x="491" y="4"/>
                  </a:lnTo>
                  <a:lnTo>
                    <a:pt x="493" y="4"/>
                  </a:lnTo>
                  <a:lnTo>
                    <a:pt x="495" y="5"/>
                  </a:lnTo>
                  <a:lnTo>
                    <a:pt x="496" y="6"/>
                  </a:lnTo>
                  <a:lnTo>
                    <a:pt x="500" y="8"/>
                  </a:lnTo>
                  <a:lnTo>
                    <a:pt x="510" y="12"/>
                  </a:lnTo>
                  <a:lnTo>
                    <a:pt x="512" y="13"/>
                  </a:lnTo>
                  <a:lnTo>
                    <a:pt x="514" y="14"/>
                  </a:lnTo>
                  <a:lnTo>
                    <a:pt x="517" y="15"/>
                  </a:lnTo>
                  <a:lnTo>
                    <a:pt x="519" y="16"/>
                  </a:lnTo>
                  <a:lnTo>
                    <a:pt x="522" y="17"/>
                  </a:lnTo>
                  <a:lnTo>
                    <a:pt x="524" y="18"/>
                  </a:lnTo>
                  <a:lnTo>
                    <a:pt x="526" y="18"/>
                  </a:lnTo>
                  <a:lnTo>
                    <a:pt x="528" y="18"/>
                  </a:lnTo>
                  <a:lnTo>
                    <a:pt x="530" y="19"/>
                  </a:lnTo>
                  <a:lnTo>
                    <a:pt x="532" y="19"/>
                  </a:lnTo>
                  <a:lnTo>
                    <a:pt x="534" y="18"/>
                  </a:lnTo>
                  <a:lnTo>
                    <a:pt x="534" y="18"/>
                  </a:lnTo>
                  <a:lnTo>
                    <a:pt x="535" y="18"/>
                  </a:lnTo>
                  <a:lnTo>
                    <a:pt x="534" y="19"/>
                  </a:lnTo>
                  <a:lnTo>
                    <a:pt x="534" y="20"/>
                  </a:lnTo>
                  <a:lnTo>
                    <a:pt x="533" y="21"/>
                  </a:lnTo>
                  <a:lnTo>
                    <a:pt x="533" y="22"/>
                  </a:lnTo>
                  <a:lnTo>
                    <a:pt x="532" y="24"/>
                  </a:lnTo>
                  <a:lnTo>
                    <a:pt x="531" y="28"/>
                  </a:lnTo>
                  <a:lnTo>
                    <a:pt x="531" y="29"/>
                  </a:lnTo>
                  <a:lnTo>
                    <a:pt x="531" y="29"/>
                  </a:lnTo>
                  <a:lnTo>
                    <a:pt x="530" y="30"/>
                  </a:lnTo>
                  <a:lnTo>
                    <a:pt x="530" y="31"/>
                  </a:lnTo>
                  <a:lnTo>
                    <a:pt x="529" y="31"/>
                  </a:lnTo>
                  <a:lnTo>
                    <a:pt x="529" y="32"/>
                  </a:lnTo>
                  <a:lnTo>
                    <a:pt x="528" y="32"/>
                  </a:lnTo>
                  <a:lnTo>
                    <a:pt x="527" y="32"/>
                  </a:lnTo>
                  <a:lnTo>
                    <a:pt x="526" y="32"/>
                  </a:lnTo>
                  <a:lnTo>
                    <a:pt x="525" y="32"/>
                  </a:lnTo>
                  <a:lnTo>
                    <a:pt x="524" y="32"/>
                  </a:lnTo>
                  <a:lnTo>
                    <a:pt x="518" y="31"/>
                  </a:lnTo>
                  <a:lnTo>
                    <a:pt x="514" y="30"/>
                  </a:lnTo>
                  <a:lnTo>
                    <a:pt x="513" y="30"/>
                  </a:lnTo>
                  <a:lnTo>
                    <a:pt x="512" y="30"/>
                  </a:lnTo>
                  <a:lnTo>
                    <a:pt x="512" y="31"/>
                  </a:lnTo>
                  <a:lnTo>
                    <a:pt x="511" y="31"/>
                  </a:lnTo>
                  <a:lnTo>
                    <a:pt x="511" y="32"/>
                  </a:lnTo>
                  <a:lnTo>
                    <a:pt x="511" y="33"/>
                  </a:lnTo>
                  <a:lnTo>
                    <a:pt x="510" y="34"/>
                  </a:lnTo>
                  <a:lnTo>
                    <a:pt x="510" y="36"/>
                  </a:lnTo>
                  <a:lnTo>
                    <a:pt x="510" y="37"/>
                  </a:lnTo>
                  <a:lnTo>
                    <a:pt x="510" y="38"/>
                  </a:lnTo>
                  <a:lnTo>
                    <a:pt x="510" y="42"/>
                  </a:lnTo>
                  <a:lnTo>
                    <a:pt x="510" y="43"/>
                  </a:lnTo>
                  <a:lnTo>
                    <a:pt x="510" y="45"/>
                  </a:lnTo>
                  <a:lnTo>
                    <a:pt x="510" y="48"/>
                  </a:lnTo>
                  <a:lnTo>
                    <a:pt x="510" y="50"/>
                  </a:lnTo>
                  <a:lnTo>
                    <a:pt x="510" y="51"/>
                  </a:lnTo>
                  <a:lnTo>
                    <a:pt x="511" y="51"/>
                  </a:lnTo>
                  <a:lnTo>
                    <a:pt x="511" y="52"/>
                  </a:lnTo>
                  <a:lnTo>
                    <a:pt x="511" y="53"/>
                  </a:lnTo>
                  <a:lnTo>
                    <a:pt x="512" y="53"/>
                  </a:lnTo>
                  <a:lnTo>
                    <a:pt x="512" y="54"/>
                  </a:lnTo>
                  <a:lnTo>
                    <a:pt x="513" y="54"/>
                  </a:lnTo>
                  <a:lnTo>
                    <a:pt x="514" y="54"/>
                  </a:lnTo>
                  <a:lnTo>
                    <a:pt x="518" y="56"/>
                  </a:lnTo>
                  <a:lnTo>
                    <a:pt x="522" y="57"/>
                  </a:lnTo>
                  <a:lnTo>
                    <a:pt x="528" y="58"/>
                  </a:lnTo>
                  <a:lnTo>
                    <a:pt x="531" y="59"/>
                  </a:lnTo>
                  <a:lnTo>
                    <a:pt x="533" y="60"/>
                  </a:lnTo>
                  <a:lnTo>
                    <a:pt x="535" y="60"/>
                  </a:lnTo>
                  <a:lnTo>
                    <a:pt x="538" y="60"/>
                  </a:lnTo>
                  <a:lnTo>
                    <a:pt x="541" y="61"/>
                  </a:lnTo>
                  <a:lnTo>
                    <a:pt x="542" y="61"/>
                  </a:lnTo>
                  <a:lnTo>
                    <a:pt x="542" y="61"/>
                  </a:lnTo>
                  <a:lnTo>
                    <a:pt x="543" y="62"/>
                  </a:lnTo>
                  <a:lnTo>
                    <a:pt x="543" y="62"/>
                  </a:lnTo>
                  <a:lnTo>
                    <a:pt x="543" y="62"/>
                  </a:lnTo>
                  <a:lnTo>
                    <a:pt x="543" y="63"/>
                  </a:lnTo>
                  <a:lnTo>
                    <a:pt x="542" y="63"/>
                  </a:lnTo>
                  <a:lnTo>
                    <a:pt x="541" y="64"/>
                  </a:lnTo>
                  <a:lnTo>
                    <a:pt x="540" y="65"/>
                  </a:lnTo>
                  <a:lnTo>
                    <a:pt x="539" y="66"/>
                  </a:lnTo>
                  <a:lnTo>
                    <a:pt x="538" y="67"/>
                  </a:lnTo>
                  <a:lnTo>
                    <a:pt x="537" y="68"/>
                  </a:lnTo>
                  <a:lnTo>
                    <a:pt x="536" y="71"/>
                  </a:lnTo>
                  <a:lnTo>
                    <a:pt x="535" y="73"/>
                  </a:lnTo>
                  <a:lnTo>
                    <a:pt x="532" y="77"/>
                  </a:lnTo>
                  <a:lnTo>
                    <a:pt x="531" y="78"/>
                  </a:lnTo>
                  <a:lnTo>
                    <a:pt x="531" y="80"/>
                  </a:lnTo>
                  <a:lnTo>
                    <a:pt x="530" y="82"/>
                  </a:lnTo>
                  <a:lnTo>
                    <a:pt x="530" y="84"/>
                  </a:lnTo>
                  <a:lnTo>
                    <a:pt x="530" y="86"/>
                  </a:lnTo>
                  <a:lnTo>
                    <a:pt x="530" y="88"/>
                  </a:lnTo>
                  <a:lnTo>
                    <a:pt x="531" y="90"/>
                  </a:lnTo>
                  <a:lnTo>
                    <a:pt x="531" y="92"/>
                  </a:lnTo>
                  <a:lnTo>
                    <a:pt x="532" y="97"/>
                  </a:lnTo>
                  <a:lnTo>
                    <a:pt x="534" y="102"/>
                  </a:lnTo>
                  <a:lnTo>
                    <a:pt x="535" y="106"/>
                  </a:lnTo>
                  <a:lnTo>
                    <a:pt x="536" y="108"/>
                  </a:lnTo>
                  <a:lnTo>
                    <a:pt x="536" y="109"/>
                  </a:lnTo>
                  <a:lnTo>
                    <a:pt x="537" y="110"/>
                  </a:lnTo>
                  <a:lnTo>
                    <a:pt x="538" y="112"/>
                  </a:lnTo>
                  <a:lnTo>
                    <a:pt x="541" y="116"/>
                  </a:lnTo>
                  <a:lnTo>
                    <a:pt x="542" y="117"/>
                  </a:lnTo>
                  <a:lnTo>
                    <a:pt x="542" y="119"/>
                  </a:lnTo>
                  <a:lnTo>
                    <a:pt x="543" y="120"/>
                  </a:lnTo>
                  <a:lnTo>
                    <a:pt x="544" y="122"/>
                  </a:lnTo>
                  <a:lnTo>
                    <a:pt x="544" y="123"/>
                  </a:lnTo>
                  <a:lnTo>
                    <a:pt x="544" y="124"/>
                  </a:lnTo>
                  <a:lnTo>
                    <a:pt x="544" y="125"/>
                  </a:lnTo>
                  <a:lnTo>
                    <a:pt x="544" y="126"/>
                  </a:lnTo>
                  <a:lnTo>
                    <a:pt x="543" y="126"/>
                  </a:lnTo>
                  <a:lnTo>
                    <a:pt x="543" y="127"/>
                  </a:lnTo>
                  <a:lnTo>
                    <a:pt x="542" y="128"/>
                  </a:lnTo>
                  <a:lnTo>
                    <a:pt x="540" y="130"/>
                  </a:lnTo>
                  <a:lnTo>
                    <a:pt x="539" y="131"/>
                  </a:lnTo>
                  <a:lnTo>
                    <a:pt x="538" y="132"/>
                  </a:lnTo>
                  <a:lnTo>
                    <a:pt x="538" y="133"/>
                  </a:lnTo>
                  <a:lnTo>
                    <a:pt x="537" y="134"/>
                  </a:lnTo>
                  <a:lnTo>
                    <a:pt x="537" y="135"/>
                  </a:lnTo>
                  <a:lnTo>
                    <a:pt x="537" y="136"/>
                  </a:lnTo>
                  <a:lnTo>
                    <a:pt x="536" y="137"/>
                  </a:lnTo>
                  <a:lnTo>
                    <a:pt x="536" y="138"/>
                  </a:lnTo>
                  <a:lnTo>
                    <a:pt x="536" y="139"/>
                  </a:lnTo>
                  <a:lnTo>
                    <a:pt x="537" y="140"/>
                  </a:lnTo>
                  <a:lnTo>
                    <a:pt x="537" y="140"/>
                  </a:lnTo>
                  <a:lnTo>
                    <a:pt x="538" y="141"/>
                  </a:lnTo>
                  <a:lnTo>
                    <a:pt x="538" y="142"/>
                  </a:lnTo>
                  <a:lnTo>
                    <a:pt x="540" y="144"/>
                  </a:lnTo>
                  <a:lnTo>
                    <a:pt x="541" y="145"/>
                  </a:lnTo>
                  <a:lnTo>
                    <a:pt x="542" y="146"/>
                  </a:lnTo>
                  <a:lnTo>
                    <a:pt x="544" y="148"/>
                  </a:lnTo>
                  <a:lnTo>
                    <a:pt x="549" y="151"/>
                  </a:lnTo>
                  <a:lnTo>
                    <a:pt x="551" y="153"/>
                  </a:lnTo>
                  <a:lnTo>
                    <a:pt x="553" y="154"/>
                  </a:lnTo>
                  <a:lnTo>
                    <a:pt x="556" y="155"/>
                  </a:lnTo>
                  <a:lnTo>
                    <a:pt x="558" y="155"/>
                  </a:lnTo>
                  <a:lnTo>
                    <a:pt x="559" y="156"/>
                  </a:lnTo>
                  <a:lnTo>
                    <a:pt x="561" y="156"/>
                  </a:lnTo>
                  <a:lnTo>
                    <a:pt x="562" y="155"/>
                  </a:lnTo>
                  <a:lnTo>
                    <a:pt x="563" y="155"/>
                  </a:lnTo>
                  <a:lnTo>
                    <a:pt x="564" y="154"/>
                  </a:lnTo>
                  <a:lnTo>
                    <a:pt x="566" y="153"/>
                  </a:lnTo>
                  <a:lnTo>
                    <a:pt x="568" y="152"/>
                  </a:lnTo>
                  <a:lnTo>
                    <a:pt x="570" y="150"/>
                  </a:lnTo>
                  <a:lnTo>
                    <a:pt x="571" y="148"/>
                  </a:lnTo>
                  <a:lnTo>
                    <a:pt x="572" y="147"/>
                  </a:lnTo>
                  <a:lnTo>
                    <a:pt x="573" y="146"/>
                  </a:lnTo>
                  <a:lnTo>
                    <a:pt x="574" y="144"/>
                  </a:lnTo>
                  <a:lnTo>
                    <a:pt x="575" y="142"/>
                  </a:lnTo>
                  <a:lnTo>
                    <a:pt x="576" y="138"/>
                  </a:lnTo>
                  <a:lnTo>
                    <a:pt x="578" y="135"/>
                  </a:lnTo>
                  <a:lnTo>
                    <a:pt x="579" y="133"/>
                  </a:lnTo>
                  <a:lnTo>
                    <a:pt x="581" y="131"/>
                  </a:lnTo>
                  <a:lnTo>
                    <a:pt x="581" y="129"/>
                  </a:lnTo>
                  <a:lnTo>
                    <a:pt x="582" y="129"/>
                  </a:lnTo>
                  <a:lnTo>
                    <a:pt x="582" y="128"/>
                  </a:lnTo>
                  <a:lnTo>
                    <a:pt x="582" y="127"/>
                  </a:lnTo>
                  <a:lnTo>
                    <a:pt x="582" y="126"/>
                  </a:lnTo>
                  <a:lnTo>
                    <a:pt x="582" y="125"/>
                  </a:lnTo>
                  <a:lnTo>
                    <a:pt x="581" y="124"/>
                  </a:lnTo>
                  <a:lnTo>
                    <a:pt x="581" y="123"/>
                  </a:lnTo>
                  <a:lnTo>
                    <a:pt x="581" y="122"/>
                  </a:lnTo>
                  <a:lnTo>
                    <a:pt x="580" y="120"/>
                  </a:lnTo>
                  <a:lnTo>
                    <a:pt x="578" y="117"/>
                  </a:lnTo>
                  <a:lnTo>
                    <a:pt x="578" y="117"/>
                  </a:lnTo>
                  <a:lnTo>
                    <a:pt x="577" y="115"/>
                  </a:lnTo>
                  <a:lnTo>
                    <a:pt x="576" y="113"/>
                  </a:lnTo>
                  <a:lnTo>
                    <a:pt x="576" y="112"/>
                  </a:lnTo>
                  <a:lnTo>
                    <a:pt x="576" y="111"/>
                  </a:lnTo>
                  <a:lnTo>
                    <a:pt x="575" y="110"/>
                  </a:lnTo>
                  <a:lnTo>
                    <a:pt x="574" y="109"/>
                  </a:lnTo>
                  <a:lnTo>
                    <a:pt x="567" y="102"/>
                  </a:lnTo>
                  <a:lnTo>
                    <a:pt x="566" y="101"/>
                  </a:lnTo>
                  <a:lnTo>
                    <a:pt x="566" y="101"/>
                  </a:lnTo>
                  <a:lnTo>
                    <a:pt x="565" y="100"/>
                  </a:lnTo>
                  <a:lnTo>
                    <a:pt x="565" y="99"/>
                  </a:lnTo>
                  <a:lnTo>
                    <a:pt x="564" y="98"/>
                  </a:lnTo>
                  <a:lnTo>
                    <a:pt x="564" y="97"/>
                  </a:lnTo>
                  <a:lnTo>
                    <a:pt x="563" y="96"/>
                  </a:lnTo>
                  <a:lnTo>
                    <a:pt x="563" y="96"/>
                  </a:lnTo>
                  <a:lnTo>
                    <a:pt x="563" y="96"/>
                  </a:lnTo>
                  <a:lnTo>
                    <a:pt x="564" y="95"/>
                  </a:lnTo>
                  <a:lnTo>
                    <a:pt x="564" y="95"/>
                  </a:lnTo>
                  <a:lnTo>
                    <a:pt x="564" y="94"/>
                  </a:lnTo>
                  <a:lnTo>
                    <a:pt x="566" y="92"/>
                  </a:lnTo>
                  <a:lnTo>
                    <a:pt x="568" y="90"/>
                  </a:lnTo>
                  <a:lnTo>
                    <a:pt x="570" y="89"/>
                  </a:lnTo>
                  <a:lnTo>
                    <a:pt x="572" y="88"/>
                  </a:lnTo>
                  <a:lnTo>
                    <a:pt x="575" y="86"/>
                  </a:lnTo>
                  <a:lnTo>
                    <a:pt x="577" y="85"/>
                  </a:lnTo>
                  <a:lnTo>
                    <a:pt x="579" y="85"/>
                  </a:lnTo>
                  <a:lnTo>
                    <a:pt x="580" y="84"/>
                  </a:lnTo>
                  <a:lnTo>
                    <a:pt x="582" y="84"/>
                  </a:lnTo>
                  <a:lnTo>
                    <a:pt x="583" y="84"/>
                  </a:lnTo>
                  <a:lnTo>
                    <a:pt x="585" y="84"/>
                  </a:lnTo>
                  <a:lnTo>
                    <a:pt x="587" y="85"/>
                  </a:lnTo>
                  <a:lnTo>
                    <a:pt x="591" y="86"/>
                  </a:lnTo>
                  <a:lnTo>
                    <a:pt x="593" y="87"/>
                  </a:lnTo>
                  <a:lnTo>
                    <a:pt x="594" y="87"/>
                  </a:lnTo>
                  <a:lnTo>
                    <a:pt x="595" y="87"/>
                  </a:lnTo>
                  <a:lnTo>
                    <a:pt x="596" y="88"/>
                  </a:lnTo>
                  <a:lnTo>
                    <a:pt x="597" y="89"/>
                  </a:lnTo>
                  <a:lnTo>
                    <a:pt x="598" y="90"/>
                  </a:lnTo>
                  <a:lnTo>
                    <a:pt x="600" y="92"/>
                  </a:lnTo>
                  <a:lnTo>
                    <a:pt x="601" y="94"/>
                  </a:lnTo>
                  <a:lnTo>
                    <a:pt x="601" y="94"/>
                  </a:lnTo>
                  <a:lnTo>
                    <a:pt x="602" y="97"/>
                  </a:lnTo>
                  <a:lnTo>
                    <a:pt x="604" y="99"/>
                  </a:lnTo>
                  <a:lnTo>
                    <a:pt x="605" y="100"/>
                  </a:lnTo>
                  <a:lnTo>
                    <a:pt x="607" y="103"/>
                  </a:lnTo>
                  <a:lnTo>
                    <a:pt x="608" y="104"/>
                  </a:lnTo>
                  <a:lnTo>
                    <a:pt x="608" y="105"/>
                  </a:lnTo>
                  <a:lnTo>
                    <a:pt x="609" y="107"/>
                  </a:lnTo>
                  <a:lnTo>
                    <a:pt x="610" y="107"/>
                  </a:lnTo>
                  <a:lnTo>
                    <a:pt x="611" y="108"/>
                  </a:lnTo>
                  <a:lnTo>
                    <a:pt x="612" y="110"/>
                  </a:lnTo>
                  <a:lnTo>
                    <a:pt x="613" y="111"/>
                  </a:lnTo>
                  <a:lnTo>
                    <a:pt x="613" y="113"/>
                  </a:lnTo>
                  <a:lnTo>
                    <a:pt x="614" y="114"/>
                  </a:lnTo>
                  <a:lnTo>
                    <a:pt x="615" y="118"/>
                  </a:lnTo>
                  <a:lnTo>
                    <a:pt x="617" y="123"/>
                  </a:lnTo>
                  <a:lnTo>
                    <a:pt x="618" y="127"/>
                  </a:lnTo>
                  <a:lnTo>
                    <a:pt x="618" y="128"/>
                  </a:lnTo>
                  <a:lnTo>
                    <a:pt x="619" y="129"/>
                  </a:lnTo>
                  <a:lnTo>
                    <a:pt x="620" y="130"/>
                  </a:lnTo>
                  <a:lnTo>
                    <a:pt x="620" y="131"/>
                  </a:lnTo>
                  <a:lnTo>
                    <a:pt x="621" y="132"/>
                  </a:lnTo>
                  <a:lnTo>
                    <a:pt x="624" y="135"/>
                  </a:lnTo>
                  <a:lnTo>
                    <a:pt x="625" y="135"/>
                  </a:lnTo>
                  <a:lnTo>
                    <a:pt x="625" y="136"/>
                  </a:lnTo>
                  <a:lnTo>
                    <a:pt x="626" y="137"/>
                  </a:lnTo>
                  <a:lnTo>
                    <a:pt x="626" y="138"/>
                  </a:lnTo>
                  <a:lnTo>
                    <a:pt x="628" y="141"/>
                  </a:lnTo>
                  <a:lnTo>
                    <a:pt x="629" y="143"/>
                  </a:lnTo>
                  <a:lnTo>
                    <a:pt x="629" y="144"/>
                  </a:lnTo>
                  <a:lnTo>
                    <a:pt x="631" y="145"/>
                  </a:lnTo>
                  <a:lnTo>
                    <a:pt x="632" y="147"/>
                  </a:lnTo>
                  <a:lnTo>
                    <a:pt x="633" y="148"/>
                  </a:lnTo>
                  <a:lnTo>
                    <a:pt x="634" y="149"/>
                  </a:lnTo>
                  <a:lnTo>
                    <a:pt x="634" y="149"/>
                  </a:lnTo>
                  <a:lnTo>
                    <a:pt x="635" y="150"/>
                  </a:lnTo>
                  <a:lnTo>
                    <a:pt x="636" y="150"/>
                  </a:lnTo>
                  <a:lnTo>
                    <a:pt x="636" y="150"/>
                  </a:lnTo>
                  <a:lnTo>
                    <a:pt x="637" y="151"/>
                  </a:lnTo>
                  <a:lnTo>
                    <a:pt x="637" y="151"/>
                  </a:lnTo>
                  <a:lnTo>
                    <a:pt x="638" y="151"/>
                  </a:lnTo>
                  <a:lnTo>
                    <a:pt x="639" y="150"/>
                  </a:lnTo>
                  <a:lnTo>
                    <a:pt x="639" y="150"/>
                  </a:lnTo>
                  <a:lnTo>
                    <a:pt x="640" y="150"/>
                  </a:lnTo>
                  <a:lnTo>
                    <a:pt x="640" y="149"/>
                  </a:lnTo>
                  <a:lnTo>
                    <a:pt x="641" y="147"/>
                  </a:lnTo>
                  <a:lnTo>
                    <a:pt x="642" y="146"/>
                  </a:lnTo>
                  <a:lnTo>
                    <a:pt x="642" y="146"/>
                  </a:lnTo>
                  <a:lnTo>
                    <a:pt x="643" y="146"/>
                  </a:lnTo>
                  <a:lnTo>
                    <a:pt x="643" y="146"/>
                  </a:lnTo>
                  <a:lnTo>
                    <a:pt x="644" y="146"/>
                  </a:lnTo>
                  <a:lnTo>
                    <a:pt x="644" y="146"/>
                  </a:lnTo>
                  <a:lnTo>
                    <a:pt x="644" y="147"/>
                  </a:lnTo>
                  <a:lnTo>
                    <a:pt x="644" y="148"/>
                  </a:lnTo>
                  <a:lnTo>
                    <a:pt x="645" y="149"/>
                  </a:lnTo>
                  <a:lnTo>
                    <a:pt x="645" y="151"/>
                  </a:lnTo>
                  <a:lnTo>
                    <a:pt x="645" y="153"/>
                  </a:lnTo>
                  <a:lnTo>
                    <a:pt x="644" y="155"/>
                  </a:lnTo>
                  <a:lnTo>
                    <a:pt x="644" y="158"/>
                  </a:lnTo>
                  <a:lnTo>
                    <a:pt x="644" y="159"/>
                  </a:lnTo>
                  <a:lnTo>
                    <a:pt x="643" y="164"/>
                  </a:lnTo>
                  <a:lnTo>
                    <a:pt x="642" y="168"/>
                  </a:lnTo>
                  <a:lnTo>
                    <a:pt x="642" y="171"/>
                  </a:lnTo>
                  <a:lnTo>
                    <a:pt x="642" y="172"/>
                  </a:lnTo>
                  <a:lnTo>
                    <a:pt x="642" y="172"/>
                  </a:lnTo>
                  <a:lnTo>
                    <a:pt x="642" y="173"/>
                  </a:lnTo>
                  <a:lnTo>
                    <a:pt x="642" y="173"/>
                  </a:lnTo>
                  <a:lnTo>
                    <a:pt x="643" y="174"/>
                  </a:lnTo>
                  <a:lnTo>
                    <a:pt x="643" y="175"/>
                  </a:lnTo>
                  <a:lnTo>
                    <a:pt x="644" y="175"/>
                  </a:lnTo>
                  <a:lnTo>
                    <a:pt x="645" y="176"/>
                  </a:lnTo>
                  <a:lnTo>
                    <a:pt x="646" y="177"/>
                  </a:lnTo>
                  <a:lnTo>
                    <a:pt x="649" y="178"/>
                  </a:lnTo>
                  <a:lnTo>
                    <a:pt x="651" y="180"/>
                  </a:lnTo>
                  <a:lnTo>
                    <a:pt x="654" y="181"/>
                  </a:lnTo>
                  <a:lnTo>
                    <a:pt x="656" y="182"/>
                  </a:lnTo>
                  <a:lnTo>
                    <a:pt x="660" y="183"/>
                  </a:lnTo>
                  <a:lnTo>
                    <a:pt x="664" y="184"/>
                  </a:lnTo>
                  <a:lnTo>
                    <a:pt x="666" y="185"/>
                  </a:lnTo>
                  <a:lnTo>
                    <a:pt x="668" y="186"/>
                  </a:lnTo>
                  <a:lnTo>
                    <a:pt x="671" y="187"/>
                  </a:lnTo>
                  <a:lnTo>
                    <a:pt x="672" y="188"/>
                  </a:lnTo>
                  <a:lnTo>
                    <a:pt x="674" y="190"/>
                  </a:lnTo>
                  <a:lnTo>
                    <a:pt x="678" y="193"/>
                  </a:lnTo>
                  <a:lnTo>
                    <a:pt x="680" y="194"/>
                  </a:lnTo>
                  <a:lnTo>
                    <a:pt x="680" y="195"/>
                  </a:lnTo>
                  <a:lnTo>
                    <a:pt x="681" y="196"/>
                  </a:lnTo>
                  <a:lnTo>
                    <a:pt x="682" y="197"/>
                  </a:lnTo>
                  <a:lnTo>
                    <a:pt x="682" y="198"/>
                  </a:lnTo>
                  <a:lnTo>
                    <a:pt x="683" y="200"/>
                  </a:lnTo>
                  <a:lnTo>
                    <a:pt x="685" y="207"/>
                  </a:lnTo>
                  <a:lnTo>
                    <a:pt x="686" y="211"/>
                  </a:lnTo>
                  <a:lnTo>
                    <a:pt x="687" y="213"/>
                  </a:lnTo>
                  <a:lnTo>
                    <a:pt x="689" y="218"/>
                  </a:lnTo>
                  <a:lnTo>
                    <a:pt x="691" y="224"/>
                  </a:lnTo>
                  <a:lnTo>
                    <a:pt x="692" y="226"/>
                  </a:lnTo>
                  <a:lnTo>
                    <a:pt x="692" y="226"/>
                  </a:lnTo>
                  <a:lnTo>
                    <a:pt x="687" y="236"/>
                  </a:lnTo>
                  <a:lnTo>
                    <a:pt x="686" y="239"/>
                  </a:lnTo>
                  <a:lnTo>
                    <a:pt x="685" y="241"/>
                  </a:lnTo>
                  <a:lnTo>
                    <a:pt x="684" y="242"/>
                  </a:lnTo>
                  <a:lnTo>
                    <a:pt x="684" y="243"/>
                  </a:lnTo>
                  <a:lnTo>
                    <a:pt x="684" y="245"/>
                  </a:lnTo>
                  <a:lnTo>
                    <a:pt x="683" y="247"/>
                  </a:lnTo>
                  <a:lnTo>
                    <a:pt x="684" y="249"/>
                  </a:lnTo>
                  <a:lnTo>
                    <a:pt x="684" y="250"/>
                  </a:lnTo>
                  <a:lnTo>
                    <a:pt x="685" y="254"/>
                  </a:lnTo>
                  <a:lnTo>
                    <a:pt x="685" y="256"/>
                  </a:lnTo>
                  <a:lnTo>
                    <a:pt x="685" y="258"/>
                  </a:lnTo>
                  <a:lnTo>
                    <a:pt x="686" y="263"/>
                  </a:lnTo>
                  <a:lnTo>
                    <a:pt x="686" y="265"/>
                  </a:lnTo>
                  <a:lnTo>
                    <a:pt x="686" y="266"/>
                  </a:lnTo>
                  <a:lnTo>
                    <a:pt x="687" y="268"/>
                  </a:lnTo>
                  <a:lnTo>
                    <a:pt x="687" y="270"/>
                  </a:lnTo>
                  <a:lnTo>
                    <a:pt x="690" y="276"/>
                  </a:lnTo>
                  <a:lnTo>
                    <a:pt x="692" y="280"/>
                  </a:lnTo>
                  <a:lnTo>
                    <a:pt x="692" y="281"/>
                  </a:lnTo>
                  <a:lnTo>
                    <a:pt x="692" y="282"/>
                  </a:lnTo>
                  <a:lnTo>
                    <a:pt x="692" y="283"/>
                  </a:lnTo>
                  <a:lnTo>
                    <a:pt x="692" y="284"/>
                  </a:lnTo>
                  <a:lnTo>
                    <a:pt x="692" y="287"/>
                  </a:lnTo>
                  <a:lnTo>
                    <a:pt x="692" y="288"/>
                  </a:lnTo>
                  <a:lnTo>
                    <a:pt x="693" y="289"/>
                  </a:lnTo>
                  <a:lnTo>
                    <a:pt x="693" y="289"/>
                  </a:lnTo>
                  <a:lnTo>
                    <a:pt x="693" y="290"/>
                  </a:lnTo>
                  <a:lnTo>
                    <a:pt x="693" y="290"/>
                  </a:lnTo>
                  <a:lnTo>
                    <a:pt x="694" y="290"/>
                  </a:lnTo>
                  <a:lnTo>
                    <a:pt x="695" y="291"/>
                  </a:lnTo>
                  <a:lnTo>
                    <a:pt x="696" y="291"/>
                  </a:lnTo>
                  <a:lnTo>
                    <a:pt x="698" y="291"/>
                  </a:lnTo>
                  <a:lnTo>
                    <a:pt x="702" y="291"/>
                  </a:lnTo>
                  <a:lnTo>
                    <a:pt x="703" y="291"/>
                  </a:lnTo>
                  <a:lnTo>
                    <a:pt x="706" y="290"/>
                  </a:lnTo>
                  <a:lnTo>
                    <a:pt x="706" y="290"/>
                  </a:lnTo>
                  <a:lnTo>
                    <a:pt x="707" y="290"/>
                  </a:lnTo>
                  <a:lnTo>
                    <a:pt x="708" y="291"/>
                  </a:lnTo>
                  <a:lnTo>
                    <a:pt x="709" y="291"/>
                  </a:lnTo>
                  <a:lnTo>
                    <a:pt x="709" y="292"/>
                  </a:lnTo>
                  <a:lnTo>
                    <a:pt x="710" y="292"/>
                  </a:lnTo>
                  <a:lnTo>
                    <a:pt x="710" y="293"/>
                  </a:lnTo>
                  <a:lnTo>
                    <a:pt x="710" y="294"/>
                  </a:lnTo>
                  <a:lnTo>
                    <a:pt x="710" y="296"/>
                  </a:lnTo>
                  <a:lnTo>
                    <a:pt x="710" y="297"/>
                  </a:lnTo>
                  <a:lnTo>
                    <a:pt x="710" y="298"/>
                  </a:lnTo>
                  <a:lnTo>
                    <a:pt x="710" y="300"/>
                  </a:lnTo>
                  <a:lnTo>
                    <a:pt x="710" y="302"/>
                  </a:lnTo>
                  <a:lnTo>
                    <a:pt x="709" y="304"/>
                  </a:lnTo>
                  <a:lnTo>
                    <a:pt x="708" y="306"/>
                  </a:lnTo>
                  <a:lnTo>
                    <a:pt x="708" y="308"/>
                  </a:lnTo>
                  <a:lnTo>
                    <a:pt x="707" y="309"/>
                  </a:lnTo>
                  <a:lnTo>
                    <a:pt x="706" y="311"/>
                  </a:lnTo>
                  <a:lnTo>
                    <a:pt x="705" y="312"/>
                  </a:lnTo>
                  <a:lnTo>
                    <a:pt x="705" y="313"/>
                  </a:lnTo>
                  <a:lnTo>
                    <a:pt x="704" y="313"/>
                  </a:lnTo>
                  <a:lnTo>
                    <a:pt x="702" y="315"/>
                  </a:lnTo>
                  <a:lnTo>
                    <a:pt x="699" y="318"/>
                  </a:lnTo>
                  <a:lnTo>
                    <a:pt x="696" y="319"/>
                  </a:lnTo>
                  <a:lnTo>
                    <a:pt x="695" y="320"/>
                  </a:lnTo>
                  <a:lnTo>
                    <a:pt x="693" y="321"/>
                  </a:lnTo>
                  <a:lnTo>
                    <a:pt x="692" y="322"/>
                  </a:lnTo>
                  <a:lnTo>
                    <a:pt x="691" y="324"/>
                  </a:lnTo>
                  <a:lnTo>
                    <a:pt x="690" y="326"/>
                  </a:lnTo>
                  <a:lnTo>
                    <a:pt x="689" y="327"/>
                  </a:lnTo>
                  <a:lnTo>
                    <a:pt x="687" y="333"/>
                  </a:lnTo>
                  <a:lnTo>
                    <a:pt x="685" y="335"/>
                  </a:lnTo>
                  <a:lnTo>
                    <a:pt x="685" y="336"/>
                  </a:lnTo>
                  <a:lnTo>
                    <a:pt x="684" y="337"/>
                  </a:lnTo>
                  <a:lnTo>
                    <a:pt x="683" y="338"/>
                  </a:lnTo>
                  <a:lnTo>
                    <a:pt x="682" y="339"/>
                  </a:lnTo>
                  <a:lnTo>
                    <a:pt x="680" y="341"/>
                  </a:lnTo>
                  <a:lnTo>
                    <a:pt x="679" y="341"/>
                  </a:lnTo>
                  <a:lnTo>
                    <a:pt x="678" y="342"/>
                  </a:lnTo>
                  <a:lnTo>
                    <a:pt x="678" y="343"/>
                  </a:lnTo>
                  <a:lnTo>
                    <a:pt x="677" y="344"/>
                  </a:lnTo>
                  <a:lnTo>
                    <a:pt x="677" y="345"/>
                  </a:lnTo>
                  <a:lnTo>
                    <a:pt x="677" y="347"/>
                  </a:lnTo>
                  <a:lnTo>
                    <a:pt x="677" y="348"/>
                  </a:lnTo>
                  <a:lnTo>
                    <a:pt x="677" y="350"/>
                  </a:lnTo>
                  <a:lnTo>
                    <a:pt x="677" y="352"/>
                  </a:lnTo>
                  <a:lnTo>
                    <a:pt x="678" y="354"/>
                  </a:lnTo>
                  <a:lnTo>
                    <a:pt x="678" y="354"/>
                  </a:lnTo>
                  <a:lnTo>
                    <a:pt x="678" y="355"/>
                  </a:lnTo>
                  <a:lnTo>
                    <a:pt x="679" y="355"/>
                  </a:lnTo>
                  <a:lnTo>
                    <a:pt x="680" y="356"/>
                  </a:lnTo>
                  <a:lnTo>
                    <a:pt x="681" y="356"/>
                  </a:lnTo>
                  <a:lnTo>
                    <a:pt x="682" y="356"/>
                  </a:lnTo>
                  <a:lnTo>
                    <a:pt x="683" y="356"/>
                  </a:lnTo>
                  <a:lnTo>
                    <a:pt x="684" y="357"/>
                  </a:lnTo>
                  <a:lnTo>
                    <a:pt x="686" y="356"/>
                  </a:lnTo>
                  <a:lnTo>
                    <a:pt x="688" y="356"/>
                  </a:lnTo>
                  <a:lnTo>
                    <a:pt x="689" y="356"/>
                  </a:lnTo>
                  <a:lnTo>
                    <a:pt x="691" y="355"/>
                  </a:lnTo>
                  <a:lnTo>
                    <a:pt x="695" y="354"/>
                  </a:lnTo>
                  <a:lnTo>
                    <a:pt x="705" y="351"/>
                  </a:lnTo>
                  <a:lnTo>
                    <a:pt x="707" y="350"/>
                  </a:lnTo>
                  <a:lnTo>
                    <a:pt x="710" y="349"/>
                  </a:lnTo>
                  <a:lnTo>
                    <a:pt x="711" y="349"/>
                  </a:lnTo>
                  <a:lnTo>
                    <a:pt x="712" y="349"/>
                  </a:lnTo>
                  <a:lnTo>
                    <a:pt x="713" y="349"/>
                  </a:lnTo>
                  <a:lnTo>
                    <a:pt x="715" y="349"/>
                  </a:lnTo>
                  <a:lnTo>
                    <a:pt x="716" y="349"/>
                  </a:lnTo>
                  <a:lnTo>
                    <a:pt x="716" y="349"/>
                  </a:lnTo>
                  <a:lnTo>
                    <a:pt x="717" y="350"/>
                  </a:lnTo>
                  <a:lnTo>
                    <a:pt x="718" y="350"/>
                  </a:lnTo>
                  <a:lnTo>
                    <a:pt x="719" y="351"/>
                  </a:lnTo>
                  <a:lnTo>
                    <a:pt x="720" y="352"/>
                  </a:lnTo>
                  <a:lnTo>
                    <a:pt x="721" y="355"/>
                  </a:lnTo>
                  <a:lnTo>
                    <a:pt x="723" y="357"/>
                  </a:lnTo>
                  <a:lnTo>
                    <a:pt x="724" y="358"/>
                  </a:lnTo>
                  <a:lnTo>
                    <a:pt x="724" y="360"/>
                  </a:lnTo>
                  <a:lnTo>
                    <a:pt x="725" y="362"/>
                  </a:lnTo>
                  <a:lnTo>
                    <a:pt x="725" y="363"/>
                  </a:lnTo>
                  <a:lnTo>
                    <a:pt x="725" y="365"/>
                  </a:lnTo>
                  <a:lnTo>
                    <a:pt x="725" y="366"/>
                  </a:lnTo>
                  <a:lnTo>
                    <a:pt x="725" y="369"/>
                  </a:lnTo>
                  <a:lnTo>
                    <a:pt x="725" y="374"/>
                  </a:lnTo>
                  <a:lnTo>
                    <a:pt x="725" y="376"/>
                  </a:lnTo>
                  <a:lnTo>
                    <a:pt x="725" y="377"/>
                  </a:lnTo>
                  <a:lnTo>
                    <a:pt x="725" y="378"/>
                  </a:lnTo>
                  <a:lnTo>
                    <a:pt x="725" y="378"/>
                  </a:lnTo>
                  <a:lnTo>
                    <a:pt x="726" y="379"/>
                  </a:lnTo>
                  <a:lnTo>
                    <a:pt x="726" y="380"/>
                  </a:lnTo>
                  <a:lnTo>
                    <a:pt x="727" y="380"/>
                  </a:lnTo>
                  <a:lnTo>
                    <a:pt x="727" y="380"/>
                  </a:lnTo>
                  <a:lnTo>
                    <a:pt x="731" y="381"/>
                  </a:lnTo>
                  <a:lnTo>
                    <a:pt x="733" y="382"/>
                  </a:lnTo>
                  <a:lnTo>
                    <a:pt x="734" y="382"/>
                  </a:lnTo>
                  <a:lnTo>
                    <a:pt x="735" y="383"/>
                  </a:lnTo>
                  <a:lnTo>
                    <a:pt x="737" y="384"/>
                  </a:lnTo>
                  <a:lnTo>
                    <a:pt x="740" y="385"/>
                  </a:lnTo>
                  <a:lnTo>
                    <a:pt x="741" y="385"/>
                  </a:lnTo>
                  <a:lnTo>
                    <a:pt x="742" y="386"/>
                  </a:lnTo>
                  <a:lnTo>
                    <a:pt x="743" y="387"/>
                  </a:lnTo>
                  <a:lnTo>
                    <a:pt x="745" y="389"/>
                  </a:lnTo>
                  <a:lnTo>
                    <a:pt x="747" y="391"/>
                  </a:lnTo>
                  <a:lnTo>
                    <a:pt x="748" y="391"/>
                  </a:lnTo>
                  <a:lnTo>
                    <a:pt x="748" y="392"/>
                  </a:lnTo>
                  <a:lnTo>
                    <a:pt x="750" y="393"/>
                  </a:lnTo>
                  <a:lnTo>
                    <a:pt x="751" y="393"/>
                  </a:lnTo>
                  <a:lnTo>
                    <a:pt x="752" y="393"/>
                  </a:lnTo>
                  <a:lnTo>
                    <a:pt x="760" y="394"/>
                  </a:lnTo>
                  <a:lnTo>
                    <a:pt x="764" y="395"/>
                  </a:lnTo>
                  <a:lnTo>
                    <a:pt x="771" y="396"/>
                  </a:lnTo>
                  <a:lnTo>
                    <a:pt x="772" y="396"/>
                  </a:lnTo>
                  <a:lnTo>
                    <a:pt x="774" y="397"/>
                  </a:lnTo>
                  <a:lnTo>
                    <a:pt x="775" y="397"/>
                  </a:lnTo>
                  <a:lnTo>
                    <a:pt x="776" y="398"/>
                  </a:lnTo>
                  <a:lnTo>
                    <a:pt x="778" y="399"/>
                  </a:lnTo>
                  <a:lnTo>
                    <a:pt x="779" y="400"/>
                  </a:lnTo>
                  <a:lnTo>
                    <a:pt x="780" y="402"/>
                  </a:lnTo>
                  <a:lnTo>
                    <a:pt x="781" y="402"/>
                  </a:lnTo>
                  <a:lnTo>
                    <a:pt x="781" y="403"/>
                  </a:lnTo>
                  <a:lnTo>
                    <a:pt x="782" y="404"/>
                  </a:lnTo>
                  <a:lnTo>
                    <a:pt x="782" y="406"/>
                  </a:lnTo>
                  <a:lnTo>
                    <a:pt x="782" y="408"/>
                  </a:lnTo>
                  <a:lnTo>
                    <a:pt x="783" y="412"/>
                  </a:lnTo>
                  <a:lnTo>
                    <a:pt x="783" y="413"/>
                  </a:lnTo>
                  <a:lnTo>
                    <a:pt x="783" y="414"/>
                  </a:lnTo>
                  <a:lnTo>
                    <a:pt x="784" y="415"/>
                  </a:lnTo>
                  <a:lnTo>
                    <a:pt x="784" y="416"/>
                  </a:lnTo>
                  <a:lnTo>
                    <a:pt x="785" y="416"/>
                  </a:lnTo>
                  <a:lnTo>
                    <a:pt x="785" y="417"/>
                  </a:lnTo>
                  <a:lnTo>
                    <a:pt x="786" y="417"/>
                  </a:lnTo>
                  <a:lnTo>
                    <a:pt x="787" y="418"/>
                  </a:lnTo>
                  <a:lnTo>
                    <a:pt x="789" y="418"/>
                  </a:lnTo>
                  <a:lnTo>
                    <a:pt x="791" y="418"/>
                  </a:lnTo>
                  <a:lnTo>
                    <a:pt x="794" y="419"/>
                  </a:lnTo>
                  <a:lnTo>
                    <a:pt x="795" y="419"/>
                  </a:lnTo>
                  <a:lnTo>
                    <a:pt x="797" y="419"/>
                  </a:lnTo>
                  <a:lnTo>
                    <a:pt x="798" y="420"/>
                  </a:lnTo>
                  <a:lnTo>
                    <a:pt x="799" y="420"/>
                  </a:lnTo>
                  <a:lnTo>
                    <a:pt x="800" y="421"/>
                  </a:lnTo>
                  <a:lnTo>
                    <a:pt x="808" y="427"/>
                  </a:lnTo>
                  <a:lnTo>
                    <a:pt x="810" y="428"/>
                  </a:lnTo>
                  <a:lnTo>
                    <a:pt x="812" y="429"/>
                  </a:lnTo>
                  <a:lnTo>
                    <a:pt x="813" y="430"/>
                  </a:lnTo>
                  <a:lnTo>
                    <a:pt x="815" y="431"/>
                  </a:lnTo>
                  <a:lnTo>
                    <a:pt x="816" y="431"/>
                  </a:lnTo>
                  <a:lnTo>
                    <a:pt x="817" y="431"/>
                  </a:lnTo>
                  <a:lnTo>
                    <a:pt x="818" y="431"/>
                  </a:lnTo>
                  <a:lnTo>
                    <a:pt x="819" y="431"/>
                  </a:lnTo>
                  <a:lnTo>
                    <a:pt x="821" y="431"/>
                  </a:lnTo>
                  <a:lnTo>
                    <a:pt x="823" y="431"/>
                  </a:lnTo>
                  <a:lnTo>
                    <a:pt x="828" y="430"/>
                  </a:lnTo>
                  <a:lnTo>
                    <a:pt x="831" y="429"/>
                  </a:lnTo>
                  <a:lnTo>
                    <a:pt x="833" y="429"/>
                  </a:lnTo>
                  <a:lnTo>
                    <a:pt x="837" y="429"/>
                  </a:lnTo>
                  <a:lnTo>
                    <a:pt x="842" y="428"/>
                  </a:lnTo>
                  <a:lnTo>
                    <a:pt x="843" y="428"/>
                  </a:lnTo>
                  <a:lnTo>
                    <a:pt x="844" y="428"/>
                  </a:lnTo>
                  <a:lnTo>
                    <a:pt x="845" y="428"/>
                  </a:lnTo>
                  <a:lnTo>
                    <a:pt x="846" y="428"/>
                  </a:lnTo>
                  <a:lnTo>
                    <a:pt x="847" y="429"/>
                  </a:lnTo>
                  <a:lnTo>
                    <a:pt x="850" y="430"/>
                  </a:lnTo>
                  <a:lnTo>
                    <a:pt x="854" y="431"/>
                  </a:lnTo>
                  <a:lnTo>
                    <a:pt x="855" y="432"/>
                  </a:lnTo>
                  <a:lnTo>
                    <a:pt x="857" y="432"/>
                  </a:lnTo>
                  <a:lnTo>
                    <a:pt x="858" y="433"/>
                  </a:lnTo>
                  <a:lnTo>
                    <a:pt x="860" y="435"/>
                  </a:lnTo>
                  <a:lnTo>
                    <a:pt x="861" y="436"/>
                  </a:lnTo>
                  <a:lnTo>
                    <a:pt x="862" y="436"/>
                  </a:lnTo>
                  <a:lnTo>
                    <a:pt x="863" y="437"/>
                  </a:lnTo>
                  <a:lnTo>
                    <a:pt x="863" y="438"/>
                  </a:lnTo>
                  <a:lnTo>
                    <a:pt x="863" y="439"/>
                  </a:lnTo>
                  <a:lnTo>
                    <a:pt x="864" y="439"/>
                  </a:lnTo>
                  <a:lnTo>
                    <a:pt x="864" y="440"/>
                  </a:lnTo>
                  <a:lnTo>
                    <a:pt x="864" y="441"/>
                  </a:lnTo>
                  <a:lnTo>
                    <a:pt x="865" y="443"/>
                  </a:lnTo>
                  <a:lnTo>
                    <a:pt x="865" y="446"/>
                  </a:lnTo>
                  <a:lnTo>
                    <a:pt x="865" y="448"/>
                  </a:lnTo>
                  <a:lnTo>
                    <a:pt x="865" y="448"/>
                  </a:lnTo>
                  <a:lnTo>
                    <a:pt x="866" y="449"/>
                  </a:lnTo>
                  <a:lnTo>
                    <a:pt x="866" y="450"/>
                  </a:lnTo>
                  <a:lnTo>
                    <a:pt x="867" y="451"/>
                  </a:lnTo>
                  <a:lnTo>
                    <a:pt x="867" y="451"/>
                  </a:lnTo>
                  <a:lnTo>
                    <a:pt x="868" y="452"/>
                  </a:lnTo>
                  <a:lnTo>
                    <a:pt x="869" y="452"/>
                  </a:lnTo>
                  <a:lnTo>
                    <a:pt x="870" y="453"/>
                  </a:lnTo>
                  <a:lnTo>
                    <a:pt x="873" y="454"/>
                  </a:lnTo>
                  <a:lnTo>
                    <a:pt x="875" y="455"/>
                  </a:lnTo>
                  <a:lnTo>
                    <a:pt x="885" y="459"/>
                  </a:lnTo>
                  <a:lnTo>
                    <a:pt x="886" y="460"/>
                  </a:lnTo>
                  <a:lnTo>
                    <a:pt x="888" y="461"/>
                  </a:lnTo>
                  <a:lnTo>
                    <a:pt x="890" y="463"/>
                  </a:lnTo>
                  <a:lnTo>
                    <a:pt x="891" y="464"/>
                  </a:lnTo>
                  <a:lnTo>
                    <a:pt x="893" y="466"/>
                  </a:lnTo>
                  <a:lnTo>
                    <a:pt x="894" y="468"/>
                  </a:lnTo>
                  <a:lnTo>
                    <a:pt x="896" y="470"/>
                  </a:lnTo>
                  <a:lnTo>
                    <a:pt x="901" y="477"/>
                  </a:lnTo>
                  <a:lnTo>
                    <a:pt x="904" y="481"/>
                  </a:lnTo>
                  <a:lnTo>
                    <a:pt x="905" y="483"/>
                  </a:lnTo>
                  <a:lnTo>
                    <a:pt x="906" y="484"/>
                  </a:lnTo>
                  <a:lnTo>
                    <a:pt x="907" y="486"/>
                  </a:lnTo>
                  <a:lnTo>
                    <a:pt x="908" y="491"/>
                  </a:lnTo>
                  <a:lnTo>
                    <a:pt x="909" y="493"/>
                  </a:lnTo>
                  <a:lnTo>
                    <a:pt x="910" y="495"/>
                  </a:lnTo>
                  <a:lnTo>
                    <a:pt x="910" y="495"/>
                  </a:lnTo>
                  <a:lnTo>
                    <a:pt x="911" y="495"/>
                  </a:lnTo>
                  <a:lnTo>
                    <a:pt x="910" y="495"/>
                  </a:lnTo>
                  <a:lnTo>
                    <a:pt x="910" y="495"/>
                  </a:lnTo>
                  <a:lnTo>
                    <a:pt x="909" y="495"/>
                  </a:lnTo>
                  <a:lnTo>
                    <a:pt x="909" y="496"/>
                  </a:lnTo>
                  <a:lnTo>
                    <a:pt x="907" y="496"/>
                  </a:lnTo>
                  <a:lnTo>
                    <a:pt x="905" y="498"/>
                  </a:lnTo>
                  <a:lnTo>
                    <a:pt x="900" y="501"/>
                  </a:lnTo>
                  <a:lnTo>
                    <a:pt x="894" y="506"/>
                  </a:lnTo>
                  <a:lnTo>
                    <a:pt x="892" y="508"/>
                  </a:lnTo>
                  <a:lnTo>
                    <a:pt x="888" y="511"/>
                  </a:lnTo>
                  <a:lnTo>
                    <a:pt x="886" y="512"/>
                  </a:lnTo>
                  <a:lnTo>
                    <a:pt x="885" y="513"/>
                  </a:lnTo>
                  <a:lnTo>
                    <a:pt x="884" y="513"/>
                  </a:lnTo>
                  <a:lnTo>
                    <a:pt x="883" y="514"/>
                  </a:lnTo>
                  <a:lnTo>
                    <a:pt x="882" y="514"/>
                  </a:lnTo>
                  <a:lnTo>
                    <a:pt x="881" y="514"/>
                  </a:lnTo>
                  <a:lnTo>
                    <a:pt x="878" y="515"/>
                  </a:lnTo>
                  <a:lnTo>
                    <a:pt x="874" y="515"/>
                  </a:lnTo>
                  <a:lnTo>
                    <a:pt x="873" y="516"/>
                  </a:lnTo>
                  <a:lnTo>
                    <a:pt x="872" y="516"/>
                  </a:lnTo>
                  <a:lnTo>
                    <a:pt x="871" y="517"/>
                  </a:lnTo>
                  <a:lnTo>
                    <a:pt x="868" y="519"/>
                  </a:lnTo>
                  <a:lnTo>
                    <a:pt x="868" y="519"/>
                  </a:lnTo>
                  <a:lnTo>
                    <a:pt x="867" y="520"/>
                  </a:lnTo>
                  <a:lnTo>
                    <a:pt x="866" y="520"/>
                  </a:lnTo>
                  <a:lnTo>
                    <a:pt x="865" y="520"/>
                  </a:lnTo>
                  <a:lnTo>
                    <a:pt x="862" y="521"/>
                  </a:lnTo>
                  <a:lnTo>
                    <a:pt x="861" y="521"/>
                  </a:lnTo>
                  <a:lnTo>
                    <a:pt x="860" y="521"/>
                  </a:lnTo>
                  <a:lnTo>
                    <a:pt x="859" y="521"/>
                  </a:lnTo>
                  <a:lnTo>
                    <a:pt x="858" y="521"/>
                  </a:lnTo>
                  <a:lnTo>
                    <a:pt x="857" y="520"/>
                  </a:lnTo>
                  <a:lnTo>
                    <a:pt x="857" y="520"/>
                  </a:lnTo>
                  <a:lnTo>
                    <a:pt x="855" y="518"/>
                  </a:lnTo>
                  <a:lnTo>
                    <a:pt x="855" y="518"/>
                  </a:lnTo>
                  <a:lnTo>
                    <a:pt x="854" y="518"/>
                  </a:lnTo>
                  <a:lnTo>
                    <a:pt x="851" y="517"/>
                  </a:lnTo>
                  <a:lnTo>
                    <a:pt x="850" y="517"/>
                  </a:lnTo>
                  <a:lnTo>
                    <a:pt x="849" y="516"/>
                  </a:lnTo>
                  <a:lnTo>
                    <a:pt x="847" y="515"/>
                  </a:lnTo>
                  <a:lnTo>
                    <a:pt x="843" y="512"/>
                  </a:lnTo>
                  <a:lnTo>
                    <a:pt x="841" y="510"/>
                  </a:lnTo>
                  <a:lnTo>
                    <a:pt x="839" y="509"/>
                  </a:lnTo>
                  <a:lnTo>
                    <a:pt x="837" y="508"/>
                  </a:lnTo>
                  <a:lnTo>
                    <a:pt x="835" y="507"/>
                  </a:lnTo>
                  <a:lnTo>
                    <a:pt x="833" y="507"/>
                  </a:lnTo>
                  <a:lnTo>
                    <a:pt x="831" y="506"/>
                  </a:lnTo>
                  <a:lnTo>
                    <a:pt x="829" y="506"/>
                  </a:lnTo>
                  <a:lnTo>
                    <a:pt x="828" y="506"/>
                  </a:lnTo>
                  <a:lnTo>
                    <a:pt x="827" y="507"/>
                  </a:lnTo>
                  <a:lnTo>
                    <a:pt x="827" y="507"/>
                  </a:lnTo>
                  <a:lnTo>
                    <a:pt x="826" y="507"/>
                  </a:lnTo>
                  <a:lnTo>
                    <a:pt x="824" y="508"/>
                  </a:lnTo>
                  <a:lnTo>
                    <a:pt x="821" y="509"/>
                  </a:lnTo>
                  <a:lnTo>
                    <a:pt x="821" y="510"/>
                  </a:lnTo>
                  <a:lnTo>
                    <a:pt x="819" y="511"/>
                  </a:lnTo>
                  <a:lnTo>
                    <a:pt x="816" y="514"/>
                  </a:lnTo>
                  <a:lnTo>
                    <a:pt x="814" y="515"/>
                  </a:lnTo>
                  <a:lnTo>
                    <a:pt x="808" y="520"/>
                  </a:lnTo>
                  <a:lnTo>
                    <a:pt x="805" y="521"/>
                  </a:lnTo>
                  <a:lnTo>
                    <a:pt x="804" y="522"/>
                  </a:lnTo>
                  <a:lnTo>
                    <a:pt x="803" y="523"/>
                  </a:lnTo>
                  <a:lnTo>
                    <a:pt x="802" y="523"/>
                  </a:lnTo>
                  <a:lnTo>
                    <a:pt x="801" y="523"/>
                  </a:lnTo>
                  <a:lnTo>
                    <a:pt x="799" y="523"/>
                  </a:lnTo>
                  <a:lnTo>
                    <a:pt x="797" y="524"/>
                  </a:lnTo>
                  <a:lnTo>
                    <a:pt x="793" y="524"/>
                  </a:lnTo>
                  <a:lnTo>
                    <a:pt x="791" y="524"/>
                  </a:lnTo>
                  <a:lnTo>
                    <a:pt x="790" y="523"/>
                  </a:lnTo>
                  <a:lnTo>
                    <a:pt x="789" y="523"/>
                  </a:lnTo>
                  <a:lnTo>
                    <a:pt x="788" y="523"/>
                  </a:lnTo>
                  <a:lnTo>
                    <a:pt x="787" y="522"/>
                  </a:lnTo>
                  <a:lnTo>
                    <a:pt x="785" y="521"/>
                  </a:lnTo>
                  <a:lnTo>
                    <a:pt x="783" y="520"/>
                  </a:lnTo>
                  <a:lnTo>
                    <a:pt x="782" y="519"/>
                  </a:lnTo>
                  <a:lnTo>
                    <a:pt x="779" y="517"/>
                  </a:lnTo>
                  <a:lnTo>
                    <a:pt x="777" y="516"/>
                  </a:lnTo>
                  <a:lnTo>
                    <a:pt x="774" y="513"/>
                  </a:lnTo>
                  <a:lnTo>
                    <a:pt x="770" y="509"/>
                  </a:lnTo>
                  <a:lnTo>
                    <a:pt x="769" y="509"/>
                  </a:lnTo>
                  <a:lnTo>
                    <a:pt x="768" y="508"/>
                  </a:lnTo>
                  <a:lnTo>
                    <a:pt x="767" y="507"/>
                  </a:lnTo>
                  <a:lnTo>
                    <a:pt x="764" y="506"/>
                  </a:lnTo>
                  <a:lnTo>
                    <a:pt x="762" y="505"/>
                  </a:lnTo>
                  <a:lnTo>
                    <a:pt x="756" y="501"/>
                  </a:lnTo>
                  <a:lnTo>
                    <a:pt x="751" y="498"/>
                  </a:lnTo>
                  <a:lnTo>
                    <a:pt x="750" y="498"/>
                  </a:lnTo>
                  <a:lnTo>
                    <a:pt x="748" y="497"/>
                  </a:lnTo>
                  <a:lnTo>
                    <a:pt x="747" y="497"/>
                  </a:lnTo>
                  <a:lnTo>
                    <a:pt x="743" y="495"/>
                  </a:lnTo>
                  <a:lnTo>
                    <a:pt x="737" y="493"/>
                  </a:lnTo>
                  <a:lnTo>
                    <a:pt x="735" y="492"/>
                  </a:lnTo>
                  <a:lnTo>
                    <a:pt x="733" y="492"/>
                  </a:lnTo>
                  <a:lnTo>
                    <a:pt x="731" y="491"/>
                  </a:lnTo>
                  <a:lnTo>
                    <a:pt x="729" y="490"/>
                  </a:lnTo>
                  <a:lnTo>
                    <a:pt x="727" y="490"/>
                  </a:lnTo>
                  <a:lnTo>
                    <a:pt x="724" y="490"/>
                  </a:lnTo>
                  <a:lnTo>
                    <a:pt x="722" y="489"/>
                  </a:lnTo>
                  <a:lnTo>
                    <a:pt x="721" y="489"/>
                  </a:lnTo>
                  <a:lnTo>
                    <a:pt x="720" y="489"/>
                  </a:lnTo>
                  <a:lnTo>
                    <a:pt x="718" y="489"/>
                  </a:lnTo>
                  <a:lnTo>
                    <a:pt x="717" y="490"/>
                  </a:lnTo>
                  <a:lnTo>
                    <a:pt x="716" y="490"/>
                  </a:lnTo>
                  <a:lnTo>
                    <a:pt x="714" y="491"/>
                  </a:lnTo>
                  <a:lnTo>
                    <a:pt x="713" y="491"/>
                  </a:lnTo>
                  <a:lnTo>
                    <a:pt x="712" y="492"/>
                  </a:lnTo>
                  <a:lnTo>
                    <a:pt x="710" y="494"/>
                  </a:lnTo>
                  <a:lnTo>
                    <a:pt x="708" y="495"/>
                  </a:lnTo>
                  <a:lnTo>
                    <a:pt x="704" y="499"/>
                  </a:lnTo>
                  <a:lnTo>
                    <a:pt x="697" y="506"/>
                  </a:lnTo>
                  <a:lnTo>
                    <a:pt x="695" y="507"/>
                  </a:lnTo>
                  <a:lnTo>
                    <a:pt x="690" y="511"/>
                  </a:lnTo>
                  <a:lnTo>
                    <a:pt x="687" y="514"/>
                  </a:lnTo>
                  <a:lnTo>
                    <a:pt x="684" y="516"/>
                  </a:lnTo>
                  <a:lnTo>
                    <a:pt x="683" y="517"/>
                  </a:lnTo>
                  <a:lnTo>
                    <a:pt x="682" y="518"/>
                  </a:lnTo>
                  <a:lnTo>
                    <a:pt x="681" y="519"/>
                  </a:lnTo>
                  <a:lnTo>
                    <a:pt x="681" y="520"/>
                  </a:lnTo>
                  <a:lnTo>
                    <a:pt x="680" y="521"/>
                  </a:lnTo>
                  <a:lnTo>
                    <a:pt x="679" y="523"/>
                  </a:lnTo>
                  <a:lnTo>
                    <a:pt x="678" y="525"/>
                  </a:lnTo>
                  <a:lnTo>
                    <a:pt x="676" y="531"/>
                  </a:lnTo>
                  <a:lnTo>
                    <a:pt x="676" y="533"/>
                  </a:lnTo>
                  <a:lnTo>
                    <a:pt x="675" y="534"/>
                  </a:lnTo>
                  <a:lnTo>
                    <a:pt x="674" y="536"/>
                  </a:lnTo>
                  <a:lnTo>
                    <a:pt x="673" y="538"/>
                  </a:lnTo>
                  <a:lnTo>
                    <a:pt x="670" y="543"/>
                  </a:lnTo>
                  <a:lnTo>
                    <a:pt x="669" y="545"/>
                  </a:lnTo>
                  <a:lnTo>
                    <a:pt x="668" y="547"/>
                  </a:lnTo>
                  <a:lnTo>
                    <a:pt x="666" y="549"/>
                  </a:lnTo>
                  <a:lnTo>
                    <a:pt x="661" y="554"/>
                  </a:lnTo>
                  <a:lnTo>
                    <a:pt x="655" y="560"/>
                  </a:lnTo>
                  <a:lnTo>
                    <a:pt x="653" y="563"/>
                  </a:lnTo>
                  <a:lnTo>
                    <a:pt x="651" y="565"/>
                  </a:lnTo>
                  <a:lnTo>
                    <a:pt x="650" y="567"/>
                  </a:lnTo>
                  <a:lnTo>
                    <a:pt x="646" y="575"/>
                  </a:lnTo>
                  <a:lnTo>
                    <a:pt x="644" y="578"/>
                  </a:lnTo>
                  <a:lnTo>
                    <a:pt x="641" y="584"/>
                  </a:lnTo>
                  <a:lnTo>
                    <a:pt x="640" y="587"/>
                  </a:lnTo>
                  <a:lnTo>
                    <a:pt x="638" y="592"/>
                  </a:lnTo>
                  <a:lnTo>
                    <a:pt x="635" y="597"/>
                  </a:lnTo>
                  <a:lnTo>
                    <a:pt x="634" y="599"/>
                  </a:lnTo>
                  <a:lnTo>
                    <a:pt x="633" y="602"/>
                  </a:lnTo>
                  <a:lnTo>
                    <a:pt x="632" y="607"/>
                  </a:lnTo>
                  <a:lnTo>
                    <a:pt x="631" y="610"/>
                  </a:lnTo>
                  <a:lnTo>
                    <a:pt x="629" y="612"/>
                  </a:lnTo>
                  <a:lnTo>
                    <a:pt x="627" y="616"/>
                  </a:lnTo>
                  <a:lnTo>
                    <a:pt x="626" y="618"/>
                  </a:lnTo>
                  <a:lnTo>
                    <a:pt x="625" y="621"/>
                  </a:lnTo>
                  <a:lnTo>
                    <a:pt x="624" y="623"/>
                  </a:lnTo>
                  <a:lnTo>
                    <a:pt x="622" y="627"/>
                  </a:lnTo>
                  <a:lnTo>
                    <a:pt x="622" y="628"/>
                  </a:lnTo>
                  <a:lnTo>
                    <a:pt x="622" y="629"/>
                  </a:lnTo>
                  <a:lnTo>
                    <a:pt x="621" y="633"/>
                  </a:lnTo>
                  <a:lnTo>
                    <a:pt x="620" y="639"/>
                  </a:lnTo>
                  <a:lnTo>
                    <a:pt x="619" y="642"/>
                  </a:lnTo>
                  <a:lnTo>
                    <a:pt x="619" y="644"/>
                  </a:lnTo>
                  <a:lnTo>
                    <a:pt x="618" y="646"/>
                  </a:lnTo>
                  <a:lnTo>
                    <a:pt x="617" y="648"/>
                  </a:lnTo>
                  <a:lnTo>
                    <a:pt x="617" y="649"/>
                  </a:lnTo>
                  <a:lnTo>
                    <a:pt x="616" y="651"/>
                  </a:lnTo>
                  <a:lnTo>
                    <a:pt x="615" y="652"/>
                  </a:lnTo>
                  <a:lnTo>
                    <a:pt x="614" y="653"/>
                  </a:lnTo>
                  <a:lnTo>
                    <a:pt x="613" y="655"/>
                  </a:lnTo>
                  <a:lnTo>
                    <a:pt x="612" y="656"/>
                  </a:lnTo>
                  <a:lnTo>
                    <a:pt x="611" y="656"/>
                  </a:lnTo>
                  <a:lnTo>
                    <a:pt x="610" y="656"/>
                  </a:lnTo>
                  <a:lnTo>
                    <a:pt x="609" y="657"/>
                  </a:lnTo>
                  <a:lnTo>
                    <a:pt x="608" y="657"/>
                  </a:lnTo>
                  <a:lnTo>
                    <a:pt x="608" y="657"/>
                  </a:lnTo>
                  <a:lnTo>
                    <a:pt x="607" y="657"/>
                  </a:lnTo>
                  <a:lnTo>
                    <a:pt x="606" y="657"/>
                  </a:lnTo>
                  <a:lnTo>
                    <a:pt x="605" y="656"/>
                  </a:lnTo>
                  <a:lnTo>
                    <a:pt x="604" y="656"/>
                  </a:lnTo>
                  <a:lnTo>
                    <a:pt x="604" y="655"/>
                  </a:lnTo>
                  <a:lnTo>
                    <a:pt x="603" y="655"/>
                  </a:lnTo>
                  <a:lnTo>
                    <a:pt x="603" y="654"/>
                  </a:lnTo>
                  <a:lnTo>
                    <a:pt x="603" y="653"/>
                  </a:lnTo>
                  <a:lnTo>
                    <a:pt x="602" y="652"/>
                  </a:lnTo>
                  <a:lnTo>
                    <a:pt x="602" y="651"/>
                  </a:lnTo>
                  <a:lnTo>
                    <a:pt x="602" y="646"/>
                  </a:lnTo>
                  <a:lnTo>
                    <a:pt x="601" y="640"/>
                  </a:lnTo>
                  <a:lnTo>
                    <a:pt x="600" y="637"/>
                  </a:lnTo>
                  <a:lnTo>
                    <a:pt x="600" y="633"/>
                  </a:lnTo>
                  <a:lnTo>
                    <a:pt x="600" y="630"/>
                  </a:lnTo>
                  <a:lnTo>
                    <a:pt x="599" y="626"/>
                  </a:lnTo>
                  <a:lnTo>
                    <a:pt x="598" y="622"/>
                  </a:lnTo>
                  <a:lnTo>
                    <a:pt x="598" y="620"/>
                  </a:lnTo>
                  <a:lnTo>
                    <a:pt x="597" y="618"/>
                  </a:lnTo>
                  <a:lnTo>
                    <a:pt x="597" y="611"/>
                  </a:lnTo>
                  <a:lnTo>
                    <a:pt x="597" y="610"/>
                  </a:lnTo>
                  <a:lnTo>
                    <a:pt x="596" y="608"/>
                  </a:lnTo>
                  <a:lnTo>
                    <a:pt x="596" y="607"/>
                  </a:lnTo>
                  <a:lnTo>
                    <a:pt x="595" y="605"/>
                  </a:lnTo>
                  <a:lnTo>
                    <a:pt x="595" y="603"/>
                  </a:lnTo>
                  <a:lnTo>
                    <a:pt x="594" y="602"/>
                  </a:lnTo>
                  <a:lnTo>
                    <a:pt x="593" y="600"/>
                  </a:lnTo>
                  <a:lnTo>
                    <a:pt x="591" y="599"/>
                  </a:lnTo>
                  <a:lnTo>
                    <a:pt x="591" y="598"/>
                  </a:lnTo>
                  <a:lnTo>
                    <a:pt x="590" y="597"/>
                  </a:lnTo>
                  <a:lnTo>
                    <a:pt x="589" y="596"/>
                  </a:lnTo>
                  <a:lnTo>
                    <a:pt x="588" y="596"/>
                  </a:lnTo>
                  <a:lnTo>
                    <a:pt x="587" y="596"/>
                  </a:lnTo>
                  <a:lnTo>
                    <a:pt x="586" y="595"/>
                  </a:lnTo>
                  <a:lnTo>
                    <a:pt x="584" y="595"/>
                  </a:lnTo>
                  <a:lnTo>
                    <a:pt x="583" y="595"/>
                  </a:lnTo>
                  <a:lnTo>
                    <a:pt x="582" y="595"/>
                  </a:lnTo>
                  <a:lnTo>
                    <a:pt x="581" y="595"/>
                  </a:lnTo>
                  <a:lnTo>
                    <a:pt x="580" y="595"/>
                  </a:lnTo>
                  <a:lnTo>
                    <a:pt x="579" y="595"/>
                  </a:lnTo>
                  <a:lnTo>
                    <a:pt x="576" y="596"/>
                  </a:lnTo>
                  <a:lnTo>
                    <a:pt x="574" y="597"/>
                  </a:lnTo>
                  <a:lnTo>
                    <a:pt x="572" y="597"/>
                  </a:lnTo>
                  <a:lnTo>
                    <a:pt x="569" y="597"/>
                  </a:lnTo>
                  <a:lnTo>
                    <a:pt x="566" y="598"/>
                  </a:lnTo>
                  <a:lnTo>
                    <a:pt x="562" y="598"/>
                  </a:lnTo>
                  <a:lnTo>
                    <a:pt x="556" y="599"/>
                  </a:lnTo>
                  <a:lnTo>
                    <a:pt x="553" y="600"/>
                  </a:lnTo>
                  <a:lnTo>
                    <a:pt x="548" y="600"/>
                  </a:lnTo>
                  <a:lnTo>
                    <a:pt x="547" y="600"/>
                  </a:lnTo>
                  <a:lnTo>
                    <a:pt x="546" y="600"/>
                  </a:lnTo>
                  <a:lnTo>
                    <a:pt x="543" y="600"/>
                  </a:lnTo>
                  <a:lnTo>
                    <a:pt x="538" y="598"/>
                  </a:lnTo>
                  <a:lnTo>
                    <a:pt x="536" y="598"/>
                  </a:lnTo>
                  <a:lnTo>
                    <a:pt x="534" y="597"/>
                  </a:lnTo>
                  <a:lnTo>
                    <a:pt x="531" y="595"/>
                  </a:lnTo>
                  <a:lnTo>
                    <a:pt x="529" y="594"/>
                  </a:lnTo>
                  <a:lnTo>
                    <a:pt x="527" y="593"/>
                  </a:lnTo>
                  <a:lnTo>
                    <a:pt x="524" y="590"/>
                  </a:lnTo>
                  <a:lnTo>
                    <a:pt x="523" y="589"/>
                  </a:lnTo>
                  <a:lnTo>
                    <a:pt x="522" y="589"/>
                  </a:lnTo>
                  <a:lnTo>
                    <a:pt x="521" y="588"/>
                  </a:lnTo>
                  <a:lnTo>
                    <a:pt x="517" y="587"/>
                  </a:lnTo>
                  <a:lnTo>
                    <a:pt x="516" y="586"/>
                  </a:lnTo>
                  <a:lnTo>
                    <a:pt x="514" y="586"/>
                  </a:lnTo>
                  <a:lnTo>
                    <a:pt x="513" y="585"/>
                  </a:lnTo>
                  <a:lnTo>
                    <a:pt x="512" y="585"/>
                  </a:lnTo>
                  <a:lnTo>
                    <a:pt x="511" y="585"/>
                  </a:lnTo>
                  <a:lnTo>
                    <a:pt x="509" y="585"/>
                  </a:lnTo>
                  <a:lnTo>
                    <a:pt x="508" y="585"/>
                  </a:lnTo>
                  <a:lnTo>
                    <a:pt x="507" y="585"/>
                  </a:lnTo>
                  <a:lnTo>
                    <a:pt x="502" y="585"/>
                  </a:lnTo>
                  <a:lnTo>
                    <a:pt x="501" y="585"/>
                  </a:lnTo>
                  <a:lnTo>
                    <a:pt x="500" y="585"/>
                  </a:lnTo>
                  <a:lnTo>
                    <a:pt x="499" y="585"/>
                  </a:lnTo>
                  <a:lnTo>
                    <a:pt x="498" y="585"/>
                  </a:lnTo>
                  <a:lnTo>
                    <a:pt x="498" y="585"/>
                  </a:lnTo>
                  <a:lnTo>
                    <a:pt x="497" y="585"/>
                  </a:lnTo>
                  <a:lnTo>
                    <a:pt x="497" y="584"/>
                  </a:lnTo>
                  <a:lnTo>
                    <a:pt x="496" y="584"/>
                  </a:lnTo>
                  <a:lnTo>
                    <a:pt x="496" y="583"/>
                  </a:lnTo>
                  <a:lnTo>
                    <a:pt x="495" y="582"/>
                  </a:lnTo>
                  <a:lnTo>
                    <a:pt x="495" y="582"/>
                  </a:lnTo>
                  <a:lnTo>
                    <a:pt x="494" y="581"/>
                  </a:lnTo>
                  <a:lnTo>
                    <a:pt x="494" y="580"/>
                  </a:lnTo>
                  <a:lnTo>
                    <a:pt x="494" y="579"/>
                  </a:lnTo>
                  <a:lnTo>
                    <a:pt x="493" y="573"/>
                  </a:lnTo>
                  <a:lnTo>
                    <a:pt x="492" y="570"/>
                  </a:lnTo>
                  <a:lnTo>
                    <a:pt x="492" y="568"/>
                  </a:lnTo>
                  <a:lnTo>
                    <a:pt x="492" y="567"/>
                  </a:lnTo>
                  <a:lnTo>
                    <a:pt x="491" y="566"/>
                  </a:lnTo>
                  <a:lnTo>
                    <a:pt x="491" y="564"/>
                  </a:lnTo>
                  <a:lnTo>
                    <a:pt x="490" y="563"/>
                  </a:lnTo>
                  <a:lnTo>
                    <a:pt x="489" y="562"/>
                  </a:lnTo>
                  <a:lnTo>
                    <a:pt x="488" y="560"/>
                  </a:lnTo>
                  <a:lnTo>
                    <a:pt x="486" y="559"/>
                  </a:lnTo>
                  <a:lnTo>
                    <a:pt x="485" y="558"/>
                  </a:lnTo>
                  <a:lnTo>
                    <a:pt x="484" y="557"/>
                  </a:lnTo>
                  <a:lnTo>
                    <a:pt x="483" y="556"/>
                  </a:lnTo>
                  <a:lnTo>
                    <a:pt x="482" y="555"/>
                  </a:lnTo>
                  <a:lnTo>
                    <a:pt x="480" y="555"/>
                  </a:lnTo>
                  <a:lnTo>
                    <a:pt x="478" y="554"/>
                  </a:lnTo>
                  <a:lnTo>
                    <a:pt x="477" y="554"/>
                  </a:lnTo>
                  <a:lnTo>
                    <a:pt x="475" y="554"/>
                  </a:lnTo>
                  <a:lnTo>
                    <a:pt x="470" y="554"/>
                  </a:lnTo>
                  <a:lnTo>
                    <a:pt x="468" y="554"/>
                  </a:lnTo>
                  <a:lnTo>
                    <a:pt x="466" y="554"/>
                  </a:lnTo>
                  <a:lnTo>
                    <a:pt x="464" y="554"/>
                  </a:lnTo>
                  <a:lnTo>
                    <a:pt x="462" y="554"/>
                  </a:lnTo>
                  <a:lnTo>
                    <a:pt x="461" y="553"/>
                  </a:lnTo>
                  <a:lnTo>
                    <a:pt x="459" y="553"/>
                  </a:lnTo>
                  <a:lnTo>
                    <a:pt x="457" y="552"/>
                  </a:lnTo>
                  <a:lnTo>
                    <a:pt x="456" y="552"/>
                  </a:lnTo>
                  <a:lnTo>
                    <a:pt x="446" y="547"/>
                  </a:lnTo>
                  <a:lnTo>
                    <a:pt x="444" y="545"/>
                  </a:lnTo>
                  <a:lnTo>
                    <a:pt x="440" y="542"/>
                  </a:lnTo>
                  <a:lnTo>
                    <a:pt x="438" y="542"/>
                  </a:lnTo>
                  <a:lnTo>
                    <a:pt x="436" y="540"/>
                  </a:lnTo>
                  <a:lnTo>
                    <a:pt x="435" y="540"/>
                  </a:lnTo>
                  <a:lnTo>
                    <a:pt x="434" y="540"/>
                  </a:lnTo>
                  <a:lnTo>
                    <a:pt x="433" y="540"/>
                  </a:lnTo>
                  <a:lnTo>
                    <a:pt x="432" y="540"/>
                  </a:lnTo>
                  <a:lnTo>
                    <a:pt x="432" y="540"/>
                  </a:lnTo>
                  <a:lnTo>
                    <a:pt x="431" y="540"/>
                  </a:lnTo>
                  <a:lnTo>
                    <a:pt x="429" y="540"/>
                  </a:lnTo>
                  <a:lnTo>
                    <a:pt x="426" y="541"/>
                  </a:lnTo>
                  <a:lnTo>
                    <a:pt x="424" y="542"/>
                  </a:lnTo>
                  <a:lnTo>
                    <a:pt x="422" y="542"/>
                  </a:lnTo>
                  <a:lnTo>
                    <a:pt x="420" y="542"/>
                  </a:lnTo>
                  <a:lnTo>
                    <a:pt x="416" y="542"/>
                  </a:lnTo>
                  <a:lnTo>
                    <a:pt x="413" y="542"/>
                  </a:lnTo>
                  <a:lnTo>
                    <a:pt x="409" y="542"/>
                  </a:lnTo>
                  <a:lnTo>
                    <a:pt x="404" y="542"/>
                  </a:lnTo>
                  <a:lnTo>
                    <a:pt x="403" y="542"/>
                  </a:lnTo>
                  <a:lnTo>
                    <a:pt x="402" y="542"/>
                  </a:lnTo>
                  <a:lnTo>
                    <a:pt x="401" y="542"/>
                  </a:lnTo>
                  <a:lnTo>
                    <a:pt x="400" y="542"/>
                  </a:lnTo>
                  <a:lnTo>
                    <a:pt x="399" y="542"/>
                  </a:lnTo>
                  <a:lnTo>
                    <a:pt x="398" y="543"/>
                  </a:lnTo>
                  <a:lnTo>
                    <a:pt x="397" y="544"/>
                  </a:lnTo>
                  <a:lnTo>
                    <a:pt x="396" y="545"/>
                  </a:lnTo>
                  <a:lnTo>
                    <a:pt x="395" y="546"/>
                  </a:lnTo>
                  <a:lnTo>
                    <a:pt x="394" y="548"/>
                  </a:lnTo>
                  <a:lnTo>
                    <a:pt x="392" y="550"/>
                  </a:lnTo>
                  <a:lnTo>
                    <a:pt x="390" y="555"/>
                  </a:lnTo>
                  <a:lnTo>
                    <a:pt x="389" y="558"/>
                  </a:lnTo>
                  <a:lnTo>
                    <a:pt x="387" y="563"/>
                  </a:lnTo>
                  <a:lnTo>
                    <a:pt x="386" y="565"/>
                  </a:lnTo>
                  <a:lnTo>
                    <a:pt x="385" y="567"/>
                  </a:lnTo>
                  <a:lnTo>
                    <a:pt x="385" y="568"/>
                  </a:lnTo>
                  <a:lnTo>
                    <a:pt x="381" y="573"/>
                  </a:lnTo>
                  <a:lnTo>
                    <a:pt x="378" y="579"/>
                  </a:lnTo>
                  <a:lnTo>
                    <a:pt x="376" y="581"/>
                  </a:lnTo>
                  <a:lnTo>
                    <a:pt x="375" y="582"/>
                  </a:lnTo>
                  <a:lnTo>
                    <a:pt x="374" y="583"/>
                  </a:lnTo>
                  <a:lnTo>
                    <a:pt x="372" y="584"/>
                  </a:lnTo>
                  <a:lnTo>
                    <a:pt x="371" y="586"/>
                  </a:lnTo>
                  <a:lnTo>
                    <a:pt x="367" y="588"/>
                  </a:lnTo>
                  <a:lnTo>
                    <a:pt x="366" y="589"/>
                  </a:lnTo>
                  <a:lnTo>
                    <a:pt x="364" y="590"/>
                  </a:lnTo>
                  <a:lnTo>
                    <a:pt x="363" y="590"/>
                  </a:lnTo>
                  <a:lnTo>
                    <a:pt x="361" y="590"/>
                  </a:lnTo>
                  <a:lnTo>
                    <a:pt x="360" y="590"/>
                  </a:lnTo>
                  <a:lnTo>
                    <a:pt x="358" y="590"/>
                  </a:lnTo>
                  <a:lnTo>
                    <a:pt x="357" y="590"/>
                  </a:lnTo>
                  <a:lnTo>
                    <a:pt x="356" y="589"/>
                  </a:lnTo>
                  <a:lnTo>
                    <a:pt x="355" y="589"/>
                  </a:lnTo>
                  <a:lnTo>
                    <a:pt x="354" y="588"/>
                  </a:lnTo>
                  <a:lnTo>
                    <a:pt x="352" y="587"/>
                  </a:lnTo>
                  <a:lnTo>
                    <a:pt x="351" y="586"/>
                  </a:lnTo>
                  <a:lnTo>
                    <a:pt x="351" y="586"/>
                  </a:lnTo>
                  <a:lnTo>
                    <a:pt x="350" y="585"/>
                  </a:lnTo>
                  <a:lnTo>
                    <a:pt x="349" y="585"/>
                  </a:lnTo>
                  <a:lnTo>
                    <a:pt x="349" y="585"/>
                  </a:lnTo>
                  <a:lnTo>
                    <a:pt x="348" y="585"/>
                  </a:lnTo>
                  <a:lnTo>
                    <a:pt x="347" y="585"/>
                  </a:lnTo>
                  <a:lnTo>
                    <a:pt x="346" y="586"/>
                  </a:lnTo>
                  <a:lnTo>
                    <a:pt x="344" y="587"/>
                  </a:lnTo>
                  <a:lnTo>
                    <a:pt x="343" y="587"/>
                  </a:lnTo>
                  <a:lnTo>
                    <a:pt x="342" y="588"/>
                  </a:lnTo>
                  <a:lnTo>
                    <a:pt x="341" y="588"/>
                  </a:lnTo>
                  <a:lnTo>
                    <a:pt x="340" y="588"/>
                  </a:lnTo>
                  <a:lnTo>
                    <a:pt x="339" y="588"/>
                  </a:lnTo>
                  <a:lnTo>
                    <a:pt x="338" y="588"/>
                  </a:lnTo>
                  <a:lnTo>
                    <a:pt x="337" y="588"/>
                  </a:lnTo>
                  <a:lnTo>
                    <a:pt x="335" y="588"/>
                  </a:lnTo>
                  <a:lnTo>
                    <a:pt x="331" y="587"/>
                  </a:lnTo>
                  <a:lnTo>
                    <a:pt x="329" y="587"/>
                  </a:lnTo>
                  <a:lnTo>
                    <a:pt x="325" y="586"/>
                  </a:lnTo>
                  <a:lnTo>
                    <a:pt x="323" y="586"/>
                  </a:lnTo>
                  <a:lnTo>
                    <a:pt x="320" y="586"/>
                  </a:lnTo>
                  <a:lnTo>
                    <a:pt x="318" y="586"/>
                  </a:lnTo>
                  <a:lnTo>
                    <a:pt x="313" y="586"/>
                  </a:lnTo>
                  <a:lnTo>
                    <a:pt x="310" y="586"/>
                  </a:lnTo>
                  <a:lnTo>
                    <a:pt x="306" y="586"/>
                  </a:lnTo>
                  <a:lnTo>
                    <a:pt x="301" y="585"/>
                  </a:lnTo>
                  <a:lnTo>
                    <a:pt x="295" y="585"/>
                  </a:lnTo>
                  <a:lnTo>
                    <a:pt x="277" y="583"/>
                  </a:lnTo>
                  <a:lnTo>
                    <a:pt x="273" y="583"/>
                  </a:lnTo>
                  <a:lnTo>
                    <a:pt x="271" y="583"/>
                  </a:lnTo>
                  <a:lnTo>
                    <a:pt x="268" y="583"/>
                  </a:lnTo>
                  <a:lnTo>
                    <a:pt x="267" y="583"/>
                  </a:lnTo>
                  <a:lnTo>
                    <a:pt x="262" y="583"/>
                  </a:lnTo>
                  <a:lnTo>
                    <a:pt x="259" y="583"/>
                  </a:lnTo>
                  <a:lnTo>
                    <a:pt x="257" y="583"/>
                  </a:lnTo>
                  <a:lnTo>
                    <a:pt x="253" y="583"/>
                  </a:lnTo>
                  <a:lnTo>
                    <a:pt x="246" y="582"/>
                  </a:lnTo>
                  <a:lnTo>
                    <a:pt x="244" y="582"/>
                  </a:lnTo>
                  <a:lnTo>
                    <a:pt x="242" y="582"/>
                  </a:lnTo>
                  <a:lnTo>
                    <a:pt x="240" y="581"/>
                  </a:lnTo>
                  <a:lnTo>
                    <a:pt x="238" y="581"/>
                  </a:lnTo>
                  <a:lnTo>
                    <a:pt x="237" y="580"/>
                  </a:lnTo>
                  <a:lnTo>
                    <a:pt x="235" y="580"/>
                  </a:lnTo>
                  <a:lnTo>
                    <a:pt x="233" y="579"/>
                  </a:lnTo>
                  <a:lnTo>
                    <a:pt x="231" y="578"/>
                  </a:lnTo>
                  <a:lnTo>
                    <a:pt x="229" y="577"/>
                  </a:lnTo>
                  <a:lnTo>
                    <a:pt x="225" y="575"/>
                  </a:lnTo>
                  <a:lnTo>
                    <a:pt x="217" y="571"/>
                  </a:lnTo>
                  <a:lnTo>
                    <a:pt x="205" y="565"/>
                  </a:lnTo>
                  <a:lnTo>
                    <a:pt x="201" y="562"/>
                  </a:lnTo>
                  <a:lnTo>
                    <a:pt x="199" y="561"/>
                  </a:lnTo>
                  <a:lnTo>
                    <a:pt x="197" y="560"/>
                  </a:lnTo>
                  <a:lnTo>
                    <a:pt x="196" y="559"/>
                  </a:lnTo>
                  <a:lnTo>
                    <a:pt x="194" y="557"/>
                  </a:lnTo>
                  <a:lnTo>
                    <a:pt x="191" y="555"/>
                  </a:lnTo>
                  <a:lnTo>
                    <a:pt x="189" y="553"/>
                  </a:lnTo>
                  <a:lnTo>
                    <a:pt x="187" y="552"/>
                  </a:lnTo>
                  <a:lnTo>
                    <a:pt x="185" y="550"/>
                  </a:lnTo>
                  <a:lnTo>
                    <a:pt x="184" y="548"/>
                  </a:lnTo>
                  <a:lnTo>
                    <a:pt x="183" y="547"/>
                  </a:lnTo>
                  <a:lnTo>
                    <a:pt x="182" y="546"/>
                  </a:lnTo>
                  <a:lnTo>
                    <a:pt x="181" y="545"/>
                  </a:lnTo>
                  <a:lnTo>
                    <a:pt x="180" y="544"/>
                  </a:lnTo>
                  <a:lnTo>
                    <a:pt x="180" y="543"/>
                  </a:lnTo>
                  <a:lnTo>
                    <a:pt x="179" y="542"/>
                  </a:lnTo>
                  <a:lnTo>
                    <a:pt x="178" y="538"/>
                  </a:lnTo>
                  <a:lnTo>
                    <a:pt x="178" y="537"/>
                  </a:lnTo>
                  <a:lnTo>
                    <a:pt x="178" y="536"/>
                  </a:lnTo>
                  <a:lnTo>
                    <a:pt x="178" y="536"/>
                  </a:lnTo>
                  <a:lnTo>
                    <a:pt x="177" y="535"/>
                  </a:lnTo>
                  <a:lnTo>
                    <a:pt x="177" y="535"/>
                  </a:lnTo>
                  <a:lnTo>
                    <a:pt x="176" y="534"/>
                  </a:lnTo>
                  <a:lnTo>
                    <a:pt x="175" y="533"/>
                  </a:lnTo>
                  <a:lnTo>
                    <a:pt x="174" y="533"/>
                  </a:lnTo>
                  <a:lnTo>
                    <a:pt x="173" y="533"/>
                  </a:lnTo>
                  <a:lnTo>
                    <a:pt x="172" y="532"/>
                  </a:lnTo>
                  <a:lnTo>
                    <a:pt x="171" y="532"/>
                  </a:lnTo>
                  <a:lnTo>
                    <a:pt x="170" y="532"/>
                  </a:lnTo>
                  <a:lnTo>
                    <a:pt x="170" y="532"/>
                  </a:lnTo>
                  <a:lnTo>
                    <a:pt x="169" y="531"/>
                  </a:lnTo>
                  <a:lnTo>
                    <a:pt x="168" y="530"/>
                  </a:lnTo>
                  <a:lnTo>
                    <a:pt x="166" y="528"/>
                  </a:lnTo>
                  <a:lnTo>
                    <a:pt x="165" y="528"/>
                  </a:lnTo>
                  <a:lnTo>
                    <a:pt x="164" y="527"/>
                  </a:lnTo>
                  <a:lnTo>
                    <a:pt x="163" y="526"/>
                  </a:lnTo>
                  <a:lnTo>
                    <a:pt x="162" y="526"/>
                  </a:lnTo>
                  <a:lnTo>
                    <a:pt x="161" y="525"/>
                  </a:lnTo>
                  <a:lnTo>
                    <a:pt x="157" y="524"/>
                  </a:lnTo>
                  <a:lnTo>
                    <a:pt x="156" y="524"/>
                  </a:lnTo>
                  <a:lnTo>
                    <a:pt x="156" y="524"/>
                  </a:lnTo>
                  <a:lnTo>
                    <a:pt x="155" y="523"/>
                  </a:lnTo>
                  <a:lnTo>
                    <a:pt x="155" y="523"/>
                  </a:lnTo>
                  <a:lnTo>
                    <a:pt x="154" y="522"/>
                  </a:lnTo>
                  <a:lnTo>
                    <a:pt x="154" y="521"/>
                  </a:lnTo>
                  <a:lnTo>
                    <a:pt x="154" y="521"/>
                  </a:lnTo>
                  <a:lnTo>
                    <a:pt x="154" y="520"/>
                  </a:lnTo>
                  <a:lnTo>
                    <a:pt x="153" y="519"/>
                  </a:lnTo>
                  <a:lnTo>
                    <a:pt x="152" y="519"/>
                  </a:lnTo>
                  <a:lnTo>
                    <a:pt x="150" y="518"/>
                  </a:lnTo>
                  <a:lnTo>
                    <a:pt x="149" y="517"/>
                  </a:lnTo>
                  <a:lnTo>
                    <a:pt x="148" y="516"/>
                  </a:lnTo>
                  <a:lnTo>
                    <a:pt x="146" y="514"/>
                  </a:lnTo>
                  <a:lnTo>
                    <a:pt x="145" y="513"/>
                  </a:lnTo>
                  <a:lnTo>
                    <a:pt x="144" y="513"/>
                  </a:lnTo>
                  <a:lnTo>
                    <a:pt x="144" y="512"/>
                  </a:lnTo>
                  <a:lnTo>
                    <a:pt x="143" y="512"/>
                  </a:lnTo>
                  <a:lnTo>
                    <a:pt x="141" y="512"/>
                  </a:lnTo>
                  <a:lnTo>
                    <a:pt x="139" y="511"/>
                  </a:lnTo>
                  <a:lnTo>
                    <a:pt x="137" y="510"/>
                  </a:lnTo>
                  <a:lnTo>
                    <a:pt x="136" y="510"/>
                  </a:lnTo>
                  <a:lnTo>
                    <a:pt x="135" y="509"/>
                  </a:lnTo>
                  <a:lnTo>
                    <a:pt x="135" y="508"/>
                  </a:lnTo>
                  <a:lnTo>
                    <a:pt x="134" y="507"/>
                  </a:ln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close/>
                </a:path>
              </a:pathLst>
            </a:custGeom>
            <a:solidFill>
              <a:srgbClr val="6BAED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69" name="Freeform 285">
              <a:extLst>
                <a:ext uri="{FF2B5EF4-FFF2-40B4-BE49-F238E27FC236}">
                  <a16:creationId xmlns:a16="http://schemas.microsoft.com/office/drawing/2014/main" id="{D622BC10-B4A0-425B-B4EF-DA6D1C99CFDA}"/>
                </a:ext>
              </a:extLst>
            </p:cNvPr>
            <p:cNvSpPr>
              <a:spLocks/>
            </p:cNvSpPr>
            <p:nvPr/>
          </p:nvSpPr>
          <p:spPr bwMode="auto">
            <a:xfrm>
              <a:off x="6903884" y="4018849"/>
              <a:ext cx="1233488" cy="1042988"/>
            </a:xfrm>
            <a:custGeom>
              <a:avLst/>
              <a:gdLst>
                <a:gd name="T0" fmla="*/ 329 w 777"/>
                <a:gd name="T1" fmla="*/ 1 h 657"/>
                <a:gd name="T2" fmla="*/ 362 w 777"/>
                <a:gd name="T3" fmla="*/ 6 h 657"/>
                <a:gd name="T4" fmla="*/ 400 w 777"/>
                <a:gd name="T5" fmla="*/ 20 h 657"/>
                <a:gd name="T6" fmla="*/ 380 w 777"/>
                <a:gd name="T7" fmla="*/ 30 h 657"/>
                <a:gd name="T8" fmla="*/ 377 w 777"/>
                <a:gd name="T9" fmla="*/ 51 h 657"/>
                <a:gd name="T10" fmla="*/ 409 w 777"/>
                <a:gd name="T11" fmla="*/ 62 h 657"/>
                <a:gd name="T12" fmla="*/ 396 w 777"/>
                <a:gd name="T13" fmla="*/ 86 h 657"/>
                <a:gd name="T14" fmla="*/ 410 w 777"/>
                <a:gd name="T15" fmla="*/ 124 h 657"/>
                <a:gd name="T16" fmla="*/ 403 w 777"/>
                <a:gd name="T17" fmla="*/ 140 h 657"/>
                <a:gd name="T18" fmla="*/ 432 w 777"/>
                <a:gd name="T19" fmla="*/ 153 h 657"/>
                <a:gd name="T20" fmla="*/ 448 w 777"/>
                <a:gd name="T21" fmla="*/ 125 h 657"/>
                <a:gd name="T22" fmla="*/ 431 w 777"/>
                <a:gd name="T23" fmla="*/ 99 h 657"/>
                <a:gd name="T24" fmla="*/ 448 w 777"/>
                <a:gd name="T25" fmla="*/ 84 h 657"/>
                <a:gd name="T26" fmla="*/ 473 w 777"/>
                <a:gd name="T27" fmla="*/ 103 h 657"/>
                <a:gd name="T28" fmla="*/ 487 w 777"/>
                <a:gd name="T29" fmla="*/ 132 h 657"/>
                <a:gd name="T30" fmla="*/ 503 w 777"/>
                <a:gd name="T31" fmla="*/ 151 h 657"/>
                <a:gd name="T32" fmla="*/ 511 w 777"/>
                <a:gd name="T33" fmla="*/ 151 h 657"/>
                <a:gd name="T34" fmla="*/ 515 w 777"/>
                <a:gd name="T35" fmla="*/ 178 h 657"/>
                <a:gd name="T36" fmla="*/ 549 w 777"/>
                <a:gd name="T37" fmla="*/ 200 h 657"/>
                <a:gd name="T38" fmla="*/ 551 w 777"/>
                <a:gd name="T39" fmla="*/ 254 h 657"/>
                <a:gd name="T40" fmla="*/ 559 w 777"/>
                <a:gd name="T41" fmla="*/ 289 h 657"/>
                <a:gd name="T42" fmla="*/ 576 w 777"/>
                <a:gd name="T43" fmla="*/ 294 h 657"/>
                <a:gd name="T44" fmla="*/ 561 w 777"/>
                <a:gd name="T45" fmla="*/ 320 h 657"/>
                <a:gd name="T46" fmla="*/ 543 w 777"/>
                <a:gd name="T47" fmla="*/ 345 h 657"/>
                <a:gd name="T48" fmla="*/ 557 w 777"/>
                <a:gd name="T49" fmla="*/ 355 h 657"/>
                <a:gd name="T50" fmla="*/ 590 w 777"/>
                <a:gd name="T51" fmla="*/ 358 h 657"/>
                <a:gd name="T52" fmla="*/ 599 w 777"/>
                <a:gd name="T53" fmla="*/ 382 h 657"/>
                <a:gd name="T54" fmla="*/ 637 w 777"/>
                <a:gd name="T55" fmla="*/ 396 h 657"/>
                <a:gd name="T56" fmla="*/ 650 w 777"/>
                <a:gd name="T57" fmla="*/ 416 h 657"/>
                <a:gd name="T58" fmla="*/ 681 w 777"/>
                <a:gd name="T59" fmla="*/ 431 h 657"/>
                <a:gd name="T60" fmla="*/ 716 w 777"/>
                <a:gd name="T61" fmla="*/ 430 h 657"/>
                <a:gd name="T62" fmla="*/ 731 w 777"/>
                <a:gd name="T63" fmla="*/ 448 h 657"/>
                <a:gd name="T64" fmla="*/ 762 w 777"/>
                <a:gd name="T65" fmla="*/ 470 h 657"/>
                <a:gd name="T66" fmla="*/ 766 w 777"/>
                <a:gd name="T67" fmla="*/ 501 h 657"/>
                <a:gd name="T68" fmla="*/ 733 w 777"/>
                <a:gd name="T69" fmla="*/ 520 h 657"/>
                <a:gd name="T70" fmla="*/ 709 w 777"/>
                <a:gd name="T71" fmla="*/ 512 h 657"/>
                <a:gd name="T72" fmla="*/ 680 w 777"/>
                <a:gd name="T73" fmla="*/ 515 h 657"/>
                <a:gd name="T74" fmla="*/ 648 w 777"/>
                <a:gd name="T75" fmla="*/ 519 h 657"/>
                <a:gd name="T76" fmla="*/ 601 w 777"/>
                <a:gd name="T77" fmla="*/ 492 h 657"/>
                <a:gd name="T78" fmla="*/ 570 w 777"/>
                <a:gd name="T79" fmla="*/ 499 h 657"/>
                <a:gd name="T80" fmla="*/ 539 w 777"/>
                <a:gd name="T81" fmla="*/ 538 h 657"/>
                <a:gd name="T82" fmla="*/ 499 w 777"/>
                <a:gd name="T83" fmla="*/ 602 h 657"/>
                <a:gd name="T84" fmla="*/ 483 w 777"/>
                <a:gd name="T85" fmla="*/ 649 h 657"/>
                <a:gd name="T86" fmla="*/ 469 w 777"/>
                <a:gd name="T87" fmla="*/ 654 h 657"/>
                <a:gd name="T88" fmla="*/ 461 w 777"/>
                <a:gd name="T89" fmla="*/ 605 h 657"/>
                <a:gd name="T90" fmla="*/ 442 w 777"/>
                <a:gd name="T91" fmla="*/ 596 h 657"/>
                <a:gd name="T92" fmla="*/ 393 w 777"/>
                <a:gd name="T93" fmla="*/ 593 h 657"/>
                <a:gd name="T94" fmla="*/ 365 w 777"/>
                <a:gd name="T95" fmla="*/ 585 h 657"/>
                <a:gd name="T96" fmla="*/ 357 w 777"/>
                <a:gd name="T97" fmla="*/ 564 h 657"/>
                <a:gd name="T98" fmla="*/ 328 w 777"/>
                <a:gd name="T99" fmla="*/ 554 h 657"/>
                <a:gd name="T100" fmla="*/ 292 w 777"/>
                <a:gd name="T101" fmla="*/ 541 h 657"/>
                <a:gd name="T102" fmla="*/ 260 w 777"/>
                <a:gd name="T103" fmla="*/ 548 h 657"/>
                <a:gd name="T104" fmla="*/ 230 w 777"/>
                <a:gd name="T105" fmla="*/ 590 h 657"/>
                <a:gd name="T106" fmla="*/ 212 w 777"/>
                <a:gd name="T107" fmla="*/ 586 h 657"/>
                <a:gd name="T108" fmla="*/ 176 w 777"/>
                <a:gd name="T109" fmla="*/ 586 h 657"/>
                <a:gd name="T110" fmla="*/ 104 w 777"/>
                <a:gd name="T111" fmla="*/ 581 h 657"/>
                <a:gd name="T112" fmla="*/ 51 w 777"/>
                <a:gd name="T113" fmla="*/ 550 h 657"/>
                <a:gd name="T114" fmla="*/ 39 w 777"/>
                <a:gd name="T115" fmla="*/ 533 h 657"/>
                <a:gd name="T116" fmla="*/ 21 w 777"/>
                <a:gd name="T117" fmla="*/ 523 h 657"/>
                <a:gd name="T118" fmla="*/ 3 w 777"/>
                <a:gd name="T119" fmla="*/ 51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7" h="657">
                  <a:moveTo>
                    <a:pt x="296" y="0"/>
                  </a:moveTo>
                  <a:lnTo>
                    <a:pt x="297" y="0"/>
                  </a:lnTo>
                  <a:lnTo>
                    <a:pt x="297" y="0"/>
                  </a:lnTo>
                  <a:lnTo>
                    <a:pt x="299" y="1"/>
                  </a:lnTo>
                  <a:lnTo>
                    <a:pt x="303" y="2"/>
                  </a:lnTo>
                  <a:lnTo>
                    <a:pt x="305" y="2"/>
                  </a:lnTo>
                  <a:lnTo>
                    <a:pt x="308" y="3"/>
                  </a:lnTo>
                  <a:lnTo>
                    <a:pt x="312" y="3"/>
                  </a:lnTo>
                  <a:lnTo>
                    <a:pt x="314" y="3"/>
                  </a:lnTo>
                  <a:lnTo>
                    <a:pt x="316" y="3"/>
                  </a:lnTo>
                  <a:lnTo>
                    <a:pt x="318" y="2"/>
                  </a:lnTo>
                  <a:lnTo>
                    <a:pt x="322" y="1"/>
                  </a:lnTo>
                  <a:lnTo>
                    <a:pt x="323" y="1"/>
                  </a:lnTo>
                  <a:lnTo>
                    <a:pt x="324" y="1"/>
                  </a:lnTo>
                  <a:lnTo>
                    <a:pt x="325" y="1"/>
                  </a:lnTo>
                  <a:lnTo>
                    <a:pt x="327" y="1"/>
                  </a:lnTo>
                  <a:lnTo>
                    <a:pt x="329" y="1"/>
                  </a:lnTo>
                  <a:lnTo>
                    <a:pt x="332" y="3"/>
                  </a:lnTo>
                  <a:lnTo>
                    <a:pt x="333" y="3"/>
                  </a:lnTo>
                  <a:lnTo>
                    <a:pt x="334" y="3"/>
                  </a:lnTo>
                  <a:lnTo>
                    <a:pt x="335" y="3"/>
                  </a:lnTo>
                  <a:lnTo>
                    <a:pt x="336" y="3"/>
                  </a:lnTo>
                  <a:lnTo>
                    <a:pt x="340" y="2"/>
                  </a:lnTo>
                  <a:lnTo>
                    <a:pt x="342" y="2"/>
                  </a:lnTo>
                  <a:lnTo>
                    <a:pt x="343" y="2"/>
                  </a:lnTo>
                  <a:lnTo>
                    <a:pt x="345" y="2"/>
                  </a:lnTo>
                  <a:lnTo>
                    <a:pt x="348" y="2"/>
                  </a:lnTo>
                  <a:lnTo>
                    <a:pt x="352" y="3"/>
                  </a:lnTo>
                  <a:lnTo>
                    <a:pt x="353" y="3"/>
                  </a:lnTo>
                  <a:lnTo>
                    <a:pt x="355" y="3"/>
                  </a:lnTo>
                  <a:lnTo>
                    <a:pt x="357" y="4"/>
                  </a:lnTo>
                  <a:lnTo>
                    <a:pt x="359" y="4"/>
                  </a:lnTo>
                  <a:lnTo>
                    <a:pt x="361" y="5"/>
                  </a:lnTo>
                  <a:lnTo>
                    <a:pt x="362" y="6"/>
                  </a:lnTo>
                  <a:lnTo>
                    <a:pt x="366" y="8"/>
                  </a:lnTo>
                  <a:lnTo>
                    <a:pt x="376" y="12"/>
                  </a:lnTo>
                  <a:lnTo>
                    <a:pt x="378" y="13"/>
                  </a:lnTo>
                  <a:lnTo>
                    <a:pt x="380" y="14"/>
                  </a:lnTo>
                  <a:lnTo>
                    <a:pt x="383" y="15"/>
                  </a:lnTo>
                  <a:lnTo>
                    <a:pt x="385" y="16"/>
                  </a:lnTo>
                  <a:lnTo>
                    <a:pt x="388" y="17"/>
                  </a:lnTo>
                  <a:lnTo>
                    <a:pt x="390" y="18"/>
                  </a:lnTo>
                  <a:lnTo>
                    <a:pt x="392" y="18"/>
                  </a:lnTo>
                  <a:lnTo>
                    <a:pt x="394" y="18"/>
                  </a:lnTo>
                  <a:lnTo>
                    <a:pt x="396" y="19"/>
                  </a:lnTo>
                  <a:lnTo>
                    <a:pt x="398" y="19"/>
                  </a:lnTo>
                  <a:lnTo>
                    <a:pt x="400" y="18"/>
                  </a:lnTo>
                  <a:lnTo>
                    <a:pt x="400" y="18"/>
                  </a:lnTo>
                  <a:lnTo>
                    <a:pt x="401" y="18"/>
                  </a:lnTo>
                  <a:lnTo>
                    <a:pt x="400" y="19"/>
                  </a:lnTo>
                  <a:lnTo>
                    <a:pt x="400" y="20"/>
                  </a:lnTo>
                  <a:lnTo>
                    <a:pt x="399" y="21"/>
                  </a:lnTo>
                  <a:lnTo>
                    <a:pt x="399" y="22"/>
                  </a:lnTo>
                  <a:lnTo>
                    <a:pt x="398" y="24"/>
                  </a:lnTo>
                  <a:lnTo>
                    <a:pt x="397" y="28"/>
                  </a:lnTo>
                  <a:lnTo>
                    <a:pt x="397" y="29"/>
                  </a:lnTo>
                  <a:lnTo>
                    <a:pt x="397" y="29"/>
                  </a:lnTo>
                  <a:lnTo>
                    <a:pt x="396" y="30"/>
                  </a:lnTo>
                  <a:lnTo>
                    <a:pt x="396" y="31"/>
                  </a:lnTo>
                  <a:lnTo>
                    <a:pt x="395" y="31"/>
                  </a:lnTo>
                  <a:lnTo>
                    <a:pt x="395" y="32"/>
                  </a:lnTo>
                  <a:lnTo>
                    <a:pt x="394" y="32"/>
                  </a:lnTo>
                  <a:lnTo>
                    <a:pt x="393" y="32"/>
                  </a:lnTo>
                  <a:lnTo>
                    <a:pt x="392" y="32"/>
                  </a:lnTo>
                  <a:lnTo>
                    <a:pt x="391" y="32"/>
                  </a:lnTo>
                  <a:lnTo>
                    <a:pt x="390" y="32"/>
                  </a:lnTo>
                  <a:lnTo>
                    <a:pt x="384" y="31"/>
                  </a:lnTo>
                  <a:lnTo>
                    <a:pt x="380" y="30"/>
                  </a:lnTo>
                  <a:lnTo>
                    <a:pt x="379" y="30"/>
                  </a:lnTo>
                  <a:lnTo>
                    <a:pt x="378" y="30"/>
                  </a:lnTo>
                  <a:lnTo>
                    <a:pt x="378" y="31"/>
                  </a:lnTo>
                  <a:lnTo>
                    <a:pt x="377" y="31"/>
                  </a:lnTo>
                  <a:lnTo>
                    <a:pt x="377" y="32"/>
                  </a:lnTo>
                  <a:lnTo>
                    <a:pt x="377" y="33"/>
                  </a:lnTo>
                  <a:lnTo>
                    <a:pt x="376" y="34"/>
                  </a:lnTo>
                  <a:lnTo>
                    <a:pt x="376" y="36"/>
                  </a:lnTo>
                  <a:lnTo>
                    <a:pt x="376" y="37"/>
                  </a:lnTo>
                  <a:lnTo>
                    <a:pt x="376" y="38"/>
                  </a:lnTo>
                  <a:lnTo>
                    <a:pt x="376" y="42"/>
                  </a:lnTo>
                  <a:lnTo>
                    <a:pt x="376" y="43"/>
                  </a:lnTo>
                  <a:lnTo>
                    <a:pt x="376" y="45"/>
                  </a:lnTo>
                  <a:lnTo>
                    <a:pt x="376" y="48"/>
                  </a:lnTo>
                  <a:lnTo>
                    <a:pt x="376" y="50"/>
                  </a:lnTo>
                  <a:lnTo>
                    <a:pt x="376" y="51"/>
                  </a:lnTo>
                  <a:lnTo>
                    <a:pt x="377" y="51"/>
                  </a:lnTo>
                  <a:lnTo>
                    <a:pt x="377" y="52"/>
                  </a:lnTo>
                  <a:lnTo>
                    <a:pt x="377" y="53"/>
                  </a:lnTo>
                  <a:lnTo>
                    <a:pt x="378" y="53"/>
                  </a:lnTo>
                  <a:lnTo>
                    <a:pt x="378" y="54"/>
                  </a:lnTo>
                  <a:lnTo>
                    <a:pt x="379" y="54"/>
                  </a:lnTo>
                  <a:lnTo>
                    <a:pt x="380" y="54"/>
                  </a:lnTo>
                  <a:lnTo>
                    <a:pt x="384" y="56"/>
                  </a:lnTo>
                  <a:lnTo>
                    <a:pt x="388" y="57"/>
                  </a:lnTo>
                  <a:lnTo>
                    <a:pt x="394" y="58"/>
                  </a:lnTo>
                  <a:lnTo>
                    <a:pt x="397" y="59"/>
                  </a:lnTo>
                  <a:lnTo>
                    <a:pt x="399" y="60"/>
                  </a:lnTo>
                  <a:lnTo>
                    <a:pt x="401" y="60"/>
                  </a:lnTo>
                  <a:lnTo>
                    <a:pt x="404" y="60"/>
                  </a:lnTo>
                  <a:lnTo>
                    <a:pt x="407" y="61"/>
                  </a:lnTo>
                  <a:lnTo>
                    <a:pt x="408" y="61"/>
                  </a:lnTo>
                  <a:lnTo>
                    <a:pt x="408" y="61"/>
                  </a:lnTo>
                  <a:lnTo>
                    <a:pt x="409" y="62"/>
                  </a:lnTo>
                  <a:lnTo>
                    <a:pt x="409" y="62"/>
                  </a:lnTo>
                  <a:lnTo>
                    <a:pt x="409" y="62"/>
                  </a:lnTo>
                  <a:lnTo>
                    <a:pt x="409" y="63"/>
                  </a:lnTo>
                  <a:lnTo>
                    <a:pt x="408" y="63"/>
                  </a:lnTo>
                  <a:lnTo>
                    <a:pt x="407" y="64"/>
                  </a:lnTo>
                  <a:lnTo>
                    <a:pt x="406" y="65"/>
                  </a:lnTo>
                  <a:lnTo>
                    <a:pt x="405" y="66"/>
                  </a:lnTo>
                  <a:lnTo>
                    <a:pt x="404" y="67"/>
                  </a:lnTo>
                  <a:lnTo>
                    <a:pt x="403" y="68"/>
                  </a:lnTo>
                  <a:lnTo>
                    <a:pt x="402" y="71"/>
                  </a:lnTo>
                  <a:lnTo>
                    <a:pt x="401" y="73"/>
                  </a:lnTo>
                  <a:lnTo>
                    <a:pt x="398" y="77"/>
                  </a:lnTo>
                  <a:lnTo>
                    <a:pt x="397" y="78"/>
                  </a:lnTo>
                  <a:lnTo>
                    <a:pt x="397" y="80"/>
                  </a:lnTo>
                  <a:lnTo>
                    <a:pt x="396" y="82"/>
                  </a:lnTo>
                  <a:lnTo>
                    <a:pt x="396" y="84"/>
                  </a:lnTo>
                  <a:lnTo>
                    <a:pt x="396" y="86"/>
                  </a:lnTo>
                  <a:lnTo>
                    <a:pt x="396" y="88"/>
                  </a:lnTo>
                  <a:lnTo>
                    <a:pt x="397" y="90"/>
                  </a:lnTo>
                  <a:lnTo>
                    <a:pt x="397" y="92"/>
                  </a:lnTo>
                  <a:lnTo>
                    <a:pt x="398" y="97"/>
                  </a:lnTo>
                  <a:lnTo>
                    <a:pt x="400" y="102"/>
                  </a:lnTo>
                  <a:lnTo>
                    <a:pt x="401" y="106"/>
                  </a:lnTo>
                  <a:lnTo>
                    <a:pt x="402" y="108"/>
                  </a:lnTo>
                  <a:lnTo>
                    <a:pt x="402" y="109"/>
                  </a:lnTo>
                  <a:lnTo>
                    <a:pt x="403" y="110"/>
                  </a:lnTo>
                  <a:lnTo>
                    <a:pt x="404" y="112"/>
                  </a:lnTo>
                  <a:lnTo>
                    <a:pt x="407" y="116"/>
                  </a:lnTo>
                  <a:lnTo>
                    <a:pt x="408" y="117"/>
                  </a:lnTo>
                  <a:lnTo>
                    <a:pt x="408" y="119"/>
                  </a:lnTo>
                  <a:lnTo>
                    <a:pt x="409" y="120"/>
                  </a:lnTo>
                  <a:lnTo>
                    <a:pt x="410" y="122"/>
                  </a:lnTo>
                  <a:lnTo>
                    <a:pt x="410" y="123"/>
                  </a:lnTo>
                  <a:lnTo>
                    <a:pt x="410" y="124"/>
                  </a:lnTo>
                  <a:lnTo>
                    <a:pt x="410" y="125"/>
                  </a:lnTo>
                  <a:lnTo>
                    <a:pt x="410" y="126"/>
                  </a:lnTo>
                  <a:lnTo>
                    <a:pt x="409" y="126"/>
                  </a:lnTo>
                  <a:lnTo>
                    <a:pt x="409" y="127"/>
                  </a:lnTo>
                  <a:lnTo>
                    <a:pt x="408" y="128"/>
                  </a:lnTo>
                  <a:lnTo>
                    <a:pt x="406" y="130"/>
                  </a:lnTo>
                  <a:lnTo>
                    <a:pt x="405" y="131"/>
                  </a:lnTo>
                  <a:lnTo>
                    <a:pt x="404" y="132"/>
                  </a:lnTo>
                  <a:lnTo>
                    <a:pt x="404" y="133"/>
                  </a:lnTo>
                  <a:lnTo>
                    <a:pt x="403" y="134"/>
                  </a:lnTo>
                  <a:lnTo>
                    <a:pt x="403" y="135"/>
                  </a:lnTo>
                  <a:lnTo>
                    <a:pt x="403" y="136"/>
                  </a:lnTo>
                  <a:lnTo>
                    <a:pt x="402" y="137"/>
                  </a:lnTo>
                  <a:lnTo>
                    <a:pt x="402" y="138"/>
                  </a:lnTo>
                  <a:lnTo>
                    <a:pt x="402" y="139"/>
                  </a:lnTo>
                  <a:lnTo>
                    <a:pt x="403" y="140"/>
                  </a:lnTo>
                  <a:lnTo>
                    <a:pt x="403" y="140"/>
                  </a:lnTo>
                  <a:lnTo>
                    <a:pt x="404" y="141"/>
                  </a:lnTo>
                  <a:lnTo>
                    <a:pt x="404" y="142"/>
                  </a:lnTo>
                  <a:lnTo>
                    <a:pt x="406" y="144"/>
                  </a:lnTo>
                  <a:lnTo>
                    <a:pt x="407" y="145"/>
                  </a:lnTo>
                  <a:lnTo>
                    <a:pt x="408" y="146"/>
                  </a:lnTo>
                  <a:lnTo>
                    <a:pt x="410" y="148"/>
                  </a:lnTo>
                  <a:lnTo>
                    <a:pt x="415" y="151"/>
                  </a:lnTo>
                  <a:lnTo>
                    <a:pt x="417" y="153"/>
                  </a:lnTo>
                  <a:lnTo>
                    <a:pt x="419" y="154"/>
                  </a:lnTo>
                  <a:lnTo>
                    <a:pt x="422" y="155"/>
                  </a:lnTo>
                  <a:lnTo>
                    <a:pt x="424" y="155"/>
                  </a:lnTo>
                  <a:lnTo>
                    <a:pt x="425" y="156"/>
                  </a:lnTo>
                  <a:lnTo>
                    <a:pt x="427" y="156"/>
                  </a:lnTo>
                  <a:lnTo>
                    <a:pt x="428" y="155"/>
                  </a:lnTo>
                  <a:lnTo>
                    <a:pt x="429" y="155"/>
                  </a:lnTo>
                  <a:lnTo>
                    <a:pt x="430" y="154"/>
                  </a:lnTo>
                  <a:lnTo>
                    <a:pt x="432" y="153"/>
                  </a:lnTo>
                  <a:lnTo>
                    <a:pt x="434" y="152"/>
                  </a:lnTo>
                  <a:lnTo>
                    <a:pt x="436" y="150"/>
                  </a:lnTo>
                  <a:lnTo>
                    <a:pt x="437" y="148"/>
                  </a:lnTo>
                  <a:lnTo>
                    <a:pt x="438" y="147"/>
                  </a:lnTo>
                  <a:lnTo>
                    <a:pt x="439" y="146"/>
                  </a:lnTo>
                  <a:lnTo>
                    <a:pt x="440" y="144"/>
                  </a:lnTo>
                  <a:lnTo>
                    <a:pt x="441" y="142"/>
                  </a:lnTo>
                  <a:lnTo>
                    <a:pt x="442" y="138"/>
                  </a:lnTo>
                  <a:lnTo>
                    <a:pt x="444" y="135"/>
                  </a:lnTo>
                  <a:lnTo>
                    <a:pt x="445" y="133"/>
                  </a:lnTo>
                  <a:lnTo>
                    <a:pt x="447" y="131"/>
                  </a:lnTo>
                  <a:lnTo>
                    <a:pt x="447" y="129"/>
                  </a:lnTo>
                  <a:lnTo>
                    <a:pt x="448" y="129"/>
                  </a:lnTo>
                  <a:lnTo>
                    <a:pt x="448" y="128"/>
                  </a:lnTo>
                  <a:lnTo>
                    <a:pt x="448" y="127"/>
                  </a:lnTo>
                  <a:lnTo>
                    <a:pt x="448" y="126"/>
                  </a:lnTo>
                  <a:lnTo>
                    <a:pt x="448" y="125"/>
                  </a:lnTo>
                  <a:lnTo>
                    <a:pt x="447" y="124"/>
                  </a:lnTo>
                  <a:lnTo>
                    <a:pt x="447" y="123"/>
                  </a:lnTo>
                  <a:lnTo>
                    <a:pt x="447" y="122"/>
                  </a:lnTo>
                  <a:lnTo>
                    <a:pt x="446" y="120"/>
                  </a:lnTo>
                  <a:lnTo>
                    <a:pt x="444" y="117"/>
                  </a:lnTo>
                  <a:lnTo>
                    <a:pt x="444" y="117"/>
                  </a:lnTo>
                  <a:lnTo>
                    <a:pt x="443" y="115"/>
                  </a:lnTo>
                  <a:lnTo>
                    <a:pt x="442" y="113"/>
                  </a:lnTo>
                  <a:lnTo>
                    <a:pt x="442" y="112"/>
                  </a:lnTo>
                  <a:lnTo>
                    <a:pt x="442" y="111"/>
                  </a:lnTo>
                  <a:lnTo>
                    <a:pt x="441" y="110"/>
                  </a:lnTo>
                  <a:lnTo>
                    <a:pt x="440" y="109"/>
                  </a:lnTo>
                  <a:lnTo>
                    <a:pt x="433" y="102"/>
                  </a:lnTo>
                  <a:lnTo>
                    <a:pt x="432" y="101"/>
                  </a:lnTo>
                  <a:lnTo>
                    <a:pt x="432" y="101"/>
                  </a:lnTo>
                  <a:lnTo>
                    <a:pt x="431" y="100"/>
                  </a:lnTo>
                  <a:lnTo>
                    <a:pt x="431" y="99"/>
                  </a:lnTo>
                  <a:lnTo>
                    <a:pt x="430" y="98"/>
                  </a:lnTo>
                  <a:lnTo>
                    <a:pt x="430" y="97"/>
                  </a:lnTo>
                  <a:lnTo>
                    <a:pt x="429" y="96"/>
                  </a:lnTo>
                  <a:lnTo>
                    <a:pt x="429" y="96"/>
                  </a:lnTo>
                  <a:lnTo>
                    <a:pt x="429" y="96"/>
                  </a:lnTo>
                  <a:lnTo>
                    <a:pt x="430" y="95"/>
                  </a:lnTo>
                  <a:lnTo>
                    <a:pt x="430" y="95"/>
                  </a:lnTo>
                  <a:lnTo>
                    <a:pt x="430" y="94"/>
                  </a:lnTo>
                  <a:lnTo>
                    <a:pt x="432" y="92"/>
                  </a:lnTo>
                  <a:lnTo>
                    <a:pt x="434" y="90"/>
                  </a:lnTo>
                  <a:lnTo>
                    <a:pt x="436" y="89"/>
                  </a:lnTo>
                  <a:lnTo>
                    <a:pt x="438" y="88"/>
                  </a:lnTo>
                  <a:lnTo>
                    <a:pt x="441" y="86"/>
                  </a:lnTo>
                  <a:lnTo>
                    <a:pt x="443" y="85"/>
                  </a:lnTo>
                  <a:lnTo>
                    <a:pt x="445" y="85"/>
                  </a:lnTo>
                  <a:lnTo>
                    <a:pt x="446" y="84"/>
                  </a:lnTo>
                  <a:lnTo>
                    <a:pt x="448" y="84"/>
                  </a:lnTo>
                  <a:lnTo>
                    <a:pt x="449" y="84"/>
                  </a:lnTo>
                  <a:lnTo>
                    <a:pt x="451" y="84"/>
                  </a:lnTo>
                  <a:lnTo>
                    <a:pt x="453" y="85"/>
                  </a:lnTo>
                  <a:lnTo>
                    <a:pt x="457" y="86"/>
                  </a:lnTo>
                  <a:lnTo>
                    <a:pt x="459" y="87"/>
                  </a:lnTo>
                  <a:lnTo>
                    <a:pt x="460" y="87"/>
                  </a:lnTo>
                  <a:lnTo>
                    <a:pt x="461" y="87"/>
                  </a:lnTo>
                  <a:lnTo>
                    <a:pt x="462" y="88"/>
                  </a:lnTo>
                  <a:lnTo>
                    <a:pt x="463" y="89"/>
                  </a:lnTo>
                  <a:lnTo>
                    <a:pt x="464" y="90"/>
                  </a:lnTo>
                  <a:lnTo>
                    <a:pt x="466" y="92"/>
                  </a:lnTo>
                  <a:lnTo>
                    <a:pt x="467" y="94"/>
                  </a:lnTo>
                  <a:lnTo>
                    <a:pt x="467" y="94"/>
                  </a:lnTo>
                  <a:lnTo>
                    <a:pt x="468" y="97"/>
                  </a:lnTo>
                  <a:lnTo>
                    <a:pt x="470" y="99"/>
                  </a:lnTo>
                  <a:lnTo>
                    <a:pt x="471" y="100"/>
                  </a:lnTo>
                  <a:lnTo>
                    <a:pt x="473" y="103"/>
                  </a:lnTo>
                  <a:lnTo>
                    <a:pt x="474" y="104"/>
                  </a:lnTo>
                  <a:lnTo>
                    <a:pt x="474" y="105"/>
                  </a:lnTo>
                  <a:lnTo>
                    <a:pt x="475" y="107"/>
                  </a:lnTo>
                  <a:lnTo>
                    <a:pt x="476" y="107"/>
                  </a:lnTo>
                  <a:lnTo>
                    <a:pt x="477" y="108"/>
                  </a:lnTo>
                  <a:lnTo>
                    <a:pt x="478" y="110"/>
                  </a:lnTo>
                  <a:lnTo>
                    <a:pt x="479" y="111"/>
                  </a:lnTo>
                  <a:lnTo>
                    <a:pt x="479" y="113"/>
                  </a:lnTo>
                  <a:lnTo>
                    <a:pt x="480" y="114"/>
                  </a:lnTo>
                  <a:lnTo>
                    <a:pt x="481" y="118"/>
                  </a:lnTo>
                  <a:lnTo>
                    <a:pt x="483" y="123"/>
                  </a:lnTo>
                  <a:lnTo>
                    <a:pt x="484" y="127"/>
                  </a:lnTo>
                  <a:lnTo>
                    <a:pt x="484" y="128"/>
                  </a:lnTo>
                  <a:lnTo>
                    <a:pt x="485" y="129"/>
                  </a:lnTo>
                  <a:lnTo>
                    <a:pt x="486" y="130"/>
                  </a:lnTo>
                  <a:lnTo>
                    <a:pt x="486" y="131"/>
                  </a:lnTo>
                  <a:lnTo>
                    <a:pt x="487" y="132"/>
                  </a:lnTo>
                  <a:lnTo>
                    <a:pt x="490" y="135"/>
                  </a:lnTo>
                  <a:lnTo>
                    <a:pt x="491" y="135"/>
                  </a:lnTo>
                  <a:lnTo>
                    <a:pt x="491" y="136"/>
                  </a:lnTo>
                  <a:lnTo>
                    <a:pt x="492" y="137"/>
                  </a:lnTo>
                  <a:lnTo>
                    <a:pt x="492" y="138"/>
                  </a:lnTo>
                  <a:lnTo>
                    <a:pt x="494" y="141"/>
                  </a:lnTo>
                  <a:lnTo>
                    <a:pt x="495" y="143"/>
                  </a:lnTo>
                  <a:lnTo>
                    <a:pt x="495" y="144"/>
                  </a:lnTo>
                  <a:lnTo>
                    <a:pt x="497" y="145"/>
                  </a:lnTo>
                  <a:lnTo>
                    <a:pt x="498" y="147"/>
                  </a:lnTo>
                  <a:lnTo>
                    <a:pt x="499" y="148"/>
                  </a:lnTo>
                  <a:lnTo>
                    <a:pt x="500" y="149"/>
                  </a:lnTo>
                  <a:lnTo>
                    <a:pt x="500" y="149"/>
                  </a:lnTo>
                  <a:lnTo>
                    <a:pt x="501" y="150"/>
                  </a:lnTo>
                  <a:lnTo>
                    <a:pt x="502" y="150"/>
                  </a:lnTo>
                  <a:lnTo>
                    <a:pt x="502" y="150"/>
                  </a:lnTo>
                  <a:lnTo>
                    <a:pt x="503" y="151"/>
                  </a:lnTo>
                  <a:lnTo>
                    <a:pt x="503" y="151"/>
                  </a:lnTo>
                  <a:lnTo>
                    <a:pt x="504" y="151"/>
                  </a:lnTo>
                  <a:lnTo>
                    <a:pt x="505" y="150"/>
                  </a:lnTo>
                  <a:lnTo>
                    <a:pt x="505" y="150"/>
                  </a:lnTo>
                  <a:lnTo>
                    <a:pt x="506" y="150"/>
                  </a:lnTo>
                  <a:lnTo>
                    <a:pt x="506" y="149"/>
                  </a:lnTo>
                  <a:lnTo>
                    <a:pt x="507" y="147"/>
                  </a:lnTo>
                  <a:lnTo>
                    <a:pt x="508" y="146"/>
                  </a:lnTo>
                  <a:lnTo>
                    <a:pt x="508" y="146"/>
                  </a:lnTo>
                  <a:lnTo>
                    <a:pt x="509" y="146"/>
                  </a:lnTo>
                  <a:lnTo>
                    <a:pt x="509" y="146"/>
                  </a:lnTo>
                  <a:lnTo>
                    <a:pt x="510" y="146"/>
                  </a:lnTo>
                  <a:lnTo>
                    <a:pt x="510" y="146"/>
                  </a:lnTo>
                  <a:lnTo>
                    <a:pt x="510" y="147"/>
                  </a:lnTo>
                  <a:lnTo>
                    <a:pt x="510" y="148"/>
                  </a:lnTo>
                  <a:lnTo>
                    <a:pt x="511" y="149"/>
                  </a:lnTo>
                  <a:lnTo>
                    <a:pt x="511" y="151"/>
                  </a:lnTo>
                  <a:lnTo>
                    <a:pt x="511" y="153"/>
                  </a:lnTo>
                  <a:lnTo>
                    <a:pt x="510" y="155"/>
                  </a:lnTo>
                  <a:lnTo>
                    <a:pt x="510" y="158"/>
                  </a:lnTo>
                  <a:lnTo>
                    <a:pt x="510" y="159"/>
                  </a:lnTo>
                  <a:lnTo>
                    <a:pt x="509" y="164"/>
                  </a:lnTo>
                  <a:lnTo>
                    <a:pt x="508" y="168"/>
                  </a:lnTo>
                  <a:lnTo>
                    <a:pt x="508" y="171"/>
                  </a:lnTo>
                  <a:lnTo>
                    <a:pt x="508" y="172"/>
                  </a:lnTo>
                  <a:lnTo>
                    <a:pt x="508" y="172"/>
                  </a:lnTo>
                  <a:lnTo>
                    <a:pt x="508" y="173"/>
                  </a:lnTo>
                  <a:lnTo>
                    <a:pt x="508" y="173"/>
                  </a:lnTo>
                  <a:lnTo>
                    <a:pt x="509" y="174"/>
                  </a:lnTo>
                  <a:lnTo>
                    <a:pt x="509" y="175"/>
                  </a:lnTo>
                  <a:lnTo>
                    <a:pt x="510" y="175"/>
                  </a:lnTo>
                  <a:lnTo>
                    <a:pt x="511" y="176"/>
                  </a:lnTo>
                  <a:lnTo>
                    <a:pt x="512" y="177"/>
                  </a:lnTo>
                  <a:lnTo>
                    <a:pt x="515" y="178"/>
                  </a:lnTo>
                  <a:lnTo>
                    <a:pt x="517" y="180"/>
                  </a:lnTo>
                  <a:lnTo>
                    <a:pt x="520" y="181"/>
                  </a:lnTo>
                  <a:lnTo>
                    <a:pt x="522" y="182"/>
                  </a:lnTo>
                  <a:lnTo>
                    <a:pt x="526" y="183"/>
                  </a:lnTo>
                  <a:lnTo>
                    <a:pt x="530" y="184"/>
                  </a:lnTo>
                  <a:lnTo>
                    <a:pt x="532" y="185"/>
                  </a:lnTo>
                  <a:lnTo>
                    <a:pt x="534" y="186"/>
                  </a:lnTo>
                  <a:lnTo>
                    <a:pt x="537" y="187"/>
                  </a:lnTo>
                  <a:lnTo>
                    <a:pt x="538" y="188"/>
                  </a:lnTo>
                  <a:lnTo>
                    <a:pt x="540" y="190"/>
                  </a:lnTo>
                  <a:lnTo>
                    <a:pt x="544" y="193"/>
                  </a:lnTo>
                  <a:lnTo>
                    <a:pt x="546" y="194"/>
                  </a:lnTo>
                  <a:lnTo>
                    <a:pt x="546" y="195"/>
                  </a:lnTo>
                  <a:lnTo>
                    <a:pt x="547" y="196"/>
                  </a:lnTo>
                  <a:lnTo>
                    <a:pt x="548" y="197"/>
                  </a:lnTo>
                  <a:lnTo>
                    <a:pt x="548" y="198"/>
                  </a:lnTo>
                  <a:lnTo>
                    <a:pt x="549" y="200"/>
                  </a:lnTo>
                  <a:lnTo>
                    <a:pt x="551" y="207"/>
                  </a:lnTo>
                  <a:lnTo>
                    <a:pt x="552" y="211"/>
                  </a:lnTo>
                  <a:lnTo>
                    <a:pt x="553" y="213"/>
                  </a:lnTo>
                  <a:lnTo>
                    <a:pt x="555" y="218"/>
                  </a:lnTo>
                  <a:lnTo>
                    <a:pt x="557" y="224"/>
                  </a:lnTo>
                  <a:lnTo>
                    <a:pt x="558" y="226"/>
                  </a:lnTo>
                  <a:lnTo>
                    <a:pt x="558" y="226"/>
                  </a:lnTo>
                  <a:lnTo>
                    <a:pt x="553" y="236"/>
                  </a:lnTo>
                  <a:lnTo>
                    <a:pt x="552" y="239"/>
                  </a:lnTo>
                  <a:lnTo>
                    <a:pt x="551" y="241"/>
                  </a:lnTo>
                  <a:lnTo>
                    <a:pt x="550" y="242"/>
                  </a:lnTo>
                  <a:lnTo>
                    <a:pt x="550" y="243"/>
                  </a:lnTo>
                  <a:lnTo>
                    <a:pt x="550" y="245"/>
                  </a:lnTo>
                  <a:lnTo>
                    <a:pt x="549" y="247"/>
                  </a:lnTo>
                  <a:lnTo>
                    <a:pt x="550" y="249"/>
                  </a:lnTo>
                  <a:lnTo>
                    <a:pt x="550" y="250"/>
                  </a:lnTo>
                  <a:lnTo>
                    <a:pt x="551" y="254"/>
                  </a:lnTo>
                  <a:lnTo>
                    <a:pt x="551" y="256"/>
                  </a:lnTo>
                  <a:lnTo>
                    <a:pt x="551" y="258"/>
                  </a:lnTo>
                  <a:lnTo>
                    <a:pt x="552" y="263"/>
                  </a:lnTo>
                  <a:lnTo>
                    <a:pt x="552" y="265"/>
                  </a:lnTo>
                  <a:lnTo>
                    <a:pt x="552" y="266"/>
                  </a:lnTo>
                  <a:lnTo>
                    <a:pt x="553" y="268"/>
                  </a:lnTo>
                  <a:lnTo>
                    <a:pt x="553" y="270"/>
                  </a:lnTo>
                  <a:lnTo>
                    <a:pt x="556" y="276"/>
                  </a:lnTo>
                  <a:lnTo>
                    <a:pt x="558" y="280"/>
                  </a:lnTo>
                  <a:lnTo>
                    <a:pt x="558" y="281"/>
                  </a:lnTo>
                  <a:lnTo>
                    <a:pt x="558" y="282"/>
                  </a:lnTo>
                  <a:lnTo>
                    <a:pt x="558" y="283"/>
                  </a:lnTo>
                  <a:lnTo>
                    <a:pt x="558" y="284"/>
                  </a:lnTo>
                  <a:lnTo>
                    <a:pt x="558" y="287"/>
                  </a:lnTo>
                  <a:lnTo>
                    <a:pt x="558" y="288"/>
                  </a:lnTo>
                  <a:lnTo>
                    <a:pt x="559" y="289"/>
                  </a:lnTo>
                  <a:lnTo>
                    <a:pt x="559" y="289"/>
                  </a:lnTo>
                  <a:lnTo>
                    <a:pt x="559" y="290"/>
                  </a:lnTo>
                  <a:lnTo>
                    <a:pt x="559" y="290"/>
                  </a:lnTo>
                  <a:lnTo>
                    <a:pt x="560" y="290"/>
                  </a:lnTo>
                  <a:lnTo>
                    <a:pt x="561" y="291"/>
                  </a:lnTo>
                  <a:lnTo>
                    <a:pt x="562" y="291"/>
                  </a:lnTo>
                  <a:lnTo>
                    <a:pt x="564" y="291"/>
                  </a:lnTo>
                  <a:lnTo>
                    <a:pt x="568" y="291"/>
                  </a:lnTo>
                  <a:lnTo>
                    <a:pt x="569" y="291"/>
                  </a:lnTo>
                  <a:lnTo>
                    <a:pt x="572" y="290"/>
                  </a:lnTo>
                  <a:lnTo>
                    <a:pt x="572" y="290"/>
                  </a:lnTo>
                  <a:lnTo>
                    <a:pt x="573" y="290"/>
                  </a:lnTo>
                  <a:lnTo>
                    <a:pt x="574" y="291"/>
                  </a:lnTo>
                  <a:lnTo>
                    <a:pt x="575" y="291"/>
                  </a:lnTo>
                  <a:lnTo>
                    <a:pt x="575" y="292"/>
                  </a:lnTo>
                  <a:lnTo>
                    <a:pt x="576" y="292"/>
                  </a:lnTo>
                  <a:lnTo>
                    <a:pt x="576" y="293"/>
                  </a:lnTo>
                  <a:lnTo>
                    <a:pt x="576" y="294"/>
                  </a:lnTo>
                  <a:lnTo>
                    <a:pt x="576" y="296"/>
                  </a:lnTo>
                  <a:lnTo>
                    <a:pt x="576" y="297"/>
                  </a:lnTo>
                  <a:lnTo>
                    <a:pt x="576" y="298"/>
                  </a:lnTo>
                  <a:lnTo>
                    <a:pt x="576" y="300"/>
                  </a:lnTo>
                  <a:lnTo>
                    <a:pt x="576" y="302"/>
                  </a:lnTo>
                  <a:lnTo>
                    <a:pt x="575" y="304"/>
                  </a:lnTo>
                  <a:lnTo>
                    <a:pt x="574" y="306"/>
                  </a:lnTo>
                  <a:lnTo>
                    <a:pt x="574" y="308"/>
                  </a:lnTo>
                  <a:lnTo>
                    <a:pt x="573" y="309"/>
                  </a:lnTo>
                  <a:lnTo>
                    <a:pt x="572" y="311"/>
                  </a:lnTo>
                  <a:lnTo>
                    <a:pt x="571" y="312"/>
                  </a:lnTo>
                  <a:lnTo>
                    <a:pt x="571" y="313"/>
                  </a:lnTo>
                  <a:lnTo>
                    <a:pt x="570" y="313"/>
                  </a:lnTo>
                  <a:lnTo>
                    <a:pt x="568" y="315"/>
                  </a:lnTo>
                  <a:lnTo>
                    <a:pt x="565" y="318"/>
                  </a:lnTo>
                  <a:lnTo>
                    <a:pt x="562" y="319"/>
                  </a:lnTo>
                  <a:lnTo>
                    <a:pt x="561" y="320"/>
                  </a:lnTo>
                  <a:lnTo>
                    <a:pt x="559" y="321"/>
                  </a:lnTo>
                  <a:lnTo>
                    <a:pt x="558" y="322"/>
                  </a:lnTo>
                  <a:lnTo>
                    <a:pt x="557" y="324"/>
                  </a:lnTo>
                  <a:lnTo>
                    <a:pt x="556" y="326"/>
                  </a:lnTo>
                  <a:lnTo>
                    <a:pt x="555" y="327"/>
                  </a:lnTo>
                  <a:lnTo>
                    <a:pt x="553" y="333"/>
                  </a:lnTo>
                  <a:lnTo>
                    <a:pt x="551" y="335"/>
                  </a:lnTo>
                  <a:lnTo>
                    <a:pt x="551" y="336"/>
                  </a:lnTo>
                  <a:lnTo>
                    <a:pt x="550" y="337"/>
                  </a:lnTo>
                  <a:lnTo>
                    <a:pt x="549" y="338"/>
                  </a:lnTo>
                  <a:lnTo>
                    <a:pt x="548" y="339"/>
                  </a:lnTo>
                  <a:lnTo>
                    <a:pt x="546" y="341"/>
                  </a:lnTo>
                  <a:lnTo>
                    <a:pt x="545" y="341"/>
                  </a:lnTo>
                  <a:lnTo>
                    <a:pt x="544" y="342"/>
                  </a:lnTo>
                  <a:lnTo>
                    <a:pt x="544" y="343"/>
                  </a:lnTo>
                  <a:lnTo>
                    <a:pt x="543" y="344"/>
                  </a:lnTo>
                  <a:lnTo>
                    <a:pt x="543" y="345"/>
                  </a:lnTo>
                  <a:lnTo>
                    <a:pt x="543" y="347"/>
                  </a:lnTo>
                  <a:lnTo>
                    <a:pt x="543" y="348"/>
                  </a:lnTo>
                  <a:lnTo>
                    <a:pt x="543" y="350"/>
                  </a:lnTo>
                  <a:lnTo>
                    <a:pt x="543" y="352"/>
                  </a:lnTo>
                  <a:lnTo>
                    <a:pt x="544" y="354"/>
                  </a:lnTo>
                  <a:lnTo>
                    <a:pt x="544" y="354"/>
                  </a:lnTo>
                  <a:lnTo>
                    <a:pt x="544" y="355"/>
                  </a:lnTo>
                  <a:lnTo>
                    <a:pt x="545" y="355"/>
                  </a:lnTo>
                  <a:lnTo>
                    <a:pt x="546" y="356"/>
                  </a:lnTo>
                  <a:lnTo>
                    <a:pt x="547" y="356"/>
                  </a:lnTo>
                  <a:lnTo>
                    <a:pt x="548" y="356"/>
                  </a:lnTo>
                  <a:lnTo>
                    <a:pt x="549" y="356"/>
                  </a:lnTo>
                  <a:lnTo>
                    <a:pt x="550" y="357"/>
                  </a:lnTo>
                  <a:lnTo>
                    <a:pt x="552" y="356"/>
                  </a:lnTo>
                  <a:lnTo>
                    <a:pt x="554" y="356"/>
                  </a:lnTo>
                  <a:lnTo>
                    <a:pt x="555" y="356"/>
                  </a:lnTo>
                  <a:lnTo>
                    <a:pt x="557" y="355"/>
                  </a:lnTo>
                  <a:lnTo>
                    <a:pt x="561" y="354"/>
                  </a:lnTo>
                  <a:lnTo>
                    <a:pt x="571" y="351"/>
                  </a:lnTo>
                  <a:lnTo>
                    <a:pt x="573" y="350"/>
                  </a:lnTo>
                  <a:lnTo>
                    <a:pt x="576" y="349"/>
                  </a:lnTo>
                  <a:lnTo>
                    <a:pt x="577" y="349"/>
                  </a:lnTo>
                  <a:lnTo>
                    <a:pt x="578" y="349"/>
                  </a:lnTo>
                  <a:lnTo>
                    <a:pt x="579" y="349"/>
                  </a:lnTo>
                  <a:lnTo>
                    <a:pt x="581" y="349"/>
                  </a:lnTo>
                  <a:lnTo>
                    <a:pt x="582" y="349"/>
                  </a:lnTo>
                  <a:lnTo>
                    <a:pt x="582" y="349"/>
                  </a:lnTo>
                  <a:lnTo>
                    <a:pt x="583" y="350"/>
                  </a:lnTo>
                  <a:lnTo>
                    <a:pt x="584" y="350"/>
                  </a:lnTo>
                  <a:lnTo>
                    <a:pt x="585" y="351"/>
                  </a:lnTo>
                  <a:lnTo>
                    <a:pt x="586" y="352"/>
                  </a:lnTo>
                  <a:lnTo>
                    <a:pt x="587" y="355"/>
                  </a:lnTo>
                  <a:lnTo>
                    <a:pt x="589" y="357"/>
                  </a:lnTo>
                  <a:lnTo>
                    <a:pt x="590" y="358"/>
                  </a:lnTo>
                  <a:lnTo>
                    <a:pt x="590" y="360"/>
                  </a:lnTo>
                  <a:lnTo>
                    <a:pt x="591" y="362"/>
                  </a:lnTo>
                  <a:lnTo>
                    <a:pt x="591" y="363"/>
                  </a:lnTo>
                  <a:lnTo>
                    <a:pt x="591" y="365"/>
                  </a:lnTo>
                  <a:lnTo>
                    <a:pt x="591" y="366"/>
                  </a:lnTo>
                  <a:lnTo>
                    <a:pt x="591" y="369"/>
                  </a:lnTo>
                  <a:lnTo>
                    <a:pt x="591" y="374"/>
                  </a:lnTo>
                  <a:lnTo>
                    <a:pt x="591" y="376"/>
                  </a:lnTo>
                  <a:lnTo>
                    <a:pt x="591" y="377"/>
                  </a:lnTo>
                  <a:lnTo>
                    <a:pt x="591" y="378"/>
                  </a:lnTo>
                  <a:lnTo>
                    <a:pt x="591" y="378"/>
                  </a:lnTo>
                  <a:lnTo>
                    <a:pt x="592" y="379"/>
                  </a:lnTo>
                  <a:lnTo>
                    <a:pt x="592" y="380"/>
                  </a:lnTo>
                  <a:lnTo>
                    <a:pt x="593" y="380"/>
                  </a:lnTo>
                  <a:lnTo>
                    <a:pt x="593" y="380"/>
                  </a:lnTo>
                  <a:lnTo>
                    <a:pt x="597" y="381"/>
                  </a:lnTo>
                  <a:lnTo>
                    <a:pt x="599" y="382"/>
                  </a:lnTo>
                  <a:lnTo>
                    <a:pt x="600" y="382"/>
                  </a:lnTo>
                  <a:lnTo>
                    <a:pt x="601" y="383"/>
                  </a:lnTo>
                  <a:lnTo>
                    <a:pt x="603" y="384"/>
                  </a:lnTo>
                  <a:lnTo>
                    <a:pt x="606" y="385"/>
                  </a:lnTo>
                  <a:lnTo>
                    <a:pt x="607" y="385"/>
                  </a:lnTo>
                  <a:lnTo>
                    <a:pt x="608" y="386"/>
                  </a:lnTo>
                  <a:lnTo>
                    <a:pt x="609" y="387"/>
                  </a:lnTo>
                  <a:lnTo>
                    <a:pt x="611" y="389"/>
                  </a:lnTo>
                  <a:lnTo>
                    <a:pt x="613" y="391"/>
                  </a:lnTo>
                  <a:lnTo>
                    <a:pt x="614" y="391"/>
                  </a:lnTo>
                  <a:lnTo>
                    <a:pt x="614" y="392"/>
                  </a:lnTo>
                  <a:lnTo>
                    <a:pt x="616" y="393"/>
                  </a:lnTo>
                  <a:lnTo>
                    <a:pt x="617" y="393"/>
                  </a:lnTo>
                  <a:lnTo>
                    <a:pt x="618" y="393"/>
                  </a:lnTo>
                  <a:lnTo>
                    <a:pt x="626" y="394"/>
                  </a:lnTo>
                  <a:lnTo>
                    <a:pt x="630" y="395"/>
                  </a:lnTo>
                  <a:lnTo>
                    <a:pt x="637" y="396"/>
                  </a:lnTo>
                  <a:lnTo>
                    <a:pt x="638" y="396"/>
                  </a:lnTo>
                  <a:lnTo>
                    <a:pt x="640" y="397"/>
                  </a:lnTo>
                  <a:lnTo>
                    <a:pt x="641" y="397"/>
                  </a:lnTo>
                  <a:lnTo>
                    <a:pt x="642" y="398"/>
                  </a:lnTo>
                  <a:lnTo>
                    <a:pt x="644" y="399"/>
                  </a:lnTo>
                  <a:lnTo>
                    <a:pt x="645" y="400"/>
                  </a:lnTo>
                  <a:lnTo>
                    <a:pt x="646" y="402"/>
                  </a:lnTo>
                  <a:lnTo>
                    <a:pt x="647" y="402"/>
                  </a:lnTo>
                  <a:lnTo>
                    <a:pt x="647" y="403"/>
                  </a:lnTo>
                  <a:lnTo>
                    <a:pt x="648" y="404"/>
                  </a:lnTo>
                  <a:lnTo>
                    <a:pt x="648" y="406"/>
                  </a:lnTo>
                  <a:lnTo>
                    <a:pt x="648" y="408"/>
                  </a:lnTo>
                  <a:lnTo>
                    <a:pt x="649" y="412"/>
                  </a:lnTo>
                  <a:lnTo>
                    <a:pt x="649" y="413"/>
                  </a:lnTo>
                  <a:lnTo>
                    <a:pt x="649" y="414"/>
                  </a:lnTo>
                  <a:lnTo>
                    <a:pt x="650" y="415"/>
                  </a:lnTo>
                  <a:lnTo>
                    <a:pt x="650" y="416"/>
                  </a:lnTo>
                  <a:lnTo>
                    <a:pt x="651" y="416"/>
                  </a:lnTo>
                  <a:lnTo>
                    <a:pt x="651" y="417"/>
                  </a:lnTo>
                  <a:lnTo>
                    <a:pt x="652" y="417"/>
                  </a:lnTo>
                  <a:lnTo>
                    <a:pt x="653" y="418"/>
                  </a:lnTo>
                  <a:lnTo>
                    <a:pt x="655" y="418"/>
                  </a:lnTo>
                  <a:lnTo>
                    <a:pt x="657" y="418"/>
                  </a:lnTo>
                  <a:lnTo>
                    <a:pt x="660" y="419"/>
                  </a:lnTo>
                  <a:lnTo>
                    <a:pt x="661" y="419"/>
                  </a:lnTo>
                  <a:lnTo>
                    <a:pt x="663" y="419"/>
                  </a:lnTo>
                  <a:lnTo>
                    <a:pt x="664" y="420"/>
                  </a:lnTo>
                  <a:lnTo>
                    <a:pt x="665" y="420"/>
                  </a:lnTo>
                  <a:lnTo>
                    <a:pt x="666" y="421"/>
                  </a:lnTo>
                  <a:lnTo>
                    <a:pt x="674" y="427"/>
                  </a:lnTo>
                  <a:lnTo>
                    <a:pt x="676" y="428"/>
                  </a:lnTo>
                  <a:lnTo>
                    <a:pt x="678" y="429"/>
                  </a:lnTo>
                  <a:lnTo>
                    <a:pt x="679" y="430"/>
                  </a:lnTo>
                  <a:lnTo>
                    <a:pt x="681" y="431"/>
                  </a:lnTo>
                  <a:lnTo>
                    <a:pt x="682" y="431"/>
                  </a:lnTo>
                  <a:lnTo>
                    <a:pt x="683" y="431"/>
                  </a:lnTo>
                  <a:lnTo>
                    <a:pt x="684" y="431"/>
                  </a:lnTo>
                  <a:lnTo>
                    <a:pt x="685" y="431"/>
                  </a:lnTo>
                  <a:lnTo>
                    <a:pt x="687" y="431"/>
                  </a:lnTo>
                  <a:lnTo>
                    <a:pt x="689" y="431"/>
                  </a:lnTo>
                  <a:lnTo>
                    <a:pt x="694" y="430"/>
                  </a:lnTo>
                  <a:lnTo>
                    <a:pt x="697" y="429"/>
                  </a:lnTo>
                  <a:lnTo>
                    <a:pt x="699" y="429"/>
                  </a:lnTo>
                  <a:lnTo>
                    <a:pt x="703" y="429"/>
                  </a:lnTo>
                  <a:lnTo>
                    <a:pt x="708" y="428"/>
                  </a:lnTo>
                  <a:lnTo>
                    <a:pt x="709" y="428"/>
                  </a:lnTo>
                  <a:lnTo>
                    <a:pt x="710" y="428"/>
                  </a:lnTo>
                  <a:lnTo>
                    <a:pt x="711" y="428"/>
                  </a:lnTo>
                  <a:lnTo>
                    <a:pt x="712" y="428"/>
                  </a:lnTo>
                  <a:lnTo>
                    <a:pt x="713" y="429"/>
                  </a:lnTo>
                  <a:lnTo>
                    <a:pt x="716" y="430"/>
                  </a:lnTo>
                  <a:lnTo>
                    <a:pt x="720" y="431"/>
                  </a:lnTo>
                  <a:lnTo>
                    <a:pt x="721" y="432"/>
                  </a:lnTo>
                  <a:lnTo>
                    <a:pt x="723" y="432"/>
                  </a:lnTo>
                  <a:lnTo>
                    <a:pt x="724" y="433"/>
                  </a:lnTo>
                  <a:lnTo>
                    <a:pt x="726" y="435"/>
                  </a:lnTo>
                  <a:lnTo>
                    <a:pt x="727" y="436"/>
                  </a:lnTo>
                  <a:lnTo>
                    <a:pt x="728" y="436"/>
                  </a:lnTo>
                  <a:lnTo>
                    <a:pt x="729" y="437"/>
                  </a:lnTo>
                  <a:lnTo>
                    <a:pt x="729" y="438"/>
                  </a:lnTo>
                  <a:lnTo>
                    <a:pt x="729" y="439"/>
                  </a:lnTo>
                  <a:lnTo>
                    <a:pt x="730" y="439"/>
                  </a:lnTo>
                  <a:lnTo>
                    <a:pt x="730" y="440"/>
                  </a:lnTo>
                  <a:lnTo>
                    <a:pt x="730" y="441"/>
                  </a:lnTo>
                  <a:lnTo>
                    <a:pt x="731" y="443"/>
                  </a:lnTo>
                  <a:lnTo>
                    <a:pt x="731" y="446"/>
                  </a:lnTo>
                  <a:lnTo>
                    <a:pt x="731" y="448"/>
                  </a:lnTo>
                  <a:lnTo>
                    <a:pt x="731" y="448"/>
                  </a:lnTo>
                  <a:lnTo>
                    <a:pt x="732" y="449"/>
                  </a:lnTo>
                  <a:lnTo>
                    <a:pt x="732" y="450"/>
                  </a:lnTo>
                  <a:lnTo>
                    <a:pt x="733" y="451"/>
                  </a:lnTo>
                  <a:lnTo>
                    <a:pt x="733" y="451"/>
                  </a:lnTo>
                  <a:lnTo>
                    <a:pt x="734" y="452"/>
                  </a:lnTo>
                  <a:lnTo>
                    <a:pt x="735" y="452"/>
                  </a:lnTo>
                  <a:lnTo>
                    <a:pt x="736" y="453"/>
                  </a:lnTo>
                  <a:lnTo>
                    <a:pt x="739" y="454"/>
                  </a:lnTo>
                  <a:lnTo>
                    <a:pt x="741" y="455"/>
                  </a:lnTo>
                  <a:lnTo>
                    <a:pt x="751" y="459"/>
                  </a:lnTo>
                  <a:lnTo>
                    <a:pt x="752" y="460"/>
                  </a:lnTo>
                  <a:lnTo>
                    <a:pt x="754" y="461"/>
                  </a:lnTo>
                  <a:lnTo>
                    <a:pt x="756" y="463"/>
                  </a:lnTo>
                  <a:lnTo>
                    <a:pt x="757" y="464"/>
                  </a:lnTo>
                  <a:lnTo>
                    <a:pt x="759" y="466"/>
                  </a:lnTo>
                  <a:lnTo>
                    <a:pt x="760" y="468"/>
                  </a:lnTo>
                  <a:lnTo>
                    <a:pt x="762" y="470"/>
                  </a:lnTo>
                  <a:lnTo>
                    <a:pt x="767" y="477"/>
                  </a:lnTo>
                  <a:lnTo>
                    <a:pt x="770" y="481"/>
                  </a:lnTo>
                  <a:lnTo>
                    <a:pt x="771" y="483"/>
                  </a:lnTo>
                  <a:lnTo>
                    <a:pt x="772" y="484"/>
                  </a:lnTo>
                  <a:lnTo>
                    <a:pt x="773" y="486"/>
                  </a:lnTo>
                  <a:lnTo>
                    <a:pt x="774" y="491"/>
                  </a:lnTo>
                  <a:lnTo>
                    <a:pt x="775" y="493"/>
                  </a:lnTo>
                  <a:lnTo>
                    <a:pt x="776" y="495"/>
                  </a:lnTo>
                  <a:lnTo>
                    <a:pt x="776" y="495"/>
                  </a:lnTo>
                  <a:lnTo>
                    <a:pt x="777" y="495"/>
                  </a:lnTo>
                  <a:lnTo>
                    <a:pt x="776" y="495"/>
                  </a:lnTo>
                  <a:lnTo>
                    <a:pt x="776" y="495"/>
                  </a:lnTo>
                  <a:lnTo>
                    <a:pt x="775" y="495"/>
                  </a:lnTo>
                  <a:lnTo>
                    <a:pt x="775" y="496"/>
                  </a:lnTo>
                  <a:lnTo>
                    <a:pt x="773" y="496"/>
                  </a:lnTo>
                  <a:lnTo>
                    <a:pt x="771" y="498"/>
                  </a:lnTo>
                  <a:lnTo>
                    <a:pt x="766" y="501"/>
                  </a:lnTo>
                  <a:lnTo>
                    <a:pt x="760" y="506"/>
                  </a:lnTo>
                  <a:lnTo>
                    <a:pt x="758" y="508"/>
                  </a:lnTo>
                  <a:lnTo>
                    <a:pt x="754" y="511"/>
                  </a:lnTo>
                  <a:lnTo>
                    <a:pt x="752" y="512"/>
                  </a:lnTo>
                  <a:lnTo>
                    <a:pt x="751" y="513"/>
                  </a:lnTo>
                  <a:lnTo>
                    <a:pt x="750" y="513"/>
                  </a:lnTo>
                  <a:lnTo>
                    <a:pt x="749" y="514"/>
                  </a:lnTo>
                  <a:lnTo>
                    <a:pt x="748" y="514"/>
                  </a:lnTo>
                  <a:lnTo>
                    <a:pt x="747" y="514"/>
                  </a:lnTo>
                  <a:lnTo>
                    <a:pt x="744" y="515"/>
                  </a:lnTo>
                  <a:lnTo>
                    <a:pt x="740" y="515"/>
                  </a:lnTo>
                  <a:lnTo>
                    <a:pt x="739" y="516"/>
                  </a:lnTo>
                  <a:lnTo>
                    <a:pt x="738" y="516"/>
                  </a:lnTo>
                  <a:lnTo>
                    <a:pt x="737" y="517"/>
                  </a:lnTo>
                  <a:lnTo>
                    <a:pt x="734" y="519"/>
                  </a:lnTo>
                  <a:lnTo>
                    <a:pt x="734" y="519"/>
                  </a:lnTo>
                  <a:lnTo>
                    <a:pt x="733" y="520"/>
                  </a:lnTo>
                  <a:lnTo>
                    <a:pt x="732" y="520"/>
                  </a:lnTo>
                  <a:lnTo>
                    <a:pt x="731" y="520"/>
                  </a:lnTo>
                  <a:lnTo>
                    <a:pt x="728" y="521"/>
                  </a:lnTo>
                  <a:lnTo>
                    <a:pt x="727" y="521"/>
                  </a:lnTo>
                  <a:lnTo>
                    <a:pt x="726" y="521"/>
                  </a:lnTo>
                  <a:lnTo>
                    <a:pt x="725" y="521"/>
                  </a:lnTo>
                  <a:lnTo>
                    <a:pt x="724" y="521"/>
                  </a:lnTo>
                  <a:lnTo>
                    <a:pt x="723" y="520"/>
                  </a:lnTo>
                  <a:lnTo>
                    <a:pt x="723" y="520"/>
                  </a:lnTo>
                  <a:lnTo>
                    <a:pt x="721" y="518"/>
                  </a:lnTo>
                  <a:lnTo>
                    <a:pt x="721" y="518"/>
                  </a:lnTo>
                  <a:lnTo>
                    <a:pt x="720" y="518"/>
                  </a:lnTo>
                  <a:lnTo>
                    <a:pt x="717" y="517"/>
                  </a:lnTo>
                  <a:lnTo>
                    <a:pt x="716" y="517"/>
                  </a:lnTo>
                  <a:lnTo>
                    <a:pt x="715" y="516"/>
                  </a:lnTo>
                  <a:lnTo>
                    <a:pt x="713" y="515"/>
                  </a:lnTo>
                  <a:lnTo>
                    <a:pt x="709" y="512"/>
                  </a:lnTo>
                  <a:lnTo>
                    <a:pt x="707" y="510"/>
                  </a:lnTo>
                  <a:lnTo>
                    <a:pt x="705" y="509"/>
                  </a:lnTo>
                  <a:lnTo>
                    <a:pt x="703" y="508"/>
                  </a:lnTo>
                  <a:lnTo>
                    <a:pt x="701" y="507"/>
                  </a:lnTo>
                  <a:lnTo>
                    <a:pt x="699" y="507"/>
                  </a:lnTo>
                  <a:lnTo>
                    <a:pt x="697" y="506"/>
                  </a:lnTo>
                  <a:lnTo>
                    <a:pt x="695" y="506"/>
                  </a:lnTo>
                  <a:lnTo>
                    <a:pt x="694" y="506"/>
                  </a:lnTo>
                  <a:lnTo>
                    <a:pt x="693" y="507"/>
                  </a:lnTo>
                  <a:lnTo>
                    <a:pt x="693" y="507"/>
                  </a:lnTo>
                  <a:lnTo>
                    <a:pt x="692" y="507"/>
                  </a:lnTo>
                  <a:lnTo>
                    <a:pt x="690" y="508"/>
                  </a:lnTo>
                  <a:lnTo>
                    <a:pt x="687" y="509"/>
                  </a:lnTo>
                  <a:lnTo>
                    <a:pt x="687" y="510"/>
                  </a:lnTo>
                  <a:lnTo>
                    <a:pt x="685" y="511"/>
                  </a:lnTo>
                  <a:lnTo>
                    <a:pt x="682" y="514"/>
                  </a:lnTo>
                  <a:lnTo>
                    <a:pt x="680" y="515"/>
                  </a:lnTo>
                  <a:lnTo>
                    <a:pt x="674" y="520"/>
                  </a:lnTo>
                  <a:lnTo>
                    <a:pt x="671" y="521"/>
                  </a:lnTo>
                  <a:lnTo>
                    <a:pt x="670" y="522"/>
                  </a:lnTo>
                  <a:lnTo>
                    <a:pt x="669" y="523"/>
                  </a:lnTo>
                  <a:lnTo>
                    <a:pt x="668" y="523"/>
                  </a:lnTo>
                  <a:lnTo>
                    <a:pt x="667" y="523"/>
                  </a:lnTo>
                  <a:lnTo>
                    <a:pt x="665" y="523"/>
                  </a:lnTo>
                  <a:lnTo>
                    <a:pt x="663" y="524"/>
                  </a:lnTo>
                  <a:lnTo>
                    <a:pt x="659" y="524"/>
                  </a:lnTo>
                  <a:lnTo>
                    <a:pt x="657" y="524"/>
                  </a:lnTo>
                  <a:lnTo>
                    <a:pt x="656" y="523"/>
                  </a:lnTo>
                  <a:lnTo>
                    <a:pt x="655" y="523"/>
                  </a:lnTo>
                  <a:lnTo>
                    <a:pt x="654" y="523"/>
                  </a:lnTo>
                  <a:lnTo>
                    <a:pt x="653" y="522"/>
                  </a:lnTo>
                  <a:lnTo>
                    <a:pt x="651" y="521"/>
                  </a:lnTo>
                  <a:lnTo>
                    <a:pt x="649" y="520"/>
                  </a:lnTo>
                  <a:lnTo>
                    <a:pt x="648" y="519"/>
                  </a:lnTo>
                  <a:lnTo>
                    <a:pt x="645" y="517"/>
                  </a:lnTo>
                  <a:lnTo>
                    <a:pt x="643" y="516"/>
                  </a:lnTo>
                  <a:lnTo>
                    <a:pt x="640" y="513"/>
                  </a:lnTo>
                  <a:lnTo>
                    <a:pt x="636" y="509"/>
                  </a:lnTo>
                  <a:lnTo>
                    <a:pt x="635" y="509"/>
                  </a:lnTo>
                  <a:lnTo>
                    <a:pt x="634" y="508"/>
                  </a:lnTo>
                  <a:lnTo>
                    <a:pt x="633" y="507"/>
                  </a:lnTo>
                  <a:lnTo>
                    <a:pt x="630" y="506"/>
                  </a:lnTo>
                  <a:lnTo>
                    <a:pt x="628" y="505"/>
                  </a:lnTo>
                  <a:lnTo>
                    <a:pt x="622" y="501"/>
                  </a:lnTo>
                  <a:lnTo>
                    <a:pt x="617" y="498"/>
                  </a:lnTo>
                  <a:lnTo>
                    <a:pt x="616" y="498"/>
                  </a:lnTo>
                  <a:lnTo>
                    <a:pt x="614" y="497"/>
                  </a:lnTo>
                  <a:lnTo>
                    <a:pt x="613" y="497"/>
                  </a:lnTo>
                  <a:lnTo>
                    <a:pt x="609" y="495"/>
                  </a:lnTo>
                  <a:lnTo>
                    <a:pt x="603" y="493"/>
                  </a:lnTo>
                  <a:lnTo>
                    <a:pt x="601" y="492"/>
                  </a:lnTo>
                  <a:lnTo>
                    <a:pt x="599" y="492"/>
                  </a:lnTo>
                  <a:lnTo>
                    <a:pt x="597" y="491"/>
                  </a:lnTo>
                  <a:lnTo>
                    <a:pt x="595" y="490"/>
                  </a:lnTo>
                  <a:lnTo>
                    <a:pt x="593" y="490"/>
                  </a:lnTo>
                  <a:lnTo>
                    <a:pt x="590" y="490"/>
                  </a:lnTo>
                  <a:lnTo>
                    <a:pt x="588" y="489"/>
                  </a:lnTo>
                  <a:lnTo>
                    <a:pt x="587" y="489"/>
                  </a:lnTo>
                  <a:lnTo>
                    <a:pt x="586" y="489"/>
                  </a:lnTo>
                  <a:lnTo>
                    <a:pt x="584" y="489"/>
                  </a:lnTo>
                  <a:lnTo>
                    <a:pt x="583" y="490"/>
                  </a:lnTo>
                  <a:lnTo>
                    <a:pt x="582" y="490"/>
                  </a:lnTo>
                  <a:lnTo>
                    <a:pt x="580" y="491"/>
                  </a:lnTo>
                  <a:lnTo>
                    <a:pt x="579" y="491"/>
                  </a:lnTo>
                  <a:lnTo>
                    <a:pt x="578" y="492"/>
                  </a:lnTo>
                  <a:lnTo>
                    <a:pt x="576" y="494"/>
                  </a:lnTo>
                  <a:lnTo>
                    <a:pt x="574" y="495"/>
                  </a:lnTo>
                  <a:lnTo>
                    <a:pt x="570" y="499"/>
                  </a:lnTo>
                  <a:lnTo>
                    <a:pt x="563" y="506"/>
                  </a:lnTo>
                  <a:lnTo>
                    <a:pt x="561" y="507"/>
                  </a:lnTo>
                  <a:lnTo>
                    <a:pt x="556" y="511"/>
                  </a:lnTo>
                  <a:lnTo>
                    <a:pt x="553" y="514"/>
                  </a:lnTo>
                  <a:lnTo>
                    <a:pt x="550" y="516"/>
                  </a:lnTo>
                  <a:lnTo>
                    <a:pt x="549" y="517"/>
                  </a:lnTo>
                  <a:lnTo>
                    <a:pt x="548" y="518"/>
                  </a:lnTo>
                  <a:lnTo>
                    <a:pt x="547" y="519"/>
                  </a:lnTo>
                  <a:lnTo>
                    <a:pt x="547" y="520"/>
                  </a:lnTo>
                  <a:lnTo>
                    <a:pt x="546" y="521"/>
                  </a:lnTo>
                  <a:lnTo>
                    <a:pt x="545" y="523"/>
                  </a:lnTo>
                  <a:lnTo>
                    <a:pt x="544" y="525"/>
                  </a:lnTo>
                  <a:lnTo>
                    <a:pt x="542" y="531"/>
                  </a:lnTo>
                  <a:lnTo>
                    <a:pt x="542" y="533"/>
                  </a:lnTo>
                  <a:lnTo>
                    <a:pt x="541" y="534"/>
                  </a:lnTo>
                  <a:lnTo>
                    <a:pt x="540" y="536"/>
                  </a:lnTo>
                  <a:lnTo>
                    <a:pt x="539" y="538"/>
                  </a:lnTo>
                  <a:lnTo>
                    <a:pt x="536" y="543"/>
                  </a:lnTo>
                  <a:lnTo>
                    <a:pt x="535" y="545"/>
                  </a:lnTo>
                  <a:lnTo>
                    <a:pt x="534" y="547"/>
                  </a:lnTo>
                  <a:lnTo>
                    <a:pt x="532" y="549"/>
                  </a:lnTo>
                  <a:lnTo>
                    <a:pt x="527" y="554"/>
                  </a:lnTo>
                  <a:lnTo>
                    <a:pt x="521" y="560"/>
                  </a:lnTo>
                  <a:lnTo>
                    <a:pt x="519" y="563"/>
                  </a:lnTo>
                  <a:lnTo>
                    <a:pt x="517" y="565"/>
                  </a:lnTo>
                  <a:lnTo>
                    <a:pt x="516" y="567"/>
                  </a:lnTo>
                  <a:lnTo>
                    <a:pt x="512" y="575"/>
                  </a:lnTo>
                  <a:lnTo>
                    <a:pt x="510" y="578"/>
                  </a:lnTo>
                  <a:lnTo>
                    <a:pt x="507" y="584"/>
                  </a:lnTo>
                  <a:lnTo>
                    <a:pt x="506" y="587"/>
                  </a:lnTo>
                  <a:lnTo>
                    <a:pt x="504" y="592"/>
                  </a:lnTo>
                  <a:lnTo>
                    <a:pt x="501" y="597"/>
                  </a:lnTo>
                  <a:lnTo>
                    <a:pt x="500" y="599"/>
                  </a:lnTo>
                  <a:lnTo>
                    <a:pt x="499" y="602"/>
                  </a:lnTo>
                  <a:lnTo>
                    <a:pt x="498" y="607"/>
                  </a:lnTo>
                  <a:lnTo>
                    <a:pt x="497" y="610"/>
                  </a:lnTo>
                  <a:lnTo>
                    <a:pt x="495" y="612"/>
                  </a:lnTo>
                  <a:lnTo>
                    <a:pt x="493" y="616"/>
                  </a:lnTo>
                  <a:lnTo>
                    <a:pt x="492" y="618"/>
                  </a:lnTo>
                  <a:lnTo>
                    <a:pt x="491" y="621"/>
                  </a:lnTo>
                  <a:lnTo>
                    <a:pt x="490" y="623"/>
                  </a:lnTo>
                  <a:lnTo>
                    <a:pt x="488" y="627"/>
                  </a:lnTo>
                  <a:lnTo>
                    <a:pt x="488" y="628"/>
                  </a:lnTo>
                  <a:lnTo>
                    <a:pt x="488" y="629"/>
                  </a:lnTo>
                  <a:lnTo>
                    <a:pt x="487" y="633"/>
                  </a:lnTo>
                  <a:lnTo>
                    <a:pt x="486" y="639"/>
                  </a:lnTo>
                  <a:lnTo>
                    <a:pt x="485" y="642"/>
                  </a:lnTo>
                  <a:lnTo>
                    <a:pt x="485" y="644"/>
                  </a:lnTo>
                  <a:lnTo>
                    <a:pt x="484" y="646"/>
                  </a:lnTo>
                  <a:lnTo>
                    <a:pt x="483" y="648"/>
                  </a:lnTo>
                  <a:lnTo>
                    <a:pt x="483" y="649"/>
                  </a:lnTo>
                  <a:lnTo>
                    <a:pt x="482" y="651"/>
                  </a:lnTo>
                  <a:lnTo>
                    <a:pt x="481" y="652"/>
                  </a:lnTo>
                  <a:lnTo>
                    <a:pt x="480" y="653"/>
                  </a:lnTo>
                  <a:lnTo>
                    <a:pt x="479" y="655"/>
                  </a:lnTo>
                  <a:lnTo>
                    <a:pt x="478" y="656"/>
                  </a:lnTo>
                  <a:lnTo>
                    <a:pt x="477" y="656"/>
                  </a:lnTo>
                  <a:lnTo>
                    <a:pt x="476" y="656"/>
                  </a:lnTo>
                  <a:lnTo>
                    <a:pt x="475" y="657"/>
                  </a:lnTo>
                  <a:lnTo>
                    <a:pt x="474" y="657"/>
                  </a:lnTo>
                  <a:lnTo>
                    <a:pt x="474" y="657"/>
                  </a:lnTo>
                  <a:lnTo>
                    <a:pt x="473" y="657"/>
                  </a:lnTo>
                  <a:lnTo>
                    <a:pt x="472" y="657"/>
                  </a:lnTo>
                  <a:lnTo>
                    <a:pt x="471" y="656"/>
                  </a:lnTo>
                  <a:lnTo>
                    <a:pt x="470" y="656"/>
                  </a:lnTo>
                  <a:lnTo>
                    <a:pt x="470" y="655"/>
                  </a:lnTo>
                  <a:lnTo>
                    <a:pt x="469" y="655"/>
                  </a:lnTo>
                  <a:lnTo>
                    <a:pt x="469" y="654"/>
                  </a:lnTo>
                  <a:lnTo>
                    <a:pt x="469" y="653"/>
                  </a:lnTo>
                  <a:lnTo>
                    <a:pt x="468" y="652"/>
                  </a:lnTo>
                  <a:lnTo>
                    <a:pt x="468" y="651"/>
                  </a:lnTo>
                  <a:lnTo>
                    <a:pt x="468" y="646"/>
                  </a:lnTo>
                  <a:lnTo>
                    <a:pt x="467" y="640"/>
                  </a:lnTo>
                  <a:lnTo>
                    <a:pt x="466" y="637"/>
                  </a:lnTo>
                  <a:lnTo>
                    <a:pt x="466" y="633"/>
                  </a:lnTo>
                  <a:lnTo>
                    <a:pt x="466" y="630"/>
                  </a:lnTo>
                  <a:lnTo>
                    <a:pt x="465" y="626"/>
                  </a:lnTo>
                  <a:lnTo>
                    <a:pt x="464" y="622"/>
                  </a:lnTo>
                  <a:lnTo>
                    <a:pt x="464" y="620"/>
                  </a:lnTo>
                  <a:lnTo>
                    <a:pt x="463" y="618"/>
                  </a:lnTo>
                  <a:lnTo>
                    <a:pt x="463" y="611"/>
                  </a:lnTo>
                  <a:lnTo>
                    <a:pt x="463" y="610"/>
                  </a:lnTo>
                  <a:lnTo>
                    <a:pt x="462" y="608"/>
                  </a:lnTo>
                  <a:lnTo>
                    <a:pt x="462" y="607"/>
                  </a:lnTo>
                  <a:lnTo>
                    <a:pt x="461" y="605"/>
                  </a:lnTo>
                  <a:lnTo>
                    <a:pt x="461" y="603"/>
                  </a:lnTo>
                  <a:lnTo>
                    <a:pt x="460" y="602"/>
                  </a:lnTo>
                  <a:lnTo>
                    <a:pt x="459" y="600"/>
                  </a:lnTo>
                  <a:lnTo>
                    <a:pt x="457" y="599"/>
                  </a:lnTo>
                  <a:lnTo>
                    <a:pt x="457" y="598"/>
                  </a:lnTo>
                  <a:lnTo>
                    <a:pt x="456" y="597"/>
                  </a:lnTo>
                  <a:lnTo>
                    <a:pt x="455" y="596"/>
                  </a:lnTo>
                  <a:lnTo>
                    <a:pt x="454" y="596"/>
                  </a:lnTo>
                  <a:lnTo>
                    <a:pt x="453" y="596"/>
                  </a:lnTo>
                  <a:lnTo>
                    <a:pt x="452" y="595"/>
                  </a:lnTo>
                  <a:lnTo>
                    <a:pt x="450" y="595"/>
                  </a:lnTo>
                  <a:lnTo>
                    <a:pt x="449" y="595"/>
                  </a:lnTo>
                  <a:lnTo>
                    <a:pt x="448" y="595"/>
                  </a:lnTo>
                  <a:lnTo>
                    <a:pt x="447" y="595"/>
                  </a:lnTo>
                  <a:lnTo>
                    <a:pt x="446" y="595"/>
                  </a:lnTo>
                  <a:lnTo>
                    <a:pt x="445" y="595"/>
                  </a:lnTo>
                  <a:lnTo>
                    <a:pt x="442" y="596"/>
                  </a:lnTo>
                  <a:lnTo>
                    <a:pt x="440" y="597"/>
                  </a:lnTo>
                  <a:lnTo>
                    <a:pt x="438" y="597"/>
                  </a:lnTo>
                  <a:lnTo>
                    <a:pt x="435" y="597"/>
                  </a:lnTo>
                  <a:lnTo>
                    <a:pt x="432" y="598"/>
                  </a:lnTo>
                  <a:lnTo>
                    <a:pt x="428" y="598"/>
                  </a:lnTo>
                  <a:lnTo>
                    <a:pt x="422" y="599"/>
                  </a:lnTo>
                  <a:lnTo>
                    <a:pt x="419" y="600"/>
                  </a:lnTo>
                  <a:lnTo>
                    <a:pt x="414" y="600"/>
                  </a:lnTo>
                  <a:lnTo>
                    <a:pt x="413" y="600"/>
                  </a:lnTo>
                  <a:lnTo>
                    <a:pt x="412" y="600"/>
                  </a:lnTo>
                  <a:lnTo>
                    <a:pt x="409" y="600"/>
                  </a:lnTo>
                  <a:lnTo>
                    <a:pt x="404" y="598"/>
                  </a:lnTo>
                  <a:lnTo>
                    <a:pt x="402" y="598"/>
                  </a:lnTo>
                  <a:lnTo>
                    <a:pt x="400" y="597"/>
                  </a:lnTo>
                  <a:lnTo>
                    <a:pt x="397" y="595"/>
                  </a:lnTo>
                  <a:lnTo>
                    <a:pt x="395" y="594"/>
                  </a:lnTo>
                  <a:lnTo>
                    <a:pt x="393" y="593"/>
                  </a:lnTo>
                  <a:lnTo>
                    <a:pt x="390" y="590"/>
                  </a:lnTo>
                  <a:lnTo>
                    <a:pt x="389" y="589"/>
                  </a:lnTo>
                  <a:lnTo>
                    <a:pt x="388" y="589"/>
                  </a:lnTo>
                  <a:lnTo>
                    <a:pt x="387" y="588"/>
                  </a:lnTo>
                  <a:lnTo>
                    <a:pt x="383" y="587"/>
                  </a:lnTo>
                  <a:lnTo>
                    <a:pt x="382" y="586"/>
                  </a:lnTo>
                  <a:lnTo>
                    <a:pt x="380" y="586"/>
                  </a:lnTo>
                  <a:lnTo>
                    <a:pt x="379" y="585"/>
                  </a:lnTo>
                  <a:lnTo>
                    <a:pt x="378" y="585"/>
                  </a:lnTo>
                  <a:lnTo>
                    <a:pt x="377" y="585"/>
                  </a:lnTo>
                  <a:lnTo>
                    <a:pt x="375" y="585"/>
                  </a:lnTo>
                  <a:lnTo>
                    <a:pt x="374" y="585"/>
                  </a:lnTo>
                  <a:lnTo>
                    <a:pt x="373" y="585"/>
                  </a:lnTo>
                  <a:lnTo>
                    <a:pt x="368" y="585"/>
                  </a:lnTo>
                  <a:lnTo>
                    <a:pt x="367" y="585"/>
                  </a:lnTo>
                  <a:lnTo>
                    <a:pt x="366" y="585"/>
                  </a:lnTo>
                  <a:lnTo>
                    <a:pt x="365" y="585"/>
                  </a:lnTo>
                  <a:lnTo>
                    <a:pt x="364" y="585"/>
                  </a:lnTo>
                  <a:lnTo>
                    <a:pt x="364" y="585"/>
                  </a:lnTo>
                  <a:lnTo>
                    <a:pt x="363" y="585"/>
                  </a:lnTo>
                  <a:lnTo>
                    <a:pt x="363" y="584"/>
                  </a:lnTo>
                  <a:lnTo>
                    <a:pt x="362" y="584"/>
                  </a:lnTo>
                  <a:lnTo>
                    <a:pt x="362" y="583"/>
                  </a:lnTo>
                  <a:lnTo>
                    <a:pt x="361" y="582"/>
                  </a:lnTo>
                  <a:lnTo>
                    <a:pt x="361" y="582"/>
                  </a:lnTo>
                  <a:lnTo>
                    <a:pt x="360" y="581"/>
                  </a:lnTo>
                  <a:lnTo>
                    <a:pt x="360" y="580"/>
                  </a:lnTo>
                  <a:lnTo>
                    <a:pt x="360" y="579"/>
                  </a:lnTo>
                  <a:lnTo>
                    <a:pt x="359" y="573"/>
                  </a:lnTo>
                  <a:lnTo>
                    <a:pt x="358" y="570"/>
                  </a:lnTo>
                  <a:lnTo>
                    <a:pt x="358" y="568"/>
                  </a:lnTo>
                  <a:lnTo>
                    <a:pt x="358" y="567"/>
                  </a:lnTo>
                  <a:lnTo>
                    <a:pt x="357" y="566"/>
                  </a:lnTo>
                  <a:lnTo>
                    <a:pt x="357" y="564"/>
                  </a:lnTo>
                  <a:lnTo>
                    <a:pt x="356" y="563"/>
                  </a:lnTo>
                  <a:lnTo>
                    <a:pt x="355" y="562"/>
                  </a:lnTo>
                  <a:lnTo>
                    <a:pt x="354" y="560"/>
                  </a:lnTo>
                  <a:lnTo>
                    <a:pt x="352" y="559"/>
                  </a:lnTo>
                  <a:lnTo>
                    <a:pt x="351" y="558"/>
                  </a:lnTo>
                  <a:lnTo>
                    <a:pt x="350" y="557"/>
                  </a:lnTo>
                  <a:lnTo>
                    <a:pt x="349" y="556"/>
                  </a:lnTo>
                  <a:lnTo>
                    <a:pt x="348" y="555"/>
                  </a:lnTo>
                  <a:lnTo>
                    <a:pt x="346" y="555"/>
                  </a:lnTo>
                  <a:lnTo>
                    <a:pt x="344" y="554"/>
                  </a:lnTo>
                  <a:lnTo>
                    <a:pt x="343" y="554"/>
                  </a:lnTo>
                  <a:lnTo>
                    <a:pt x="341" y="554"/>
                  </a:lnTo>
                  <a:lnTo>
                    <a:pt x="336" y="554"/>
                  </a:lnTo>
                  <a:lnTo>
                    <a:pt x="334" y="554"/>
                  </a:lnTo>
                  <a:lnTo>
                    <a:pt x="332" y="554"/>
                  </a:lnTo>
                  <a:lnTo>
                    <a:pt x="330" y="554"/>
                  </a:lnTo>
                  <a:lnTo>
                    <a:pt x="328" y="554"/>
                  </a:lnTo>
                  <a:lnTo>
                    <a:pt x="327" y="553"/>
                  </a:lnTo>
                  <a:lnTo>
                    <a:pt x="325" y="553"/>
                  </a:lnTo>
                  <a:lnTo>
                    <a:pt x="323" y="552"/>
                  </a:lnTo>
                  <a:lnTo>
                    <a:pt x="322" y="552"/>
                  </a:lnTo>
                  <a:lnTo>
                    <a:pt x="312" y="547"/>
                  </a:lnTo>
                  <a:lnTo>
                    <a:pt x="310" y="545"/>
                  </a:lnTo>
                  <a:lnTo>
                    <a:pt x="306" y="542"/>
                  </a:lnTo>
                  <a:lnTo>
                    <a:pt x="304" y="542"/>
                  </a:lnTo>
                  <a:lnTo>
                    <a:pt x="302" y="540"/>
                  </a:lnTo>
                  <a:lnTo>
                    <a:pt x="301" y="540"/>
                  </a:lnTo>
                  <a:lnTo>
                    <a:pt x="300" y="540"/>
                  </a:lnTo>
                  <a:lnTo>
                    <a:pt x="299" y="540"/>
                  </a:lnTo>
                  <a:lnTo>
                    <a:pt x="298" y="540"/>
                  </a:lnTo>
                  <a:lnTo>
                    <a:pt x="298" y="540"/>
                  </a:lnTo>
                  <a:lnTo>
                    <a:pt x="297" y="540"/>
                  </a:lnTo>
                  <a:lnTo>
                    <a:pt x="295" y="540"/>
                  </a:lnTo>
                  <a:lnTo>
                    <a:pt x="292" y="541"/>
                  </a:lnTo>
                  <a:lnTo>
                    <a:pt x="290" y="542"/>
                  </a:lnTo>
                  <a:lnTo>
                    <a:pt x="288" y="542"/>
                  </a:lnTo>
                  <a:lnTo>
                    <a:pt x="286" y="542"/>
                  </a:lnTo>
                  <a:lnTo>
                    <a:pt x="282" y="542"/>
                  </a:lnTo>
                  <a:lnTo>
                    <a:pt x="279" y="542"/>
                  </a:lnTo>
                  <a:lnTo>
                    <a:pt x="275" y="542"/>
                  </a:lnTo>
                  <a:lnTo>
                    <a:pt x="270" y="542"/>
                  </a:lnTo>
                  <a:lnTo>
                    <a:pt x="269" y="542"/>
                  </a:lnTo>
                  <a:lnTo>
                    <a:pt x="268" y="542"/>
                  </a:lnTo>
                  <a:lnTo>
                    <a:pt x="267" y="542"/>
                  </a:lnTo>
                  <a:lnTo>
                    <a:pt x="266" y="542"/>
                  </a:lnTo>
                  <a:lnTo>
                    <a:pt x="265" y="542"/>
                  </a:lnTo>
                  <a:lnTo>
                    <a:pt x="264" y="543"/>
                  </a:lnTo>
                  <a:lnTo>
                    <a:pt x="263" y="544"/>
                  </a:lnTo>
                  <a:lnTo>
                    <a:pt x="262" y="545"/>
                  </a:lnTo>
                  <a:lnTo>
                    <a:pt x="261" y="546"/>
                  </a:lnTo>
                  <a:lnTo>
                    <a:pt x="260" y="548"/>
                  </a:lnTo>
                  <a:lnTo>
                    <a:pt x="258" y="550"/>
                  </a:lnTo>
                  <a:lnTo>
                    <a:pt x="256" y="555"/>
                  </a:lnTo>
                  <a:lnTo>
                    <a:pt x="255" y="558"/>
                  </a:lnTo>
                  <a:lnTo>
                    <a:pt x="253" y="563"/>
                  </a:lnTo>
                  <a:lnTo>
                    <a:pt x="252" y="565"/>
                  </a:lnTo>
                  <a:lnTo>
                    <a:pt x="251" y="567"/>
                  </a:lnTo>
                  <a:lnTo>
                    <a:pt x="251" y="568"/>
                  </a:lnTo>
                  <a:lnTo>
                    <a:pt x="247" y="573"/>
                  </a:lnTo>
                  <a:lnTo>
                    <a:pt x="244" y="579"/>
                  </a:lnTo>
                  <a:lnTo>
                    <a:pt x="242" y="581"/>
                  </a:lnTo>
                  <a:lnTo>
                    <a:pt x="241" y="582"/>
                  </a:lnTo>
                  <a:lnTo>
                    <a:pt x="240" y="583"/>
                  </a:lnTo>
                  <a:lnTo>
                    <a:pt x="238" y="584"/>
                  </a:lnTo>
                  <a:lnTo>
                    <a:pt x="237" y="586"/>
                  </a:lnTo>
                  <a:lnTo>
                    <a:pt x="233" y="588"/>
                  </a:lnTo>
                  <a:lnTo>
                    <a:pt x="232" y="589"/>
                  </a:lnTo>
                  <a:lnTo>
                    <a:pt x="230" y="590"/>
                  </a:lnTo>
                  <a:lnTo>
                    <a:pt x="229" y="590"/>
                  </a:lnTo>
                  <a:lnTo>
                    <a:pt x="227" y="590"/>
                  </a:lnTo>
                  <a:lnTo>
                    <a:pt x="226" y="590"/>
                  </a:lnTo>
                  <a:lnTo>
                    <a:pt x="224" y="590"/>
                  </a:lnTo>
                  <a:lnTo>
                    <a:pt x="223" y="590"/>
                  </a:lnTo>
                  <a:lnTo>
                    <a:pt x="222" y="589"/>
                  </a:lnTo>
                  <a:lnTo>
                    <a:pt x="221" y="589"/>
                  </a:lnTo>
                  <a:lnTo>
                    <a:pt x="220" y="588"/>
                  </a:lnTo>
                  <a:lnTo>
                    <a:pt x="218" y="587"/>
                  </a:lnTo>
                  <a:lnTo>
                    <a:pt x="217" y="586"/>
                  </a:lnTo>
                  <a:lnTo>
                    <a:pt x="217" y="586"/>
                  </a:lnTo>
                  <a:lnTo>
                    <a:pt x="216" y="585"/>
                  </a:lnTo>
                  <a:lnTo>
                    <a:pt x="215" y="585"/>
                  </a:lnTo>
                  <a:lnTo>
                    <a:pt x="215" y="585"/>
                  </a:lnTo>
                  <a:lnTo>
                    <a:pt x="214" y="585"/>
                  </a:lnTo>
                  <a:lnTo>
                    <a:pt x="213" y="585"/>
                  </a:lnTo>
                  <a:lnTo>
                    <a:pt x="212" y="586"/>
                  </a:lnTo>
                  <a:lnTo>
                    <a:pt x="210" y="587"/>
                  </a:lnTo>
                  <a:lnTo>
                    <a:pt x="209" y="587"/>
                  </a:lnTo>
                  <a:lnTo>
                    <a:pt x="208" y="588"/>
                  </a:lnTo>
                  <a:lnTo>
                    <a:pt x="207" y="588"/>
                  </a:lnTo>
                  <a:lnTo>
                    <a:pt x="206" y="588"/>
                  </a:lnTo>
                  <a:lnTo>
                    <a:pt x="205" y="588"/>
                  </a:lnTo>
                  <a:lnTo>
                    <a:pt x="204" y="588"/>
                  </a:lnTo>
                  <a:lnTo>
                    <a:pt x="203" y="588"/>
                  </a:lnTo>
                  <a:lnTo>
                    <a:pt x="201" y="588"/>
                  </a:lnTo>
                  <a:lnTo>
                    <a:pt x="197" y="587"/>
                  </a:lnTo>
                  <a:lnTo>
                    <a:pt x="195" y="587"/>
                  </a:lnTo>
                  <a:lnTo>
                    <a:pt x="191" y="586"/>
                  </a:lnTo>
                  <a:lnTo>
                    <a:pt x="189" y="586"/>
                  </a:lnTo>
                  <a:lnTo>
                    <a:pt x="186" y="586"/>
                  </a:lnTo>
                  <a:lnTo>
                    <a:pt x="184" y="586"/>
                  </a:lnTo>
                  <a:lnTo>
                    <a:pt x="179" y="586"/>
                  </a:lnTo>
                  <a:lnTo>
                    <a:pt x="176" y="586"/>
                  </a:lnTo>
                  <a:lnTo>
                    <a:pt x="172" y="586"/>
                  </a:lnTo>
                  <a:lnTo>
                    <a:pt x="167" y="585"/>
                  </a:lnTo>
                  <a:lnTo>
                    <a:pt x="161" y="585"/>
                  </a:lnTo>
                  <a:lnTo>
                    <a:pt x="143" y="583"/>
                  </a:lnTo>
                  <a:lnTo>
                    <a:pt x="139" y="583"/>
                  </a:lnTo>
                  <a:lnTo>
                    <a:pt x="137" y="583"/>
                  </a:lnTo>
                  <a:lnTo>
                    <a:pt x="134" y="583"/>
                  </a:lnTo>
                  <a:lnTo>
                    <a:pt x="133" y="583"/>
                  </a:lnTo>
                  <a:lnTo>
                    <a:pt x="128" y="583"/>
                  </a:lnTo>
                  <a:lnTo>
                    <a:pt x="125" y="583"/>
                  </a:lnTo>
                  <a:lnTo>
                    <a:pt x="123" y="583"/>
                  </a:lnTo>
                  <a:lnTo>
                    <a:pt x="119" y="583"/>
                  </a:lnTo>
                  <a:lnTo>
                    <a:pt x="112" y="582"/>
                  </a:lnTo>
                  <a:lnTo>
                    <a:pt x="110" y="582"/>
                  </a:lnTo>
                  <a:lnTo>
                    <a:pt x="108" y="582"/>
                  </a:lnTo>
                  <a:lnTo>
                    <a:pt x="106" y="581"/>
                  </a:lnTo>
                  <a:lnTo>
                    <a:pt x="104" y="581"/>
                  </a:lnTo>
                  <a:lnTo>
                    <a:pt x="103" y="580"/>
                  </a:lnTo>
                  <a:lnTo>
                    <a:pt x="101" y="580"/>
                  </a:lnTo>
                  <a:lnTo>
                    <a:pt x="99" y="579"/>
                  </a:lnTo>
                  <a:lnTo>
                    <a:pt x="97" y="578"/>
                  </a:lnTo>
                  <a:lnTo>
                    <a:pt x="95" y="577"/>
                  </a:lnTo>
                  <a:lnTo>
                    <a:pt x="91" y="575"/>
                  </a:lnTo>
                  <a:lnTo>
                    <a:pt x="83" y="571"/>
                  </a:lnTo>
                  <a:lnTo>
                    <a:pt x="71" y="565"/>
                  </a:lnTo>
                  <a:lnTo>
                    <a:pt x="67" y="562"/>
                  </a:lnTo>
                  <a:lnTo>
                    <a:pt x="65" y="561"/>
                  </a:lnTo>
                  <a:lnTo>
                    <a:pt x="63" y="560"/>
                  </a:lnTo>
                  <a:lnTo>
                    <a:pt x="62" y="559"/>
                  </a:lnTo>
                  <a:lnTo>
                    <a:pt x="60" y="557"/>
                  </a:lnTo>
                  <a:lnTo>
                    <a:pt x="57" y="555"/>
                  </a:lnTo>
                  <a:lnTo>
                    <a:pt x="55" y="553"/>
                  </a:lnTo>
                  <a:lnTo>
                    <a:pt x="53" y="552"/>
                  </a:lnTo>
                  <a:lnTo>
                    <a:pt x="51" y="550"/>
                  </a:lnTo>
                  <a:lnTo>
                    <a:pt x="50" y="548"/>
                  </a:lnTo>
                  <a:lnTo>
                    <a:pt x="49" y="547"/>
                  </a:lnTo>
                  <a:lnTo>
                    <a:pt x="48" y="546"/>
                  </a:lnTo>
                  <a:lnTo>
                    <a:pt x="47" y="545"/>
                  </a:lnTo>
                  <a:lnTo>
                    <a:pt x="46" y="544"/>
                  </a:lnTo>
                  <a:lnTo>
                    <a:pt x="46" y="543"/>
                  </a:lnTo>
                  <a:lnTo>
                    <a:pt x="45" y="542"/>
                  </a:lnTo>
                  <a:lnTo>
                    <a:pt x="44" y="538"/>
                  </a:lnTo>
                  <a:lnTo>
                    <a:pt x="44" y="537"/>
                  </a:lnTo>
                  <a:lnTo>
                    <a:pt x="44" y="536"/>
                  </a:lnTo>
                  <a:lnTo>
                    <a:pt x="44" y="536"/>
                  </a:lnTo>
                  <a:lnTo>
                    <a:pt x="43" y="535"/>
                  </a:lnTo>
                  <a:lnTo>
                    <a:pt x="43" y="535"/>
                  </a:lnTo>
                  <a:lnTo>
                    <a:pt x="42" y="534"/>
                  </a:lnTo>
                  <a:lnTo>
                    <a:pt x="41" y="533"/>
                  </a:lnTo>
                  <a:lnTo>
                    <a:pt x="40" y="533"/>
                  </a:lnTo>
                  <a:lnTo>
                    <a:pt x="39" y="533"/>
                  </a:lnTo>
                  <a:lnTo>
                    <a:pt x="38" y="532"/>
                  </a:lnTo>
                  <a:lnTo>
                    <a:pt x="37" y="532"/>
                  </a:lnTo>
                  <a:lnTo>
                    <a:pt x="36" y="532"/>
                  </a:lnTo>
                  <a:lnTo>
                    <a:pt x="36" y="532"/>
                  </a:lnTo>
                  <a:lnTo>
                    <a:pt x="35" y="531"/>
                  </a:lnTo>
                  <a:lnTo>
                    <a:pt x="34" y="530"/>
                  </a:lnTo>
                  <a:lnTo>
                    <a:pt x="32" y="528"/>
                  </a:lnTo>
                  <a:lnTo>
                    <a:pt x="31" y="528"/>
                  </a:lnTo>
                  <a:lnTo>
                    <a:pt x="30" y="527"/>
                  </a:lnTo>
                  <a:lnTo>
                    <a:pt x="29" y="526"/>
                  </a:lnTo>
                  <a:lnTo>
                    <a:pt x="28" y="526"/>
                  </a:lnTo>
                  <a:lnTo>
                    <a:pt x="27" y="525"/>
                  </a:lnTo>
                  <a:lnTo>
                    <a:pt x="23" y="524"/>
                  </a:lnTo>
                  <a:lnTo>
                    <a:pt x="22" y="524"/>
                  </a:lnTo>
                  <a:lnTo>
                    <a:pt x="22" y="524"/>
                  </a:lnTo>
                  <a:lnTo>
                    <a:pt x="21" y="523"/>
                  </a:lnTo>
                  <a:lnTo>
                    <a:pt x="21" y="523"/>
                  </a:lnTo>
                  <a:lnTo>
                    <a:pt x="20" y="522"/>
                  </a:lnTo>
                  <a:lnTo>
                    <a:pt x="20" y="521"/>
                  </a:lnTo>
                  <a:lnTo>
                    <a:pt x="20" y="521"/>
                  </a:lnTo>
                  <a:lnTo>
                    <a:pt x="20" y="520"/>
                  </a:lnTo>
                  <a:lnTo>
                    <a:pt x="19" y="519"/>
                  </a:lnTo>
                  <a:lnTo>
                    <a:pt x="18" y="519"/>
                  </a:lnTo>
                  <a:lnTo>
                    <a:pt x="16" y="518"/>
                  </a:lnTo>
                  <a:lnTo>
                    <a:pt x="15" y="517"/>
                  </a:lnTo>
                  <a:lnTo>
                    <a:pt x="14" y="516"/>
                  </a:lnTo>
                  <a:lnTo>
                    <a:pt x="12" y="514"/>
                  </a:lnTo>
                  <a:lnTo>
                    <a:pt x="11" y="513"/>
                  </a:lnTo>
                  <a:lnTo>
                    <a:pt x="10" y="513"/>
                  </a:lnTo>
                  <a:lnTo>
                    <a:pt x="10" y="512"/>
                  </a:lnTo>
                  <a:lnTo>
                    <a:pt x="9" y="512"/>
                  </a:lnTo>
                  <a:lnTo>
                    <a:pt x="7" y="512"/>
                  </a:lnTo>
                  <a:lnTo>
                    <a:pt x="5" y="511"/>
                  </a:lnTo>
                  <a:lnTo>
                    <a:pt x="3" y="510"/>
                  </a:lnTo>
                  <a:lnTo>
                    <a:pt x="2" y="510"/>
                  </a:lnTo>
                  <a:lnTo>
                    <a:pt x="1" y="509"/>
                  </a:lnTo>
                  <a:lnTo>
                    <a:pt x="1" y="508"/>
                  </a:lnTo>
                  <a:lnTo>
                    <a:pt x="0" y="507"/>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0" name="Freeform 286">
              <a:extLst>
                <a:ext uri="{FF2B5EF4-FFF2-40B4-BE49-F238E27FC236}">
                  <a16:creationId xmlns:a16="http://schemas.microsoft.com/office/drawing/2014/main" id="{99BBD96A-08EA-494D-A36C-2CD3749C7D18}"/>
                </a:ext>
              </a:extLst>
            </p:cNvPr>
            <p:cNvSpPr>
              <a:spLocks/>
            </p:cNvSpPr>
            <p:nvPr/>
          </p:nvSpPr>
          <p:spPr bwMode="auto">
            <a:xfrm>
              <a:off x="6691159" y="4018849"/>
              <a:ext cx="682625" cy="812800"/>
            </a:xfrm>
            <a:custGeom>
              <a:avLst/>
              <a:gdLst>
                <a:gd name="T0" fmla="*/ 127 w 430"/>
                <a:gd name="T1" fmla="*/ 501 h 512"/>
                <a:gd name="T2" fmla="*/ 103 w 430"/>
                <a:gd name="T3" fmla="*/ 504 h 512"/>
                <a:gd name="T4" fmla="*/ 83 w 430"/>
                <a:gd name="T5" fmla="*/ 512 h 512"/>
                <a:gd name="T6" fmla="*/ 50 w 430"/>
                <a:gd name="T7" fmla="*/ 499 h 512"/>
                <a:gd name="T8" fmla="*/ 18 w 430"/>
                <a:gd name="T9" fmla="*/ 485 h 512"/>
                <a:gd name="T10" fmla="*/ 5 w 430"/>
                <a:gd name="T11" fmla="*/ 469 h 512"/>
                <a:gd name="T12" fmla="*/ 9 w 430"/>
                <a:gd name="T13" fmla="*/ 465 h 512"/>
                <a:gd name="T14" fmla="*/ 15 w 430"/>
                <a:gd name="T15" fmla="*/ 458 h 512"/>
                <a:gd name="T16" fmla="*/ 21 w 430"/>
                <a:gd name="T17" fmla="*/ 451 h 512"/>
                <a:gd name="T18" fmla="*/ 35 w 430"/>
                <a:gd name="T19" fmla="*/ 454 h 512"/>
                <a:gd name="T20" fmla="*/ 46 w 430"/>
                <a:gd name="T21" fmla="*/ 454 h 512"/>
                <a:gd name="T22" fmla="*/ 57 w 430"/>
                <a:gd name="T23" fmla="*/ 443 h 512"/>
                <a:gd name="T24" fmla="*/ 79 w 430"/>
                <a:gd name="T25" fmla="*/ 448 h 512"/>
                <a:gd name="T26" fmla="*/ 89 w 430"/>
                <a:gd name="T27" fmla="*/ 440 h 512"/>
                <a:gd name="T28" fmla="*/ 108 w 430"/>
                <a:gd name="T29" fmla="*/ 426 h 512"/>
                <a:gd name="T30" fmla="*/ 127 w 430"/>
                <a:gd name="T31" fmla="*/ 411 h 512"/>
                <a:gd name="T32" fmla="*/ 144 w 430"/>
                <a:gd name="T33" fmla="*/ 407 h 512"/>
                <a:gd name="T34" fmla="*/ 151 w 430"/>
                <a:gd name="T35" fmla="*/ 395 h 512"/>
                <a:gd name="T36" fmla="*/ 163 w 430"/>
                <a:gd name="T37" fmla="*/ 394 h 512"/>
                <a:gd name="T38" fmla="*/ 177 w 430"/>
                <a:gd name="T39" fmla="*/ 384 h 512"/>
                <a:gd name="T40" fmla="*/ 186 w 430"/>
                <a:gd name="T41" fmla="*/ 391 h 512"/>
                <a:gd name="T42" fmla="*/ 204 w 430"/>
                <a:gd name="T43" fmla="*/ 395 h 512"/>
                <a:gd name="T44" fmla="*/ 221 w 430"/>
                <a:gd name="T45" fmla="*/ 391 h 512"/>
                <a:gd name="T46" fmla="*/ 248 w 430"/>
                <a:gd name="T47" fmla="*/ 390 h 512"/>
                <a:gd name="T48" fmla="*/ 255 w 430"/>
                <a:gd name="T49" fmla="*/ 378 h 512"/>
                <a:gd name="T50" fmla="*/ 269 w 430"/>
                <a:gd name="T51" fmla="*/ 369 h 512"/>
                <a:gd name="T52" fmla="*/ 289 w 430"/>
                <a:gd name="T53" fmla="*/ 363 h 512"/>
                <a:gd name="T54" fmla="*/ 299 w 430"/>
                <a:gd name="T55" fmla="*/ 350 h 512"/>
                <a:gd name="T56" fmla="*/ 299 w 430"/>
                <a:gd name="T57" fmla="*/ 340 h 512"/>
                <a:gd name="T58" fmla="*/ 288 w 430"/>
                <a:gd name="T59" fmla="*/ 327 h 512"/>
                <a:gd name="T60" fmla="*/ 297 w 430"/>
                <a:gd name="T61" fmla="*/ 320 h 512"/>
                <a:gd name="T62" fmla="*/ 296 w 430"/>
                <a:gd name="T63" fmla="*/ 307 h 512"/>
                <a:gd name="T64" fmla="*/ 309 w 430"/>
                <a:gd name="T65" fmla="*/ 297 h 512"/>
                <a:gd name="T66" fmla="*/ 310 w 430"/>
                <a:gd name="T67" fmla="*/ 284 h 512"/>
                <a:gd name="T68" fmla="*/ 299 w 430"/>
                <a:gd name="T69" fmla="*/ 273 h 512"/>
                <a:gd name="T70" fmla="*/ 301 w 430"/>
                <a:gd name="T71" fmla="*/ 259 h 512"/>
                <a:gd name="T72" fmla="*/ 314 w 430"/>
                <a:gd name="T73" fmla="*/ 246 h 512"/>
                <a:gd name="T74" fmla="*/ 309 w 430"/>
                <a:gd name="T75" fmla="*/ 234 h 512"/>
                <a:gd name="T76" fmla="*/ 315 w 430"/>
                <a:gd name="T77" fmla="*/ 217 h 512"/>
                <a:gd name="T78" fmla="*/ 315 w 430"/>
                <a:gd name="T79" fmla="*/ 207 h 512"/>
                <a:gd name="T80" fmla="*/ 303 w 430"/>
                <a:gd name="T81" fmla="*/ 201 h 512"/>
                <a:gd name="T82" fmla="*/ 306 w 430"/>
                <a:gd name="T83" fmla="*/ 196 h 512"/>
                <a:gd name="T84" fmla="*/ 291 w 430"/>
                <a:gd name="T85" fmla="*/ 181 h 512"/>
                <a:gd name="T86" fmla="*/ 295 w 430"/>
                <a:gd name="T87" fmla="*/ 156 h 512"/>
                <a:gd name="T88" fmla="*/ 308 w 430"/>
                <a:gd name="T89" fmla="*/ 137 h 512"/>
                <a:gd name="T90" fmla="*/ 330 w 430"/>
                <a:gd name="T91" fmla="*/ 131 h 512"/>
                <a:gd name="T92" fmla="*/ 333 w 430"/>
                <a:gd name="T93" fmla="*/ 124 h 512"/>
                <a:gd name="T94" fmla="*/ 323 w 430"/>
                <a:gd name="T95" fmla="*/ 119 h 512"/>
                <a:gd name="T96" fmla="*/ 333 w 430"/>
                <a:gd name="T97" fmla="*/ 109 h 512"/>
                <a:gd name="T98" fmla="*/ 343 w 430"/>
                <a:gd name="T99" fmla="*/ 114 h 512"/>
                <a:gd name="T100" fmla="*/ 351 w 430"/>
                <a:gd name="T101" fmla="*/ 117 h 512"/>
                <a:gd name="T102" fmla="*/ 356 w 430"/>
                <a:gd name="T103" fmla="*/ 105 h 512"/>
                <a:gd name="T104" fmla="*/ 348 w 430"/>
                <a:gd name="T105" fmla="*/ 92 h 512"/>
                <a:gd name="T106" fmla="*/ 354 w 430"/>
                <a:gd name="T107" fmla="*/ 89 h 512"/>
                <a:gd name="T108" fmla="*/ 368 w 430"/>
                <a:gd name="T109" fmla="*/ 75 h 512"/>
                <a:gd name="T110" fmla="*/ 366 w 430"/>
                <a:gd name="T111" fmla="*/ 65 h 512"/>
                <a:gd name="T112" fmla="*/ 354 w 430"/>
                <a:gd name="T113" fmla="*/ 54 h 512"/>
                <a:gd name="T114" fmla="*/ 359 w 430"/>
                <a:gd name="T115" fmla="*/ 34 h 512"/>
                <a:gd name="T116" fmla="*/ 367 w 430"/>
                <a:gd name="T117" fmla="*/ 32 h 512"/>
                <a:gd name="T118" fmla="*/ 380 w 430"/>
                <a:gd name="T119" fmla="*/ 24 h 512"/>
                <a:gd name="T120" fmla="*/ 399 w 430"/>
                <a:gd name="T121" fmla="*/ 24 h 512"/>
                <a:gd name="T122" fmla="*/ 420 w 430"/>
                <a:gd name="T123" fmla="*/ 25 h 512"/>
                <a:gd name="T124" fmla="*/ 430 w 430"/>
                <a:gd name="T1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512">
                  <a:moveTo>
                    <a:pt x="134" y="507"/>
                  </a:moveTo>
                  <a:lnTo>
                    <a:pt x="133" y="507"/>
                  </a:lnTo>
                  <a:lnTo>
                    <a:pt x="132" y="505"/>
                  </a:lnTo>
                  <a:lnTo>
                    <a:pt x="132" y="504"/>
                  </a:lnTo>
                  <a:lnTo>
                    <a:pt x="131" y="504"/>
                  </a:lnTo>
                  <a:lnTo>
                    <a:pt x="131" y="503"/>
                  </a:lnTo>
                  <a:lnTo>
                    <a:pt x="130" y="502"/>
                  </a:lnTo>
                  <a:lnTo>
                    <a:pt x="129" y="502"/>
                  </a:lnTo>
                  <a:lnTo>
                    <a:pt x="129" y="502"/>
                  </a:lnTo>
                  <a:lnTo>
                    <a:pt x="128" y="501"/>
                  </a:lnTo>
                  <a:lnTo>
                    <a:pt x="127" y="501"/>
                  </a:lnTo>
                  <a:lnTo>
                    <a:pt x="126" y="501"/>
                  </a:lnTo>
                  <a:lnTo>
                    <a:pt x="121" y="501"/>
                  </a:lnTo>
                  <a:lnTo>
                    <a:pt x="119" y="501"/>
                  </a:lnTo>
                  <a:lnTo>
                    <a:pt x="116" y="501"/>
                  </a:lnTo>
                  <a:lnTo>
                    <a:pt x="113" y="501"/>
                  </a:lnTo>
                  <a:lnTo>
                    <a:pt x="110" y="502"/>
                  </a:lnTo>
                  <a:lnTo>
                    <a:pt x="108" y="502"/>
                  </a:lnTo>
                  <a:lnTo>
                    <a:pt x="107" y="503"/>
                  </a:lnTo>
                  <a:lnTo>
                    <a:pt x="106" y="503"/>
                  </a:lnTo>
                  <a:lnTo>
                    <a:pt x="105" y="504"/>
                  </a:lnTo>
                  <a:lnTo>
                    <a:pt x="103" y="504"/>
                  </a:lnTo>
                  <a:lnTo>
                    <a:pt x="102" y="505"/>
                  </a:lnTo>
                  <a:lnTo>
                    <a:pt x="97" y="509"/>
                  </a:lnTo>
                  <a:lnTo>
                    <a:pt x="95" y="510"/>
                  </a:lnTo>
                  <a:lnTo>
                    <a:pt x="94" y="510"/>
                  </a:lnTo>
                  <a:lnTo>
                    <a:pt x="92" y="511"/>
                  </a:lnTo>
                  <a:lnTo>
                    <a:pt x="91" y="512"/>
                  </a:lnTo>
                  <a:lnTo>
                    <a:pt x="90" y="512"/>
                  </a:lnTo>
                  <a:lnTo>
                    <a:pt x="89" y="512"/>
                  </a:lnTo>
                  <a:lnTo>
                    <a:pt x="87" y="512"/>
                  </a:lnTo>
                  <a:lnTo>
                    <a:pt x="85" y="512"/>
                  </a:lnTo>
                  <a:lnTo>
                    <a:pt x="83" y="512"/>
                  </a:lnTo>
                  <a:lnTo>
                    <a:pt x="81" y="512"/>
                  </a:lnTo>
                  <a:lnTo>
                    <a:pt x="77" y="512"/>
                  </a:lnTo>
                  <a:lnTo>
                    <a:pt x="68" y="511"/>
                  </a:lnTo>
                  <a:lnTo>
                    <a:pt x="67" y="510"/>
                  </a:lnTo>
                  <a:lnTo>
                    <a:pt x="65" y="510"/>
                  </a:lnTo>
                  <a:lnTo>
                    <a:pt x="63" y="509"/>
                  </a:lnTo>
                  <a:lnTo>
                    <a:pt x="62" y="508"/>
                  </a:lnTo>
                  <a:lnTo>
                    <a:pt x="60" y="507"/>
                  </a:lnTo>
                  <a:lnTo>
                    <a:pt x="58" y="505"/>
                  </a:lnTo>
                  <a:lnTo>
                    <a:pt x="56" y="504"/>
                  </a:lnTo>
                  <a:lnTo>
                    <a:pt x="50" y="499"/>
                  </a:lnTo>
                  <a:lnTo>
                    <a:pt x="48" y="497"/>
                  </a:lnTo>
                  <a:lnTo>
                    <a:pt x="47" y="496"/>
                  </a:lnTo>
                  <a:lnTo>
                    <a:pt x="45" y="495"/>
                  </a:lnTo>
                  <a:lnTo>
                    <a:pt x="44" y="494"/>
                  </a:lnTo>
                  <a:lnTo>
                    <a:pt x="39" y="492"/>
                  </a:lnTo>
                  <a:lnTo>
                    <a:pt x="34" y="489"/>
                  </a:lnTo>
                  <a:lnTo>
                    <a:pt x="33" y="488"/>
                  </a:lnTo>
                  <a:lnTo>
                    <a:pt x="31" y="488"/>
                  </a:lnTo>
                  <a:lnTo>
                    <a:pt x="29" y="487"/>
                  </a:lnTo>
                  <a:lnTo>
                    <a:pt x="26" y="486"/>
                  </a:lnTo>
                  <a:lnTo>
                    <a:pt x="18" y="485"/>
                  </a:lnTo>
                  <a:lnTo>
                    <a:pt x="15" y="484"/>
                  </a:lnTo>
                  <a:lnTo>
                    <a:pt x="13" y="484"/>
                  </a:lnTo>
                  <a:lnTo>
                    <a:pt x="11" y="483"/>
                  </a:lnTo>
                  <a:lnTo>
                    <a:pt x="9" y="482"/>
                  </a:lnTo>
                  <a:lnTo>
                    <a:pt x="0" y="479"/>
                  </a:lnTo>
                  <a:lnTo>
                    <a:pt x="1" y="478"/>
                  </a:lnTo>
                  <a:lnTo>
                    <a:pt x="2" y="476"/>
                  </a:lnTo>
                  <a:lnTo>
                    <a:pt x="4" y="471"/>
                  </a:lnTo>
                  <a:lnTo>
                    <a:pt x="4" y="470"/>
                  </a:lnTo>
                  <a:lnTo>
                    <a:pt x="5" y="470"/>
                  </a:lnTo>
                  <a:lnTo>
                    <a:pt x="5" y="469"/>
                  </a:lnTo>
                  <a:lnTo>
                    <a:pt x="6" y="469"/>
                  </a:lnTo>
                  <a:lnTo>
                    <a:pt x="7" y="469"/>
                  </a:lnTo>
                  <a:lnTo>
                    <a:pt x="7" y="468"/>
                  </a:lnTo>
                  <a:lnTo>
                    <a:pt x="9" y="467"/>
                  </a:lnTo>
                  <a:lnTo>
                    <a:pt x="10" y="467"/>
                  </a:lnTo>
                  <a:lnTo>
                    <a:pt x="10" y="466"/>
                  </a:lnTo>
                  <a:lnTo>
                    <a:pt x="10" y="466"/>
                  </a:lnTo>
                  <a:lnTo>
                    <a:pt x="10" y="466"/>
                  </a:lnTo>
                  <a:lnTo>
                    <a:pt x="9" y="465"/>
                  </a:lnTo>
                  <a:lnTo>
                    <a:pt x="9" y="465"/>
                  </a:lnTo>
                  <a:lnTo>
                    <a:pt x="9" y="465"/>
                  </a:lnTo>
                  <a:lnTo>
                    <a:pt x="9" y="464"/>
                  </a:lnTo>
                  <a:lnTo>
                    <a:pt x="10" y="464"/>
                  </a:lnTo>
                  <a:lnTo>
                    <a:pt x="11" y="463"/>
                  </a:lnTo>
                  <a:lnTo>
                    <a:pt x="11" y="462"/>
                  </a:lnTo>
                  <a:lnTo>
                    <a:pt x="12" y="460"/>
                  </a:lnTo>
                  <a:lnTo>
                    <a:pt x="12" y="460"/>
                  </a:lnTo>
                  <a:lnTo>
                    <a:pt x="12" y="459"/>
                  </a:lnTo>
                  <a:lnTo>
                    <a:pt x="12" y="458"/>
                  </a:lnTo>
                  <a:lnTo>
                    <a:pt x="13" y="458"/>
                  </a:lnTo>
                  <a:lnTo>
                    <a:pt x="13" y="458"/>
                  </a:lnTo>
                  <a:lnTo>
                    <a:pt x="15" y="458"/>
                  </a:lnTo>
                  <a:lnTo>
                    <a:pt x="15" y="457"/>
                  </a:lnTo>
                  <a:lnTo>
                    <a:pt x="16" y="457"/>
                  </a:lnTo>
                  <a:lnTo>
                    <a:pt x="16" y="457"/>
                  </a:lnTo>
                  <a:lnTo>
                    <a:pt x="17" y="456"/>
                  </a:lnTo>
                  <a:lnTo>
                    <a:pt x="19" y="454"/>
                  </a:lnTo>
                  <a:lnTo>
                    <a:pt x="19" y="453"/>
                  </a:lnTo>
                  <a:lnTo>
                    <a:pt x="19" y="453"/>
                  </a:lnTo>
                  <a:lnTo>
                    <a:pt x="20" y="453"/>
                  </a:lnTo>
                  <a:lnTo>
                    <a:pt x="20" y="452"/>
                  </a:lnTo>
                  <a:lnTo>
                    <a:pt x="20" y="452"/>
                  </a:lnTo>
                  <a:lnTo>
                    <a:pt x="21" y="451"/>
                  </a:lnTo>
                  <a:lnTo>
                    <a:pt x="22" y="451"/>
                  </a:lnTo>
                  <a:lnTo>
                    <a:pt x="23" y="450"/>
                  </a:lnTo>
                  <a:lnTo>
                    <a:pt x="25" y="450"/>
                  </a:lnTo>
                  <a:lnTo>
                    <a:pt x="26" y="450"/>
                  </a:lnTo>
                  <a:lnTo>
                    <a:pt x="28" y="450"/>
                  </a:lnTo>
                  <a:lnTo>
                    <a:pt x="29" y="450"/>
                  </a:lnTo>
                  <a:lnTo>
                    <a:pt x="30" y="450"/>
                  </a:lnTo>
                  <a:lnTo>
                    <a:pt x="31" y="450"/>
                  </a:lnTo>
                  <a:lnTo>
                    <a:pt x="32" y="451"/>
                  </a:lnTo>
                  <a:lnTo>
                    <a:pt x="33" y="452"/>
                  </a:lnTo>
                  <a:lnTo>
                    <a:pt x="35" y="454"/>
                  </a:lnTo>
                  <a:lnTo>
                    <a:pt x="36" y="454"/>
                  </a:lnTo>
                  <a:lnTo>
                    <a:pt x="37" y="455"/>
                  </a:lnTo>
                  <a:lnTo>
                    <a:pt x="38" y="455"/>
                  </a:lnTo>
                  <a:lnTo>
                    <a:pt x="40" y="455"/>
                  </a:lnTo>
                  <a:lnTo>
                    <a:pt x="41" y="456"/>
                  </a:lnTo>
                  <a:lnTo>
                    <a:pt x="43" y="456"/>
                  </a:lnTo>
                  <a:lnTo>
                    <a:pt x="43" y="456"/>
                  </a:lnTo>
                  <a:lnTo>
                    <a:pt x="44" y="456"/>
                  </a:lnTo>
                  <a:lnTo>
                    <a:pt x="45" y="455"/>
                  </a:lnTo>
                  <a:lnTo>
                    <a:pt x="46" y="455"/>
                  </a:lnTo>
                  <a:lnTo>
                    <a:pt x="46" y="454"/>
                  </a:lnTo>
                  <a:lnTo>
                    <a:pt x="47" y="453"/>
                  </a:lnTo>
                  <a:lnTo>
                    <a:pt x="48" y="452"/>
                  </a:lnTo>
                  <a:lnTo>
                    <a:pt x="49" y="451"/>
                  </a:lnTo>
                  <a:lnTo>
                    <a:pt x="51" y="449"/>
                  </a:lnTo>
                  <a:lnTo>
                    <a:pt x="53" y="446"/>
                  </a:lnTo>
                  <a:lnTo>
                    <a:pt x="54" y="445"/>
                  </a:lnTo>
                  <a:lnTo>
                    <a:pt x="54" y="444"/>
                  </a:lnTo>
                  <a:lnTo>
                    <a:pt x="55" y="444"/>
                  </a:lnTo>
                  <a:lnTo>
                    <a:pt x="56" y="444"/>
                  </a:lnTo>
                  <a:lnTo>
                    <a:pt x="56" y="443"/>
                  </a:lnTo>
                  <a:lnTo>
                    <a:pt x="57" y="443"/>
                  </a:lnTo>
                  <a:lnTo>
                    <a:pt x="59" y="443"/>
                  </a:lnTo>
                  <a:lnTo>
                    <a:pt x="64" y="442"/>
                  </a:lnTo>
                  <a:lnTo>
                    <a:pt x="66" y="442"/>
                  </a:lnTo>
                  <a:lnTo>
                    <a:pt x="67" y="442"/>
                  </a:lnTo>
                  <a:lnTo>
                    <a:pt x="69" y="442"/>
                  </a:lnTo>
                  <a:lnTo>
                    <a:pt x="70" y="443"/>
                  </a:lnTo>
                  <a:lnTo>
                    <a:pt x="72" y="443"/>
                  </a:lnTo>
                  <a:lnTo>
                    <a:pt x="73" y="444"/>
                  </a:lnTo>
                  <a:lnTo>
                    <a:pt x="75" y="445"/>
                  </a:lnTo>
                  <a:lnTo>
                    <a:pt x="78" y="447"/>
                  </a:lnTo>
                  <a:lnTo>
                    <a:pt x="79" y="448"/>
                  </a:lnTo>
                  <a:lnTo>
                    <a:pt x="79" y="448"/>
                  </a:lnTo>
                  <a:lnTo>
                    <a:pt x="80" y="448"/>
                  </a:lnTo>
                  <a:lnTo>
                    <a:pt x="81" y="448"/>
                  </a:lnTo>
                  <a:lnTo>
                    <a:pt x="82" y="448"/>
                  </a:lnTo>
                  <a:lnTo>
                    <a:pt x="82" y="448"/>
                  </a:lnTo>
                  <a:lnTo>
                    <a:pt x="83" y="448"/>
                  </a:lnTo>
                  <a:lnTo>
                    <a:pt x="84" y="447"/>
                  </a:lnTo>
                  <a:lnTo>
                    <a:pt x="85" y="446"/>
                  </a:lnTo>
                  <a:lnTo>
                    <a:pt x="87" y="443"/>
                  </a:lnTo>
                  <a:lnTo>
                    <a:pt x="88" y="441"/>
                  </a:lnTo>
                  <a:lnTo>
                    <a:pt x="89" y="440"/>
                  </a:lnTo>
                  <a:lnTo>
                    <a:pt x="91" y="438"/>
                  </a:lnTo>
                  <a:lnTo>
                    <a:pt x="93" y="436"/>
                  </a:lnTo>
                  <a:lnTo>
                    <a:pt x="95" y="434"/>
                  </a:lnTo>
                  <a:lnTo>
                    <a:pt x="96" y="434"/>
                  </a:lnTo>
                  <a:lnTo>
                    <a:pt x="97" y="433"/>
                  </a:lnTo>
                  <a:lnTo>
                    <a:pt x="98" y="432"/>
                  </a:lnTo>
                  <a:lnTo>
                    <a:pt x="102" y="430"/>
                  </a:lnTo>
                  <a:lnTo>
                    <a:pt x="103" y="429"/>
                  </a:lnTo>
                  <a:lnTo>
                    <a:pt x="104" y="428"/>
                  </a:lnTo>
                  <a:lnTo>
                    <a:pt x="106" y="427"/>
                  </a:lnTo>
                  <a:lnTo>
                    <a:pt x="108" y="426"/>
                  </a:lnTo>
                  <a:lnTo>
                    <a:pt x="110" y="423"/>
                  </a:lnTo>
                  <a:lnTo>
                    <a:pt x="111" y="421"/>
                  </a:lnTo>
                  <a:lnTo>
                    <a:pt x="113" y="419"/>
                  </a:lnTo>
                  <a:lnTo>
                    <a:pt x="114" y="418"/>
                  </a:lnTo>
                  <a:lnTo>
                    <a:pt x="115" y="417"/>
                  </a:lnTo>
                  <a:lnTo>
                    <a:pt x="115" y="416"/>
                  </a:lnTo>
                  <a:lnTo>
                    <a:pt x="117" y="415"/>
                  </a:lnTo>
                  <a:lnTo>
                    <a:pt x="119" y="414"/>
                  </a:lnTo>
                  <a:lnTo>
                    <a:pt x="121" y="413"/>
                  </a:lnTo>
                  <a:lnTo>
                    <a:pt x="125" y="412"/>
                  </a:lnTo>
                  <a:lnTo>
                    <a:pt x="127" y="411"/>
                  </a:lnTo>
                  <a:lnTo>
                    <a:pt x="130" y="410"/>
                  </a:lnTo>
                  <a:lnTo>
                    <a:pt x="133" y="410"/>
                  </a:lnTo>
                  <a:lnTo>
                    <a:pt x="134" y="410"/>
                  </a:lnTo>
                  <a:lnTo>
                    <a:pt x="137" y="410"/>
                  </a:lnTo>
                  <a:lnTo>
                    <a:pt x="139" y="410"/>
                  </a:lnTo>
                  <a:lnTo>
                    <a:pt x="140" y="410"/>
                  </a:lnTo>
                  <a:lnTo>
                    <a:pt x="141" y="409"/>
                  </a:lnTo>
                  <a:lnTo>
                    <a:pt x="142" y="409"/>
                  </a:lnTo>
                  <a:lnTo>
                    <a:pt x="142" y="409"/>
                  </a:lnTo>
                  <a:lnTo>
                    <a:pt x="143" y="408"/>
                  </a:lnTo>
                  <a:lnTo>
                    <a:pt x="144" y="407"/>
                  </a:lnTo>
                  <a:lnTo>
                    <a:pt x="144" y="406"/>
                  </a:lnTo>
                  <a:lnTo>
                    <a:pt x="145" y="405"/>
                  </a:lnTo>
                  <a:lnTo>
                    <a:pt x="146" y="401"/>
                  </a:lnTo>
                  <a:lnTo>
                    <a:pt x="147" y="399"/>
                  </a:lnTo>
                  <a:lnTo>
                    <a:pt x="148" y="398"/>
                  </a:lnTo>
                  <a:lnTo>
                    <a:pt x="148" y="397"/>
                  </a:lnTo>
                  <a:lnTo>
                    <a:pt x="149" y="396"/>
                  </a:lnTo>
                  <a:lnTo>
                    <a:pt x="150" y="396"/>
                  </a:lnTo>
                  <a:lnTo>
                    <a:pt x="150" y="395"/>
                  </a:lnTo>
                  <a:lnTo>
                    <a:pt x="151" y="395"/>
                  </a:lnTo>
                  <a:lnTo>
                    <a:pt x="151" y="395"/>
                  </a:lnTo>
                  <a:lnTo>
                    <a:pt x="152" y="395"/>
                  </a:lnTo>
                  <a:lnTo>
                    <a:pt x="153" y="395"/>
                  </a:lnTo>
                  <a:lnTo>
                    <a:pt x="154" y="395"/>
                  </a:lnTo>
                  <a:lnTo>
                    <a:pt x="157" y="395"/>
                  </a:lnTo>
                  <a:lnTo>
                    <a:pt x="158" y="396"/>
                  </a:lnTo>
                  <a:lnTo>
                    <a:pt x="159" y="395"/>
                  </a:lnTo>
                  <a:lnTo>
                    <a:pt x="160" y="395"/>
                  </a:lnTo>
                  <a:lnTo>
                    <a:pt x="161" y="395"/>
                  </a:lnTo>
                  <a:lnTo>
                    <a:pt x="161" y="395"/>
                  </a:lnTo>
                  <a:lnTo>
                    <a:pt x="162" y="394"/>
                  </a:lnTo>
                  <a:lnTo>
                    <a:pt x="163" y="394"/>
                  </a:lnTo>
                  <a:lnTo>
                    <a:pt x="164" y="393"/>
                  </a:lnTo>
                  <a:lnTo>
                    <a:pt x="165" y="392"/>
                  </a:lnTo>
                  <a:lnTo>
                    <a:pt x="166" y="391"/>
                  </a:lnTo>
                  <a:lnTo>
                    <a:pt x="169" y="388"/>
                  </a:lnTo>
                  <a:lnTo>
                    <a:pt x="170" y="387"/>
                  </a:lnTo>
                  <a:lnTo>
                    <a:pt x="170" y="387"/>
                  </a:lnTo>
                  <a:lnTo>
                    <a:pt x="171" y="386"/>
                  </a:lnTo>
                  <a:lnTo>
                    <a:pt x="172" y="386"/>
                  </a:lnTo>
                  <a:lnTo>
                    <a:pt x="174" y="385"/>
                  </a:lnTo>
                  <a:lnTo>
                    <a:pt x="176" y="384"/>
                  </a:lnTo>
                  <a:lnTo>
                    <a:pt x="177" y="384"/>
                  </a:lnTo>
                  <a:lnTo>
                    <a:pt x="178" y="384"/>
                  </a:lnTo>
                  <a:lnTo>
                    <a:pt x="179" y="384"/>
                  </a:lnTo>
                  <a:lnTo>
                    <a:pt x="180" y="384"/>
                  </a:lnTo>
                  <a:lnTo>
                    <a:pt x="180" y="384"/>
                  </a:lnTo>
                  <a:lnTo>
                    <a:pt x="181" y="384"/>
                  </a:lnTo>
                  <a:lnTo>
                    <a:pt x="181" y="385"/>
                  </a:lnTo>
                  <a:lnTo>
                    <a:pt x="182" y="386"/>
                  </a:lnTo>
                  <a:lnTo>
                    <a:pt x="183" y="387"/>
                  </a:lnTo>
                  <a:lnTo>
                    <a:pt x="185" y="389"/>
                  </a:lnTo>
                  <a:lnTo>
                    <a:pt x="185" y="390"/>
                  </a:lnTo>
                  <a:lnTo>
                    <a:pt x="186" y="391"/>
                  </a:lnTo>
                  <a:lnTo>
                    <a:pt x="187" y="392"/>
                  </a:lnTo>
                  <a:lnTo>
                    <a:pt x="191" y="394"/>
                  </a:lnTo>
                  <a:lnTo>
                    <a:pt x="192" y="395"/>
                  </a:lnTo>
                  <a:lnTo>
                    <a:pt x="193" y="395"/>
                  </a:lnTo>
                  <a:lnTo>
                    <a:pt x="195" y="396"/>
                  </a:lnTo>
                  <a:lnTo>
                    <a:pt x="196" y="396"/>
                  </a:lnTo>
                  <a:lnTo>
                    <a:pt x="197" y="396"/>
                  </a:lnTo>
                  <a:lnTo>
                    <a:pt x="198" y="396"/>
                  </a:lnTo>
                  <a:lnTo>
                    <a:pt x="200" y="396"/>
                  </a:lnTo>
                  <a:lnTo>
                    <a:pt x="202" y="396"/>
                  </a:lnTo>
                  <a:lnTo>
                    <a:pt x="204" y="395"/>
                  </a:lnTo>
                  <a:lnTo>
                    <a:pt x="206" y="395"/>
                  </a:lnTo>
                  <a:lnTo>
                    <a:pt x="208" y="393"/>
                  </a:lnTo>
                  <a:lnTo>
                    <a:pt x="209" y="392"/>
                  </a:lnTo>
                  <a:lnTo>
                    <a:pt x="211" y="391"/>
                  </a:lnTo>
                  <a:lnTo>
                    <a:pt x="212" y="390"/>
                  </a:lnTo>
                  <a:lnTo>
                    <a:pt x="213" y="390"/>
                  </a:lnTo>
                  <a:lnTo>
                    <a:pt x="214" y="390"/>
                  </a:lnTo>
                  <a:lnTo>
                    <a:pt x="215" y="390"/>
                  </a:lnTo>
                  <a:lnTo>
                    <a:pt x="216" y="390"/>
                  </a:lnTo>
                  <a:lnTo>
                    <a:pt x="219" y="390"/>
                  </a:lnTo>
                  <a:lnTo>
                    <a:pt x="221" y="391"/>
                  </a:lnTo>
                  <a:lnTo>
                    <a:pt x="224" y="391"/>
                  </a:lnTo>
                  <a:lnTo>
                    <a:pt x="225" y="392"/>
                  </a:lnTo>
                  <a:lnTo>
                    <a:pt x="228" y="392"/>
                  </a:lnTo>
                  <a:lnTo>
                    <a:pt x="232" y="393"/>
                  </a:lnTo>
                  <a:lnTo>
                    <a:pt x="233" y="393"/>
                  </a:lnTo>
                  <a:lnTo>
                    <a:pt x="234" y="393"/>
                  </a:lnTo>
                  <a:lnTo>
                    <a:pt x="237" y="392"/>
                  </a:lnTo>
                  <a:lnTo>
                    <a:pt x="242" y="391"/>
                  </a:lnTo>
                  <a:lnTo>
                    <a:pt x="245" y="390"/>
                  </a:lnTo>
                  <a:lnTo>
                    <a:pt x="247" y="390"/>
                  </a:lnTo>
                  <a:lnTo>
                    <a:pt x="248" y="390"/>
                  </a:lnTo>
                  <a:lnTo>
                    <a:pt x="249" y="389"/>
                  </a:lnTo>
                  <a:lnTo>
                    <a:pt x="253" y="387"/>
                  </a:lnTo>
                  <a:lnTo>
                    <a:pt x="254" y="386"/>
                  </a:lnTo>
                  <a:lnTo>
                    <a:pt x="254" y="385"/>
                  </a:lnTo>
                  <a:lnTo>
                    <a:pt x="255" y="385"/>
                  </a:lnTo>
                  <a:lnTo>
                    <a:pt x="255" y="384"/>
                  </a:lnTo>
                  <a:lnTo>
                    <a:pt x="256" y="383"/>
                  </a:lnTo>
                  <a:lnTo>
                    <a:pt x="256" y="383"/>
                  </a:lnTo>
                  <a:lnTo>
                    <a:pt x="256" y="382"/>
                  </a:lnTo>
                  <a:lnTo>
                    <a:pt x="256" y="379"/>
                  </a:lnTo>
                  <a:lnTo>
                    <a:pt x="255" y="378"/>
                  </a:lnTo>
                  <a:lnTo>
                    <a:pt x="256" y="377"/>
                  </a:lnTo>
                  <a:lnTo>
                    <a:pt x="256" y="376"/>
                  </a:lnTo>
                  <a:lnTo>
                    <a:pt x="257" y="375"/>
                  </a:lnTo>
                  <a:lnTo>
                    <a:pt x="258" y="373"/>
                  </a:lnTo>
                  <a:lnTo>
                    <a:pt x="259" y="373"/>
                  </a:lnTo>
                  <a:lnTo>
                    <a:pt x="260" y="372"/>
                  </a:lnTo>
                  <a:lnTo>
                    <a:pt x="261" y="371"/>
                  </a:lnTo>
                  <a:lnTo>
                    <a:pt x="262" y="371"/>
                  </a:lnTo>
                  <a:lnTo>
                    <a:pt x="264" y="370"/>
                  </a:lnTo>
                  <a:lnTo>
                    <a:pt x="266" y="369"/>
                  </a:lnTo>
                  <a:lnTo>
                    <a:pt x="269" y="369"/>
                  </a:lnTo>
                  <a:lnTo>
                    <a:pt x="274" y="369"/>
                  </a:lnTo>
                  <a:lnTo>
                    <a:pt x="278" y="368"/>
                  </a:lnTo>
                  <a:lnTo>
                    <a:pt x="281" y="367"/>
                  </a:lnTo>
                  <a:lnTo>
                    <a:pt x="284" y="367"/>
                  </a:lnTo>
                  <a:lnTo>
                    <a:pt x="285" y="366"/>
                  </a:lnTo>
                  <a:lnTo>
                    <a:pt x="286" y="366"/>
                  </a:lnTo>
                  <a:lnTo>
                    <a:pt x="286" y="366"/>
                  </a:lnTo>
                  <a:lnTo>
                    <a:pt x="287" y="365"/>
                  </a:lnTo>
                  <a:lnTo>
                    <a:pt x="288" y="364"/>
                  </a:lnTo>
                  <a:lnTo>
                    <a:pt x="289" y="364"/>
                  </a:lnTo>
                  <a:lnTo>
                    <a:pt x="289" y="363"/>
                  </a:lnTo>
                  <a:lnTo>
                    <a:pt x="290" y="362"/>
                  </a:lnTo>
                  <a:lnTo>
                    <a:pt x="291" y="361"/>
                  </a:lnTo>
                  <a:lnTo>
                    <a:pt x="292" y="360"/>
                  </a:lnTo>
                  <a:lnTo>
                    <a:pt x="292" y="359"/>
                  </a:lnTo>
                  <a:lnTo>
                    <a:pt x="293" y="356"/>
                  </a:lnTo>
                  <a:lnTo>
                    <a:pt x="294" y="355"/>
                  </a:lnTo>
                  <a:lnTo>
                    <a:pt x="294" y="354"/>
                  </a:lnTo>
                  <a:lnTo>
                    <a:pt x="295" y="354"/>
                  </a:lnTo>
                  <a:lnTo>
                    <a:pt x="296" y="353"/>
                  </a:lnTo>
                  <a:lnTo>
                    <a:pt x="298" y="350"/>
                  </a:lnTo>
                  <a:lnTo>
                    <a:pt x="299" y="350"/>
                  </a:lnTo>
                  <a:lnTo>
                    <a:pt x="300" y="349"/>
                  </a:lnTo>
                  <a:lnTo>
                    <a:pt x="301" y="348"/>
                  </a:lnTo>
                  <a:lnTo>
                    <a:pt x="301" y="347"/>
                  </a:lnTo>
                  <a:lnTo>
                    <a:pt x="301" y="346"/>
                  </a:lnTo>
                  <a:lnTo>
                    <a:pt x="302" y="346"/>
                  </a:lnTo>
                  <a:lnTo>
                    <a:pt x="302" y="345"/>
                  </a:lnTo>
                  <a:lnTo>
                    <a:pt x="301" y="344"/>
                  </a:lnTo>
                  <a:lnTo>
                    <a:pt x="301" y="343"/>
                  </a:lnTo>
                  <a:lnTo>
                    <a:pt x="300" y="342"/>
                  </a:lnTo>
                  <a:lnTo>
                    <a:pt x="299" y="341"/>
                  </a:lnTo>
                  <a:lnTo>
                    <a:pt x="299" y="340"/>
                  </a:lnTo>
                  <a:lnTo>
                    <a:pt x="297" y="339"/>
                  </a:lnTo>
                  <a:lnTo>
                    <a:pt x="293" y="335"/>
                  </a:lnTo>
                  <a:lnTo>
                    <a:pt x="292" y="334"/>
                  </a:lnTo>
                  <a:lnTo>
                    <a:pt x="290" y="332"/>
                  </a:lnTo>
                  <a:lnTo>
                    <a:pt x="289" y="331"/>
                  </a:lnTo>
                  <a:lnTo>
                    <a:pt x="288" y="330"/>
                  </a:lnTo>
                  <a:lnTo>
                    <a:pt x="288" y="329"/>
                  </a:lnTo>
                  <a:lnTo>
                    <a:pt x="288" y="328"/>
                  </a:lnTo>
                  <a:lnTo>
                    <a:pt x="288" y="327"/>
                  </a:lnTo>
                  <a:lnTo>
                    <a:pt x="288" y="327"/>
                  </a:lnTo>
                  <a:lnTo>
                    <a:pt x="288" y="327"/>
                  </a:lnTo>
                  <a:lnTo>
                    <a:pt x="288" y="326"/>
                  </a:lnTo>
                  <a:lnTo>
                    <a:pt x="289" y="326"/>
                  </a:lnTo>
                  <a:lnTo>
                    <a:pt x="290" y="326"/>
                  </a:lnTo>
                  <a:lnTo>
                    <a:pt x="291" y="325"/>
                  </a:lnTo>
                  <a:lnTo>
                    <a:pt x="292" y="325"/>
                  </a:lnTo>
                  <a:lnTo>
                    <a:pt x="294" y="324"/>
                  </a:lnTo>
                  <a:lnTo>
                    <a:pt x="295" y="324"/>
                  </a:lnTo>
                  <a:lnTo>
                    <a:pt x="295" y="323"/>
                  </a:lnTo>
                  <a:lnTo>
                    <a:pt x="296" y="322"/>
                  </a:lnTo>
                  <a:lnTo>
                    <a:pt x="297" y="321"/>
                  </a:lnTo>
                  <a:lnTo>
                    <a:pt x="297" y="320"/>
                  </a:lnTo>
                  <a:lnTo>
                    <a:pt x="298" y="319"/>
                  </a:lnTo>
                  <a:lnTo>
                    <a:pt x="298" y="319"/>
                  </a:lnTo>
                  <a:lnTo>
                    <a:pt x="298" y="318"/>
                  </a:lnTo>
                  <a:lnTo>
                    <a:pt x="298" y="317"/>
                  </a:lnTo>
                  <a:lnTo>
                    <a:pt x="297" y="316"/>
                  </a:lnTo>
                  <a:lnTo>
                    <a:pt x="297" y="314"/>
                  </a:lnTo>
                  <a:lnTo>
                    <a:pt x="296" y="311"/>
                  </a:lnTo>
                  <a:lnTo>
                    <a:pt x="296" y="310"/>
                  </a:lnTo>
                  <a:lnTo>
                    <a:pt x="296" y="309"/>
                  </a:lnTo>
                  <a:lnTo>
                    <a:pt x="296" y="308"/>
                  </a:lnTo>
                  <a:lnTo>
                    <a:pt x="296" y="307"/>
                  </a:lnTo>
                  <a:lnTo>
                    <a:pt x="297" y="305"/>
                  </a:lnTo>
                  <a:lnTo>
                    <a:pt x="297" y="305"/>
                  </a:lnTo>
                  <a:lnTo>
                    <a:pt x="298" y="304"/>
                  </a:lnTo>
                  <a:lnTo>
                    <a:pt x="298" y="303"/>
                  </a:lnTo>
                  <a:lnTo>
                    <a:pt x="299" y="303"/>
                  </a:lnTo>
                  <a:lnTo>
                    <a:pt x="300" y="302"/>
                  </a:lnTo>
                  <a:lnTo>
                    <a:pt x="301" y="301"/>
                  </a:lnTo>
                  <a:lnTo>
                    <a:pt x="304" y="300"/>
                  </a:lnTo>
                  <a:lnTo>
                    <a:pt x="305" y="299"/>
                  </a:lnTo>
                  <a:lnTo>
                    <a:pt x="307" y="298"/>
                  </a:lnTo>
                  <a:lnTo>
                    <a:pt x="309" y="297"/>
                  </a:lnTo>
                  <a:lnTo>
                    <a:pt x="310" y="296"/>
                  </a:lnTo>
                  <a:lnTo>
                    <a:pt x="310" y="295"/>
                  </a:lnTo>
                  <a:lnTo>
                    <a:pt x="311" y="294"/>
                  </a:lnTo>
                  <a:lnTo>
                    <a:pt x="311" y="293"/>
                  </a:lnTo>
                  <a:lnTo>
                    <a:pt x="311" y="292"/>
                  </a:lnTo>
                  <a:lnTo>
                    <a:pt x="311" y="290"/>
                  </a:lnTo>
                  <a:lnTo>
                    <a:pt x="311" y="288"/>
                  </a:lnTo>
                  <a:lnTo>
                    <a:pt x="311" y="287"/>
                  </a:lnTo>
                  <a:lnTo>
                    <a:pt x="311" y="286"/>
                  </a:lnTo>
                  <a:lnTo>
                    <a:pt x="310" y="285"/>
                  </a:lnTo>
                  <a:lnTo>
                    <a:pt x="310" y="284"/>
                  </a:lnTo>
                  <a:lnTo>
                    <a:pt x="309" y="283"/>
                  </a:lnTo>
                  <a:lnTo>
                    <a:pt x="309" y="282"/>
                  </a:lnTo>
                  <a:lnTo>
                    <a:pt x="308" y="282"/>
                  </a:lnTo>
                  <a:lnTo>
                    <a:pt x="307" y="281"/>
                  </a:lnTo>
                  <a:lnTo>
                    <a:pt x="306" y="280"/>
                  </a:lnTo>
                  <a:lnTo>
                    <a:pt x="303" y="277"/>
                  </a:lnTo>
                  <a:lnTo>
                    <a:pt x="301" y="276"/>
                  </a:lnTo>
                  <a:lnTo>
                    <a:pt x="300" y="275"/>
                  </a:lnTo>
                  <a:lnTo>
                    <a:pt x="299" y="274"/>
                  </a:lnTo>
                  <a:lnTo>
                    <a:pt x="299" y="274"/>
                  </a:lnTo>
                  <a:lnTo>
                    <a:pt x="299" y="273"/>
                  </a:lnTo>
                  <a:lnTo>
                    <a:pt x="298" y="272"/>
                  </a:lnTo>
                  <a:lnTo>
                    <a:pt x="298" y="271"/>
                  </a:lnTo>
                  <a:lnTo>
                    <a:pt x="298" y="270"/>
                  </a:lnTo>
                  <a:lnTo>
                    <a:pt x="298" y="269"/>
                  </a:lnTo>
                  <a:lnTo>
                    <a:pt x="298" y="268"/>
                  </a:lnTo>
                  <a:lnTo>
                    <a:pt x="298" y="267"/>
                  </a:lnTo>
                  <a:lnTo>
                    <a:pt x="299" y="265"/>
                  </a:lnTo>
                  <a:lnTo>
                    <a:pt x="299" y="264"/>
                  </a:lnTo>
                  <a:lnTo>
                    <a:pt x="300" y="262"/>
                  </a:lnTo>
                  <a:lnTo>
                    <a:pt x="300" y="261"/>
                  </a:lnTo>
                  <a:lnTo>
                    <a:pt x="301" y="259"/>
                  </a:lnTo>
                  <a:lnTo>
                    <a:pt x="302" y="258"/>
                  </a:lnTo>
                  <a:lnTo>
                    <a:pt x="303" y="256"/>
                  </a:lnTo>
                  <a:lnTo>
                    <a:pt x="304" y="255"/>
                  </a:lnTo>
                  <a:lnTo>
                    <a:pt x="305" y="253"/>
                  </a:lnTo>
                  <a:lnTo>
                    <a:pt x="306" y="252"/>
                  </a:lnTo>
                  <a:lnTo>
                    <a:pt x="308" y="251"/>
                  </a:lnTo>
                  <a:lnTo>
                    <a:pt x="311" y="249"/>
                  </a:lnTo>
                  <a:lnTo>
                    <a:pt x="313" y="247"/>
                  </a:lnTo>
                  <a:lnTo>
                    <a:pt x="313" y="247"/>
                  </a:lnTo>
                  <a:lnTo>
                    <a:pt x="314" y="246"/>
                  </a:lnTo>
                  <a:lnTo>
                    <a:pt x="314" y="246"/>
                  </a:lnTo>
                  <a:lnTo>
                    <a:pt x="315" y="245"/>
                  </a:lnTo>
                  <a:lnTo>
                    <a:pt x="315" y="244"/>
                  </a:lnTo>
                  <a:lnTo>
                    <a:pt x="315" y="243"/>
                  </a:lnTo>
                  <a:lnTo>
                    <a:pt x="315" y="243"/>
                  </a:lnTo>
                  <a:lnTo>
                    <a:pt x="314" y="242"/>
                  </a:lnTo>
                  <a:lnTo>
                    <a:pt x="314" y="241"/>
                  </a:lnTo>
                  <a:lnTo>
                    <a:pt x="313" y="240"/>
                  </a:lnTo>
                  <a:lnTo>
                    <a:pt x="312" y="238"/>
                  </a:lnTo>
                  <a:lnTo>
                    <a:pt x="310" y="236"/>
                  </a:lnTo>
                  <a:lnTo>
                    <a:pt x="310" y="235"/>
                  </a:lnTo>
                  <a:lnTo>
                    <a:pt x="309" y="234"/>
                  </a:lnTo>
                  <a:lnTo>
                    <a:pt x="309" y="233"/>
                  </a:lnTo>
                  <a:lnTo>
                    <a:pt x="308" y="231"/>
                  </a:lnTo>
                  <a:lnTo>
                    <a:pt x="308" y="230"/>
                  </a:lnTo>
                  <a:lnTo>
                    <a:pt x="308" y="229"/>
                  </a:lnTo>
                  <a:lnTo>
                    <a:pt x="308" y="228"/>
                  </a:lnTo>
                  <a:lnTo>
                    <a:pt x="308" y="227"/>
                  </a:lnTo>
                  <a:lnTo>
                    <a:pt x="309" y="226"/>
                  </a:lnTo>
                  <a:lnTo>
                    <a:pt x="309" y="225"/>
                  </a:lnTo>
                  <a:lnTo>
                    <a:pt x="310" y="224"/>
                  </a:lnTo>
                  <a:lnTo>
                    <a:pt x="314" y="219"/>
                  </a:lnTo>
                  <a:lnTo>
                    <a:pt x="315" y="217"/>
                  </a:lnTo>
                  <a:lnTo>
                    <a:pt x="316" y="215"/>
                  </a:lnTo>
                  <a:lnTo>
                    <a:pt x="316" y="214"/>
                  </a:lnTo>
                  <a:lnTo>
                    <a:pt x="317" y="213"/>
                  </a:lnTo>
                  <a:lnTo>
                    <a:pt x="317" y="212"/>
                  </a:lnTo>
                  <a:lnTo>
                    <a:pt x="317" y="211"/>
                  </a:lnTo>
                  <a:lnTo>
                    <a:pt x="317" y="210"/>
                  </a:lnTo>
                  <a:lnTo>
                    <a:pt x="317" y="210"/>
                  </a:lnTo>
                  <a:lnTo>
                    <a:pt x="317" y="209"/>
                  </a:lnTo>
                  <a:lnTo>
                    <a:pt x="316" y="208"/>
                  </a:lnTo>
                  <a:lnTo>
                    <a:pt x="316" y="208"/>
                  </a:lnTo>
                  <a:lnTo>
                    <a:pt x="315" y="207"/>
                  </a:lnTo>
                  <a:lnTo>
                    <a:pt x="315" y="207"/>
                  </a:lnTo>
                  <a:lnTo>
                    <a:pt x="314" y="206"/>
                  </a:lnTo>
                  <a:lnTo>
                    <a:pt x="310" y="205"/>
                  </a:lnTo>
                  <a:lnTo>
                    <a:pt x="309" y="205"/>
                  </a:lnTo>
                  <a:lnTo>
                    <a:pt x="307" y="204"/>
                  </a:lnTo>
                  <a:lnTo>
                    <a:pt x="306" y="204"/>
                  </a:lnTo>
                  <a:lnTo>
                    <a:pt x="305" y="203"/>
                  </a:lnTo>
                  <a:lnTo>
                    <a:pt x="304" y="203"/>
                  </a:lnTo>
                  <a:lnTo>
                    <a:pt x="304" y="202"/>
                  </a:lnTo>
                  <a:lnTo>
                    <a:pt x="303" y="202"/>
                  </a:lnTo>
                  <a:lnTo>
                    <a:pt x="303" y="201"/>
                  </a:lnTo>
                  <a:lnTo>
                    <a:pt x="303" y="201"/>
                  </a:lnTo>
                  <a:lnTo>
                    <a:pt x="303" y="200"/>
                  </a:lnTo>
                  <a:lnTo>
                    <a:pt x="303" y="200"/>
                  </a:lnTo>
                  <a:lnTo>
                    <a:pt x="304" y="199"/>
                  </a:lnTo>
                  <a:lnTo>
                    <a:pt x="304" y="199"/>
                  </a:lnTo>
                  <a:lnTo>
                    <a:pt x="306" y="198"/>
                  </a:lnTo>
                  <a:lnTo>
                    <a:pt x="306" y="197"/>
                  </a:lnTo>
                  <a:lnTo>
                    <a:pt x="306" y="197"/>
                  </a:lnTo>
                  <a:lnTo>
                    <a:pt x="307" y="197"/>
                  </a:lnTo>
                  <a:lnTo>
                    <a:pt x="306" y="196"/>
                  </a:lnTo>
                  <a:lnTo>
                    <a:pt x="306" y="196"/>
                  </a:lnTo>
                  <a:lnTo>
                    <a:pt x="306" y="195"/>
                  </a:lnTo>
                  <a:lnTo>
                    <a:pt x="305" y="195"/>
                  </a:lnTo>
                  <a:lnTo>
                    <a:pt x="298" y="190"/>
                  </a:lnTo>
                  <a:lnTo>
                    <a:pt x="294" y="186"/>
                  </a:lnTo>
                  <a:lnTo>
                    <a:pt x="293" y="186"/>
                  </a:lnTo>
                  <a:lnTo>
                    <a:pt x="292" y="185"/>
                  </a:lnTo>
                  <a:lnTo>
                    <a:pt x="292" y="184"/>
                  </a:lnTo>
                  <a:lnTo>
                    <a:pt x="291" y="184"/>
                  </a:lnTo>
                  <a:lnTo>
                    <a:pt x="291" y="183"/>
                  </a:lnTo>
                  <a:lnTo>
                    <a:pt x="291" y="182"/>
                  </a:lnTo>
                  <a:lnTo>
                    <a:pt x="291" y="181"/>
                  </a:lnTo>
                  <a:lnTo>
                    <a:pt x="291" y="180"/>
                  </a:lnTo>
                  <a:lnTo>
                    <a:pt x="291" y="178"/>
                  </a:lnTo>
                  <a:lnTo>
                    <a:pt x="292" y="174"/>
                  </a:lnTo>
                  <a:lnTo>
                    <a:pt x="293" y="171"/>
                  </a:lnTo>
                  <a:lnTo>
                    <a:pt x="293" y="169"/>
                  </a:lnTo>
                  <a:lnTo>
                    <a:pt x="293" y="166"/>
                  </a:lnTo>
                  <a:lnTo>
                    <a:pt x="293" y="162"/>
                  </a:lnTo>
                  <a:lnTo>
                    <a:pt x="294" y="160"/>
                  </a:lnTo>
                  <a:lnTo>
                    <a:pt x="294" y="159"/>
                  </a:lnTo>
                  <a:lnTo>
                    <a:pt x="294" y="158"/>
                  </a:lnTo>
                  <a:lnTo>
                    <a:pt x="295" y="156"/>
                  </a:lnTo>
                  <a:lnTo>
                    <a:pt x="296" y="154"/>
                  </a:lnTo>
                  <a:lnTo>
                    <a:pt x="298" y="153"/>
                  </a:lnTo>
                  <a:lnTo>
                    <a:pt x="300" y="150"/>
                  </a:lnTo>
                  <a:lnTo>
                    <a:pt x="301" y="148"/>
                  </a:lnTo>
                  <a:lnTo>
                    <a:pt x="302" y="147"/>
                  </a:lnTo>
                  <a:lnTo>
                    <a:pt x="304" y="143"/>
                  </a:lnTo>
                  <a:lnTo>
                    <a:pt x="305" y="141"/>
                  </a:lnTo>
                  <a:lnTo>
                    <a:pt x="306" y="140"/>
                  </a:lnTo>
                  <a:lnTo>
                    <a:pt x="307" y="139"/>
                  </a:lnTo>
                  <a:lnTo>
                    <a:pt x="308" y="138"/>
                  </a:lnTo>
                  <a:lnTo>
                    <a:pt x="308" y="137"/>
                  </a:lnTo>
                  <a:lnTo>
                    <a:pt x="309" y="137"/>
                  </a:lnTo>
                  <a:lnTo>
                    <a:pt x="310" y="136"/>
                  </a:lnTo>
                  <a:lnTo>
                    <a:pt x="312" y="135"/>
                  </a:lnTo>
                  <a:lnTo>
                    <a:pt x="313" y="134"/>
                  </a:lnTo>
                  <a:lnTo>
                    <a:pt x="315" y="134"/>
                  </a:lnTo>
                  <a:lnTo>
                    <a:pt x="317" y="133"/>
                  </a:lnTo>
                  <a:lnTo>
                    <a:pt x="321" y="133"/>
                  </a:lnTo>
                  <a:lnTo>
                    <a:pt x="324" y="133"/>
                  </a:lnTo>
                  <a:lnTo>
                    <a:pt x="327" y="132"/>
                  </a:lnTo>
                  <a:lnTo>
                    <a:pt x="329" y="132"/>
                  </a:lnTo>
                  <a:lnTo>
                    <a:pt x="330" y="131"/>
                  </a:lnTo>
                  <a:lnTo>
                    <a:pt x="331" y="131"/>
                  </a:lnTo>
                  <a:lnTo>
                    <a:pt x="332" y="130"/>
                  </a:lnTo>
                  <a:lnTo>
                    <a:pt x="333" y="129"/>
                  </a:lnTo>
                  <a:lnTo>
                    <a:pt x="333" y="128"/>
                  </a:lnTo>
                  <a:lnTo>
                    <a:pt x="333" y="128"/>
                  </a:lnTo>
                  <a:lnTo>
                    <a:pt x="334" y="127"/>
                  </a:lnTo>
                  <a:lnTo>
                    <a:pt x="334" y="126"/>
                  </a:lnTo>
                  <a:lnTo>
                    <a:pt x="334" y="126"/>
                  </a:lnTo>
                  <a:lnTo>
                    <a:pt x="334" y="125"/>
                  </a:lnTo>
                  <a:lnTo>
                    <a:pt x="333" y="124"/>
                  </a:lnTo>
                  <a:lnTo>
                    <a:pt x="333" y="124"/>
                  </a:lnTo>
                  <a:lnTo>
                    <a:pt x="332" y="123"/>
                  </a:lnTo>
                  <a:lnTo>
                    <a:pt x="332" y="123"/>
                  </a:lnTo>
                  <a:lnTo>
                    <a:pt x="331" y="122"/>
                  </a:lnTo>
                  <a:lnTo>
                    <a:pt x="330" y="122"/>
                  </a:lnTo>
                  <a:lnTo>
                    <a:pt x="329" y="121"/>
                  </a:lnTo>
                  <a:lnTo>
                    <a:pt x="325" y="120"/>
                  </a:lnTo>
                  <a:lnTo>
                    <a:pt x="324" y="120"/>
                  </a:lnTo>
                  <a:lnTo>
                    <a:pt x="323" y="120"/>
                  </a:lnTo>
                  <a:lnTo>
                    <a:pt x="323" y="120"/>
                  </a:lnTo>
                  <a:lnTo>
                    <a:pt x="323" y="119"/>
                  </a:lnTo>
                  <a:lnTo>
                    <a:pt x="323" y="119"/>
                  </a:lnTo>
                  <a:lnTo>
                    <a:pt x="323" y="118"/>
                  </a:lnTo>
                  <a:lnTo>
                    <a:pt x="323" y="118"/>
                  </a:lnTo>
                  <a:lnTo>
                    <a:pt x="324" y="117"/>
                  </a:lnTo>
                  <a:lnTo>
                    <a:pt x="324" y="116"/>
                  </a:lnTo>
                  <a:lnTo>
                    <a:pt x="325" y="115"/>
                  </a:lnTo>
                  <a:lnTo>
                    <a:pt x="327" y="113"/>
                  </a:lnTo>
                  <a:lnTo>
                    <a:pt x="328" y="112"/>
                  </a:lnTo>
                  <a:lnTo>
                    <a:pt x="329" y="111"/>
                  </a:lnTo>
                  <a:lnTo>
                    <a:pt x="330" y="110"/>
                  </a:lnTo>
                  <a:lnTo>
                    <a:pt x="332" y="110"/>
                  </a:lnTo>
                  <a:lnTo>
                    <a:pt x="333" y="109"/>
                  </a:lnTo>
                  <a:lnTo>
                    <a:pt x="334" y="109"/>
                  </a:lnTo>
                  <a:lnTo>
                    <a:pt x="336" y="108"/>
                  </a:lnTo>
                  <a:lnTo>
                    <a:pt x="337" y="108"/>
                  </a:lnTo>
                  <a:lnTo>
                    <a:pt x="338" y="109"/>
                  </a:lnTo>
                  <a:lnTo>
                    <a:pt x="339" y="109"/>
                  </a:lnTo>
                  <a:lnTo>
                    <a:pt x="340" y="109"/>
                  </a:lnTo>
                  <a:lnTo>
                    <a:pt x="340" y="110"/>
                  </a:lnTo>
                  <a:lnTo>
                    <a:pt x="341" y="110"/>
                  </a:lnTo>
                  <a:lnTo>
                    <a:pt x="341" y="110"/>
                  </a:lnTo>
                  <a:lnTo>
                    <a:pt x="342" y="112"/>
                  </a:lnTo>
                  <a:lnTo>
                    <a:pt x="343" y="114"/>
                  </a:lnTo>
                  <a:lnTo>
                    <a:pt x="343" y="114"/>
                  </a:lnTo>
                  <a:lnTo>
                    <a:pt x="344" y="115"/>
                  </a:lnTo>
                  <a:lnTo>
                    <a:pt x="345" y="116"/>
                  </a:lnTo>
                  <a:lnTo>
                    <a:pt x="345" y="117"/>
                  </a:lnTo>
                  <a:lnTo>
                    <a:pt x="346" y="117"/>
                  </a:lnTo>
                  <a:lnTo>
                    <a:pt x="347" y="117"/>
                  </a:lnTo>
                  <a:lnTo>
                    <a:pt x="347" y="118"/>
                  </a:lnTo>
                  <a:lnTo>
                    <a:pt x="348" y="118"/>
                  </a:lnTo>
                  <a:lnTo>
                    <a:pt x="350" y="118"/>
                  </a:lnTo>
                  <a:lnTo>
                    <a:pt x="351" y="117"/>
                  </a:lnTo>
                  <a:lnTo>
                    <a:pt x="351" y="117"/>
                  </a:lnTo>
                  <a:lnTo>
                    <a:pt x="352" y="117"/>
                  </a:lnTo>
                  <a:lnTo>
                    <a:pt x="353" y="116"/>
                  </a:lnTo>
                  <a:lnTo>
                    <a:pt x="353" y="116"/>
                  </a:lnTo>
                  <a:lnTo>
                    <a:pt x="354" y="115"/>
                  </a:lnTo>
                  <a:lnTo>
                    <a:pt x="354" y="114"/>
                  </a:lnTo>
                  <a:lnTo>
                    <a:pt x="355" y="111"/>
                  </a:lnTo>
                  <a:lnTo>
                    <a:pt x="356" y="108"/>
                  </a:lnTo>
                  <a:lnTo>
                    <a:pt x="356" y="107"/>
                  </a:lnTo>
                  <a:lnTo>
                    <a:pt x="356" y="106"/>
                  </a:lnTo>
                  <a:lnTo>
                    <a:pt x="356" y="106"/>
                  </a:lnTo>
                  <a:lnTo>
                    <a:pt x="356" y="105"/>
                  </a:lnTo>
                  <a:lnTo>
                    <a:pt x="356" y="104"/>
                  </a:lnTo>
                  <a:lnTo>
                    <a:pt x="356" y="103"/>
                  </a:lnTo>
                  <a:lnTo>
                    <a:pt x="356" y="102"/>
                  </a:lnTo>
                  <a:lnTo>
                    <a:pt x="355" y="100"/>
                  </a:lnTo>
                  <a:lnTo>
                    <a:pt x="354" y="99"/>
                  </a:lnTo>
                  <a:lnTo>
                    <a:pt x="353" y="98"/>
                  </a:lnTo>
                  <a:lnTo>
                    <a:pt x="351" y="96"/>
                  </a:lnTo>
                  <a:lnTo>
                    <a:pt x="350" y="95"/>
                  </a:lnTo>
                  <a:lnTo>
                    <a:pt x="349" y="94"/>
                  </a:lnTo>
                  <a:lnTo>
                    <a:pt x="349" y="93"/>
                  </a:lnTo>
                  <a:lnTo>
                    <a:pt x="348" y="92"/>
                  </a:lnTo>
                  <a:lnTo>
                    <a:pt x="348" y="91"/>
                  </a:lnTo>
                  <a:lnTo>
                    <a:pt x="348" y="90"/>
                  </a:lnTo>
                  <a:lnTo>
                    <a:pt x="348" y="89"/>
                  </a:lnTo>
                  <a:lnTo>
                    <a:pt x="348" y="89"/>
                  </a:lnTo>
                  <a:lnTo>
                    <a:pt x="348" y="89"/>
                  </a:lnTo>
                  <a:lnTo>
                    <a:pt x="348" y="89"/>
                  </a:lnTo>
                  <a:lnTo>
                    <a:pt x="349" y="89"/>
                  </a:lnTo>
                  <a:lnTo>
                    <a:pt x="350" y="89"/>
                  </a:lnTo>
                  <a:lnTo>
                    <a:pt x="352" y="89"/>
                  </a:lnTo>
                  <a:lnTo>
                    <a:pt x="353" y="89"/>
                  </a:lnTo>
                  <a:lnTo>
                    <a:pt x="354" y="89"/>
                  </a:lnTo>
                  <a:lnTo>
                    <a:pt x="355" y="88"/>
                  </a:lnTo>
                  <a:lnTo>
                    <a:pt x="356" y="88"/>
                  </a:lnTo>
                  <a:lnTo>
                    <a:pt x="357" y="87"/>
                  </a:lnTo>
                  <a:lnTo>
                    <a:pt x="358" y="87"/>
                  </a:lnTo>
                  <a:lnTo>
                    <a:pt x="360" y="86"/>
                  </a:lnTo>
                  <a:lnTo>
                    <a:pt x="361" y="84"/>
                  </a:lnTo>
                  <a:lnTo>
                    <a:pt x="363" y="82"/>
                  </a:lnTo>
                  <a:lnTo>
                    <a:pt x="365" y="80"/>
                  </a:lnTo>
                  <a:lnTo>
                    <a:pt x="366" y="79"/>
                  </a:lnTo>
                  <a:lnTo>
                    <a:pt x="367" y="77"/>
                  </a:lnTo>
                  <a:lnTo>
                    <a:pt x="368" y="75"/>
                  </a:lnTo>
                  <a:lnTo>
                    <a:pt x="368" y="74"/>
                  </a:lnTo>
                  <a:lnTo>
                    <a:pt x="368" y="73"/>
                  </a:lnTo>
                  <a:lnTo>
                    <a:pt x="368" y="72"/>
                  </a:lnTo>
                  <a:lnTo>
                    <a:pt x="368" y="71"/>
                  </a:lnTo>
                  <a:lnTo>
                    <a:pt x="368" y="70"/>
                  </a:lnTo>
                  <a:lnTo>
                    <a:pt x="368" y="69"/>
                  </a:lnTo>
                  <a:lnTo>
                    <a:pt x="368" y="68"/>
                  </a:lnTo>
                  <a:lnTo>
                    <a:pt x="368" y="67"/>
                  </a:lnTo>
                  <a:lnTo>
                    <a:pt x="367" y="66"/>
                  </a:lnTo>
                  <a:lnTo>
                    <a:pt x="367" y="65"/>
                  </a:lnTo>
                  <a:lnTo>
                    <a:pt x="366" y="65"/>
                  </a:lnTo>
                  <a:lnTo>
                    <a:pt x="365" y="64"/>
                  </a:lnTo>
                  <a:lnTo>
                    <a:pt x="364" y="63"/>
                  </a:lnTo>
                  <a:lnTo>
                    <a:pt x="363" y="62"/>
                  </a:lnTo>
                  <a:lnTo>
                    <a:pt x="360" y="60"/>
                  </a:lnTo>
                  <a:lnTo>
                    <a:pt x="358" y="59"/>
                  </a:lnTo>
                  <a:lnTo>
                    <a:pt x="357" y="59"/>
                  </a:lnTo>
                  <a:lnTo>
                    <a:pt x="356" y="57"/>
                  </a:lnTo>
                  <a:lnTo>
                    <a:pt x="355" y="56"/>
                  </a:lnTo>
                  <a:lnTo>
                    <a:pt x="355" y="55"/>
                  </a:lnTo>
                  <a:lnTo>
                    <a:pt x="354" y="54"/>
                  </a:lnTo>
                  <a:lnTo>
                    <a:pt x="354" y="54"/>
                  </a:lnTo>
                  <a:lnTo>
                    <a:pt x="354" y="53"/>
                  </a:lnTo>
                  <a:lnTo>
                    <a:pt x="354" y="52"/>
                  </a:lnTo>
                  <a:lnTo>
                    <a:pt x="355" y="51"/>
                  </a:lnTo>
                  <a:lnTo>
                    <a:pt x="355" y="50"/>
                  </a:lnTo>
                  <a:lnTo>
                    <a:pt x="357" y="44"/>
                  </a:lnTo>
                  <a:lnTo>
                    <a:pt x="358" y="41"/>
                  </a:lnTo>
                  <a:lnTo>
                    <a:pt x="359" y="39"/>
                  </a:lnTo>
                  <a:lnTo>
                    <a:pt x="359" y="37"/>
                  </a:lnTo>
                  <a:lnTo>
                    <a:pt x="359" y="36"/>
                  </a:lnTo>
                  <a:lnTo>
                    <a:pt x="359" y="35"/>
                  </a:lnTo>
                  <a:lnTo>
                    <a:pt x="359" y="34"/>
                  </a:lnTo>
                  <a:lnTo>
                    <a:pt x="359" y="35"/>
                  </a:lnTo>
                  <a:lnTo>
                    <a:pt x="360" y="35"/>
                  </a:lnTo>
                  <a:lnTo>
                    <a:pt x="360" y="35"/>
                  </a:lnTo>
                  <a:lnTo>
                    <a:pt x="361" y="35"/>
                  </a:lnTo>
                  <a:lnTo>
                    <a:pt x="361" y="35"/>
                  </a:lnTo>
                  <a:lnTo>
                    <a:pt x="362" y="35"/>
                  </a:lnTo>
                  <a:lnTo>
                    <a:pt x="363" y="35"/>
                  </a:lnTo>
                  <a:lnTo>
                    <a:pt x="363" y="35"/>
                  </a:lnTo>
                  <a:lnTo>
                    <a:pt x="364" y="34"/>
                  </a:lnTo>
                  <a:lnTo>
                    <a:pt x="365" y="33"/>
                  </a:lnTo>
                  <a:lnTo>
                    <a:pt x="367" y="32"/>
                  </a:lnTo>
                  <a:lnTo>
                    <a:pt x="368" y="30"/>
                  </a:lnTo>
                  <a:lnTo>
                    <a:pt x="371" y="27"/>
                  </a:lnTo>
                  <a:lnTo>
                    <a:pt x="371" y="27"/>
                  </a:lnTo>
                  <a:lnTo>
                    <a:pt x="372" y="26"/>
                  </a:lnTo>
                  <a:lnTo>
                    <a:pt x="373" y="25"/>
                  </a:lnTo>
                  <a:lnTo>
                    <a:pt x="375" y="25"/>
                  </a:lnTo>
                  <a:lnTo>
                    <a:pt x="376" y="24"/>
                  </a:lnTo>
                  <a:lnTo>
                    <a:pt x="377" y="24"/>
                  </a:lnTo>
                  <a:lnTo>
                    <a:pt x="378" y="24"/>
                  </a:lnTo>
                  <a:lnTo>
                    <a:pt x="379" y="24"/>
                  </a:lnTo>
                  <a:lnTo>
                    <a:pt x="380" y="24"/>
                  </a:lnTo>
                  <a:lnTo>
                    <a:pt x="380" y="24"/>
                  </a:lnTo>
                  <a:lnTo>
                    <a:pt x="382" y="24"/>
                  </a:lnTo>
                  <a:lnTo>
                    <a:pt x="383" y="25"/>
                  </a:lnTo>
                  <a:lnTo>
                    <a:pt x="384" y="26"/>
                  </a:lnTo>
                  <a:lnTo>
                    <a:pt x="385" y="26"/>
                  </a:lnTo>
                  <a:lnTo>
                    <a:pt x="386" y="26"/>
                  </a:lnTo>
                  <a:lnTo>
                    <a:pt x="388" y="26"/>
                  </a:lnTo>
                  <a:lnTo>
                    <a:pt x="391" y="25"/>
                  </a:lnTo>
                  <a:lnTo>
                    <a:pt x="393" y="25"/>
                  </a:lnTo>
                  <a:lnTo>
                    <a:pt x="397" y="24"/>
                  </a:lnTo>
                  <a:lnTo>
                    <a:pt x="399" y="24"/>
                  </a:lnTo>
                  <a:lnTo>
                    <a:pt x="400" y="24"/>
                  </a:lnTo>
                  <a:lnTo>
                    <a:pt x="401" y="24"/>
                  </a:lnTo>
                  <a:lnTo>
                    <a:pt x="402" y="24"/>
                  </a:lnTo>
                  <a:lnTo>
                    <a:pt x="408" y="25"/>
                  </a:lnTo>
                  <a:lnTo>
                    <a:pt x="410" y="25"/>
                  </a:lnTo>
                  <a:lnTo>
                    <a:pt x="412" y="26"/>
                  </a:lnTo>
                  <a:lnTo>
                    <a:pt x="415" y="26"/>
                  </a:lnTo>
                  <a:lnTo>
                    <a:pt x="417" y="25"/>
                  </a:lnTo>
                  <a:lnTo>
                    <a:pt x="419" y="25"/>
                  </a:lnTo>
                  <a:lnTo>
                    <a:pt x="420" y="25"/>
                  </a:lnTo>
                  <a:lnTo>
                    <a:pt x="420" y="25"/>
                  </a:lnTo>
                  <a:lnTo>
                    <a:pt x="421" y="24"/>
                  </a:lnTo>
                  <a:lnTo>
                    <a:pt x="422" y="23"/>
                  </a:lnTo>
                  <a:lnTo>
                    <a:pt x="422" y="23"/>
                  </a:lnTo>
                  <a:lnTo>
                    <a:pt x="423" y="21"/>
                  </a:lnTo>
                  <a:lnTo>
                    <a:pt x="424" y="20"/>
                  </a:lnTo>
                  <a:lnTo>
                    <a:pt x="424" y="18"/>
                  </a:lnTo>
                  <a:lnTo>
                    <a:pt x="427" y="7"/>
                  </a:lnTo>
                  <a:lnTo>
                    <a:pt x="428" y="4"/>
                  </a:lnTo>
                  <a:lnTo>
                    <a:pt x="428" y="2"/>
                  </a:lnTo>
                  <a:lnTo>
                    <a:pt x="429" y="1"/>
                  </a:lnTo>
                  <a:lnTo>
                    <a:pt x="430" y="0"/>
                  </a:lnTo>
                  <a:lnTo>
                    <a:pt x="430" y="0"/>
                  </a:lnTo>
                  <a:lnTo>
                    <a:pt x="430"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1" name="Freeform 287">
              <a:extLst>
                <a:ext uri="{FF2B5EF4-FFF2-40B4-BE49-F238E27FC236}">
                  <a16:creationId xmlns:a16="http://schemas.microsoft.com/office/drawing/2014/main" id="{5C0A4063-BA02-41B4-B97E-3EA79E209C6B}"/>
                </a:ext>
              </a:extLst>
            </p:cNvPr>
            <p:cNvSpPr>
              <a:spLocks/>
            </p:cNvSpPr>
            <p:nvPr/>
          </p:nvSpPr>
          <p:spPr bwMode="auto">
            <a:xfrm>
              <a:off x="7473797" y="3161599"/>
              <a:ext cx="820738" cy="1217613"/>
            </a:xfrm>
            <a:custGeom>
              <a:avLst/>
              <a:gdLst>
                <a:gd name="T0" fmla="*/ 258 w 517"/>
                <a:gd name="T1" fmla="*/ 105 h 767"/>
                <a:gd name="T2" fmla="*/ 281 w 517"/>
                <a:gd name="T3" fmla="*/ 107 h 767"/>
                <a:gd name="T4" fmla="*/ 290 w 517"/>
                <a:gd name="T5" fmla="*/ 147 h 767"/>
                <a:gd name="T6" fmla="*/ 254 w 517"/>
                <a:gd name="T7" fmla="*/ 165 h 767"/>
                <a:gd name="T8" fmla="*/ 217 w 517"/>
                <a:gd name="T9" fmla="*/ 213 h 767"/>
                <a:gd name="T10" fmla="*/ 194 w 517"/>
                <a:gd name="T11" fmla="*/ 277 h 767"/>
                <a:gd name="T12" fmla="*/ 201 w 517"/>
                <a:gd name="T13" fmla="*/ 320 h 767"/>
                <a:gd name="T14" fmla="*/ 189 w 517"/>
                <a:gd name="T15" fmla="*/ 356 h 767"/>
                <a:gd name="T16" fmla="*/ 201 w 517"/>
                <a:gd name="T17" fmla="*/ 389 h 767"/>
                <a:gd name="T18" fmla="*/ 215 w 517"/>
                <a:gd name="T19" fmla="*/ 406 h 767"/>
                <a:gd name="T20" fmla="*/ 258 w 517"/>
                <a:gd name="T21" fmla="*/ 384 h 767"/>
                <a:gd name="T22" fmla="*/ 276 w 517"/>
                <a:gd name="T23" fmla="*/ 406 h 767"/>
                <a:gd name="T24" fmla="*/ 294 w 517"/>
                <a:gd name="T25" fmla="*/ 409 h 767"/>
                <a:gd name="T26" fmla="*/ 314 w 517"/>
                <a:gd name="T27" fmla="*/ 396 h 767"/>
                <a:gd name="T28" fmla="*/ 322 w 517"/>
                <a:gd name="T29" fmla="*/ 379 h 767"/>
                <a:gd name="T30" fmla="*/ 336 w 517"/>
                <a:gd name="T31" fmla="*/ 420 h 767"/>
                <a:gd name="T32" fmla="*/ 379 w 517"/>
                <a:gd name="T33" fmla="*/ 449 h 767"/>
                <a:gd name="T34" fmla="*/ 416 w 517"/>
                <a:gd name="T35" fmla="*/ 449 h 767"/>
                <a:gd name="T36" fmla="*/ 419 w 517"/>
                <a:gd name="T37" fmla="*/ 495 h 767"/>
                <a:gd name="T38" fmla="*/ 444 w 517"/>
                <a:gd name="T39" fmla="*/ 501 h 767"/>
                <a:gd name="T40" fmla="*/ 491 w 517"/>
                <a:gd name="T41" fmla="*/ 558 h 767"/>
                <a:gd name="T42" fmla="*/ 501 w 517"/>
                <a:gd name="T43" fmla="*/ 569 h 767"/>
                <a:gd name="T44" fmla="*/ 513 w 517"/>
                <a:gd name="T45" fmla="*/ 593 h 767"/>
                <a:gd name="T46" fmla="*/ 484 w 517"/>
                <a:gd name="T47" fmla="*/ 602 h 767"/>
                <a:gd name="T48" fmla="*/ 459 w 517"/>
                <a:gd name="T49" fmla="*/ 646 h 767"/>
                <a:gd name="T50" fmla="*/ 424 w 517"/>
                <a:gd name="T51" fmla="*/ 640 h 767"/>
                <a:gd name="T52" fmla="*/ 400 w 517"/>
                <a:gd name="T53" fmla="*/ 647 h 767"/>
                <a:gd name="T54" fmla="*/ 400 w 517"/>
                <a:gd name="T55" fmla="*/ 674 h 767"/>
                <a:gd name="T56" fmla="*/ 364 w 517"/>
                <a:gd name="T57" fmla="*/ 676 h 767"/>
                <a:gd name="T58" fmla="*/ 339 w 517"/>
                <a:gd name="T59" fmla="*/ 702 h 767"/>
                <a:gd name="T60" fmla="*/ 298 w 517"/>
                <a:gd name="T61" fmla="*/ 692 h 767"/>
                <a:gd name="T62" fmla="*/ 281 w 517"/>
                <a:gd name="T63" fmla="*/ 678 h 767"/>
                <a:gd name="T64" fmla="*/ 278 w 517"/>
                <a:gd name="T65" fmla="*/ 719 h 767"/>
                <a:gd name="T66" fmla="*/ 239 w 517"/>
                <a:gd name="T67" fmla="*/ 750 h 767"/>
                <a:gd name="T68" fmla="*/ 200 w 517"/>
                <a:gd name="T69" fmla="*/ 767 h 767"/>
                <a:gd name="T70" fmla="*/ 161 w 517"/>
                <a:gd name="T71" fmla="*/ 721 h 767"/>
                <a:gd name="T72" fmla="*/ 151 w 517"/>
                <a:gd name="T73" fmla="*/ 686 h 767"/>
                <a:gd name="T74" fmla="*/ 133 w 517"/>
                <a:gd name="T75" fmla="*/ 678 h 767"/>
                <a:gd name="T76" fmla="*/ 111 w 517"/>
                <a:gd name="T77" fmla="*/ 639 h 767"/>
                <a:gd name="T78" fmla="*/ 71 w 517"/>
                <a:gd name="T79" fmla="*/ 634 h 767"/>
                <a:gd name="T80" fmla="*/ 88 w 517"/>
                <a:gd name="T81" fmla="*/ 664 h 767"/>
                <a:gd name="T82" fmla="*/ 65 w 517"/>
                <a:gd name="T83" fmla="*/ 695 h 767"/>
                <a:gd name="T84" fmla="*/ 50 w 517"/>
                <a:gd name="T85" fmla="*/ 667 h 767"/>
                <a:gd name="T86" fmla="*/ 38 w 517"/>
                <a:gd name="T87" fmla="*/ 620 h 767"/>
                <a:gd name="T88" fmla="*/ 25 w 517"/>
                <a:gd name="T89" fmla="*/ 596 h 767"/>
                <a:gd name="T90" fmla="*/ 21 w 517"/>
                <a:gd name="T91" fmla="*/ 570 h 767"/>
                <a:gd name="T92" fmla="*/ 42 w 517"/>
                <a:gd name="T93" fmla="*/ 551 h 767"/>
                <a:gd name="T94" fmla="*/ 55 w 517"/>
                <a:gd name="T95" fmla="*/ 504 h 767"/>
                <a:gd name="T96" fmla="*/ 39 w 517"/>
                <a:gd name="T97" fmla="*/ 472 h 767"/>
                <a:gd name="T98" fmla="*/ 30 w 517"/>
                <a:gd name="T99" fmla="*/ 440 h 767"/>
                <a:gd name="T100" fmla="*/ 11 w 517"/>
                <a:gd name="T101" fmla="*/ 391 h 767"/>
                <a:gd name="T102" fmla="*/ 7 w 517"/>
                <a:gd name="T103" fmla="*/ 329 h 767"/>
                <a:gd name="T104" fmla="*/ 15 w 517"/>
                <a:gd name="T105" fmla="*/ 294 h 767"/>
                <a:gd name="T106" fmla="*/ 36 w 517"/>
                <a:gd name="T107" fmla="*/ 252 h 767"/>
                <a:gd name="T108" fmla="*/ 51 w 517"/>
                <a:gd name="T109" fmla="*/ 192 h 767"/>
                <a:gd name="T110" fmla="*/ 74 w 517"/>
                <a:gd name="T111" fmla="*/ 150 h 767"/>
                <a:gd name="T112" fmla="*/ 113 w 517"/>
                <a:gd name="T113" fmla="*/ 146 h 767"/>
                <a:gd name="T114" fmla="*/ 120 w 517"/>
                <a:gd name="T115" fmla="*/ 114 h 767"/>
                <a:gd name="T116" fmla="*/ 84 w 517"/>
                <a:gd name="T117" fmla="*/ 70 h 767"/>
                <a:gd name="T118" fmla="*/ 55 w 517"/>
                <a:gd name="T119" fmla="*/ 22 h 767"/>
                <a:gd name="T120" fmla="*/ 96 w 517"/>
                <a:gd name="T121" fmla="*/ 15 h 767"/>
                <a:gd name="T122" fmla="*/ 157 w 517"/>
                <a:gd name="T123" fmla="*/ 31 h 767"/>
                <a:gd name="T124" fmla="*/ 200 w 517"/>
                <a:gd name="T125" fmla="*/ 5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7" h="767">
                  <a:moveTo>
                    <a:pt x="238" y="79"/>
                  </a:moveTo>
                  <a:lnTo>
                    <a:pt x="240" y="79"/>
                  </a:lnTo>
                  <a:lnTo>
                    <a:pt x="241" y="79"/>
                  </a:lnTo>
                  <a:lnTo>
                    <a:pt x="243" y="78"/>
                  </a:lnTo>
                  <a:lnTo>
                    <a:pt x="249" y="77"/>
                  </a:lnTo>
                  <a:lnTo>
                    <a:pt x="250" y="77"/>
                  </a:lnTo>
                  <a:lnTo>
                    <a:pt x="251" y="77"/>
                  </a:lnTo>
                  <a:lnTo>
                    <a:pt x="252" y="77"/>
                  </a:lnTo>
                  <a:lnTo>
                    <a:pt x="253" y="77"/>
                  </a:lnTo>
                  <a:lnTo>
                    <a:pt x="254" y="77"/>
                  </a:lnTo>
                  <a:lnTo>
                    <a:pt x="254" y="77"/>
                  </a:lnTo>
                  <a:lnTo>
                    <a:pt x="255" y="77"/>
                  </a:lnTo>
                  <a:lnTo>
                    <a:pt x="255" y="78"/>
                  </a:lnTo>
                  <a:lnTo>
                    <a:pt x="255" y="78"/>
                  </a:lnTo>
                  <a:lnTo>
                    <a:pt x="256" y="79"/>
                  </a:lnTo>
                  <a:lnTo>
                    <a:pt x="257" y="83"/>
                  </a:lnTo>
                  <a:lnTo>
                    <a:pt x="258" y="87"/>
                  </a:lnTo>
                  <a:lnTo>
                    <a:pt x="258" y="87"/>
                  </a:lnTo>
                  <a:lnTo>
                    <a:pt x="258" y="89"/>
                  </a:lnTo>
                  <a:lnTo>
                    <a:pt x="258" y="90"/>
                  </a:lnTo>
                  <a:lnTo>
                    <a:pt x="258" y="92"/>
                  </a:lnTo>
                  <a:lnTo>
                    <a:pt x="258" y="103"/>
                  </a:lnTo>
                  <a:lnTo>
                    <a:pt x="258" y="104"/>
                  </a:lnTo>
                  <a:lnTo>
                    <a:pt x="258" y="105"/>
                  </a:lnTo>
                  <a:lnTo>
                    <a:pt x="258" y="107"/>
                  </a:lnTo>
                  <a:lnTo>
                    <a:pt x="259" y="109"/>
                  </a:lnTo>
                  <a:lnTo>
                    <a:pt x="259" y="110"/>
                  </a:lnTo>
                  <a:lnTo>
                    <a:pt x="260" y="110"/>
                  </a:lnTo>
                  <a:lnTo>
                    <a:pt x="260" y="111"/>
                  </a:lnTo>
                  <a:lnTo>
                    <a:pt x="260" y="111"/>
                  </a:lnTo>
                  <a:lnTo>
                    <a:pt x="261" y="112"/>
                  </a:lnTo>
                  <a:lnTo>
                    <a:pt x="262" y="112"/>
                  </a:lnTo>
                  <a:lnTo>
                    <a:pt x="263" y="112"/>
                  </a:lnTo>
                  <a:lnTo>
                    <a:pt x="263" y="112"/>
                  </a:lnTo>
                  <a:lnTo>
                    <a:pt x="264" y="111"/>
                  </a:lnTo>
                  <a:lnTo>
                    <a:pt x="264" y="111"/>
                  </a:lnTo>
                  <a:lnTo>
                    <a:pt x="267" y="109"/>
                  </a:lnTo>
                  <a:lnTo>
                    <a:pt x="268" y="108"/>
                  </a:lnTo>
                  <a:lnTo>
                    <a:pt x="269" y="107"/>
                  </a:lnTo>
                  <a:lnTo>
                    <a:pt x="270" y="107"/>
                  </a:lnTo>
                  <a:lnTo>
                    <a:pt x="271" y="107"/>
                  </a:lnTo>
                  <a:lnTo>
                    <a:pt x="272" y="106"/>
                  </a:lnTo>
                  <a:lnTo>
                    <a:pt x="274" y="106"/>
                  </a:lnTo>
                  <a:lnTo>
                    <a:pt x="275" y="106"/>
                  </a:lnTo>
                  <a:lnTo>
                    <a:pt x="276" y="106"/>
                  </a:lnTo>
                  <a:lnTo>
                    <a:pt x="278" y="106"/>
                  </a:lnTo>
                  <a:lnTo>
                    <a:pt x="279" y="106"/>
                  </a:lnTo>
                  <a:lnTo>
                    <a:pt x="281" y="107"/>
                  </a:lnTo>
                  <a:lnTo>
                    <a:pt x="282" y="107"/>
                  </a:lnTo>
                  <a:lnTo>
                    <a:pt x="284" y="108"/>
                  </a:lnTo>
                  <a:lnTo>
                    <a:pt x="285" y="109"/>
                  </a:lnTo>
                  <a:lnTo>
                    <a:pt x="287" y="110"/>
                  </a:lnTo>
                  <a:lnTo>
                    <a:pt x="288" y="111"/>
                  </a:lnTo>
                  <a:lnTo>
                    <a:pt x="289" y="112"/>
                  </a:lnTo>
                  <a:lnTo>
                    <a:pt x="290" y="112"/>
                  </a:lnTo>
                  <a:lnTo>
                    <a:pt x="291" y="113"/>
                  </a:lnTo>
                  <a:lnTo>
                    <a:pt x="292" y="115"/>
                  </a:lnTo>
                  <a:lnTo>
                    <a:pt x="292" y="116"/>
                  </a:lnTo>
                  <a:lnTo>
                    <a:pt x="293" y="117"/>
                  </a:lnTo>
                  <a:lnTo>
                    <a:pt x="294" y="119"/>
                  </a:lnTo>
                  <a:lnTo>
                    <a:pt x="294" y="120"/>
                  </a:lnTo>
                  <a:lnTo>
                    <a:pt x="294" y="121"/>
                  </a:lnTo>
                  <a:lnTo>
                    <a:pt x="294" y="121"/>
                  </a:lnTo>
                  <a:lnTo>
                    <a:pt x="294" y="122"/>
                  </a:lnTo>
                  <a:lnTo>
                    <a:pt x="293" y="134"/>
                  </a:lnTo>
                  <a:lnTo>
                    <a:pt x="293" y="137"/>
                  </a:lnTo>
                  <a:lnTo>
                    <a:pt x="293" y="140"/>
                  </a:lnTo>
                  <a:lnTo>
                    <a:pt x="292" y="143"/>
                  </a:lnTo>
                  <a:lnTo>
                    <a:pt x="292" y="144"/>
                  </a:lnTo>
                  <a:lnTo>
                    <a:pt x="291" y="145"/>
                  </a:lnTo>
                  <a:lnTo>
                    <a:pt x="291" y="147"/>
                  </a:lnTo>
                  <a:lnTo>
                    <a:pt x="290" y="147"/>
                  </a:lnTo>
                  <a:lnTo>
                    <a:pt x="290" y="148"/>
                  </a:lnTo>
                  <a:lnTo>
                    <a:pt x="289" y="148"/>
                  </a:lnTo>
                  <a:lnTo>
                    <a:pt x="288" y="149"/>
                  </a:lnTo>
                  <a:lnTo>
                    <a:pt x="287" y="149"/>
                  </a:lnTo>
                  <a:lnTo>
                    <a:pt x="286" y="149"/>
                  </a:lnTo>
                  <a:lnTo>
                    <a:pt x="285" y="149"/>
                  </a:lnTo>
                  <a:lnTo>
                    <a:pt x="284" y="149"/>
                  </a:lnTo>
                  <a:lnTo>
                    <a:pt x="282" y="149"/>
                  </a:lnTo>
                  <a:lnTo>
                    <a:pt x="280" y="149"/>
                  </a:lnTo>
                  <a:lnTo>
                    <a:pt x="278" y="148"/>
                  </a:lnTo>
                  <a:lnTo>
                    <a:pt x="276" y="148"/>
                  </a:lnTo>
                  <a:lnTo>
                    <a:pt x="275" y="148"/>
                  </a:lnTo>
                  <a:lnTo>
                    <a:pt x="274" y="148"/>
                  </a:lnTo>
                  <a:lnTo>
                    <a:pt x="273" y="149"/>
                  </a:lnTo>
                  <a:lnTo>
                    <a:pt x="272" y="149"/>
                  </a:lnTo>
                  <a:lnTo>
                    <a:pt x="271" y="150"/>
                  </a:lnTo>
                  <a:lnTo>
                    <a:pt x="269" y="152"/>
                  </a:lnTo>
                  <a:lnTo>
                    <a:pt x="266" y="155"/>
                  </a:lnTo>
                  <a:lnTo>
                    <a:pt x="262" y="160"/>
                  </a:lnTo>
                  <a:lnTo>
                    <a:pt x="260" y="161"/>
                  </a:lnTo>
                  <a:lnTo>
                    <a:pt x="259" y="162"/>
                  </a:lnTo>
                  <a:lnTo>
                    <a:pt x="257" y="164"/>
                  </a:lnTo>
                  <a:lnTo>
                    <a:pt x="256" y="165"/>
                  </a:lnTo>
                  <a:lnTo>
                    <a:pt x="254" y="165"/>
                  </a:lnTo>
                  <a:lnTo>
                    <a:pt x="251" y="166"/>
                  </a:lnTo>
                  <a:lnTo>
                    <a:pt x="250" y="167"/>
                  </a:lnTo>
                  <a:lnTo>
                    <a:pt x="248" y="168"/>
                  </a:lnTo>
                  <a:lnTo>
                    <a:pt x="247" y="169"/>
                  </a:lnTo>
                  <a:lnTo>
                    <a:pt x="246" y="170"/>
                  </a:lnTo>
                  <a:lnTo>
                    <a:pt x="245" y="171"/>
                  </a:lnTo>
                  <a:lnTo>
                    <a:pt x="241" y="174"/>
                  </a:lnTo>
                  <a:lnTo>
                    <a:pt x="240" y="175"/>
                  </a:lnTo>
                  <a:lnTo>
                    <a:pt x="239" y="176"/>
                  </a:lnTo>
                  <a:lnTo>
                    <a:pt x="236" y="178"/>
                  </a:lnTo>
                  <a:lnTo>
                    <a:pt x="235" y="179"/>
                  </a:lnTo>
                  <a:lnTo>
                    <a:pt x="233" y="181"/>
                  </a:lnTo>
                  <a:lnTo>
                    <a:pt x="230" y="185"/>
                  </a:lnTo>
                  <a:lnTo>
                    <a:pt x="223" y="193"/>
                  </a:lnTo>
                  <a:lnTo>
                    <a:pt x="221" y="196"/>
                  </a:lnTo>
                  <a:lnTo>
                    <a:pt x="220" y="198"/>
                  </a:lnTo>
                  <a:lnTo>
                    <a:pt x="220" y="199"/>
                  </a:lnTo>
                  <a:lnTo>
                    <a:pt x="219" y="200"/>
                  </a:lnTo>
                  <a:lnTo>
                    <a:pt x="219" y="202"/>
                  </a:lnTo>
                  <a:lnTo>
                    <a:pt x="218" y="205"/>
                  </a:lnTo>
                  <a:lnTo>
                    <a:pt x="218" y="209"/>
                  </a:lnTo>
                  <a:lnTo>
                    <a:pt x="218" y="211"/>
                  </a:lnTo>
                  <a:lnTo>
                    <a:pt x="217" y="212"/>
                  </a:lnTo>
                  <a:lnTo>
                    <a:pt x="217" y="213"/>
                  </a:lnTo>
                  <a:lnTo>
                    <a:pt x="216" y="215"/>
                  </a:lnTo>
                  <a:lnTo>
                    <a:pt x="214" y="220"/>
                  </a:lnTo>
                  <a:lnTo>
                    <a:pt x="214" y="222"/>
                  </a:lnTo>
                  <a:lnTo>
                    <a:pt x="213" y="223"/>
                  </a:lnTo>
                  <a:lnTo>
                    <a:pt x="213" y="225"/>
                  </a:lnTo>
                  <a:lnTo>
                    <a:pt x="213" y="227"/>
                  </a:lnTo>
                  <a:lnTo>
                    <a:pt x="213" y="229"/>
                  </a:lnTo>
                  <a:lnTo>
                    <a:pt x="213" y="236"/>
                  </a:lnTo>
                  <a:lnTo>
                    <a:pt x="213" y="242"/>
                  </a:lnTo>
                  <a:lnTo>
                    <a:pt x="213" y="245"/>
                  </a:lnTo>
                  <a:lnTo>
                    <a:pt x="213" y="247"/>
                  </a:lnTo>
                  <a:lnTo>
                    <a:pt x="213" y="249"/>
                  </a:lnTo>
                  <a:lnTo>
                    <a:pt x="213" y="250"/>
                  </a:lnTo>
                  <a:lnTo>
                    <a:pt x="212" y="252"/>
                  </a:lnTo>
                  <a:lnTo>
                    <a:pt x="211" y="254"/>
                  </a:lnTo>
                  <a:lnTo>
                    <a:pt x="211" y="255"/>
                  </a:lnTo>
                  <a:lnTo>
                    <a:pt x="210" y="257"/>
                  </a:lnTo>
                  <a:lnTo>
                    <a:pt x="209" y="259"/>
                  </a:lnTo>
                  <a:lnTo>
                    <a:pt x="208" y="260"/>
                  </a:lnTo>
                  <a:lnTo>
                    <a:pt x="207" y="261"/>
                  </a:lnTo>
                  <a:lnTo>
                    <a:pt x="199" y="270"/>
                  </a:lnTo>
                  <a:lnTo>
                    <a:pt x="197" y="273"/>
                  </a:lnTo>
                  <a:lnTo>
                    <a:pt x="196" y="275"/>
                  </a:lnTo>
                  <a:lnTo>
                    <a:pt x="194" y="277"/>
                  </a:lnTo>
                  <a:lnTo>
                    <a:pt x="193" y="279"/>
                  </a:lnTo>
                  <a:lnTo>
                    <a:pt x="192" y="283"/>
                  </a:lnTo>
                  <a:lnTo>
                    <a:pt x="191" y="284"/>
                  </a:lnTo>
                  <a:lnTo>
                    <a:pt x="191" y="285"/>
                  </a:lnTo>
                  <a:lnTo>
                    <a:pt x="190" y="287"/>
                  </a:lnTo>
                  <a:lnTo>
                    <a:pt x="190" y="288"/>
                  </a:lnTo>
                  <a:lnTo>
                    <a:pt x="190" y="290"/>
                  </a:lnTo>
                  <a:lnTo>
                    <a:pt x="189" y="295"/>
                  </a:lnTo>
                  <a:lnTo>
                    <a:pt x="188" y="300"/>
                  </a:lnTo>
                  <a:lnTo>
                    <a:pt x="188" y="301"/>
                  </a:lnTo>
                  <a:lnTo>
                    <a:pt x="188" y="302"/>
                  </a:lnTo>
                  <a:lnTo>
                    <a:pt x="189" y="303"/>
                  </a:lnTo>
                  <a:lnTo>
                    <a:pt x="189" y="304"/>
                  </a:lnTo>
                  <a:lnTo>
                    <a:pt x="189" y="304"/>
                  </a:lnTo>
                  <a:lnTo>
                    <a:pt x="189" y="305"/>
                  </a:lnTo>
                  <a:lnTo>
                    <a:pt x="190" y="306"/>
                  </a:lnTo>
                  <a:lnTo>
                    <a:pt x="191" y="307"/>
                  </a:lnTo>
                  <a:lnTo>
                    <a:pt x="192" y="309"/>
                  </a:lnTo>
                  <a:lnTo>
                    <a:pt x="198" y="315"/>
                  </a:lnTo>
                  <a:lnTo>
                    <a:pt x="199" y="316"/>
                  </a:lnTo>
                  <a:lnTo>
                    <a:pt x="200" y="318"/>
                  </a:lnTo>
                  <a:lnTo>
                    <a:pt x="200" y="318"/>
                  </a:lnTo>
                  <a:lnTo>
                    <a:pt x="201" y="319"/>
                  </a:lnTo>
                  <a:lnTo>
                    <a:pt x="201" y="320"/>
                  </a:lnTo>
                  <a:lnTo>
                    <a:pt x="201" y="321"/>
                  </a:lnTo>
                  <a:lnTo>
                    <a:pt x="202" y="322"/>
                  </a:lnTo>
                  <a:lnTo>
                    <a:pt x="202" y="323"/>
                  </a:lnTo>
                  <a:lnTo>
                    <a:pt x="202" y="324"/>
                  </a:lnTo>
                  <a:lnTo>
                    <a:pt x="202" y="325"/>
                  </a:lnTo>
                  <a:lnTo>
                    <a:pt x="202" y="326"/>
                  </a:lnTo>
                  <a:lnTo>
                    <a:pt x="201" y="328"/>
                  </a:lnTo>
                  <a:lnTo>
                    <a:pt x="201" y="329"/>
                  </a:lnTo>
                  <a:lnTo>
                    <a:pt x="200" y="331"/>
                  </a:lnTo>
                  <a:lnTo>
                    <a:pt x="199" y="333"/>
                  </a:lnTo>
                  <a:lnTo>
                    <a:pt x="198" y="334"/>
                  </a:lnTo>
                  <a:lnTo>
                    <a:pt x="195" y="338"/>
                  </a:lnTo>
                  <a:lnTo>
                    <a:pt x="193" y="340"/>
                  </a:lnTo>
                  <a:lnTo>
                    <a:pt x="191" y="342"/>
                  </a:lnTo>
                  <a:lnTo>
                    <a:pt x="191" y="343"/>
                  </a:lnTo>
                  <a:lnTo>
                    <a:pt x="191" y="344"/>
                  </a:lnTo>
                  <a:lnTo>
                    <a:pt x="190" y="345"/>
                  </a:lnTo>
                  <a:lnTo>
                    <a:pt x="190" y="347"/>
                  </a:lnTo>
                  <a:lnTo>
                    <a:pt x="190" y="348"/>
                  </a:lnTo>
                  <a:lnTo>
                    <a:pt x="190" y="350"/>
                  </a:lnTo>
                  <a:lnTo>
                    <a:pt x="190" y="351"/>
                  </a:lnTo>
                  <a:lnTo>
                    <a:pt x="190" y="353"/>
                  </a:lnTo>
                  <a:lnTo>
                    <a:pt x="190" y="354"/>
                  </a:lnTo>
                  <a:lnTo>
                    <a:pt x="189" y="356"/>
                  </a:lnTo>
                  <a:lnTo>
                    <a:pt x="188" y="358"/>
                  </a:lnTo>
                  <a:lnTo>
                    <a:pt x="186" y="363"/>
                  </a:lnTo>
                  <a:lnTo>
                    <a:pt x="185" y="365"/>
                  </a:lnTo>
                  <a:lnTo>
                    <a:pt x="185" y="366"/>
                  </a:lnTo>
                  <a:lnTo>
                    <a:pt x="185" y="367"/>
                  </a:lnTo>
                  <a:lnTo>
                    <a:pt x="185" y="369"/>
                  </a:lnTo>
                  <a:lnTo>
                    <a:pt x="185" y="369"/>
                  </a:lnTo>
                  <a:lnTo>
                    <a:pt x="185" y="370"/>
                  </a:lnTo>
                  <a:lnTo>
                    <a:pt x="185" y="371"/>
                  </a:lnTo>
                  <a:lnTo>
                    <a:pt x="185" y="372"/>
                  </a:lnTo>
                  <a:lnTo>
                    <a:pt x="186" y="373"/>
                  </a:lnTo>
                  <a:lnTo>
                    <a:pt x="187" y="375"/>
                  </a:lnTo>
                  <a:lnTo>
                    <a:pt x="188" y="377"/>
                  </a:lnTo>
                  <a:lnTo>
                    <a:pt x="189" y="378"/>
                  </a:lnTo>
                  <a:lnTo>
                    <a:pt x="189" y="379"/>
                  </a:lnTo>
                  <a:lnTo>
                    <a:pt x="192" y="382"/>
                  </a:lnTo>
                  <a:lnTo>
                    <a:pt x="194" y="385"/>
                  </a:lnTo>
                  <a:lnTo>
                    <a:pt x="195" y="386"/>
                  </a:lnTo>
                  <a:lnTo>
                    <a:pt x="197" y="388"/>
                  </a:lnTo>
                  <a:lnTo>
                    <a:pt x="197" y="388"/>
                  </a:lnTo>
                  <a:lnTo>
                    <a:pt x="198" y="389"/>
                  </a:lnTo>
                  <a:lnTo>
                    <a:pt x="199" y="389"/>
                  </a:lnTo>
                  <a:lnTo>
                    <a:pt x="200" y="389"/>
                  </a:lnTo>
                  <a:lnTo>
                    <a:pt x="201" y="389"/>
                  </a:lnTo>
                  <a:lnTo>
                    <a:pt x="202" y="389"/>
                  </a:lnTo>
                  <a:lnTo>
                    <a:pt x="203" y="389"/>
                  </a:lnTo>
                  <a:lnTo>
                    <a:pt x="207" y="389"/>
                  </a:lnTo>
                  <a:lnTo>
                    <a:pt x="208" y="388"/>
                  </a:lnTo>
                  <a:lnTo>
                    <a:pt x="210" y="388"/>
                  </a:lnTo>
                  <a:lnTo>
                    <a:pt x="211" y="387"/>
                  </a:lnTo>
                  <a:lnTo>
                    <a:pt x="212" y="387"/>
                  </a:lnTo>
                  <a:lnTo>
                    <a:pt x="212" y="387"/>
                  </a:lnTo>
                  <a:lnTo>
                    <a:pt x="213" y="387"/>
                  </a:lnTo>
                  <a:lnTo>
                    <a:pt x="213" y="388"/>
                  </a:lnTo>
                  <a:lnTo>
                    <a:pt x="213" y="388"/>
                  </a:lnTo>
                  <a:lnTo>
                    <a:pt x="213" y="389"/>
                  </a:lnTo>
                  <a:lnTo>
                    <a:pt x="214" y="390"/>
                  </a:lnTo>
                  <a:lnTo>
                    <a:pt x="214" y="391"/>
                  </a:lnTo>
                  <a:lnTo>
                    <a:pt x="213" y="394"/>
                  </a:lnTo>
                  <a:lnTo>
                    <a:pt x="213" y="398"/>
                  </a:lnTo>
                  <a:lnTo>
                    <a:pt x="213" y="400"/>
                  </a:lnTo>
                  <a:lnTo>
                    <a:pt x="212" y="401"/>
                  </a:lnTo>
                  <a:lnTo>
                    <a:pt x="213" y="403"/>
                  </a:lnTo>
                  <a:lnTo>
                    <a:pt x="213" y="403"/>
                  </a:lnTo>
                  <a:lnTo>
                    <a:pt x="213" y="404"/>
                  </a:lnTo>
                  <a:lnTo>
                    <a:pt x="214" y="405"/>
                  </a:lnTo>
                  <a:lnTo>
                    <a:pt x="214" y="406"/>
                  </a:lnTo>
                  <a:lnTo>
                    <a:pt x="215" y="406"/>
                  </a:lnTo>
                  <a:lnTo>
                    <a:pt x="215" y="406"/>
                  </a:lnTo>
                  <a:lnTo>
                    <a:pt x="216" y="406"/>
                  </a:lnTo>
                  <a:lnTo>
                    <a:pt x="217" y="407"/>
                  </a:lnTo>
                  <a:lnTo>
                    <a:pt x="218" y="407"/>
                  </a:lnTo>
                  <a:lnTo>
                    <a:pt x="223" y="406"/>
                  </a:lnTo>
                  <a:lnTo>
                    <a:pt x="228" y="406"/>
                  </a:lnTo>
                  <a:lnTo>
                    <a:pt x="229" y="406"/>
                  </a:lnTo>
                  <a:lnTo>
                    <a:pt x="230" y="406"/>
                  </a:lnTo>
                  <a:lnTo>
                    <a:pt x="231" y="406"/>
                  </a:lnTo>
                  <a:lnTo>
                    <a:pt x="232" y="405"/>
                  </a:lnTo>
                  <a:lnTo>
                    <a:pt x="232" y="404"/>
                  </a:lnTo>
                  <a:lnTo>
                    <a:pt x="234" y="402"/>
                  </a:lnTo>
                  <a:lnTo>
                    <a:pt x="235" y="401"/>
                  </a:lnTo>
                  <a:lnTo>
                    <a:pt x="236" y="400"/>
                  </a:lnTo>
                  <a:lnTo>
                    <a:pt x="237" y="399"/>
                  </a:lnTo>
                  <a:lnTo>
                    <a:pt x="238" y="397"/>
                  </a:lnTo>
                  <a:lnTo>
                    <a:pt x="243" y="394"/>
                  </a:lnTo>
                  <a:lnTo>
                    <a:pt x="247" y="391"/>
                  </a:lnTo>
                  <a:lnTo>
                    <a:pt x="249" y="389"/>
                  </a:lnTo>
                  <a:lnTo>
                    <a:pt x="252" y="387"/>
                  </a:lnTo>
                  <a:lnTo>
                    <a:pt x="253" y="386"/>
                  </a:lnTo>
                  <a:lnTo>
                    <a:pt x="254" y="386"/>
                  </a:lnTo>
                  <a:lnTo>
                    <a:pt x="255" y="385"/>
                  </a:lnTo>
                  <a:lnTo>
                    <a:pt x="258" y="384"/>
                  </a:lnTo>
                  <a:lnTo>
                    <a:pt x="260" y="383"/>
                  </a:lnTo>
                  <a:lnTo>
                    <a:pt x="261" y="383"/>
                  </a:lnTo>
                  <a:lnTo>
                    <a:pt x="262" y="382"/>
                  </a:lnTo>
                  <a:lnTo>
                    <a:pt x="264" y="382"/>
                  </a:lnTo>
                  <a:lnTo>
                    <a:pt x="267" y="382"/>
                  </a:lnTo>
                  <a:lnTo>
                    <a:pt x="269" y="381"/>
                  </a:lnTo>
                  <a:lnTo>
                    <a:pt x="270" y="381"/>
                  </a:lnTo>
                  <a:lnTo>
                    <a:pt x="271" y="382"/>
                  </a:lnTo>
                  <a:lnTo>
                    <a:pt x="272" y="382"/>
                  </a:lnTo>
                  <a:lnTo>
                    <a:pt x="273" y="382"/>
                  </a:lnTo>
                  <a:lnTo>
                    <a:pt x="274" y="383"/>
                  </a:lnTo>
                  <a:lnTo>
                    <a:pt x="275" y="384"/>
                  </a:lnTo>
                  <a:lnTo>
                    <a:pt x="276" y="384"/>
                  </a:lnTo>
                  <a:lnTo>
                    <a:pt x="277" y="385"/>
                  </a:lnTo>
                  <a:lnTo>
                    <a:pt x="277" y="386"/>
                  </a:lnTo>
                  <a:lnTo>
                    <a:pt x="278" y="387"/>
                  </a:lnTo>
                  <a:lnTo>
                    <a:pt x="278" y="389"/>
                  </a:lnTo>
                  <a:lnTo>
                    <a:pt x="278" y="390"/>
                  </a:lnTo>
                  <a:lnTo>
                    <a:pt x="278" y="390"/>
                  </a:lnTo>
                  <a:lnTo>
                    <a:pt x="278" y="391"/>
                  </a:lnTo>
                  <a:lnTo>
                    <a:pt x="278" y="394"/>
                  </a:lnTo>
                  <a:lnTo>
                    <a:pt x="277" y="397"/>
                  </a:lnTo>
                  <a:lnTo>
                    <a:pt x="276" y="403"/>
                  </a:lnTo>
                  <a:lnTo>
                    <a:pt x="276" y="406"/>
                  </a:lnTo>
                  <a:lnTo>
                    <a:pt x="276" y="408"/>
                  </a:lnTo>
                  <a:lnTo>
                    <a:pt x="276" y="409"/>
                  </a:lnTo>
                  <a:lnTo>
                    <a:pt x="276" y="410"/>
                  </a:lnTo>
                  <a:lnTo>
                    <a:pt x="276" y="412"/>
                  </a:lnTo>
                  <a:lnTo>
                    <a:pt x="277" y="413"/>
                  </a:lnTo>
                  <a:lnTo>
                    <a:pt x="278" y="415"/>
                  </a:lnTo>
                  <a:lnTo>
                    <a:pt x="279" y="417"/>
                  </a:lnTo>
                  <a:lnTo>
                    <a:pt x="280" y="418"/>
                  </a:lnTo>
                  <a:lnTo>
                    <a:pt x="281" y="419"/>
                  </a:lnTo>
                  <a:lnTo>
                    <a:pt x="282" y="420"/>
                  </a:lnTo>
                  <a:lnTo>
                    <a:pt x="283" y="420"/>
                  </a:lnTo>
                  <a:lnTo>
                    <a:pt x="283" y="421"/>
                  </a:lnTo>
                  <a:lnTo>
                    <a:pt x="284" y="421"/>
                  </a:lnTo>
                  <a:lnTo>
                    <a:pt x="284" y="420"/>
                  </a:lnTo>
                  <a:lnTo>
                    <a:pt x="285" y="420"/>
                  </a:lnTo>
                  <a:lnTo>
                    <a:pt x="285" y="420"/>
                  </a:lnTo>
                  <a:lnTo>
                    <a:pt x="286" y="420"/>
                  </a:lnTo>
                  <a:lnTo>
                    <a:pt x="287" y="418"/>
                  </a:lnTo>
                  <a:lnTo>
                    <a:pt x="288" y="415"/>
                  </a:lnTo>
                  <a:lnTo>
                    <a:pt x="289" y="414"/>
                  </a:lnTo>
                  <a:lnTo>
                    <a:pt x="290" y="414"/>
                  </a:lnTo>
                  <a:lnTo>
                    <a:pt x="293" y="410"/>
                  </a:lnTo>
                  <a:lnTo>
                    <a:pt x="294" y="410"/>
                  </a:lnTo>
                  <a:lnTo>
                    <a:pt x="294" y="409"/>
                  </a:lnTo>
                  <a:lnTo>
                    <a:pt x="295" y="408"/>
                  </a:lnTo>
                  <a:lnTo>
                    <a:pt x="296" y="406"/>
                  </a:lnTo>
                  <a:lnTo>
                    <a:pt x="296" y="405"/>
                  </a:lnTo>
                  <a:lnTo>
                    <a:pt x="297" y="404"/>
                  </a:lnTo>
                  <a:lnTo>
                    <a:pt x="297" y="404"/>
                  </a:lnTo>
                  <a:lnTo>
                    <a:pt x="298" y="403"/>
                  </a:lnTo>
                  <a:lnTo>
                    <a:pt x="299" y="403"/>
                  </a:lnTo>
                  <a:lnTo>
                    <a:pt x="301" y="401"/>
                  </a:lnTo>
                  <a:lnTo>
                    <a:pt x="302" y="401"/>
                  </a:lnTo>
                  <a:lnTo>
                    <a:pt x="303" y="400"/>
                  </a:lnTo>
                  <a:lnTo>
                    <a:pt x="304" y="400"/>
                  </a:lnTo>
                  <a:lnTo>
                    <a:pt x="304" y="399"/>
                  </a:lnTo>
                  <a:lnTo>
                    <a:pt x="305" y="399"/>
                  </a:lnTo>
                  <a:lnTo>
                    <a:pt x="305" y="399"/>
                  </a:lnTo>
                  <a:lnTo>
                    <a:pt x="306" y="400"/>
                  </a:lnTo>
                  <a:lnTo>
                    <a:pt x="307" y="400"/>
                  </a:lnTo>
                  <a:lnTo>
                    <a:pt x="308" y="400"/>
                  </a:lnTo>
                  <a:lnTo>
                    <a:pt x="308" y="400"/>
                  </a:lnTo>
                  <a:lnTo>
                    <a:pt x="309" y="400"/>
                  </a:lnTo>
                  <a:lnTo>
                    <a:pt x="310" y="400"/>
                  </a:lnTo>
                  <a:lnTo>
                    <a:pt x="311" y="399"/>
                  </a:lnTo>
                  <a:lnTo>
                    <a:pt x="311" y="398"/>
                  </a:lnTo>
                  <a:lnTo>
                    <a:pt x="313" y="397"/>
                  </a:lnTo>
                  <a:lnTo>
                    <a:pt x="314" y="396"/>
                  </a:lnTo>
                  <a:lnTo>
                    <a:pt x="314" y="395"/>
                  </a:lnTo>
                  <a:lnTo>
                    <a:pt x="314" y="395"/>
                  </a:lnTo>
                  <a:lnTo>
                    <a:pt x="315" y="394"/>
                  </a:lnTo>
                  <a:lnTo>
                    <a:pt x="315" y="393"/>
                  </a:lnTo>
                  <a:lnTo>
                    <a:pt x="315" y="391"/>
                  </a:lnTo>
                  <a:lnTo>
                    <a:pt x="315" y="390"/>
                  </a:lnTo>
                  <a:lnTo>
                    <a:pt x="314" y="389"/>
                  </a:lnTo>
                  <a:lnTo>
                    <a:pt x="312" y="379"/>
                  </a:lnTo>
                  <a:lnTo>
                    <a:pt x="312" y="377"/>
                  </a:lnTo>
                  <a:lnTo>
                    <a:pt x="312" y="376"/>
                  </a:lnTo>
                  <a:lnTo>
                    <a:pt x="312" y="375"/>
                  </a:lnTo>
                  <a:lnTo>
                    <a:pt x="312" y="374"/>
                  </a:lnTo>
                  <a:lnTo>
                    <a:pt x="313" y="374"/>
                  </a:lnTo>
                  <a:lnTo>
                    <a:pt x="313" y="373"/>
                  </a:lnTo>
                  <a:lnTo>
                    <a:pt x="314" y="373"/>
                  </a:lnTo>
                  <a:lnTo>
                    <a:pt x="315" y="373"/>
                  </a:lnTo>
                  <a:lnTo>
                    <a:pt x="316" y="373"/>
                  </a:lnTo>
                  <a:lnTo>
                    <a:pt x="318" y="373"/>
                  </a:lnTo>
                  <a:lnTo>
                    <a:pt x="319" y="373"/>
                  </a:lnTo>
                  <a:lnTo>
                    <a:pt x="319" y="374"/>
                  </a:lnTo>
                  <a:lnTo>
                    <a:pt x="319" y="374"/>
                  </a:lnTo>
                  <a:lnTo>
                    <a:pt x="320" y="375"/>
                  </a:lnTo>
                  <a:lnTo>
                    <a:pt x="320" y="376"/>
                  </a:lnTo>
                  <a:lnTo>
                    <a:pt x="322" y="379"/>
                  </a:lnTo>
                  <a:lnTo>
                    <a:pt x="324" y="383"/>
                  </a:lnTo>
                  <a:lnTo>
                    <a:pt x="325" y="385"/>
                  </a:lnTo>
                  <a:lnTo>
                    <a:pt x="326" y="387"/>
                  </a:lnTo>
                  <a:lnTo>
                    <a:pt x="326" y="389"/>
                  </a:lnTo>
                  <a:lnTo>
                    <a:pt x="326" y="391"/>
                  </a:lnTo>
                  <a:lnTo>
                    <a:pt x="326" y="394"/>
                  </a:lnTo>
                  <a:lnTo>
                    <a:pt x="326" y="395"/>
                  </a:lnTo>
                  <a:lnTo>
                    <a:pt x="327" y="397"/>
                  </a:lnTo>
                  <a:lnTo>
                    <a:pt x="327" y="398"/>
                  </a:lnTo>
                  <a:lnTo>
                    <a:pt x="328" y="401"/>
                  </a:lnTo>
                  <a:lnTo>
                    <a:pt x="329" y="402"/>
                  </a:lnTo>
                  <a:lnTo>
                    <a:pt x="331" y="406"/>
                  </a:lnTo>
                  <a:lnTo>
                    <a:pt x="331" y="407"/>
                  </a:lnTo>
                  <a:lnTo>
                    <a:pt x="332" y="408"/>
                  </a:lnTo>
                  <a:lnTo>
                    <a:pt x="333" y="409"/>
                  </a:lnTo>
                  <a:lnTo>
                    <a:pt x="333" y="410"/>
                  </a:lnTo>
                  <a:lnTo>
                    <a:pt x="333" y="411"/>
                  </a:lnTo>
                  <a:lnTo>
                    <a:pt x="333" y="412"/>
                  </a:lnTo>
                  <a:lnTo>
                    <a:pt x="334" y="414"/>
                  </a:lnTo>
                  <a:lnTo>
                    <a:pt x="334" y="416"/>
                  </a:lnTo>
                  <a:lnTo>
                    <a:pt x="334" y="417"/>
                  </a:lnTo>
                  <a:lnTo>
                    <a:pt x="335" y="418"/>
                  </a:lnTo>
                  <a:lnTo>
                    <a:pt x="335" y="419"/>
                  </a:lnTo>
                  <a:lnTo>
                    <a:pt x="336" y="420"/>
                  </a:lnTo>
                  <a:lnTo>
                    <a:pt x="340" y="424"/>
                  </a:lnTo>
                  <a:lnTo>
                    <a:pt x="341" y="425"/>
                  </a:lnTo>
                  <a:lnTo>
                    <a:pt x="342" y="427"/>
                  </a:lnTo>
                  <a:lnTo>
                    <a:pt x="343" y="429"/>
                  </a:lnTo>
                  <a:lnTo>
                    <a:pt x="344" y="431"/>
                  </a:lnTo>
                  <a:lnTo>
                    <a:pt x="345" y="432"/>
                  </a:lnTo>
                  <a:lnTo>
                    <a:pt x="346" y="433"/>
                  </a:lnTo>
                  <a:lnTo>
                    <a:pt x="347" y="434"/>
                  </a:lnTo>
                  <a:lnTo>
                    <a:pt x="349" y="435"/>
                  </a:lnTo>
                  <a:lnTo>
                    <a:pt x="349" y="435"/>
                  </a:lnTo>
                  <a:lnTo>
                    <a:pt x="352" y="436"/>
                  </a:lnTo>
                  <a:lnTo>
                    <a:pt x="353" y="437"/>
                  </a:lnTo>
                  <a:lnTo>
                    <a:pt x="354" y="438"/>
                  </a:lnTo>
                  <a:lnTo>
                    <a:pt x="356" y="439"/>
                  </a:lnTo>
                  <a:lnTo>
                    <a:pt x="358" y="441"/>
                  </a:lnTo>
                  <a:lnTo>
                    <a:pt x="359" y="442"/>
                  </a:lnTo>
                  <a:lnTo>
                    <a:pt x="361" y="443"/>
                  </a:lnTo>
                  <a:lnTo>
                    <a:pt x="362" y="444"/>
                  </a:lnTo>
                  <a:lnTo>
                    <a:pt x="368" y="447"/>
                  </a:lnTo>
                  <a:lnTo>
                    <a:pt x="371" y="448"/>
                  </a:lnTo>
                  <a:lnTo>
                    <a:pt x="372" y="448"/>
                  </a:lnTo>
                  <a:lnTo>
                    <a:pt x="373" y="448"/>
                  </a:lnTo>
                  <a:lnTo>
                    <a:pt x="378" y="449"/>
                  </a:lnTo>
                  <a:lnTo>
                    <a:pt x="379" y="449"/>
                  </a:lnTo>
                  <a:lnTo>
                    <a:pt x="380" y="449"/>
                  </a:lnTo>
                  <a:lnTo>
                    <a:pt x="381" y="449"/>
                  </a:lnTo>
                  <a:lnTo>
                    <a:pt x="382" y="449"/>
                  </a:lnTo>
                  <a:lnTo>
                    <a:pt x="383" y="449"/>
                  </a:lnTo>
                  <a:lnTo>
                    <a:pt x="386" y="447"/>
                  </a:lnTo>
                  <a:lnTo>
                    <a:pt x="389" y="446"/>
                  </a:lnTo>
                  <a:lnTo>
                    <a:pt x="391" y="445"/>
                  </a:lnTo>
                  <a:lnTo>
                    <a:pt x="393" y="445"/>
                  </a:lnTo>
                  <a:lnTo>
                    <a:pt x="400" y="442"/>
                  </a:lnTo>
                  <a:lnTo>
                    <a:pt x="402" y="442"/>
                  </a:lnTo>
                  <a:lnTo>
                    <a:pt x="406" y="441"/>
                  </a:lnTo>
                  <a:lnTo>
                    <a:pt x="407" y="441"/>
                  </a:lnTo>
                  <a:lnTo>
                    <a:pt x="407" y="441"/>
                  </a:lnTo>
                  <a:lnTo>
                    <a:pt x="408" y="441"/>
                  </a:lnTo>
                  <a:lnTo>
                    <a:pt x="409" y="441"/>
                  </a:lnTo>
                  <a:lnTo>
                    <a:pt x="410" y="441"/>
                  </a:lnTo>
                  <a:lnTo>
                    <a:pt x="410" y="442"/>
                  </a:lnTo>
                  <a:lnTo>
                    <a:pt x="411" y="442"/>
                  </a:lnTo>
                  <a:lnTo>
                    <a:pt x="412" y="442"/>
                  </a:lnTo>
                  <a:lnTo>
                    <a:pt x="413" y="443"/>
                  </a:lnTo>
                  <a:lnTo>
                    <a:pt x="414" y="445"/>
                  </a:lnTo>
                  <a:lnTo>
                    <a:pt x="414" y="446"/>
                  </a:lnTo>
                  <a:lnTo>
                    <a:pt x="415" y="447"/>
                  </a:lnTo>
                  <a:lnTo>
                    <a:pt x="416" y="449"/>
                  </a:lnTo>
                  <a:lnTo>
                    <a:pt x="416" y="451"/>
                  </a:lnTo>
                  <a:lnTo>
                    <a:pt x="417" y="454"/>
                  </a:lnTo>
                  <a:lnTo>
                    <a:pt x="417" y="456"/>
                  </a:lnTo>
                  <a:lnTo>
                    <a:pt x="417" y="457"/>
                  </a:lnTo>
                  <a:lnTo>
                    <a:pt x="418" y="459"/>
                  </a:lnTo>
                  <a:lnTo>
                    <a:pt x="417" y="461"/>
                  </a:lnTo>
                  <a:lnTo>
                    <a:pt x="417" y="462"/>
                  </a:lnTo>
                  <a:lnTo>
                    <a:pt x="417" y="464"/>
                  </a:lnTo>
                  <a:lnTo>
                    <a:pt x="417" y="465"/>
                  </a:lnTo>
                  <a:lnTo>
                    <a:pt x="415" y="471"/>
                  </a:lnTo>
                  <a:lnTo>
                    <a:pt x="415" y="474"/>
                  </a:lnTo>
                  <a:lnTo>
                    <a:pt x="415" y="475"/>
                  </a:lnTo>
                  <a:lnTo>
                    <a:pt x="415" y="477"/>
                  </a:lnTo>
                  <a:lnTo>
                    <a:pt x="414" y="478"/>
                  </a:lnTo>
                  <a:lnTo>
                    <a:pt x="414" y="480"/>
                  </a:lnTo>
                  <a:lnTo>
                    <a:pt x="415" y="482"/>
                  </a:lnTo>
                  <a:lnTo>
                    <a:pt x="415" y="484"/>
                  </a:lnTo>
                  <a:lnTo>
                    <a:pt x="415" y="486"/>
                  </a:lnTo>
                  <a:lnTo>
                    <a:pt x="416" y="488"/>
                  </a:lnTo>
                  <a:lnTo>
                    <a:pt x="416" y="490"/>
                  </a:lnTo>
                  <a:lnTo>
                    <a:pt x="417" y="492"/>
                  </a:lnTo>
                  <a:lnTo>
                    <a:pt x="418" y="493"/>
                  </a:lnTo>
                  <a:lnTo>
                    <a:pt x="419" y="494"/>
                  </a:lnTo>
                  <a:lnTo>
                    <a:pt x="419" y="495"/>
                  </a:lnTo>
                  <a:lnTo>
                    <a:pt x="420" y="496"/>
                  </a:lnTo>
                  <a:lnTo>
                    <a:pt x="422" y="497"/>
                  </a:lnTo>
                  <a:lnTo>
                    <a:pt x="423" y="498"/>
                  </a:lnTo>
                  <a:lnTo>
                    <a:pt x="425" y="499"/>
                  </a:lnTo>
                  <a:lnTo>
                    <a:pt x="426" y="500"/>
                  </a:lnTo>
                  <a:lnTo>
                    <a:pt x="428" y="501"/>
                  </a:lnTo>
                  <a:lnTo>
                    <a:pt x="429" y="501"/>
                  </a:lnTo>
                  <a:lnTo>
                    <a:pt x="430" y="501"/>
                  </a:lnTo>
                  <a:lnTo>
                    <a:pt x="431" y="501"/>
                  </a:lnTo>
                  <a:lnTo>
                    <a:pt x="432" y="501"/>
                  </a:lnTo>
                  <a:lnTo>
                    <a:pt x="433" y="501"/>
                  </a:lnTo>
                  <a:lnTo>
                    <a:pt x="434" y="501"/>
                  </a:lnTo>
                  <a:lnTo>
                    <a:pt x="434" y="500"/>
                  </a:lnTo>
                  <a:lnTo>
                    <a:pt x="436" y="499"/>
                  </a:lnTo>
                  <a:lnTo>
                    <a:pt x="437" y="499"/>
                  </a:lnTo>
                  <a:lnTo>
                    <a:pt x="437" y="498"/>
                  </a:lnTo>
                  <a:lnTo>
                    <a:pt x="438" y="498"/>
                  </a:lnTo>
                  <a:lnTo>
                    <a:pt x="439" y="498"/>
                  </a:lnTo>
                  <a:lnTo>
                    <a:pt x="439" y="498"/>
                  </a:lnTo>
                  <a:lnTo>
                    <a:pt x="440" y="498"/>
                  </a:lnTo>
                  <a:lnTo>
                    <a:pt x="440" y="499"/>
                  </a:lnTo>
                  <a:lnTo>
                    <a:pt x="441" y="499"/>
                  </a:lnTo>
                  <a:lnTo>
                    <a:pt x="443" y="500"/>
                  </a:lnTo>
                  <a:lnTo>
                    <a:pt x="444" y="501"/>
                  </a:lnTo>
                  <a:lnTo>
                    <a:pt x="445" y="503"/>
                  </a:lnTo>
                  <a:lnTo>
                    <a:pt x="447" y="505"/>
                  </a:lnTo>
                  <a:lnTo>
                    <a:pt x="448" y="507"/>
                  </a:lnTo>
                  <a:lnTo>
                    <a:pt x="449" y="508"/>
                  </a:lnTo>
                  <a:lnTo>
                    <a:pt x="450" y="510"/>
                  </a:lnTo>
                  <a:lnTo>
                    <a:pt x="452" y="514"/>
                  </a:lnTo>
                  <a:lnTo>
                    <a:pt x="453" y="515"/>
                  </a:lnTo>
                  <a:lnTo>
                    <a:pt x="454" y="518"/>
                  </a:lnTo>
                  <a:lnTo>
                    <a:pt x="455" y="519"/>
                  </a:lnTo>
                  <a:lnTo>
                    <a:pt x="456" y="520"/>
                  </a:lnTo>
                  <a:lnTo>
                    <a:pt x="457" y="521"/>
                  </a:lnTo>
                  <a:lnTo>
                    <a:pt x="458" y="521"/>
                  </a:lnTo>
                  <a:lnTo>
                    <a:pt x="468" y="529"/>
                  </a:lnTo>
                  <a:lnTo>
                    <a:pt x="470" y="531"/>
                  </a:lnTo>
                  <a:lnTo>
                    <a:pt x="472" y="532"/>
                  </a:lnTo>
                  <a:lnTo>
                    <a:pt x="477" y="537"/>
                  </a:lnTo>
                  <a:lnTo>
                    <a:pt x="480" y="540"/>
                  </a:lnTo>
                  <a:lnTo>
                    <a:pt x="481" y="542"/>
                  </a:lnTo>
                  <a:lnTo>
                    <a:pt x="484" y="545"/>
                  </a:lnTo>
                  <a:lnTo>
                    <a:pt x="486" y="548"/>
                  </a:lnTo>
                  <a:lnTo>
                    <a:pt x="488" y="551"/>
                  </a:lnTo>
                  <a:lnTo>
                    <a:pt x="490" y="555"/>
                  </a:lnTo>
                  <a:lnTo>
                    <a:pt x="491" y="556"/>
                  </a:lnTo>
                  <a:lnTo>
                    <a:pt x="491" y="558"/>
                  </a:lnTo>
                  <a:lnTo>
                    <a:pt x="491" y="559"/>
                  </a:lnTo>
                  <a:lnTo>
                    <a:pt x="491" y="559"/>
                  </a:lnTo>
                  <a:lnTo>
                    <a:pt x="491" y="560"/>
                  </a:lnTo>
                  <a:lnTo>
                    <a:pt x="491" y="561"/>
                  </a:lnTo>
                  <a:lnTo>
                    <a:pt x="491" y="562"/>
                  </a:lnTo>
                  <a:lnTo>
                    <a:pt x="490" y="564"/>
                  </a:lnTo>
                  <a:lnTo>
                    <a:pt x="489" y="565"/>
                  </a:lnTo>
                  <a:lnTo>
                    <a:pt x="489" y="567"/>
                  </a:lnTo>
                  <a:lnTo>
                    <a:pt x="489" y="568"/>
                  </a:lnTo>
                  <a:lnTo>
                    <a:pt x="489" y="568"/>
                  </a:lnTo>
                  <a:lnTo>
                    <a:pt x="489" y="569"/>
                  </a:lnTo>
                  <a:lnTo>
                    <a:pt x="489" y="571"/>
                  </a:lnTo>
                  <a:lnTo>
                    <a:pt x="490" y="572"/>
                  </a:lnTo>
                  <a:lnTo>
                    <a:pt x="490" y="573"/>
                  </a:lnTo>
                  <a:lnTo>
                    <a:pt x="491" y="574"/>
                  </a:lnTo>
                  <a:lnTo>
                    <a:pt x="492" y="574"/>
                  </a:lnTo>
                  <a:lnTo>
                    <a:pt x="492" y="575"/>
                  </a:lnTo>
                  <a:lnTo>
                    <a:pt x="493" y="575"/>
                  </a:lnTo>
                  <a:lnTo>
                    <a:pt x="494" y="575"/>
                  </a:lnTo>
                  <a:lnTo>
                    <a:pt x="494" y="574"/>
                  </a:lnTo>
                  <a:lnTo>
                    <a:pt x="495" y="574"/>
                  </a:lnTo>
                  <a:lnTo>
                    <a:pt x="498" y="571"/>
                  </a:lnTo>
                  <a:lnTo>
                    <a:pt x="500" y="570"/>
                  </a:lnTo>
                  <a:lnTo>
                    <a:pt x="501" y="569"/>
                  </a:lnTo>
                  <a:lnTo>
                    <a:pt x="502" y="568"/>
                  </a:lnTo>
                  <a:lnTo>
                    <a:pt x="503" y="568"/>
                  </a:lnTo>
                  <a:lnTo>
                    <a:pt x="505" y="568"/>
                  </a:lnTo>
                  <a:lnTo>
                    <a:pt x="506" y="568"/>
                  </a:lnTo>
                  <a:lnTo>
                    <a:pt x="507" y="568"/>
                  </a:lnTo>
                  <a:lnTo>
                    <a:pt x="507" y="568"/>
                  </a:lnTo>
                  <a:lnTo>
                    <a:pt x="508" y="568"/>
                  </a:lnTo>
                  <a:lnTo>
                    <a:pt x="508" y="568"/>
                  </a:lnTo>
                  <a:lnTo>
                    <a:pt x="509" y="568"/>
                  </a:lnTo>
                  <a:lnTo>
                    <a:pt x="509" y="569"/>
                  </a:lnTo>
                  <a:lnTo>
                    <a:pt x="511" y="570"/>
                  </a:lnTo>
                  <a:lnTo>
                    <a:pt x="512" y="572"/>
                  </a:lnTo>
                  <a:lnTo>
                    <a:pt x="513" y="574"/>
                  </a:lnTo>
                  <a:lnTo>
                    <a:pt x="515" y="579"/>
                  </a:lnTo>
                  <a:lnTo>
                    <a:pt x="516" y="582"/>
                  </a:lnTo>
                  <a:lnTo>
                    <a:pt x="517" y="583"/>
                  </a:lnTo>
                  <a:lnTo>
                    <a:pt x="517" y="583"/>
                  </a:lnTo>
                  <a:lnTo>
                    <a:pt x="517" y="584"/>
                  </a:lnTo>
                  <a:lnTo>
                    <a:pt x="517" y="585"/>
                  </a:lnTo>
                  <a:lnTo>
                    <a:pt x="516" y="586"/>
                  </a:lnTo>
                  <a:lnTo>
                    <a:pt x="516" y="587"/>
                  </a:lnTo>
                  <a:lnTo>
                    <a:pt x="515" y="588"/>
                  </a:lnTo>
                  <a:lnTo>
                    <a:pt x="514" y="590"/>
                  </a:lnTo>
                  <a:lnTo>
                    <a:pt x="513" y="593"/>
                  </a:lnTo>
                  <a:lnTo>
                    <a:pt x="511" y="595"/>
                  </a:lnTo>
                  <a:lnTo>
                    <a:pt x="510" y="596"/>
                  </a:lnTo>
                  <a:lnTo>
                    <a:pt x="510" y="596"/>
                  </a:lnTo>
                  <a:lnTo>
                    <a:pt x="509" y="597"/>
                  </a:lnTo>
                  <a:lnTo>
                    <a:pt x="508" y="598"/>
                  </a:lnTo>
                  <a:lnTo>
                    <a:pt x="507" y="598"/>
                  </a:lnTo>
                  <a:lnTo>
                    <a:pt x="506" y="599"/>
                  </a:lnTo>
                  <a:lnTo>
                    <a:pt x="505" y="599"/>
                  </a:lnTo>
                  <a:lnTo>
                    <a:pt x="505" y="599"/>
                  </a:lnTo>
                  <a:lnTo>
                    <a:pt x="504" y="599"/>
                  </a:lnTo>
                  <a:lnTo>
                    <a:pt x="503" y="599"/>
                  </a:lnTo>
                  <a:lnTo>
                    <a:pt x="502" y="599"/>
                  </a:lnTo>
                  <a:lnTo>
                    <a:pt x="501" y="599"/>
                  </a:lnTo>
                  <a:lnTo>
                    <a:pt x="499" y="599"/>
                  </a:lnTo>
                  <a:lnTo>
                    <a:pt x="497" y="598"/>
                  </a:lnTo>
                  <a:lnTo>
                    <a:pt x="493" y="597"/>
                  </a:lnTo>
                  <a:lnTo>
                    <a:pt x="491" y="597"/>
                  </a:lnTo>
                  <a:lnTo>
                    <a:pt x="489" y="597"/>
                  </a:lnTo>
                  <a:lnTo>
                    <a:pt x="488" y="597"/>
                  </a:lnTo>
                  <a:lnTo>
                    <a:pt x="488" y="597"/>
                  </a:lnTo>
                  <a:lnTo>
                    <a:pt x="487" y="597"/>
                  </a:lnTo>
                  <a:lnTo>
                    <a:pt x="486" y="598"/>
                  </a:lnTo>
                  <a:lnTo>
                    <a:pt x="485" y="599"/>
                  </a:lnTo>
                  <a:lnTo>
                    <a:pt x="484" y="602"/>
                  </a:lnTo>
                  <a:lnTo>
                    <a:pt x="483" y="603"/>
                  </a:lnTo>
                  <a:lnTo>
                    <a:pt x="482" y="604"/>
                  </a:lnTo>
                  <a:lnTo>
                    <a:pt x="482" y="605"/>
                  </a:lnTo>
                  <a:lnTo>
                    <a:pt x="481" y="606"/>
                  </a:lnTo>
                  <a:lnTo>
                    <a:pt x="480" y="607"/>
                  </a:lnTo>
                  <a:lnTo>
                    <a:pt x="479" y="608"/>
                  </a:lnTo>
                  <a:lnTo>
                    <a:pt x="476" y="610"/>
                  </a:lnTo>
                  <a:lnTo>
                    <a:pt x="474" y="611"/>
                  </a:lnTo>
                  <a:lnTo>
                    <a:pt x="473" y="612"/>
                  </a:lnTo>
                  <a:lnTo>
                    <a:pt x="471" y="615"/>
                  </a:lnTo>
                  <a:lnTo>
                    <a:pt x="468" y="617"/>
                  </a:lnTo>
                  <a:lnTo>
                    <a:pt x="468" y="618"/>
                  </a:lnTo>
                  <a:lnTo>
                    <a:pt x="467" y="619"/>
                  </a:lnTo>
                  <a:lnTo>
                    <a:pt x="467" y="620"/>
                  </a:lnTo>
                  <a:lnTo>
                    <a:pt x="466" y="621"/>
                  </a:lnTo>
                  <a:lnTo>
                    <a:pt x="466" y="622"/>
                  </a:lnTo>
                  <a:lnTo>
                    <a:pt x="466" y="626"/>
                  </a:lnTo>
                  <a:lnTo>
                    <a:pt x="466" y="628"/>
                  </a:lnTo>
                  <a:lnTo>
                    <a:pt x="466" y="629"/>
                  </a:lnTo>
                  <a:lnTo>
                    <a:pt x="465" y="632"/>
                  </a:lnTo>
                  <a:lnTo>
                    <a:pt x="464" y="634"/>
                  </a:lnTo>
                  <a:lnTo>
                    <a:pt x="462" y="638"/>
                  </a:lnTo>
                  <a:lnTo>
                    <a:pt x="461" y="642"/>
                  </a:lnTo>
                  <a:lnTo>
                    <a:pt x="459" y="646"/>
                  </a:lnTo>
                  <a:lnTo>
                    <a:pt x="459" y="647"/>
                  </a:lnTo>
                  <a:lnTo>
                    <a:pt x="458" y="647"/>
                  </a:lnTo>
                  <a:lnTo>
                    <a:pt x="457" y="648"/>
                  </a:lnTo>
                  <a:lnTo>
                    <a:pt x="456" y="649"/>
                  </a:lnTo>
                  <a:lnTo>
                    <a:pt x="456" y="649"/>
                  </a:lnTo>
                  <a:lnTo>
                    <a:pt x="456" y="650"/>
                  </a:lnTo>
                  <a:lnTo>
                    <a:pt x="454" y="650"/>
                  </a:lnTo>
                  <a:lnTo>
                    <a:pt x="450" y="651"/>
                  </a:lnTo>
                  <a:lnTo>
                    <a:pt x="447" y="652"/>
                  </a:lnTo>
                  <a:lnTo>
                    <a:pt x="445" y="652"/>
                  </a:lnTo>
                  <a:lnTo>
                    <a:pt x="444" y="652"/>
                  </a:lnTo>
                  <a:lnTo>
                    <a:pt x="442" y="652"/>
                  </a:lnTo>
                  <a:lnTo>
                    <a:pt x="440" y="651"/>
                  </a:lnTo>
                  <a:lnTo>
                    <a:pt x="439" y="651"/>
                  </a:lnTo>
                  <a:lnTo>
                    <a:pt x="437" y="650"/>
                  </a:lnTo>
                  <a:lnTo>
                    <a:pt x="436" y="650"/>
                  </a:lnTo>
                  <a:lnTo>
                    <a:pt x="435" y="649"/>
                  </a:lnTo>
                  <a:lnTo>
                    <a:pt x="434" y="648"/>
                  </a:lnTo>
                  <a:lnTo>
                    <a:pt x="433" y="647"/>
                  </a:lnTo>
                  <a:lnTo>
                    <a:pt x="430" y="645"/>
                  </a:lnTo>
                  <a:lnTo>
                    <a:pt x="429" y="643"/>
                  </a:lnTo>
                  <a:lnTo>
                    <a:pt x="427" y="642"/>
                  </a:lnTo>
                  <a:lnTo>
                    <a:pt x="425" y="641"/>
                  </a:lnTo>
                  <a:lnTo>
                    <a:pt x="424" y="640"/>
                  </a:lnTo>
                  <a:lnTo>
                    <a:pt x="423" y="640"/>
                  </a:lnTo>
                  <a:lnTo>
                    <a:pt x="422" y="639"/>
                  </a:lnTo>
                  <a:lnTo>
                    <a:pt x="421" y="639"/>
                  </a:lnTo>
                  <a:lnTo>
                    <a:pt x="419" y="639"/>
                  </a:lnTo>
                  <a:lnTo>
                    <a:pt x="418" y="639"/>
                  </a:lnTo>
                  <a:lnTo>
                    <a:pt x="417" y="640"/>
                  </a:lnTo>
                  <a:lnTo>
                    <a:pt x="417" y="640"/>
                  </a:lnTo>
                  <a:lnTo>
                    <a:pt x="416" y="641"/>
                  </a:lnTo>
                  <a:lnTo>
                    <a:pt x="415" y="642"/>
                  </a:lnTo>
                  <a:lnTo>
                    <a:pt x="413" y="645"/>
                  </a:lnTo>
                  <a:lnTo>
                    <a:pt x="412" y="646"/>
                  </a:lnTo>
                  <a:lnTo>
                    <a:pt x="412" y="646"/>
                  </a:lnTo>
                  <a:lnTo>
                    <a:pt x="411" y="647"/>
                  </a:lnTo>
                  <a:lnTo>
                    <a:pt x="411" y="647"/>
                  </a:lnTo>
                  <a:lnTo>
                    <a:pt x="410" y="648"/>
                  </a:lnTo>
                  <a:lnTo>
                    <a:pt x="410" y="648"/>
                  </a:lnTo>
                  <a:lnTo>
                    <a:pt x="409" y="648"/>
                  </a:lnTo>
                  <a:lnTo>
                    <a:pt x="408" y="648"/>
                  </a:lnTo>
                  <a:lnTo>
                    <a:pt x="407" y="647"/>
                  </a:lnTo>
                  <a:lnTo>
                    <a:pt x="404" y="647"/>
                  </a:lnTo>
                  <a:lnTo>
                    <a:pt x="403" y="647"/>
                  </a:lnTo>
                  <a:lnTo>
                    <a:pt x="402" y="647"/>
                  </a:lnTo>
                  <a:lnTo>
                    <a:pt x="401" y="647"/>
                  </a:lnTo>
                  <a:lnTo>
                    <a:pt x="400" y="647"/>
                  </a:lnTo>
                  <a:lnTo>
                    <a:pt x="399" y="647"/>
                  </a:lnTo>
                  <a:lnTo>
                    <a:pt x="399" y="647"/>
                  </a:lnTo>
                  <a:lnTo>
                    <a:pt x="398" y="648"/>
                  </a:lnTo>
                  <a:lnTo>
                    <a:pt x="398" y="648"/>
                  </a:lnTo>
                  <a:lnTo>
                    <a:pt x="397" y="648"/>
                  </a:lnTo>
                  <a:lnTo>
                    <a:pt x="397" y="649"/>
                  </a:lnTo>
                  <a:lnTo>
                    <a:pt x="397" y="649"/>
                  </a:lnTo>
                  <a:lnTo>
                    <a:pt x="397" y="650"/>
                  </a:lnTo>
                  <a:lnTo>
                    <a:pt x="397" y="650"/>
                  </a:lnTo>
                  <a:lnTo>
                    <a:pt x="397" y="651"/>
                  </a:lnTo>
                  <a:lnTo>
                    <a:pt x="397" y="652"/>
                  </a:lnTo>
                  <a:lnTo>
                    <a:pt x="398" y="653"/>
                  </a:lnTo>
                  <a:lnTo>
                    <a:pt x="401" y="659"/>
                  </a:lnTo>
                  <a:lnTo>
                    <a:pt x="402" y="662"/>
                  </a:lnTo>
                  <a:lnTo>
                    <a:pt x="402" y="663"/>
                  </a:lnTo>
                  <a:lnTo>
                    <a:pt x="402" y="664"/>
                  </a:lnTo>
                  <a:lnTo>
                    <a:pt x="403" y="666"/>
                  </a:lnTo>
                  <a:lnTo>
                    <a:pt x="403" y="667"/>
                  </a:lnTo>
                  <a:lnTo>
                    <a:pt x="402" y="668"/>
                  </a:lnTo>
                  <a:lnTo>
                    <a:pt x="402" y="669"/>
                  </a:lnTo>
                  <a:lnTo>
                    <a:pt x="402" y="670"/>
                  </a:lnTo>
                  <a:lnTo>
                    <a:pt x="401" y="671"/>
                  </a:lnTo>
                  <a:lnTo>
                    <a:pt x="401" y="673"/>
                  </a:lnTo>
                  <a:lnTo>
                    <a:pt x="400" y="674"/>
                  </a:lnTo>
                  <a:lnTo>
                    <a:pt x="398" y="675"/>
                  </a:lnTo>
                  <a:lnTo>
                    <a:pt x="398" y="676"/>
                  </a:lnTo>
                  <a:lnTo>
                    <a:pt x="397" y="677"/>
                  </a:lnTo>
                  <a:lnTo>
                    <a:pt x="396" y="677"/>
                  </a:lnTo>
                  <a:lnTo>
                    <a:pt x="395" y="678"/>
                  </a:lnTo>
                  <a:lnTo>
                    <a:pt x="394" y="678"/>
                  </a:lnTo>
                  <a:lnTo>
                    <a:pt x="392" y="679"/>
                  </a:lnTo>
                  <a:lnTo>
                    <a:pt x="391" y="679"/>
                  </a:lnTo>
                  <a:lnTo>
                    <a:pt x="390" y="679"/>
                  </a:lnTo>
                  <a:lnTo>
                    <a:pt x="388" y="679"/>
                  </a:lnTo>
                  <a:lnTo>
                    <a:pt x="387" y="679"/>
                  </a:lnTo>
                  <a:lnTo>
                    <a:pt x="386" y="679"/>
                  </a:lnTo>
                  <a:lnTo>
                    <a:pt x="384" y="679"/>
                  </a:lnTo>
                  <a:lnTo>
                    <a:pt x="383" y="678"/>
                  </a:lnTo>
                  <a:lnTo>
                    <a:pt x="382" y="678"/>
                  </a:lnTo>
                  <a:lnTo>
                    <a:pt x="379" y="677"/>
                  </a:lnTo>
                  <a:lnTo>
                    <a:pt x="378" y="677"/>
                  </a:lnTo>
                  <a:lnTo>
                    <a:pt x="377" y="676"/>
                  </a:lnTo>
                  <a:lnTo>
                    <a:pt x="376" y="676"/>
                  </a:lnTo>
                  <a:lnTo>
                    <a:pt x="374" y="676"/>
                  </a:lnTo>
                  <a:lnTo>
                    <a:pt x="372" y="676"/>
                  </a:lnTo>
                  <a:lnTo>
                    <a:pt x="370" y="676"/>
                  </a:lnTo>
                  <a:lnTo>
                    <a:pt x="368" y="676"/>
                  </a:lnTo>
                  <a:lnTo>
                    <a:pt x="364" y="676"/>
                  </a:lnTo>
                  <a:lnTo>
                    <a:pt x="362" y="677"/>
                  </a:lnTo>
                  <a:lnTo>
                    <a:pt x="361" y="677"/>
                  </a:lnTo>
                  <a:lnTo>
                    <a:pt x="358" y="678"/>
                  </a:lnTo>
                  <a:lnTo>
                    <a:pt x="355" y="679"/>
                  </a:lnTo>
                  <a:lnTo>
                    <a:pt x="352" y="680"/>
                  </a:lnTo>
                  <a:lnTo>
                    <a:pt x="350" y="680"/>
                  </a:lnTo>
                  <a:lnTo>
                    <a:pt x="349" y="680"/>
                  </a:lnTo>
                  <a:lnTo>
                    <a:pt x="349" y="681"/>
                  </a:lnTo>
                  <a:lnTo>
                    <a:pt x="348" y="681"/>
                  </a:lnTo>
                  <a:lnTo>
                    <a:pt x="348" y="682"/>
                  </a:lnTo>
                  <a:lnTo>
                    <a:pt x="348" y="682"/>
                  </a:lnTo>
                  <a:lnTo>
                    <a:pt x="348" y="684"/>
                  </a:lnTo>
                  <a:lnTo>
                    <a:pt x="348" y="685"/>
                  </a:lnTo>
                  <a:lnTo>
                    <a:pt x="347" y="688"/>
                  </a:lnTo>
                  <a:lnTo>
                    <a:pt x="347" y="690"/>
                  </a:lnTo>
                  <a:lnTo>
                    <a:pt x="346" y="691"/>
                  </a:lnTo>
                  <a:lnTo>
                    <a:pt x="346" y="692"/>
                  </a:lnTo>
                  <a:lnTo>
                    <a:pt x="345" y="694"/>
                  </a:lnTo>
                  <a:lnTo>
                    <a:pt x="344" y="695"/>
                  </a:lnTo>
                  <a:lnTo>
                    <a:pt x="343" y="697"/>
                  </a:lnTo>
                  <a:lnTo>
                    <a:pt x="342" y="698"/>
                  </a:lnTo>
                  <a:lnTo>
                    <a:pt x="341" y="700"/>
                  </a:lnTo>
                  <a:lnTo>
                    <a:pt x="340" y="701"/>
                  </a:lnTo>
                  <a:lnTo>
                    <a:pt x="339" y="702"/>
                  </a:lnTo>
                  <a:lnTo>
                    <a:pt x="338" y="703"/>
                  </a:lnTo>
                  <a:lnTo>
                    <a:pt x="336" y="704"/>
                  </a:lnTo>
                  <a:lnTo>
                    <a:pt x="335" y="704"/>
                  </a:lnTo>
                  <a:lnTo>
                    <a:pt x="334" y="705"/>
                  </a:lnTo>
                  <a:lnTo>
                    <a:pt x="333" y="705"/>
                  </a:lnTo>
                  <a:lnTo>
                    <a:pt x="333" y="705"/>
                  </a:lnTo>
                  <a:lnTo>
                    <a:pt x="332" y="704"/>
                  </a:lnTo>
                  <a:lnTo>
                    <a:pt x="330" y="703"/>
                  </a:lnTo>
                  <a:lnTo>
                    <a:pt x="326" y="700"/>
                  </a:lnTo>
                  <a:lnTo>
                    <a:pt x="324" y="699"/>
                  </a:lnTo>
                  <a:lnTo>
                    <a:pt x="323" y="698"/>
                  </a:lnTo>
                  <a:lnTo>
                    <a:pt x="321" y="697"/>
                  </a:lnTo>
                  <a:lnTo>
                    <a:pt x="320" y="697"/>
                  </a:lnTo>
                  <a:lnTo>
                    <a:pt x="319" y="696"/>
                  </a:lnTo>
                  <a:lnTo>
                    <a:pt x="318" y="696"/>
                  </a:lnTo>
                  <a:lnTo>
                    <a:pt x="316" y="696"/>
                  </a:lnTo>
                  <a:lnTo>
                    <a:pt x="315" y="695"/>
                  </a:lnTo>
                  <a:lnTo>
                    <a:pt x="312" y="695"/>
                  </a:lnTo>
                  <a:lnTo>
                    <a:pt x="309" y="695"/>
                  </a:lnTo>
                  <a:lnTo>
                    <a:pt x="307" y="694"/>
                  </a:lnTo>
                  <a:lnTo>
                    <a:pt x="304" y="693"/>
                  </a:lnTo>
                  <a:lnTo>
                    <a:pt x="301" y="692"/>
                  </a:lnTo>
                  <a:lnTo>
                    <a:pt x="300" y="692"/>
                  </a:lnTo>
                  <a:lnTo>
                    <a:pt x="298" y="692"/>
                  </a:lnTo>
                  <a:lnTo>
                    <a:pt x="295" y="692"/>
                  </a:lnTo>
                  <a:lnTo>
                    <a:pt x="293" y="691"/>
                  </a:lnTo>
                  <a:lnTo>
                    <a:pt x="293" y="691"/>
                  </a:lnTo>
                  <a:lnTo>
                    <a:pt x="292" y="691"/>
                  </a:lnTo>
                  <a:lnTo>
                    <a:pt x="292" y="690"/>
                  </a:lnTo>
                  <a:lnTo>
                    <a:pt x="291" y="689"/>
                  </a:lnTo>
                  <a:lnTo>
                    <a:pt x="291" y="688"/>
                  </a:lnTo>
                  <a:lnTo>
                    <a:pt x="290" y="687"/>
                  </a:lnTo>
                  <a:lnTo>
                    <a:pt x="290" y="686"/>
                  </a:lnTo>
                  <a:lnTo>
                    <a:pt x="289" y="682"/>
                  </a:lnTo>
                  <a:lnTo>
                    <a:pt x="289" y="681"/>
                  </a:lnTo>
                  <a:lnTo>
                    <a:pt x="289" y="680"/>
                  </a:lnTo>
                  <a:lnTo>
                    <a:pt x="289" y="679"/>
                  </a:lnTo>
                  <a:lnTo>
                    <a:pt x="288" y="678"/>
                  </a:lnTo>
                  <a:lnTo>
                    <a:pt x="287" y="677"/>
                  </a:lnTo>
                  <a:lnTo>
                    <a:pt x="287" y="677"/>
                  </a:lnTo>
                  <a:lnTo>
                    <a:pt x="286" y="676"/>
                  </a:lnTo>
                  <a:lnTo>
                    <a:pt x="285" y="676"/>
                  </a:lnTo>
                  <a:lnTo>
                    <a:pt x="285" y="676"/>
                  </a:lnTo>
                  <a:lnTo>
                    <a:pt x="284" y="676"/>
                  </a:lnTo>
                  <a:lnTo>
                    <a:pt x="283" y="677"/>
                  </a:lnTo>
                  <a:lnTo>
                    <a:pt x="282" y="677"/>
                  </a:lnTo>
                  <a:lnTo>
                    <a:pt x="281" y="677"/>
                  </a:lnTo>
                  <a:lnTo>
                    <a:pt x="281" y="678"/>
                  </a:lnTo>
                  <a:lnTo>
                    <a:pt x="280" y="679"/>
                  </a:lnTo>
                  <a:lnTo>
                    <a:pt x="280" y="679"/>
                  </a:lnTo>
                  <a:lnTo>
                    <a:pt x="278" y="681"/>
                  </a:lnTo>
                  <a:lnTo>
                    <a:pt x="275" y="686"/>
                  </a:lnTo>
                  <a:lnTo>
                    <a:pt x="274" y="688"/>
                  </a:lnTo>
                  <a:lnTo>
                    <a:pt x="273" y="690"/>
                  </a:lnTo>
                  <a:lnTo>
                    <a:pt x="273" y="691"/>
                  </a:lnTo>
                  <a:lnTo>
                    <a:pt x="273" y="693"/>
                  </a:lnTo>
                  <a:lnTo>
                    <a:pt x="273" y="695"/>
                  </a:lnTo>
                  <a:lnTo>
                    <a:pt x="273" y="697"/>
                  </a:lnTo>
                  <a:lnTo>
                    <a:pt x="273" y="698"/>
                  </a:lnTo>
                  <a:lnTo>
                    <a:pt x="274" y="701"/>
                  </a:lnTo>
                  <a:lnTo>
                    <a:pt x="274" y="702"/>
                  </a:lnTo>
                  <a:lnTo>
                    <a:pt x="275" y="704"/>
                  </a:lnTo>
                  <a:lnTo>
                    <a:pt x="276" y="708"/>
                  </a:lnTo>
                  <a:lnTo>
                    <a:pt x="278" y="711"/>
                  </a:lnTo>
                  <a:lnTo>
                    <a:pt x="278" y="712"/>
                  </a:lnTo>
                  <a:lnTo>
                    <a:pt x="279" y="713"/>
                  </a:lnTo>
                  <a:lnTo>
                    <a:pt x="279" y="714"/>
                  </a:lnTo>
                  <a:lnTo>
                    <a:pt x="279" y="715"/>
                  </a:lnTo>
                  <a:lnTo>
                    <a:pt x="279" y="717"/>
                  </a:lnTo>
                  <a:lnTo>
                    <a:pt x="279" y="718"/>
                  </a:lnTo>
                  <a:lnTo>
                    <a:pt x="278" y="718"/>
                  </a:lnTo>
                  <a:lnTo>
                    <a:pt x="278" y="719"/>
                  </a:lnTo>
                  <a:lnTo>
                    <a:pt x="277" y="720"/>
                  </a:lnTo>
                  <a:lnTo>
                    <a:pt x="276" y="721"/>
                  </a:lnTo>
                  <a:lnTo>
                    <a:pt x="273" y="724"/>
                  </a:lnTo>
                  <a:lnTo>
                    <a:pt x="270" y="726"/>
                  </a:lnTo>
                  <a:lnTo>
                    <a:pt x="269" y="728"/>
                  </a:lnTo>
                  <a:lnTo>
                    <a:pt x="268" y="729"/>
                  </a:lnTo>
                  <a:lnTo>
                    <a:pt x="267" y="730"/>
                  </a:lnTo>
                  <a:lnTo>
                    <a:pt x="265" y="731"/>
                  </a:lnTo>
                  <a:lnTo>
                    <a:pt x="263" y="736"/>
                  </a:lnTo>
                  <a:lnTo>
                    <a:pt x="260" y="739"/>
                  </a:lnTo>
                  <a:lnTo>
                    <a:pt x="258" y="742"/>
                  </a:lnTo>
                  <a:lnTo>
                    <a:pt x="256" y="745"/>
                  </a:lnTo>
                  <a:lnTo>
                    <a:pt x="254" y="746"/>
                  </a:lnTo>
                  <a:lnTo>
                    <a:pt x="254" y="746"/>
                  </a:lnTo>
                  <a:lnTo>
                    <a:pt x="253" y="747"/>
                  </a:lnTo>
                  <a:lnTo>
                    <a:pt x="252" y="748"/>
                  </a:lnTo>
                  <a:lnTo>
                    <a:pt x="251" y="748"/>
                  </a:lnTo>
                  <a:lnTo>
                    <a:pt x="250" y="749"/>
                  </a:lnTo>
                  <a:lnTo>
                    <a:pt x="249" y="749"/>
                  </a:lnTo>
                  <a:lnTo>
                    <a:pt x="248" y="750"/>
                  </a:lnTo>
                  <a:lnTo>
                    <a:pt x="247" y="750"/>
                  </a:lnTo>
                  <a:lnTo>
                    <a:pt x="245" y="750"/>
                  </a:lnTo>
                  <a:lnTo>
                    <a:pt x="241" y="750"/>
                  </a:lnTo>
                  <a:lnTo>
                    <a:pt x="239" y="750"/>
                  </a:lnTo>
                  <a:lnTo>
                    <a:pt x="234" y="751"/>
                  </a:lnTo>
                  <a:lnTo>
                    <a:pt x="230" y="752"/>
                  </a:lnTo>
                  <a:lnTo>
                    <a:pt x="229" y="752"/>
                  </a:lnTo>
                  <a:lnTo>
                    <a:pt x="221" y="754"/>
                  </a:lnTo>
                  <a:lnTo>
                    <a:pt x="219" y="754"/>
                  </a:lnTo>
                  <a:lnTo>
                    <a:pt x="216" y="754"/>
                  </a:lnTo>
                  <a:lnTo>
                    <a:pt x="215" y="754"/>
                  </a:lnTo>
                  <a:lnTo>
                    <a:pt x="214" y="755"/>
                  </a:lnTo>
                  <a:lnTo>
                    <a:pt x="213" y="755"/>
                  </a:lnTo>
                  <a:lnTo>
                    <a:pt x="212" y="756"/>
                  </a:lnTo>
                  <a:lnTo>
                    <a:pt x="211" y="757"/>
                  </a:lnTo>
                  <a:lnTo>
                    <a:pt x="209" y="758"/>
                  </a:lnTo>
                  <a:lnTo>
                    <a:pt x="209" y="759"/>
                  </a:lnTo>
                  <a:lnTo>
                    <a:pt x="208" y="760"/>
                  </a:lnTo>
                  <a:lnTo>
                    <a:pt x="206" y="763"/>
                  </a:lnTo>
                  <a:lnTo>
                    <a:pt x="205" y="764"/>
                  </a:lnTo>
                  <a:lnTo>
                    <a:pt x="204" y="765"/>
                  </a:lnTo>
                  <a:lnTo>
                    <a:pt x="203" y="766"/>
                  </a:lnTo>
                  <a:lnTo>
                    <a:pt x="203" y="767"/>
                  </a:lnTo>
                  <a:lnTo>
                    <a:pt x="202" y="767"/>
                  </a:lnTo>
                  <a:lnTo>
                    <a:pt x="201" y="767"/>
                  </a:lnTo>
                  <a:lnTo>
                    <a:pt x="201" y="767"/>
                  </a:lnTo>
                  <a:lnTo>
                    <a:pt x="200" y="767"/>
                  </a:lnTo>
                  <a:lnTo>
                    <a:pt x="200" y="767"/>
                  </a:lnTo>
                  <a:lnTo>
                    <a:pt x="199" y="767"/>
                  </a:lnTo>
                  <a:lnTo>
                    <a:pt x="199" y="766"/>
                  </a:lnTo>
                  <a:lnTo>
                    <a:pt x="199" y="766"/>
                  </a:lnTo>
                  <a:lnTo>
                    <a:pt x="198" y="764"/>
                  </a:lnTo>
                  <a:lnTo>
                    <a:pt x="196" y="758"/>
                  </a:lnTo>
                  <a:lnTo>
                    <a:pt x="194" y="753"/>
                  </a:lnTo>
                  <a:lnTo>
                    <a:pt x="193" y="751"/>
                  </a:lnTo>
                  <a:lnTo>
                    <a:pt x="192" y="747"/>
                  </a:lnTo>
                  <a:lnTo>
                    <a:pt x="190" y="740"/>
                  </a:lnTo>
                  <a:lnTo>
                    <a:pt x="189" y="738"/>
                  </a:lnTo>
                  <a:lnTo>
                    <a:pt x="189" y="737"/>
                  </a:lnTo>
                  <a:lnTo>
                    <a:pt x="188" y="736"/>
                  </a:lnTo>
                  <a:lnTo>
                    <a:pt x="187" y="735"/>
                  </a:lnTo>
                  <a:lnTo>
                    <a:pt x="187" y="734"/>
                  </a:lnTo>
                  <a:lnTo>
                    <a:pt x="185" y="733"/>
                  </a:lnTo>
                  <a:lnTo>
                    <a:pt x="181" y="730"/>
                  </a:lnTo>
                  <a:lnTo>
                    <a:pt x="179" y="728"/>
                  </a:lnTo>
                  <a:lnTo>
                    <a:pt x="178" y="727"/>
                  </a:lnTo>
                  <a:lnTo>
                    <a:pt x="175" y="726"/>
                  </a:lnTo>
                  <a:lnTo>
                    <a:pt x="173" y="725"/>
                  </a:lnTo>
                  <a:lnTo>
                    <a:pt x="171" y="724"/>
                  </a:lnTo>
                  <a:lnTo>
                    <a:pt x="167" y="723"/>
                  </a:lnTo>
                  <a:lnTo>
                    <a:pt x="163" y="722"/>
                  </a:lnTo>
                  <a:lnTo>
                    <a:pt x="161" y="721"/>
                  </a:lnTo>
                  <a:lnTo>
                    <a:pt x="158" y="720"/>
                  </a:lnTo>
                  <a:lnTo>
                    <a:pt x="156" y="718"/>
                  </a:lnTo>
                  <a:lnTo>
                    <a:pt x="153" y="717"/>
                  </a:lnTo>
                  <a:lnTo>
                    <a:pt x="152" y="716"/>
                  </a:lnTo>
                  <a:lnTo>
                    <a:pt x="151" y="715"/>
                  </a:lnTo>
                  <a:lnTo>
                    <a:pt x="150" y="715"/>
                  </a:lnTo>
                  <a:lnTo>
                    <a:pt x="150" y="714"/>
                  </a:lnTo>
                  <a:lnTo>
                    <a:pt x="149" y="713"/>
                  </a:lnTo>
                  <a:lnTo>
                    <a:pt x="149" y="713"/>
                  </a:lnTo>
                  <a:lnTo>
                    <a:pt x="149" y="712"/>
                  </a:lnTo>
                  <a:lnTo>
                    <a:pt x="149" y="712"/>
                  </a:lnTo>
                  <a:lnTo>
                    <a:pt x="149" y="711"/>
                  </a:lnTo>
                  <a:lnTo>
                    <a:pt x="149" y="708"/>
                  </a:lnTo>
                  <a:lnTo>
                    <a:pt x="150" y="704"/>
                  </a:lnTo>
                  <a:lnTo>
                    <a:pt x="151" y="699"/>
                  </a:lnTo>
                  <a:lnTo>
                    <a:pt x="151" y="698"/>
                  </a:lnTo>
                  <a:lnTo>
                    <a:pt x="151" y="695"/>
                  </a:lnTo>
                  <a:lnTo>
                    <a:pt x="152" y="693"/>
                  </a:lnTo>
                  <a:lnTo>
                    <a:pt x="152" y="691"/>
                  </a:lnTo>
                  <a:lnTo>
                    <a:pt x="152" y="689"/>
                  </a:lnTo>
                  <a:lnTo>
                    <a:pt x="151" y="688"/>
                  </a:lnTo>
                  <a:lnTo>
                    <a:pt x="151" y="687"/>
                  </a:lnTo>
                  <a:lnTo>
                    <a:pt x="151" y="686"/>
                  </a:lnTo>
                  <a:lnTo>
                    <a:pt x="151" y="686"/>
                  </a:lnTo>
                  <a:lnTo>
                    <a:pt x="150" y="686"/>
                  </a:lnTo>
                  <a:lnTo>
                    <a:pt x="150" y="686"/>
                  </a:lnTo>
                  <a:lnTo>
                    <a:pt x="149" y="686"/>
                  </a:lnTo>
                  <a:lnTo>
                    <a:pt x="149" y="686"/>
                  </a:lnTo>
                  <a:lnTo>
                    <a:pt x="148" y="687"/>
                  </a:lnTo>
                  <a:lnTo>
                    <a:pt x="147" y="689"/>
                  </a:lnTo>
                  <a:lnTo>
                    <a:pt x="147" y="690"/>
                  </a:lnTo>
                  <a:lnTo>
                    <a:pt x="146" y="690"/>
                  </a:lnTo>
                  <a:lnTo>
                    <a:pt x="146" y="690"/>
                  </a:lnTo>
                  <a:lnTo>
                    <a:pt x="145" y="691"/>
                  </a:lnTo>
                  <a:lnTo>
                    <a:pt x="144" y="691"/>
                  </a:lnTo>
                  <a:lnTo>
                    <a:pt x="144" y="691"/>
                  </a:lnTo>
                  <a:lnTo>
                    <a:pt x="143" y="690"/>
                  </a:lnTo>
                  <a:lnTo>
                    <a:pt x="143" y="690"/>
                  </a:lnTo>
                  <a:lnTo>
                    <a:pt x="142" y="690"/>
                  </a:lnTo>
                  <a:lnTo>
                    <a:pt x="141" y="689"/>
                  </a:lnTo>
                  <a:lnTo>
                    <a:pt x="141" y="689"/>
                  </a:lnTo>
                  <a:lnTo>
                    <a:pt x="140" y="688"/>
                  </a:lnTo>
                  <a:lnTo>
                    <a:pt x="139" y="687"/>
                  </a:lnTo>
                  <a:lnTo>
                    <a:pt x="138" y="685"/>
                  </a:lnTo>
                  <a:lnTo>
                    <a:pt x="136" y="684"/>
                  </a:lnTo>
                  <a:lnTo>
                    <a:pt x="136" y="683"/>
                  </a:lnTo>
                  <a:lnTo>
                    <a:pt x="135" y="681"/>
                  </a:lnTo>
                  <a:lnTo>
                    <a:pt x="133" y="678"/>
                  </a:lnTo>
                  <a:lnTo>
                    <a:pt x="133" y="677"/>
                  </a:lnTo>
                  <a:lnTo>
                    <a:pt x="132" y="676"/>
                  </a:lnTo>
                  <a:lnTo>
                    <a:pt x="132" y="675"/>
                  </a:lnTo>
                  <a:lnTo>
                    <a:pt x="131" y="675"/>
                  </a:lnTo>
                  <a:lnTo>
                    <a:pt x="128" y="672"/>
                  </a:lnTo>
                  <a:lnTo>
                    <a:pt x="127" y="671"/>
                  </a:lnTo>
                  <a:lnTo>
                    <a:pt x="127" y="670"/>
                  </a:lnTo>
                  <a:lnTo>
                    <a:pt x="126" y="669"/>
                  </a:lnTo>
                  <a:lnTo>
                    <a:pt x="125" y="668"/>
                  </a:lnTo>
                  <a:lnTo>
                    <a:pt x="125" y="667"/>
                  </a:lnTo>
                  <a:lnTo>
                    <a:pt x="124" y="663"/>
                  </a:lnTo>
                  <a:lnTo>
                    <a:pt x="122" y="658"/>
                  </a:lnTo>
                  <a:lnTo>
                    <a:pt x="121" y="654"/>
                  </a:lnTo>
                  <a:lnTo>
                    <a:pt x="120" y="653"/>
                  </a:lnTo>
                  <a:lnTo>
                    <a:pt x="120" y="651"/>
                  </a:lnTo>
                  <a:lnTo>
                    <a:pt x="119" y="650"/>
                  </a:lnTo>
                  <a:lnTo>
                    <a:pt x="118" y="648"/>
                  </a:lnTo>
                  <a:lnTo>
                    <a:pt x="117" y="647"/>
                  </a:lnTo>
                  <a:lnTo>
                    <a:pt x="116" y="647"/>
                  </a:lnTo>
                  <a:lnTo>
                    <a:pt x="115" y="645"/>
                  </a:lnTo>
                  <a:lnTo>
                    <a:pt x="115" y="644"/>
                  </a:lnTo>
                  <a:lnTo>
                    <a:pt x="114" y="643"/>
                  </a:lnTo>
                  <a:lnTo>
                    <a:pt x="112" y="640"/>
                  </a:lnTo>
                  <a:lnTo>
                    <a:pt x="111" y="639"/>
                  </a:lnTo>
                  <a:lnTo>
                    <a:pt x="109" y="637"/>
                  </a:lnTo>
                  <a:lnTo>
                    <a:pt x="108" y="634"/>
                  </a:lnTo>
                  <a:lnTo>
                    <a:pt x="108" y="634"/>
                  </a:lnTo>
                  <a:lnTo>
                    <a:pt x="107" y="632"/>
                  </a:lnTo>
                  <a:lnTo>
                    <a:pt x="105" y="630"/>
                  </a:lnTo>
                  <a:lnTo>
                    <a:pt x="104" y="629"/>
                  </a:lnTo>
                  <a:lnTo>
                    <a:pt x="103" y="628"/>
                  </a:lnTo>
                  <a:lnTo>
                    <a:pt x="102" y="627"/>
                  </a:lnTo>
                  <a:lnTo>
                    <a:pt x="101" y="627"/>
                  </a:lnTo>
                  <a:lnTo>
                    <a:pt x="100" y="627"/>
                  </a:lnTo>
                  <a:lnTo>
                    <a:pt x="98" y="626"/>
                  </a:lnTo>
                  <a:lnTo>
                    <a:pt x="94" y="625"/>
                  </a:lnTo>
                  <a:lnTo>
                    <a:pt x="92" y="624"/>
                  </a:lnTo>
                  <a:lnTo>
                    <a:pt x="90" y="624"/>
                  </a:lnTo>
                  <a:lnTo>
                    <a:pt x="89" y="624"/>
                  </a:lnTo>
                  <a:lnTo>
                    <a:pt x="87" y="624"/>
                  </a:lnTo>
                  <a:lnTo>
                    <a:pt x="86" y="625"/>
                  </a:lnTo>
                  <a:lnTo>
                    <a:pt x="84" y="625"/>
                  </a:lnTo>
                  <a:lnTo>
                    <a:pt x="82" y="626"/>
                  </a:lnTo>
                  <a:lnTo>
                    <a:pt x="79" y="628"/>
                  </a:lnTo>
                  <a:lnTo>
                    <a:pt x="77" y="629"/>
                  </a:lnTo>
                  <a:lnTo>
                    <a:pt x="75" y="630"/>
                  </a:lnTo>
                  <a:lnTo>
                    <a:pt x="73" y="632"/>
                  </a:lnTo>
                  <a:lnTo>
                    <a:pt x="71" y="634"/>
                  </a:lnTo>
                  <a:lnTo>
                    <a:pt x="71" y="635"/>
                  </a:lnTo>
                  <a:lnTo>
                    <a:pt x="71" y="635"/>
                  </a:lnTo>
                  <a:lnTo>
                    <a:pt x="70" y="636"/>
                  </a:lnTo>
                  <a:lnTo>
                    <a:pt x="70" y="636"/>
                  </a:lnTo>
                  <a:lnTo>
                    <a:pt x="70" y="636"/>
                  </a:lnTo>
                  <a:lnTo>
                    <a:pt x="71" y="637"/>
                  </a:lnTo>
                  <a:lnTo>
                    <a:pt x="71" y="638"/>
                  </a:lnTo>
                  <a:lnTo>
                    <a:pt x="72" y="639"/>
                  </a:lnTo>
                  <a:lnTo>
                    <a:pt x="72" y="640"/>
                  </a:lnTo>
                  <a:lnTo>
                    <a:pt x="73" y="641"/>
                  </a:lnTo>
                  <a:lnTo>
                    <a:pt x="73" y="641"/>
                  </a:lnTo>
                  <a:lnTo>
                    <a:pt x="74" y="642"/>
                  </a:lnTo>
                  <a:lnTo>
                    <a:pt x="81" y="649"/>
                  </a:lnTo>
                  <a:lnTo>
                    <a:pt x="82" y="650"/>
                  </a:lnTo>
                  <a:lnTo>
                    <a:pt x="83" y="651"/>
                  </a:lnTo>
                  <a:lnTo>
                    <a:pt x="83" y="652"/>
                  </a:lnTo>
                  <a:lnTo>
                    <a:pt x="83" y="653"/>
                  </a:lnTo>
                  <a:lnTo>
                    <a:pt x="84" y="655"/>
                  </a:lnTo>
                  <a:lnTo>
                    <a:pt x="85" y="657"/>
                  </a:lnTo>
                  <a:lnTo>
                    <a:pt x="85" y="657"/>
                  </a:lnTo>
                  <a:lnTo>
                    <a:pt x="87" y="660"/>
                  </a:lnTo>
                  <a:lnTo>
                    <a:pt x="88" y="662"/>
                  </a:lnTo>
                  <a:lnTo>
                    <a:pt x="88" y="663"/>
                  </a:lnTo>
                  <a:lnTo>
                    <a:pt x="88" y="664"/>
                  </a:lnTo>
                  <a:lnTo>
                    <a:pt x="89" y="665"/>
                  </a:lnTo>
                  <a:lnTo>
                    <a:pt x="89" y="666"/>
                  </a:lnTo>
                  <a:lnTo>
                    <a:pt x="89" y="667"/>
                  </a:lnTo>
                  <a:lnTo>
                    <a:pt x="89" y="668"/>
                  </a:lnTo>
                  <a:lnTo>
                    <a:pt x="89" y="669"/>
                  </a:lnTo>
                  <a:lnTo>
                    <a:pt x="88" y="669"/>
                  </a:lnTo>
                  <a:lnTo>
                    <a:pt x="88" y="671"/>
                  </a:lnTo>
                  <a:lnTo>
                    <a:pt x="86" y="673"/>
                  </a:lnTo>
                  <a:lnTo>
                    <a:pt x="85" y="675"/>
                  </a:lnTo>
                  <a:lnTo>
                    <a:pt x="83" y="678"/>
                  </a:lnTo>
                  <a:lnTo>
                    <a:pt x="82" y="682"/>
                  </a:lnTo>
                  <a:lnTo>
                    <a:pt x="81" y="684"/>
                  </a:lnTo>
                  <a:lnTo>
                    <a:pt x="80" y="686"/>
                  </a:lnTo>
                  <a:lnTo>
                    <a:pt x="79" y="687"/>
                  </a:lnTo>
                  <a:lnTo>
                    <a:pt x="78" y="688"/>
                  </a:lnTo>
                  <a:lnTo>
                    <a:pt x="77" y="690"/>
                  </a:lnTo>
                  <a:lnTo>
                    <a:pt x="75" y="692"/>
                  </a:lnTo>
                  <a:lnTo>
                    <a:pt x="73" y="693"/>
                  </a:lnTo>
                  <a:lnTo>
                    <a:pt x="71" y="694"/>
                  </a:lnTo>
                  <a:lnTo>
                    <a:pt x="70" y="695"/>
                  </a:lnTo>
                  <a:lnTo>
                    <a:pt x="69" y="695"/>
                  </a:lnTo>
                  <a:lnTo>
                    <a:pt x="68" y="696"/>
                  </a:lnTo>
                  <a:lnTo>
                    <a:pt x="66" y="696"/>
                  </a:lnTo>
                  <a:lnTo>
                    <a:pt x="65" y="695"/>
                  </a:lnTo>
                  <a:lnTo>
                    <a:pt x="63" y="695"/>
                  </a:lnTo>
                  <a:lnTo>
                    <a:pt x="60" y="694"/>
                  </a:lnTo>
                  <a:lnTo>
                    <a:pt x="58" y="693"/>
                  </a:lnTo>
                  <a:lnTo>
                    <a:pt x="56" y="691"/>
                  </a:lnTo>
                  <a:lnTo>
                    <a:pt x="51" y="688"/>
                  </a:lnTo>
                  <a:lnTo>
                    <a:pt x="49" y="686"/>
                  </a:lnTo>
                  <a:lnTo>
                    <a:pt x="48" y="685"/>
                  </a:lnTo>
                  <a:lnTo>
                    <a:pt x="47" y="684"/>
                  </a:lnTo>
                  <a:lnTo>
                    <a:pt x="45" y="682"/>
                  </a:lnTo>
                  <a:lnTo>
                    <a:pt x="45" y="681"/>
                  </a:lnTo>
                  <a:lnTo>
                    <a:pt x="44" y="680"/>
                  </a:lnTo>
                  <a:lnTo>
                    <a:pt x="44" y="680"/>
                  </a:lnTo>
                  <a:lnTo>
                    <a:pt x="43" y="679"/>
                  </a:lnTo>
                  <a:lnTo>
                    <a:pt x="43" y="678"/>
                  </a:lnTo>
                  <a:lnTo>
                    <a:pt x="43" y="677"/>
                  </a:lnTo>
                  <a:lnTo>
                    <a:pt x="44" y="676"/>
                  </a:ln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2" name="Freeform 288">
              <a:extLst>
                <a:ext uri="{FF2B5EF4-FFF2-40B4-BE49-F238E27FC236}">
                  <a16:creationId xmlns:a16="http://schemas.microsoft.com/office/drawing/2014/main" id="{F4847732-BDD1-4689-9854-0528C0244E0F}"/>
                </a:ext>
              </a:extLst>
            </p:cNvPr>
            <p:cNvSpPr>
              <a:spLocks/>
            </p:cNvSpPr>
            <p:nvPr/>
          </p:nvSpPr>
          <p:spPr bwMode="auto">
            <a:xfrm>
              <a:off x="7542059" y="3283837"/>
              <a:ext cx="752475" cy="1095375"/>
            </a:xfrm>
            <a:custGeom>
              <a:avLst/>
              <a:gdLst>
                <a:gd name="T0" fmla="*/ 215 w 474"/>
                <a:gd name="T1" fmla="*/ 10 h 690"/>
                <a:gd name="T2" fmla="*/ 220 w 474"/>
                <a:gd name="T3" fmla="*/ 35 h 690"/>
                <a:gd name="T4" fmla="*/ 242 w 474"/>
                <a:gd name="T5" fmla="*/ 32 h 690"/>
                <a:gd name="T6" fmla="*/ 249 w 474"/>
                <a:gd name="T7" fmla="*/ 66 h 690"/>
                <a:gd name="T8" fmla="*/ 231 w 474"/>
                <a:gd name="T9" fmla="*/ 71 h 690"/>
                <a:gd name="T10" fmla="*/ 202 w 474"/>
                <a:gd name="T11" fmla="*/ 94 h 690"/>
                <a:gd name="T12" fmla="*/ 174 w 474"/>
                <a:gd name="T13" fmla="*/ 135 h 690"/>
                <a:gd name="T14" fmla="*/ 168 w 474"/>
                <a:gd name="T15" fmla="*/ 178 h 690"/>
                <a:gd name="T16" fmla="*/ 145 w 474"/>
                <a:gd name="T17" fmla="*/ 223 h 690"/>
                <a:gd name="T18" fmla="*/ 159 w 474"/>
                <a:gd name="T19" fmla="*/ 245 h 690"/>
                <a:gd name="T20" fmla="*/ 147 w 474"/>
                <a:gd name="T21" fmla="*/ 271 h 690"/>
                <a:gd name="T22" fmla="*/ 144 w 474"/>
                <a:gd name="T23" fmla="*/ 298 h 690"/>
                <a:gd name="T24" fmla="*/ 167 w 474"/>
                <a:gd name="T25" fmla="*/ 311 h 690"/>
                <a:gd name="T26" fmla="*/ 171 w 474"/>
                <a:gd name="T27" fmla="*/ 328 h 690"/>
                <a:gd name="T28" fmla="*/ 194 w 474"/>
                <a:gd name="T29" fmla="*/ 322 h 690"/>
                <a:gd name="T30" fmla="*/ 228 w 474"/>
                <a:gd name="T31" fmla="*/ 305 h 690"/>
                <a:gd name="T32" fmla="*/ 233 w 474"/>
                <a:gd name="T33" fmla="*/ 331 h 690"/>
                <a:gd name="T34" fmla="*/ 244 w 474"/>
                <a:gd name="T35" fmla="*/ 341 h 690"/>
                <a:gd name="T36" fmla="*/ 261 w 474"/>
                <a:gd name="T37" fmla="*/ 323 h 690"/>
                <a:gd name="T38" fmla="*/ 272 w 474"/>
                <a:gd name="T39" fmla="*/ 316 h 690"/>
                <a:gd name="T40" fmla="*/ 276 w 474"/>
                <a:gd name="T41" fmla="*/ 297 h 690"/>
                <a:gd name="T42" fmla="*/ 289 w 474"/>
                <a:gd name="T43" fmla="*/ 331 h 690"/>
                <a:gd name="T44" fmla="*/ 303 w 474"/>
                <a:gd name="T45" fmla="*/ 356 h 690"/>
                <a:gd name="T46" fmla="*/ 336 w 474"/>
                <a:gd name="T47" fmla="*/ 372 h 690"/>
                <a:gd name="T48" fmla="*/ 367 w 474"/>
                <a:gd name="T49" fmla="*/ 365 h 690"/>
                <a:gd name="T50" fmla="*/ 372 w 474"/>
                <a:gd name="T51" fmla="*/ 394 h 690"/>
                <a:gd name="T52" fmla="*/ 380 w 474"/>
                <a:gd name="T53" fmla="*/ 421 h 690"/>
                <a:gd name="T54" fmla="*/ 397 w 474"/>
                <a:gd name="T55" fmla="*/ 421 h 690"/>
                <a:gd name="T56" fmla="*/ 425 w 474"/>
                <a:gd name="T57" fmla="*/ 452 h 690"/>
                <a:gd name="T58" fmla="*/ 447 w 474"/>
                <a:gd name="T59" fmla="*/ 487 h 690"/>
                <a:gd name="T60" fmla="*/ 457 w 474"/>
                <a:gd name="T61" fmla="*/ 493 h 690"/>
                <a:gd name="T62" fmla="*/ 474 w 474"/>
                <a:gd name="T63" fmla="*/ 506 h 690"/>
                <a:gd name="T64" fmla="*/ 462 w 474"/>
                <a:gd name="T65" fmla="*/ 522 h 690"/>
                <a:gd name="T66" fmla="*/ 439 w 474"/>
                <a:gd name="T67" fmla="*/ 527 h 690"/>
                <a:gd name="T68" fmla="*/ 423 w 474"/>
                <a:gd name="T69" fmla="*/ 552 h 690"/>
                <a:gd name="T70" fmla="*/ 399 w 474"/>
                <a:gd name="T71" fmla="*/ 575 h 690"/>
                <a:gd name="T72" fmla="*/ 375 w 474"/>
                <a:gd name="T73" fmla="*/ 562 h 690"/>
                <a:gd name="T74" fmla="*/ 359 w 474"/>
                <a:gd name="T75" fmla="*/ 570 h 690"/>
                <a:gd name="T76" fmla="*/ 359 w 474"/>
                <a:gd name="T77" fmla="*/ 586 h 690"/>
                <a:gd name="T78" fmla="*/ 348 w 474"/>
                <a:gd name="T79" fmla="*/ 602 h 690"/>
                <a:gd name="T80" fmla="*/ 319 w 474"/>
                <a:gd name="T81" fmla="*/ 600 h 690"/>
                <a:gd name="T82" fmla="*/ 302 w 474"/>
                <a:gd name="T83" fmla="*/ 617 h 690"/>
                <a:gd name="T84" fmla="*/ 280 w 474"/>
                <a:gd name="T85" fmla="*/ 621 h 690"/>
                <a:gd name="T86" fmla="*/ 249 w 474"/>
                <a:gd name="T87" fmla="*/ 614 h 690"/>
                <a:gd name="T88" fmla="*/ 240 w 474"/>
                <a:gd name="T89" fmla="*/ 600 h 690"/>
                <a:gd name="T90" fmla="*/ 232 w 474"/>
                <a:gd name="T91" fmla="*/ 627 h 690"/>
                <a:gd name="T92" fmla="*/ 224 w 474"/>
                <a:gd name="T93" fmla="*/ 653 h 690"/>
                <a:gd name="T94" fmla="*/ 196 w 474"/>
                <a:gd name="T95" fmla="*/ 673 h 690"/>
                <a:gd name="T96" fmla="*/ 161 w 474"/>
                <a:gd name="T97" fmla="*/ 688 h 690"/>
                <a:gd name="T98" fmla="*/ 146 w 474"/>
                <a:gd name="T99" fmla="*/ 661 h 690"/>
                <a:gd name="T100" fmla="*/ 110 w 474"/>
                <a:gd name="T101" fmla="*/ 640 h 690"/>
                <a:gd name="T102" fmla="*/ 109 w 474"/>
                <a:gd name="T103" fmla="*/ 612 h 690"/>
                <a:gd name="T104" fmla="*/ 100 w 474"/>
                <a:gd name="T105" fmla="*/ 613 h 690"/>
                <a:gd name="T106" fmla="*/ 84 w 474"/>
                <a:gd name="T107" fmla="*/ 594 h 690"/>
                <a:gd name="T108" fmla="*/ 69 w 474"/>
                <a:gd name="T109" fmla="*/ 563 h 690"/>
                <a:gd name="T110" fmla="*/ 44 w 474"/>
                <a:gd name="T111" fmla="*/ 547 h 690"/>
                <a:gd name="T112" fmla="*/ 29 w 474"/>
                <a:gd name="T113" fmla="*/ 563 h 690"/>
                <a:gd name="T114" fmla="*/ 46 w 474"/>
                <a:gd name="T115" fmla="*/ 589 h 690"/>
                <a:gd name="T116" fmla="*/ 28 w 474"/>
                <a:gd name="T117" fmla="*/ 617 h 690"/>
                <a:gd name="T118" fmla="*/ 1 w 474"/>
                <a:gd name="T119" fmla="*/ 603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4" h="690">
                  <a:moveTo>
                    <a:pt x="195" y="2"/>
                  </a:moveTo>
                  <a:lnTo>
                    <a:pt x="197" y="2"/>
                  </a:lnTo>
                  <a:lnTo>
                    <a:pt x="198" y="2"/>
                  </a:lnTo>
                  <a:lnTo>
                    <a:pt x="200" y="1"/>
                  </a:lnTo>
                  <a:lnTo>
                    <a:pt x="206" y="0"/>
                  </a:lnTo>
                  <a:lnTo>
                    <a:pt x="207" y="0"/>
                  </a:lnTo>
                  <a:lnTo>
                    <a:pt x="208" y="0"/>
                  </a:lnTo>
                  <a:lnTo>
                    <a:pt x="209" y="0"/>
                  </a:lnTo>
                  <a:lnTo>
                    <a:pt x="210" y="0"/>
                  </a:lnTo>
                  <a:lnTo>
                    <a:pt x="211" y="0"/>
                  </a:lnTo>
                  <a:lnTo>
                    <a:pt x="211" y="0"/>
                  </a:lnTo>
                  <a:lnTo>
                    <a:pt x="212" y="0"/>
                  </a:lnTo>
                  <a:lnTo>
                    <a:pt x="212" y="1"/>
                  </a:lnTo>
                  <a:lnTo>
                    <a:pt x="212" y="1"/>
                  </a:lnTo>
                  <a:lnTo>
                    <a:pt x="213" y="2"/>
                  </a:lnTo>
                  <a:lnTo>
                    <a:pt x="214" y="6"/>
                  </a:lnTo>
                  <a:lnTo>
                    <a:pt x="215" y="10"/>
                  </a:lnTo>
                  <a:lnTo>
                    <a:pt x="215" y="10"/>
                  </a:lnTo>
                  <a:lnTo>
                    <a:pt x="215" y="12"/>
                  </a:lnTo>
                  <a:lnTo>
                    <a:pt x="215" y="13"/>
                  </a:lnTo>
                  <a:lnTo>
                    <a:pt x="215" y="15"/>
                  </a:lnTo>
                  <a:lnTo>
                    <a:pt x="215" y="26"/>
                  </a:lnTo>
                  <a:lnTo>
                    <a:pt x="215" y="27"/>
                  </a:lnTo>
                  <a:lnTo>
                    <a:pt x="215" y="28"/>
                  </a:lnTo>
                  <a:lnTo>
                    <a:pt x="215" y="30"/>
                  </a:lnTo>
                  <a:lnTo>
                    <a:pt x="216" y="32"/>
                  </a:lnTo>
                  <a:lnTo>
                    <a:pt x="216" y="33"/>
                  </a:lnTo>
                  <a:lnTo>
                    <a:pt x="217" y="33"/>
                  </a:lnTo>
                  <a:lnTo>
                    <a:pt x="217" y="34"/>
                  </a:lnTo>
                  <a:lnTo>
                    <a:pt x="217" y="34"/>
                  </a:lnTo>
                  <a:lnTo>
                    <a:pt x="218" y="35"/>
                  </a:lnTo>
                  <a:lnTo>
                    <a:pt x="219" y="35"/>
                  </a:lnTo>
                  <a:lnTo>
                    <a:pt x="220" y="35"/>
                  </a:lnTo>
                  <a:lnTo>
                    <a:pt x="220" y="35"/>
                  </a:lnTo>
                  <a:lnTo>
                    <a:pt x="221" y="34"/>
                  </a:lnTo>
                  <a:lnTo>
                    <a:pt x="221" y="34"/>
                  </a:lnTo>
                  <a:lnTo>
                    <a:pt x="224" y="32"/>
                  </a:lnTo>
                  <a:lnTo>
                    <a:pt x="225" y="31"/>
                  </a:lnTo>
                  <a:lnTo>
                    <a:pt x="226" y="30"/>
                  </a:lnTo>
                  <a:lnTo>
                    <a:pt x="227" y="30"/>
                  </a:lnTo>
                  <a:lnTo>
                    <a:pt x="228" y="30"/>
                  </a:lnTo>
                  <a:lnTo>
                    <a:pt x="229" y="29"/>
                  </a:lnTo>
                  <a:lnTo>
                    <a:pt x="231" y="29"/>
                  </a:lnTo>
                  <a:lnTo>
                    <a:pt x="232" y="29"/>
                  </a:lnTo>
                  <a:lnTo>
                    <a:pt x="233" y="29"/>
                  </a:lnTo>
                  <a:lnTo>
                    <a:pt x="235" y="29"/>
                  </a:lnTo>
                  <a:lnTo>
                    <a:pt x="236" y="29"/>
                  </a:lnTo>
                  <a:lnTo>
                    <a:pt x="238" y="30"/>
                  </a:lnTo>
                  <a:lnTo>
                    <a:pt x="239" y="30"/>
                  </a:lnTo>
                  <a:lnTo>
                    <a:pt x="241" y="31"/>
                  </a:lnTo>
                  <a:lnTo>
                    <a:pt x="242" y="32"/>
                  </a:lnTo>
                  <a:lnTo>
                    <a:pt x="244" y="33"/>
                  </a:lnTo>
                  <a:lnTo>
                    <a:pt x="245" y="34"/>
                  </a:lnTo>
                  <a:lnTo>
                    <a:pt x="246" y="35"/>
                  </a:lnTo>
                  <a:lnTo>
                    <a:pt x="247" y="35"/>
                  </a:lnTo>
                  <a:lnTo>
                    <a:pt x="248" y="36"/>
                  </a:lnTo>
                  <a:lnTo>
                    <a:pt x="249" y="38"/>
                  </a:lnTo>
                  <a:lnTo>
                    <a:pt x="249" y="39"/>
                  </a:lnTo>
                  <a:lnTo>
                    <a:pt x="250" y="40"/>
                  </a:lnTo>
                  <a:lnTo>
                    <a:pt x="251" y="42"/>
                  </a:lnTo>
                  <a:lnTo>
                    <a:pt x="251" y="43"/>
                  </a:lnTo>
                  <a:lnTo>
                    <a:pt x="251" y="44"/>
                  </a:lnTo>
                  <a:lnTo>
                    <a:pt x="251" y="44"/>
                  </a:lnTo>
                  <a:lnTo>
                    <a:pt x="251" y="45"/>
                  </a:lnTo>
                  <a:lnTo>
                    <a:pt x="250" y="57"/>
                  </a:lnTo>
                  <a:lnTo>
                    <a:pt x="250" y="60"/>
                  </a:lnTo>
                  <a:lnTo>
                    <a:pt x="250" y="63"/>
                  </a:lnTo>
                  <a:lnTo>
                    <a:pt x="249" y="66"/>
                  </a:lnTo>
                  <a:lnTo>
                    <a:pt x="249" y="67"/>
                  </a:lnTo>
                  <a:lnTo>
                    <a:pt x="248" y="68"/>
                  </a:lnTo>
                  <a:lnTo>
                    <a:pt x="248" y="70"/>
                  </a:lnTo>
                  <a:lnTo>
                    <a:pt x="247" y="70"/>
                  </a:lnTo>
                  <a:lnTo>
                    <a:pt x="247" y="71"/>
                  </a:lnTo>
                  <a:lnTo>
                    <a:pt x="246" y="71"/>
                  </a:lnTo>
                  <a:lnTo>
                    <a:pt x="245" y="72"/>
                  </a:lnTo>
                  <a:lnTo>
                    <a:pt x="244" y="72"/>
                  </a:lnTo>
                  <a:lnTo>
                    <a:pt x="243" y="72"/>
                  </a:lnTo>
                  <a:lnTo>
                    <a:pt x="242" y="72"/>
                  </a:lnTo>
                  <a:lnTo>
                    <a:pt x="241" y="72"/>
                  </a:lnTo>
                  <a:lnTo>
                    <a:pt x="239" y="72"/>
                  </a:lnTo>
                  <a:lnTo>
                    <a:pt x="237" y="72"/>
                  </a:lnTo>
                  <a:lnTo>
                    <a:pt x="235" y="71"/>
                  </a:lnTo>
                  <a:lnTo>
                    <a:pt x="233" y="71"/>
                  </a:lnTo>
                  <a:lnTo>
                    <a:pt x="232" y="71"/>
                  </a:lnTo>
                  <a:lnTo>
                    <a:pt x="231" y="71"/>
                  </a:lnTo>
                  <a:lnTo>
                    <a:pt x="230" y="72"/>
                  </a:lnTo>
                  <a:lnTo>
                    <a:pt x="229" y="72"/>
                  </a:lnTo>
                  <a:lnTo>
                    <a:pt x="228" y="73"/>
                  </a:lnTo>
                  <a:lnTo>
                    <a:pt x="226" y="75"/>
                  </a:lnTo>
                  <a:lnTo>
                    <a:pt x="223" y="78"/>
                  </a:lnTo>
                  <a:lnTo>
                    <a:pt x="219" y="83"/>
                  </a:lnTo>
                  <a:lnTo>
                    <a:pt x="217" y="84"/>
                  </a:lnTo>
                  <a:lnTo>
                    <a:pt x="216" y="85"/>
                  </a:lnTo>
                  <a:lnTo>
                    <a:pt x="214" y="87"/>
                  </a:lnTo>
                  <a:lnTo>
                    <a:pt x="213" y="88"/>
                  </a:lnTo>
                  <a:lnTo>
                    <a:pt x="211" y="88"/>
                  </a:lnTo>
                  <a:lnTo>
                    <a:pt x="208" y="89"/>
                  </a:lnTo>
                  <a:lnTo>
                    <a:pt x="207" y="90"/>
                  </a:lnTo>
                  <a:lnTo>
                    <a:pt x="205" y="91"/>
                  </a:lnTo>
                  <a:lnTo>
                    <a:pt x="204" y="92"/>
                  </a:lnTo>
                  <a:lnTo>
                    <a:pt x="203" y="93"/>
                  </a:lnTo>
                  <a:lnTo>
                    <a:pt x="202" y="94"/>
                  </a:lnTo>
                  <a:lnTo>
                    <a:pt x="198" y="97"/>
                  </a:lnTo>
                  <a:lnTo>
                    <a:pt x="197" y="98"/>
                  </a:lnTo>
                  <a:lnTo>
                    <a:pt x="196" y="99"/>
                  </a:lnTo>
                  <a:lnTo>
                    <a:pt x="193" y="101"/>
                  </a:lnTo>
                  <a:lnTo>
                    <a:pt x="192" y="102"/>
                  </a:lnTo>
                  <a:lnTo>
                    <a:pt x="190" y="104"/>
                  </a:lnTo>
                  <a:lnTo>
                    <a:pt x="187" y="108"/>
                  </a:lnTo>
                  <a:lnTo>
                    <a:pt x="180" y="116"/>
                  </a:lnTo>
                  <a:lnTo>
                    <a:pt x="178" y="119"/>
                  </a:lnTo>
                  <a:lnTo>
                    <a:pt x="177" y="121"/>
                  </a:lnTo>
                  <a:lnTo>
                    <a:pt x="177" y="122"/>
                  </a:lnTo>
                  <a:lnTo>
                    <a:pt x="176" y="123"/>
                  </a:lnTo>
                  <a:lnTo>
                    <a:pt x="176" y="125"/>
                  </a:lnTo>
                  <a:lnTo>
                    <a:pt x="175" y="128"/>
                  </a:lnTo>
                  <a:lnTo>
                    <a:pt x="175" y="132"/>
                  </a:lnTo>
                  <a:lnTo>
                    <a:pt x="175" y="134"/>
                  </a:lnTo>
                  <a:lnTo>
                    <a:pt x="174" y="135"/>
                  </a:lnTo>
                  <a:lnTo>
                    <a:pt x="174" y="136"/>
                  </a:lnTo>
                  <a:lnTo>
                    <a:pt x="173" y="138"/>
                  </a:lnTo>
                  <a:lnTo>
                    <a:pt x="171" y="143"/>
                  </a:lnTo>
                  <a:lnTo>
                    <a:pt x="171" y="145"/>
                  </a:lnTo>
                  <a:lnTo>
                    <a:pt x="170" y="146"/>
                  </a:lnTo>
                  <a:lnTo>
                    <a:pt x="170" y="148"/>
                  </a:lnTo>
                  <a:lnTo>
                    <a:pt x="170" y="150"/>
                  </a:lnTo>
                  <a:lnTo>
                    <a:pt x="170" y="152"/>
                  </a:lnTo>
                  <a:lnTo>
                    <a:pt x="170" y="159"/>
                  </a:lnTo>
                  <a:lnTo>
                    <a:pt x="170" y="165"/>
                  </a:lnTo>
                  <a:lnTo>
                    <a:pt x="170" y="168"/>
                  </a:lnTo>
                  <a:lnTo>
                    <a:pt x="170" y="170"/>
                  </a:lnTo>
                  <a:lnTo>
                    <a:pt x="170" y="172"/>
                  </a:lnTo>
                  <a:lnTo>
                    <a:pt x="170" y="173"/>
                  </a:lnTo>
                  <a:lnTo>
                    <a:pt x="169" y="175"/>
                  </a:lnTo>
                  <a:lnTo>
                    <a:pt x="168" y="177"/>
                  </a:lnTo>
                  <a:lnTo>
                    <a:pt x="168" y="178"/>
                  </a:lnTo>
                  <a:lnTo>
                    <a:pt x="167" y="180"/>
                  </a:lnTo>
                  <a:lnTo>
                    <a:pt x="166" y="182"/>
                  </a:lnTo>
                  <a:lnTo>
                    <a:pt x="165" y="183"/>
                  </a:lnTo>
                  <a:lnTo>
                    <a:pt x="164" y="184"/>
                  </a:lnTo>
                  <a:lnTo>
                    <a:pt x="156" y="193"/>
                  </a:lnTo>
                  <a:lnTo>
                    <a:pt x="154" y="196"/>
                  </a:lnTo>
                  <a:lnTo>
                    <a:pt x="153" y="198"/>
                  </a:lnTo>
                  <a:lnTo>
                    <a:pt x="151" y="200"/>
                  </a:lnTo>
                  <a:lnTo>
                    <a:pt x="150" y="202"/>
                  </a:lnTo>
                  <a:lnTo>
                    <a:pt x="149" y="206"/>
                  </a:lnTo>
                  <a:lnTo>
                    <a:pt x="148" y="207"/>
                  </a:lnTo>
                  <a:lnTo>
                    <a:pt x="148" y="208"/>
                  </a:lnTo>
                  <a:lnTo>
                    <a:pt x="147" y="210"/>
                  </a:lnTo>
                  <a:lnTo>
                    <a:pt x="147" y="211"/>
                  </a:lnTo>
                  <a:lnTo>
                    <a:pt x="147" y="213"/>
                  </a:lnTo>
                  <a:lnTo>
                    <a:pt x="146" y="218"/>
                  </a:lnTo>
                  <a:lnTo>
                    <a:pt x="145" y="223"/>
                  </a:lnTo>
                  <a:lnTo>
                    <a:pt x="145" y="224"/>
                  </a:lnTo>
                  <a:lnTo>
                    <a:pt x="145" y="225"/>
                  </a:lnTo>
                  <a:lnTo>
                    <a:pt x="146" y="226"/>
                  </a:lnTo>
                  <a:lnTo>
                    <a:pt x="146" y="227"/>
                  </a:lnTo>
                  <a:lnTo>
                    <a:pt x="146" y="227"/>
                  </a:lnTo>
                  <a:lnTo>
                    <a:pt x="146" y="228"/>
                  </a:lnTo>
                  <a:lnTo>
                    <a:pt x="147" y="229"/>
                  </a:lnTo>
                  <a:lnTo>
                    <a:pt x="148" y="230"/>
                  </a:lnTo>
                  <a:lnTo>
                    <a:pt x="149" y="232"/>
                  </a:lnTo>
                  <a:lnTo>
                    <a:pt x="155" y="238"/>
                  </a:lnTo>
                  <a:lnTo>
                    <a:pt x="156" y="239"/>
                  </a:lnTo>
                  <a:lnTo>
                    <a:pt x="157" y="241"/>
                  </a:lnTo>
                  <a:lnTo>
                    <a:pt x="157" y="241"/>
                  </a:lnTo>
                  <a:lnTo>
                    <a:pt x="158" y="242"/>
                  </a:lnTo>
                  <a:lnTo>
                    <a:pt x="158" y="243"/>
                  </a:lnTo>
                  <a:lnTo>
                    <a:pt x="158" y="244"/>
                  </a:lnTo>
                  <a:lnTo>
                    <a:pt x="159" y="245"/>
                  </a:lnTo>
                  <a:lnTo>
                    <a:pt x="159" y="246"/>
                  </a:lnTo>
                  <a:lnTo>
                    <a:pt x="159" y="247"/>
                  </a:lnTo>
                  <a:lnTo>
                    <a:pt x="159" y="248"/>
                  </a:lnTo>
                  <a:lnTo>
                    <a:pt x="159" y="249"/>
                  </a:lnTo>
                  <a:lnTo>
                    <a:pt x="158" y="251"/>
                  </a:lnTo>
                  <a:lnTo>
                    <a:pt x="158" y="252"/>
                  </a:lnTo>
                  <a:lnTo>
                    <a:pt x="157" y="254"/>
                  </a:lnTo>
                  <a:lnTo>
                    <a:pt x="156" y="256"/>
                  </a:lnTo>
                  <a:lnTo>
                    <a:pt x="155" y="257"/>
                  </a:lnTo>
                  <a:lnTo>
                    <a:pt x="152" y="261"/>
                  </a:lnTo>
                  <a:lnTo>
                    <a:pt x="150" y="263"/>
                  </a:lnTo>
                  <a:lnTo>
                    <a:pt x="148" y="265"/>
                  </a:lnTo>
                  <a:lnTo>
                    <a:pt x="148" y="266"/>
                  </a:lnTo>
                  <a:lnTo>
                    <a:pt x="148" y="267"/>
                  </a:lnTo>
                  <a:lnTo>
                    <a:pt x="147" y="268"/>
                  </a:lnTo>
                  <a:lnTo>
                    <a:pt x="147" y="270"/>
                  </a:lnTo>
                  <a:lnTo>
                    <a:pt x="147" y="271"/>
                  </a:lnTo>
                  <a:lnTo>
                    <a:pt x="147" y="273"/>
                  </a:lnTo>
                  <a:lnTo>
                    <a:pt x="147" y="274"/>
                  </a:lnTo>
                  <a:lnTo>
                    <a:pt x="147" y="276"/>
                  </a:lnTo>
                  <a:lnTo>
                    <a:pt x="147" y="277"/>
                  </a:lnTo>
                  <a:lnTo>
                    <a:pt x="146" y="279"/>
                  </a:lnTo>
                  <a:lnTo>
                    <a:pt x="145" y="281"/>
                  </a:lnTo>
                  <a:lnTo>
                    <a:pt x="143" y="286"/>
                  </a:lnTo>
                  <a:lnTo>
                    <a:pt x="142" y="288"/>
                  </a:lnTo>
                  <a:lnTo>
                    <a:pt x="142" y="289"/>
                  </a:lnTo>
                  <a:lnTo>
                    <a:pt x="142" y="290"/>
                  </a:lnTo>
                  <a:lnTo>
                    <a:pt x="142" y="292"/>
                  </a:lnTo>
                  <a:lnTo>
                    <a:pt x="142" y="292"/>
                  </a:lnTo>
                  <a:lnTo>
                    <a:pt x="142" y="293"/>
                  </a:lnTo>
                  <a:lnTo>
                    <a:pt x="142" y="294"/>
                  </a:lnTo>
                  <a:lnTo>
                    <a:pt x="142" y="295"/>
                  </a:lnTo>
                  <a:lnTo>
                    <a:pt x="143" y="296"/>
                  </a:lnTo>
                  <a:lnTo>
                    <a:pt x="144" y="298"/>
                  </a:lnTo>
                  <a:lnTo>
                    <a:pt x="145" y="300"/>
                  </a:lnTo>
                  <a:lnTo>
                    <a:pt x="146" y="301"/>
                  </a:lnTo>
                  <a:lnTo>
                    <a:pt x="146" y="302"/>
                  </a:lnTo>
                  <a:lnTo>
                    <a:pt x="149" y="305"/>
                  </a:lnTo>
                  <a:lnTo>
                    <a:pt x="151" y="308"/>
                  </a:lnTo>
                  <a:lnTo>
                    <a:pt x="152" y="309"/>
                  </a:lnTo>
                  <a:lnTo>
                    <a:pt x="154" y="311"/>
                  </a:lnTo>
                  <a:lnTo>
                    <a:pt x="154" y="311"/>
                  </a:lnTo>
                  <a:lnTo>
                    <a:pt x="155" y="312"/>
                  </a:lnTo>
                  <a:lnTo>
                    <a:pt x="156" y="312"/>
                  </a:lnTo>
                  <a:lnTo>
                    <a:pt x="157" y="312"/>
                  </a:lnTo>
                  <a:lnTo>
                    <a:pt x="158" y="312"/>
                  </a:lnTo>
                  <a:lnTo>
                    <a:pt x="159" y="312"/>
                  </a:lnTo>
                  <a:lnTo>
                    <a:pt x="160" y="312"/>
                  </a:lnTo>
                  <a:lnTo>
                    <a:pt x="164" y="312"/>
                  </a:lnTo>
                  <a:lnTo>
                    <a:pt x="165" y="311"/>
                  </a:lnTo>
                  <a:lnTo>
                    <a:pt x="167" y="311"/>
                  </a:lnTo>
                  <a:lnTo>
                    <a:pt x="168" y="310"/>
                  </a:lnTo>
                  <a:lnTo>
                    <a:pt x="169" y="310"/>
                  </a:lnTo>
                  <a:lnTo>
                    <a:pt x="169" y="310"/>
                  </a:lnTo>
                  <a:lnTo>
                    <a:pt x="170" y="310"/>
                  </a:lnTo>
                  <a:lnTo>
                    <a:pt x="170" y="311"/>
                  </a:lnTo>
                  <a:lnTo>
                    <a:pt x="170" y="311"/>
                  </a:lnTo>
                  <a:lnTo>
                    <a:pt x="170" y="312"/>
                  </a:lnTo>
                  <a:lnTo>
                    <a:pt x="171" y="313"/>
                  </a:lnTo>
                  <a:lnTo>
                    <a:pt x="171" y="314"/>
                  </a:lnTo>
                  <a:lnTo>
                    <a:pt x="170" y="317"/>
                  </a:lnTo>
                  <a:lnTo>
                    <a:pt x="170" y="321"/>
                  </a:lnTo>
                  <a:lnTo>
                    <a:pt x="170" y="323"/>
                  </a:lnTo>
                  <a:lnTo>
                    <a:pt x="169" y="324"/>
                  </a:lnTo>
                  <a:lnTo>
                    <a:pt x="170" y="326"/>
                  </a:lnTo>
                  <a:lnTo>
                    <a:pt x="170" y="326"/>
                  </a:lnTo>
                  <a:lnTo>
                    <a:pt x="170" y="327"/>
                  </a:lnTo>
                  <a:lnTo>
                    <a:pt x="171" y="328"/>
                  </a:lnTo>
                  <a:lnTo>
                    <a:pt x="171" y="329"/>
                  </a:lnTo>
                  <a:lnTo>
                    <a:pt x="172" y="329"/>
                  </a:lnTo>
                  <a:lnTo>
                    <a:pt x="172" y="329"/>
                  </a:lnTo>
                  <a:lnTo>
                    <a:pt x="173" y="329"/>
                  </a:lnTo>
                  <a:lnTo>
                    <a:pt x="174" y="330"/>
                  </a:lnTo>
                  <a:lnTo>
                    <a:pt x="175" y="330"/>
                  </a:lnTo>
                  <a:lnTo>
                    <a:pt x="180" y="329"/>
                  </a:lnTo>
                  <a:lnTo>
                    <a:pt x="185" y="329"/>
                  </a:lnTo>
                  <a:lnTo>
                    <a:pt x="186" y="329"/>
                  </a:lnTo>
                  <a:lnTo>
                    <a:pt x="187" y="329"/>
                  </a:lnTo>
                  <a:lnTo>
                    <a:pt x="188" y="329"/>
                  </a:lnTo>
                  <a:lnTo>
                    <a:pt x="189" y="328"/>
                  </a:lnTo>
                  <a:lnTo>
                    <a:pt x="189" y="327"/>
                  </a:lnTo>
                  <a:lnTo>
                    <a:pt x="191" y="325"/>
                  </a:lnTo>
                  <a:lnTo>
                    <a:pt x="192" y="324"/>
                  </a:lnTo>
                  <a:lnTo>
                    <a:pt x="193" y="323"/>
                  </a:lnTo>
                  <a:lnTo>
                    <a:pt x="194" y="322"/>
                  </a:lnTo>
                  <a:lnTo>
                    <a:pt x="195" y="320"/>
                  </a:lnTo>
                  <a:lnTo>
                    <a:pt x="200" y="317"/>
                  </a:lnTo>
                  <a:lnTo>
                    <a:pt x="204" y="314"/>
                  </a:lnTo>
                  <a:lnTo>
                    <a:pt x="206" y="312"/>
                  </a:lnTo>
                  <a:lnTo>
                    <a:pt x="209" y="310"/>
                  </a:lnTo>
                  <a:lnTo>
                    <a:pt x="210" y="309"/>
                  </a:lnTo>
                  <a:lnTo>
                    <a:pt x="211" y="309"/>
                  </a:lnTo>
                  <a:lnTo>
                    <a:pt x="212" y="308"/>
                  </a:lnTo>
                  <a:lnTo>
                    <a:pt x="215" y="307"/>
                  </a:lnTo>
                  <a:lnTo>
                    <a:pt x="217" y="306"/>
                  </a:lnTo>
                  <a:lnTo>
                    <a:pt x="218" y="306"/>
                  </a:lnTo>
                  <a:lnTo>
                    <a:pt x="219" y="305"/>
                  </a:lnTo>
                  <a:lnTo>
                    <a:pt x="221" y="305"/>
                  </a:lnTo>
                  <a:lnTo>
                    <a:pt x="224" y="305"/>
                  </a:lnTo>
                  <a:lnTo>
                    <a:pt x="226" y="304"/>
                  </a:lnTo>
                  <a:lnTo>
                    <a:pt x="227" y="304"/>
                  </a:lnTo>
                  <a:lnTo>
                    <a:pt x="228" y="305"/>
                  </a:lnTo>
                  <a:lnTo>
                    <a:pt x="229" y="305"/>
                  </a:lnTo>
                  <a:lnTo>
                    <a:pt x="230" y="305"/>
                  </a:lnTo>
                  <a:lnTo>
                    <a:pt x="231" y="306"/>
                  </a:lnTo>
                  <a:lnTo>
                    <a:pt x="232" y="307"/>
                  </a:lnTo>
                  <a:lnTo>
                    <a:pt x="233" y="307"/>
                  </a:lnTo>
                  <a:lnTo>
                    <a:pt x="234" y="308"/>
                  </a:lnTo>
                  <a:lnTo>
                    <a:pt x="234" y="309"/>
                  </a:lnTo>
                  <a:lnTo>
                    <a:pt x="235" y="310"/>
                  </a:lnTo>
                  <a:lnTo>
                    <a:pt x="235" y="312"/>
                  </a:lnTo>
                  <a:lnTo>
                    <a:pt x="235" y="313"/>
                  </a:lnTo>
                  <a:lnTo>
                    <a:pt x="235" y="313"/>
                  </a:lnTo>
                  <a:lnTo>
                    <a:pt x="235" y="314"/>
                  </a:lnTo>
                  <a:lnTo>
                    <a:pt x="235" y="317"/>
                  </a:lnTo>
                  <a:lnTo>
                    <a:pt x="234" y="320"/>
                  </a:lnTo>
                  <a:lnTo>
                    <a:pt x="233" y="326"/>
                  </a:lnTo>
                  <a:lnTo>
                    <a:pt x="233" y="329"/>
                  </a:lnTo>
                  <a:lnTo>
                    <a:pt x="233" y="331"/>
                  </a:lnTo>
                  <a:lnTo>
                    <a:pt x="233" y="332"/>
                  </a:lnTo>
                  <a:lnTo>
                    <a:pt x="233" y="333"/>
                  </a:lnTo>
                  <a:lnTo>
                    <a:pt x="233" y="335"/>
                  </a:lnTo>
                  <a:lnTo>
                    <a:pt x="234" y="336"/>
                  </a:lnTo>
                  <a:lnTo>
                    <a:pt x="235" y="338"/>
                  </a:lnTo>
                  <a:lnTo>
                    <a:pt x="236" y="340"/>
                  </a:lnTo>
                  <a:lnTo>
                    <a:pt x="237" y="341"/>
                  </a:lnTo>
                  <a:lnTo>
                    <a:pt x="238" y="342"/>
                  </a:lnTo>
                  <a:lnTo>
                    <a:pt x="239" y="343"/>
                  </a:lnTo>
                  <a:lnTo>
                    <a:pt x="240" y="343"/>
                  </a:lnTo>
                  <a:lnTo>
                    <a:pt x="240" y="344"/>
                  </a:lnTo>
                  <a:lnTo>
                    <a:pt x="241" y="344"/>
                  </a:lnTo>
                  <a:lnTo>
                    <a:pt x="241" y="343"/>
                  </a:lnTo>
                  <a:lnTo>
                    <a:pt x="242" y="343"/>
                  </a:lnTo>
                  <a:lnTo>
                    <a:pt x="242" y="343"/>
                  </a:lnTo>
                  <a:lnTo>
                    <a:pt x="243" y="343"/>
                  </a:lnTo>
                  <a:lnTo>
                    <a:pt x="244" y="341"/>
                  </a:lnTo>
                  <a:lnTo>
                    <a:pt x="245" y="338"/>
                  </a:lnTo>
                  <a:lnTo>
                    <a:pt x="246" y="337"/>
                  </a:lnTo>
                  <a:lnTo>
                    <a:pt x="247" y="337"/>
                  </a:lnTo>
                  <a:lnTo>
                    <a:pt x="250" y="333"/>
                  </a:lnTo>
                  <a:lnTo>
                    <a:pt x="251" y="333"/>
                  </a:lnTo>
                  <a:lnTo>
                    <a:pt x="251" y="332"/>
                  </a:lnTo>
                  <a:lnTo>
                    <a:pt x="252" y="331"/>
                  </a:lnTo>
                  <a:lnTo>
                    <a:pt x="253" y="329"/>
                  </a:lnTo>
                  <a:lnTo>
                    <a:pt x="253" y="328"/>
                  </a:lnTo>
                  <a:lnTo>
                    <a:pt x="254" y="327"/>
                  </a:lnTo>
                  <a:lnTo>
                    <a:pt x="254" y="327"/>
                  </a:lnTo>
                  <a:lnTo>
                    <a:pt x="255" y="326"/>
                  </a:lnTo>
                  <a:lnTo>
                    <a:pt x="256" y="326"/>
                  </a:lnTo>
                  <a:lnTo>
                    <a:pt x="258" y="324"/>
                  </a:lnTo>
                  <a:lnTo>
                    <a:pt x="259" y="324"/>
                  </a:lnTo>
                  <a:lnTo>
                    <a:pt x="260" y="323"/>
                  </a:lnTo>
                  <a:lnTo>
                    <a:pt x="261" y="323"/>
                  </a:lnTo>
                  <a:lnTo>
                    <a:pt x="261" y="322"/>
                  </a:lnTo>
                  <a:lnTo>
                    <a:pt x="262" y="322"/>
                  </a:lnTo>
                  <a:lnTo>
                    <a:pt x="262" y="322"/>
                  </a:lnTo>
                  <a:lnTo>
                    <a:pt x="263" y="323"/>
                  </a:lnTo>
                  <a:lnTo>
                    <a:pt x="264" y="323"/>
                  </a:lnTo>
                  <a:lnTo>
                    <a:pt x="265" y="323"/>
                  </a:lnTo>
                  <a:lnTo>
                    <a:pt x="265" y="323"/>
                  </a:lnTo>
                  <a:lnTo>
                    <a:pt x="266" y="323"/>
                  </a:lnTo>
                  <a:lnTo>
                    <a:pt x="267" y="323"/>
                  </a:lnTo>
                  <a:lnTo>
                    <a:pt x="268" y="322"/>
                  </a:lnTo>
                  <a:lnTo>
                    <a:pt x="268" y="321"/>
                  </a:lnTo>
                  <a:lnTo>
                    <a:pt x="270" y="320"/>
                  </a:lnTo>
                  <a:lnTo>
                    <a:pt x="271" y="319"/>
                  </a:lnTo>
                  <a:lnTo>
                    <a:pt x="271" y="318"/>
                  </a:lnTo>
                  <a:lnTo>
                    <a:pt x="271" y="318"/>
                  </a:lnTo>
                  <a:lnTo>
                    <a:pt x="272" y="317"/>
                  </a:lnTo>
                  <a:lnTo>
                    <a:pt x="272" y="316"/>
                  </a:lnTo>
                  <a:lnTo>
                    <a:pt x="272" y="314"/>
                  </a:lnTo>
                  <a:lnTo>
                    <a:pt x="272" y="313"/>
                  </a:lnTo>
                  <a:lnTo>
                    <a:pt x="271" y="312"/>
                  </a:lnTo>
                  <a:lnTo>
                    <a:pt x="269" y="302"/>
                  </a:lnTo>
                  <a:lnTo>
                    <a:pt x="269" y="300"/>
                  </a:lnTo>
                  <a:lnTo>
                    <a:pt x="269" y="299"/>
                  </a:lnTo>
                  <a:lnTo>
                    <a:pt x="269" y="298"/>
                  </a:lnTo>
                  <a:lnTo>
                    <a:pt x="269" y="297"/>
                  </a:lnTo>
                  <a:lnTo>
                    <a:pt x="270" y="297"/>
                  </a:lnTo>
                  <a:lnTo>
                    <a:pt x="270" y="296"/>
                  </a:lnTo>
                  <a:lnTo>
                    <a:pt x="271" y="296"/>
                  </a:lnTo>
                  <a:lnTo>
                    <a:pt x="272" y="296"/>
                  </a:lnTo>
                  <a:lnTo>
                    <a:pt x="273" y="296"/>
                  </a:lnTo>
                  <a:lnTo>
                    <a:pt x="275" y="296"/>
                  </a:lnTo>
                  <a:lnTo>
                    <a:pt x="276" y="296"/>
                  </a:lnTo>
                  <a:lnTo>
                    <a:pt x="276" y="297"/>
                  </a:lnTo>
                  <a:lnTo>
                    <a:pt x="276" y="297"/>
                  </a:lnTo>
                  <a:lnTo>
                    <a:pt x="277" y="298"/>
                  </a:lnTo>
                  <a:lnTo>
                    <a:pt x="277" y="299"/>
                  </a:lnTo>
                  <a:lnTo>
                    <a:pt x="279" y="302"/>
                  </a:lnTo>
                  <a:lnTo>
                    <a:pt x="281" y="306"/>
                  </a:lnTo>
                  <a:lnTo>
                    <a:pt x="282" y="308"/>
                  </a:lnTo>
                  <a:lnTo>
                    <a:pt x="283" y="310"/>
                  </a:lnTo>
                  <a:lnTo>
                    <a:pt x="283" y="312"/>
                  </a:lnTo>
                  <a:lnTo>
                    <a:pt x="283" y="314"/>
                  </a:lnTo>
                  <a:lnTo>
                    <a:pt x="283" y="317"/>
                  </a:lnTo>
                  <a:lnTo>
                    <a:pt x="283" y="318"/>
                  </a:lnTo>
                  <a:lnTo>
                    <a:pt x="284" y="320"/>
                  </a:lnTo>
                  <a:lnTo>
                    <a:pt x="284" y="321"/>
                  </a:lnTo>
                  <a:lnTo>
                    <a:pt x="285" y="324"/>
                  </a:lnTo>
                  <a:lnTo>
                    <a:pt x="286" y="325"/>
                  </a:lnTo>
                  <a:lnTo>
                    <a:pt x="288" y="329"/>
                  </a:lnTo>
                  <a:lnTo>
                    <a:pt x="288" y="330"/>
                  </a:lnTo>
                  <a:lnTo>
                    <a:pt x="289" y="331"/>
                  </a:lnTo>
                  <a:lnTo>
                    <a:pt x="290" y="332"/>
                  </a:lnTo>
                  <a:lnTo>
                    <a:pt x="290" y="333"/>
                  </a:lnTo>
                  <a:lnTo>
                    <a:pt x="290" y="334"/>
                  </a:lnTo>
                  <a:lnTo>
                    <a:pt x="290" y="335"/>
                  </a:lnTo>
                  <a:lnTo>
                    <a:pt x="291" y="337"/>
                  </a:lnTo>
                  <a:lnTo>
                    <a:pt x="291" y="339"/>
                  </a:lnTo>
                  <a:lnTo>
                    <a:pt x="291" y="340"/>
                  </a:lnTo>
                  <a:lnTo>
                    <a:pt x="292" y="341"/>
                  </a:lnTo>
                  <a:lnTo>
                    <a:pt x="292" y="342"/>
                  </a:lnTo>
                  <a:lnTo>
                    <a:pt x="293" y="343"/>
                  </a:lnTo>
                  <a:lnTo>
                    <a:pt x="297" y="347"/>
                  </a:lnTo>
                  <a:lnTo>
                    <a:pt x="298" y="348"/>
                  </a:lnTo>
                  <a:lnTo>
                    <a:pt x="299" y="350"/>
                  </a:lnTo>
                  <a:lnTo>
                    <a:pt x="300" y="352"/>
                  </a:lnTo>
                  <a:lnTo>
                    <a:pt x="301" y="354"/>
                  </a:lnTo>
                  <a:lnTo>
                    <a:pt x="302" y="355"/>
                  </a:lnTo>
                  <a:lnTo>
                    <a:pt x="303" y="356"/>
                  </a:lnTo>
                  <a:lnTo>
                    <a:pt x="304" y="357"/>
                  </a:lnTo>
                  <a:lnTo>
                    <a:pt x="306" y="358"/>
                  </a:lnTo>
                  <a:lnTo>
                    <a:pt x="306" y="358"/>
                  </a:lnTo>
                  <a:lnTo>
                    <a:pt x="309" y="359"/>
                  </a:lnTo>
                  <a:lnTo>
                    <a:pt x="310" y="360"/>
                  </a:lnTo>
                  <a:lnTo>
                    <a:pt x="311" y="361"/>
                  </a:lnTo>
                  <a:lnTo>
                    <a:pt x="313" y="362"/>
                  </a:lnTo>
                  <a:lnTo>
                    <a:pt x="315" y="364"/>
                  </a:lnTo>
                  <a:lnTo>
                    <a:pt x="316" y="365"/>
                  </a:lnTo>
                  <a:lnTo>
                    <a:pt x="318" y="366"/>
                  </a:lnTo>
                  <a:lnTo>
                    <a:pt x="319" y="367"/>
                  </a:lnTo>
                  <a:lnTo>
                    <a:pt x="325" y="370"/>
                  </a:lnTo>
                  <a:lnTo>
                    <a:pt x="328" y="371"/>
                  </a:lnTo>
                  <a:lnTo>
                    <a:pt x="329" y="371"/>
                  </a:lnTo>
                  <a:lnTo>
                    <a:pt x="330" y="371"/>
                  </a:lnTo>
                  <a:lnTo>
                    <a:pt x="335" y="372"/>
                  </a:lnTo>
                  <a:lnTo>
                    <a:pt x="336" y="372"/>
                  </a:lnTo>
                  <a:lnTo>
                    <a:pt x="337" y="372"/>
                  </a:lnTo>
                  <a:lnTo>
                    <a:pt x="338" y="372"/>
                  </a:lnTo>
                  <a:lnTo>
                    <a:pt x="339" y="372"/>
                  </a:lnTo>
                  <a:lnTo>
                    <a:pt x="340" y="372"/>
                  </a:lnTo>
                  <a:lnTo>
                    <a:pt x="343" y="370"/>
                  </a:lnTo>
                  <a:lnTo>
                    <a:pt x="346" y="369"/>
                  </a:lnTo>
                  <a:lnTo>
                    <a:pt x="348" y="368"/>
                  </a:lnTo>
                  <a:lnTo>
                    <a:pt x="350" y="368"/>
                  </a:lnTo>
                  <a:lnTo>
                    <a:pt x="357" y="365"/>
                  </a:lnTo>
                  <a:lnTo>
                    <a:pt x="359" y="365"/>
                  </a:lnTo>
                  <a:lnTo>
                    <a:pt x="363" y="364"/>
                  </a:lnTo>
                  <a:lnTo>
                    <a:pt x="364" y="364"/>
                  </a:lnTo>
                  <a:lnTo>
                    <a:pt x="364" y="364"/>
                  </a:lnTo>
                  <a:lnTo>
                    <a:pt x="365" y="364"/>
                  </a:lnTo>
                  <a:lnTo>
                    <a:pt x="366" y="364"/>
                  </a:lnTo>
                  <a:lnTo>
                    <a:pt x="367" y="364"/>
                  </a:lnTo>
                  <a:lnTo>
                    <a:pt x="367" y="365"/>
                  </a:lnTo>
                  <a:lnTo>
                    <a:pt x="368" y="365"/>
                  </a:lnTo>
                  <a:lnTo>
                    <a:pt x="369" y="365"/>
                  </a:lnTo>
                  <a:lnTo>
                    <a:pt x="370" y="366"/>
                  </a:lnTo>
                  <a:lnTo>
                    <a:pt x="371" y="368"/>
                  </a:lnTo>
                  <a:lnTo>
                    <a:pt x="371" y="369"/>
                  </a:lnTo>
                  <a:lnTo>
                    <a:pt x="372" y="370"/>
                  </a:lnTo>
                  <a:lnTo>
                    <a:pt x="373" y="372"/>
                  </a:lnTo>
                  <a:lnTo>
                    <a:pt x="373" y="374"/>
                  </a:lnTo>
                  <a:lnTo>
                    <a:pt x="374" y="377"/>
                  </a:lnTo>
                  <a:lnTo>
                    <a:pt x="374" y="379"/>
                  </a:lnTo>
                  <a:lnTo>
                    <a:pt x="374" y="380"/>
                  </a:lnTo>
                  <a:lnTo>
                    <a:pt x="375" y="382"/>
                  </a:lnTo>
                  <a:lnTo>
                    <a:pt x="374" y="384"/>
                  </a:lnTo>
                  <a:lnTo>
                    <a:pt x="374" y="385"/>
                  </a:lnTo>
                  <a:lnTo>
                    <a:pt x="374" y="387"/>
                  </a:lnTo>
                  <a:lnTo>
                    <a:pt x="374" y="388"/>
                  </a:lnTo>
                  <a:lnTo>
                    <a:pt x="372" y="394"/>
                  </a:lnTo>
                  <a:lnTo>
                    <a:pt x="372" y="397"/>
                  </a:lnTo>
                  <a:lnTo>
                    <a:pt x="372" y="398"/>
                  </a:lnTo>
                  <a:lnTo>
                    <a:pt x="372" y="400"/>
                  </a:lnTo>
                  <a:lnTo>
                    <a:pt x="371" y="401"/>
                  </a:lnTo>
                  <a:lnTo>
                    <a:pt x="371" y="403"/>
                  </a:lnTo>
                  <a:lnTo>
                    <a:pt x="372" y="405"/>
                  </a:lnTo>
                  <a:lnTo>
                    <a:pt x="372" y="407"/>
                  </a:lnTo>
                  <a:lnTo>
                    <a:pt x="372" y="409"/>
                  </a:lnTo>
                  <a:lnTo>
                    <a:pt x="373" y="411"/>
                  </a:lnTo>
                  <a:lnTo>
                    <a:pt x="373" y="413"/>
                  </a:lnTo>
                  <a:lnTo>
                    <a:pt x="374" y="415"/>
                  </a:lnTo>
                  <a:lnTo>
                    <a:pt x="375" y="416"/>
                  </a:lnTo>
                  <a:lnTo>
                    <a:pt x="376" y="417"/>
                  </a:lnTo>
                  <a:lnTo>
                    <a:pt x="376" y="418"/>
                  </a:lnTo>
                  <a:lnTo>
                    <a:pt x="377" y="419"/>
                  </a:lnTo>
                  <a:lnTo>
                    <a:pt x="379" y="420"/>
                  </a:lnTo>
                  <a:lnTo>
                    <a:pt x="380" y="421"/>
                  </a:lnTo>
                  <a:lnTo>
                    <a:pt x="382" y="422"/>
                  </a:lnTo>
                  <a:lnTo>
                    <a:pt x="383" y="423"/>
                  </a:lnTo>
                  <a:lnTo>
                    <a:pt x="385" y="424"/>
                  </a:lnTo>
                  <a:lnTo>
                    <a:pt x="386" y="424"/>
                  </a:lnTo>
                  <a:lnTo>
                    <a:pt x="387" y="424"/>
                  </a:lnTo>
                  <a:lnTo>
                    <a:pt x="388" y="424"/>
                  </a:lnTo>
                  <a:lnTo>
                    <a:pt x="389" y="424"/>
                  </a:lnTo>
                  <a:lnTo>
                    <a:pt x="390" y="424"/>
                  </a:lnTo>
                  <a:lnTo>
                    <a:pt x="391" y="424"/>
                  </a:lnTo>
                  <a:lnTo>
                    <a:pt x="391" y="423"/>
                  </a:lnTo>
                  <a:lnTo>
                    <a:pt x="393" y="422"/>
                  </a:lnTo>
                  <a:lnTo>
                    <a:pt x="394" y="422"/>
                  </a:lnTo>
                  <a:lnTo>
                    <a:pt x="394" y="421"/>
                  </a:lnTo>
                  <a:lnTo>
                    <a:pt x="395" y="421"/>
                  </a:lnTo>
                  <a:lnTo>
                    <a:pt x="396" y="421"/>
                  </a:lnTo>
                  <a:lnTo>
                    <a:pt x="396" y="421"/>
                  </a:lnTo>
                  <a:lnTo>
                    <a:pt x="397" y="421"/>
                  </a:lnTo>
                  <a:lnTo>
                    <a:pt x="397" y="422"/>
                  </a:lnTo>
                  <a:lnTo>
                    <a:pt x="398" y="422"/>
                  </a:lnTo>
                  <a:lnTo>
                    <a:pt x="400" y="423"/>
                  </a:lnTo>
                  <a:lnTo>
                    <a:pt x="401" y="424"/>
                  </a:lnTo>
                  <a:lnTo>
                    <a:pt x="402" y="426"/>
                  </a:lnTo>
                  <a:lnTo>
                    <a:pt x="404" y="428"/>
                  </a:lnTo>
                  <a:lnTo>
                    <a:pt x="405" y="430"/>
                  </a:lnTo>
                  <a:lnTo>
                    <a:pt x="406" y="431"/>
                  </a:lnTo>
                  <a:lnTo>
                    <a:pt x="407" y="433"/>
                  </a:lnTo>
                  <a:lnTo>
                    <a:pt x="409" y="437"/>
                  </a:lnTo>
                  <a:lnTo>
                    <a:pt x="410" y="438"/>
                  </a:lnTo>
                  <a:lnTo>
                    <a:pt x="411" y="441"/>
                  </a:lnTo>
                  <a:lnTo>
                    <a:pt x="412" y="442"/>
                  </a:lnTo>
                  <a:lnTo>
                    <a:pt x="413" y="443"/>
                  </a:lnTo>
                  <a:lnTo>
                    <a:pt x="414" y="444"/>
                  </a:lnTo>
                  <a:lnTo>
                    <a:pt x="415" y="444"/>
                  </a:lnTo>
                  <a:lnTo>
                    <a:pt x="425" y="452"/>
                  </a:lnTo>
                  <a:lnTo>
                    <a:pt x="427" y="454"/>
                  </a:lnTo>
                  <a:lnTo>
                    <a:pt x="429" y="455"/>
                  </a:lnTo>
                  <a:lnTo>
                    <a:pt x="434" y="460"/>
                  </a:lnTo>
                  <a:lnTo>
                    <a:pt x="437" y="463"/>
                  </a:lnTo>
                  <a:lnTo>
                    <a:pt x="438" y="465"/>
                  </a:lnTo>
                  <a:lnTo>
                    <a:pt x="441" y="468"/>
                  </a:lnTo>
                  <a:lnTo>
                    <a:pt x="443" y="471"/>
                  </a:lnTo>
                  <a:lnTo>
                    <a:pt x="445" y="474"/>
                  </a:lnTo>
                  <a:lnTo>
                    <a:pt x="447" y="478"/>
                  </a:lnTo>
                  <a:lnTo>
                    <a:pt x="448" y="479"/>
                  </a:lnTo>
                  <a:lnTo>
                    <a:pt x="448" y="481"/>
                  </a:lnTo>
                  <a:lnTo>
                    <a:pt x="448" y="482"/>
                  </a:lnTo>
                  <a:lnTo>
                    <a:pt x="448" y="482"/>
                  </a:lnTo>
                  <a:lnTo>
                    <a:pt x="448" y="483"/>
                  </a:lnTo>
                  <a:lnTo>
                    <a:pt x="448" y="484"/>
                  </a:lnTo>
                  <a:lnTo>
                    <a:pt x="448" y="485"/>
                  </a:lnTo>
                  <a:lnTo>
                    <a:pt x="447" y="487"/>
                  </a:lnTo>
                  <a:lnTo>
                    <a:pt x="446" y="488"/>
                  </a:lnTo>
                  <a:lnTo>
                    <a:pt x="446" y="490"/>
                  </a:lnTo>
                  <a:lnTo>
                    <a:pt x="446" y="491"/>
                  </a:lnTo>
                  <a:lnTo>
                    <a:pt x="446" y="491"/>
                  </a:lnTo>
                  <a:lnTo>
                    <a:pt x="446" y="492"/>
                  </a:lnTo>
                  <a:lnTo>
                    <a:pt x="446" y="494"/>
                  </a:lnTo>
                  <a:lnTo>
                    <a:pt x="447" y="495"/>
                  </a:lnTo>
                  <a:lnTo>
                    <a:pt x="447" y="496"/>
                  </a:lnTo>
                  <a:lnTo>
                    <a:pt x="448" y="497"/>
                  </a:lnTo>
                  <a:lnTo>
                    <a:pt x="449" y="497"/>
                  </a:lnTo>
                  <a:lnTo>
                    <a:pt x="449" y="498"/>
                  </a:lnTo>
                  <a:lnTo>
                    <a:pt x="450" y="498"/>
                  </a:lnTo>
                  <a:lnTo>
                    <a:pt x="451" y="498"/>
                  </a:lnTo>
                  <a:lnTo>
                    <a:pt x="451" y="497"/>
                  </a:lnTo>
                  <a:lnTo>
                    <a:pt x="452" y="497"/>
                  </a:lnTo>
                  <a:lnTo>
                    <a:pt x="455" y="494"/>
                  </a:lnTo>
                  <a:lnTo>
                    <a:pt x="457" y="493"/>
                  </a:lnTo>
                  <a:lnTo>
                    <a:pt x="458" y="492"/>
                  </a:lnTo>
                  <a:lnTo>
                    <a:pt x="459" y="491"/>
                  </a:lnTo>
                  <a:lnTo>
                    <a:pt x="460" y="491"/>
                  </a:lnTo>
                  <a:lnTo>
                    <a:pt x="462" y="491"/>
                  </a:lnTo>
                  <a:lnTo>
                    <a:pt x="463" y="491"/>
                  </a:lnTo>
                  <a:lnTo>
                    <a:pt x="464" y="491"/>
                  </a:lnTo>
                  <a:lnTo>
                    <a:pt x="464" y="491"/>
                  </a:lnTo>
                  <a:lnTo>
                    <a:pt x="465" y="491"/>
                  </a:lnTo>
                  <a:lnTo>
                    <a:pt x="465" y="491"/>
                  </a:lnTo>
                  <a:lnTo>
                    <a:pt x="466" y="491"/>
                  </a:lnTo>
                  <a:lnTo>
                    <a:pt x="466" y="492"/>
                  </a:lnTo>
                  <a:lnTo>
                    <a:pt x="468" y="493"/>
                  </a:lnTo>
                  <a:lnTo>
                    <a:pt x="469" y="495"/>
                  </a:lnTo>
                  <a:lnTo>
                    <a:pt x="470" y="497"/>
                  </a:lnTo>
                  <a:lnTo>
                    <a:pt x="472" y="502"/>
                  </a:lnTo>
                  <a:lnTo>
                    <a:pt x="473" y="505"/>
                  </a:lnTo>
                  <a:lnTo>
                    <a:pt x="474" y="506"/>
                  </a:lnTo>
                  <a:lnTo>
                    <a:pt x="474" y="506"/>
                  </a:lnTo>
                  <a:lnTo>
                    <a:pt x="474" y="507"/>
                  </a:lnTo>
                  <a:lnTo>
                    <a:pt x="474" y="508"/>
                  </a:lnTo>
                  <a:lnTo>
                    <a:pt x="473" y="509"/>
                  </a:lnTo>
                  <a:lnTo>
                    <a:pt x="473" y="510"/>
                  </a:lnTo>
                  <a:lnTo>
                    <a:pt x="472" y="511"/>
                  </a:lnTo>
                  <a:lnTo>
                    <a:pt x="471" y="513"/>
                  </a:lnTo>
                  <a:lnTo>
                    <a:pt x="470" y="516"/>
                  </a:lnTo>
                  <a:lnTo>
                    <a:pt x="468" y="518"/>
                  </a:lnTo>
                  <a:lnTo>
                    <a:pt x="467" y="519"/>
                  </a:lnTo>
                  <a:lnTo>
                    <a:pt x="467" y="519"/>
                  </a:lnTo>
                  <a:lnTo>
                    <a:pt x="466" y="520"/>
                  </a:lnTo>
                  <a:lnTo>
                    <a:pt x="465" y="521"/>
                  </a:lnTo>
                  <a:lnTo>
                    <a:pt x="464" y="521"/>
                  </a:lnTo>
                  <a:lnTo>
                    <a:pt x="463" y="522"/>
                  </a:lnTo>
                  <a:lnTo>
                    <a:pt x="462" y="522"/>
                  </a:lnTo>
                  <a:lnTo>
                    <a:pt x="462" y="522"/>
                  </a:lnTo>
                  <a:lnTo>
                    <a:pt x="461" y="522"/>
                  </a:lnTo>
                  <a:lnTo>
                    <a:pt x="460" y="522"/>
                  </a:lnTo>
                  <a:lnTo>
                    <a:pt x="459" y="522"/>
                  </a:lnTo>
                  <a:lnTo>
                    <a:pt x="458" y="522"/>
                  </a:lnTo>
                  <a:lnTo>
                    <a:pt x="456" y="522"/>
                  </a:lnTo>
                  <a:lnTo>
                    <a:pt x="454" y="521"/>
                  </a:lnTo>
                  <a:lnTo>
                    <a:pt x="450" y="520"/>
                  </a:lnTo>
                  <a:lnTo>
                    <a:pt x="448" y="520"/>
                  </a:lnTo>
                  <a:lnTo>
                    <a:pt x="446" y="520"/>
                  </a:lnTo>
                  <a:lnTo>
                    <a:pt x="445" y="520"/>
                  </a:lnTo>
                  <a:lnTo>
                    <a:pt x="445" y="520"/>
                  </a:lnTo>
                  <a:lnTo>
                    <a:pt x="444" y="520"/>
                  </a:lnTo>
                  <a:lnTo>
                    <a:pt x="443" y="521"/>
                  </a:lnTo>
                  <a:lnTo>
                    <a:pt x="442" y="522"/>
                  </a:lnTo>
                  <a:lnTo>
                    <a:pt x="441" y="525"/>
                  </a:lnTo>
                  <a:lnTo>
                    <a:pt x="440" y="526"/>
                  </a:lnTo>
                  <a:lnTo>
                    <a:pt x="439" y="527"/>
                  </a:lnTo>
                  <a:lnTo>
                    <a:pt x="439" y="528"/>
                  </a:lnTo>
                  <a:lnTo>
                    <a:pt x="438" y="529"/>
                  </a:lnTo>
                  <a:lnTo>
                    <a:pt x="437" y="530"/>
                  </a:lnTo>
                  <a:lnTo>
                    <a:pt x="436" y="531"/>
                  </a:lnTo>
                  <a:lnTo>
                    <a:pt x="433" y="533"/>
                  </a:lnTo>
                  <a:lnTo>
                    <a:pt x="431" y="534"/>
                  </a:lnTo>
                  <a:lnTo>
                    <a:pt x="430" y="535"/>
                  </a:lnTo>
                  <a:lnTo>
                    <a:pt x="428" y="538"/>
                  </a:lnTo>
                  <a:lnTo>
                    <a:pt x="425" y="540"/>
                  </a:lnTo>
                  <a:lnTo>
                    <a:pt x="425" y="541"/>
                  </a:lnTo>
                  <a:lnTo>
                    <a:pt x="424" y="542"/>
                  </a:lnTo>
                  <a:lnTo>
                    <a:pt x="424" y="543"/>
                  </a:lnTo>
                  <a:lnTo>
                    <a:pt x="423" y="544"/>
                  </a:lnTo>
                  <a:lnTo>
                    <a:pt x="423" y="545"/>
                  </a:lnTo>
                  <a:lnTo>
                    <a:pt x="423" y="549"/>
                  </a:lnTo>
                  <a:lnTo>
                    <a:pt x="423" y="551"/>
                  </a:lnTo>
                  <a:lnTo>
                    <a:pt x="423" y="552"/>
                  </a:lnTo>
                  <a:lnTo>
                    <a:pt x="422" y="555"/>
                  </a:lnTo>
                  <a:lnTo>
                    <a:pt x="421" y="557"/>
                  </a:lnTo>
                  <a:lnTo>
                    <a:pt x="419" y="561"/>
                  </a:lnTo>
                  <a:lnTo>
                    <a:pt x="418" y="565"/>
                  </a:lnTo>
                  <a:lnTo>
                    <a:pt x="416" y="569"/>
                  </a:lnTo>
                  <a:lnTo>
                    <a:pt x="416" y="570"/>
                  </a:lnTo>
                  <a:lnTo>
                    <a:pt x="415" y="570"/>
                  </a:lnTo>
                  <a:lnTo>
                    <a:pt x="414" y="571"/>
                  </a:lnTo>
                  <a:lnTo>
                    <a:pt x="413" y="572"/>
                  </a:lnTo>
                  <a:lnTo>
                    <a:pt x="413" y="572"/>
                  </a:lnTo>
                  <a:lnTo>
                    <a:pt x="413" y="573"/>
                  </a:lnTo>
                  <a:lnTo>
                    <a:pt x="411" y="573"/>
                  </a:lnTo>
                  <a:lnTo>
                    <a:pt x="407" y="574"/>
                  </a:lnTo>
                  <a:lnTo>
                    <a:pt x="404" y="575"/>
                  </a:lnTo>
                  <a:lnTo>
                    <a:pt x="402" y="575"/>
                  </a:lnTo>
                  <a:lnTo>
                    <a:pt x="401" y="575"/>
                  </a:lnTo>
                  <a:lnTo>
                    <a:pt x="399" y="575"/>
                  </a:lnTo>
                  <a:lnTo>
                    <a:pt x="397" y="574"/>
                  </a:lnTo>
                  <a:lnTo>
                    <a:pt x="396" y="574"/>
                  </a:lnTo>
                  <a:lnTo>
                    <a:pt x="394" y="573"/>
                  </a:lnTo>
                  <a:lnTo>
                    <a:pt x="393" y="573"/>
                  </a:lnTo>
                  <a:lnTo>
                    <a:pt x="392" y="572"/>
                  </a:lnTo>
                  <a:lnTo>
                    <a:pt x="391" y="571"/>
                  </a:lnTo>
                  <a:lnTo>
                    <a:pt x="390" y="570"/>
                  </a:lnTo>
                  <a:lnTo>
                    <a:pt x="387" y="568"/>
                  </a:lnTo>
                  <a:lnTo>
                    <a:pt x="386" y="566"/>
                  </a:lnTo>
                  <a:lnTo>
                    <a:pt x="384" y="565"/>
                  </a:lnTo>
                  <a:lnTo>
                    <a:pt x="382" y="564"/>
                  </a:lnTo>
                  <a:lnTo>
                    <a:pt x="381" y="563"/>
                  </a:lnTo>
                  <a:lnTo>
                    <a:pt x="380" y="563"/>
                  </a:lnTo>
                  <a:lnTo>
                    <a:pt x="379" y="562"/>
                  </a:lnTo>
                  <a:lnTo>
                    <a:pt x="378" y="562"/>
                  </a:lnTo>
                  <a:lnTo>
                    <a:pt x="376" y="562"/>
                  </a:lnTo>
                  <a:lnTo>
                    <a:pt x="375" y="562"/>
                  </a:lnTo>
                  <a:lnTo>
                    <a:pt x="374" y="563"/>
                  </a:lnTo>
                  <a:lnTo>
                    <a:pt x="374" y="563"/>
                  </a:lnTo>
                  <a:lnTo>
                    <a:pt x="373" y="564"/>
                  </a:lnTo>
                  <a:lnTo>
                    <a:pt x="372" y="565"/>
                  </a:lnTo>
                  <a:lnTo>
                    <a:pt x="370" y="568"/>
                  </a:lnTo>
                  <a:lnTo>
                    <a:pt x="369" y="569"/>
                  </a:lnTo>
                  <a:lnTo>
                    <a:pt x="369" y="569"/>
                  </a:lnTo>
                  <a:lnTo>
                    <a:pt x="368" y="570"/>
                  </a:lnTo>
                  <a:lnTo>
                    <a:pt x="368" y="570"/>
                  </a:lnTo>
                  <a:lnTo>
                    <a:pt x="367" y="571"/>
                  </a:lnTo>
                  <a:lnTo>
                    <a:pt x="367" y="571"/>
                  </a:lnTo>
                  <a:lnTo>
                    <a:pt x="366" y="571"/>
                  </a:lnTo>
                  <a:lnTo>
                    <a:pt x="365" y="571"/>
                  </a:lnTo>
                  <a:lnTo>
                    <a:pt x="364" y="570"/>
                  </a:lnTo>
                  <a:lnTo>
                    <a:pt x="361" y="570"/>
                  </a:lnTo>
                  <a:lnTo>
                    <a:pt x="360" y="570"/>
                  </a:lnTo>
                  <a:lnTo>
                    <a:pt x="359" y="570"/>
                  </a:lnTo>
                  <a:lnTo>
                    <a:pt x="358" y="570"/>
                  </a:lnTo>
                  <a:lnTo>
                    <a:pt x="357" y="570"/>
                  </a:lnTo>
                  <a:lnTo>
                    <a:pt x="356" y="570"/>
                  </a:lnTo>
                  <a:lnTo>
                    <a:pt x="356" y="570"/>
                  </a:lnTo>
                  <a:lnTo>
                    <a:pt x="355" y="571"/>
                  </a:lnTo>
                  <a:lnTo>
                    <a:pt x="355" y="571"/>
                  </a:lnTo>
                  <a:lnTo>
                    <a:pt x="354" y="571"/>
                  </a:lnTo>
                  <a:lnTo>
                    <a:pt x="354" y="572"/>
                  </a:lnTo>
                  <a:lnTo>
                    <a:pt x="354" y="572"/>
                  </a:lnTo>
                  <a:lnTo>
                    <a:pt x="354" y="573"/>
                  </a:lnTo>
                  <a:lnTo>
                    <a:pt x="354" y="573"/>
                  </a:lnTo>
                  <a:lnTo>
                    <a:pt x="354" y="574"/>
                  </a:lnTo>
                  <a:lnTo>
                    <a:pt x="354" y="575"/>
                  </a:lnTo>
                  <a:lnTo>
                    <a:pt x="355" y="576"/>
                  </a:lnTo>
                  <a:lnTo>
                    <a:pt x="358" y="582"/>
                  </a:lnTo>
                  <a:lnTo>
                    <a:pt x="359" y="585"/>
                  </a:lnTo>
                  <a:lnTo>
                    <a:pt x="359" y="586"/>
                  </a:lnTo>
                  <a:lnTo>
                    <a:pt x="359" y="587"/>
                  </a:lnTo>
                  <a:lnTo>
                    <a:pt x="360" y="589"/>
                  </a:lnTo>
                  <a:lnTo>
                    <a:pt x="360" y="590"/>
                  </a:lnTo>
                  <a:lnTo>
                    <a:pt x="359" y="591"/>
                  </a:lnTo>
                  <a:lnTo>
                    <a:pt x="359" y="592"/>
                  </a:lnTo>
                  <a:lnTo>
                    <a:pt x="359" y="593"/>
                  </a:lnTo>
                  <a:lnTo>
                    <a:pt x="358" y="594"/>
                  </a:lnTo>
                  <a:lnTo>
                    <a:pt x="358" y="596"/>
                  </a:lnTo>
                  <a:lnTo>
                    <a:pt x="357" y="597"/>
                  </a:lnTo>
                  <a:lnTo>
                    <a:pt x="355" y="598"/>
                  </a:lnTo>
                  <a:lnTo>
                    <a:pt x="355" y="599"/>
                  </a:lnTo>
                  <a:lnTo>
                    <a:pt x="354" y="600"/>
                  </a:lnTo>
                  <a:lnTo>
                    <a:pt x="353" y="600"/>
                  </a:lnTo>
                  <a:lnTo>
                    <a:pt x="352" y="601"/>
                  </a:lnTo>
                  <a:lnTo>
                    <a:pt x="351" y="601"/>
                  </a:lnTo>
                  <a:lnTo>
                    <a:pt x="349" y="602"/>
                  </a:lnTo>
                  <a:lnTo>
                    <a:pt x="348" y="602"/>
                  </a:lnTo>
                  <a:lnTo>
                    <a:pt x="347" y="602"/>
                  </a:lnTo>
                  <a:lnTo>
                    <a:pt x="345" y="602"/>
                  </a:lnTo>
                  <a:lnTo>
                    <a:pt x="344" y="602"/>
                  </a:lnTo>
                  <a:lnTo>
                    <a:pt x="343" y="602"/>
                  </a:lnTo>
                  <a:lnTo>
                    <a:pt x="341" y="602"/>
                  </a:lnTo>
                  <a:lnTo>
                    <a:pt x="340" y="601"/>
                  </a:lnTo>
                  <a:lnTo>
                    <a:pt x="339" y="601"/>
                  </a:lnTo>
                  <a:lnTo>
                    <a:pt x="336" y="600"/>
                  </a:lnTo>
                  <a:lnTo>
                    <a:pt x="335" y="600"/>
                  </a:lnTo>
                  <a:lnTo>
                    <a:pt x="334" y="599"/>
                  </a:lnTo>
                  <a:lnTo>
                    <a:pt x="333" y="599"/>
                  </a:lnTo>
                  <a:lnTo>
                    <a:pt x="331" y="599"/>
                  </a:lnTo>
                  <a:lnTo>
                    <a:pt x="329" y="599"/>
                  </a:lnTo>
                  <a:lnTo>
                    <a:pt x="327" y="599"/>
                  </a:lnTo>
                  <a:lnTo>
                    <a:pt x="325" y="599"/>
                  </a:lnTo>
                  <a:lnTo>
                    <a:pt x="321" y="599"/>
                  </a:lnTo>
                  <a:lnTo>
                    <a:pt x="319" y="600"/>
                  </a:lnTo>
                  <a:lnTo>
                    <a:pt x="318" y="600"/>
                  </a:lnTo>
                  <a:lnTo>
                    <a:pt x="315" y="601"/>
                  </a:lnTo>
                  <a:lnTo>
                    <a:pt x="312" y="602"/>
                  </a:lnTo>
                  <a:lnTo>
                    <a:pt x="309" y="603"/>
                  </a:lnTo>
                  <a:lnTo>
                    <a:pt x="307" y="603"/>
                  </a:lnTo>
                  <a:lnTo>
                    <a:pt x="306" y="603"/>
                  </a:lnTo>
                  <a:lnTo>
                    <a:pt x="306" y="604"/>
                  </a:lnTo>
                  <a:lnTo>
                    <a:pt x="305" y="604"/>
                  </a:lnTo>
                  <a:lnTo>
                    <a:pt x="305" y="605"/>
                  </a:lnTo>
                  <a:lnTo>
                    <a:pt x="305" y="605"/>
                  </a:lnTo>
                  <a:lnTo>
                    <a:pt x="305" y="607"/>
                  </a:lnTo>
                  <a:lnTo>
                    <a:pt x="305" y="608"/>
                  </a:lnTo>
                  <a:lnTo>
                    <a:pt x="304" y="611"/>
                  </a:lnTo>
                  <a:lnTo>
                    <a:pt x="304" y="613"/>
                  </a:lnTo>
                  <a:lnTo>
                    <a:pt x="303" y="614"/>
                  </a:lnTo>
                  <a:lnTo>
                    <a:pt x="303" y="615"/>
                  </a:lnTo>
                  <a:lnTo>
                    <a:pt x="302" y="617"/>
                  </a:lnTo>
                  <a:lnTo>
                    <a:pt x="301" y="618"/>
                  </a:lnTo>
                  <a:lnTo>
                    <a:pt x="300" y="620"/>
                  </a:lnTo>
                  <a:lnTo>
                    <a:pt x="299" y="621"/>
                  </a:lnTo>
                  <a:lnTo>
                    <a:pt x="298" y="623"/>
                  </a:lnTo>
                  <a:lnTo>
                    <a:pt x="297" y="624"/>
                  </a:lnTo>
                  <a:lnTo>
                    <a:pt x="296" y="625"/>
                  </a:lnTo>
                  <a:lnTo>
                    <a:pt x="295" y="626"/>
                  </a:lnTo>
                  <a:lnTo>
                    <a:pt x="293" y="627"/>
                  </a:lnTo>
                  <a:lnTo>
                    <a:pt x="292" y="627"/>
                  </a:lnTo>
                  <a:lnTo>
                    <a:pt x="291" y="628"/>
                  </a:lnTo>
                  <a:lnTo>
                    <a:pt x="290" y="628"/>
                  </a:lnTo>
                  <a:lnTo>
                    <a:pt x="290" y="628"/>
                  </a:lnTo>
                  <a:lnTo>
                    <a:pt x="289" y="627"/>
                  </a:lnTo>
                  <a:lnTo>
                    <a:pt x="287" y="626"/>
                  </a:lnTo>
                  <a:lnTo>
                    <a:pt x="283" y="623"/>
                  </a:lnTo>
                  <a:lnTo>
                    <a:pt x="281" y="622"/>
                  </a:lnTo>
                  <a:lnTo>
                    <a:pt x="280" y="621"/>
                  </a:lnTo>
                  <a:lnTo>
                    <a:pt x="278" y="620"/>
                  </a:lnTo>
                  <a:lnTo>
                    <a:pt x="277" y="620"/>
                  </a:lnTo>
                  <a:lnTo>
                    <a:pt x="276" y="619"/>
                  </a:lnTo>
                  <a:lnTo>
                    <a:pt x="275" y="619"/>
                  </a:lnTo>
                  <a:lnTo>
                    <a:pt x="273" y="619"/>
                  </a:lnTo>
                  <a:lnTo>
                    <a:pt x="272" y="618"/>
                  </a:lnTo>
                  <a:lnTo>
                    <a:pt x="269" y="618"/>
                  </a:lnTo>
                  <a:lnTo>
                    <a:pt x="266" y="618"/>
                  </a:lnTo>
                  <a:lnTo>
                    <a:pt x="264" y="617"/>
                  </a:lnTo>
                  <a:lnTo>
                    <a:pt x="261" y="616"/>
                  </a:lnTo>
                  <a:lnTo>
                    <a:pt x="258" y="615"/>
                  </a:lnTo>
                  <a:lnTo>
                    <a:pt x="257" y="615"/>
                  </a:lnTo>
                  <a:lnTo>
                    <a:pt x="255" y="615"/>
                  </a:lnTo>
                  <a:lnTo>
                    <a:pt x="252" y="615"/>
                  </a:lnTo>
                  <a:lnTo>
                    <a:pt x="250" y="614"/>
                  </a:lnTo>
                  <a:lnTo>
                    <a:pt x="250" y="614"/>
                  </a:lnTo>
                  <a:lnTo>
                    <a:pt x="249" y="614"/>
                  </a:lnTo>
                  <a:lnTo>
                    <a:pt x="249" y="613"/>
                  </a:lnTo>
                  <a:lnTo>
                    <a:pt x="248" y="612"/>
                  </a:lnTo>
                  <a:lnTo>
                    <a:pt x="248" y="611"/>
                  </a:lnTo>
                  <a:lnTo>
                    <a:pt x="247" y="610"/>
                  </a:lnTo>
                  <a:lnTo>
                    <a:pt x="247" y="609"/>
                  </a:lnTo>
                  <a:lnTo>
                    <a:pt x="246" y="605"/>
                  </a:lnTo>
                  <a:lnTo>
                    <a:pt x="246" y="604"/>
                  </a:lnTo>
                  <a:lnTo>
                    <a:pt x="246" y="603"/>
                  </a:lnTo>
                  <a:lnTo>
                    <a:pt x="246" y="602"/>
                  </a:lnTo>
                  <a:lnTo>
                    <a:pt x="245" y="601"/>
                  </a:lnTo>
                  <a:lnTo>
                    <a:pt x="244" y="600"/>
                  </a:lnTo>
                  <a:lnTo>
                    <a:pt x="244" y="600"/>
                  </a:lnTo>
                  <a:lnTo>
                    <a:pt x="243" y="599"/>
                  </a:lnTo>
                  <a:lnTo>
                    <a:pt x="242" y="599"/>
                  </a:lnTo>
                  <a:lnTo>
                    <a:pt x="242" y="599"/>
                  </a:lnTo>
                  <a:lnTo>
                    <a:pt x="241" y="599"/>
                  </a:lnTo>
                  <a:lnTo>
                    <a:pt x="240" y="600"/>
                  </a:lnTo>
                  <a:lnTo>
                    <a:pt x="239" y="600"/>
                  </a:lnTo>
                  <a:lnTo>
                    <a:pt x="238" y="600"/>
                  </a:lnTo>
                  <a:lnTo>
                    <a:pt x="238" y="601"/>
                  </a:lnTo>
                  <a:lnTo>
                    <a:pt x="237" y="602"/>
                  </a:lnTo>
                  <a:lnTo>
                    <a:pt x="237" y="602"/>
                  </a:lnTo>
                  <a:lnTo>
                    <a:pt x="235" y="604"/>
                  </a:lnTo>
                  <a:lnTo>
                    <a:pt x="232" y="609"/>
                  </a:lnTo>
                  <a:lnTo>
                    <a:pt x="231" y="611"/>
                  </a:lnTo>
                  <a:lnTo>
                    <a:pt x="230" y="613"/>
                  </a:lnTo>
                  <a:lnTo>
                    <a:pt x="230" y="614"/>
                  </a:lnTo>
                  <a:lnTo>
                    <a:pt x="230" y="616"/>
                  </a:lnTo>
                  <a:lnTo>
                    <a:pt x="230" y="618"/>
                  </a:lnTo>
                  <a:lnTo>
                    <a:pt x="230" y="620"/>
                  </a:lnTo>
                  <a:lnTo>
                    <a:pt x="230" y="621"/>
                  </a:lnTo>
                  <a:lnTo>
                    <a:pt x="231" y="624"/>
                  </a:lnTo>
                  <a:lnTo>
                    <a:pt x="231" y="625"/>
                  </a:lnTo>
                  <a:lnTo>
                    <a:pt x="232" y="627"/>
                  </a:lnTo>
                  <a:lnTo>
                    <a:pt x="233" y="631"/>
                  </a:lnTo>
                  <a:lnTo>
                    <a:pt x="235" y="634"/>
                  </a:lnTo>
                  <a:lnTo>
                    <a:pt x="235" y="635"/>
                  </a:lnTo>
                  <a:lnTo>
                    <a:pt x="236" y="636"/>
                  </a:lnTo>
                  <a:lnTo>
                    <a:pt x="236" y="637"/>
                  </a:lnTo>
                  <a:lnTo>
                    <a:pt x="236" y="638"/>
                  </a:lnTo>
                  <a:lnTo>
                    <a:pt x="236" y="640"/>
                  </a:lnTo>
                  <a:lnTo>
                    <a:pt x="236" y="641"/>
                  </a:lnTo>
                  <a:lnTo>
                    <a:pt x="235" y="641"/>
                  </a:lnTo>
                  <a:lnTo>
                    <a:pt x="235" y="642"/>
                  </a:lnTo>
                  <a:lnTo>
                    <a:pt x="234" y="643"/>
                  </a:lnTo>
                  <a:lnTo>
                    <a:pt x="233" y="644"/>
                  </a:lnTo>
                  <a:lnTo>
                    <a:pt x="230" y="647"/>
                  </a:lnTo>
                  <a:lnTo>
                    <a:pt x="227" y="649"/>
                  </a:lnTo>
                  <a:lnTo>
                    <a:pt x="226" y="651"/>
                  </a:lnTo>
                  <a:lnTo>
                    <a:pt x="225" y="652"/>
                  </a:lnTo>
                  <a:lnTo>
                    <a:pt x="224" y="653"/>
                  </a:lnTo>
                  <a:lnTo>
                    <a:pt x="222" y="654"/>
                  </a:lnTo>
                  <a:lnTo>
                    <a:pt x="220" y="659"/>
                  </a:lnTo>
                  <a:lnTo>
                    <a:pt x="217" y="662"/>
                  </a:lnTo>
                  <a:lnTo>
                    <a:pt x="215" y="665"/>
                  </a:lnTo>
                  <a:lnTo>
                    <a:pt x="213" y="668"/>
                  </a:lnTo>
                  <a:lnTo>
                    <a:pt x="211" y="669"/>
                  </a:lnTo>
                  <a:lnTo>
                    <a:pt x="211" y="669"/>
                  </a:lnTo>
                  <a:lnTo>
                    <a:pt x="210" y="670"/>
                  </a:lnTo>
                  <a:lnTo>
                    <a:pt x="209" y="671"/>
                  </a:lnTo>
                  <a:lnTo>
                    <a:pt x="208" y="671"/>
                  </a:lnTo>
                  <a:lnTo>
                    <a:pt x="207" y="672"/>
                  </a:lnTo>
                  <a:lnTo>
                    <a:pt x="206" y="672"/>
                  </a:lnTo>
                  <a:lnTo>
                    <a:pt x="205" y="673"/>
                  </a:lnTo>
                  <a:lnTo>
                    <a:pt x="204" y="673"/>
                  </a:lnTo>
                  <a:lnTo>
                    <a:pt x="202" y="673"/>
                  </a:lnTo>
                  <a:lnTo>
                    <a:pt x="198" y="673"/>
                  </a:lnTo>
                  <a:lnTo>
                    <a:pt x="196" y="673"/>
                  </a:lnTo>
                  <a:lnTo>
                    <a:pt x="191" y="674"/>
                  </a:lnTo>
                  <a:lnTo>
                    <a:pt x="187" y="675"/>
                  </a:lnTo>
                  <a:lnTo>
                    <a:pt x="186" y="675"/>
                  </a:lnTo>
                  <a:lnTo>
                    <a:pt x="178" y="677"/>
                  </a:lnTo>
                  <a:lnTo>
                    <a:pt x="176" y="677"/>
                  </a:lnTo>
                  <a:lnTo>
                    <a:pt x="173" y="677"/>
                  </a:lnTo>
                  <a:lnTo>
                    <a:pt x="172" y="677"/>
                  </a:lnTo>
                  <a:lnTo>
                    <a:pt x="171" y="678"/>
                  </a:lnTo>
                  <a:lnTo>
                    <a:pt x="170" y="678"/>
                  </a:lnTo>
                  <a:lnTo>
                    <a:pt x="169" y="679"/>
                  </a:lnTo>
                  <a:lnTo>
                    <a:pt x="168" y="680"/>
                  </a:lnTo>
                  <a:lnTo>
                    <a:pt x="166" y="681"/>
                  </a:lnTo>
                  <a:lnTo>
                    <a:pt x="166" y="682"/>
                  </a:lnTo>
                  <a:lnTo>
                    <a:pt x="165" y="683"/>
                  </a:lnTo>
                  <a:lnTo>
                    <a:pt x="163" y="686"/>
                  </a:lnTo>
                  <a:lnTo>
                    <a:pt x="162" y="687"/>
                  </a:lnTo>
                  <a:lnTo>
                    <a:pt x="161" y="688"/>
                  </a:lnTo>
                  <a:lnTo>
                    <a:pt x="160" y="689"/>
                  </a:lnTo>
                  <a:lnTo>
                    <a:pt x="160" y="690"/>
                  </a:lnTo>
                  <a:lnTo>
                    <a:pt x="159" y="690"/>
                  </a:lnTo>
                  <a:lnTo>
                    <a:pt x="158" y="690"/>
                  </a:lnTo>
                  <a:lnTo>
                    <a:pt x="158" y="690"/>
                  </a:lnTo>
                  <a:lnTo>
                    <a:pt x="157" y="690"/>
                  </a:lnTo>
                  <a:lnTo>
                    <a:pt x="157" y="690"/>
                  </a:lnTo>
                  <a:lnTo>
                    <a:pt x="156" y="690"/>
                  </a:lnTo>
                  <a:lnTo>
                    <a:pt x="156" y="689"/>
                  </a:lnTo>
                  <a:lnTo>
                    <a:pt x="156" y="689"/>
                  </a:lnTo>
                  <a:lnTo>
                    <a:pt x="155" y="687"/>
                  </a:lnTo>
                  <a:lnTo>
                    <a:pt x="153" y="681"/>
                  </a:lnTo>
                  <a:lnTo>
                    <a:pt x="151" y="676"/>
                  </a:lnTo>
                  <a:lnTo>
                    <a:pt x="150" y="674"/>
                  </a:lnTo>
                  <a:lnTo>
                    <a:pt x="149" y="670"/>
                  </a:lnTo>
                  <a:lnTo>
                    <a:pt x="147" y="663"/>
                  </a:lnTo>
                  <a:lnTo>
                    <a:pt x="146" y="661"/>
                  </a:lnTo>
                  <a:lnTo>
                    <a:pt x="146" y="660"/>
                  </a:lnTo>
                  <a:lnTo>
                    <a:pt x="145" y="659"/>
                  </a:lnTo>
                  <a:lnTo>
                    <a:pt x="144" y="658"/>
                  </a:lnTo>
                  <a:lnTo>
                    <a:pt x="144" y="657"/>
                  </a:lnTo>
                  <a:lnTo>
                    <a:pt x="142" y="656"/>
                  </a:lnTo>
                  <a:lnTo>
                    <a:pt x="138" y="653"/>
                  </a:lnTo>
                  <a:lnTo>
                    <a:pt x="136" y="651"/>
                  </a:lnTo>
                  <a:lnTo>
                    <a:pt x="135" y="650"/>
                  </a:lnTo>
                  <a:lnTo>
                    <a:pt x="132" y="649"/>
                  </a:lnTo>
                  <a:lnTo>
                    <a:pt x="130" y="648"/>
                  </a:lnTo>
                  <a:lnTo>
                    <a:pt x="128" y="647"/>
                  </a:lnTo>
                  <a:lnTo>
                    <a:pt x="124" y="646"/>
                  </a:lnTo>
                  <a:lnTo>
                    <a:pt x="120" y="645"/>
                  </a:lnTo>
                  <a:lnTo>
                    <a:pt x="118" y="644"/>
                  </a:lnTo>
                  <a:lnTo>
                    <a:pt x="115" y="643"/>
                  </a:lnTo>
                  <a:lnTo>
                    <a:pt x="113" y="641"/>
                  </a:lnTo>
                  <a:lnTo>
                    <a:pt x="110" y="640"/>
                  </a:lnTo>
                  <a:lnTo>
                    <a:pt x="109" y="639"/>
                  </a:lnTo>
                  <a:lnTo>
                    <a:pt x="108" y="638"/>
                  </a:lnTo>
                  <a:lnTo>
                    <a:pt x="107" y="638"/>
                  </a:lnTo>
                  <a:lnTo>
                    <a:pt x="107" y="637"/>
                  </a:lnTo>
                  <a:lnTo>
                    <a:pt x="106" y="636"/>
                  </a:lnTo>
                  <a:lnTo>
                    <a:pt x="106" y="636"/>
                  </a:lnTo>
                  <a:lnTo>
                    <a:pt x="106" y="635"/>
                  </a:lnTo>
                  <a:lnTo>
                    <a:pt x="106" y="635"/>
                  </a:lnTo>
                  <a:lnTo>
                    <a:pt x="106" y="634"/>
                  </a:lnTo>
                  <a:lnTo>
                    <a:pt x="106" y="631"/>
                  </a:lnTo>
                  <a:lnTo>
                    <a:pt x="107" y="627"/>
                  </a:lnTo>
                  <a:lnTo>
                    <a:pt x="108" y="622"/>
                  </a:lnTo>
                  <a:lnTo>
                    <a:pt x="108" y="621"/>
                  </a:lnTo>
                  <a:lnTo>
                    <a:pt x="108" y="618"/>
                  </a:lnTo>
                  <a:lnTo>
                    <a:pt x="109" y="616"/>
                  </a:lnTo>
                  <a:lnTo>
                    <a:pt x="109" y="614"/>
                  </a:lnTo>
                  <a:lnTo>
                    <a:pt x="109" y="612"/>
                  </a:lnTo>
                  <a:lnTo>
                    <a:pt x="108" y="611"/>
                  </a:lnTo>
                  <a:lnTo>
                    <a:pt x="108" y="610"/>
                  </a:lnTo>
                  <a:lnTo>
                    <a:pt x="108" y="609"/>
                  </a:lnTo>
                  <a:lnTo>
                    <a:pt x="108" y="609"/>
                  </a:lnTo>
                  <a:lnTo>
                    <a:pt x="107" y="609"/>
                  </a:lnTo>
                  <a:lnTo>
                    <a:pt x="107" y="609"/>
                  </a:lnTo>
                  <a:lnTo>
                    <a:pt x="106" y="609"/>
                  </a:lnTo>
                  <a:lnTo>
                    <a:pt x="106" y="609"/>
                  </a:lnTo>
                  <a:lnTo>
                    <a:pt x="105" y="610"/>
                  </a:lnTo>
                  <a:lnTo>
                    <a:pt x="104" y="612"/>
                  </a:lnTo>
                  <a:lnTo>
                    <a:pt x="104" y="613"/>
                  </a:lnTo>
                  <a:lnTo>
                    <a:pt x="103" y="613"/>
                  </a:lnTo>
                  <a:lnTo>
                    <a:pt x="103" y="613"/>
                  </a:lnTo>
                  <a:lnTo>
                    <a:pt x="102" y="614"/>
                  </a:lnTo>
                  <a:lnTo>
                    <a:pt x="101" y="614"/>
                  </a:lnTo>
                  <a:lnTo>
                    <a:pt x="101" y="614"/>
                  </a:lnTo>
                  <a:lnTo>
                    <a:pt x="100" y="613"/>
                  </a:lnTo>
                  <a:lnTo>
                    <a:pt x="100" y="613"/>
                  </a:lnTo>
                  <a:lnTo>
                    <a:pt x="99" y="613"/>
                  </a:lnTo>
                  <a:lnTo>
                    <a:pt x="98" y="612"/>
                  </a:lnTo>
                  <a:lnTo>
                    <a:pt x="98" y="612"/>
                  </a:lnTo>
                  <a:lnTo>
                    <a:pt x="97" y="611"/>
                  </a:lnTo>
                  <a:lnTo>
                    <a:pt x="96" y="610"/>
                  </a:lnTo>
                  <a:lnTo>
                    <a:pt x="95" y="608"/>
                  </a:lnTo>
                  <a:lnTo>
                    <a:pt x="93" y="607"/>
                  </a:lnTo>
                  <a:lnTo>
                    <a:pt x="93" y="606"/>
                  </a:lnTo>
                  <a:lnTo>
                    <a:pt x="92" y="604"/>
                  </a:lnTo>
                  <a:lnTo>
                    <a:pt x="90" y="601"/>
                  </a:lnTo>
                  <a:lnTo>
                    <a:pt x="90" y="600"/>
                  </a:lnTo>
                  <a:lnTo>
                    <a:pt x="89" y="599"/>
                  </a:lnTo>
                  <a:lnTo>
                    <a:pt x="89" y="598"/>
                  </a:lnTo>
                  <a:lnTo>
                    <a:pt x="88" y="598"/>
                  </a:lnTo>
                  <a:lnTo>
                    <a:pt x="85" y="595"/>
                  </a:lnTo>
                  <a:lnTo>
                    <a:pt x="84" y="594"/>
                  </a:lnTo>
                  <a:lnTo>
                    <a:pt x="84" y="593"/>
                  </a:lnTo>
                  <a:lnTo>
                    <a:pt x="83" y="592"/>
                  </a:lnTo>
                  <a:lnTo>
                    <a:pt x="82" y="591"/>
                  </a:lnTo>
                  <a:lnTo>
                    <a:pt x="82" y="590"/>
                  </a:lnTo>
                  <a:lnTo>
                    <a:pt x="81" y="586"/>
                  </a:lnTo>
                  <a:lnTo>
                    <a:pt x="79" y="581"/>
                  </a:lnTo>
                  <a:lnTo>
                    <a:pt x="78" y="577"/>
                  </a:lnTo>
                  <a:lnTo>
                    <a:pt x="77" y="576"/>
                  </a:lnTo>
                  <a:lnTo>
                    <a:pt x="77" y="574"/>
                  </a:lnTo>
                  <a:lnTo>
                    <a:pt x="76" y="573"/>
                  </a:lnTo>
                  <a:lnTo>
                    <a:pt x="75" y="571"/>
                  </a:lnTo>
                  <a:lnTo>
                    <a:pt x="74" y="570"/>
                  </a:lnTo>
                  <a:lnTo>
                    <a:pt x="73" y="570"/>
                  </a:lnTo>
                  <a:lnTo>
                    <a:pt x="72" y="568"/>
                  </a:lnTo>
                  <a:lnTo>
                    <a:pt x="72" y="567"/>
                  </a:lnTo>
                  <a:lnTo>
                    <a:pt x="71" y="566"/>
                  </a:lnTo>
                  <a:lnTo>
                    <a:pt x="69" y="563"/>
                  </a:lnTo>
                  <a:lnTo>
                    <a:pt x="68" y="562"/>
                  </a:lnTo>
                  <a:lnTo>
                    <a:pt x="66" y="560"/>
                  </a:lnTo>
                  <a:lnTo>
                    <a:pt x="65" y="557"/>
                  </a:lnTo>
                  <a:lnTo>
                    <a:pt x="65" y="557"/>
                  </a:lnTo>
                  <a:lnTo>
                    <a:pt x="64" y="555"/>
                  </a:lnTo>
                  <a:lnTo>
                    <a:pt x="62" y="553"/>
                  </a:lnTo>
                  <a:lnTo>
                    <a:pt x="61" y="552"/>
                  </a:lnTo>
                  <a:lnTo>
                    <a:pt x="60" y="551"/>
                  </a:lnTo>
                  <a:lnTo>
                    <a:pt x="59" y="550"/>
                  </a:lnTo>
                  <a:lnTo>
                    <a:pt x="58" y="550"/>
                  </a:lnTo>
                  <a:lnTo>
                    <a:pt x="57" y="550"/>
                  </a:lnTo>
                  <a:lnTo>
                    <a:pt x="55" y="549"/>
                  </a:lnTo>
                  <a:lnTo>
                    <a:pt x="51" y="548"/>
                  </a:lnTo>
                  <a:lnTo>
                    <a:pt x="49" y="547"/>
                  </a:lnTo>
                  <a:lnTo>
                    <a:pt x="47" y="547"/>
                  </a:lnTo>
                  <a:lnTo>
                    <a:pt x="46" y="547"/>
                  </a:lnTo>
                  <a:lnTo>
                    <a:pt x="44" y="547"/>
                  </a:lnTo>
                  <a:lnTo>
                    <a:pt x="43" y="548"/>
                  </a:lnTo>
                  <a:lnTo>
                    <a:pt x="41" y="548"/>
                  </a:lnTo>
                  <a:lnTo>
                    <a:pt x="39" y="549"/>
                  </a:lnTo>
                  <a:lnTo>
                    <a:pt x="36" y="551"/>
                  </a:lnTo>
                  <a:lnTo>
                    <a:pt x="34" y="552"/>
                  </a:lnTo>
                  <a:lnTo>
                    <a:pt x="32" y="553"/>
                  </a:lnTo>
                  <a:lnTo>
                    <a:pt x="30" y="555"/>
                  </a:lnTo>
                  <a:lnTo>
                    <a:pt x="28" y="557"/>
                  </a:lnTo>
                  <a:lnTo>
                    <a:pt x="28" y="558"/>
                  </a:lnTo>
                  <a:lnTo>
                    <a:pt x="28" y="558"/>
                  </a:lnTo>
                  <a:lnTo>
                    <a:pt x="27" y="559"/>
                  </a:lnTo>
                  <a:lnTo>
                    <a:pt x="27" y="559"/>
                  </a:lnTo>
                  <a:lnTo>
                    <a:pt x="27" y="559"/>
                  </a:lnTo>
                  <a:lnTo>
                    <a:pt x="28" y="560"/>
                  </a:lnTo>
                  <a:lnTo>
                    <a:pt x="28" y="561"/>
                  </a:lnTo>
                  <a:lnTo>
                    <a:pt x="29" y="562"/>
                  </a:lnTo>
                  <a:lnTo>
                    <a:pt x="29" y="563"/>
                  </a:lnTo>
                  <a:lnTo>
                    <a:pt x="30" y="564"/>
                  </a:lnTo>
                  <a:lnTo>
                    <a:pt x="30" y="564"/>
                  </a:lnTo>
                  <a:lnTo>
                    <a:pt x="31" y="565"/>
                  </a:lnTo>
                  <a:lnTo>
                    <a:pt x="38" y="572"/>
                  </a:lnTo>
                  <a:lnTo>
                    <a:pt x="39" y="573"/>
                  </a:lnTo>
                  <a:lnTo>
                    <a:pt x="40" y="574"/>
                  </a:lnTo>
                  <a:lnTo>
                    <a:pt x="40" y="575"/>
                  </a:lnTo>
                  <a:lnTo>
                    <a:pt x="40" y="576"/>
                  </a:lnTo>
                  <a:lnTo>
                    <a:pt x="41" y="578"/>
                  </a:lnTo>
                  <a:lnTo>
                    <a:pt x="42" y="580"/>
                  </a:lnTo>
                  <a:lnTo>
                    <a:pt x="42" y="580"/>
                  </a:lnTo>
                  <a:lnTo>
                    <a:pt x="44" y="583"/>
                  </a:lnTo>
                  <a:lnTo>
                    <a:pt x="45" y="585"/>
                  </a:lnTo>
                  <a:lnTo>
                    <a:pt x="45" y="586"/>
                  </a:lnTo>
                  <a:lnTo>
                    <a:pt x="45" y="587"/>
                  </a:lnTo>
                  <a:lnTo>
                    <a:pt x="46" y="588"/>
                  </a:lnTo>
                  <a:lnTo>
                    <a:pt x="46" y="589"/>
                  </a:lnTo>
                  <a:lnTo>
                    <a:pt x="46" y="590"/>
                  </a:lnTo>
                  <a:lnTo>
                    <a:pt x="46" y="591"/>
                  </a:lnTo>
                  <a:lnTo>
                    <a:pt x="46" y="592"/>
                  </a:lnTo>
                  <a:lnTo>
                    <a:pt x="45" y="592"/>
                  </a:lnTo>
                  <a:lnTo>
                    <a:pt x="45" y="594"/>
                  </a:lnTo>
                  <a:lnTo>
                    <a:pt x="43" y="596"/>
                  </a:lnTo>
                  <a:lnTo>
                    <a:pt x="42" y="598"/>
                  </a:lnTo>
                  <a:lnTo>
                    <a:pt x="40" y="601"/>
                  </a:lnTo>
                  <a:lnTo>
                    <a:pt x="39" y="605"/>
                  </a:lnTo>
                  <a:lnTo>
                    <a:pt x="38" y="607"/>
                  </a:lnTo>
                  <a:lnTo>
                    <a:pt x="37" y="609"/>
                  </a:lnTo>
                  <a:lnTo>
                    <a:pt x="36" y="610"/>
                  </a:lnTo>
                  <a:lnTo>
                    <a:pt x="35" y="611"/>
                  </a:lnTo>
                  <a:lnTo>
                    <a:pt x="34" y="613"/>
                  </a:lnTo>
                  <a:lnTo>
                    <a:pt x="32" y="615"/>
                  </a:lnTo>
                  <a:lnTo>
                    <a:pt x="30" y="616"/>
                  </a:lnTo>
                  <a:lnTo>
                    <a:pt x="28" y="617"/>
                  </a:lnTo>
                  <a:lnTo>
                    <a:pt x="27" y="618"/>
                  </a:lnTo>
                  <a:lnTo>
                    <a:pt x="26" y="618"/>
                  </a:lnTo>
                  <a:lnTo>
                    <a:pt x="25" y="619"/>
                  </a:lnTo>
                  <a:lnTo>
                    <a:pt x="23" y="619"/>
                  </a:lnTo>
                  <a:lnTo>
                    <a:pt x="22" y="618"/>
                  </a:lnTo>
                  <a:lnTo>
                    <a:pt x="20" y="618"/>
                  </a:lnTo>
                  <a:lnTo>
                    <a:pt x="17" y="617"/>
                  </a:lnTo>
                  <a:lnTo>
                    <a:pt x="15" y="616"/>
                  </a:lnTo>
                  <a:lnTo>
                    <a:pt x="13" y="614"/>
                  </a:lnTo>
                  <a:lnTo>
                    <a:pt x="8" y="611"/>
                  </a:lnTo>
                  <a:lnTo>
                    <a:pt x="6" y="609"/>
                  </a:lnTo>
                  <a:lnTo>
                    <a:pt x="5" y="608"/>
                  </a:lnTo>
                  <a:lnTo>
                    <a:pt x="4" y="607"/>
                  </a:lnTo>
                  <a:lnTo>
                    <a:pt x="2" y="605"/>
                  </a:lnTo>
                  <a:lnTo>
                    <a:pt x="2" y="604"/>
                  </a:lnTo>
                  <a:lnTo>
                    <a:pt x="1" y="603"/>
                  </a:lnTo>
                  <a:lnTo>
                    <a:pt x="1" y="603"/>
                  </a:lnTo>
                  <a:lnTo>
                    <a:pt x="0" y="602"/>
                  </a:lnTo>
                  <a:lnTo>
                    <a:pt x="0" y="601"/>
                  </a:lnTo>
                  <a:lnTo>
                    <a:pt x="0" y="600"/>
                  </a:lnTo>
                  <a:lnTo>
                    <a:pt x="1" y="59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3" name="Freeform 289">
              <a:extLst>
                <a:ext uri="{FF2B5EF4-FFF2-40B4-BE49-F238E27FC236}">
                  <a16:creationId xmlns:a16="http://schemas.microsoft.com/office/drawing/2014/main" id="{FCB57162-BA4E-4E15-A13D-B06CDE8885C4}"/>
                </a:ext>
              </a:extLst>
            </p:cNvPr>
            <p:cNvSpPr>
              <a:spLocks/>
            </p:cNvSpPr>
            <p:nvPr/>
          </p:nvSpPr>
          <p:spPr bwMode="auto">
            <a:xfrm>
              <a:off x="7473797" y="3161599"/>
              <a:ext cx="377825" cy="1073150"/>
            </a:xfrm>
            <a:custGeom>
              <a:avLst/>
              <a:gdLst>
                <a:gd name="T0" fmla="*/ 49 w 238"/>
                <a:gd name="T1" fmla="*/ 668 h 676"/>
                <a:gd name="T2" fmla="*/ 50 w 238"/>
                <a:gd name="T3" fmla="*/ 660 h 676"/>
                <a:gd name="T4" fmla="*/ 42 w 238"/>
                <a:gd name="T5" fmla="*/ 646 h 676"/>
                <a:gd name="T6" fmla="*/ 37 w 238"/>
                <a:gd name="T7" fmla="*/ 622 h 676"/>
                <a:gd name="T8" fmla="*/ 46 w 238"/>
                <a:gd name="T9" fmla="*/ 606 h 676"/>
                <a:gd name="T10" fmla="*/ 49 w 238"/>
                <a:gd name="T11" fmla="*/ 601 h 676"/>
                <a:gd name="T12" fmla="*/ 29 w 238"/>
                <a:gd name="T13" fmla="*/ 597 h 676"/>
                <a:gd name="T14" fmla="*/ 18 w 238"/>
                <a:gd name="T15" fmla="*/ 591 h 676"/>
                <a:gd name="T16" fmla="*/ 17 w 238"/>
                <a:gd name="T17" fmla="*/ 577 h 676"/>
                <a:gd name="T18" fmla="*/ 20 w 238"/>
                <a:gd name="T19" fmla="*/ 570 h 676"/>
                <a:gd name="T20" fmla="*/ 36 w 238"/>
                <a:gd name="T21" fmla="*/ 572 h 676"/>
                <a:gd name="T22" fmla="*/ 40 w 238"/>
                <a:gd name="T23" fmla="*/ 562 h 676"/>
                <a:gd name="T24" fmla="*/ 42 w 238"/>
                <a:gd name="T25" fmla="*/ 554 h 676"/>
                <a:gd name="T26" fmla="*/ 43 w 238"/>
                <a:gd name="T27" fmla="*/ 534 h 676"/>
                <a:gd name="T28" fmla="*/ 43 w 238"/>
                <a:gd name="T29" fmla="*/ 522 h 676"/>
                <a:gd name="T30" fmla="*/ 55 w 238"/>
                <a:gd name="T31" fmla="*/ 505 h 676"/>
                <a:gd name="T32" fmla="*/ 57 w 238"/>
                <a:gd name="T33" fmla="*/ 490 h 676"/>
                <a:gd name="T34" fmla="*/ 52 w 238"/>
                <a:gd name="T35" fmla="*/ 477 h 676"/>
                <a:gd name="T36" fmla="*/ 40 w 238"/>
                <a:gd name="T37" fmla="*/ 472 h 676"/>
                <a:gd name="T38" fmla="*/ 37 w 238"/>
                <a:gd name="T39" fmla="*/ 469 h 676"/>
                <a:gd name="T40" fmla="*/ 37 w 238"/>
                <a:gd name="T41" fmla="*/ 455 h 676"/>
                <a:gd name="T42" fmla="*/ 33 w 238"/>
                <a:gd name="T43" fmla="*/ 443 h 676"/>
                <a:gd name="T44" fmla="*/ 19 w 238"/>
                <a:gd name="T45" fmla="*/ 423 h 676"/>
                <a:gd name="T46" fmla="*/ 11 w 238"/>
                <a:gd name="T47" fmla="*/ 405 h 676"/>
                <a:gd name="T48" fmla="*/ 11 w 238"/>
                <a:gd name="T49" fmla="*/ 393 h 676"/>
                <a:gd name="T50" fmla="*/ 17 w 238"/>
                <a:gd name="T51" fmla="*/ 380 h 676"/>
                <a:gd name="T52" fmla="*/ 16 w 238"/>
                <a:gd name="T53" fmla="*/ 364 h 676"/>
                <a:gd name="T54" fmla="*/ 8 w 238"/>
                <a:gd name="T55" fmla="*/ 331 h 676"/>
                <a:gd name="T56" fmla="*/ 0 w 238"/>
                <a:gd name="T57" fmla="*/ 303 h 676"/>
                <a:gd name="T58" fmla="*/ 2 w 238"/>
                <a:gd name="T59" fmla="*/ 298 h 676"/>
                <a:gd name="T60" fmla="*/ 14 w 238"/>
                <a:gd name="T61" fmla="*/ 294 h 676"/>
                <a:gd name="T62" fmla="*/ 25 w 238"/>
                <a:gd name="T63" fmla="*/ 283 h 676"/>
                <a:gd name="T64" fmla="*/ 36 w 238"/>
                <a:gd name="T65" fmla="*/ 271 h 676"/>
                <a:gd name="T66" fmla="*/ 36 w 238"/>
                <a:gd name="T67" fmla="*/ 253 h 676"/>
                <a:gd name="T68" fmla="*/ 38 w 238"/>
                <a:gd name="T69" fmla="*/ 240 h 676"/>
                <a:gd name="T70" fmla="*/ 38 w 238"/>
                <a:gd name="T71" fmla="*/ 225 h 676"/>
                <a:gd name="T72" fmla="*/ 47 w 238"/>
                <a:gd name="T73" fmla="*/ 203 h 676"/>
                <a:gd name="T74" fmla="*/ 57 w 238"/>
                <a:gd name="T75" fmla="*/ 171 h 676"/>
                <a:gd name="T76" fmla="*/ 60 w 238"/>
                <a:gd name="T77" fmla="*/ 163 h 676"/>
                <a:gd name="T78" fmla="*/ 72 w 238"/>
                <a:gd name="T79" fmla="*/ 151 h 676"/>
                <a:gd name="T80" fmla="*/ 88 w 238"/>
                <a:gd name="T81" fmla="*/ 147 h 676"/>
                <a:gd name="T82" fmla="*/ 101 w 238"/>
                <a:gd name="T83" fmla="*/ 140 h 676"/>
                <a:gd name="T84" fmla="*/ 111 w 238"/>
                <a:gd name="T85" fmla="*/ 145 h 676"/>
                <a:gd name="T86" fmla="*/ 119 w 238"/>
                <a:gd name="T87" fmla="*/ 147 h 676"/>
                <a:gd name="T88" fmla="*/ 121 w 238"/>
                <a:gd name="T89" fmla="*/ 138 h 676"/>
                <a:gd name="T90" fmla="*/ 119 w 238"/>
                <a:gd name="T91" fmla="*/ 116 h 676"/>
                <a:gd name="T92" fmla="*/ 114 w 238"/>
                <a:gd name="T93" fmla="*/ 99 h 676"/>
                <a:gd name="T94" fmla="*/ 94 w 238"/>
                <a:gd name="T95" fmla="*/ 87 h 676"/>
                <a:gd name="T96" fmla="*/ 86 w 238"/>
                <a:gd name="T97" fmla="*/ 77 h 676"/>
                <a:gd name="T98" fmla="*/ 73 w 238"/>
                <a:gd name="T99" fmla="*/ 44 h 676"/>
                <a:gd name="T100" fmla="*/ 59 w 238"/>
                <a:gd name="T101" fmla="*/ 31 h 676"/>
                <a:gd name="T102" fmla="*/ 55 w 238"/>
                <a:gd name="T103" fmla="*/ 23 h 676"/>
                <a:gd name="T104" fmla="*/ 61 w 238"/>
                <a:gd name="T105" fmla="*/ 9 h 676"/>
                <a:gd name="T106" fmla="*/ 72 w 238"/>
                <a:gd name="T107" fmla="*/ 0 h 676"/>
                <a:gd name="T108" fmla="*/ 92 w 238"/>
                <a:gd name="T109" fmla="*/ 13 h 676"/>
                <a:gd name="T110" fmla="*/ 109 w 238"/>
                <a:gd name="T111" fmla="*/ 16 h 676"/>
                <a:gd name="T112" fmla="*/ 135 w 238"/>
                <a:gd name="T113" fmla="*/ 25 h 676"/>
                <a:gd name="T114" fmla="*/ 155 w 238"/>
                <a:gd name="T115" fmla="*/ 30 h 676"/>
                <a:gd name="T116" fmla="*/ 174 w 238"/>
                <a:gd name="T117" fmla="*/ 39 h 676"/>
                <a:gd name="T118" fmla="*/ 191 w 238"/>
                <a:gd name="T119" fmla="*/ 40 h 676"/>
                <a:gd name="T120" fmla="*/ 198 w 238"/>
                <a:gd name="T121" fmla="*/ 52 h 676"/>
                <a:gd name="T122" fmla="*/ 211 w 238"/>
                <a:gd name="T123" fmla="*/ 67 h 676"/>
                <a:gd name="T124" fmla="*/ 227 w 238"/>
                <a:gd name="T125" fmla="*/ 77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 h="676">
                  <a:moveTo>
                    <a:pt x="44" y="676"/>
                  </a:moveTo>
                  <a:lnTo>
                    <a:pt x="44" y="675"/>
                  </a:lnTo>
                  <a:lnTo>
                    <a:pt x="44" y="674"/>
                  </a:lnTo>
                  <a:lnTo>
                    <a:pt x="45" y="673"/>
                  </a:lnTo>
                  <a:lnTo>
                    <a:pt x="45" y="672"/>
                  </a:lnTo>
                  <a:lnTo>
                    <a:pt x="46" y="671"/>
                  </a:lnTo>
                  <a:lnTo>
                    <a:pt x="47" y="670"/>
                  </a:lnTo>
                  <a:lnTo>
                    <a:pt x="49" y="668"/>
                  </a:lnTo>
                  <a:lnTo>
                    <a:pt x="50" y="667"/>
                  </a:lnTo>
                  <a:lnTo>
                    <a:pt x="50" y="666"/>
                  </a:lnTo>
                  <a:lnTo>
                    <a:pt x="51" y="666"/>
                  </a:lnTo>
                  <a:lnTo>
                    <a:pt x="51" y="665"/>
                  </a:lnTo>
                  <a:lnTo>
                    <a:pt x="51" y="664"/>
                  </a:lnTo>
                  <a:lnTo>
                    <a:pt x="51" y="663"/>
                  </a:lnTo>
                  <a:lnTo>
                    <a:pt x="51" y="662"/>
                  </a:lnTo>
                  <a:lnTo>
                    <a:pt x="50" y="660"/>
                  </a:lnTo>
                  <a:lnTo>
                    <a:pt x="49" y="659"/>
                  </a:lnTo>
                  <a:lnTo>
                    <a:pt x="49" y="657"/>
                  </a:lnTo>
                  <a:lnTo>
                    <a:pt x="48" y="656"/>
                  </a:lnTo>
                  <a:lnTo>
                    <a:pt x="45" y="652"/>
                  </a:lnTo>
                  <a:lnTo>
                    <a:pt x="44" y="650"/>
                  </a:lnTo>
                  <a:lnTo>
                    <a:pt x="43" y="649"/>
                  </a:lnTo>
                  <a:lnTo>
                    <a:pt x="43" y="648"/>
                  </a:lnTo>
                  <a:lnTo>
                    <a:pt x="42" y="646"/>
                  </a:lnTo>
                  <a:lnTo>
                    <a:pt x="41" y="642"/>
                  </a:lnTo>
                  <a:lnTo>
                    <a:pt x="39" y="637"/>
                  </a:lnTo>
                  <a:lnTo>
                    <a:pt x="38" y="632"/>
                  </a:lnTo>
                  <a:lnTo>
                    <a:pt x="38" y="630"/>
                  </a:lnTo>
                  <a:lnTo>
                    <a:pt x="37" y="628"/>
                  </a:lnTo>
                  <a:lnTo>
                    <a:pt x="37" y="626"/>
                  </a:lnTo>
                  <a:lnTo>
                    <a:pt x="37" y="624"/>
                  </a:lnTo>
                  <a:lnTo>
                    <a:pt x="37" y="622"/>
                  </a:lnTo>
                  <a:lnTo>
                    <a:pt x="38" y="620"/>
                  </a:lnTo>
                  <a:lnTo>
                    <a:pt x="38" y="618"/>
                  </a:lnTo>
                  <a:lnTo>
                    <a:pt x="39" y="617"/>
                  </a:lnTo>
                  <a:lnTo>
                    <a:pt x="42" y="613"/>
                  </a:lnTo>
                  <a:lnTo>
                    <a:pt x="43" y="611"/>
                  </a:lnTo>
                  <a:lnTo>
                    <a:pt x="44" y="608"/>
                  </a:lnTo>
                  <a:lnTo>
                    <a:pt x="45" y="607"/>
                  </a:lnTo>
                  <a:lnTo>
                    <a:pt x="46" y="606"/>
                  </a:lnTo>
                  <a:lnTo>
                    <a:pt x="47" y="605"/>
                  </a:lnTo>
                  <a:lnTo>
                    <a:pt x="48" y="604"/>
                  </a:lnTo>
                  <a:lnTo>
                    <a:pt x="49" y="603"/>
                  </a:lnTo>
                  <a:lnTo>
                    <a:pt x="50" y="603"/>
                  </a:lnTo>
                  <a:lnTo>
                    <a:pt x="50" y="602"/>
                  </a:lnTo>
                  <a:lnTo>
                    <a:pt x="50" y="602"/>
                  </a:lnTo>
                  <a:lnTo>
                    <a:pt x="50" y="602"/>
                  </a:lnTo>
                  <a:lnTo>
                    <a:pt x="49" y="601"/>
                  </a:lnTo>
                  <a:lnTo>
                    <a:pt x="49" y="601"/>
                  </a:lnTo>
                  <a:lnTo>
                    <a:pt x="48" y="601"/>
                  </a:lnTo>
                  <a:lnTo>
                    <a:pt x="45" y="600"/>
                  </a:lnTo>
                  <a:lnTo>
                    <a:pt x="42" y="600"/>
                  </a:lnTo>
                  <a:lnTo>
                    <a:pt x="40" y="600"/>
                  </a:lnTo>
                  <a:lnTo>
                    <a:pt x="38" y="599"/>
                  </a:lnTo>
                  <a:lnTo>
                    <a:pt x="35" y="598"/>
                  </a:lnTo>
                  <a:lnTo>
                    <a:pt x="29" y="597"/>
                  </a:lnTo>
                  <a:lnTo>
                    <a:pt x="25" y="596"/>
                  </a:lnTo>
                  <a:lnTo>
                    <a:pt x="21" y="594"/>
                  </a:lnTo>
                  <a:lnTo>
                    <a:pt x="20" y="594"/>
                  </a:lnTo>
                  <a:lnTo>
                    <a:pt x="19" y="594"/>
                  </a:lnTo>
                  <a:lnTo>
                    <a:pt x="19" y="593"/>
                  </a:lnTo>
                  <a:lnTo>
                    <a:pt x="18" y="593"/>
                  </a:lnTo>
                  <a:lnTo>
                    <a:pt x="18" y="592"/>
                  </a:lnTo>
                  <a:lnTo>
                    <a:pt x="18" y="591"/>
                  </a:lnTo>
                  <a:lnTo>
                    <a:pt x="17" y="591"/>
                  </a:lnTo>
                  <a:lnTo>
                    <a:pt x="17" y="590"/>
                  </a:lnTo>
                  <a:lnTo>
                    <a:pt x="17" y="588"/>
                  </a:lnTo>
                  <a:lnTo>
                    <a:pt x="17" y="585"/>
                  </a:lnTo>
                  <a:lnTo>
                    <a:pt x="17" y="583"/>
                  </a:lnTo>
                  <a:lnTo>
                    <a:pt x="17" y="582"/>
                  </a:lnTo>
                  <a:lnTo>
                    <a:pt x="17" y="578"/>
                  </a:lnTo>
                  <a:lnTo>
                    <a:pt x="17" y="577"/>
                  </a:lnTo>
                  <a:lnTo>
                    <a:pt x="17" y="576"/>
                  </a:lnTo>
                  <a:lnTo>
                    <a:pt x="17" y="574"/>
                  </a:lnTo>
                  <a:lnTo>
                    <a:pt x="18" y="573"/>
                  </a:lnTo>
                  <a:lnTo>
                    <a:pt x="18" y="572"/>
                  </a:lnTo>
                  <a:lnTo>
                    <a:pt x="18" y="571"/>
                  </a:lnTo>
                  <a:lnTo>
                    <a:pt x="19" y="571"/>
                  </a:lnTo>
                  <a:lnTo>
                    <a:pt x="19" y="570"/>
                  </a:lnTo>
                  <a:lnTo>
                    <a:pt x="20" y="570"/>
                  </a:lnTo>
                  <a:lnTo>
                    <a:pt x="21" y="570"/>
                  </a:lnTo>
                  <a:lnTo>
                    <a:pt x="25" y="571"/>
                  </a:lnTo>
                  <a:lnTo>
                    <a:pt x="31" y="572"/>
                  </a:lnTo>
                  <a:lnTo>
                    <a:pt x="32" y="572"/>
                  </a:lnTo>
                  <a:lnTo>
                    <a:pt x="33" y="572"/>
                  </a:lnTo>
                  <a:lnTo>
                    <a:pt x="34" y="572"/>
                  </a:lnTo>
                  <a:lnTo>
                    <a:pt x="35" y="572"/>
                  </a:lnTo>
                  <a:lnTo>
                    <a:pt x="36" y="572"/>
                  </a:lnTo>
                  <a:lnTo>
                    <a:pt x="36" y="571"/>
                  </a:lnTo>
                  <a:lnTo>
                    <a:pt x="37" y="571"/>
                  </a:lnTo>
                  <a:lnTo>
                    <a:pt x="37" y="570"/>
                  </a:lnTo>
                  <a:lnTo>
                    <a:pt x="38" y="569"/>
                  </a:lnTo>
                  <a:lnTo>
                    <a:pt x="38" y="569"/>
                  </a:lnTo>
                  <a:lnTo>
                    <a:pt x="38" y="568"/>
                  </a:lnTo>
                  <a:lnTo>
                    <a:pt x="39" y="564"/>
                  </a:lnTo>
                  <a:lnTo>
                    <a:pt x="40" y="562"/>
                  </a:lnTo>
                  <a:lnTo>
                    <a:pt x="40" y="561"/>
                  </a:lnTo>
                  <a:lnTo>
                    <a:pt x="41" y="560"/>
                  </a:lnTo>
                  <a:lnTo>
                    <a:pt x="41" y="559"/>
                  </a:lnTo>
                  <a:lnTo>
                    <a:pt x="42" y="558"/>
                  </a:lnTo>
                  <a:lnTo>
                    <a:pt x="42" y="558"/>
                  </a:lnTo>
                  <a:lnTo>
                    <a:pt x="42" y="558"/>
                  </a:lnTo>
                  <a:lnTo>
                    <a:pt x="42" y="557"/>
                  </a:lnTo>
                  <a:lnTo>
                    <a:pt x="42" y="554"/>
                  </a:lnTo>
                  <a:lnTo>
                    <a:pt x="42" y="551"/>
                  </a:lnTo>
                  <a:lnTo>
                    <a:pt x="43" y="548"/>
                  </a:lnTo>
                  <a:lnTo>
                    <a:pt x="44" y="544"/>
                  </a:lnTo>
                  <a:lnTo>
                    <a:pt x="45" y="542"/>
                  </a:lnTo>
                  <a:lnTo>
                    <a:pt x="45" y="540"/>
                  </a:lnTo>
                  <a:lnTo>
                    <a:pt x="45" y="540"/>
                  </a:lnTo>
                  <a:lnTo>
                    <a:pt x="45" y="539"/>
                  </a:lnTo>
                  <a:lnTo>
                    <a:pt x="43" y="534"/>
                  </a:lnTo>
                  <a:lnTo>
                    <a:pt x="42" y="532"/>
                  </a:lnTo>
                  <a:lnTo>
                    <a:pt x="42" y="531"/>
                  </a:lnTo>
                  <a:lnTo>
                    <a:pt x="42" y="529"/>
                  </a:lnTo>
                  <a:lnTo>
                    <a:pt x="42" y="528"/>
                  </a:lnTo>
                  <a:lnTo>
                    <a:pt x="42" y="526"/>
                  </a:lnTo>
                  <a:lnTo>
                    <a:pt x="42" y="525"/>
                  </a:lnTo>
                  <a:lnTo>
                    <a:pt x="43" y="523"/>
                  </a:lnTo>
                  <a:lnTo>
                    <a:pt x="43" y="522"/>
                  </a:lnTo>
                  <a:lnTo>
                    <a:pt x="44" y="520"/>
                  </a:lnTo>
                  <a:lnTo>
                    <a:pt x="45" y="519"/>
                  </a:lnTo>
                  <a:lnTo>
                    <a:pt x="46" y="518"/>
                  </a:lnTo>
                  <a:lnTo>
                    <a:pt x="46" y="517"/>
                  </a:lnTo>
                  <a:lnTo>
                    <a:pt x="50" y="512"/>
                  </a:lnTo>
                  <a:lnTo>
                    <a:pt x="53" y="508"/>
                  </a:lnTo>
                  <a:lnTo>
                    <a:pt x="54" y="507"/>
                  </a:lnTo>
                  <a:lnTo>
                    <a:pt x="55" y="505"/>
                  </a:lnTo>
                  <a:lnTo>
                    <a:pt x="55" y="504"/>
                  </a:lnTo>
                  <a:lnTo>
                    <a:pt x="56" y="503"/>
                  </a:lnTo>
                  <a:lnTo>
                    <a:pt x="56" y="501"/>
                  </a:lnTo>
                  <a:lnTo>
                    <a:pt x="57" y="498"/>
                  </a:lnTo>
                  <a:lnTo>
                    <a:pt x="57" y="496"/>
                  </a:lnTo>
                  <a:lnTo>
                    <a:pt x="57" y="493"/>
                  </a:lnTo>
                  <a:lnTo>
                    <a:pt x="57" y="492"/>
                  </a:lnTo>
                  <a:lnTo>
                    <a:pt x="57" y="490"/>
                  </a:lnTo>
                  <a:lnTo>
                    <a:pt x="57" y="485"/>
                  </a:lnTo>
                  <a:lnTo>
                    <a:pt x="56" y="483"/>
                  </a:lnTo>
                  <a:lnTo>
                    <a:pt x="56" y="482"/>
                  </a:lnTo>
                  <a:lnTo>
                    <a:pt x="55" y="481"/>
                  </a:lnTo>
                  <a:lnTo>
                    <a:pt x="55" y="479"/>
                  </a:lnTo>
                  <a:lnTo>
                    <a:pt x="54" y="478"/>
                  </a:lnTo>
                  <a:lnTo>
                    <a:pt x="53" y="478"/>
                  </a:lnTo>
                  <a:lnTo>
                    <a:pt x="52" y="477"/>
                  </a:lnTo>
                  <a:lnTo>
                    <a:pt x="51" y="476"/>
                  </a:lnTo>
                  <a:lnTo>
                    <a:pt x="50" y="475"/>
                  </a:lnTo>
                  <a:lnTo>
                    <a:pt x="49" y="475"/>
                  </a:lnTo>
                  <a:lnTo>
                    <a:pt x="49" y="474"/>
                  </a:lnTo>
                  <a:lnTo>
                    <a:pt x="47" y="474"/>
                  </a:lnTo>
                  <a:lnTo>
                    <a:pt x="43" y="473"/>
                  </a:lnTo>
                  <a:lnTo>
                    <a:pt x="42" y="473"/>
                  </a:lnTo>
                  <a:lnTo>
                    <a:pt x="40" y="472"/>
                  </a:lnTo>
                  <a:lnTo>
                    <a:pt x="39" y="472"/>
                  </a:lnTo>
                  <a:lnTo>
                    <a:pt x="39" y="472"/>
                  </a:lnTo>
                  <a:lnTo>
                    <a:pt x="38" y="472"/>
                  </a:lnTo>
                  <a:lnTo>
                    <a:pt x="38" y="471"/>
                  </a:lnTo>
                  <a:lnTo>
                    <a:pt x="38" y="471"/>
                  </a:lnTo>
                  <a:lnTo>
                    <a:pt x="37" y="471"/>
                  </a:lnTo>
                  <a:lnTo>
                    <a:pt x="37" y="470"/>
                  </a:lnTo>
                  <a:lnTo>
                    <a:pt x="37" y="469"/>
                  </a:lnTo>
                  <a:lnTo>
                    <a:pt x="38" y="468"/>
                  </a:lnTo>
                  <a:lnTo>
                    <a:pt x="39" y="465"/>
                  </a:lnTo>
                  <a:lnTo>
                    <a:pt x="39" y="464"/>
                  </a:lnTo>
                  <a:lnTo>
                    <a:pt x="39" y="462"/>
                  </a:lnTo>
                  <a:lnTo>
                    <a:pt x="39" y="461"/>
                  </a:lnTo>
                  <a:lnTo>
                    <a:pt x="39" y="460"/>
                  </a:lnTo>
                  <a:lnTo>
                    <a:pt x="39" y="459"/>
                  </a:lnTo>
                  <a:lnTo>
                    <a:pt x="37" y="455"/>
                  </a:lnTo>
                  <a:lnTo>
                    <a:pt x="37" y="454"/>
                  </a:lnTo>
                  <a:lnTo>
                    <a:pt x="37" y="453"/>
                  </a:lnTo>
                  <a:lnTo>
                    <a:pt x="36" y="449"/>
                  </a:lnTo>
                  <a:lnTo>
                    <a:pt x="36" y="448"/>
                  </a:lnTo>
                  <a:lnTo>
                    <a:pt x="36" y="447"/>
                  </a:lnTo>
                  <a:lnTo>
                    <a:pt x="35" y="446"/>
                  </a:lnTo>
                  <a:lnTo>
                    <a:pt x="34" y="444"/>
                  </a:lnTo>
                  <a:lnTo>
                    <a:pt x="33" y="443"/>
                  </a:lnTo>
                  <a:lnTo>
                    <a:pt x="30" y="440"/>
                  </a:lnTo>
                  <a:lnTo>
                    <a:pt x="27" y="437"/>
                  </a:lnTo>
                  <a:lnTo>
                    <a:pt x="25" y="434"/>
                  </a:lnTo>
                  <a:lnTo>
                    <a:pt x="24" y="432"/>
                  </a:lnTo>
                  <a:lnTo>
                    <a:pt x="23" y="431"/>
                  </a:lnTo>
                  <a:lnTo>
                    <a:pt x="21" y="428"/>
                  </a:lnTo>
                  <a:lnTo>
                    <a:pt x="20" y="425"/>
                  </a:lnTo>
                  <a:lnTo>
                    <a:pt x="19" y="423"/>
                  </a:lnTo>
                  <a:lnTo>
                    <a:pt x="18" y="419"/>
                  </a:lnTo>
                  <a:lnTo>
                    <a:pt x="17" y="417"/>
                  </a:lnTo>
                  <a:lnTo>
                    <a:pt x="17" y="416"/>
                  </a:lnTo>
                  <a:lnTo>
                    <a:pt x="16" y="415"/>
                  </a:lnTo>
                  <a:lnTo>
                    <a:pt x="15" y="413"/>
                  </a:lnTo>
                  <a:lnTo>
                    <a:pt x="12" y="408"/>
                  </a:lnTo>
                  <a:lnTo>
                    <a:pt x="11" y="407"/>
                  </a:lnTo>
                  <a:lnTo>
                    <a:pt x="11" y="405"/>
                  </a:lnTo>
                  <a:lnTo>
                    <a:pt x="10" y="404"/>
                  </a:lnTo>
                  <a:lnTo>
                    <a:pt x="10" y="402"/>
                  </a:lnTo>
                  <a:lnTo>
                    <a:pt x="10" y="401"/>
                  </a:lnTo>
                  <a:lnTo>
                    <a:pt x="10" y="398"/>
                  </a:lnTo>
                  <a:lnTo>
                    <a:pt x="10" y="397"/>
                  </a:lnTo>
                  <a:lnTo>
                    <a:pt x="10" y="396"/>
                  </a:lnTo>
                  <a:lnTo>
                    <a:pt x="10" y="394"/>
                  </a:lnTo>
                  <a:lnTo>
                    <a:pt x="11" y="393"/>
                  </a:lnTo>
                  <a:lnTo>
                    <a:pt x="11" y="391"/>
                  </a:lnTo>
                  <a:lnTo>
                    <a:pt x="11" y="390"/>
                  </a:lnTo>
                  <a:lnTo>
                    <a:pt x="12" y="389"/>
                  </a:lnTo>
                  <a:lnTo>
                    <a:pt x="12" y="387"/>
                  </a:lnTo>
                  <a:lnTo>
                    <a:pt x="14" y="386"/>
                  </a:lnTo>
                  <a:lnTo>
                    <a:pt x="16" y="382"/>
                  </a:lnTo>
                  <a:lnTo>
                    <a:pt x="17" y="381"/>
                  </a:lnTo>
                  <a:lnTo>
                    <a:pt x="17" y="380"/>
                  </a:lnTo>
                  <a:lnTo>
                    <a:pt x="18" y="379"/>
                  </a:lnTo>
                  <a:lnTo>
                    <a:pt x="18" y="378"/>
                  </a:lnTo>
                  <a:lnTo>
                    <a:pt x="18" y="376"/>
                  </a:lnTo>
                  <a:lnTo>
                    <a:pt x="18" y="375"/>
                  </a:lnTo>
                  <a:lnTo>
                    <a:pt x="18" y="373"/>
                  </a:lnTo>
                  <a:lnTo>
                    <a:pt x="17" y="368"/>
                  </a:lnTo>
                  <a:lnTo>
                    <a:pt x="17" y="366"/>
                  </a:lnTo>
                  <a:lnTo>
                    <a:pt x="16" y="364"/>
                  </a:lnTo>
                  <a:lnTo>
                    <a:pt x="16" y="360"/>
                  </a:lnTo>
                  <a:lnTo>
                    <a:pt x="16" y="354"/>
                  </a:lnTo>
                  <a:lnTo>
                    <a:pt x="15" y="352"/>
                  </a:lnTo>
                  <a:lnTo>
                    <a:pt x="15" y="350"/>
                  </a:lnTo>
                  <a:lnTo>
                    <a:pt x="14" y="348"/>
                  </a:lnTo>
                  <a:lnTo>
                    <a:pt x="12" y="342"/>
                  </a:lnTo>
                  <a:lnTo>
                    <a:pt x="9" y="335"/>
                  </a:lnTo>
                  <a:lnTo>
                    <a:pt x="8" y="331"/>
                  </a:lnTo>
                  <a:lnTo>
                    <a:pt x="7" y="329"/>
                  </a:lnTo>
                  <a:lnTo>
                    <a:pt x="7" y="326"/>
                  </a:lnTo>
                  <a:lnTo>
                    <a:pt x="5" y="319"/>
                  </a:lnTo>
                  <a:lnTo>
                    <a:pt x="4" y="316"/>
                  </a:lnTo>
                  <a:lnTo>
                    <a:pt x="3" y="312"/>
                  </a:lnTo>
                  <a:lnTo>
                    <a:pt x="1" y="307"/>
                  </a:lnTo>
                  <a:lnTo>
                    <a:pt x="1" y="305"/>
                  </a:lnTo>
                  <a:lnTo>
                    <a:pt x="0" y="303"/>
                  </a:lnTo>
                  <a:lnTo>
                    <a:pt x="0" y="302"/>
                  </a:lnTo>
                  <a:lnTo>
                    <a:pt x="0" y="301"/>
                  </a:lnTo>
                  <a:lnTo>
                    <a:pt x="0" y="300"/>
                  </a:lnTo>
                  <a:lnTo>
                    <a:pt x="1" y="300"/>
                  </a:lnTo>
                  <a:lnTo>
                    <a:pt x="1" y="299"/>
                  </a:lnTo>
                  <a:lnTo>
                    <a:pt x="1" y="299"/>
                  </a:lnTo>
                  <a:lnTo>
                    <a:pt x="2" y="298"/>
                  </a:lnTo>
                  <a:lnTo>
                    <a:pt x="2" y="298"/>
                  </a:lnTo>
                  <a:lnTo>
                    <a:pt x="3" y="297"/>
                  </a:lnTo>
                  <a:lnTo>
                    <a:pt x="4" y="297"/>
                  </a:lnTo>
                  <a:lnTo>
                    <a:pt x="5" y="296"/>
                  </a:lnTo>
                  <a:lnTo>
                    <a:pt x="7" y="296"/>
                  </a:lnTo>
                  <a:lnTo>
                    <a:pt x="10" y="296"/>
                  </a:lnTo>
                  <a:lnTo>
                    <a:pt x="12" y="295"/>
                  </a:lnTo>
                  <a:lnTo>
                    <a:pt x="13" y="295"/>
                  </a:lnTo>
                  <a:lnTo>
                    <a:pt x="14" y="294"/>
                  </a:lnTo>
                  <a:lnTo>
                    <a:pt x="15" y="294"/>
                  </a:lnTo>
                  <a:lnTo>
                    <a:pt x="15" y="293"/>
                  </a:lnTo>
                  <a:lnTo>
                    <a:pt x="17" y="292"/>
                  </a:lnTo>
                  <a:lnTo>
                    <a:pt x="18" y="290"/>
                  </a:lnTo>
                  <a:lnTo>
                    <a:pt x="19" y="289"/>
                  </a:lnTo>
                  <a:lnTo>
                    <a:pt x="20" y="287"/>
                  </a:lnTo>
                  <a:lnTo>
                    <a:pt x="21" y="286"/>
                  </a:lnTo>
                  <a:lnTo>
                    <a:pt x="25" y="283"/>
                  </a:lnTo>
                  <a:lnTo>
                    <a:pt x="26" y="281"/>
                  </a:lnTo>
                  <a:lnTo>
                    <a:pt x="31" y="278"/>
                  </a:lnTo>
                  <a:lnTo>
                    <a:pt x="32" y="276"/>
                  </a:lnTo>
                  <a:lnTo>
                    <a:pt x="33" y="275"/>
                  </a:lnTo>
                  <a:lnTo>
                    <a:pt x="34" y="274"/>
                  </a:lnTo>
                  <a:lnTo>
                    <a:pt x="35" y="273"/>
                  </a:lnTo>
                  <a:lnTo>
                    <a:pt x="35" y="272"/>
                  </a:lnTo>
                  <a:lnTo>
                    <a:pt x="36" y="271"/>
                  </a:lnTo>
                  <a:lnTo>
                    <a:pt x="37" y="269"/>
                  </a:lnTo>
                  <a:lnTo>
                    <a:pt x="37" y="267"/>
                  </a:lnTo>
                  <a:lnTo>
                    <a:pt x="37" y="266"/>
                  </a:lnTo>
                  <a:lnTo>
                    <a:pt x="37" y="265"/>
                  </a:lnTo>
                  <a:lnTo>
                    <a:pt x="37" y="263"/>
                  </a:lnTo>
                  <a:lnTo>
                    <a:pt x="37" y="258"/>
                  </a:lnTo>
                  <a:lnTo>
                    <a:pt x="36" y="256"/>
                  </a:lnTo>
                  <a:lnTo>
                    <a:pt x="36" y="253"/>
                  </a:lnTo>
                  <a:lnTo>
                    <a:pt x="36" y="252"/>
                  </a:lnTo>
                  <a:lnTo>
                    <a:pt x="35" y="250"/>
                  </a:lnTo>
                  <a:lnTo>
                    <a:pt x="36" y="249"/>
                  </a:lnTo>
                  <a:lnTo>
                    <a:pt x="36" y="248"/>
                  </a:lnTo>
                  <a:lnTo>
                    <a:pt x="36" y="247"/>
                  </a:lnTo>
                  <a:lnTo>
                    <a:pt x="36" y="245"/>
                  </a:lnTo>
                  <a:lnTo>
                    <a:pt x="38" y="241"/>
                  </a:lnTo>
                  <a:lnTo>
                    <a:pt x="38" y="240"/>
                  </a:lnTo>
                  <a:lnTo>
                    <a:pt x="38" y="239"/>
                  </a:lnTo>
                  <a:lnTo>
                    <a:pt x="38" y="237"/>
                  </a:lnTo>
                  <a:lnTo>
                    <a:pt x="38" y="236"/>
                  </a:lnTo>
                  <a:lnTo>
                    <a:pt x="37" y="231"/>
                  </a:lnTo>
                  <a:lnTo>
                    <a:pt x="37" y="229"/>
                  </a:lnTo>
                  <a:lnTo>
                    <a:pt x="37" y="227"/>
                  </a:lnTo>
                  <a:lnTo>
                    <a:pt x="37" y="226"/>
                  </a:lnTo>
                  <a:lnTo>
                    <a:pt x="38" y="225"/>
                  </a:lnTo>
                  <a:lnTo>
                    <a:pt x="38" y="224"/>
                  </a:lnTo>
                  <a:lnTo>
                    <a:pt x="38" y="223"/>
                  </a:lnTo>
                  <a:lnTo>
                    <a:pt x="40" y="220"/>
                  </a:lnTo>
                  <a:lnTo>
                    <a:pt x="41" y="219"/>
                  </a:lnTo>
                  <a:lnTo>
                    <a:pt x="43" y="214"/>
                  </a:lnTo>
                  <a:lnTo>
                    <a:pt x="44" y="210"/>
                  </a:lnTo>
                  <a:lnTo>
                    <a:pt x="45" y="208"/>
                  </a:lnTo>
                  <a:lnTo>
                    <a:pt x="47" y="203"/>
                  </a:lnTo>
                  <a:lnTo>
                    <a:pt x="51" y="192"/>
                  </a:lnTo>
                  <a:lnTo>
                    <a:pt x="52" y="187"/>
                  </a:lnTo>
                  <a:lnTo>
                    <a:pt x="55" y="181"/>
                  </a:lnTo>
                  <a:lnTo>
                    <a:pt x="55" y="179"/>
                  </a:lnTo>
                  <a:lnTo>
                    <a:pt x="56" y="177"/>
                  </a:lnTo>
                  <a:lnTo>
                    <a:pt x="56" y="175"/>
                  </a:lnTo>
                  <a:lnTo>
                    <a:pt x="57" y="173"/>
                  </a:lnTo>
                  <a:lnTo>
                    <a:pt x="57" y="171"/>
                  </a:lnTo>
                  <a:lnTo>
                    <a:pt x="57" y="169"/>
                  </a:lnTo>
                  <a:lnTo>
                    <a:pt x="57" y="167"/>
                  </a:lnTo>
                  <a:lnTo>
                    <a:pt x="57" y="165"/>
                  </a:lnTo>
                  <a:lnTo>
                    <a:pt x="57" y="165"/>
                  </a:lnTo>
                  <a:lnTo>
                    <a:pt x="57" y="165"/>
                  </a:lnTo>
                  <a:lnTo>
                    <a:pt x="58" y="165"/>
                  </a:lnTo>
                  <a:lnTo>
                    <a:pt x="59" y="164"/>
                  </a:lnTo>
                  <a:lnTo>
                    <a:pt x="60" y="163"/>
                  </a:lnTo>
                  <a:lnTo>
                    <a:pt x="60" y="163"/>
                  </a:lnTo>
                  <a:lnTo>
                    <a:pt x="61" y="162"/>
                  </a:lnTo>
                  <a:lnTo>
                    <a:pt x="65" y="157"/>
                  </a:lnTo>
                  <a:lnTo>
                    <a:pt x="66" y="156"/>
                  </a:lnTo>
                  <a:lnTo>
                    <a:pt x="67" y="155"/>
                  </a:lnTo>
                  <a:lnTo>
                    <a:pt x="69" y="154"/>
                  </a:lnTo>
                  <a:lnTo>
                    <a:pt x="71" y="152"/>
                  </a:lnTo>
                  <a:lnTo>
                    <a:pt x="72" y="151"/>
                  </a:lnTo>
                  <a:lnTo>
                    <a:pt x="74" y="150"/>
                  </a:lnTo>
                  <a:lnTo>
                    <a:pt x="75" y="150"/>
                  </a:lnTo>
                  <a:lnTo>
                    <a:pt x="76" y="149"/>
                  </a:lnTo>
                  <a:lnTo>
                    <a:pt x="78" y="149"/>
                  </a:lnTo>
                  <a:lnTo>
                    <a:pt x="79" y="148"/>
                  </a:lnTo>
                  <a:lnTo>
                    <a:pt x="81" y="148"/>
                  </a:lnTo>
                  <a:lnTo>
                    <a:pt x="86" y="147"/>
                  </a:lnTo>
                  <a:lnTo>
                    <a:pt x="88" y="147"/>
                  </a:lnTo>
                  <a:lnTo>
                    <a:pt x="91" y="146"/>
                  </a:lnTo>
                  <a:lnTo>
                    <a:pt x="92" y="146"/>
                  </a:lnTo>
                  <a:lnTo>
                    <a:pt x="94" y="145"/>
                  </a:lnTo>
                  <a:lnTo>
                    <a:pt x="95" y="144"/>
                  </a:lnTo>
                  <a:lnTo>
                    <a:pt x="97" y="143"/>
                  </a:lnTo>
                  <a:lnTo>
                    <a:pt x="99" y="141"/>
                  </a:lnTo>
                  <a:lnTo>
                    <a:pt x="100" y="140"/>
                  </a:lnTo>
                  <a:lnTo>
                    <a:pt x="101" y="140"/>
                  </a:lnTo>
                  <a:lnTo>
                    <a:pt x="102" y="139"/>
                  </a:lnTo>
                  <a:lnTo>
                    <a:pt x="102" y="139"/>
                  </a:lnTo>
                  <a:lnTo>
                    <a:pt x="103" y="139"/>
                  </a:lnTo>
                  <a:lnTo>
                    <a:pt x="104" y="139"/>
                  </a:lnTo>
                  <a:lnTo>
                    <a:pt x="105" y="139"/>
                  </a:lnTo>
                  <a:lnTo>
                    <a:pt x="106" y="140"/>
                  </a:lnTo>
                  <a:lnTo>
                    <a:pt x="107" y="141"/>
                  </a:lnTo>
                  <a:lnTo>
                    <a:pt x="111" y="145"/>
                  </a:lnTo>
                  <a:lnTo>
                    <a:pt x="113" y="146"/>
                  </a:lnTo>
                  <a:lnTo>
                    <a:pt x="113" y="147"/>
                  </a:lnTo>
                  <a:lnTo>
                    <a:pt x="114" y="147"/>
                  </a:lnTo>
                  <a:lnTo>
                    <a:pt x="115" y="147"/>
                  </a:lnTo>
                  <a:lnTo>
                    <a:pt x="116" y="148"/>
                  </a:lnTo>
                  <a:lnTo>
                    <a:pt x="117" y="148"/>
                  </a:lnTo>
                  <a:lnTo>
                    <a:pt x="118" y="147"/>
                  </a:lnTo>
                  <a:lnTo>
                    <a:pt x="119" y="147"/>
                  </a:lnTo>
                  <a:lnTo>
                    <a:pt x="119" y="146"/>
                  </a:lnTo>
                  <a:lnTo>
                    <a:pt x="120" y="145"/>
                  </a:lnTo>
                  <a:lnTo>
                    <a:pt x="121" y="144"/>
                  </a:lnTo>
                  <a:lnTo>
                    <a:pt x="121" y="143"/>
                  </a:lnTo>
                  <a:lnTo>
                    <a:pt x="122" y="142"/>
                  </a:lnTo>
                  <a:lnTo>
                    <a:pt x="122" y="141"/>
                  </a:lnTo>
                  <a:lnTo>
                    <a:pt x="121" y="139"/>
                  </a:lnTo>
                  <a:lnTo>
                    <a:pt x="121" y="138"/>
                  </a:lnTo>
                  <a:lnTo>
                    <a:pt x="120" y="134"/>
                  </a:lnTo>
                  <a:lnTo>
                    <a:pt x="119" y="132"/>
                  </a:lnTo>
                  <a:lnTo>
                    <a:pt x="119" y="129"/>
                  </a:lnTo>
                  <a:lnTo>
                    <a:pt x="119" y="127"/>
                  </a:lnTo>
                  <a:lnTo>
                    <a:pt x="118" y="126"/>
                  </a:lnTo>
                  <a:lnTo>
                    <a:pt x="119" y="124"/>
                  </a:lnTo>
                  <a:lnTo>
                    <a:pt x="119" y="119"/>
                  </a:lnTo>
                  <a:lnTo>
                    <a:pt x="119" y="116"/>
                  </a:lnTo>
                  <a:lnTo>
                    <a:pt x="120" y="114"/>
                  </a:lnTo>
                  <a:lnTo>
                    <a:pt x="119" y="111"/>
                  </a:lnTo>
                  <a:lnTo>
                    <a:pt x="119" y="109"/>
                  </a:lnTo>
                  <a:lnTo>
                    <a:pt x="118" y="107"/>
                  </a:lnTo>
                  <a:lnTo>
                    <a:pt x="118" y="105"/>
                  </a:lnTo>
                  <a:lnTo>
                    <a:pt x="117" y="103"/>
                  </a:lnTo>
                  <a:lnTo>
                    <a:pt x="115" y="101"/>
                  </a:lnTo>
                  <a:lnTo>
                    <a:pt x="114" y="99"/>
                  </a:lnTo>
                  <a:lnTo>
                    <a:pt x="112" y="98"/>
                  </a:lnTo>
                  <a:lnTo>
                    <a:pt x="111" y="97"/>
                  </a:lnTo>
                  <a:lnTo>
                    <a:pt x="110" y="96"/>
                  </a:lnTo>
                  <a:lnTo>
                    <a:pt x="108" y="94"/>
                  </a:lnTo>
                  <a:lnTo>
                    <a:pt x="100" y="90"/>
                  </a:lnTo>
                  <a:lnTo>
                    <a:pt x="98" y="89"/>
                  </a:lnTo>
                  <a:lnTo>
                    <a:pt x="95" y="88"/>
                  </a:lnTo>
                  <a:lnTo>
                    <a:pt x="94" y="87"/>
                  </a:lnTo>
                  <a:lnTo>
                    <a:pt x="92" y="86"/>
                  </a:lnTo>
                  <a:lnTo>
                    <a:pt x="91" y="85"/>
                  </a:lnTo>
                  <a:lnTo>
                    <a:pt x="90" y="84"/>
                  </a:lnTo>
                  <a:lnTo>
                    <a:pt x="89" y="83"/>
                  </a:lnTo>
                  <a:lnTo>
                    <a:pt x="88" y="82"/>
                  </a:lnTo>
                  <a:lnTo>
                    <a:pt x="88" y="80"/>
                  </a:lnTo>
                  <a:lnTo>
                    <a:pt x="87" y="79"/>
                  </a:lnTo>
                  <a:lnTo>
                    <a:pt x="86" y="77"/>
                  </a:lnTo>
                  <a:lnTo>
                    <a:pt x="84" y="70"/>
                  </a:lnTo>
                  <a:lnTo>
                    <a:pt x="80" y="64"/>
                  </a:lnTo>
                  <a:lnTo>
                    <a:pt x="79" y="60"/>
                  </a:lnTo>
                  <a:lnTo>
                    <a:pt x="78" y="57"/>
                  </a:lnTo>
                  <a:lnTo>
                    <a:pt x="76" y="52"/>
                  </a:lnTo>
                  <a:lnTo>
                    <a:pt x="75" y="48"/>
                  </a:lnTo>
                  <a:lnTo>
                    <a:pt x="74" y="46"/>
                  </a:lnTo>
                  <a:lnTo>
                    <a:pt x="73" y="44"/>
                  </a:lnTo>
                  <a:lnTo>
                    <a:pt x="72" y="43"/>
                  </a:lnTo>
                  <a:lnTo>
                    <a:pt x="72" y="42"/>
                  </a:lnTo>
                  <a:lnTo>
                    <a:pt x="71" y="41"/>
                  </a:lnTo>
                  <a:lnTo>
                    <a:pt x="70" y="40"/>
                  </a:lnTo>
                  <a:lnTo>
                    <a:pt x="69" y="39"/>
                  </a:lnTo>
                  <a:lnTo>
                    <a:pt x="65" y="36"/>
                  </a:lnTo>
                  <a:lnTo>
                    <a:pt x="61" y="32"/>
                  </a:lnTo>
                  <a:lnTo>
                    <a:pt x="59" y="31"/>
                  </a:lnTo>
                  <a:lnTo>
                    <a:pt x="58" y="30"/>
                  </a:lnTo>
                  <a:lnTo>
                    <a:pt x="58" y="29"/>
                  </a:lnTo>
                  <a:lnTo>
                    <a:pt x="57" y="28"/>
                  </a:lnTo>
                  <a:lnTo>
                    <a:pt x="56" y="27"/>
                  </a:lnTo>
                  <a:lnTo>
                    <a:pt x="56" y="26"/>
                  </a:lnTo>
                  <a:lnTo>
                    <a:pt x="55" y="25"/>
                  </a:lnTo>
                  <a:lnTo>
                    <a:pt x="55" y="24"/>
                  </a:lnTo>
                  <a:lnTo>
                    <a:pt x="55" y="23"/>
                  </a:lnTo>
                  <a:lnTo>
                    <a:pt x="55" y="22"/>
                  </a:lnTo>
                  <a:lnTo>
                    <a:pt x="55" y="21"/>
                  </a:lnTo>
                  <a:lnTo>
                    <a:pt x="56" y="19"/>
                  </a:lnTo>
                  <a:lnTo>
                    <a:pt x="56" y="17"/>
                  </a:lnTo>
                  <a:lnTo>
                    <a:pt x="57" y="15"/>
                  </a:lnTo>
                  <a:lnTo>
                    <a:pt x="58" y="13"/>
                  </a:lnTo>
                  <a:lnTo>
                    <a:pt x="60" y="11"/>
                  </a:lnTo>
                  <a:lnTo>
                    <a:pt x="61" y="9"/>
                  </a:lnTo>
                  <a:lnTo>
                    <a:pt x="63" y="7"/>
                  </a:lnTo>
                  <a:lnTo>
                    <a:pt x="64" y="5"/>
                  </a:lnTo>
                  <a:lnTo>
                    <a:pt x="65" y="4"/>
                  </a:lnTo>
                  <a:lnTo>
                    <a:pt x="67" y="3"/>
                  </a:lnTo>
                  <a:lnTo>
                    <a:pt x="69" y="1"/>
                  </a:lnTo>
                  <a:lnTo>
                    <a:pt x="70" y="1"/>
                  </a:lnTo>
                  <a:lnTo>
                    <a:pt x="71" y="0"/>
                  </a:lnTo>
                  <a:lnTo>
                    <a:pt x="72" y="0"/>
                  </a:lnTo>
                  <a:lnTo>
                    <a:pt x="72" y="0"/>
                  </a:lnTo>
                  <a:lnTo>
                    <a:pt x="72" y="1"/>
                  </a:lnTo>
                  <a:lnTo>
                    <a:pt x="74" y="2"/>
                  </a:lnTo>
                  <a:lnTo>
                    <a:pt x="76" y="4"/>
                  </a:lnTo>
                  <a:lnTo>
                    <a:pt x="79" y="5"/>
                  </a:lnTo>
                  <a:lnTo>
                    <a:pt x="83" y="7"/>
                  </a:lnTo>
                  <a:lnTo>
                    <a:pt x="89" y="11"/>
                  </a:lnTo>
                  <a:lnTo>
                    <a:pt x="92" y="13"/>
                  </a:lnTo>
                  <a:lnTo>
                    <a:pt x="96" y="15"/>
                  </a:lnTo>
                  <a:lnTo>
                    <a:pt x="97" y="15"/>
                  </a:lnTo>
                  <a:lnTo>
                    <a:pt x="98" y="16"/>
                  </a:lnTo>
                  <a:lnTo>
                    <a:pt x="100" y="16"/>
                  </a:lnTo>
                  <a:lnTo>
                    <a:pt x="102" y="16"/>
                  </a:lnTo>
                  <a:lnTo>
                    <a:pt x="104" y="16"/>
                  </a:lnTo>
                  <a:lnTo>
                    <a:pt x="107" y="16"/>
                  </a:lnTo>
                  <a:lnTo>
                    <a:pt x="109" y="16"/>
                  </a:lnTo>
                  <a:lnTo>
                    <a:pt x="111" y="16"/>
                  </a:lnTo>
                  <a:lnTo>
                    <a:pt x="113" y="17"/>
                  </a:lnTo>
                  <a:lnTo>
                    <a:pt x="118" y="18"/>
                  </a:lnTo>
                  <a:lnTo>
                    <a:pt x="120" y="19"/>
                  </a:lnTo>
                  <a:lnTo>
                    <a:pt x="122" y="20"/>
                  </a:lnTo>
                  <a:lnTo>
                    <a:pt x="130" y="23"/>
                  </a:lnTo>
                  <a:lnTo>
                    <a:pt x="133" y="24"/>
                  </a:lnTo>
                  <a:lnTo>
                    <a:pt x="135" y="25"/>
                  </a:lnTo>
                  <a:lnTo>
                    <a:pt x="138" y="26"/>
                  </a:lnTo>
                  <a:lnTo>
                    <a:pt x="142" y="27"/>
                  </a:lnTo>
                  <a:lnTo>
                    <a:pt x="144" y="27"/>
                  </a:lnTo>
                  <a:lnTo>
                    <a:pt x="149" y="28"/>
                  </a:lnTo>
                  <a:lnTo>
                    <a:pt x="151" y="28"/>
                  </a:lnTo>
                  <a:lnTo>
                    <a:pt x="152" y="28"/>
                  </a:lnTo>
                  <a:lnTo>
                    <a:pt x="154" y="29"/>
                  </a:lnTo>
                  <a:lnTo>
                    <a:pt x="155" y="30"/>
                  </a:lnTo>
                  <a:lnTo>
                    <a:pt x="157" y="31"/>
                  </a:lnTo>
                  <a:lnTo>
                    <a:pt x="159" y="32"/>
                  </a:lnTo>
                  <a:lnTo>
                    <a:pt x="160" y="33"/>
                  </a:lnTo>
                  <a:lnTo>
                    <a:pt x="167" y="37"/>
                  </a:lnTo>
                  <a:lnTo>
                    <a:pt x="169" y="38"/>
                  </a:lnTo>
                  <a:lnTo>
                    <a:pt x="170" y="38"/>
                  </a:lnTo>
                  <a:lnTo>
                    <a:pt x="172" y="39"/>
                  </a:lnTo>
                  <a:lnTo>
                    <a:pt x="174" y="39"/>
                  </a:lnTo>
                  <a:lnTo>
                    <a:pt x="175" y="39"/>
                  </a:lnTo>
                  <a:lnTo>
                    <a:pt x="177" y="40"/>
                  </a:lnTo>
                  <a:lnTo>
                    <a:pt x="179" y="40"/>
                  </a:lnTo>
                  <a:lnTo>
                    <a:pt x="185" y="39"/>
                  </a:lnTo>
                  <a:lnTo>
                    <a:pt x="187" y="39"/>
                  </a:lnTo>
                  <a:lnTo>
                    <a:pt x="188" y="39"/>
                  </a:lnTo>
                  <a:lnTo>
                    <a:pt x="189" y="39"/>
                  </a:lnTo>
                  <a:lnTo>
                    <a:pt x="191" y="40"/>
                  </a:lnTo>
                  <a:lnTo>
                    <a:pt x="191" y="40"/>
                  </a:lnTo>
                  <a:lnTo>
                    <a:pt x="192" y="40"/>
                  </a:lnTo>
                  <a:lnTo>
                    <a:pt x="193" y="41"/>
                  </a:lnTo>
                  <a:lnTo>
                    <a:pt x="193" y="42"/>
                  </a:lnTo>
                  <a:lnTo>
                    <a:pt x="194" y="42"/>
                  </a:lnTo>
                  <a:lnTo>
                    <a:pt x="195" y="44"/>
                  </a:lnTo>
                  <a:lnTo>
                    <a:pt x="197" y="50"/>
                  </a:lnTo>
                  <a:lnTo>
                    <a:pt x="198" y="52"/>
                  </a:lnTo>
                  <a:lnTo>
                    <a:pt x="200" y="54"/>
                  </a:lnTo>
                  <a:lnTo>
                    <a:pt x="201" y="57"/>
                  </a:lnTo>
                  <a:lnTo>
                    <a:pt x="203" y="59"/>
                  </a:lnTo>
                  <a:lnTo>
                    <a:pt x="205" y="61"/>
                  </a:lnTo>
                  <a:lnTo>
                    <a:pt x="206" y="63"/>
                  </a:lnTo>
                  <a:lnTo>
                    <a:pt x="207" y="64"/>
                  </a:lnTo>
                  <a:lnTo>
                    <a:pt x="209" y="66"/>
                  </a:lnTo>
                  <a:lnTo>
                    <a:pt x="211" y="67"/>
                  </a:lnTo>
                  <a:lnTo>
                    <a:pt x="213" y="69"/>
                  </a:lnTo>
                  <a:lnTo>
                    <a:pt x="216" y="71"/>
                  </a:lnTo>
                  <a:lnTo>
                    <a:pt x="217" y="72"/>
                  </a:lnTo>
                  <a:lnTo>
                    <a:pt x="219" y="73"/>
                  </a:lnTo>
                  <a:lnTo>
                    <a:pt x="221" y="74"/>
                  </a:lnTo>
                  <a:lnTo>
                    <a:pt x="223" y="76"/>
                  </a:lnTo>
                  <a:lnTo>
                    <a:pt x="226" y="77"/>
                  </a:lnTo>
                  <a:lnTo>
                    <a:pt x="227" y="77"/>
                  </a:lnTo>
                  <a:lnTo>
                    <a:pt x="229" y="78"/>
                  </a:lnTo>
                  <a:lnTo>
                    <a:pt x="230" y="78"/>
                  </a:lnTo>
                  <a:lnTo>
                    <a:pt x="232" y="79"/>
                  </a:lnTo>
                  <a:lnTo>
                    <a:pt x="233" y="79"/>
                  </a:lnTo>
                  <a:lnTo>
                    <a:pt x="235" y="79"/>
                  </a:lnTo>
                  <a:lnTo>
                    <a:pt x="236" y="79"/>
                  </a:lnTo>
                  <a:lnTo>
                    <a:pt x="238" y="79"/>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4" name="Freeform 290">
              <a:extLst>
                <a:ext uri="{FF2B5EF4-FFF2-40B4-BE49-F238E27FC236}">
                  <a16:creationId xmlns:a16="http://schemas.microsoft.com/office/drawing/2014/main" id="{6A20D3F8-0ABD-4149-BB31-BF8713C8D525}"/>
                </a:ext>
              </a:extLst>
            </p:cNvPr>
            <p:cNvSpPr>
              <a:spLocks/>
            </p:cNvSpPr>
            <p:nvPr/>
          </p:nvSpPr>
          <p:spPr bwMode="auto">
            <a:xfrm>
              <a:off x="7765897" y="4085524"/>
              <a:ext cx="869950" cy="719138"/>
            </a:xfrm>
            <a:custGeom>
              <a:avLst/>
              <a:gdLst>
                <a:gd name="T0" fmla="*/ 363 w 548"/>
                <a:gd name="T1" fmla="*/ 11 h 453"/>
                <a:gd name="T2" fmla="*/ 390 w 548"/>
                <a:gd name="T3" fmla="*/ 16 h 453"/>
                <a:gd name="T4" fmla="*/ 436 w 548"/>
                <a:gd name="T5" fmla="*/ 14 h 453"/>
                <a:gd name="T6" fmla="*/ 469 w 548"/>
                <a:gd name="T7" fmla="*/ 28 h 453"/>
                <a:gd name="T8" fmla="*/ 495 w 548"/>
                <a:gd name="T9" fmla="*/ 28 h 453"/>
                <a:gd name="T10" fmla="*/ 518 w 548"/>
                <a:gd name="T11" fmla="*/ 54 h 453"/>
                <a:gd name="T12" fmla="*/ 534 w 548"/>
                <a:gd name="T13" fmla="*/ 78 h 453"/>
                <a:gd name="T14" fmla="*/ 547 w 548"/>
                <a:gd name="T15" fmla="*/ 93 h 453"/>
                <a:gd name="T16" fmla="*/ 536 w 548"/>
                <a:gd name="T17" fmla="*/ 126 h 453"/>
                <a:gd name="T18" fmla="*/ 481 w 548"/>
                <a:gd name="T19" fmla="*/ 153 h 453"/>
                <a:gd name="T20" fmla="*/ 452 w 548"/>
                <a:gd name="T21" fmla="*/ 172 h 453"/>
                <a:gd name="T22" fmla="*/ 441 w 548"/>
                <a:gd name="T23" fmla="*/ 204 h 453"/>
                <a:gd name="T24" fmla="*/ 434 w 548"/>
                <a:gd name="T25" fmla="*/ 242 h 453"/>
                <a:gd name="T26" fmla="*/ 429 w 548"/>
                <a:gd name="T27" fmla="*/ 272 h 453"/>
                <a:gd name="T28" fmla="*/ 420 w 548"/>
                <a:gd name="T29" fmla="*/ 313 h 453"/>
                <a:gd name="T30" fmla="*/ 391 w 548"/>
                <a:gd name="T31" fmla="*/ 336 h 453"/>
                <a:gd name="T32" fmla="*/ 355 w 548"/>
                <a:gd name="T33" fmla="*/ 340 h 453"/>
                <a:gd name="T34" fmla="*/ 342 w 548"/>
                <a:gd name="T35" fmla="*/ 366 h 453"/>
                <a:gd name="T36" fmla="*/ 332 w 548"/>
                <a:gd name="T37" fmla="*/ 399 h 453"/>
                <a:gd name="T38" fmla="*/ 297 w 548"/>
                <a:gd name="T39" fmla="*/ 406 h 453"/>
                <a:gd name="T40" fmla="*/ 272 w 548"/>
                <a:gd name="T41" fmla="*/ 432 h 453"/>
                <a:gd name="T42" fmla="*/ 233 w 548"/>
                <a:gd name="T43" fmla="*/ 453 h 453"/>
                <a:gd name="T44" fmla="*/ 211 w 548"/>
                <a:gd name="T45" fmla="*/ 419 h 453"/>
                <a:gd name="T46" fmla="*/ 188 w 548"/>
                <a:gd name="T47" fmla="*/ 404 h 453"/>
                <a:gd name="T48" fmla="*/ 177 w 548"/>
                <a:gd name="T49" fmla="*/ 389 h 453"/>
                <a:gd name="T50" fmla="*/ 142 w 548"/>
                <a:gd name="T51" fmla="*/ 389 h 453"/>
                <a:gd name="T52" fmla="*/ 117 w 548"/>
                <a:gd name="T53" fmla="*/ 377 h 453"/>
                <a:gd name="T54" fmla="*/ 105 w 548"/>
                <a:gd name="T55" fmla="*/ 362 h 453"/>
                <a:gd name="T56" fmla="*/ 74 w 548"/>
                <a:gd name="T57" fmla="*/ 351 h 453"/>
                <a:gd name="T58" fmla="*/ 54 w 548"/>
                <a:gd name="T59" fmla="*/ 339 h 453"/>
                <a:gd name="T60" fmla="*/ 48 w 548"/>
                <a:gd name="T61" fmla="*/ 320 h 453"/>
                <a:gd name="T62" fmla="*/ 34 w 548"/>
                <a:gd name="T63" fmla="*/ 307 h 453"/>
                <a:gd name="T64" fmla="*/ 2 w 548"/>
                <a:gd name="T65" fmla="*/ 313 h 453"/>
                <a:gd name="T66" fmla="*/ 5 w 548"/>
                <a:gd name="T67" fmla="*/ 297 h 453"/>
                <a:gd name="T68" fmla="*/ 25 w 548"/>
                <a:gd name="T69" fmla="*/ 273 h 453"/>
                <a:gd name="T70" fmla="*/ 33 w 548"/>
                <a:gd name="T71" fmla="*/ 252 h 453"/>
                <a:gd name="T72" fmla="*/ 17 w 548"/>
                <a:gd name="T73" fmla="*/ 248 h 453"/>
                <a:gd name="T74" fmla="*/ 10 w 548"/>
                <a:gd name="T75" fmla="*/ 226 h 453"/>
                <a:gd name="T76" fmla="*/ 9 w 548"/>
                <a:gd name="T77" fmla="*/ 197 h 453"/>
                <a:gd name="T78" fmla="*/ 24 w 548"/>
                <a:gd name="T79" fmla="*/ 178 h 453"/>
                <a:gd name="T80" fmla="*/ 55 w 548"/>
                <a:gd name="T81" fmla="*/ 168 h 453"/>
                <a:gd name="T82" fmla="*/ 76 w 548"/>
                <a:gd name="T83" fmla="*/ 157 h 453"/>
                <a:gd name="T84" fmla="*/ 95 w 548"/>
                <a:gd name="T85" fmla="*/ 133 h 453"/>
                <a:gd name="T86" fmla="*/ 89 w 548"/>
                <a:gd name="T87" fmla="*/ 108 h 453"/>
                <a:gd name="T88" fmla="*/ 103 w 548"/>
                <a:gd name="T89" fmla="*/ 95 h 453"/>
                <a:gd name="T90" fmla="*/ 109 w 548"/>
                <a:gd name="T91" fmla="*/ 109 h 453"/>
                <a:gd name="T92" fmla="*/ 137 w 548"/>
                <a:gd name="T93" fmla="*/ 115 h 453"/>
                <a:gd name="T94" fmla="*/ 157 w 548"/>
                <a:gd name="T95" fmla="*/ 118 h 453"/>
                <a:gd name="T96" fmla="*/ 165 w 548"/>
                <a:gd name="T97" fmla="*/ 99 h 453"/>
                <a:gd name="T98" fmla="*/ 193 w 548"/>
                <a:gd name="T99" fmla="*/ 94 h 453"/>
                <a:gd name="T100" fmla="*/ 212 w 548"/>
                <a:gd name="T101" fmla="*/ 95 h 453"/>
                <a:gd name="T102" fmla="*/ 218 w 548"/>
                <a:gd name="T103" fmla="*/ 80 h 453"/>
                <a:gd name="T104" fmla="*/ 216 w 548"/>
                <a:gd name="T105" fmla="*/ 65 h 453"/>
                <a:gd name="T106" fmla="*/ 229 w 548"/>
                <a:gd name="T107" fmla="*/ 63 h 453"/>
                <a:gd name="T108" fmla="*/ 246 w 548"/>
                <a:gd name="T109" fmla="*/ 63 h 453"/>
                <a:gd name="T110" fmla="*/ 272 w 548"/>
                <a:gd name="T111" fmla="*/ 68 h 453"/>
                <a:gd name="T112" fmla="*/ 282 w 548"/>
                <a:gd name="T113" fmla="*/ 40 h 453"/>
                <a:gd name="T114" fmla="*/ 298 w 548"/>
                <a:gd name="T115" fmla="*/ 22 h 453"/>
                <a:gd name="T116" fmla="*/ 318 w 548"/>
                <a:gd name="T117" fmla="*/ 17 h 453"/>
                <a:gd name="T118" fmla="*/ 331 w 548"/>
                <a:gd name="T119" fmla="*/ 6 h 453"/>
                <a:gd name="T120" fmla="*/ 340 w 548"/>
                <a:gd name="T12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453">
                  <a:moveTo>
                    <a:pt x="341" y="0"/>
                  </a:moveTo>
                  <a:lnTo>
                    <a:pt x="343" y="0"/>
                  </a:lnTo>
                  <a:lnTo>
                    <a:pt x="345" y="0"/>
                  </a:lnTo>
                  <a:lnTo>
                    <a:pt x="348" y="1"/>
                  </a:lnTo>
                  <a:lnTo>
                    <a:pt x="350" y="2"/>
                  </a:lnTo>
                  <a:lnTo>
                    <a:pt x="352" y="2"/>
                  </a:lnTo>
                  <a:lnTo>
                    <a:pt x="354" y="3"/>
                  </a:lnTo>
                  <a:lnTo>
                    <a:pt x="356" y="4"/>
                  </a:lnTo>
                  <a:lnTo>
                    <a:pt x="358" y="5"/>
                  </a:lnTo>
                  <a:lnTo>
                    <a:pt x="359" y="6"/>
                  </a:lnTo>
                  <a:lnTo>
                    <a:pt x="361" y="8"/>
                  </a:lnTo>
                  <a:lnTo>
                    <a:pt x="362" y="9"/>
                  </a:lnTo>
                  <a:lnTo>
                    <a:pt x="363" y="10"/>
                  </a:lnTo>
                  <a:lnTo>
                    <a:pt x="363" y="11"/>
                  </a:lnTo>
                  <a:lnTo>
                    <a:pt x="366" y="15"/>
                  </a:lnTo>
                  <a:lnTo>
                    <a:pt x="366" y="16"/>
                  </a:lnTo>
                  <a:lnTo>
                    <a:pt x="367" y="17"/>
                  </a:lnTo>
                  <a:lnTo>
                    <a:pt x="368" y="18"/>
                  </a:lnTo>
                  <a:lnTo>
                    <a:pt x="368" y="18"/>
                  </a:lnTo>
                  <a:lnTo>
                    <a:pt x="369" y="19"/>
                  </a:lnTo>
                  <a:lnTo>
                    <a:pt x="370" y="19"/>
                  </a:lnTo>
                  <a:lnTo>
                    <a:pt x="371" y="20"/>
                  </a:lnTo>
                  <a:lnTo>
                    <a:pt x="373" y="20"/>
                  </a:lnTo>
                  <a:lnTo>
                    <a:pt x="374" y="20"/>
                  </a:lnTo>
                  <a:lnTo>
                    <a:pt x="375" y="20"/>
                  </a:lnTo>
                  <a:lnTo>
                    <a:pt x="377" y="19"/>
                  </a:lnTo>
                  <a:lnTo>
                    <a:pt x="380" y="19"/>
                  </a:lnTo>
                  <a:lnTo>
                    <a:pt x="390" y="16"/>
                  </a:lnTo>
                  <a:lnTo>
                    <a:pt x="395" y="14"/>
                  </a:lnTo>
                  <a:lnTo>
                    <a:pt x="398" y="13"/>
                  </a:lnTo>
                  <a:lnTo>
                    <a:pt x="404" y="12"/>
                  </a:lnTo>
                  <a:lnTo>
                    <a:pt x="408" y="12"/>
                  </a:lnTo>
                  <a:lnTo>
                    <a:pt x="412" y="11"/>
                  </a:lnTo>
                  <a:lnTo>
                    <a:pt x="417" y="11"/>
                  </a:lnTo>
                  <a:lnTo>
                    <a:pt x="420" y="11"/>
                  </a:lnTo>
                  <a:lnTo>
                    <a:pt x="421" y="12"/>
                  </a:lnTo>
                  <a:lnTo>
                    <a:pt x="422" y="12"/>
                  </a:lnTo>
                  <a:lnTo>
                    <a:pt x="427" y="13"/>
                  </a:lnTo>
                  <a:lnTo>
                    <a:pt x="428" y="13"/>
                  </a:lnTo>
                  <a:lnTo>
                    <a:pt x="430" y="14"/>
                  </a:lnTo>
                  <a:lnTo>
                    <a:pt x="434" y="14"/>
                  </a:lnTo>
                  <a:lnTo>
                    <a:pt x="436" y="14"/>
                  </a:lnTo>
                  <a:lnTo>
                    <a:pt x="438" y="14"/>
                  </a:lnTo>
                  <a:lnTo>
                    <a:pt x="439" y="15"/>
                  </a:lnTo>
                  <a:lnTo>
                    <a:pt x="441" y="16"/>
                  </a:lnTo>
                  <a:lnTo>
                    <a:pt x="442" y="17"/>
                  </a:lnTo>
                  <a:lnTo>
                    <a:pt x="444" y="18"/>
                  </a:lnTo>
                  <a:lnTo>
                    <a:pt x="449" y="22"/>
                  </a:lnTo>
                  <a:lnTo>
                    <a:pt x="451" y="23"/>
                  </a:lnTo>
                  <a:lnTo>
                    <a:pt x="452" y="24"/>
                  </a:lnTo>
                  <a:lnTo>
                    <a:pt x="454" y="24"/>
                  </a:lnTo>
                  <a:lnTo>
                    <a:pt x="456" y="25"/>
                  </a:lnTo>
                  <a:lnTo>
                    <a:pt x="457" y="26"/>
                  </a:lnTo>
                  <a:lnTo>
                    <a:pt x="459" y="26"/>
                  </a:lnTo>
                  <a:lnTo>
                    <a:pt x="467" y="28"/>
                  </a:lnTo>
                  <a:lnTo>
                    <a:pt x="469" y="28"/>
                  </a:lnTo>
                  <a:lnTo>
                    <a:pt x="473" y="29"/>
                  </a:lnTo>
                  <a:lnTo>
                    <a:pt x="475" y="29"/>
                  </a:lnTo>
                  <a:lnTo>
                    <a:pt x="476" y="29"/>
                  </a:lnTo>
                  <a:lnTo>
                    <a:pt x="477" y="29"/>
                  </a:lnTo>
                  <a:lnTo>
                    <a:pt x="479" y="28"/>
                  </a:lnTo>
                  <a:lnTo>
                    <a:pt x="480" y="28"/>
                  </a:lnTo>
                  <a:lnTo>
                    <a:pt x="485" y="27"/>
                  </a:lnTo>
                  <a:lnTo>
                    <a:pt x="487" y="27"/>
                  </a:lnTo>
                  <a:lnTo>
                    <a:pt x="487" y="27"/>
                  </a:lnTo>
                  <a:lnTo>
                    <a:pt x="489" y="27"/>
                  </a:lnTo>
                  <a:lnTo>
                    <a:pt x="490" y="27"/>
                  </a:lnTo>
                  <a:lnTo>
                    <a:pt x="491" y="27"/>
                  </a:lnTo>
                  <a:lnTo>
                    <a:pt x="493" y="28"/>
                  </a:lnTo>
                  <a:lnTo>
                    <a:pt x="495" y="28"/>
                  </a:lnTo>
                  <a:lnTo>
                    <a:pt x="496" y="29"/>
                  </a:lnTo>
                  <a:lnTo>
                    <a:pt x="497" y="30"/>
                  </a:lnTo>
                  <a:lnTo>
                    <a:pt x="498" y="31"/>
                  </a:lnTo>
                  <a:lnTo>
                    <a:pt x="499" y="33"/>
                  </a:lnTo>
                  <a:lnTo>
                    <a:pt x="499" y="34"/>
                  </a:lnTo>
                  <a:lnTo>
                    <a:pt x="502" y="39"/>
                  </a:lnTo>
                  <a:lnTo>
                    <a:pt x="504" y="41"/>
                  </a:lnTo>
                  <a:lnTo>
                    <a:pt x="505" y="43"/>
                  </a:lnTo>
                  <a:lnTo>
                    <a:pt x="506" y="44"/>
                  </a:lnTo>
                  <a:lnTo>
                    <a:pt x="507" y="46"/>
                  </a:lnTo>
                  <a:lnTo>
                    <a:pt x="508" y="47"/>
                  </a:lnTo>
                  <a:lnTo>
                    <a:pt x="509" y="48"/>
                  </a:lnTo>
                  <a:lnTo>
                    <a:pt x="511" y="49"/>
                  </a:lnTo>
                  <a:lnTo>
                    <a:pt x="518" y="54"/>
                  </a:lnTo>
                  <a:lnTo>
                    <a:pt x="520" y="56"/>
                  </a:lnTo>
                  <a:lnTo>
                    <a:pt x="521" y="57"/>
                  </a:lnTo>
                  <a:lnTo>
                    <a:pt x="522" y="57"/>
                  </a:lnTo>
                  <a:lnTo>
                    <a:pt x="523" y="59"/>
                  </a:lnTo>
                  <a:lnTo>
                    <a:pt x="526" y="63"/>
                  </a:lnTo>
                  <a:lnTo>
                    <a:pt x="527" y="64"/>
                  </a:lnTo>
                  <a:lnTo>
                    <a:pt x="527" y="65"/>
                  </a:lnTo>
                  <a:lnTo>
                    <a:pt x="528" y="66"/>
                  </a:lnTo>
                  <a:lnTo>
                    <a:pt x="529" y="67"/>
                  </a:lnTo>
                  <a:lnTo>
                    <a:pt x="531" y="73"/>
                  </a:lnTo>
                  <a:lnTo>
                    <a:pt x="532" y="75"/>
                  </a:lnTo>
                  <a:lnTo>
                    <a:pt x="532" y="76"/>
                  </a:lnTo>
                  <a:lnTo>
                    <a:pt x="533" y="77"/>
                  </a:lnTo>
                  <a:lnTo>
                    <a:pt x="534" y="78"/>
                  </a:lnTo>
                  <a:lnTo>
                    <a:pt x="534" y="79"/>
                  </a:lnTo>
                  <a:lnTo>
                    <a:pt x="535" y="80"/>
                  </a:lnTo>
                  <a:lnTo>
                    <a:pt x="536" y="81"/>
                  </a:lnTo>
                  <a:lnTo>
                    <a:pt x="538" y="82"/>
                  </a:lnTo>
                  <a:lnTo>
                    <a:pt x="539" y="83"/>
                  </a:lnTo>
                  <a:lnTo>
                    <a:pt x="541" y="84"/>
                  </a:lnTo>
                  <a:lnTo>
                    <a:pt x="542" y="84"/>
                  </a:lnTo>
                  <a:lnTo>
                    <a:pt x="544" y="85"/>
                  </a:lnTo>
                  <a:lnTo>
                    <a:pt x="544" y="85"/>
                  </a:lnTo>
                  <a:lnTo>
                    <a:pt x="545" y="85"/>
                  </a:lnTo>
                  <a:lnTo>
                    <a:pt x="545" y="86"/>
                  </a:lnTo>
                  <a:lnTo>
                    <a:pt x="546" y="87"/>
                  </a:lnTo>
                  <a:lnTo>
                    <a:pt x="547" y="90"/>
                  </a:lnTo>
                  <a:lnTo>
                    <a:pt x="547" y="93"/>
                  </a:lnTo>
                  <a:lnTo>
                    <a:pt x="548" y="95"/>
                  </a:lnTo>
                  <a:lnTo>
                    <a:pt x="548" y="97"/>
                  </a:lnTo>
                  <a:lnTo>
                    <a:pt x="548" y="99"/>
                  </a:lnTo>
                  <a:lnTo>
                    <a:pt x="548" y="102"/>
                  </a:lnTo>
                  <a:lnTo>
                    <a:pt x="548" y="104"/>
                  </a:lnTo>
                  <a:lnTo>
                    <a:pt x="547" y="107"/>
                  </a:lnTo>
                  <a:lnTo>
                    <a:pt x="547" y="109"/>
                  </a:lnTo>
                  <a:lnTo>
                    <a:pt x="546" y="111"/>
                  </a:lnTo>
                  <a:lnTo>
                    <a:pt x="545" y="114"/>
                  </a:lnTo>
                  <a:lnTo>
                    <a:pt x="544" y="116"/>
                  </a:lnTo>
                  <a:lnTo>
                    <a:pt x="543" y="117"/>
                  </a:lnTo>
                  <a:lnTo>
                    <a:pt x="542" y="119"/>
                  </a:lnTo>
                  <a:lnTo>
                    <a:pt x="538" y="124"/>
                  </a:lnTo>
                  <a:lnTo>
                    <a:pt x="536" y="126"/>
                  </a:lnTo>
                  <a:lnTo>
                    <a:pt x="535" y="128"/>
                  </a:lnTo>
                  <a:lnTo>
                    <a:pt x="533" y="130"/>
                  </a:lnTo>
                  <a:lnTo>
                    <a:pt x="531" y="131"/>
                  </a:lnTo>
                  <a:lnTo>
                    <a:pt x="529" y="132"/>
                  </a:lnTo>
                  <a:lnTo>
                    <a:pt x="527" y="133"/>
                  </a:lnTo>
                  <a:lnTo>
                    <a:pt x="523" y="135"/>
                  </a:lnTo>
                  <a:lnTo>
                    <a:pt x="515" y="139"/>
                  </a:lnTo>
                  <a:lnTo>
                    <a:pt x="507" y="143"/>
                  </a:lnTo>
                  <a:lnTo>
                    <a:pt x="503" y="145"/>
                  </a:lnTo>
                  <a:lnTo>
                    <a:pt x="500" y="147"/>
                  </a:lnTo>
                  <a:lnTo>
                    <a:pt x="497" y="148"/>
                  </a:lnTo>
                  <a:lnTo>
                    <a:pt x="489" y="151"/>
                  </a:lnTo>
                  <a:lnTo>
                    <a:pt x="484" y="152"/>
                  </a:lnTo>
                  <a:lnTo>
                    <a:pt x="481" y="153"/>
                  </a:lnTo>
                  <a:lnTo>
                    <a:pt x="479" y="154"/>
                  </a:lnTo>
                  <a:lnTo>
                    <a:pt x="471" y="156"/>
                  </a:lnTo>
                  <a:lnTo>
                    <a:pt x="467" y="157"/>
                  </a:lnTo>
                  <a:lnTo>
                    <a:pt x="465" y="157"/>
                  </a:lnTo>
                  <a:lnTo>
                    <a:pt x="463" y="158"/>
                  </a:lnTo>
                  <a:lnTo>
                    <a:pt x="462" y="159"/>
                  </a:lnTo>
                  <a:lnTo>
                    <a:pt x="461" y="159"/>
                  </a:lnTo>
                  <a:lnTo>
                    <a:pt x="459" y="160"/>
                  </a:lnTo>
                  <a:lnTo>
                    <a:pt x="458" y="161"/>
                  </a:lnTo>
                  <a:lnTo>
                    <a:pt x="457" y="162"/>
                  </a:lnTo>
                  <a:lnTo>
                    <a:pt x="456" y="163"/>
                  </a:lnTo>
                  <a:lnTo>
                    <a:pt x="455" y="165"/>
                  </a:lnTo>
                  <a:lnTo>
                    <a:pt x="452" y="170"/>
                  </a:lnTo>
                  <a:lnTo>
                    <a:pt x="452" y="172"/>
                  </a:lnTo>
                  <a:lnTo>
                    <a:pt x="450" y="174"/>
                  </a:lnTo>
                  <a:lnTo>
                    <a:pt x="446" y="179"/>
                  </a:lnTo>
                  <a:lnTo>
                    <a:pt x="445" y="182"/>
                  </a:lnTo>
                  <a:lnTo>
                    <a:pt x="443" y="184"/>
                  </a:lnTo>
                  <a:lnTo>
                    <a:pt x="442" y="186"/>
                  </a:lnTo>
                  <a:lnTo>
                    <a:pt x="441" y="188"/>
                  </a:lnTo>
                  <a:lnTo>
                    <a:pt x="441" y="190"/>
                  </a:lnTo>
                  <a:lnTo>
                    <a:pt x="441" y="192"/>
                  </a:lnTo>
                  <a:lnTo>
                    <a:pt x="441" y="195"/>
                  </a:lnTo>
                  <a:lnTo>
                    <a:pt x="441" y="197"/>
                  </a:lnTo>
                  <a:lnTo>
                    <a:pt x="441" y="198"/>
                  </a:lnTo>
                  <a:lnTo>
                    <a:pt x="441" y="201"/>
                  </a:lnTo>
                  <a:lnTo>
                    <a:pt x="441" y="203"/>
                  </a:lnTo>
                  <a:lnTo>
                    <a:pt x="441" y="204"/>
                  </a:lnTo>
                  <a:lnTo>
                    <a:pt x="441" y="206"/>
                  </a:lnTo>
                  <a:lnTo>
                    <a:pt x="441" y="207"/>
                  </a:lnTo>
                  <a:lnTo>
                    <a:pt x="440" y="212"/>
                  </a:lnTo>
                  <a:lnTo>
                    <a:pt x="440" y="214"/>
                  </a:lnTo>
                  <a:lnTo>
                    <a:pt x="439" y="216"/>
                  </a:lnTo>
                  <a:lnTo>
                    <a:pt x="438" y="219"/>
                  </a:lnTo>
                  <a:lnTo>
                    <a:pt x="436" y="225"/>
                  </a:lnTo>
                  <a:lnTo>
                    <a:pt x="436" y="226"/>
                  </a:lnTo>
                  <a:lnTo>
                    <a:pt x="435" y="228"/>
                  </a:lnTo>
                  <a:lnTo>
                    <a:pt x="435" y="230"/>
                  </a:lnTo>
                  <a:lnTo>
                    <a:pt x="435" y="233"/>
                  </a:lnTo>
                  <a:lnTo>
                    <a:pt x="434" y="235"/>
                  </a:lnTo>
                  <a:lnTo>
                    <a:pt x="434" y="241"/>
                  </a:lnTo>
                  <a:lnTo>
                    <a:pt x="434" y="242"/>
                  </a:lnTo>
                  <a:lnTo>
                    <a:pt x="433" y="244"/>
                  </a:lnTo>
                  <a:lnTo>
                    <a:pt x="433" y="245"/>
                  </a:lnTo>
                  <a:lnTo>
                    <a:pt x="433" y="246"/>
                  </a:lnTo>
                  <a:lnTo>
                    <a:pt x="431" y="251"/>
                  </a:lnTo>
                  <a:lnTo>
                    <a:pt x="430" y="253"/>
                  </a:lnTo>
                  <a:lnTo>
                    <a:pt x="429" y="258"/>
                  </a:lnTo>
                  <a:lnTo>
                    <a:pt x="428" y="259"/>
                  </a:lnTo>
                  <a:lnTo>
                    <a:pt x="428" y="260"/>
                  </a:lnTo>
                  <a:lnTo>
                    <a:pt x="428" y="262"/>
                  </a:lnTo>
                  <a:lnTo>
                    <a:pt x="428" y="264"/>
                  </a:lnTo>
                  <a:lnTo>
                    <a:pt x="428" y="265"/>
                  </a:lnTo>
                  <a:lnTo>
                    <a:pt x="429" y="269"/>
                  </a:lnTo>
                  <a:lnTo>
                    <a:pt x="429" y="271"/>
                  </a:lnTo>
                  <a:lnTo>
                    <a:pt x="429" y="272"/>
                  </a:lnTo>
                  <a:lnTo>
                    <a:pt x="429" y="273"/>
                  </a:lnTo>
                  <a:lnTo>
                    <a:pt x="429" y="278"/>
                  </a:lnTo>
                  <a:lnTo>
                    <a:pt x="428" y="285"/>
                  </a:lnTo>
                  <a:lnTo>
                    <a:pt x="428" y="287"/>
                  </a:lnTo>
                  <a:lnTo>
                    <a:pt x="428" y="289"/>
                  </a:lnTo>
                  <a:lnTo>
                    <a:pt x="428" y="292"/>
                  </a:lnTo>
                  <a:lnTo>
                    <a:pt x="427" y="293"/>
                  </a:lnTo>
                  <a:lnTo>
                    <a:pt x="427" y="295"/>
                  </a:lnTo>
                  <a:lnTo>
                    <a:pt x="426" y="297"/>
                  </a:lnTo>
                  <a:lnTo>
                    <a:pt x="425" y="299"/>
                  </a:lnTo>
                  <a:lnTo>
                    <a:pt x="424" y="303"/>
                  </a:lnTo>
                  <a:lnTo>
                    <a:pt x="422" y="308"/>
                  </a:lnTo>
                  <a:lnTo>
                    <a:pt x="420" y="312"/>
                  </a:lnTo>
                  <a:lnTo>
                    <a:pt x="420" y="313"/>
                  </a:lnTo>
                  <a:lnTo>
                    <a:pt x="418" y="315"/>
                  </a:lnTo>
                  <a:lnTo>
                    <a:pt x="416" y="319"/>
                  </a:lnTo>
                  <a:lnTo>
                    <a:pt x="415" y="322"/>
                  </a:lnTo>
                  <a:lnTo>
                    <a:pt x="413" y="324"/>
                  </a:lnTo>
                  <a:lnTo>
                    <a:pt x="411" y="326"/>
                  </a:lnTo>
                  <a:lnTo>
                    <a:pt x="409" y="327"/>
                  </a:lnTo>
                  <a:lnTo>
                    <a:pt x="407" y="329"/>
                  </a:lnTo>
                  <a:lnTo>
                    <a:pt x="405" y="331"/>
                  </a:lnTo>
                  <a:lnTo>
                    <a:pt x="403" y="332"/>
                  </a:lnTo>
                  <a:lnTo>
                    <a:pt x="399" y="333"/>
                  </a:lnTo>
                  <a:lnTo>
                    <a:pt x="397" y="334"/>
                  </a:lnTo>
                  <a:lnTo>
                    <a:pt x="393" y="335"/>
                  </a:lnTo>
                  <a:lnTo>
                    <a:pt x="392" y="335"/>
                  </a:lnTo>
                  <a:lnTo>
                    <a:pt x="391" y="336"/>
                  </a:lnTo>
                  <a:lnTo>
                    <a:pt x="389" y="336"/>
                  </a:lnTo>
                  <a:lnTo>
                    <a:pt x="388" y="336"/>
                  </a:lnTo>
                  <a:lnTo>
                    <a:pt x="385" y="336"/>
                  </a:lnTo>
                  <a:lnTo>
                    <a:pt x="379" y="336"/>
                  </a:lnTo>
                  <a:lnTo>
                    <a:pt x="376" y="336"/>
                  </a:lnTo>
                  <a:lnTo>
                    <a:pt x="375" y="336"/>
                  </a:lnTo>
                  <a:lnTo>
                    <a:pt x="367" y="337"/>
                  </a:lnTo>
                  <a:lnTo>
                    <a:pt x="364" y="337"/>
                  </a:lnTo>
                  <a:lnTo>
                    <a:pt x="362" y="337"/>
                  </a:lnTo>
                  <a:lnTo>
                    <a:pt x="360" y="338"/>
                  </a:lnTo>
                  <a:lnTo>
                    <a:pt x="358" y="338"/>
                  </a:lnTo>
                  <a:lnTo>
                    <a:pt x="357" y="339"/>
                  </a:lnTo>
                  <a:lnTo>
                    <a:pt x="356" y="339"/>
                  </a:lnTo>
                  <a:lnTo>
                    <a:pt x="355" y="340"/>
                  </a:lnTo>
                  <a:lnTo>
                    <a:pt x="354" y="340"/>
                  </a:lnTo>
                  <a:lnTo>
                    <a:pt x="352" y="341"/>
                  </a:lnTo>
                  <a:lnTo>
                    <a:pt x="351" y="342"/>
                  </a:lnTo>
                  <a:lnTo>
                    <a:pt x="350" y="343"/>
                  </a:lnTo>
                  <a:lnTo>
                    <a:pt x="349" y="344"/>
                  </a:lnTo>
                  <a:lnTo>
                    <a:pt x="349" y="345"/>
                  </a:lnTo>
                  <a:lnTo>
                    <a:pt x="348" y="346"/>
                  </a:lnTo>
                  <a:lnTo>
                    <a:pt x="347" y="347"/>
                  </a:lnTo>
                  <a:lnTo>
                    <a:pt x="347" y="349"/>
                  </a:lnTo>
                  <a:lnTo>
                    <a:pt x="346" y="350"/>
                  </a:lnTo>
                  <a:lnTo>
                    <a:pt x="345" y="353"/>
                  </a:lnTo>
                  <a:lnTo>
                    <a:pt x="344" y="358"/>
                  </a:lnTo>
                  <a:lnTo>
                    <a:pt x="343" y="363"/>
                  </a:lnTo>
                  <a:lnTo>
                    <a:pt x="342" y="366"/>
                  </a:lnTo>
                  <a:lnTo>
                    <a:pt x="342" y="368"/>
                  </a:lnTo>
                  <a:lnTo>
                    <a:pt x="341" y="370"/>
                  </a:lnTo>
                  <a:lnTo>
                    <a:pt x="340" y="377"/>
                  </a:lnTo>
                  <a:lnTo>
                    <a:pt x="340" y="379"/>
                  </a:lnTo>
                  <a:lnTo>
                    <a:pt x="339" y="382"/>
                  </a:lnTo>
                  <a:lnTo>
                    <a:pt x="339" y="385"/>
                  </a:lnTo>
                  <a:lnTo>
                    <a:pt x="338" y="387"/>
                  </a:lnTo>
                  <a:lnTo>
                    <a:pt x="337" y="390"/>
                  </a:lnTo>
                  <a:lnTo>
                    <a:pt x="336" y="392"/>
                  </a:lnTo>
                  <a:lnTo>
                    <a:pt x="335" y="394"/>
                  </a:lnTo>
                  <a:lnTo>
                    <a:pt x="334" y="396"/>
                  </a:lnTo>
                  <a:lnTo>
                    <a:pt x="334" y="397"/>
                  </a:lnTo>
                  <a:lnTo>
                    <a:pt x="333" y="398"/>
                  </a:lnTo>
                  <a:lnTo>
                    <a:pt x="332" y="399"/>
                  </a:lnTo>
                  <a:lnTo>
                    <a:pt x="331" y="400"/>
                  </a:lnTo>
                  <a:lnTo>
                    <a:pt x="330" y="400"/>
                  </a:lnTo>
                  <a:lnTo>
                    <a:pt x="329" y="401"/>
                  </a:lnTo>
                  <a:lnTo>
                    <a:pt x="328" y="402"/>
                  </a:lnTo>
                  <a:lnTo>
                    <a:pt x="327" y="402"/>
                  </a:lnTo>
                  <a:lnTo>
                    <a:pt x="326" y="402"/>
                  </a:lnTo>
                  <a:lnTo>
                    <a:pt x="324" y="403"/>
                  </a:lnTo>
                  <a:lnTo>
                    <a:pt x="323" y="403"/>
                  </a:lnTo>
                  <a:lnTo>
                    <a:pt x="310" y="403"/>
                  </a:lnTo>
                  <a:lnTo>
                    <a:pt x="307" y="404"/>
                  </a:lnTo>
                  <a:lnTo>
                    <a:pt x="305" y="404"/>
                  </a:lnTo>
                  <a:lnTo>
                    <a:pt x="301" y="405"/>
                  </a:lnTo>
                  <a:lnTo>
                    <a:pt x="298" y="405"/>
                  </a:lnTo>
                  <a:lnTo>
                    <a:pt x="297" y="406"/>
                  </a:lnTo>
                  <a:lnTo>
                    <a:pt x="296" y="406"/>
                  </a:lnTo>
                  <a:lnTo>
                    <a:pt x="294" y="407"/>
                  </a:lnTo>
                  <a:lnTo>
                    <a:pt x="293" y="407"/>
                  </a:lnTo>
                  <a:lnTo>
                    <a:pt x="293" y="407"/>
                  </a:lnTo>
                  <a:lnTo>
                    <a:pt x="292" y="408"/>
                  </a:lnTo>
                  <a:lnTo>
                    <a:pt x="290" y="409"/>
                  </a:lnTo>
                  <a:lnTo>
                    <a:pt x="286" y="414"/>
                  </a:lnTo>
                  <a:lnTo>
                    <a:pt x="283" y="416"/>
                  </a:lnTo>
                  <a:lnTo>
                    <a:pt x="281" y="419"/>
                  </a:lnTo>
                  <a:lnTo>
                    <a:pt x="279" y="421"/>
                  </a:lnTo>
                  <a:lnTo>
                    <a:pt x="278" y="423"/>
                  </a:lnTo>
                  <a:lnTo>
                    <a:pt x="275" y="427"/>
                  </a:lnTo>
                  <a:lnTo>
                    <a:pt x="272" y="431"/>
                  </a:lnTo>
                  <a:lnTo>
                    <a:pt x="272" y="432"/>
                  </a:lnTo>
                  <a:lnTo>
                    <a:pt x="270" y="434"/>
                  </a:lnTo>
                  <a:lnTo>
                    <a:pt x="268" y="436"/>
                  </a:lnTo>
                  <a:lnTo>
                    <a:pt x="264" y="440"/>
                  </a:lnTo>
                  <a:lnTo>
                    <a:pt x="262" y="442"/>
                  </a:lnTo>
                  <a:lnTo>
                    <a:pt x="260" y="444"/>
                  </a:lnTo>
                  <a:lnTo>
                    <a:pt x="258" y="445"/>
                  </a:lnTo>
                  <a:lnTo>
                    <a:pt x="256" y="447"/>
                  </a:lnTo>
                  <a:lnTo>
                    <a:pt x="254" y="448"/>
                  </a:lnTo>
                  <a:lnTo>
                    <a:pt x="251" y="449"/>
                  </a:lnTo>
                  <a:lnTo>
                    <a:pt x="245" y="451"/>
                  </a:lnTo>
                  <a:lnTo>
                    <a:pt x="240" y="452"/>
                  </a:lnTo>
                  <a:lnTo>
                    <a:pt x="237" y="453"/>
                  </a:lnTo>
                  <a:lnTo>
                    <a:pt x="234" y="453"/>
                  </a:lnTo>
                  <a:lnTo>
                    <a:pt x="233" y="453"/>
                  </a:lnTo>
                  <a:lnTo>
                    <a:pt x="233" y="453"/>
                  </a:lnTo>
                  <a:lnTo>
                    <a:pt x="232" y="451"/>
                  </a:lnTo>
                  <a:lnTo>
                    <a:pt x="231" y="449"/>
                  </a:lnTo>
                  <a:lnTo>
                    <a:pt x="230" y="444"/>
                  </a:lnTo>
                  <a:lnTo>
                    <a:pt x="229" y="442"/>
                  </a:lnTo>
                  <a:lnTo>
                    <a:pt x="228" y="441"/>
                  </a:lnTo>
                  <a:lnTo>
                    <a:pt x="227" y="439"/>
                  </a:lnTo>
                  <a:lnTo>
                    <a:pt x="224" y="435"/>
                  </a:lnTo>
                  <a:lnTo>
                    <a:pt x="219" y="428"/>
                  </a:lnTo>
                  <a:lnTo>
                    <a:pt x="217" y="426"/>
                  </a:lnTo>
                  <a:lnTo>
                    <a:pt x="216" y="424"/>
                  </a:lnTo>
                  <a:lnTo>
                    <a:pt x="214" y="422"/>
                  </a:lnTo>
                  <a:lnTo>
                    <a:pt x="213" y="421"/>
                  </a:lnTo>
                  <a:lnTo>
                    <a:pt x="211" y="419"/>
                  </a:lnTo>
                  <a:lnTo>
                    <a:pt x="209" y="418"/>
                  </a:lnTo>
                  <a:lnTo>
                    <a:pt x="208" y="417"/>
                  </a:lnTo>
                  <a:lnTo>
                    <a:pt x="198" y="413"/>
                  </a:lnTo>
                  <a:lnTo>
                    <a:pt x="196" y="412"/>
                  </a:lnTo>
                  <a:lnTo>
                    <a:pt x="193" y="411"/>
                  </a:lnTo>
                  <a:lnTo>
                    <a:pt x="192" y="410"/>
                  </a:lnTo>
                  <a:lnTo>
                    <a:pt x="191" y="410"/>
                  </a:lnTo>
                  <a:lnTo>
                    <a:pt x="190" y="409"/>
                  </a:lnTo>
                  <a:lnTo>
                    <a:pt x="190" y="409"/>
                  </a:lnTo>
                  <a:lnTo>
                    <a:pt x="189" y="408"/>
                  </a:lnTo>
                  <a:lnTo>
                    <a:pt x="189" y="407"/>
                  </a:lnTo>
                  <a:lnTo>
                    <a:pt x="188" y="406"/>
                  </a:lnTo>
                  <a:lnTo>
                    <a:pt x="188" y="406"/>
                  </a:lnTo>
                  <a:lnTo>
                    <a:pt x="188" y="404"/>
                  </a:lnTo>
                  <a:lnTo>
                    <a:pt x="188" y="401"/>
                  </a:lnTo>
                  <a:lnTo>
                    <a:pt x="187" y="399"/>
                  </a:lnTo>
                  <a:lnTo>
                    <a:pt x="187" y="398"/>
                  </a:lnTo>
                  <a:lnTo>
                    <a:pt x="187" y="397"/>
                  </a:lnTo>
                  <a:lnTo>
                    <a:pt x="186" y="397"/>
                  </a:lnTo>
                  <a:lnTo>
                    <a:pt x="186" y="396"/>
                  </a:lnTo>
                  <a:lnTo>
                    <a:pt x="186" y="395"/>
                  </a:lnTo>
                  <a:lnTo>
                    <a:pt x="185" y="394"/>
                  </a:lnTo>
                  <a:lnTo>
                    <a:pt x="184" y="394"/>
                  </a:lnTo>
                  <a:lnTo>
                    <a:pt x="183" y="393"/>
                  </a:lnTo>
                  <a:lnTo>
                    <a:pt x="181" y="391"/>
                  </a:lnTo>
                  <a:lnTo>
                    <a:pt x="180" y="390"/>
                  </a:lnTo>
                  <a:lnTo>
                    <a:pt x="178" y="390"/>
                  </a:lnTo>
                  <a:lnTo>
                    <a:pt x="177" y="389"/>
                  </a:lnTo>
                  <a:lnTo>
                    <a:pt x="173" y="388"/>
                  </a:lnTo>
                  <a:lnTo>
                    <a:pt x="170" y="387"/>
                  </a:lnTo>
                  <a:lnTo>
                    <a:pt x="169" y="386"/>
                  </a:lnTo>
                  <a:lnTo>
                    <a:pt x="168" y="386"/>
                  </a:lnTo>
                  <a:lnTo>
                    <a:pt x="167" y="386"/>
                  </a:lnTo>
                  <a:lnTo>
                    <a:pt x="166" y="386"/>
                  </a:lnTo>
                  <a:lnTo>
                    <a:pt x="165" y="386"/>
                  </a:lnTo>
                  <a:lnTo>
                    <a:pt x="160" y="387"/>
                  </a:lnTo>
                  <a:lnTo>
                    <a:pt x="156" y="387"/>
                  </a:lnTo>
                  <a:lnTo>
                    <a:pt x="154" y="387"/>
                  </a:lnTo>
                  <a:lnTo>
                    <a:pt x="151" y="388"/>
                  </a:lnTo>
                  <a:lnTo>
                    <a:pt x="146" y="389"/>
                  </a:lnTo>
                  <a:lnTo>
                    <a:pt x="144" y="389"/>
                  </a:lnTo>
                  <a:lnTo>
                    <a:pt x="142" y="389"/>
                  </a:lnTo>
                  <a:lnTo>
                    <a:pt x="141" y="389"/>
                  </a:lnTo>
                  <a:lnTo>
                    <a:pt x="140" y="389"/>
                  </a:lnTo>
                  <a:lnTo>
                    <a:pt x="139" y="389"/>
                  </a:lnTo>
                  <a:lnTo>
                    <a:pt x="138" y="389"/>
                  </a:lnTo>
                  <a:lnTo>
                    <a:pt x="136" y="388"/>
                  </a:lnTo>
                  <a:lnTo>
                    <a:pt x="135" y="387"/>
                  </a:lnTo>
                  <a:lnTo>
                    <a:pt x="133" y="386"/>
                  </a:lnTo>
                  <a:lnTo>
                    <a:pt x="131" y="385"/>
                  </a:lnTo>
                  <a:lnTo>
                    <a:pt x="123" y="379"/>
                  </a:lnTo>
                  <a:lnTo>
                    <a:pt x="122" y="378"/>
                  </a:lnTo>
                  <a:lnTo>
                    <a:pt x="121" y="378"/>
                  </a:lnTo>
                  <a:lnTo>
                    <a:pt x="120" y="377"/>
                  </a:lnTo>
                  <a:lnTo>
                    <a:pt x="118" y="377"/>
                  </a:lnTo>
                  <a:lnTo>
                    <a:pt x="117" y="377"/>
                  </a:lnTo>
                  <a:lnTo>
                    <a:pt x="114" y="376"/>
                  </a:lnTo>
                  <a:lnTo>
                    <a:pt x="112" y="376"/>
                  </a:lnTo>
                  <a:lnTo>
                    <a:pt x="110" y="376"/>
                  </a:lnTo>
                  <a:lnTo>
                    <a:pt x="109" y="375"/>
                  </a:lnTo>
                  <a:lnTo>
                    <a:pt x="108" y="375"/>
                  </a:lnTo>
                  <a:lnTo>
                    <a:pt x="108" y="374"/>
                  </a:lnTo>
                  <a:lnTo>
                    <a:pt x="107" y="374"/>
                  </a:lnTo>
                  <a:lnTo>
                    <a:pt x="107" y="373"/>
                  </a:lnTo>
                  <a:lnTo>
                    <a:pt x="106" y="372"/>
                  </a:lnTo>
                  <a:lnTo>
                    <a:pt x="106" y="371"/>
                  </a:lnTo>
                  <a:lnTo>
                    <a:pt x="106" y="370"/>
                  </a:lnTo>
                  <a:lnTo>
                    <a:pt x="105" y="366"/>
                  </a:lnTo>
                  <a:lnTo>
                    <a:pt x="105" y="364"/>
                  </a:lnTo>
                  <a:lnTo>
                    <a:pt x="105" y="362"/>
                  </a:lnTo>
                  <a:lnTo>
                    <a:pt x="104" y="361"/>
                  </a:lnTo>
                  <a:lnTo>
                    <a:pt x="104" y="360"/>
                  </a:lnTo>
                  <a:lnTo>
                    <a:pt x="103" y="360"/>
                  </a:lnTo>
                  <a:lnTo>
                    <a:pt x="102" y="358"/>
                  </a:lnTo>
                  <a:lnTo>
                    <a:pt x="101" y="357"/>
                  </a:lnTo>
                  <a:lnTo>
                    <a:pt x="99" y="356"/>
                  </a:lnTo>
                  <a:lnTo>
                    <a:pt x="98" y="355"/>
                  </a:lnTo>
                  <a:lnTo>
                    <a:pt x="97" y="355"/>
                  </a:lnTo>
                  <a:lnTo>
                    <a:pt x="95" y="354"/>
                  </a:lnTo>
                  <a:lnTo>
                    <a:pt x="94" y="354"/>
                  </a:lnTo>
                  <a:lnTo>
                    <a:pt x="87" y="353"/>
                  </a:lnTo>
                  <a:lnTo>
                    <a:pt x="83" y="352"/>
                  </a:lnTo>
                  <a:lnTo>
                    <a:pt x="75" y="351"/>
                  </a:lnTo>
                  <a:lnTo>
                    <a:pt x="74" y="351"/>
                  </a:lnTo>
                  <a:lnTo>
                    <a:pt x="73" y="351"/>
                  </a:lnTo>
                  <a:lnTo>
                    <a:pt x="71" y="350"/>
                  </a:lnTo>
                  <a:lnTo>
                    <a:pt x="71" y="349"/>
                  </a:lnTo>
                  <a:lnTo>
                    <a:pt x="70" y="349"/>
                  </a:lnTo>
                  <a:lnTo>
                    <a:pt x="68" y="347"/>
                  </a:lnTo>
                  <a:lnTo>
                    <a:pt x="66" y="345"/>
                  </a:lnTo>
                  <a:lnTo>
                    <a:pt x="65" y="344"/>
                  </a:lnTo>
                  <a:lnTo>
                    <a:pt x="64" y="343"/>
                  </a:lnTo>
                  <a:lnTo>
                    <a:pt x="63" y="343"/>
                  </a:lnTo>
                  <a:lnTo>
                    <a:pt x="60" y="342"/>
                  </a:lnTo>
                  <a:lnTo>
                    <a:pt x="58" y="341"/>
                  </a:lnTo>
                  <a:lnTo>
                    <a:pt x="57" y="340"/>
                  </a:lnTo>
                  <a:lnTo>
                    <a:pt x="56" y="340"/>
                  </a:lnTo>
                  <a:lnTo>
                    <a:pt x="54" y="339"/>
                  </a:lnTo>
                  <a:lnTo>
                    <a:pt x="50" y="338"/>
                  </a:lnTo>
                  <a:lnTo>
                    <a:pt x="50" y="338"/>
                  </a:lnTo>
                  <a:lnTo>
                    <a:pt x="49" y="338"/>
                  </a:lnTo>
                  <a:lnTo>
                    <a:pt x="49" y="337"/>
                  </a:lnTo>
                  <a:lnTo>
                    <a:pt x="48" y="336"/>
                  </a:lnTo>
                  <a:lnTo>
                    <a:pt x="48" y="336"/>
                  </a:lnTo>
                  <a:lnTo>
                    <a:pt x="48" y="335"/>
                  </a:lnTo>
                  <a:lnTo>
                    <a:pt x="48" y="334"/>
                  </a:lnTo>
                  <a:lnTo>
                    <a:pt x="48" y="332"/>
                  </a:lnTo>
                  <a:lnTo>
                    <a:pt x="48" y="327"/>
                  </a:lnTo>
                  <a:lnTo>
                    <a:pt x="48" y="324"/>
                  </a:lnTo>
                  <a:lnTo>
                    <a:pt x="48" y="323"/>
                  </a:lnTo>
                  <a:lnTo>
                    <a:pt x="48" y="321"/>
                  </a:lnTo>
                  <a:lnTo>
                    <a:pt x="48" y="320"/>
                  </a:lnTo>
                  <a:lnTo>
                    <a:pt x="47" y="318"/>
                  </a:lnTo>
                  <a:lnTo>
                    <a:pt x="47" y="316"/>
                  </a:lnTo>
                  <a:lnTo>
                    <a:pt x="46" y="315"/>
                  </a:lnTo>
                  <a:lnTo>
                    <a:pt x="44" y="313"/>
                  </a:lnTo>
                  <a:lnTo>
                    <a:pt x="43" y="310"/>
                  </a:lnTo>
                  <a:lnTo>
                    <a:pt x="42" y="309"/>
                  </a:lnTo>
                  <a:lnTo>
                    <a:pt x="41" y="308"/>
                  </a:lnTo>
                  <a:lnTo>
                    <a:pt x="40" y="308"/>
                  </a:lnTo>
                  <a:lnTo>
                    <a:pt x="39" y="307"/>
                  </a:lnTo>
                  <a:lnTo>
                    <a:pt x="39" y="307"/>
                  </a:lnTo>
                  <a:lnTo>
                    <a:pt x="38" y="307"/>
                  </a:lnTo>
                  <a:lnTo>
                    <a:pt x="36" y="307"/>
                  </a:lnTo>
                  <a:lnTo>
                    <a:pt x="35" y="307"/>
                  </a:lnTo>
                  <a:lnTo>
                    <a:pt x="34" y="307"/>
                  </a:lnTo>
                  <a:lnTo>
                    <a:pt x="33" y="307"/>
                  </a:lnTo>
                  <a:lnTo>
                    <a:pt x="30" y="308"/>
                  </a:lnTo>
                  <a:lnTo>
                    <a:pt x="28" y="309"/>
                  </a:lnTo>
                  <a:lnTo>
                    <a:pt x="18" y="312"/>
                  </a:lnTo>
                  <a:lnTo>
                    <a:pt x="14" y="313"/>
                  </a:lnTo>
                  <a:lnTo>
                    <a:pt x="12" y="314"/>
                  </a:lnTo>
                  <a:lnTo>
                    <a:pt x="11" y="314"/>
                  </a:lnTo>
                  <a:lnTo>
                    <a:pt x="9" y="314"/>
                  </a:lnTo>
                  <a:lnTo>
                    <a:pt x="7" y="315"/>
                  </a:lnTo>
                  <a:lnTo>
                    <a:pt x="6" y="314"/>
                  </a:lnTo>
                  <a:lnTo>
                    <a:pt x="5" y="314"/>
                  </a:lnTo>
                  <a:lnTo>
                    <a:pt x="4" y="314"/>
                  </a:lnTo>
                  <a:lnTo>
                    <a:pt x="3" y="314"/>
                  </a:lnTo>
                  <a:lnTo>
                    <a:pt x="2" y="313"/>
                  </a:lnTo>
                  <a:lnTo>
                    <a:pt x="1" y="313"/>
                  </a:lnTo>
                  <a:lnTo>
                    <a:pt x="1" y="312"/>
                  </a:lnTo>
                  <a:lnTo>
                    <a:pt x="1" y="312"/>
                  </a:lnTo>
                  <a:lnTo>
                    <a:pt x="0" y="310"/>
                  </a:lnTo>
                  <a:lnTo>
                    <a:pt x="0" y="308"/>
                  </a:lnTo>
                  <a:lnTo>
                    <a:pt x="0" y="306"/>
                  </a:lnTo>
                  <a:lnTo>
                    <a:pt x="0" y="305"/>
                  </a:lnTo>
                  <a:lnTo>
                    <a:pt x="0" y="303"/>
                  </a:lnTo>
                  <a:lnTo>
                    <a:pt x="0" y="302"/>
                  </a:lnTo>
                  <a:lnTo>
                    <a:pt x="1" y="301"/>
                  </a:lnTo>
                  <a:lnTo>
                    <a:pt x="1" y="300"/>
                  </a:lnTo>
                  <a:lnTo>
                    <a:pt x="2" y="299"/>
                  </a:lnTo>
                  <a:lnTo>
                    <a:pt x="3" y="299"/>
                  </a:lnTo>
                  <a:lnTo>
                    <a:pt x="5" y="297"/>
                  </a:lnTo>
                  <a:lnTo>
                    <a:pt x="6" y="296"/>
                  </a:lnTo>
                  <a:lnTo>
                    <a:pt x="7" y="295"/>
                  </a:lnTo>
                  <a:lnTo>
                    <a:pt x="8" y="294"/>
                  </a:lnTo>
                  <a:lnTo>
                    <a:pt x="8" y="293"/>
                  </a:lnTo>
                  <a:lnTo>
                    <a:pt x="10" y="291"/>
                  </a:lnTo>
                  <a:lnTo>
                    <a:pt x="12" y="285"/>
                  </a:lnTo>
                  <a:lnTo>
                    <a:pt x="13" y="284"/>
                  </a:lnTo>
                  <a:lnTo>
                    <a:pt x="14" y="282"/>
                  </a:lnTo>
                  <a:lnTo>
                    <a:pt x="15" y="280"/>
                  </a:lnTo>
                  <a:lnTo>
                    <a:pt x="16" y="279"/>
                  </a:lnTo>
                  <a:lnTo>
                    <a:pt x="18" y="278"/>
                  </a:lnTo>
                  <a:lnTo>
                    <a:pt x="19" y="277"/>
                  </a:lnTo>
                  <a:lnTo>
                    <a:pt x="22" y="276"/>
                  </a:lnTo>
                  <a:lnTo>
                    <a:pt x="25" y="273"/>
                  </a:lnTo>
                  <a:lnTo>
                    <a:pt x="27" y="271"/>
                  </a:lnTo>
                  <a:lnTo>
                    <a:pt x="28" y="271"/>
                  </a:lnTo>
                  <a:lnTo>
                    <a:pt x="28" y="270"/>
                  </a:lnTo>
                  <a:lnTo>
                    <a:pt x="29" y="269"/>
                  </a:lnTo>
                  <a:lnTo>
                    <a:pt x="30" y="267"/>
                  </a:lnTo>
                  <a:lnTo>
                    <a:pt x="31" y="266"/>
                  </a:lnTo>
                  <a:lnTo>
                    <a:pt x="31" y="264"/>
                  </a:lnTo>
                  <a:lnTo>
                    <a:pt x="32" y="262"/>
                  </a:lnTo>
                  <a:lnTo>
                    <a:pt x="33" y="260"/>
                  </a:lnTo>
                  <a:lnTo>
                    <a:pt x="33" y="258"/>
                  </a:lnTo>
                  <a:lnTo>
                    <a:pt x="33" y="256"/>
                  </a:lnTo>
                  <a:lnTo>
                    <a:pt x="33" y="255"/>
                  </a:lnTo>
                  <a:lnTo>
                    <a:pt x="33" y="254"/>
                  </a:lnTo>
                  <a:lnTo>
                    <a:pt x="33" y="252"/>
                  </a:lnTo>
                  <a:lnTo>
                    <a:pt x="33" y="251"/>
                  </a:lnTo>
                  <a:lnTo>
                    <a:pt x="33" y="250"/>
                  </a:lnTo>
                  <a:lnTo>
                    <a:pt x="32" y="250"/>
                  </a:lnTo>
                  <a:lnTo>
                    <a:pt x="32" y="249"/>
                  </a:lnTo>
                  <a:lnTo>
                    <a:pt x="31" y="249"/>
                  </a:lnTo>
                  <a:lnTo>
                    <a:pt x="30" y="248"/>
                  </a:lnTo>
                  <a:lnTo>
                    <a:pt x="29" y="248"/>
                  </a:lnTo>
                  <a:lnTo>
                    <a:pt x="29" y="248"/>
                  </a:lnTo>
                  <a:lnTo>
                    <a:pt x="26" y="249"/>
                  </a:lnTo>
                  <a:lnTo>
                    <a:pt x="25" y="249"/>
                  </a:lnTo>
                  <a:lnTo>
                    <a:pt x="21" y="249"/>
                  </a:lnTo>
                  <a:lnTo>
                    <a:pt x="19" y="249"/>
                  </a:lnTo>
                  <a:lnTo>
                    <a:pt x="18" y="249"/>
                  </a:lnTo>
                  <a:lnTo>
                    <a:pt x="17" y="248"/>
                  </a:lnTo>
                  <a:lnTo>
                    <a:pt x="16" y="248"/>
                  </a:lnTo>
                  <a:lnTo>
                    <a:pt x="16" y="248"/>
                  </a:lnTo>
                  <a:lnTo>
                    <a:pt x="16" y="247"/>
                  </a:lnTo>
                  <a:lnTo>
                    <a:pt x="16" y="247"/>
                  </a:lnTo>
                  <a:lnTo>
                    <a:pt x="15" y="246"/>
                  </a:lnTo>
                  <a:lnTo>
                    <a:pt x="15" y="245"/>
                  </a:lnTo>
                  <a:lnTo>
                    <a:pt x="15" y="242"/>
                  </a:lnTo>
                  <a:lnTo>
                    <a:pt x="15" y="241"/>
                  </a:lnTo>
                  <a:lnTo>
                    <a:pt x="15" y="240"/>
                  </a:lnTo>
                  <a:lnTo>
                    <a:pt x="15" y="239"/>
                  </a:lnTo>
                  <a:lnTo>
                    <a:pt x="15" y="238"/>
                  </a:lnTo>
                  <a:lnTo>
                    <a:pt x="13" y="234"/>
                  </a:lnTo>
                  <a:lnTo>
                    <a:pt x="10" y="228"/>
                  </a:lnTo>
                  <a:lnTo>
                    <a:pt x="10" y="226"/>
                  </a:lnTo>
                  <a:lnTo>
                    <a:pt x="9" y="224"/>
                  </a:lnTo>
                  <a:lnTo>
                    <a:pt x="9" y="223"/>
                  </a:lnTo>
                  <a:lnTo>
                    <a:pt x="9" y="221"/>
                  </a:lnTo>
                  <a:lnTo>
                    <a:pt x="8" y="216"/>
                  </a:lnTo>
                  <a:lnTo>
                    <a:pt x="8" y="214"/>
                  </a:lnTo>
                  <a:lnTo>
                    <a:pt x="8" y="212"/>
                  </a:lnTo>
                  <a:lnTo>
                    <a:pt x="7" y="208"/>
                  </a:lnTo>
                  <a:lnTo>
                    <a:pt x="7" y="207"/>
                  </a:lnTo>
                  <a:lnTo>
                    <a:pt x="6" y="205"/>
                  </a:lnTo>
                  <a:lnTo>
                    <a:pt x="7" y="203"/>
                  </a:lnTo>
                  <a:lnTo>
                    <a:pt x="7" y="201"/>
                  </a:lnTo>
                  <a:lnTo>
                    <a:pt x="7" y="200"/>
                  </a:lnTo>
                  <a:lnTo>
                    <a:pt x="8" y="199"/>
                  </a:lnTo>
                  <a:lnTo>
                    <a:pt x="9" y="197"/>
                  </a:lnTo>
                  <a:lnTo>
                    <a:pt x="10" y="194"/>
                  </a:lnTo>
                  <a:lnTo>
                    <a:pt x="15" y="184"/>
                  </a:lnTo>
                  <a:lnTo>
                    <a:pt x="15" y="185"/>
                  </a:lnTo>
                  <a:lnTo>
                    <a:pt x="16" y="185"/>
                  </a:lnTo>
                  <a:lnTo>
                    <a:pt x="16" y="185"/>
                  </a:lnTo>
                  <a:lnTo>
                    <a:pt x="17" y="185"/>
                  </a:lnTo>
                  <a:lnTo>
                    <a:pt x="17" y="185"/>
                  </a:lnTo>
                  <a:lnTo>
                    <a:pt x="18" y="185"/>
                  </a:lnTo>
                  <a:lnTo>
                    <a:pt x="19" y="185"/>
                  </a:lnTo>
                  <a:lnTo>
                    <a:pt x="19" y="184"/>
                  </a:lnTo>
                  <a:lnTo>
                    <a:pt x="20" y="183"/>
                  </a:lnTo>
                  <a:lnTo>
                    <a:pt x="21" y="182"/>
                  </a:lnTo>
                  <a:lnTo>
                    <a:pt x="22" y="181"/>
                  </a:lnTo>
                  <a:lnTo>
                    <a:pt x="24" y="178"/>
                  </a:lnTo>
                  <a:lnTo>
                    <a:pt x="25" y="177"/>
                  </a:lnTo>
                  <a:lnTo>
                    <a:pt x="25" y="176"/>
                  </a:lnTo>
                  <a:lnTo>
                    <a:pt x="27" y="175"/>
                  </a:lnTo>
                  <a:lnTo>
                    <a:pt x="28" y="174"/>
                  </a:lnTo>
                  <a:lnTo>
                    <a:pt x="29" y="173"/>
                  </a:lnTo>
                  <a:lnTo>
                    <a:pt x="30" y="173"/>
                  </a:lnTo>
                  <a:lnTo>
                    <a:pt x="31" y="172"/>
                  </a:lnTo>
                  <a:lnTo>
                    <a:pt x="32" y="172"/>
                  </a:lnTo>
                  <a:lnTo>
                    <a:pt x="35" y="172"/>
                  </a:lnTo>
                  <a:lnTo>
                    <a:pt x="37" y="172"/>
                  </a:lnTo>
                  <a:lnTo>
                    <a:pt x="45" y="170"/>
                  </a:lnTo>
                  <a:lnTo>
                    <a:pt x="46" y="170"/>
                  </a:lnTo>
                  <a:lnTo>
                    <a:pt x="50" y="169"/>
                  </a:lnTo>
                  <a:lnTo>
                    <a:pt x="55" y="168"/>
                  </a:lnTo>
                  <a:lnTo>
                    <a:pt x="57" y="168"/>
                  </a:lnTo>
                  <a:lnTo>
                    <a:pt x="61" y="168"/>
                  </a:lnTo>
                  <a:lnTo>
                    <a:pt x="63" y="168"/>
                  </a:lnTo>
                  <a:lnTo>
                    <a:pt x="64" y="168"/>
                  </a:lnTo>
                  <a:lnTo>
                    <a:pt x="65" y="167"/>
                  </a:lnTo>
                  <a:lnTo>
                    <a:pt x="66" y="167"/>
                  </a:lnTo>
                  <a:lnTo>
                    <a:pt x="67" y="166"/>
                  </a:lnTo>
                  <a:lnTo>
                    <a:pt x="68" y="166"/>
                  </a:lnTo>
                  <a:lnTo>
                    <a:pt x="69" y="165"/>
                  </a:lnTo>
                  <a:lnTo>
                    <a:pt x="70" y="164"/>
                  </a:lnTo>
                  <a:lnTo>
                    <a:pt x="70" y="164"/>
                  </a:lnTo>
                  <a:lnTo>
                    <a:pt x="72" y="163"/>
                  </a:lnTo>
                  <a:lnTo>
                    <a:pt x="74" y="160"/>
                  </a:lnTo>
                  <a:lnTo>
                    <a:pt x="76" y="157"/>
                  </a:lnTo>
                  <a:lnTo>
                    <a:pt x="79" y="154"/>
                  </a:lnTo>
                  <a:lnTo>
                    <a:pt x="81" y="149"/>
                  </a:lnTo>
                  <a:lnTo>
                    <a:pt x="83" y="148"/>
                  </a:lnTo>
                  <a:lnTo>
                    <a:pt x="84" y="147"/>
                  </a:lnTo>
                  <a:lnTo>
                    <a:pt x="85" y="146"/>
                  </a:lnTo>
                  <a:lnTo>
                    <a:pt x="86" y="144"/>
                  </a:lnTo>
                  <a:lnTo>
                    <a:pt x="89" y="142"/>
                  </a:lnTo>
                  <a:lnTo>
                    <a:pt x="92" y="139"/>
                  </a:lnTo>
                  <a:lnTo>
                    <a:pt x="93" y="138"/>
                  </a:lnTo>
                  <a:lnTo>
                    <a:pt x="94" y="137"/>
                  </a:lnTo>
                  <a:lnTo>
                    <a:pt x="94" y="136"/>
                  </a:lnTo>
                  <a:lnTo>
                    <a:pt x="95" y="136"/>
                  </a:lnTo>
                  <a:lnTo>
                    <a:pt x="95" y="135"/>
                  </a:lnTo>
                  <a:lnTo>
                    <a:pt x="95" y="133"/>
                  </a:lnTo>
                  <a:lnTo>
                    <a:pt x="95" y="132"/>
                  </a:lnTo>
                  <a:lnTo>
                    <a:pt x="95" y="131"/>
                  </a:lnTo>
                  <a:lnTo>
                    <a:pt x="94" y="130"/>
                  </a:lnTo>
                  <a:lnTo>
                    <a:pt x="94" y="129"/>
                  </a:lnTo>
                  <a:lnTo>
                    <a:pt x="92" y="126"/>
                  </a:lnTo>
                  <a:lnTo>
                    <a:pt x="91" y="122"/>
                  </a:lnTo>
                  <a:lnTo>
                    <a:pt x="90" y="120"/>
                  </a:lnTo>
                  <a:lnTo>
                    <a:pt x="90" y="119"/>
                  </a:lnTo>
                  <a:lnTo>
                    <a:pt x="89" y="116"/>
                  </a:lnTo>
                  <a:lnTo>
                    <a:pt x="89" y="115"/>
                  </a:lnTo>
                  <a:lnTo>
                    <a:pt x="89" y="113"/>
                  </a:lnTo>
                  <a:lnTo>
                    <a:pt x="89" y="111"/>
                  </a:lnTo>
                  <a:lnTo>
                    <a:pt x="89" y="109"/>
                  </a:lnTo>
                  <a:lnTo>
                    <a:pt x="89" y="108"/>
                  </a:lnTo>
                  <a:lnTo>
                    <a:pt x="90" y="106"/>
                  </a:lnTo>
                  <a:lnTo>
                    <a:pt x="91" y="104"/>
                  </a:lnTo>
                  <a:lnTo>
                    <a:pt x="94" y="99"/>
                  </a:lnTo>
                  <a:lnTo>
                    <a:pt x="96" y="97"/>
                  </a:lnTo>
                  <a:lnTo>
                    <a:pt x="96" y="97"/>
                  </a:lnTo>
                  <a:lnTo>
                    <a:pt x="97" y="96"/>
                  </a:lnTo>
                  <a:lnTo>
                    <a:pt x="97" y="95"/>
                  </a:lnTo>
                  <a:lnTo>
                    <a:pt x="98" y="95"/>
                  </a:lnTo>
                  <a:lnTo>
                    <a:pt x="99" y="95"/>
                  </a:lnTo>
                  <a:lnTo>
                    <a:pt x="100" y="94"/>
                  </a:lnTo>
                  <a:lnTo>
                    <a:pt x="101" y="94"/>
                  </a:lnTo>
                  <a:lnTo>
                    <a:pt x="101" y="94"/>
                  </a:lnTo>
                  <a:lnTo>
                    <a:pt x="102" y="94"/>
                  </a:lnTo>
                  <a:lnTo>
                    <a:pt x="103" y="95"/>
                  </a:lnTo>
                  <a:lnTo>
                    <a:pt x="103" y="95"/>
                  </a:lnTo>
                  <a:lnTo>
                    <a:pt x="104" y="96"/>
                  </a:lnTo>
                  <a:lnTo>
                    <a:pt x="105" y="97"/>
                  </a:lnTo>
                  <a:lnTo>
                    <a:pt x="105" y="98"/>
                  </a:lnTo>
                  <a:lnTo>
                    <a:pt x="105" y="99"/>
                  </a:lnTo>
                  <a:lnTo>
                    <a:pt x="105" y="100"/>
                  </a:lnTo>
                  <a:lnTo>
                    <a:pt x="106" y="104"/>
                  </a:lnTo>
                  <a:lnTo>
                    <a:pt x="106" y="105"/>
                  </a:lnTo>
                  <a:lnTo>
                    <a:pt x="107" y="106"/>
                  </a:lnTo>
                  <a:lnTo>
                    <a:pt x="107" y="107"/>
                  </a:lnTo>
                  <a:lnTo>
                    <a:pt x="108" y="108"/>
                  </a:lnTo>
                  <a:lnTo>
                    <a:pt x="108" y="109"/>
                  </a:lnTo>
                  <a:lnTo>
                    <a:pt x="109" y="109"/>
                  </a:lnTo>
                  <a:lnTo>
                    <a:pt x="109" y="109"/>
                  </a:lnTo>
                  <a:lnTo>
                    <a:pt x="111" y="110"/>
                  </a:lnTo>
                  <a:lnTo>
                    <a:pt x="114" y="110"/>
                  </a:lnTo>
                  <a:lnTo>
                    <a:pt x="116" y="110"/>
                  </a:lnTo>
                  <a:lnTo>
                    <a:pt x="117" y="110"/>
                  </a:lnTo>
                  <a:lnTo>
                    <a:pt x="120" y="111"/>
                  </a:lnTo>
                  <a:lnTo>
                    <a:pt x="123" y="112"/>
                  </a:lnTo>
                  <a:lnTo>
                    <a:pt x="125" y="113"/>
                  </a:lnTo>
                  <a:lnTo>
                    <a:pt x="128" y="113"/>
                  </a:lnTo>
                  <a:lnTo>
                    <a:pt x="131" y="113"/>
                  </a:lnTo>
                  <a:lnTo>
                    <a:pt x="132" y="114"/>
                  </a:lnTo>
                  <a:lnTo>
                    <a:pt x="134" y="114"/>
                  </a:lnTo>
                  <a:lnTo>
                    <a:pt x="135" y="114"/>
                  </a:lnTo>
                  <a:lnTo>
                    <a:pt x="136" y="115"/>
                  </a:lnTo>
                  <a:lnTo>
                    <a:pt x="137" y="115"/>
                  </a:lnTo>
                  <a:lnTo>
                    <a:pt x="139" y="116"/>
                  </a:lnTo>
                  <a:lnTo>
                    <a:pt x="140" y="117"/>
                  </a:lnTo>
                  <a:lnTo>
                    <a:pt x="142" y="118"/>
                  </a:lnTo>
                  <a:lnTo>
                    <a:pt x="146" y="121"/>
                  </a:lnTo>
                  <a:lnTo>
                    <a:pt x="148" y="122"/>
                  </a:lnTo>
                  <a:lnTo>
                    <a:pt x="149" y="123"/>
                  </a:lnTo>
                  <a:lnTo>
                    <a:pt x="149" y="123"/>
                  </a:lnTo>
                  <a:lnTo>
                    <a:pt x="150" y="123"/>
                  </a:lnTo>
                  <a:lnTo>
                    <a:pt x="151" y="122"/>
                  </a:lnTo>
                  <a:lnTo>
                    <a:pt x="152" y="122"/>
                  </a:lnTo>
                  <a:lnTo>
                    <a:pt x="154" y="121"/>
                  </a:lnTo>
                  <a:lnTo>
                    <a:pt x="155" y="120"/>
                  </a:lnTo>
                  <a:lnTo>
                    <a:pt x="156" y="119"/>
                  </a:lnTo>
                  <a:lnTo>
                    <a:pt x="157" y="118"/>
                  </a:lnTo>
                  <a:lnTo>
                    <a:pt x="158" y="116"/>
                  </a:lnTo>
                  <a:lnTo>
                    <a:pt x="159" y="115"/>
                  </a:lnTo>
                  <a:lnTo>
                    <a:pt x="160" y="113"/>
                  </a:lnTo>
                  <a:lnTo>
                    <a:pt x="161" y="112"/>
                  </a:lnTo>
                  <a:lnTo>
                    <a:pt x="162" y="110"/>
                  </a:lnTo>
                  <a:lnTo>
                    <a:pt x="162" y="109"/>
                  </a:lnTo>
                  <a:lnTo>
                    <a:pt x="163" y="108"/>
                  </a:lnTo>
                  <a:lnTo>
                    <a:pt x="163" y="106"/>
                  </a:lnTo>
                  <a:lnTo>
                    <a:pt x="164" y="103"/>
                  </a:lnTo>
                  <a:lnTo>
                    <a:pt x="164" y="102"/>
                  </a:lnTo>
                  <a:lnTo>
                    <a:pt x="164" y="100"/>
                  </a:lnTo>
                  <a:lnTo>
                    <a:pt x="164" y="100"/>
                  </a:lnTo>
                  <a:lnTo>
                    <a:pt x="164" y="99"/>
                  </a:lnTo>
                  <a:lnTo>
                    <a:pt x="165" y="99"/>
                  </a:lnTo>
                  <a:lnTo>
                    <a:pt x="165" y="98"/>
                  </a:lnTo>
                  <a:lnTo>
                    <a:pt x="166" y="98"/>
                  </a:lnTo>
                  <a:lnTo>
                    <a:pt x="168" y="98"/>
                  </a:lnTo>
                  <a:lnTo>
                    <a:pt x="171" y="97"/>
                  </a:lnTo>
                  <a:lnTo>
                    <a:pt x="174" y="96"/>
                  </a:lnTo>
                  <a:lnTo>
                    <a:pt x="177" y="95"/>
                  </a:lnTo>
                  <a:lnTo>
                    <a:pt x="178" y="95"/>
                  </a:lnTo>
                  <a:lnTo>
                    <a:pt x="180" y="94"/>
                  </a:lnTo>
                  <a:lnTo>
                    <a:pt x="184" y="94"/>
                  </a:lnTo>
                  <a:lnTo>
                    <a:pt x="186" y="94"/>
                  </a:lnTo>
                  <a:lnTo>
                    <a:pt x="188" y="94"/>
                  </a:lnTo>
                  <a:lnTo>
                    <a:pt x="190" y="94"/>
                  </a:lnTo>
                  <a:lnTo>
                    <a:pt x="192" y="94"/>
                  </a:lnTo>
                  <a:lnTo>
                    <a:pt x="193" y="94"/>
                  </a:lnTo>
                  <a:lnTo>
                    <a:pt x="194" y="95"/>
                  </a:lnTo>
                  <a:lnTo>
                    <a:pt x="195" y="95"/>
                  </a:lnTo>
                  <a:lnTo>
                    <a:pt x="198" y="96"/>
                  </a:lnTo>
                  <a:lnTo>
                    <a:pt x="199" y="96"/>
                  </a:lnTo>
                  <a:lnTo>
                    <a:pt x="200" y="97"/>
                  </a:lnTo>
                  <a:lnTo>
                    <a:pt x="202" y="97"/>
                  </a:lnTo>
                  <a:lnTo>
                    <a:pt x="203" y="97"/>
                  </a:lnTo>
                  <a:lnTo>
                    <a:pt x="204" y="97"/>
                  </a:lnTo>
                  <a:lnTo>
                    <a:pt x="206" y="97"/>
                  </a:lnTo>
                  <a:lnTo>
                    <a:pt x="207" y="97"/>
                  </a:lnTo>
                  <a:lnTo>
                    <a:pt x="208" y="97"/>
                  </a:lnTo>
                  <a:lnTo>
                    <a:pt x="210" y="96"/>
                  </a:lnTo>
                  <a:lnTo>
                    <a:pt x="211" y="96"/>
                  </a:lnTo>
                  <a:lnTo>
                    <a:pt x="212" y="95"/>
                  </a:lnTo>
                  <a:lnTo>
                    <a:pt x="213" y="95"/>
                  </a:lnTo>
                  <a:lnTo>
                    <a:pt x="214" y="94"/>
                  </a:lnTo>
                  <a:lnTo>
                    <a:pt x="214" y="93"/>
                  </a:lnTo>
                  <a:lnTo>
                    <a:pt x="216" y="92"/>
                  </a:lnTo>
                  <a:lnTo>
                    <a:pt x="217" y="91"/>
                  </a:lnTo>
                  <a:lnTo>
                    <a:pt x="217" y="89"/>
                  </a:lnTo>
                  <a:lnTo>
                    <a:pt x="218" y="88"/>
                  </a:lnTo>
                  <a:lnTo>
                    <a:pt x="218" y="87"/>
                  </a:lnTo>
                  <a:lnTo>
                    <a:pt x="218" y="86"/>
                  </a:lnTo>
                  <a:lnTo>
                    <a:pt x="219" y="85"/>
                  </a:lnTo>
                  <a:lnTo>
                    <a:pt x="219" y="84"/>
                  </a:lnTo>
                  <a:lnTo>
                    <a:pt x="218" y="82"/>
                  </a:lnTo>
                  <a:lnTo>
                    <a:pt x="218" y="81"/>
                  </a:lnTo>
                  <a:lnTo>
                    <a:pt x="218" y="80"/>
                  </a:lnTo>
                  <a:lnTo>
                    <a:pt x="217" y="77"/>
                  </a:lnTo>
                  <a:lnTo>
                    <a:pt x="214" y="71"/>
                  </a:lnTo>
                  <a:lnTo>
                    <a:pt x="213" y="70"/>
                  </a:lnTo>
                  <a:lnTo>
                    <a:pt x="213" y="69"/>
                  </a:lnTo>
                  <a:lnTo>
                    <a:pt x="213" y="68"/>
                  </a:lnTo>
                  <a:lnTo>
                    <a:pt x="213" y="68"/>
                  </a:lnTo>
                  <a:lnTo>
                    <a:pt x="213" y="67"/>
                  </a:lnTo>
                  <a:lnTo>
                    <a:pt x="213" y="67"/>
                  </a:lnTo>
                  <a:lnTo>
                    <a:pt x="213" y="66"/>
                  </a:lnTo>
                  <a:lnTo>
                    <a:pt x="214" y="66"/>
                  </a:lnTo>
                  <a:lnTo>
                    <a:pt x="214" y="66"/>
                  </a:lnTo>
                  <a:lnTo>
                    <a:pt x="215" y="65"/>
                  </a:lnTo>
                  <a:lnTo>
                    <a:pt x="215" y="65"/>
                  </a:lnTo>
                  <a:lnTo>
                    <a:pt x="216" y="65"/>
                  </a:lnTo>
                  <a:lnTo>
                    <a:pt x="217" y="65"/>
                  </a:lnTo>
                  <a:lnTo>
                    <a:pt x="218" y="65"/>
                  </a:lnTo>
                  <a:lnTo>
                    <a:pt x="219" y="65"/>
                  </a:lnTo>
                  <a:lnTo>
                    <a:pt x="220" y="65"/>
                  </a:lnTo>
                  <a:lnTo>
                    <a:pt x="223" y="65"/>
                  </a:lnTo>
                  <a:lnTo>
                    <a:pt x="224" y="66"/>
                  </a:lnTo>
                  <a:lnTo>
                    <a:pt x="225" y="66"/>
                  </a:lnTo>
                  <a:lnTo>
                    <a:pt x="226" y="66"/>
                  </a:lnTo>
                  <a:lnTo>
                    <a:pt x="226" y="66"/>
                  </a:lnTo>
                  <a:lnTo>
                    <a:pt x="227" y="65"/>
                  </a:lnTo>
                  <a:lnTo>
                    <a:pt x="227" y="65"/>
                  </a:lnTo>
                  <a:lnTo>
                    <a:pt x="228" y="64"/>
                  </a:lnTo>
                  <a:lnTo>
                    <a:pt x="228" y="64"/>
                  </a:lnTo>
                  <a:lnTo>
                    <a:pt x="229" y="63"/>
                  </a:lnTo>
                  <a:lnTo>
                    <a:pt x="231" y="60"/>
                  </a:lnTo>
                  <a:lnTo>
                    <a:pt x="232" y="59"/>
                  </a:lnTo>
                  <a:lnTo>
                    <a:pt x="233" y="58"/>
                  </a:lnTo>
                  <a:lnTo>
                    <a:pt x="233" y="58"/>
                  </a:lnTo>
                  <a:lnTo>
                    <a:pt x="234" y="57"/>
                  </a:lnTo>
                  <a:lnTo>
                    <a:pt x="235" y="57"/>
                  </a:lnTo>
                  <a:lnTo>
                    <a:pt x="237" y="57"/>
                  </a:lnTo>
                  <a:lnTo>
                    <a:pt x="238" y="57"/>
                  </a:lnTo>
                  <a:lnTo>
                    <a:pt x="239" y="58"/>
                  </a:lnTo>
                  <a:lnTo>
                    <a:pt x="240" y="58"/>
                  </a:lnTo>
                  <a:lnTo>
                    <a:pt x="241" y="59"/>
                  </a:lnTo>
                  <a:lnTo>
                    <a:pt x="243" y="60"/>
                  </a:lnTo>
                  <a:lnTo>
                    <a:pt x="245" y="61"/>
                  </a:lnTo>
                  <a:lnTo>
                    <a:pt x="246" y="63"/>
                  </a:lnTo>
                  <a:lnTo>
                    <a:pt x="249" y="65"/>
                  </a:lnTo>
                  <a:lnTo>
                    <a:pt x="250" y="66"/>
                  </a:lnTo>
                  <a:lnTo>
                    <a:pt x="251" y="67"/>
                  </a:lnTo>
                  <a:lnTo>
                    <a:pt x="252" y="68"/>
                  </a:lnTo>
                  <a:lnTo>
                    <a:pt x="253" y="68"/>
                  </a:lnTo>
                  <a:lnTo>
                    <a:pt x="255" y="69"/>
                  </a:lnTo>
                  <a:lnTo>
                    <a:pt x="256" y="69"/>
                  </a:lnTo>
                  <a:lnTo>
                    <a:pt x="258" y="70"/>
                  </a:lnTo>
                  <a:lnTo>
                    <a:pt x="260" y="70"/>
                  </a:lnTo>
                  <a:lnTo>
                    <a:pt x="261" y="70"/>
                  </a:lnTo>
                  <a:lnTo>
                    <a:pt x="263" y="70"/>
                  </a:lnTo>
                  <a:lnTo>
                    <a:pt x="266" y="69"/>
                  </a:lnTo>
                  <a:lnTo>
                    <a:pt x="270" y="68"/>
                  </a:lnTo>
                  <a:lnTo>
                    <a:pt x="272" y="68"/>
                  </a:lnTo>
                  <a:lnTo>
                    <a:pt x="272" y="67"/>
                  </a:lnTo>
                  <a:lnTo>
                    <a:pt x="272" y="67"/>
                  </a:lnTo>
                  <a:lnTo>
                    <a:pt x="273" y="66"/>
                  </a:lnTo>
                  <a:lnTo>
                    <a:pt x="274" y="65"/>
                  </a:lnTo>
                  <a:lnTo>
                    <a:pt x="275" y="65"/>
                  </a:lnTo>
                  <a:lnTo>
                    <a:pt x="275" y="64"/>
                  </a:lnTo>
                  <a:lnTo>
                    <a:pt x="277" y="60"/>
                  </a:lnTo>
                  <a:lnTo>
                    <a:pt x="278" y="56"/>
                  </a:lnTo>
                  <a:lnTo>
                    <a:pt x="280" y="52"/>
                  </a:lnTo>
                  <a:lnTo>
                    <a:pt x="281" y="50"/>
                  </a:lnTo>
                  <a:lnTo>
                    <a:pt x="282" y="47"/>
                  </a:lnTo>
                  <a:lnTo>
                    <a:pt x="282" y="46"/>
                  </a:lnTo>
                  <a:lnTo>
                    <a:pt x="282" y="44"/>
                  </a:lnTo>
                  <a:lnTo>
                    <a:pt x="282" y="40"/>
                  </a:lnTo>
                  <a:lnTo>
                    <a:pt x="282" y="39"/>
                  </a:lnTo>
                  <a:lnTo>
                    <a:pt x="283" y="38"/>
                  </a:lnTo>
                  <a:lnTo>
                    <a:pt x="283" y="37"/>
                  </a:lnTo>
                  <a:lnTo>
                    <a:pt x="284" y="36"/>
                  </a:lnTo>
                  <a:lnTo>
                    <a:pt x="284" y="35"/>
                  </a:lnTo>
                  <a:lnTo>
                    <a:pt x="287" y="33"/>
                  </a:lnTo>
                  <a:lnTo>
                    <a:pt x="289" y="30"/>
                  </a:lnTo>
                  <a:lnTo>
                    <a:pt x="290" y="29"/>
                  </a:lnTo>
                  <a:lnTo>
                    <a:pt x="292" y="28"/>
                  </a:lnTo>
                  <a:lnTo>
                    <a:pt x="295" y="26"/>
                  </a:lnTo>
                  <a:lnTo>
                    <a:pt x="296" y="25"/>
                  </a:lnTo>
                  <a:lnTo>
                    <a:pt x="297" y="24"/>
                  </a:lnTo>
                  <a:lnTo>
                    <a:pt x="298" y="23"/>
                  </a:lnTo>
                  <a:lnTo>
                    <a:pt x="298" y="22"/>
                  </a:lnTo>
                  <a:lnTo>
                    <a:pt x="299" y="21"/>
                  </a:lnTo>
                  <a:lnTo>
                    <a:pt x="300" y="20"/>
                  </a:lnTo>
                  <a:lnTo>
                    <a:pt x="301" y="17"/>
                  </a:lnTo>
                  <a:lnTo>
                    <a:pt x="302" y="16"/>
                  </a:lnTo>
                  <a:lnTo>
                    <a:pt x="303" y="15"/>
                  </a:lnTo>
                  <a:lnTo>
                    <a:pt x="304" y="15"/>
                  </a:lnTo>
                  <a:lnTo>
                    <a:pt x="304" y="15"/>
                  </a:lnTo>
                  <a:lnTo>
                    <a:pt x="305" y="15"/>
                  </a:lnTo>
                  <a:lnTo>
                    <a:pt x="307" y="15"/>
                  </a:lnTo>
                  <a:lnTo>
                    <a:pt x="309" y="15"/>
                  </a:lnTo>
                  <a:lnTo>
                    <a:pt x="313" y="16"/>
                  </a:lnTo>
                  <a:lnTo>
                    <a:pt x="315" y="17"/>
                  </a:lnTo>
                  <a:lnTo>
                    <a:pt x="317" y="17"/>
                  </a:lnTo>
                  <a:lnTo>
                    <a:pt x="318" y="17"/>
                  </a:lnTo>
                  <a:lnTo>
                    <a:pt x="319" y="17"/>
                  </a:lnTo>
                  <a:lnTo>
                    <a:pt x="320" y="17"/>
                  </a:lnTo>
                  <a:lnTo>
                    <a:pt x="321" y="17"/>
                  </a:lnTo>
                  <a:lnTo>
                    <a:pt x="321" y="17"/>
                  </a:lnTo>
                  <a:lnTo>
                    <a:pt x="322" y="17"/>
                  </a:lnTo>
                  <a:lnTo>
                    <a:pt x="323" y="16"/>
                  </a:lnTo>
                  <a:lnTo>
                    <a:pt x="324" y="16"/>
                  </a:lnTo>
                  <a:lnTo>
                    <a:pt x="325" y="15"/>
                  </a:lnTo>
                  <a:lnTo>
                    <a:pt x="326" y="14"/>
                  </a:lnTo>
                  <a:lnTo>
                    <a:pt x="326" y="14"/>
                  </a:lnTo>
                  <a:lnTo>
                    <a:pt x="327" y="13"/>
                  </a:lnTo>
                  <a:lnTo>
                    <a:pt x="329" y="11"/>
                  </a:lnTo>
                  <a:lnTo>
                    <a:pt x="330" y="8"/>
                  </a:lnTo>
                  <a:lnTo>
                    <a:pt x="331" y="6"/>
                  </a:lnTo>
                  <a:lnTo>
                    <a:pt x="332" y="5"/>
                  </a:lnTo>
                  <a:lnTo>
                    <a:pt x="332" y="4"/>
                  </a:lnTo>
                  <a:lnTo>
                    <a:pt x="333" y="3"/>
                  </a:lnTo>
                  <a:lnTo>
                    <a:pt x="333" y="2"/>
                  </a:lnTo>
                  <a:lnTo>
                    <a:pt x="333" y="1"/>
                  </a:lnTo>
                  <a:lnTo>
                    <a:pt x="333" y="1"/>
                  </a:lnTo>
                  <a:lnTo>
                    <a:pt x="334" y="1"/>
                  </a:lnTo>
                  <a:lnTo>
                    <a:pt x="334" y="1"/>
                  </a:lnTo>
                  <a:lnTo>
                    <a:pt x="336" y="1"/>
                  </a:lnTo>
                  <a:lnTo>
                    <a:pt x="337" y="1"/>
                  </a:lnTo>
                  <a:lnTo>
                    <a:pt x="339" y="0"/>
                  </a:lnTo>
                  <a:lnTo>
                    <a:pt x="339" y="0"/>
                  </a:lnTo>
                  <a:lnTo>
                    <a:pt x="340" y="0"/>
                  </a:lnTo>
                  <a:lnTo>
                    <a:pt x="340" y="0"/>
                  </a:lnTo>
                  <a:lnTo>
                    <a:pt x="341" y="0"/>
                  </a:lnTo>
                  <a:close/>
                </a:path>
              </a:pathLst>
            </a:custGeom>
            <a:solidFill>
              <a:srgbClr val="BDD7E7"/>
            </a:solidFill>
            <a:ln w="26988">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dirty="0">
                <a:ln>
                  <a:noFill/>
                </a:ln>
                <a:solidFill>
                  <a:srgbClr val="5F5F5F"/>
                </a:solidFill>
                <a:effectLst/>
                <a:uLnTx/>
                <a:uFillTx/>
                <a:latin typeface="Calibri" panose="020F0502020204030204"/>
                <a:ea typeface="+mn-ea"/>
                <a:cs typeface="+mn-cs"/>
              </a:endParaRPr>
            </a:p>
          </p:txBody>
        </p:sp>
        <p:sp>
          <p:nvSpPr>
            <p:cNvPr id="75" name="Freeform 291">
              <a:extLst>
                <a:ext uri="{FF2B5EF4-FFF2-40B4-BE49-F238E27FC236}">
                  <a16:creationId xmlns:a16="http://schemas.microsoft.com/office/drawing/2014/main" id="{F104C209-8DFA-42F1-A96F-5FFE8339C841}"/>
                </a:ext>
              </a:extLst>
            </p:cNvPr>
            <p:cNvSpPr>
              <a:spLocks/>
            </p:cNvSpPr>
            <p:nvPr/>
          </p:nvSpPr>
          <p:spPr bwMode="auto">
            <a:xfrm>
              <a:off x="7767484" y="3279074"/>
              <a:ext cx="1160463" cy="941388"/>
            </a:xfrm>
            <a:custGeom>
              <a:avLst/>
              <a:gdLst>
                <a:gd name="T0" fmla="*/ 239 w 731"/>
                <a:gd name="T1" fmla="*/ 12 h 593"/>
                <a:gd name="T2" fmla="*/ 240 w 731"/>
                <a:gd name="T3" fmla="*/ 45 h 593"/>
                <a:gd name="T4" fmla="*/ 240 w 731"/>
                <a:gd name="T5" fmla="*/ 75 h 593"/>
                <a:gd name="T6" fmla="*/ 197 w 731"/>
                <a:gd name="T7" fmla="*/ 97 h 593"/>
                <a:gd name="T8" fmla="*/ 191 w 731"/>
                <a:gd name="T9" fmla="*/ 121 h 593"/>
                <a:gd name="T10" fmla="*/ 227 w 731"/>
                <a:gd name="T11" fmla="*/ 138 h 593"/>
                <a:gd name="T12" fmla="*/ 257 w 731"/>
                <a:gd name="T13" fmla="*/ 180 h 593"/>
                <a:gd name="T14" fmla="*/ 287 w 731"/>
                <a:gd name="T15" fmla="*/ 213 h 593"/>
                <a:gd name="T16" fmla="*/ 326 w 731"/>
                <a:gd name="T17" fmla="*/ 215 h 593"/>
                <a:gd name="T18" fmla="*/ 372 w 731"/>
                <a:gd name="T19" fmla="*/ 197 h 593"/>
                <a:gd name="T20" fmla="*/ 360 w 731"/>
                <a:gd name="T21" fmla="*/ 180 h 593"/>
                <a:gd name="T22" fmla="*/ 370 w 731"/>
                <a:gd name="T23" fmla="*/ 165 h 593"/>
                <a:gd name="T24" fmla="*/ 401 w 731"/>
                <a:gd name="T25" fmla="*/ 202 h 593"/>
                <a:gd name="T26" fmla="*/ 432 w 731"/>
                <a:gd name="T27" fmla="*/ 205 h 593"/>
                <a:gd name="T28" fmla="*/ 455 w 731"/>
                <a:gd name="T29" fmla="*/ 220 h 593"/>
                <a:gd name="T30" fmla="*/ 484 w 731"/>
                <a:gd name="T31" fmla="*/ 248 h 593"/>
                <a:gd name="T32" fmla="*/ 501 w 731"/>
                <a:gd name="T33" fmla="*/ 238 h 593"/>
                <a:gd name="T34" fmla="*/ 546 w 731"/>
                <a:gd name="T35" fmla="*/ 246 h 593"/>
                <a:gd name="T36" fmla="*/ 585 w 731"/>
                <a:gd name="T37" fmla="*/ 256 h 593"/>
                <a:gd name="T38" fmla="*/ 599 w 731"/>
                <a:gd name="T39" fmla="*/ 251 h 593"/>
                <a:gd name="T40" fmla="*/ 608 w 731"/>
                <a:gd name="T41" fmla="*/ 282 h 593"/>
                <a:gd name="T42" fmla="*/ 607 w 731"/>
                <a:gd name="T43" fmla="*/ 317 h 593"/>
                <a:gd name="T44" fmla="*/ 635 w 731"/>
                <a:gd name="T45" fmla="*/ 380 h 593"/>
                <a:gd name="T46" fmla="*/ 676 w 731"/>
                <a:gd name="T47" fmla="*/ 399 h 593"/>
                <a:gd name="T48" fmla="*/ 706 w 731"/>
                <a:gd name="T49" fmla="*/ 407 h 593"/>
                <a:gd name="T50" fmla="*/ 730 w 731"/>
                <a:gd name="T51" fmla="*/ 482 h 593"/>
                <a:gd name="T52" fmla="*/ 712 w 731"/>
                <a:gd name="T53" fmla="*/ 510 h 593"/>
                <a:gd name="T54" fmla="*/ 658 w 731"/>
                <a:gd name="T55" fmla="*/ 518 h 593"/>
                <a:gd name="T56" fmla="*/ 612 w 731"/>
                <a:gd name="T57" fmla="*/ 519 h 593"/>
                <a:gd name="T58" fmla="*/ 599 w 731"/>
                <a:gd name="T59" fmla="*/ 544 h 593"/>
                <a:gd name="T60" fmla="*/ 561 w 731"/>
                <a:gd name="T61" fmla="*/ 592 h 593"/>
                <a:gd name="T62" fmla="*/ 532 w 731"/>
                <a:gd name="T63" fmla="*/ 585 h 593"/>
                <a:gd name="T64" fmla="*/ 501 w 731"/>
                <a:gd name="T65" fmla="*/ 547 h 593"/>
                <a:gd name="T66" fmla="*/ 466 w 731"/>
                <a:gd name="T67" fmla="*/ 536 h 593"/>
                <a:gd name="T68" fmla="*/ 416 w 731"/>
                <a:gd name="T69" fmla="*/ 519 h 593"/>
                <a:gd name="T70" fmla="*/ 362 w 731"/>
                <a:gd name="T71" fmla="*/ 518 h 593"/>
                <a:gd name="T72" fmla="*/ 332 w 731"/>
                <a:gd name="T73" fmla="*/ 509 h 593"/>
                <a:gd name="T74" fmla="*/ 309 w 731"/>
                <a:gd name="T75" fmla="*/ 501 h 593"/>
                <a:gd name="T76" fmla="*/ 305 w 731"/>
                <a:gd name="T77" fmla="*/ 481 h 593"/>
                <a:gd name="T78" fmla="*/ 260 w 731"/>
                <a:gd name="T79" fmla="*/ 429 h 593"/>
                <a:gd name="T80" fmla="*/ 240 w 731"/>
                <a:gd name="T81" fmla="*/ 425 h 593"/>
                <a:gd name="T82" fmla="*/ 232 w 731"/>
                <a:gd name="T83" fmla="*/ 388 h 593"/>
                <a:gd name="T84" fmla="*/ 217 w 731"/>
                <a:gd name="T85" fmla="*/ 368 h 593"/>
                <a:gd name="T86" fmla="*/ 169 w 731"/>
                <a:gd name="T87" fmla="*/ 364 h 593"/>
                <a:gd name="T88" fmla="*/ 148 w 731"/>
                <a:gd name="T89" fmla="*/ 336 h 593"/>
                <a:gd name="T90" fmla="*/ 134 w 731"/>
                <a:gd name="T91" fmla="*/ 299 h 593"/>
                <a:gd name="T92" fmla="*/ 126 w 731"/>
                <a:gd name="T93" fmla="*/ 324 h 593"/>
                <a:gd name="T94" fmla="*/ 110 w 731"/>
                <a:gd name="T95" fmla="*/ 334 h 593"/>
                <a:gd name="T96" fmla="*/ 91 w 731"/>
                <a:gd name="T97" fmla="*/ 338 h 593"/>
                <a:gd name="T98" fmla="*/ 85 w 731"/>
                <a:gd name="T99" fmla="*/ 307 h 593"/>
                <a:gd name="T100" fmla="*/ 47 w 731"/>
                <a:gd name="T101" fmla="*/ 331 h 593"/>
                <a:gd name="T102" fmla="*/ 29 w 731"/>
                <a:gd name="T103" fmla="*/ 316 h 593"/>
                <a:gd name="T104" fmla="*/ 7 w 731"/>
                <a:gd name="T105" fmla="*/ 308 h 593"/>
                <a:gd name="T106" fmla="*/ 5 w 731"/>
                <a:gd name="T107" fmla="*/ 274 h 593"/>
                <a:gd name="T108" fmla="*/ 15 w 731"/>
                <a:gd name="T109" fmla="*/ 244 h 593"/>
                <a:gd name="T110" fmla="*/ 8 w 731"/>
                <a:gd name="T111" fmla="*/ 205 h 593"/>
                <a:gd name="T112" fmla="*/ 28 w 731"/>
                <a:gd name="T113" fmla="*/ 149 h 593"/>
                <a:gd name="T114" fmla="*/ 56 w 731"/>
                <a:gd name="T115" fmla="*/ 100 h 593"/>
                <a:gd name="T116" fmla="*/ 93 w 731"/>
                <a:gd name="T117" fmla="*/ 74 h 593"/>
                <a:gd name="T118" fmla="*/ 110 w 731"/>
                <a:gd name="T119" fmla="*/ 48 h 593"/>
                <a:gd name="T120" fmla="*/ 162 w 731"/>
                <a:gd name="T121" fmla="*/ 34 h 593"/>
                <a:gd name="T122" fmla="*/ 203 w 731"/>
                <a:gd name="T123" fmla="*/ 26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93">
                  <a:moveTo>
                    <a:pt x="222" y="0"/>
                  </a:moveTo>
                  <a:lnTo>
                    <a:pt x="222" y="0"/>
                  </a:lnTo>
                  <a:lnTo>
                    <a:pt x="223" y="0"/>
                  </a:lnTo>
                  <a:lnTo>
                    <a:pt x="224" y="1"/>
                  </a:lnTo>
                  <a:lnTo>
                    <a:pt x="225" y="1"/>
                  </a:lnTo>
                  <a:lnTo>
                    <a:pt x="226" y="2"/>
                  </a:lnTo>
                  <a:lnTo>
                    <a:pt x="228" y="3"/>
                  </a:lnTo>
                  <a:lnTo>
                    <a:pt x="228" y="3"/>
                  </a:lnTo>
                  <a:lnTo>
                    <a:pt x="229" y="4"/>
                  </a:lnTo>
                  <a:lnTo>
                    <a:pt x="231" y="5"/>
                  </a:lnTo>
                  <a:lnTo>
                    <a:pt x="231" y="6"/>
                  </a:lnTo>
                  <a:lnTo>
                    <a:pt x="232" y="7"/>
                  </a:lnTo>
                  <a:lnTo>
                    <a:pt x="233" y="8"/>
                  </a:lnTo>
                  <a:lnTo>
                    <a:pt x="233" y="10"/>
                  </a:lnTo>
                  <a:lnTo>
                    <a:pt x="233" y="10"/>
                  </a:lnTo>
                  <a:lnTo>
                    <a:pt x="233" y="10"/>
                  </a:lnTo>
                  <a:lnTo>
                    <a:pt x="235" y="11"/>
                  </a:lnTo>
                  <a:lnTo>
                    <a:pt x="236" y="11"/>
                  </a:lnTo>
                  <a:lnTo>
                    <a:pt x="237" y="11"/>
                  </a:lnTo>
                  <a:lnTo>
                    <a:pt x="238" y="12"/>
                  </a:lnTo>
                  <a:lnTo>
                    <a:pt x="239" y="12"/>
                  </a:lnTo>
                  <a:lnTo>
                    <a:pt x="239" y="13"/>
                  </a:lnTo>
                  <a:lnTo>
                    <a:pt x="240" y="14"/>
                  </a:lnTo>
                  <a:lnTo>
                    <a:pt x="240" y="14"/>
                  </a:lnTo>
                  <a:lnTo>
                    <a:pt x="240" y="15"/>
                  </a:lnTo>
                  <a:lnTo>
                    <a:pt x="240" y="16"/>
                  </a:lnTo>
                  <a:lnTo>
                    <a:pt x="240" y="17"/>
                  </a:lnTo>
                  <a:lnTo>
                    <a:pt x="240" y="18"/>
                  </a:lnTo>
                  <a:lnTo>
                    <a:pt x="239" y="20"/>
                  </a:lnTo>
                  <a:lnTo>
                    <a:pt x="237" y="26"/>
                  </a:lnTo>
                  <a:lnTo>
                    <a:pt x="236" y="28"/>
                  </a:lnTo>
                  <a:lnTo>
                    <a:pt x="236" y="30"/>
                  </a:lnTo>
                  <a:lnTo>
                    <a:pt x="235" y="31"/>
                  </a:lnTo>
                  <a:lnTo>
                    <a:pt x="235" y="33"/>
                  </a:lnTo>
                  <a:lnTo>
                    <a:pt x="235" y="35"/>
                  </a:lnTo>
                  <a:lnTo>
                    <a:pt x="235" y="36"/>
                  </a:lnTo>
                  <a:lnTo>
                    <a:pt x="236" y="38"/>
                  </a:lnTo>
                  <a:lnTo>
                    <a:pt x="236" y="39"/>
                  </a:lnTo>
                  <a:lnTo>
                    <a:pt x="237" y="41"/>
                  </a:lnTo>
                  <a:lnTo>
                    <a:pt x="237" y="42"/>
                  </a:lnTo>
                  <a:lnTo>
                    <a:pt x="238" y="44"/>
                  </a:lnTo>
                  <a:lnTo>
                    <a:pt x="240" y="45"/>
                  </a:lnTo>
                  <a:lnTo>
                    <a:pt x="243" y="50"/>
                  </a:lnTo>
                  <a:lnTo>
                    <a:pt x="245" y="52"/>
                  </a:lnTo>
                  <a:lnTo>
                    <a:pt x="246" y="53"/>
                  </a:lnTo>
                  <a:lnTo>
                    <a:pt x="246" y="54"/>
                  </a:lnTo>
                  <a:lnTo>
                    <a:pt x="247" y="55"/>
                  </a:lnTo>
                  <a:lnTo>
                    <a:pt x="247" y="56"/>
                  </a:lnTo>
                  <a:lnTo>
                    <a:pt x="247" y="58"/>
                  </a:lnTo>
                  <a:lnTo>
                    <a:pt x="248" y="60"/>
                  </a:lnTo>
                  <a:lnTo>
                    <a:pt x="248" y="62"/>
                  </a:lnTo>
                  <a:lnTo>
                    <a:pt x="248" y="64"/>
                  </a:lnTo>
                  <a:lnTo>
                    <a:pt x="247" y="66"/>
                  </a:lnTo>
                  <a:lnTo>
                    <a:pt x="247" y="67"/>
                  </a:lnTo>
                  <a:lnTo>
                    <a:pt x="247" y="69"/>
                  </a:lnTo>
                  <a:lnTo>
                    <a:pt x="246" y="70"/>
                  </a:lnTo>
                  <a:lnTo>
                    <a:pt x="246" y="71"/>
                  </a:lnTo>
                  <a:lnTo>
                    <a:pt x="245" y="72"/>
                  </a:lnTo>
                  <a:lnTo>
                    <a:pt x="245" y="72"/>
                  </a:lnTo>
                  <a:lnTo>
                    <a:pt x="244" y="73"/>
                  </a:lnTo>
                  <a:lnTo>
                    <a:pt x="242" y="74"/>
                  </a:lnTo>
                  <a:lnTo>
                    <a:pt x="241" y="75"/>
                  </a:lnTo>
                  <a:lnTo>
                    <a:pt x="240" y="75"/>
                  </a:lnTo>
                  <a:lnTo>
                    <a:pt x="239" y="76"/>
                  </a:lnTo>
                  <a:lnTo>
                    <a:pt x="236" y="77"/>
                  </a:lnTo>
                  <a:lnTo>
                    <a:pt x="235" y="77"/>
                  </a:lnTo>
                  <a:lnTo>
                    <a:pt x="233" y="78"/>
                  </a:lnTo>
                  <a:lnTo>
                    <a:pt x="232" y="79"/>
                  </a:lnTo>
                  <a:lnTo>
                    <a:pt x="231" y="80"/>
                  </a:lnTo>
                  <a:lnTo>
                    <a:pt x="230" y="81"/>
                  </a:lnTo>
                  <a:lnTo>
                    <a:pt x="229" y="81"/>
                  </a:lnTo>
                  <a:lnTo>
                    <a:pt x="227" y="84"/>
                  </a:lnTo>
                  <a:lnTo>
                    <a:pt x="227" y="85"/>
                  </a:lnTo>
                  <a:lnTo>
                    <a:pt x="226" y="86"/>
                  </a:lnTo>
                  <a:lnTo>
                    <a:pt x="225" y="87"/>
                  </a:lnTo>
                  <a:lnTo>
                    <a:pt x="224" y="88"/>
                  </a:lnTo>
                  <a:lnTo>
                    <a:pt x="223" y="88"/>
                  </a:lnTo>
                  <a:lnTo>
                    <a:pt x="222" y="89"/>
                  </a:lnTo>
                  <a:lnTo>
                    <a:pt x="221" y="89"/>
                  </a:lnTo>
                  <a:lnTo>
                    <a:pt x="220" y="90"/>
                  </a:lnTo>
                  <a:lnTo>
                    <a:pt x="217" y="91"/>
                  </a:lnTo>
                  <a:lnTo>
                    <a:pt x="210" y="93"/>
                  </a:lnTo>
                  <a:lnTo>
                    <a:pt x="201" y="96"/>
                  </a:lnTo>
                  <a:lnTo>
                    <a:pt x="197" y="97"/>
                  </a:lnTo>
                  <a:lnTo>
                    <a:pt x="189" y="100"/>
                  </a:lnTo>
                  <a:lnTo>
                    <a:pt x="188" y="100"/>
                  </a:lnTo>
                  <a:lnTo>
                    <a:pt x="187" y="101"/>
                  </a:lnTo>
                  <a:lnTo>
                    <a:pt x="186" y="102"/>
                  </a:lnTo>
                  <a:lnTo>
                    <a:pt x="185" y="103"/>
                  </a:lnTo>
                  <a:lnTo>
                    <a:pt x="184" y="103"/>
                  </a:lnTo>
                  <a:lnTo>
                    <a:pt x="184" y="104"/>
                  </a:lnTo>
                  <a:lnTo>
                    <a:pt x="184" y="105"/>
                  </a:lnTo>
                  <a:lnTo>
                    <a:pt x="183" y="106"/>
                  </a:lnTo>
                  <a:lnTo>
                    <a:pt x="183" y="107"/>
                  </a:lnTo>
                  <a:lnTo>
                    <a:pt x="183" y="109"/>
                  </a:lnTo>
                  <a:lnTo>
                    <a:pt x="184" y="109"/>
                  </a:lnTo>
                  <a:lnTo>
                    <a:pt x="184" y="110"/>
                  </a:lnTo>
                  <a:lnTo>
                    <a:pt x="184" y="112"/>
                  </a:lnTo>
                  <a:lnTo>
                    <a:pt x="185" y="113"/>
                  </a:lnTo>
                  <a:lnTo>
                    <a:pt x="186" y="114"/>
                  </a:lnTo>
                  <a:lnTo>
                    <a:pt x="187" y="115"/>
                  </a:lnTo>
                  <a:lnTo>
                    <a:pt x="187" y="117"/>
                  </a:lnTo>
                  <a:lnTo>
                    <a:pt x="188" y="118"/>
                  </a:lnTo>
                  <a:lnTo>
                    <a:pt x="189" y="119"/>
                  </a:lnTo>
                  <a:lnTo>
                    <a:pt x="191" y="121"/>
                  </a:lnTo>
                  <a:lnTo>
                    <a:pt x="196" y="125"/>
                  </a:lnTo>
                  <a:lnTo>
                    <a:pt x="198" y="127"/>
                  </a:lnTo>
                  <a:lnTo>
                    <a:pt x="200" y="129"/>
                  </a:lnTo>
                  <a:lnTo>
                    <a:pt x="203" y="132"/>
                  </a:lnTo>
                  <a:lnTo>
                    <a:pt x="204" y="134"/>
                  </a:lnTo>
                  <a:lnTo>
                    <a:pt x="205" y="135"/>
                  </a:lnTo>
                  <a:lnTo>
                    <a:pt x="207" y="136"/>
                  </a:lnTo>
                  <a:lnTo>
                    <a:pt x="208" y="137"/>
                  </a:lnTo>
                  <a:lnTo>
                    <a:pt x="210" y="138"/>
                  </a:lnTo>
                  <a:lnTo>
                    <a:pt x="212" y="138"/>
                  </a:lnTo>
                  <a:lnTo>
                    <a:pt x="214" y="139"/>
                  </a:lnTo>
                  <a:lnTo>
                    <a:pt x="215" y="139"/>
                  </a:lnTo>
                  <a:lnTo>
                    <a:pt x="216" y="138"/>
                  </a:lnTo>
                  <a:lnTo>
                    <a:pt x="217" y="138"/>
                  </a:lnTo>
                  <a:lnTo>
                    <a:pt x="220" y="137"/>
                  </a:lnTo>
                  <a:lnTo>
                    <a:pt x="221" y="137"/>
                  </a:lnTo>
                  <a:lnTo>
                    <a:pt x="222" y="137"/>
                  </a:lnTo>
                  <a:lnTo>
                    <a:pt x="223" y="137"/>
                  </a:lnTo>
                  <a:lnTo>
                    <a:pt x="224" y="137"/>
                  </a:lnTo>
                  <a:lnTo>
                    <a:pt x="226" y="137"/>
                  </a:lnTo>
                  <a:lnTo>
                    <a:pt x="227" y="138"/>
                  </a:lnTo>
                  <a:lnTo>
                    <a:pt x="228" y="138"/>
                  </a:lnTo>
                  <a:lnTo>
                    <a:pt x="229" y="138"/>
                  </a:lnTo>
                  <a:lnTo>
                    <a:pt x="230" y="139"/>
                  </a:lnTo>
                  <a:lnTo>
                    <a:pt x="231" y="140"/>
                  </a:lnTo>
                  <a:lnTo>
                    <a:pt x="233" y="141"/>
                  </a:lnTo>
                  <a:lnTo>
                    <a:pt x="234" y="142"/>
                  </a:lnTo>
                  <a:lnTo>
                    <a:pt x="235" y="144"/>
                  </a:lnTo>
                  <a:lnTo>
                    <a:pt x="237" y="145"/>
                  </a:lnTo>
                  <a:lnTo>
                    <a:pt x="238" y="146"/>
                  </a:lnTo>
                  <a:lnTo>
                    <a:pt x="240" y="151"/>
                  </a:lnTo>
                  <a:lnTo>
                    <a:pt x="242" y="153"/>
                  </a:lnTo>
                  <a:lnTo>
                    <a:pt x="247" y="159"/>
                  </a:lnTo>
                  <a:lnTo>
                    <a:pt x="248" y="161"/>
                  </a:lnTo>
                  <a:lnTo>
                    <a:pt x="250" y="164"/>
                  </a:lnTo>
                  <a:lnTo>
                    <a:pt x="250" y="165"/>
                  </a:lnTo>
                  <a:lnTo>
                    <a:pt x="251" y="166"/>
                  </a:lnTo>
                  <a:lnTo>
                    <a:pt x="252" y="169"/>
                  </a:lnTo>
                  <a:lnTo>
                    <a:pt x="253" y="170"/>
                  </a:lnTo>
                  <a:lnTo>
                    <a:pt x="255" y="176"/>
                  </a:lnTo>
                  <a:lnTo>
                    <a:pt x="256" y="178"/>
                  </a:lnTo>
                  <a:lnTo>
                    <a:pt x="257" y="180"/>
                  </a:lnTo>
                  <a:lnTo>
                    <a:pt x="258" y="185"/>
                  </a:lnTo>
                  <a:lnTo>
                    <a:pt x="260" y="190"/>
                  </a:lnTo>
                  <a:lnTo>
                    <a:pt x="261" y="191"/>
                  </a:lnTo>
                  <a:lnTo>
                    <a:pt x="262" y="192"/>
                  </a:lnTo>
                  <a:lnTo>
                    <a:pt x="263" y="193"/>
                  </a:lnTo>
                  <a:lnTo>
                    <a:pt x="264" y="194"/>
                  </a:lnTo>
                  <a:lnTo>
                    <a:pt x="265" y="195"/>
                  </a:lnTo>
                  <a:lnTo>
                    <a:pt x="266" y="196"/>
                  </a:lnTo>
                  <a:lnTo>
                    <a:pt x="269" y="198"/>
                  </a:lnTo>
                  <a:lnTo>
                    <a:pt x="271" y="199"/>
                  </a:lnTo>
                  <a:lnTo>
                    <a:pt x="276" y="201"/>
                  </a:lnTo>
                  <a:lnTo>
                    <a:pt x="277" y="202"/>
                  </a:lnTo>
                  <a:lnTo>
                    <a:pt x="279" y="203"/>
                  </a:lnTo>
                  <a:lnTo>
                    <a:pt x="280" y="204"/>
                  </a:lnTo>
                  <a:lnTo>
                    <a:pt x="281" y="205"/>
                  </a:lnTo>
                  <a:lnTo>
                    <a:pt x="282" y="206"/>
                  </a:lnTo>
                  <a:lnTo>
                    <a:pt x="283" y="207"/>
                  </a:lnTo>
                  <a:lnTo>
                    <a:pt x="284" y="210"/>
                  </a:lnTo>
                  <a:lnTo>
                    <a:pt x="285" y="211"/>
                  </a:lnTo>
                  <a:lnTo>
                    <a:pt x="286" y="212"/>
                  </a:lnTo>
                  <a:lnTo>
                    <a:pt x="287" y="213"/>
                  </a:lnTo>
                  <a:lnTo>
                    <a:pt x="289" y="215"/>
                  </a:lnTo>
                  <a:lnTo>
                    <a:pt x="290" y="217"/>
                  </a:lnTo>
                  <a:lnTo>
                    <a:pt x="294" y="219"/>
                  </a:lnTo>
                  <a:lnTo>
                    <a:pt x="295" y="220"/>
                  </a:lnTo>
                  <a:lnTo>
                    <a:pt x="296" y="220"/>
                  </a:lnTo>
                  <a:lnTo>
                    <a:pt x="298" y="221"/>
                  </a:lnTo>
                  <a:lnTo>
                    <a:pt x="300" y="222"/>
                  </a:lnTo>
                  <a:lnTo>
                    <a:pt x="301" y="222"/>
                  </a:lnTo>
                  <a:lnTo>
                    <a:pt x="302" y="222"/>
                  </a:lnTo>
                  <a:lnTo>
                    <a:pt x="303" y="222"/>
                  </a:lnTo>
                  <a:lnTo>
                    <a:pt x="304" y="222"/>
                  </a:lnTo>
                  <a:lnTo>
                    <a:pt x="306" y="222"/>
                  </a:lnTo>
                  <a:lnTo>
                    <a:pt x="311" y="221"/>
                  </a:lnTo>
                  <a:lnTo>
                    <a:pt x="314" y="221"/>
                  </a:lnTo>
                  <a:lnTo>
                    <a:pt x="316" y="221"/>
                  </a:lnTo>
                  <a:lnTo>
                    <a:pt x="318" y="220"/>
                  </a:lnTo>
                  <a:lnTo>
                    <a:pt x="319" y="219"/>
                  </a:lnTo>
                  <a:lnTo>
                    <a:pt x="321" y="218"/>
                  </a:lnTo>
                  <a:lnTo>
                    <a:pt x="323" y="217"/>
                  </a:lnTo>
                  <a:lnTo>
                    <a:pt x="324" y="216"/>
                  </a:lnTo>
                  <a:lnTo>
                    <a:pt x="326" y="215"/>
                  </a:lnTo>
                  <a:lnTo>
                    <a:pt x="332" y="209"/>
                  </a:lnTo>
                  <a:lnTo>
                    <a:pt x="334" y="207"/>
                  </a:lnTo>
                  <a:lnTo>
                    <a:pt x="335" y="206"/>
                  </a:lnTo>
                  <a:lnTo>
                    <a:pt x="337" y="205"/>
                  </a:lnTo>
                  <a:lnTo>
                    <a:pt x="339" y="204"/>
                  </a:lnTo>
                  <a:lnTo>
                    <a:pt x="341" y="202"/>
                  </a:lnTo>
                  <a:lnTo>
                    <a:pt x="343" y="202"/>
                  </a:lnTo>
                  <a:lnTo>
                    <a:pt x="347" y="200"/>
                  </a:lnTo>
                  <a:lnTo>
                    <a:pt x="351" y="198"/>
                  </a:lnTo>
                  <a:lnTo>
                    <a:pt x="352" y="198"/>
                  </a:lnTo>
                  <a:lnTo>
                    <a:pt x="354" y="197"/>
                  </a:lnTo>
                  <a:lnTo>
                    <a:pt x="355" y="197"/>
                  </a:lnTo>
                  <a:lnTo>
                    <a:pt x="356" y="197"/>
                  </a:lnTo>
                  <a:lnTo>
                    <a:pt x="358" y="197"/>
                  </a:lnTo>
                  <a:lnTo>
                    <a:pt x="364" y="197"/>
                  </a:lnTo>
                  <a:lnTo>
                    <a:pt x="366" y="197"/>
                  </a:lnTo>
                  <a:lnTo>
                    <a:pt x="369" y="197"/>
                  </a:lnTo>
                  <a:lnTo>
                    <a:pt x="370" y="197"/>
                  </a:lnTo>
                  <a:lnTo>
                    <a:pt x="371" y="197"/>
                  </a:lnTo>
                  <a:lnTo>
                    <a:pt x="372" y="197"/>
                  </a:lnTo>
                  <a:lnTo>
                    <a:pt x="372" y="197"/>
                  </a:lnTo>
                  <a:lnTo>
                    <a:pt x="373" y="196"/>
                  </a:lnTo>
                  <a:lnTo>
                    <a:pt x="373" y="196"/>
                  </a:lnTo>
                  <a:lnTo>
                    <a:pt x="373" y="195"/>
                  </a:lnTo>
                  <a:lnTo>
                    <a:pt x="373" y="193"/>
                  </a:lnTo>
                  <a:lnTo>
                    <a:pt x="373" y="191"/>
                  </a:lnTo>
                  <a:lnTo>
                    <a:pt x="373" y="190"/>
                  </a:lnTo>
                  <a:lnTo>
                    <a:pt x="373" y="188"/>
                  </a:lnTo>
                  <a:lnTo>
                    <a:pt x="373" y="187"/>
                  </a:lnTo>
                  <a:lnTo>
                    <a:pt x="372" y="186"/>
                  </a:lnTo>
                  <a:lnTo>
                    <a:pt x="372" y="185"/>
                  </a:lnTo>
                  <a:lnTo>
                    <a:pt x="372" y="185"/>
                  </a:lnTo>
                  <a:lnTo>
                    <a:pt x="371" y="184"/>
                  </a:lnTo>
                  <a:lnTo>
                    <a:pt x="370" y="183"/>
                  </a:lnTo>
                  <a:lnTo>
                    <a:pt x="369" y="183"/>
                  </a:lnTo>
                  <a:lnTo>
                    <a:pt x="368" y="182"/>
                  </a:lnTo>
                  <a:lnTo>
                    <a:pt x="366" y="182"/>
                  </a:lnTo>
                  <a:lnTo>
                    <a:pt x="363" y="181"/>
                  </a:lnTo>
                  <a:lnTo>
                    <a:pt x="362" y="181"/>
                  </a:lnTo>
                  <a:lnTo>
                    <a:pt x="361" y="180"/>
                  </a:lnTo>
                  <a:lnTo>
                    <a:pt x="361" y="180"/>
                  </a:lnTo>
                  <a:lnTo>
                    <a:pt x="360" y="180"/>
                  </a:lnTo>
                  <a:lnTo>
                    <a:pt x="360" y="179"/>
                  </a:lnTo>
                  <a:lnTo>
                    <a:pt x="360" y="179"/>
                  </a:lnTo>
                  <a:lnTo>
                    <a:pt x="359" y="178"/>
                  </a:lnTo>
                  <a:lnTo>
                    <a:pt x="359" y="177"/>
                  </a:lnTo>
                  <a:lnTo>
                    <a:pt x="359" y="176"/>
                  </a:lnTo>
                  <a:lnTo>
                    <a:pt x="359" y="175"/>
                  </a:lnTo>
                  <a:lnTo>
                    <a:pt x="359" y="174"/>
                  </a:lnTo>
                  <a:lnTo>
                    <a:pt x="359" y="173"/>
                  </a:lnTo>
                  <a:lnTo>
                    <a:pt x="359" y="172"/>
                  </a:lnTo>
                  <a:lnTo>
                    <a:pt x="360" y="171"/>
                  </a:lnTo>
                  <a:lnTo>
                    <a:pt x="360" y="170"/>
                  </a:lnTo>
                  <a:lnTo>
                    <a:pt x="361" y="169"/>
                  </a:lnTo>
                  <a:lnTo>
                    <a:pt x="362" y="168"/>
                  </a:lnTo>
                  <a:lnTo>
                    <a:pt x="363" y="167"/>
                  </a:lnTo>
                  <a:lnTo>
                    <a:pt x="364" y="166"/>
                  </a:lnTo>
                  <a:lnTo>
                    <a:pt x="365" y="166"/>
                  </a:lnTo>
                  <a:lnTo>
                    <a:pt x="366" y="165"/>
                  </a:lnTo>
                  <a:lnTo>
                    <a:pt x="367" y="165"/>
                  </a:lnTo>
                  <a:lnTo>
                    <a:pt x="368" y="165"/>
                  </a:lnTo>
                  <a:lnTo>
                    <a:pt x="369" y="165"/>
                  </a:lnTo>
                  <a:lnTo>
                    <a:pt x="370" y="165"/>
                  </a:lnTo>
                  <a:lnTo>
                    <a:pt x="372" y="165"/>
                  </a:lnTo>
                  <a:lnTo>
                    <a:pt x="373" y="165"/>
                  </a:lnTo>
                  <a:lnTo>
                    <a:pt x="375" y="166"/>
                  </a:lnTo>
                  <a:lnTo>
                    <a:pt x="377" y="167"/>
                  </a:lnTo>
                  <a:lnTo>
                    <a:pt x="379" y="168"/>
                  </a:lnTo>
                  <a:lnTo>
                    <a:pt x="380" y="169"/>
                  </a:lnTo>
                  <a:lnTo>
                    <a:pt x="381" y="170"/>
                  </a:lnTo>
                  <a:lnTo>
                    <a:pt x="386" y="173"/>
                  </a:lnTo>
                  <a:lnTo>
                    <a:pt x="387" y="175"/>
                  </a:lnTo>
                  <a:lnTo>
                    <a:pt x="388" y="176"/>
                  </a:lnTo>
                  <a:lnTo>
                    <a:pt x="389" y="177"/>
                  </a:lnTo>
                  <a:lnTo>
                    <a:pt x="390" y="179"/>
                  </a:lnTo>
                  <a:lnTo>
                    <a:pt x="394" y="187"/>
                  </a:lnTo>
                  <a:lnTo>
                    <a:pt x="395" y="188"/>
                  </a:lnTo>
                  <a:lnTo>
                    <a:pt x="395" y="189"/>
                  </a:lnTo>
                  <a:lnTo>
                    <a:pt x="397" y="194"/>
                  </a:lnTo>
                  <a:lnTo>
                    <a:pt x="397" y="196"/>
                  </a:lnTo>
                  <a:lnTo>
                    <a:pt x="398" y="197"/>
                  </a:lnTo>
                  <a:lnTo>
                    <a:pt x="399" y="199"/>
                  </a:lnTo>
                  <a:lnTo>
                    <a:pt x="400" y="200"/>
                  </a:lnTo>
                  <a:lnTo>
                    <a:pt x="401" y="202"/>
                  </a:lnTo>
                  <a:lnTo>
                    <a:pt x="402" y="202"/>
                  </a:lnTo>
                  <a:lnTo>
                    <a:pt x="403" y="203"/>
                  </a:lnTo>
                  <a:lnTo>
                    <a:pt x="404" y="204"/>
                  </a:lnTo>
                  <a:lnTo>
                    <a:pt x="405" y="204"/>
                  </a:lnTo>
                  <a:lnTo>
                    <a:pt x="406" y="205"/>
                  </a:lnTo>
                  <a:lnTo>
                    <a:pt x="407" y="205"/>
                  </a:lnTo>
                  <a:lnTo>
                    <a:pt x="411" y="207"/>
                  </a:lnTo>
                  <a:lnTo>
                    <a:pt x="418" y="209"/>
                  </a:lnTo>
                  <a:lnTo>
                    <a:pt x="419" y="210"/>
                  </a:lnTo>
                  <a:lnTo>
                    <a:pt x="420" y="210"/>
                  </a:lnTo>
                  <a:lnTo>
                    <a:pt x="421" y="210"/>
                  </a:lnTo>
                  <a:lnTo>
                    <a:pt x="422" y="210"/>
                  </a:lnTo>
                  <a:lnTo>
                    <a:pt x="423" y="209"/>
                  </a:lnTo>
                  <a:lnTo>
                    <a:pt x="424" y="209"/>
                  </a:lnTo>
                  <a:lnTo>
                    <a:pt x="425" y="209"/>
                  </a:lnTo>
                  <a:lnTo>
                    <a:pt x="426" y="208"/>
                  </a:lnTo>
                  <a:lnTo>
                    <a:pt x="428" y="206"/>
                  </a:lnTo>
                  <a:lnTo>
                    <a:pt x="429" y="206"/>
                  </a:lnTo>
                  <a:lnTo>
                    <a:pt x="430" y="205"/>
                  </a:lnTo>
                  <a:lnTo>
                    <a:pt x="431" y="205"/>
                  </a:lnTo>
                  <a:lnTo>
                    <a:pt x="432" y="205"/>
                  </a:lnTo>
                  <a:lnTo>
                    <a:pt x="432" y="204"/>
                  </a:lnTo>
                  <a:lnTo>
                    <a:pt x="434" y="204"/>
                  </a:lnTo>
                  <a:lnTo>
                    <a:pt x="435" y="204"/>
                  </a:lnTo>
                  <a:lnTo>
                    <a:pt x="436" y="205"/>
                  </a:lnTo>
                  <a:lnTo>
                    <a:pt x="437" y="205"/>
                  </a:lnTo>
                  <a:lnTo>
                    <a:pt x="439" y="205"/>
                  </a:lnTo>
                  <a:lnTo>
                    <a:pt x="440" y="206"/>
                  </a:lnTo>
                  <a:lnTo>
                    <a:pt x="441" y="206"/>
                  </a:lnTo>
                  <a:lnTo>
                    <a:pt x="441" y="207"/>
                  </a:lnTo>
                  <a:lnTo>
                    <a:pt x="442" y="207"/>
                  </a:lnTo>
                  <a:lnTo>
                    <a:pt x="443" y="208"/>
                  </a:lnTo>
                  <a:lnTo>
                    <a:pt x="444" y="209"/>
                  </a:lnTo>
                  <a:lnTo>
                    <a:pt x="445" y="211"/>
                  </a:lnTo>
                  <a:lnTo>
                    <a:pt x="447" y="214"/>
                  </a:lnTo>
                  <a:lnTo>
                    <a:pt x="448" y="215"/>
                  </a:lnTo>
                  <a:lnTo>
                    <a:pt x="449" y="217"/>
                  </a:lnTo>
                  <a:lnTo>
                    <a:pt x="450" y="217"/>
                  </a:lnTo>
                  <a:lnTo>
                    <a:pt x="451" y="218"/>
                  </a:lnTo>
                  <a:lnTo>
                    <a:pt x="452" y="219"/>
                  </a:lnTo>
                  <a:lnTo>
                    <a:pt x="454" y="219"/>
                  </a:lnTo>
                  <a:lnTo>
                    <a:pt x="455" y="220"/>
                  </a:lnTo>
                  <a:lnTo>
                    <a:pt x="462" y="222"/>
                  </a:lnTo>
                  <a:lnTo>
                    <a:pt x="463" y="222"/>
                  </a:lnTo>
                  <a:lnTo>
                    <a:pt x="465" y="223"/>
                  </a:lnTo>
                  <a:lnTo>
                    <a:pt x="467" y="224"/>
                  </a:lnTo>
                  <a:lnTo>
                    <a:pt x="468" y="225"/>
                  </a:lnTo>
                  <a:lnTo>
                    <a:pt x="470" y="226"/>
                  </a:lnTo>
                  <a:lnTo>
                    <a:pt x="471" y="226"/>
                  </a:lnTo>
                  <a:lnTo>
                    <a:pt x="471" y="227"/>
                  </a:lnTo>
                  <a:lnTo>
                    <a:pt x="472" y="228"/>
                  </a:lnTo>
                  <a:lnTo>
                    <a:pt x="473" y="229"/>
                  </a:lnTo>
                  <a:lnTo>
                    <a:pt x="474" y="230"/>
                  </a:lnTo>
                  <a:lnTo>
                    <a:pt x="475" y="233"/>
                  </a:lnTo>
                  <a:lnTo>
                    <a:pt x="476" y="238"/>
                  </a:lnTo>
                  <a:lnTo>
                    <a:pt x="477" y="239"/>
                  </a:lnTo>
                  <a:lnTo>
                    <a:pt x="478" y="241"/>
                  </a:lnTo>
                  <a:lnTo>
                    <a:pt x="479" y="242"/>
                  </a:lnTo>
                  <a:lnTo>
                    <a:pt x="480" y="244"/>
                  </a:lnTo>
                  <a:lnTo>
                    <a:pt x="481" y="245"/>
                  </a:lnTo>
                  <a:lnTo>
                    <a:pt x="482" y="246"/>
                  </a:lnTo>
                  <a:lnTo>
                    <a:pt x="483" y="247"/>
                  </a:lnTo>
                  <a:lnTo>
                    <a:pt x="484" y="248"/>
                  </a:lnTo>
                  <a:lnTo>
                    <a:pt x="486" y="249"/>
                  </a:lnTo>
                  <a:lnTo>
                    <a:pt x="487" y="250"/>
                  </a:lnTo>
                  <a:lnTo>
                    <a:pt x="488" y="250"/>
                  </a:lnTo>
                  <a:lnTo>
                    <a:pt x="489" y="251"/>
                  </a:lnTo>
                  <a:lnTo>
                    <a:pt x="490" y="251"/>
                  </a:lnTo>
                  <a:lnTo>
                    <a:pt x="491" y="251"/>
                  </a:lnTo>
                  <a:lnTo>
                    <a:pt x="493" y="251"/>
                  </a:lnTo>
                  <a:lnTo>
                    <a:pt x="494" y="251"/>
                  </a:lnTo>
                  <a:lnTo>
                    <a:pt x="494" y="250"/>
                  </a:lnTo>
                  <a:lnTo>
                    <a:pt x="495" y="250"/>
                  </a:lnTo>
                  <a:lnTo>
                    <a:pt x="498" y="248"/>
                  </a:lnTo>
                  <a:lnTo>
                    <a:pt x="500" y="247"/>
                  </a:lnTo>
                  <a:lnTo>
                    <a:pt x="501" y="246"/>
                  </a:lnTo>
                  <a:lnTo>
                    <a:pt x="501" y="245"/>
                  </a:lnTo>
                  <a:lnTo>
                    <a:pt x="502" y="244"/>
                  </a:lnTo>
                  <a:lnTo>
                    <a:pt x="502" y="244"/>
                  </a:lnTo>
                  <a:lnTo>
                    <a:pt x="502" y="242"/>
                  </a:lnTo>
                  <a:lnTo>
                    <a:pt x="502" y="241"/>
                  </a:lnTo>
                  <a:lnTo>
                    <a:pt x="502" y="240"/>
                  </a:lnTo>
                  <a:lnTo>
                    <a:pt x="501" y="238"/>
                  </a:lnTo>
                  <a:lnTo>
                    <a:pt x="501" y="238"/>
                  </a:lnTo>
                  <a:lnTo>
                    <a:pt x="501" y="237"/>
                  </a:lnTo>
                  <a:lnTo>
                    <a:pt x="501" y="237"/>
                  </a:lnTo>
                  <a:lnTo>
                    <a:pt x="502" y="236"/>
                  </a:lnTo>
                  <a:lnTo>
                    <a:pt x="502" y="236"/>
                  </a:lnTo>
                  <a:lnTo>
                    <a:pt x="503" y="236"/>
                  </a:lnTo>
                  <a:lnTo>
                    <a:pt x="504" y="236"/>
                  </a:lnTo>
                  <a:lnTo>
                    <a:pt x="506" y="237"/>
                  </a:lnTo>
                  <a:lnTo>
                    <a:pt x="508" y="237"/>
                  </a:lnTo>
                  <a:lnTo>
                    <a:pt x="513" y="238"/>
                  </a:lnTo>
                  <a:lnTo>
                    <a:pt x="516" y="239"/>
                  </a:lnTo>
                  <a:lnTo>
                    <a:pt x="518" y="239"/>
                  </a:lnTo>
                  <a:lnTo>
                    <a:pt x="520" y="239"/>
                  </a:lnTo>
                  <a:lnTo>
                    <a:pt x="523" y="240"/>
                  </a:lnTo>
                  <a:lnTo>
                    <a:pt x="529" y="240"/>
                  </a:lnTo>
                  <a:lnTo>
                    <a:pt x="532" y="240"/>
                  </a:lnTo>
                  <a:lnTo>
                    <a:pt x="534" y="240"/>
                  </a:lnTo>
                  <a:lnTo>
                    <a:pt x="536" y="241"/>
                  </a:lnTo>
                  <a:lnTo>
                    <a:pt x="536" y="241"/>
                  </a:lnTo>
                  <a:lnTo>
                    <a:pt x="538" y="241"/>
                  </a:lnTo>
                  <a:lnTo>
                    <a:pt x="539" y="242"/>
                  </a:lnTo>
                  <a:lnTo>
                    <a:pt x="546" y="246"/>
                  </a:lnTo>
                  <a:lnTo>
                    <a:pt x="550" y="248"/>
                  </a:lnTo>
                  <a:lnTo>
                    <a:pt x="552" y="249"/>
                  </a:lnTo>
                  <a:lnTo>
                    <a:pt x="554" y="250"/>
                  </a:lnTo>
                  <a:lnTo>
                    <a:pt x="562" y="256"/>
                  </a:lnTo>
                  <a:lnTo>
                    <a:pt x="564" y="257"/>
                  </a:lnTo>
                  <a:lnTo>
                    <a:pt x="565" y="257"/>
                  </a:lnTo>
                  <a:lnTo>
                    <a:pt x="566" y="258"/>
                  </a:lnTo>
                  <a:lnTo>
                    <a:pt x="569" y="259"/>
                  </a:lnTo>
                  <a:lnTo>
                    <a:pt x="571" y="260"/>
                  </a:lnTo>
                  <a:lnTo>
                    <a:pt x="573" y="260"/>
                  </a:lnTo>
                  <a:lnTo>
                    <a:pt x="575" y="260"/>
                  </a:lnTo>
                  <a:lnTo>
                    <a:pt x="577" y="260"/>
                  </a:lnTo>
                  <a:lnTo>
                    <a:pt x="578" y="260"/>
                  </a:lnTo>
                  <a:lnTo>
                    <a:pt x="579" y="260"/>
                  </a:lnTo>
                  <a:lnTo>
                    <a:pt x="580" y="260"/>
                  </a:lnTo>
                  <a:lnTo>
                    <a:pt x="581" y="260"/>
                  </a:lnTo>
                  <a:lnTo>
                    <a:pt x="582" y="259"/>
                  </a:lnTo>
                  <a:lnTo>
                    <a:pt x="583" y="259"/>
                  </a:lnTo>
                  <a:lnTo>
                    <a:pt x="584" y="258"/>
                  </a:lnTo>
                  <a:lnTo>
                    <a:pt x="584" y="257"/>
                  </a:lnTo>
                  <a:lnTo>
                    <a:pt x="585" y="256"/>
                  </a:lnTo>
                  <a:lnTo>
                    <a:pt x="585" y="256"/>
                  </a:lnTo>
                  <a:lnTo>
                    <a:pt x="586" y="255"/>
                  </a:lnTo>
                  <a:lnTo>
                    <a:pt x="586" y="254"/>
                  </a:lnTo>
                  <a:lnTo>
                    <a:pt x="587" y="251"/>
                  </a:lnTo>
                  <a:lnTo>
                    <a:pt x="588" y="249"/>
                  </a:lnTo>
                  <a:lnTo>
                    <a:pt x="588" y="249"/>
                  </a:lnTo>
                  <a:lnTo>
                    <a:pt x="588" y="248"/>
                  </a:lnTo>
                  <a:lnTo>
                    <a:pt x="589" y="248"/>
                  </a:lnTo>
                  <a:lnTo>
                    <a:pt x="589" y="247"/>
                  </a:lnTo>
                  <a:lnTo>
                    <a:pt x="590" y="247"/>
                  </a:lnTo>
                  <a:lnTo>
                    <a:pt x="591" y="247"/>
                  </a:lnTo>
                  <a:lnTo>
                    <a:pt x="591" y="247"/>
                  </a:lnTo>
                  <a:lnTo>
                    <a:pt x="592" y="247"/>
                  </a:lnTo>
                  <a:lnTo>
                    <a:pt x="593" y="247"/>
                  </a:lnTo>
                  <a:lnTo>
                    <a:pt x="594" y="248"/>
                  </a:lnTo>
                  <a:lnTo>
                    <a:pt x="595" y="248"/>
                  </a:lnTo>
                  <a:lnTo>
                    <a:pt x="596" y="248"/>
                  </a:lnTo>
                  <a:lnTo>
                    <a:pt x="597" y="249"/>
                  </a:lnTo>
                  <a:lnTo>
                    <a:pt x="598" y="249"/>
                  </a:lnTo>
                  <a:lnTo>
                    <a:pt x="598" y="250"/>
                  </a:lnTo>
                  <a:lnTo>
                    <a:pt x="599" y="251"/>
                  </a:lnTo>
                  <a:lnTo>
                    <a:pt x="599" y="252"/>
                  </a:lnTo>
                  <a:lnTo>
                    <a:pt x="600" y="253"/>
                  </a:lnTo>
                  <a:lnTo>
                    <a:pt x="600" y="254"/>
                  </a:lnTo>
                  <a:lnTo>
                    <a:pt x="601" y="256"/>
                  </a:lnTo>
                  <a:lnTo>
                    <a:pt x="601" y="258"/>
                  </a:lnTo>
                  <a:lnTo>
                    <a:pt x="601" y="260"/>
                  </a:lnTo>
                  <a:lnTo>
                    <a:pt x="601" y="265"/>
                  </a:lnTo>
                  <a:lnTo>
                    <a:pt x="601" y="268"/>
                  </a:lnTo>
                  <a:lnTo>
                    <a:pt x="601" y="270"/>
                  </a:lnTo>
                  <a:lnTo>
                    <a:pt x="601" y="271"/>
                  </a:lnTo>
                  <a:lnTo>
                    <a:pt x="601" y="272"/>
                  </a:lnTo>
                  <a:lnTo>
                    <a:pt x="601" y="272"/>
                  </a:lnTo>
                  <a:lnTo>
                    <a:pt x="602" y="274"/>
                  </a:lnTo>
                  <a:lnTo>
                    <a:pt x="602" y="275"/>
                  </a:lnTo>
                  <a:lnTo>
                    <a:pt x="602" y="276"/>
                  </a:lnTo>
                  <a:lnTo>
                    <a:pt x="603" y="276"/>
                  </a:lnTo>
                  <a:lnTo>
                    <a:pt x="604" y="277"/>
                  </a:lnTo>
                  <a:lnTo>
                    <a:pt x="604" y="278"/>
                  </a:lnTo>
                  <a:lnTo>
                    <a:pt x="605" y="279"/>
                  </a:lnTo>
                  <a:lnTo>
                    <a:pt x="606" y="280"/>
                  </a:lnTo>
                  <a:lnTo>
                    <a:pt x="608" y="282"/>
                  </a:lnTo>
                  <a:lnTo>
                    <a:pt x="609" y="283"/>
                  </a:lnTo>
                  <a:lnTo>
                    <a:pt x="610" y="284"/>
                  </a:lnTo>
                  <a:lnTo>
                    <a:pt x="610" y="284"/>
                  </a:lnTo>
                  <a:lnTo>
                    <a:pt x="610" y="285"/>
                  </a:lnTo>
                  <a:lnTo>
                    <a:pt x="611" y="285"/>
                  </a:lnTo>
                  <a:lnTo>
                    <a:pt x="611" y="286"/>
                  </a:lnTo>
                  <a:lnTo>
                    <a:pt x="611" y="287"/>
                  </a:lnTo>
                  <a:lnTo>
                    <a:pt x="610" y="288"/>
                  </a:lnTo>
                  <a:lnTo>
                    <a:pt x="610" y="289"/>
                  </a:lnTo>
                  <a:lnTo>
                    <a:pt x="608" y="292"/>
                  </a:lnTo>
                  <a:lnTo>
                    <a:pt x="607" y="296"/>
                  </a:lnTo>
                  <a:lnTo>
                    <a:pt x="605" y="300"/>
                  </a:lnTo>
                  <a:lnTo>
                    <a:pt x="605" y="301"/>
                  </a:lnTo>
                  <a:lnTo>
                    <a:pt x="604" y="302"/>
                  </a:lnTo>
                  <a:lnTo>
                    <a:pt x="604" y="304"/>
                  </a:lnTo>
                  <a:lnTo>
                    <a:pt x="604" y="306"/>
                  </a:lnTo>
                  <a:lnTo>
                    <a:pt x="604" y="308"/>
                  </a:lnTo>
                  <a:lnTo>
                    <a:pt x="605" y="310"/>
                  </a:lnTo>
                  <a:lnTo>
                    <a:pt x="605" y="312"/>
                  </a:lnTo>
                  <a:lnTo>
                    <a:pt x="607" y="315"/>
                  </a:lnTo>
                  <a:lnTo>
                    <a:pt x="607" y="317"/>
                  </a:lnTo>
                  <a:lnTo>
                    <a:pt x="608" y="319"/>
                  </a:lnTo>
                  <a:lnTo>
                    <a:pt x="609" y="321"/>
                  </a:lnTo>
                  <a:lnTo>
                    <a:pt x="611" y="325"/>
                  </a:lnTo>
                  <a:lnTo>
                    <a:pt x="613" y="330"/>
                  </a:lnTo>
                  <a:lnTo>
                    <a:pt x="615" y="336"/>
                  </a:lnTo>
                  <a:lnTo>
                    <a:pt x="620" y="345"/>
                  </a:lnTo>
                  <a:lnTo>
                    <a:pt x="623" y="353"/>
                  </a:lnTo>
                  <a:lnTo>
                    <a:pt x="625" y="358"/>
                  </a:lnTo>
                  <a:lnTo>
                    <a:pt x="626" y="360"/>
                  </a:lnTo>
                  <a:lnTo>
                    <a:pt x="627" y="361"/>
                  </a:lnTo>
                  <a:lnTo>
                    <a:pt x="627" y="363"/>
                  </a:lnTo>
                  <a:lnTo>
                    <a:pt x="629" y="369"/>
                  </a:lnTo>
                  <a:lnTo>
                    <a:pt x="630" y="371"/>
                  </a:lnTo>
                  <a:lnTo>
                    <a:pt x="630" y="373"/>
                  </a:lnTo>
                  <a:lnTo>
                    <a:pt x="631" y="374"/>
                  </a:lnTo>
                  <a:lnTo>
                    <a:pt x="631" y="375"/>
                  </a:lnTo>
                  <a:lnTo>
                    <a:pt x="632" y="376"/>
                  </a:lnTo>
                  <a:lnTo>
                    <a:pt x="633" y="377"/>
                  </a:lnTo>
                  <a:lnTo>
                    <a:pt x="634" y="378"/>
                  </a:lnTo>
                  <a:lnTo>
                    <a:pt x="634" y="379"/>
                  </a:lnTo>
                  <a:lnTo>
                    <a:pt x="635" y="380"/>
                  </a:lnTo>
                  <a:lnTo>
                    <a:pt x="637" y="380"/>
                  </a:lnTo>
                  <a:lnTo>
                    <a:pt x="638" y="381"/>
                  </a:lnTo>
                  <a:lnTo>
                    <a:pt x="639" y="382"/>
                  </a:lnTo>
                  <a:lnTo>
                    <a:pt x="640" y="382"/>
                  </a:lnTo>
                  <a:lnTo>
                    <a:pt x="642" y="383"/>
                  </a:lnTo>
                  <a:lnTo>
                    <a:pt x="648" y="385"/>
                  </a:lnTo>
                  <a:lnTo>
                    <a:pt x="650" y="385"/>
                  </a:lnTo>
                  <a:lnTo>
                    <a:pt x="655" y="386"/>
                  </a:lnTo>
                  <a:lnTo>
                    <a:pt x="657" y="386"/>
                  </a:lnTo>
                  <a:lnTo>
                    <a:pt x="658" y="386"/>
                  </a:lnTo>
                  <a:lnTo>
                    <a:pt x="659" y="387"/>
                  </a:lnTo>
                  <a:lnTo>
                    <a:pt x="661" y="388"/>
                  </a:lnTo>
                  <a:lnTo>
                    <a:pt x="663" y="388"/>
                  </a:lnTo>
                  <a:lnTo>
                    <a:pt x="664" y="390"/>
                  </a:lnTo>
                  <a:lnTo>
                    <a:pt x="666" y="392"/>
                  </a:lnTo>
                  <a:lnTo>
                    <a:pt x="669" y="395"/>
                  </a:lnTo>
                  <a:lnTo>
                    <a:pt x="670" y="396"/>
                  </a:lnTo>
                  <a:lnTo>
                    <a:pt x="671" y="397"/>
                  </a:lnTo>
                  <a:lnTo>
                    <a:pt x="672" y="397"/>
                  </a:lnTo>
                  <a:lnTo>
                    <a:pt x="674" y="398"/>
                  </a:lnTo>
                  <a:lnTo>
                    <a:pt x="676" y="399"/>
                  </a:lnTo>
                  <a:lnTo>
                    <a:pt x="678" y="399"/>
                  </a:lnTo>
                  <a:lnTo>
                    <a:pt x="679" y="400"/>
                  </a:lnTo>
                  <a:lnTo>
                    <a:pt x="681" y="400"/>
                  </a:lnTo>
                  <a:lnTo>
                    <a:pt x="682" y="400"/>
                  </a:lnTo>
                  <a:lnTo>
                    <a:pt x="683" y="400"/>
                  </a:lnTo>
                  <a:lnTo>
                    <a:pt x="684" y="400"/>
                  </a:lnTo>
                  <a:lnTo>
                    <a:pt x="688" y="399"/>
                  </a:lnTo>
                  <a:lnTo>
                    <a:pt x="691" y="399"/>
                  </a:lnTo>
                  <a:lnTo>
                    <a:pt x="693" y="399"/>
                  </a:lnTo>
                  <a:lnTo>
                    <a:pt x="694" y="399"/>
                  </a:lnTo>
                  <a:lnTo>
                    <a:pt x="695" y="399"/>
                  </a:lnTo>
                  <a:lnTo>
                    <a:pt x="696" y="399"/>
                  </a:lnTo>
                  <a:lnTo>
                    <a:pt x="698" y="400"/>
                  </a:lnTo>
                  <a:lnTo>
                    <a:pt x="700" y="400"/>
                  </a:lnTo>
                  <a:lnTo>
                    <a:pt x="701" y="401"/>
                  </a:lnTo>
                  <a:lnTo>
                    <a:pt x="702" y="402"/>
                  </a:lnTo>
                  <a:lnTo>
                    <a:pt x="703" y="403"/>
                  </a:lnTo>
                  <a:lnTo>
                    <a:pt x="704" y="403"/>
                  </a:lnTo>
                  <a:lnTo>
                    <a:pt x="705" y="404"/>
                  </a:lnTo>
                  <a:lnTo>
                    <a:pt x="706" y="405"/>
                  </a:lnTo>
                  <a:lnTo>
                    <a:pt x="706" y="407"/>
                  </a:lnTo>
                  <a:lnTo>
                    <a:pt x="706" y="408"/>
                  </a:lnTo>
                  <a:lnTo>
                    <a:pt x="707" y="410"/>
                  </a:lnTo>
                  <a:lnTo>
                    <a:pt x="708" y="413"/>
                  </a:lnTo>
                  <a:lnTo>
                    <a:pt x="709" y="419"/>
                  </a:lnTo>
                  <a:lnTo>
                    <a:pt x="711" y="427"/>
                  </a:lnTo>
                  <a:lnTo>
                    <a:pt x="715" y="439"/>
                  </a:lnTo>
                  <a:lnTo>
                    <a:pt x="717" y="447"/>
                  </a:lnTo>
                  <a:lnTo>
                    <a:pt x="717" y="449"/>
                  </a:lnTo>
                  <a:lnTo>
                    <a:pt x="718" y="450"/>
                  </a:lnTo>
                  <a:lnTo>
                    <a:pt x="719" y="452"/>
                  </a:lnTo>
                  <a:lnTo>
                    <a:pt x="720" y="455"/>
                  </a:lnTo>
                  <a:lnTo>
                    <a:pt x="721" y="456"/>
                  </a:lnTo>
                  <a:lnTo>
                    <a:pt x="721" y="458"/>
                  </a:lnTo>
                  <a:lnTo>
                    <a:pt x="722" y="464"/>
                  </a:lnTo>
                  <a:lnTo>
                    <a:pt x="723" y="466"/>
                  </a:lnTo>
                  <a:lnTo>
                    <a:pt x="723" y="468"/>
                  </a:lnTo>
                  <a:lnTo>
                    <a:pt x="724" y="471"/>
                  </a:lnTo>
                  <a:lnTo>
                    <a:pt x="725" y="474"/>
                  </a:lnTo>
                  <a:lnTo>
                    <a:pt x="726" y="475"/>
                  </a:lnTo>
                  <a:lnTo>
                    <a:pt x="728" y="479"/>
                  </a:lnTo>
                  <a:lnTo>
                    <a:pt x="730" y="482"/>
                  </a:lnTo>
                  <a:lnTo>
                    <a:pt x="730" y="484"/>
                  </a:lnTo>
                  <a:lnTo>
                    <a:pt x="731" y="485"/>
                  </a:lnTo>
                  <a:lnTo>
                    <a:pt x="731" y="487"/>
                  </a:lnTo>
                  <a:lnTo>
                    <a:pt x="731" y="488"/>
                  </a:lnTo>
                  <a:lnTo>
                    <a:pt x="731" y="490"/>
                  </a:lnTo>
                  <a:lnTo>
                    <a:pt x="731" y="491"/>
                  </a:lnTo>
                  <a:lnTo>
                    <a:pt x="730" y="492"/>
                  </a:lnTo>
                  <a:lnTo>
                    <a:pt x="729" y="496"/>
                  </a:lnTo>
                  <a:lnTo>
                    <a:pt x="728" y="499"/>
                  </a:lnTo>
                  <a:lnTo>
                    <a:pt x="727" y="502"/>
                  </a:lnTo>
                  <a:lnTo>
                    <a:pt x="727" y="503"/>
                  </a:lnTo>
                  <a:lnTo>
                    <a:pt x="727" y="504"/>
                  </a:lnTo>
                  <a:lnTo>
                    <a:pt x="726" y="504"/>
                  </a:lnTo>
                  <a:lnTo>
                    <a:pt x="725" y="505"/>
                  </a:lnTo>
                  <a:lnTo>
                    <a:pt x="725" y="505"/>
                  </a:lnTo>
                  <a:lnTo>
                    <a:pt x="724" y="506"/>
                  </a:lnTo>
                  <a:lnTo>
                    <a:pt x="722" y="506"/>
                  </a:lnTo>
                  <a:lnTo>
                    <a:pt x="718" y="508"/>
                  </a:lnTo>
                  <a:lnTo>
                    <a:pt x="716" y="508"/>
                  </a:lnTo>
                  <a:lnTo>
                    <a:pt x="714" y="509"/>
                  </a:lnTo>
                  <a:lnTo>
                    <a:pt x="712" y="510"/>
                  </a:lnTo>
                  <a:lnTo>
                    <a:pt x="707" y="513"/>
                  </a:lnTo>
                  <a:lnTo>
                    <a:pt x="704" y="514"/>
                  </a:lnTo>
                  <a:lnTo>
                    <a:pt x="701" y="516"/>
                  </a:lnTo>
                  <a:lnTo>
                    <a:pt x="696" y="520"/>
                  </a:lnTo>
                  <a:lnTo>
                    <a:pt x="694" y="521"/>
                  </a:lnTo>
                  <a:lnTo>
                    <a:pt x="692" y="522"/>
                  </a:lnTo>
                  <a:lnTo>
                    <a:pt x="690" y="522"/>
                  </a:lnTo>
                  <a:lnTo>
                    <a:pt x="689" y="523"/>
                  </a:lnTo>
                  <a:lnTo>
                    <a:pt x="688" y="523"/>
                  </a:lnTo>
                  <a:lnTo>
                    <a:pt x="686" y="523"/>
                  </a:lnTo>
                  <a:lnTo>
                    <a:pt x="685" y="523"/>
                  </a:lnTo>
                  <a:lnTo>
                    <a:pt x="684" y="523"/>
                  </a:lnTo>
                  <a:lnTo>
                    <a:pt x="683" y="523"/>
                  </a:lnTo>
                  <a:lnTo>
                    <a:pt x="680" y="522"/>
                  </a:lnTo>
                  <a:lnTo>
                    <a:pt x="675" y="521"/>
                  </a:lnTo>
                  <a:lnTo>
                    <a:pt x="673" y="520"/>
                  </a:lnTo>
                  <a:lnTo>
                    <a:pt x="671" y="520"/>
                  </a:lnTo>
                  <a:lnTo>
                    <a:pt x="669" y="519"/>
                  </a:lnTo>
                  <a:lnTo>
                    <a:pt x="665" y="519"/>
                  </a:lnTo>
                  <a:lnTo>
                    <a:pt x="660" y="518"/>
                  </a:lnTo>
                  <a:lnTo>
                    <a:pt x="658" y="518"/>
                  </a:lnTo>
                  <a:lnTo>
                    <a:pt x="656" y="518"/>
                  </a:lnTo>
                  <a:lnTo>
                    <a:pt x="653" y="518"/>
                  </a:lnTo>
                  <a:lnTo>
                    <a:pt x="648" y="519"/>
                  </a:lnTo>
                  <a:lnTo>
                    <a:pt x="640" y="521"/>
                  </a:lnTo>
                  <a:lnTo>
                    <a:pt x="638" y="521"/>
                  </a:lnTo>
                  <a:lnTo>
                    <a:pt x="635" y="522"/>
                  </a:lnTo>
                  <a:lnTo>
                    <a:pt x="633" y="522"/>
                  </a:lnTo>
                  <a:lnTo>
                    <a:pt x="632" y="522"/>
                  </a:lnTo>
                  <a:lnTo>
                    <a:pt x="630" y="521"/>
                  </a:lnTo>
                  <a:lnTo>
                    <a:pt x="629" y="521"/>
                  </a:lnTo>
                  <a:lnTo>
                    <a:pt x="628" y="521"/>
                  </a:lnTo>
                  <a:lnTo>
                    <a:pt x="627" y="520"/>
                  </a:lnTo>
                  <a:lnTo>
                    <a:pt x="624" y="519"/>
                  </a:lnTo>
                  <a:lnTo>
                    <a:pt x="622" y="518"/>
                  </a:lnTo>
                  <a:lnTo>
                    <a:pt x="621" y="518"/>
                  </a:lnTo>
                  <a:lnTo>
                    <a:pt x="619" y="518"/>
                  </a:lnTo>
                  <a:lnTo>
                    <a:pt x="618" y="518"/>
                  </a:lnTo>
                  <a:lnTo>
                    <a:pt x="617" y="518"/>
                  </a:lnTo>
                  <a:lnTo>
                    <a:pt x="615" y="518"/>
                  </a:lnTo>
                  <a:lnTo>
                    <a:pt x="613" y="518"/>
                  </a:lnTo>
                  <a:lnTo>
                    <a:pt x="612" y="519"/>
                  </a:lnTo>
                  <a:lnTo>
                    <a:pt x="611" y="519"/>
                  </a:lnTo>
                  <a:lnTo>
                    <a:pt x="610" y="519"/>
                  </a:lnTo>
                  <a:lnTo>
                    <a:pt x="609" y="520"/>
                  </a:lnTo>
                  <a:lnTo>
                    <a:pt x="607" y="521"/>
                  </a:lnTo>
                  <a:lnTo>
                    <a:pt x="606" y="521"/>
                  </a:lnTo>
                  <a:lnTo>
                    <a:pt x="605" y="522"/>
                  </a:lnTo>
                  <a:lnTo>
                    <a:pt x="603" y="523"/>
                  </a:lnTo>
                  <a:lnTo>
                    <a:pt x="603" y="524"/>
                  </a:lnTo>
                  <a:lnTo>
                    <a:pt x="602" y="526"/>
                  </a:lnTo>
                  <a:lnTo>
                    <a:pt x="601" y="527"/>
                  </a:lnTo>
                  <a:lnTo>
                    <a:pt x="600" y="528"/>
                  </a:lnTo>
                  <a:lnTo>
                    <a:pt x="600" y="529"/>
                  </a:lnTo>
                  <a:lnTo>
                    <a:pt x="600" y="530"/>
                  </a:lnTo>
                  <a:lnTo>
                    <a:pt x="600" y="531"/>
                  </a:lnTo>
                  <a:lnTo>
                    <a:pt x="599" y="532"/>
                  </a:lnTo>
                  <a:lnTo>
                    <a:pt x="599" y="534"/>
                  </a:lnTo>
                  <a:lnTo>
                    <a:pt x="599" y="538"/>
                  </a:lnTo>
                  <a:lnTo>
                    <a:pt x="600" y="540"/>
                  </a:lnTo>
                  <a:lnTo>
                    <a:pt x="599" y="541"/>
                  </a:lnTo>
                  <a:lnTo>
                    <a:pt x="599" y="542"/>
                  </a:lnTo>
                  <a:lnTo>
                    <a:pt x="599" y="544"/>
                  </a:lnTo>
                  <a:lnTo>
                    <a:pt x="598" y="545"/>
                  </a:lnTo>
                  <a:lnTo>
                    <a:pt x="598" y="546"/>
                  </a:lnTo>
                  <a:lnTo>
                    <a:pt x="597" y="548"/>
                  </a:lnTo>
                  <a:lnTo>
                    <a:pt x="595" y="551"/>
                  </a:lnTo>
                  <a:lnTo>
                    <a:pt x="592" y="555"/>
                  </a:lnTo>
                  <a:lnTo>
                    <a:pt x="590" y="557"/>
                  </a:lnTo>
                  <a:lnTo>
                    <a:pt x="586" y="562"/>
                  </a:lnTo>
                  <a:lnTo>
                    <a:pt x="582" y="567"/>
                  </a:lnTo>
                  <a:lnTo>
                    <a:pt x="581" y="568"/>
                  </a:lnTo>
                  <a:lnTo>
                    <a:pt x="580" y="571"/>
                  </a:lnTo>
                  <a:lnTo>
                    <a:pt x="577" y="575"/>
                  </a:lnTo>
                  <a:lnTo>
                    <a:pt x="573" y="581"/>
                  </a:lnTo>
                  <a:lnTo>
                    <a:pt x="573" y="582"/>
                  </a:lnTo>
                  <a:lnTo>
                    <a:pt x="571" y="584"/>
                  </a:lnTo>
                  <a:lnTo>
                    <a:pt x="570" y="585"/>
                  </a:lnTo>
                  <a:lnTo>
                    <a:pt x="569" y="587"/>
                  </a:lnTo>
                  <a:lnTo>
                    <a:pt x="567" y="588"/>
                  </a:lnTo>
                  <a:lnTo>
                    <a:pt x="566" y="589"/>
                  </a:lnTo>
                  <a:lnTo>
                    <a:pt x="564" y="590"/>
                  </a:lnTo>
                  <a:lnTo>
                    <a:pt x="562" y="591"/>
                  </a:lnTo>
                  <a:lnTo>
                    <a:pt x="561" y="592"/>
                  </a:lnTo>
                  <a:lnTo>
                    <a:pt x="559" y="592"/>
                  </a:lnTo>
                  <a:lnTo>
                    <a:pt x="558" y="593"/>
                  </a:lnTo>
                  <a:lnTo>
                    <a:pt x="556" y="593"/>
                  </a:lnTo>
                  <a:lnTo>
                    <a:pt x="555" y="593"/>
                  </a:lnTo>
                  <a:lnTo>
                    <a:pt x="553" y="593"/>
                  </a:lnTo>
                  <a:lnTo>
                    <a:pt x="551" y="593"/>
                  </a:lnTo>
                  <a:lnTo>
                    <a:pt x="550" y="593"/>
                  </a:lnTo>
                  <a:lnTo>
                    <a:pt x="544" y="593"/>
                  </a:lnTo>
                  <a:lnTo>
                    <a:pt x="544" y="593"/>
                  </a:lnTo>
                  <a:lnTo>
                    <a:pt x="544" y="593"/>
                  </a:lnTo>
                  <a:lnTo>
                    <a:pt x="543" y="593"/>
                  </a:lnTo>
                  <a:lnTo>
                    <a:pt x="543" y="593"/>
                  </a:lnTo>
                  <a:lnTo>
                    <a:pt x="541" y="592"/>
                  </a:lnTo>
                  <a:lnTo>
                    <a:pt x="540" y="592"/>
                  </a:lnTo>
                  <a:lnTo>
                    <a:pt x="538" y="591"/>
                  </a:lnTo>
                  <a:lnTo>
                    <a:pt x="537" y="590"/>
                  </a:lnTo>
                  <a:lnTo>
                    <a:pt x="535" y="589"/>
                  </a:lnTo>
                  <a:lnTo>
                    <a:pt x="534" y="588"/>
                  </a:lnTo>
                  <a:lnTo>
                    <a:pt x="533" y="587"/>
                  </a:lnTo>
                  <a:lnTo>
                    <a:pt x="533" y="586"/>
                  </a:lnTo>
                  <a:lnTo>
                    <a:pt x="532" y="585"/>
                  </a:lnTo>
                  <a:lnTo>
                    <a:pt x="531" y="584"/>
                  </a:lnTo>
                  <a:lnTo>
                    <a:pt x="531" y="583"/>
                  </a:lnTo>
                  <a:lnTo>
                    <a:pt x="530" y="581"/>
                  </a:lnTo>
                  <a:lnTo>
                    <a:pt x="528" y="575"/>
                  </a:lnTo>
                  <a:lnTo>
                    <a:pt x="527" y="574"/>
                  </a:lnTo>
                  <a:lnTo>
                    <a:pt x="526" y="573"/>
                  </a:lnTo>
                  <a:lnTo>
                    <a:pt x="526" y="572"/>
                  </a:lnTo>
                  <a:lnTo>
                    <a:pt x="525" y="571"/>
                  </a:lnTo>
                  <a:lnTo>
                    <a:pt x="522" y="567"/>
                  </a:lnTo>
                  <a:lnTo>
                    <a:pt x="521" y="565"/>
                  </a:lnTo>
                  <a:lnTo>
                    <a:pt x="520" y="565"/>
                  </a:lnTo>
                  <a:lnTo>
                    <a:pt x="519" y="564"/>
                  </a:lnTo>
                  <a:lnTo>
                    <a:pt x="517" y="562"/>
                  </a:lnTo>
                  <a:lnTo>
                    <a:pt x="510" y="557"/>
                  </a:lnTo>
                  <a:lnTo>
                    <a:pt x="508" y="556"/>
                  </a:lnTo>
                  <a:lnTo>
                    <a:pt x="507" y="555"/>
                  </a:lnTo>
                  <a:lnTo>
                    <a:pt x="506" y="554"/>
                  </a:lnTo>
                  <a:lnTo>
                    <a:pt x="505" y="552"/>
                  </a:lnTo>
                  <a:lnTo>
                    <a:pt x="504" y="551"/>
                  </a:lnTo>
                  <a:lnTo>
                    <a:pt x="503" y="549"/>
                  </a:lnTo>
                  <a:lnTo>
                    <a:pt x="501" y="547"/>
                  </a:lnTo>
                  <a:lnTo>
                    <a:pt x="498" y="542"/>
                  </a:lnTo>
                  <a:lnTo>
                    <a:pt x="498" y="541"/>
                  </a:lnTo>
                  <a:lnTo>
                    <a:pt x="497" y="539"/>
                  </a:lnTo>
                  <a:lnTo>
                    <a:pt x="496" y="538"/>
                  </a:lnTo>
                  <a:lnTo>
                    <a:pt x="495" y="537"/>
                  </a:lnTo>
                  <a:lnTo>
                    <a:pt x="494" y="536"/>
                  </a:lnTo>
                  <a:lnTo>
                    <a:pt x="492" y="536"/>
                  </a:lnTo>
                  <a:lnTo>
                    <a:pt x="490" y="535"/>
                  </a:lnTo>
                  <a:lnTo>
                    <a:pt x="489" y="535"/>
                  </a:lnTo>
                  <a:lnTo>
                    <a:pt x="488" y="535"/>
                  </a:lnTo>
                  <a:lnTo>
                    <a:pt x="486" y="535"/>
                  </a:lnTo>
                  <a:lnTo>
                    <a:pt x="486" y="535"/>
                  </a:lnTo>
                  <a:lnTo>
                    <a:pt x="484" y="535"/>
                  </a:lnTo>
                  <a:lnTo>
                    <a:pt x="479" y="536"/>
                  </a:lnTo>
                  <a:lnTo>
                    <a:pt x="478" y="536"/>
                  </a:lnTo>
                  <a:lnTo>
                    <a:pt x="476" y="537"/>
                  </a:lnTo>
                  <a:lnTo>
                    <a:pt x="475" y="537"/>
                  </a:lnTo>
                  <a:lnTo>
                    <a:pt x="474" y="537"/>
                  </a:lnTo>
                  <a:lnTo>
                    <a:pt x="472" y="537"/>
                  </a:lnTo>
                  <a:lnTo>
                    <a:pt x="468" y="536"/>
                  </a:lnTo>
                  <a:lnTo>
                    <a:pt x="466" y="536"/>
                  </a:lnTo>
                  <a:lnTo>
                    <a:pt x="458" y="534"/>
                  </a:lnTo>
                  <a:lnTo>
                    <a:pt x="456" y="534"/>
                  </a:lnTo>
                  <a:lnTo>
                    <a:pt x="455" y="533"/>
                  </a:lnTo>
                  <a:lnTo>
                    <a:pt x="453" y="532"/>
                  </a:lnTo>
                  <a:lnTo>
                    <a:pt x="451" y="532"/>
                  </a:lnTo>
                  <a:lnTo>
                    <a:pt x="450" y="531"/>
                  </a:lnTo>
                  <a:lnTo>
                    <a:pt x="448" y="530"/>
                  </a:lnTo>
                  <a:lnTo>
                    <a:pt x="443" y="526"/>
                  </a:lnTo>
                  <a:lnTo>
                    <a:pt x="441" y="525"/>
                  </a:lnTo>
                  <a:lnTo>
                    <a:pt x="440" y="524"/>
                  </a:lnTo>
                  <a:lnTo>
                    <a:pt x="438" y="523"/>
                  </a:lnTo>
                  <a:lnTo>
                    <a:pt x="437" y="522"/>
                  </a:lnTo>
                  <a:lnTo>
                    <a:pt x="435" y="522"/>
                  </a:lnTo>
                  <a:lnTo>
                    <a:pt x="433" y="522"/>
                  </a:lnTo>
                  <a:lnTo>
                    <a:pt x="429" y="522"/>
                  </a:lnTo>
                  <a:lnTo>
                    <a:pt x="427" y="521"/>
                  </a:lnTo>
                  <a:lnTo>
                    <a:pt x="426" y="521"/>
                  </a:lnTo>
                  <a:lnTo>
                    <a:pt x="421" y="520"/>
                  </a:lnTo>
                  <a:lnTo>
                    <a:pt x="420" y="520"/>
                  </a:lnTo>
                  <a:lnTo>
                    <a:pt x="419" y="519"/>
                  </a:lnTo>
                  <a:lnTo>
                    <a:pt x="416" y="519"/>
                  </a:lnTo>
                  <a:lnTo>
                    <a:pt x="411" y="519"/>
                  </a:lnTo>
                  <a:lnTo>
                    <a:pt x="407" y="520"/>
                  </a:lnTo>
                  <a:lnTo>
                    <a:pt x="403" y="520"/>
                  </a:lnTo>
                  <a:lnTo>
                    <a:pt x="397" y="521"/>
                  </a:lnTo>
                  <a:lnTo>
                    <a:pt x="394" y="522"/>
                  </a:lnTo>
                  <a:lnTo>
                    <a:pt x="389" y="524"/>
                  </a:lnTo>
                  <a:lnTo>
                    <a:pt x="379" y="527"/>
                  </a:lnTo>
                  <a:lnTo>
                    <a:pt x="376" y="527"/>
                  </a:lnTo>
                  <a:lnTo>
                    <a:pt x="374" y="528"/>
                  </a:lnTo>
                  <a:lnTo>
                    <a:pt x="373" y="528"/>
                  </a:lnTo>
                  <a:lnTo>
                    <a:pt x="372" y="528"/>
                  </a:lnTo>
                  <a:lnTo>
                    <a:pt x="370" y="528"/>
                  </a:lnTo>
                  <a:lnTo>
                    <a:pt x="369" y="527"/>
                  </a:lnTo>
                  <a:lnTo>
                    <a:pt x="368" y="527"/>
                  </a:lnTo>
                  <a:lnTo>
                    <a:pt x="367" y="526"/>
                  </a:lnTo>
                  <a:lnTo>
                    <a:pt x="367" y="526"/>
                  </a:lnTo>
                  <a:lnTo>
                    <a:pt x="366" y="525"/>
                  </a:lnTo>
                  <a:lnTo>
                    <a:pt x="365" y="524"/>
                  </a:lnTo>
                  <a:lnTo>
                    <a:pt x="365" y="523"/>
                  </a:lnTo>
                  <a:lnTo>
                    <a:pt x="362" y="519"/>
                  </a:lnTo>
                  <a:lnTo>
                    <a:pt x="362" y="518"/>
                  </a:lnTo>
                  <a:lnTo>
                    <a:pt x="361" y="517"/>
                  </a:lnTo>
                  <a:lnTo>
                    <a:pt x="360" y="516"/>
                  </a:lnTo>
                  <a:lnTo>
                    <a:pt x="358" y="514"/>
                  </a:lnTo>
                  <a:lnTo>
                    <a:pt x="357" y="513"/>
                  </a:lnTo>
                  <a:lnTo>
                    <a:pt x="355" y="512"/>
                  </a:lnTo>
                  <a:lnTo>
                    <a:pt x="353" y="511"/>
                  </a:lnTo>
                  <a:lnTo>
                    <a:pt x="351" y="510"/>
                  </a:lnTo>
                  <a:lnTo>
                    <a:pt x="349" y="510"/>
                  </a:lnTo>
                  <a:lnTo>
                    <a:pt x="347" y="509"/>
                  </a:lnTo>
                  <a:lnTo>
                    <a:pt x="344" y="508"/>
                  </a:lnTo>
                  <a:lnTo>
                    <a:pt x="342" y="508"/>
                  </a:lnTo>
                  <a:lnTo>
                    <a:pt x="340" y="508"/>
                  </a:lnTo>
                  <a:lnTo>
                    <a:pt x="339" y="508"/>
                  </a:lnTo>
                  <a:lnTo>
                    <a:pt x="339" y="508"/>
                  </a:lnTo>
                  <a:lnTo>
                    <a:pt x="338" y="508"/>
                  </a:lnTo>
                  <a:lnTo>
                    <a:pt x="338" y="508"/>
                  </a:lnTo>
                  <a:lnTo>
                    <a:pt x="336" y="509"/>
                  </a:lnTo>
                  <a:lnTo>
                    <a:pt x="335" y="509"/>
                  </a:lnTo>
                  <a:lnTo>
                    <a:pt x="333" y="509"/>
                  </a:lnTo>
                  <a:lnTo>
                    <a:pt x="333" y="509"/>
                  </a:lnTo>
                  <a:lnTo>
                    <a:pt x="332" y="509"/>
                  </a:lnTo>
                  <a:lnTo>
                    <a:pt x="331" y="508"/>
                  </a:lnTo>
                  <a:lnTo>
                    <a:pt x="330" y="505"/>
                  </a:lnTo>
                  <a:lnTo>
                    <a:pt x="328" y="500"/>
                  </a:lnTo>
                  <a:lnTo>
                    <a:pt x="327" y="498"/>
                  </a:lnTo>
                  <a:lnTo>
                    <a:pt x="326" y="496"/>
                  </a:lnTo>
                  <a:lnTo>
                    <a:pt x="324" y="495"/>
                  </a:lnTo>
                  <a:lnTo>
                    <a:pt x="324" y="494"/>
                  </a:lnTo>
                  <a:lnTo>
                    <a:pt x="323" y="494"/>
                  </a:lnTo>
                  <a:lnTo>
                    <a:pt x="323" y="494"/>
                  </a:lnTo>
                  <a:lnTo>
                    <a:pt x="322" y="494"/>
                  </a:lnTo>
                  <a:lnTo>
                    <a:pt x="322" y="494"/>
                  </a:lnTo>
                  <a:lnTo>
                    <a:pt x="321" y="494"/>
                  </a:lnTo>
                  <a:lnTo>
                    <a:pt x="320" y="494"/>
                  </a:lnTo>
                  <a:lnTo>
                    <a:pt x="318" y="494"/>
                  </a:lnTo>
                  <a:lnTo>
                    <a:pt x="317" y="494"/>
                  </a:lnTo>
                  <a:lnTo>
                    <a:pt x="316" y="495"/>
                  </a:lnTo>
                  <a:lnTo>
                    <a:pt x="315" y="496"/>
                  </a:lnTo>
                  <a:lnTo>
                    <a:pt x="313" y="497"/>
                  </a:lnTo>
                  <a:lnTo>
                    <a:pt x="310" y="500"/>
                  </a:lnTo>
                  <a:lnTo>
                    <a:pt x="309" y="500"/>
                  </a:lnTo>
                  <a:lnTo>
                    <a:pt x="309" y="501"/>
                  </a:lnTo>
                  <a:lnTo>
                    <a:pt x="308" y="501"/>
                  </a:lnTo>
                  <a:lnTo>
                    <a:pt x="307" y="501"/>
                  </a:lnTo>
                  <a:lnTo>
                    <a:pt x="307" y="500"/>
                  </a:lnTo>
                  <a:lnTo>
                    <a:pt x="306" y="500"/>
                  </a:lnTo>
                  <a:lnTo>
                    <a:pt x="305" y="499"/>
                  </a:lnTo>
                  <a:lnTo>
                    <a:pt x="305" y="498"/>
                  </a:lnTo>
                  <a:lnTo>
                    <a:pt x="304" y="497"/>
                  </a:lnTo>
                  <a:lnTo>
                    <a:pt x="304" y="495"/>
                  </a:lnTo>
                  <a:lnTo>
                    <a:pt x="304" y="494"/>
                  </a:lnTo>
                  <a:lnTo>
                    <a:pt x="304" y="494"/>
                  </a:lnTo>
                  <a:lnTo>
                    <a:pt x="304" y="493"/>
                  </a:lnTo>
                  <a:lnTo>
                    <a:pt x="304" y="491"/>
                  </a:lnTo>
                  <a:lnTo>
                    <a:pt x="305" y="490"/>
                  </a:lnTo>
                  <a:lnTo>
                    <a:pt x="306" y="488"/>
                  </a:lnTo>
                  <a:lnTo>
                    <a:pt x="306" y="487"/>
                  </a:lnTo>
                  <a:lnTo>
                    <a:pt x="306" y="486"/>
                  </a:lnTo>
                  <a:lnTo>
                    <a:pt x="306" y="485"/>
                  </a:lnTo>
                  <a:lnTo>
                    <a:pt x="306" y="485"/>
                  </a:lnTo>
                  <a:lnTo>
                    <a:pt x="306" y="484"/>
                  </a:lnTo>
                  <a:lnTo>
                    <a:pt x="306" y="482"/>
                  </a:lnTo>
                  <a:lnTo>
                    <a:pt x="305" y="481"/>
                  </a:lnTo>
                  <a:lnTo>
                    <a:pt x="303" y="477"/>
                  </a:lnTo>
                  <a:lnTo>
                    <a:pt x="301" y="474"/>
                  </a:lnTo>
                  <a:lnTo>
                    <a:pt x="299" y="471"/>
                  </a:lnTo>
                  <a:lnTo>
                    <a:pt x="296" y="468"/>
                  </a:lnTo>
                  <a:lnTo>
                    <a:pt x="295" y="466"/>
                  </a:lnTo>
                  <a:lnTo>
                    <a:pt x="292" y="463"/>
                  </a:lnTo>
                  <a:lnTo>
                    <a:pt x="287" y="458"/>
                  </a:lnTo>
                  <a:lnTo>
                    <a:pt x="285" y="457"/>
                  </a:lnTo>
                  <a:lnTo>
                    <a:pt x="283" y="455"/>
                  </a:lnTo>
                  <a:lnTo>
                    <a:pt x="273" y="447"/>
                  </a:lnTo>
                  <a:lnTo>
                    <a:pt x="272" y="447"/>
                  </a:lnTo>
                  <a:lnTo>
                    <a:pt x="271" y="446"/>
                  </a:lnTo>
                  <a:lnTo>
                    <a:pt x="270" y="445"/>
                  </a:lnTo>
                  <a:lnTo>
                    <a:pt x="269" y="444"/>
                  </a:lnTo>
                  <a:lnTo>
                    <a:pt x="268" y="441"/>
                  </a:lnTo>
                  <a:lnTo>
                    <a:pt x="267" y="440"/>
                  </a:lnTo>
                  <a:lnTo>
                    <a:pt x="265" y="436"/>
                  </a:lnTo>
                  <a:lnTo>
                    <a:pt x="264" y="434"/>
                  </a:lnTo>
                  <a:lnTo>
                    <a:pt x="263" y="433"/>
                  </a:lnTo>
                  <a:lnTo>
                    <a:pt x="262" y="431"/>
                  </a:lnTo>
                  <a:lnTo>
                    <a:pt x="260" y="429"/>
                  </a:lnTo>
                  <a:lnTo>
                    <a:pt x="259" y="427"/>
                  </a:lnTo>
                  <a:lnTo>
                    <a:pt x="258" y="426"/>
                  </a:lnTo>
                  <a:lnTo>
                    <a:pt x="256" y="425"/>
                  </a:lnTo>
                  <a:lnTo>
                    <a:pt x="255" y="425"/>
                  </a:lnTo>
                  <a:lnTo>
                    <a:pt x="255" y="424"/>
                  </a:lnTo>
                  <a:lnTo>
                    <a:pt x="254" y="424"/>
                  </a:lnTo>
                  <a:lnTo>
                    <a:pt x="254" y="424"/>
                  </a:lnTo>
                  <a:lnTo>
                    <a:pt x="253" y="424"/>
                  </a:lnTo>
                  <a:lnTo>
                    <a:pt x="252" y="424"/>
                  </a:lnTo>
                  <a:lnTo>
                    <a:pt x="252" y="425"/>
                  </a:lnTo>
                  <a:lnTo>
                    <a:pt x="251" y="425"/>
                  </a:lnTo>
                  <a:lnTo>
                    <a:pt x="249" y="426"/>
                  </a:lnTo>
                  <a:lnTo>
                    <a:pt x="249" y="427"/>
                  </a:lnTo>
                  <a:lnTo>
                    <a:pt x="248" y="427"/>
                  </a:lnTo>
                  <a:lnTo>
                    <a:pt x="247" y="427"/>
                  </a:lnTo>
                  <a:lnTo>
                    <a:pt x="246" y="427"/>
                  </a:lnTo>
                  <a:lnTo>
                    <a:pt x="245" y="427"/>
                  </a:lnTo>
                  <a:lnTo>
                    <a:pt x="244" y="427"/>
                  </a:lnTo>
                  <a:lnTo>
                    <a:pt x="243" y="427"/>
                  </a:lnTo>
                  <a:lnTo>
                    <a:pt x="241" y="426"/>
                  </a:lnTo>
                  <a:lnTo>
                    <a:pt x="240" y="425"/>
                  </a:lnTo>
                  <a:lnTo>
                    <a:pt x="238" y="424"/>
                  </a:lnTo>
                  <a:lnTo>
                    <a:pt x="237" y="423"/>
                  </a:lnTo>
                  <a:lnTo>
                    <a:pt x="235" y="422"/>
                  </a:lnTo>
                  <a:lnTo>
                    <a:pt x="234" y="421"/>
                  </a:lnTo>
                  <a:lnTo>
                    <a:pt x="234" y="420"/>
                  </a:lnTo>
                  <a:lnTo>
                    <a:pt x="233" y="419"/>
                  </a:lnTo>
                  <a:lnTo>
                    <a:pt x="232" y="418"/>
                  </a:lnTo>
                  <a:lnTo>
                    <a:pt x="231" y="416"/>
                  </a:lnTo>
                  <a:lnTo>
                    <a:pt x="231" y="414"/>
                  </a:lnTo>
                  <a:lnTo>
                    <a:pt x="230" y="412"/>
                  </a:lnTo>
                  <a:lnTo>
                    <a:pt x="230" y="410"/>
                  </a:lnTo>
                  <a:lnTo>
                    <a:pt x="230" y="408"/>
                  </a:lnTo>
                  <a:lnTo>
                    <a:pt x="229" y="406"/>
                  </a:lnTo>
                  <a:lnTo>
                    <a:pt x="229" y="404"/>
                  </a:lnTo>
                  <a:lnTo>
                    <a:pt x="230" y="403"/>
                  </a:lnTo>
                  <a:lnTo>
                    <a:pt x="230" y="401"/>
                  </a:lnTo>
                  <a:lnTo>
                    <a:pt x="230" y="400"/>
                  </a:lnTo>
                  <a:lnTo>
                    <a:pt x="230" y="397"/>
                  </a:lnTo>
                  <a:lnTo>
                    <a:pt x="232" y="391"/>
                  </a:lnTo>
                  <a:lnTo>
                    <a:pt x="232" y="390"/>
                  </a:lnTo>
                  <a:lnTo>
                    <a:pt x="232" y="388"/>
                  </a:lnTo>
                  <a:lnTo>
                    <a:pt x="232" y="387"/>
                  </a:lnTo>
                  <a:lnTo>
                    <a:pt x="233" y="385"/>
                  </a:lnTo>
                  <a:lnTo>
                    <a:pt x="232" y="383"/>
                  </a:lnTo>
                  <a:lnTo>
                    <a:pt x="232" y="382"/>
                  </a:lnTo>
                  <a:lnTo>
                    <a:pt x="232" y="380"/>
                  </a:lnTo>
                  <a:lnTo>
                    <a:pt x="231" y="377"/>
                  </a:lnTo>
                  <a:lnTo>
                    <a:pt x="231" y="375"/>
                  </a:lnTo>
                  <a:lnTo>
                    <a:pt x="230" y="373"/>
                  </a:lnTo>
                  <a:lnTo>
                    <a:pt x="229" y="372"/>
                  </a:lnTo>
                  <a:lnTo>
                    <a:pt x="229" y="371"/>
                  </a:lnTo>
                  <a:lnTo>
                    <a:pt x="228" y="369"/>
                  </a:lnTo>
                  <a:lnTo>
                    <a:pt x="227" y="368"/>
                  </a:lnTo>
                  <a:lnTo>
                    <a:pt x="226" y="368"/>
                  </a:lnTo>
                  <a:lnTo>
                    <a:pt x="225" y="368"/>
                  </a:lnTo>
                  <a:lnTo>
                    <a:pt x="225" y="367"/>
                  </a:lnTo>
                  <a:lnTo>
                    <a:pt x="224" y="367"/>
                  </a:lnTo>
                  <a:lnTo>
                    <a:pt x="223" y="367"/>
                  </a:lnTo>
                  <a:lnTo>
                    <a:pt x="222" y="367"/>
                  </a:lnTo>
                  <a:lnTo>
                    <a:pt x="222" y="367"/>
                  </a:lnTo>
                  <a:lnTo>
                    <a:pt x="221" y="367"/>
                  </a:lnTo>
                  <a:lnTo>
                    <a:pt x="217" y="368"/>
                  </a:lnTo>
                  <a:lnTo>
                    <a:pt x="215" y="368"/>
                  </a:lnTo>
                  <a:lnTo>
                    <a:pt x="208" y="371"/>
                  </a:lnTo>
                  <a:lnTo>
                    <a:pt x="206" y="371"/>
                  </a:lnTo>
                  <a:lnTo>
                    <a:pt x="204" y="372"/>
                  </a:lnTo>
                  <a:lnTo>
                    <a:pt x="201" y="373"/>
                  </a:lnTo>
                  <a:lnTo>
                    <a:pt x="198" y="375"/>
                  </a:lnTo>
                  <a:lnTo>
                    <a:pt x="197" y="375"/>
                  </a:lnTo>
                  <a:lnTo>
                    <a:pt x="196" y="375"/>
                  </a:lnTo>
                  <a:lnTo>
                    <a:pt x="195" y="375"/>
                  </a:lnTo>
                  <a:lnTo>
                    <a:pt x="194" y="375"/>
                  </a:lnTo>
                  <a:lnTo>
                    <a:pt x="193" y="375"/>
                  </a:lnTo>
                  <a:lnTo>
                    <a:pt x="188" y="374"/>
                  </a:lnTo>
                  <a:lnTo>
                    <a:pt x="187" y="374"/>
                  </a:lnTo>
                  <a:lnTo>
                    <a:pt x="186" y="374"/>
                  </a:lnTo>
                  <a:lnTo>
                    <a:pt x="183" y="373"/>
                  </a:lnTo>
                  <a:lnTo>
                    <a:pt x="177" y="370"/>
                  </a:lnTo>
                  <a:lnTo>
                    <a:pt x="176" y="369"/>
                  </a:lnTo>
                  <a:lnTo>
                    <a:pt x="174" y="368"/>
                  </a:lnTo>
                  <a:lnTo>
                    <a:pt x="173" y="367"/>
                  </a:lnTo>
                  <a:lnTo>
                    <a:pt x="171" y="365"/>
                  </a:lnTo>
                  <a:lnTo>
                    <a:pt x="169" y="364"/>
                  </a:lnTo>
                  <a:lnTo>
                    <a:pt x="168" y="363"/>
                  </a:lnTo>
                  <a:lnTo>
                    <a:pt x="167" y="362"/>
                  </a:lnTo>
                  <a:lnTo>
                    <a:pt x="164" y="361"/>
                  </a:lnTo>
                  <a:lnTo>
                    <a:pt x="164" y="361"/>
                  </a:lnTo>
                  <a:lnTo>
                    <a:pt x="162" y="360"/>
                  </a:lnTo>
                  <a:lnTo>
                    <a:pt x="161" y="359"/>
                  </a:lnTo>
                  <a:lnTo>
                    <a:pt x="160" y="358"/>
                  </a:lnTo>
                  <a:lnTo>
                    <a:pt x="159" y="357"/>
                  </a:lnTo>
                  <a:lnTo>
                    <a:pt x="158" y="355"/>
                  </a:lnTo>
                  <a:lnTo>
                    <a:pt x="157" y="353"/>
                  </a:lnTo>
                  <a:lnTo>
                    <a:pt x="156" y="351"/>
                  </a:lnTo>
                  <a:lnTo>
                    <a:pt x="155" y="350"/>
                  </a:lnTo>
                  <a:lnTo>
                    <a:pt x="151" y="346"/>
                  </a:lnTo>
                  <a:lnTo>
                    <a:pt x="150" y="345"/>
                  </a:lnTo>
                  <a:lnTo>
                    <a:pt x="150" y="344"/>
                  </a:lnTo>
                  <a:lnTo>
                    <a:pt x="149" y="343"/>
                  </a:lnTo>
                  <a:lnTo>
                    <a:pt x="149" y="342"/>
                  </a:lnTo>
                  <a:lnTo>
                    <a:pt x="149" y="340"/>
                  </a:lnTo>
                  <a:lnTo>
                    <a:pt x="148" y="338"/>
                  </a:lnTo>
                  <a:lnTo>
                    <a:pt x="148" y="337"/>
                  </a:lnTo>
                  <a:lnTo>
                    <a:pt x="148" y="336"/>
                  </a:lnTo>
                  <a:lnTo>
                    <a:pt x="148" y="335"/>
                  </a:lnTo>
                  <a:lnTo>
                    <a:pt x="147" y="334"/>
                  </a:lnTo>
                  <a:lnTo>
                    <a:pt x="146" y="333"/>
                  </a:lnTo>
                  <a:lnTo>
                    <a:pt x="146" y="332"/>
                  </a:lnTo>
                  <a:lnTo>
                    <a:pt x="144" y="328"/>
                  </a:lnTo>
                  <a:lnTo>
                    <a:pt x="143" y="327"/>
                  </a:lnTo>
                  <a:lnTo>
                    <a:pt x="142" y="324"/>
                  </a:lnTo>
                  <a:lnTo>
                    <a:pt x="142" y="323"/>
                  </a:lnTo>
                  <a:lnTo>
                    <a:pt x="141" y="321"/>
                  </a:lnTo>
                  <a:lnTo>
                    <a:pt x="141" y="320"/>
                  </a:lnTo>
                  <a:lnTo>
                    <a:pt x="141" y="317"/>
                  </a:lnTo>
                  <a:lnTo>
                    <a:pt x="141" y="315"/>
                  </a:lnTo>
                  <a:lnTo>
                    <a:pt x="141" y="313"/>
                  </a:lnTo>
                  <a:lnTo>
                    <a:pt x="140" y="311"/>
                  </a:lnTo>
                  <a:lnTo>
                    <a:pt x="139" y="309"/>
                  </a:lnTo>
                  <a:lnTo>
                    <a:pt x="137" y="305"/>
                  </a:lnTo>
                  <a:lnTo>
                    <a:pt x="135" y="302"/>
                  </a:lnTo>
                  <a:lnTo>
                    <a:pt x="135" y="301"/>
                  </a:lnTo>
                  <a:lnTo>
                    <a:pt x="134" y="300"/>
                  </a:lnTo>
                  <a:lnTo>
                    <a:pt x="134" y="300"/>
                  </a:lnTo>
                  <a:lnTo>
                    <a:pt x="134" y="299"/>
                  </a:lnTo>
                  <a:lnTo>
                    <a:pt x="133" y="299"/>
                  </a:lnTo>
                  <a:lnTo>
                    <a:pt x="131" y="299"/>
                  </a:lnTo>
                  <a:lnTo>
                    <a:pt x="130" y="299"/>
                  </a:lnTo>
                  <a:lnTo>
                    <a:pt x="129" y="299"/>
                  </a:lnTo>
                  <a:lnTo>
                    <a:pt x="128" y="299"/>
                  </a:lnTo>
                  <a:lnTo>
                    <a:pt x="128" y="300"/>
                  </a:lnTo>
                  <a:lnTo>
                    <a:pt x="127" y="300"/>
                  </a:lnTo>
                  <a:lnTo>
                    <a:pt x="127" y="301"/>
                  </a:lnTo>
                  <a:lnTo>
                    <a:pt x="127" y="302"/>
                  </a:lnTo>
                  <a:lnTo>
                    <a:pt x="127" y="303"/>
                  </a:lnTo>
                  <a:lnTo>
                    <a:pt x="127" y="305"/>
                  </a:lnTo>
                  <a:lnTo>
                    <a:pt x="129" y="315"/>
                  </a:lnTo>
                  <a:lnTo>
                    <a:pt x="130" y="316"/>
                  </a:lnTo>
                  <a:lnTo>
                    <a:pt x="130" y="317"/>
                  </a:lnTo>
                  <a:lnTo>
                    <a:pt x="130" y="319"/>
                  </a:lnTo>
                  <a:lnTo>
                    <a:pt x="130" y="320"/>
                  </a:lnTo>
                  <a:lnTo>
                    <a:pt x="129" y="321"/>
                  </a:lnTo>
                  <a:lnTo>
                    <a:pt x="129" y="321"/>
                  </a:lnTo>
                  <a:lnTo>
                    <a:pt x="129" y="322"/>
                  </a:lnTo>
                  <a:lnTo>
                    <a:pt x="128" y="323"/>
                  </a:lnTo>
                  <a:lnTo>
                    <a:pt x="126" y="324"/>
                  </a:lnTo>
                  <a:lnTo>
                    <a:pt x="126" y="325"/>
                  </a:lnTo>
                  <a:lnTo>
                    <a:pt x="125" y="326"/>
                  </a:lnTo>
                  <a:lnTo>
                    <a:pt x="124" y="326"/>
                  </a:lnTo>
                  <a:lnTo>
                    <a:pt x="123" y="326"/>
                  </a:lnTo>
                  <a:lnTo>
                    <a:pt x="123" y="326"/>
                  </a:lnTo>
                  <a:lnTo>
                    <a:pt x="122" y="326"/>
                  </a:lnTo>
                  <a:lnTo>
                    <a:pt x="121" y="326"/>
                  </a:lnTo>
                  <a:lnTo>
                    <a:pt x="120" y="325"/>
                  </a:lnTo>
                  <a:lnTo>
                    <a:pt x="120" y="325"/>
                  </a:lnTo>
                  <a:lnTo>
                    <a:pt x="119" y="325"/>
                  </a:lnTo>
                  <a:lnTo>
                    <a:pt x="119" y="326"/>
                  </a:lnTo>
                  <a:lnTo>
                    <a:pt x="118" y="326"/>
                  </a:lnTo>
                  <a:lnTo>
                    <a:pt x="117" y="327"/>
                  </a:lnTo>
                  <a:lnTo>
                    <a:pt x="116" y="327"/>
                  </a:lnTo>
                  <a:lnTo>
                    <a:pt x="114" y="329"/>
                  </a:lnTo>
                  <a:lnTo>
                    <a:pt x="113" y="329"/>
                  </a:lnTo>
                  <a:lnTo>
                    <a:pt x="112" y="330"/>
                  </a:lnTo>
                  <a:lnTo>
                    <a:pt x="112" y="330"/>
                  </a:lnTo>
                  <a:lnTo>
                    <a:pt x="111" y="331"/>
                  </a:lnTo>
                  <a:lnTo>
                    <a:pt x="111" y="332"/>
                  </a:lnTo>
                  <a:lnTo>
                    <a:pt x="110" y="334"/>
                  </a:lnTo>
                  <a:lnTo>
                    <a:pt x="109" y="335"/>
                  </a:lnTo>
                  <a:lnTo>
                    <a:pt x="109" y="336"/>
                  </a:lnTo>
                  <a:lnTo>
                    <a:pt x="108" y="336"/>
                  </a:lnTo>
                  <a:lnTo>
                    <a:pt x="105" y="340"/>
                  </a:lnTo>
                  <a:lnTo>
                    <a:pt x="104" y="340"/>
                  </a:lnTo>
                  <a:lnTo>
                    <a:pt x="103" y="341"/>
                  </a:lnTo>
                  <a:lnTo>
                    <a:pt x="102" y="344"/>
                  </a:lnTo>
                  <a:lnTo>
                    <a:pt x="101" y="346"/>
                  </a:lnTo>
                  <a:lnTo>
                    <a:pt x="100" y="346"/>
                  </a:lnTo>
                  <a:lnTo>
                    <a:pt x="100" y="346"/>
                  </a:lnTo>
                  <a:lnTo>
                    <a:pt x="99" y="346"/>
                  </a:lnTo>
                  <a:lnTo>
                    <a:pt x="99" y="347"/>
                  </a:lnTo>
                  <a:lnTo>
                    <a:pt x="98" y="347"/>
                  </a:lnTo>
                  <a:lnTo>
                    <a:pt x="98" y="346"/>
                  </a:lnTo>
                  <a:lnTo>
                    <a:pt x="97" y="346"/>
                  </a:lnTo>
                  <a:lnTo>
                    <a:pt x="96" y="345"/>
                  </a:ln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close/>
                </a:path>
              </a:pathLst>
            </a:custGeom>
            <a:solidFill>
              <a:srgbClr val="BDD7E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6" name="Freeform 292">
              <a:extLst>
                <a:ext uri="{FF2B5EF4-FFF2-40B4-BE49-F238E27FC236}">
                  <a16:creationId xmlns:a16="http://schemas.microsoft.com/office/drawing/2014/main" id="{6EC80B96-6A7E-494B-9D18-18EAE95AB037}"/>
                </a:ext>
              </a:extLst>
            </p:cNvPr>
            <p:cNvSpPr>
              <a:spLocks/>
            </p:cNvSpPr>
            <p:nvPr/>
          </p:nvSpPr>
          <p:spPr bwMode="auto">
            <a:xfrm>
              <a:off x="7919884" y="3279074"/>
              <a:ext cx="1008063" cy="941388"/>
            </a:xfrm>
            <a:custGeom>
              <a:avLst/>
              <a:gdLst>
                <a:gd name="T0" fmla="*/ 139 w 635"/>
                <a:gd name="T1" fmla="*/ 11 h 593"/>
                <a:gd name="T2" fmla="*/ 139 w 635"/>
                <a:gd name="T3" fmla="*/ 33 h 593"/>
                <a:gd name="T4" fmla="*/ 152 w 635"/>
                <a:gd name="T5" fmla="*/ 62 h 593"/>
                <a:gd name="T6" fmla="*/ 136 w 635"/>
                <a:gd name="T7" fmla="*/ 79 h 593"/>
                <a:gd name="T8" fmla="*/ 93 w 635"/>
                <a:gd name="T9" fmla="*/ 100 h 593"/>
                <a:gd name="T10" fmla="*/ 91 w 635"/>
                <a:gd name="T11" fmla="*/ 117 h 593"/>
                <a:gd name="T12" fmla="*/ 121 w 635"/>
                <a:gd name="T13" fmla="*/ 138 h 593"/>
                <a:gd name="T14" fmla="*/ 144 w 635"/>
                <a:gd name="T15" fmla="*/ 151 h 593"/>
                <a:gd name="T16" fmla="*/ 168 w 635"/>
                <a:gd name="T17" fmla="*/ 194 h 593"/>
                <a:gd name="T18" fmla="*/ 194 w 635"/>
                <a:gd name="T19" fmla="*/ 217 h 593"/>
                <a:gd name="T20" fmla="*/ 227 w 635"/>
                <a:gd name="T21" fmla="*/ 217 h 593"/>
                <a:gd name="T22" fmla="*/ 268 w 635"/>
                <a:gd name="T23" fmla="*/ 197 h 593"/>
                <a:gd name="T24" fmla="*/ 276 w 635"/>
                <a:gd name="T25" fmla="*/ 185 h 593"/>
                <a:gd name="T26" fmla="*/ 263 w 635"/>
                <a:gd name="T27" fmla="*/ 174 h 593"/>
                <a:gd name="T28" fmla="*/ 279 w 635"/>
                <a:gd name="T29" fmla="*/ 166 h 593"/>
                <a:gd name="T30" fmla="*/ 304 w 635"/>
                <a:gd name="T31" fmla="*/ 200 h 593"/>
                <a:gd name="T32" fmla="*/ 330 w 635"/>
                <a:gd name="T33" fmla="*/ 208 h 593"/>
                <a:gd name="T34" fmla="*/ 348 w 635"/>
                <a:gd name="T35" fmla="*/ 209 h 593"/>
                <a:gd name="T36" fmla="*/ 375 w 635"/>
                <a:gd name="T37" fmla="*/ 227 h 593"/>
                <a:gd name="T38" fmla="*/ 393 w 635"/>
                <a:gd name="T39" fmla="*/ 251 h 593"/>
                <a:gd name="T40" fmla="*/ 405 w 635"/>
                <a:gd name="T41" fmla="*/ 238 h 593"/>
                <a:gd name="T42" fmla="*/ 440 w 635"/>
                <a:gd name="T43" fmla="*/ 241 h 593"/>
                <a:gd name="T44" fmla="*/ 482 w 635"/>
                <a:gd name="T45" fmla="*/ 260 h 593"/>
                <a:gd name="T46" fmla="*/ 493 w 635"/>
                <a:gd name="T47" fmla="*/ 247 h 593"/>
                <a:gd name="T48" fmla="*/ 505 w 635"/>
                <a:gd name="T49" fmla="*/ 258 h 593"/>
                <a:gd name="T50" fmla="*/ 513 w 635"/>
                <a:gd name="T51" fmla="*/ 283 h 593"/>
                <a:gd name="T52" fmla="*/ 509 w 635"/>
                <a:gd name="T53" fmla="*/ 310 h 593"/>
                <a:gd name="T54" fmla="*/ 534 w 635"/>
                <a:gd name="T55" fmla="*/ 373 h 593"/>
                <a:gd name="T56" fmla="*/ 562 w 635"/>
                <a:gd name="T57" fmla="*/ 386 h 593"/>
                <a:gd name="T58" fmla="*/ 588 w 635"/>
                <a:gd name="T59" fmla="*/ 400 h 593"/>
                <a:gd name="T60" fmla="*/ 611 w 635"/>
                <a:gd name="T61" fmla="*/ 410 h 593"/>
                <a:gd name="T62" fmla="*/ 630 w 635"/>
                <a:gd name="T63" fmla="*/ 475 h 593"/>
                <a:gd name="T64" fmla="*/ 629 w 635"/>
                <a:gd name="T65" fmla="*/ 505 h 593"/>
                <a:gd name="T66" fmla="*/ 589 w 635"/>
                <a:gd name="T67" fmla="*/ 523 h 593"/>
                <a:gd name="T68" fmla="*/ 537 w 635"/>
                <a:gd name="T69" fmla="*/ 522 h 593"/>
                <a:gd name="T70" fmla="*/ 513 w 635"/>
                <a:gd name="T71" fmla="*/ 520 h 593"/>
                <a:gd name="T72" fmla="*/ 503 w 635"/>
                <a:gd name="T73" fmla="*/ 542 h 593"/>
                <a:gd name="T74" fmla="*/ 473 w 635"/>
                <a:gd name="T75" fmla="*/ 587 h 593"/>
                <a:gd name="T76" fmla="*/ 447 w 635"/>
                <a:gd name="T77" fmla="*/ 593 h 593"/>
                <a:gd name="T78" fmla="*/ 429 w 635"/>
                <a:gd name="T79" fmla="*/ 571 h 593"/>
                <a:gd name="T80" fmla="*/ 400 w 635"/>
                <a:gd name="T81" fmla="*/ 538 h 593"/>
                <a:gd name="T82" fmla="*/ 370 w 635"/>
                <a:gd name="T83" fmla="*/ 536 h 593"/>
                <a:gd name="T84" fmla="*/ 330 w 635"/>
                <a:gd name="T85" fmla="*/ 521 h 593"/>
                <a:gd name="T86" fmla="*/ 273 w 635"/>
                <a:gd name="T87" fmla="*/ 527 h 593"/>
                <a:gd name="T88" fmla="*/ 251 w 635"/>
                <a:gd name="T89" fmla="*/ 509 h 593"/>
                <a:gd name="T90" fmla="*/ 230 w 635"/>
                <a:gd name="T91" fmla="*/ 496 h 593"/>
                <a:gd name="T92" fmla="*/ 212 w 635"/>
                <a:gd name="T93" fmla="*/ 501 h 593"/>
                <a:gd name="T94" fmla="*/ 210 w 635"/>
                <a:gd name="T95" fmla="*/ 485 h 593"/>
                <a:gd name="T96" fmla="*/ 173 w 635"/>
                <a:gd name="T97" fmla="*/ 444 h 593"/>
                <a:gd name="T98" fmla="*/ 156 w 635"/>
                <a:gd name="T99" fmla="*/ 425 h 593"/>
                <a:gd name="T100" fmla="*/ 137 w 635"/>
                <a:gd name="T101" fmla="*/ 419 h 593"/>
                <a:gd name="T102" fmla="*/ 137 w 635"/>
                <a:gd name="T103" fmla="*/ 385 h 593"/>
                <a:gd name="T104" fmla="*/ 126 w 635"/>
                <a:gd name="T105" fmla="*/ 367 h 593"/>
                <a:gd name="T106" fmla="*/ 87 w 635"/>
                <a:gd name="T107" fmla="*/ 373 h 593"/>
                <a:gd name="T108" fmla="*/ 60 w 635"/>
                <a:gd name="T109" fmla="*/ 351 h 593"/>
                <a:gd name="T110" fmla="*/ 46 w 635"/>
                <a:gd name="T111" fmla="*/ 324 h 593"/>
                <a:gd name="T112" fmla="*/ 34 w 635"/>
                <a:gd name="T113" fmla="*/ 299 h 593"/>
                <a:gd name="T114" fmla="*/ 32 w 635"/>
                <a:gd name="T115" fmla="*/ 323 h 593"/>
                <a:gd name="T116" fmla="*/ 17 w 635"/>
                <a:gd name="T117" fmla="*/ 329 h 593"/>
                <a:gd name="T118" fmla="*/ 3 w 635"/>
                <a:gd name="T119" fmla="*/ 347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93">
                  <a:moveTo>
                    <a:pt x="126" y="0"/>
                  </a:moveTo>
                  <a:lnTo>
                    <a:pt x="126" y="0"/>
                  </a:lnTo>
                  <a:lnTo>
                    <a:pt x="127" y="0"/>
                  </a:lnTo>
                  <a:lnTo>
                    <a:pt x="128" y="1"/>
                  </a:lnTo>
                  <a:lnTo>
                    <a:pt x="129" y="1"/>
                  </a:lnTo>
                  <a:lnTo>
                    <a:pt x="130" y="2"/>
                  </a:lnTo>
                  <a:lnTo>
                    <a:pt x="132" y="3"/>
                  </a:lnTo>
                  <a:lnTo>
                    <a:pt x="132" y="3"/>
                  </a:lnTo>
                  <a:lnTo>
                    <a:pt x="133" y="4"/>
                  </a:lnTo>
                  <a:lnTo>
                    <a:pt x="135" y="5"/>
                  </a:lnTo>
                  <a:lnTo>
                    <a:pt x="135" y="6"/>
                  </a:lnTo>
                  <a:lnTo>
                    <a:pt x="136" y="7"/>
                  </a:lnTo>
                  <a:lnTo>
                    <a:pt x="137" y="8"/>
                  </a:lnTo>
                  <a:lnTo>
                    <a:pt x="137" y="10"/>
                  </a:lnTo>
                  <a:lnTo>
                    <a:pt x="137" y="10"/>
                  </a:lnTo>
                  <a:lnTo>
                    <a:pt x="137" y="10"/>
                  </a:lnTo>
                  <a:lnTo>
                    <a:pt x="139" y="11"/>
                  </a:lnTo>
                  <a:lnTo>
                    <a:pt x="140" y="11"/>
                  </a:lnTo>
                  <a:lnTo>
                    <a:pt x="141" y="11"/>
                  </a:lnTo>
                  <a:lnTo>
                    <a:pt x="142" y="12"/>
                  </a:lnTo>
                  <a:lnTo>
                    <a:pt x="143" y="12"/>
                  </a:lnTo>
                  <a:lnTo>
                    <a:pt x="143" y="13"/>
                  </a:lnTo>
                  <a:lnTo>
                    <a:pt x="144" y="14"/>
                  </a:lnTo>
                  <a:lnTo>
                    <a:pt x="144" y="14"/>
                  </a:lnTo>
                  <a:lnTo>
                    <a:pt x="144" y="15"/>
                  </a:lnTo>
                  <a:lnTo>
                    <a:pt x="144" y="16"/>
                  </a:lnTo>
                  <a:lnTo>
                    <a:pt x="144" y="17"/>
                  </a:lnTo>
                  <a:lnTo>
                    <a:pt x="144" y="18"/>
                  </a:lnTo>
                  <a:lnTo>
                    <a:pt x="143" y="20"/>
                  </a:lnTo>
                  <a:lnTo>
                    <a:pt x="141" y="26"/>
                  </a:lnTo>
                  <a:lnTo>
                    <a:pt x="140" y="28"/>
                  </a:lnTo>
                  <a:lnTo>
                    <a:pt x="140" y="30"/>
                  </a:lnTo>
                  <a:lnTo>
                    <a:pt x="139" y="31"/>
                  </a:lnTo>
                  <a:lnTo>
                    <a:pt x="139" y="33"/>
                  </a:lnTo>
                  <a:lnTo>
                    <a:pt x="139" y="35"/>
                  </a:lnTo>
                  <a:lnTo>
                    <a:pt x="139" y="36"/>
                  </a:lnTo>
                  <a:lnTo>
                    <a:pt x="140" y="38"/>
                  </a:lnTo>
                  <a:lnTo>
                    <a:pt x="140" y="39"/>
                  </a:lnTo>
                  <a:lnTo>
                    <a:pt x="141" y="41"/>
                  </a:lnTo>
                  <a:lnTo>
                    <a:pt x="141" y="42"/>
                  </a:lnTo>
                  <a:lnTo>
                    <a:pt x="142" y="44"/>
                  </a:lnTo>
                  <a:lnTo>
                    <a:pt x="144" y="45"/>
                  </a:lnTo>
                  <a:lnTo>
                    <a:pt x="147" y="50"/>
                  </a:lnTo>
                  <a:lnTo>
                    <a:pt x="149" y="52"/>
                  </a:lnTo>
                  <a:lnTo>
                    <a:pt x="150" y="53"/>
                  </a:lnTo>
                  <a:lnTo>
                    <a:pt x="150" y="54"/>
                  </a:lnTo>
                  <a:lnTo>
                    <a:pt x="151" y="55"/>
                  </a:lnTo>
                  <a:lnTo>
                    <a:pt x="151" y="56"/>
                  </a:lnTo>
                  <a:lnTo>
                    <a:pt x="151" y="58"/>
                  </a:lnTo>
                  <a:lnTo>
                    <a:pt x="152" y="60"/>
                  </a:lnTo>
                  <a:lnTo>
                    <a:pt x="152" y="62"/>
                  </a:lnTo>
                  <a:lnTo>
                    <a:pt x="152" y="64"/>
                  </a:lnTo>
                  <a:lnTo>
                    <a:pt x="151" y="66"/>
                  </a:lnTo>
                  <a:lnTo>
                    <a:pt x="151" y="67"/>
                  </a:lnTo>
                  <a:lnTo>
                    <a:pt x="151" y="69"/>
                  </a:lnTo>
                  <a:lnTo>
                    <a:pt x="150" y="70"/>
                  </a:lnTo>
                  <a:lnTo>
                    <a:pt x="150" y="71"/>
                  </a:lnTo>
                  <a:lnTo>
                    <a:pt x="149" y="72"/>
                  </a:lnTo>
                  <a:lnTo>
                    <a:pt x="149" y="72"/>
                  </a:lnTo>
                  <a:lnTo>
                    <a:pt x="148" y="73"/>
                  </a:lnTo>
                  <a:lnTo>
                    <a:pt x="146" y="74"/>
                  </a:lnTo>
                  <a:lnTo>
                    <a:pt x="145" y="75"/>
                  </a:lnTo>
                  <a:lnTo>
                    <a:pt x="144" y="75"/>
                  </a:lnTo>
                  <a:lnTo>
                    <a:pt x="143" y="76"/>
                  </a:lnTo>
                  <a:lnTo>
                    <a:pt x="140" y="77"/>
                  </a:lnTo>
                  <a:lnTo>
                    <a:pt x="139" y="77"/>
                  </a:lnTo>
                  <a:lnTo>
                    <a:pt x="137" y="78"/>
                  </a:lnTo>
                  <a:lnTo>
                    <a:pt x="136" y="79"/>
                  </a:lnTo>
                  <a:lnTo>
                    <a:pt x="135" y="80"/>
                  </a:lnTo>
                  <a:lnTo>
                    <a:pt x="134" y="81"/>
                  </a:lnTo>
                  <a:lnTo>
                    <a:pt x="133" y="81"/>
                  </a:lnTo>
                  <a:lnTo>
                    <a:pt x="131" y="84"/>
                  </a:lnTo>
                  <a:lnTo>
                    <a:pt x="131" y="85"/>
                  </a:lnTo>
                  <a:lnTo>
                    <a:pt x="130" y="86"/>
                  </a:lnTo>
                  <a:lnTo>
                    <a:pt x="129" y="87"/>
                  </a:lnTo>
                  <a:lnTo>
                    <a:pt x="128" y="88"/>
                  </a:lnTo>
                  <a:lnTo>
                    <a:pt x="127" y="88"/>
                  </a:lnTo>
                  <a:lnTo>
                    <a:pt x="126" y="89"/>
                  </a:lnTo>
                  <a:lnTo>
                    <a:pt x="125" y="89"/>
                  </a:lnTo>
                  <a:lnTo>
                    <a:pt x="124" y="90"/>
                  </a:lnTo>
                  <a:lnTo>
                    <a:pt x="121" y="91"/>
                  </a:lnTo>
                  <a:lnTo>
                    <a:pt x="114" y="93"/>
                  </a:lnTo>
                  <a:lnTo>
                    <a:pt x="105" y="96"/>
                  </a:lnTo>
                  <a:lnTo>
                    <a:pt x="101" y="97"/>
                  </a:lnTo>
                  <a:lnTo>
                    <a:pt x="93" y="100"/>
                  </a:lnTo>
                  <a:lnTo>
                    <a:pt x="92" y="100"/>
                  </a:lnTo>
                  <a:lnTo>
                    <a:pt x="91" y="101"/>
                  </a:lnTo>
                  <a:lnTo>
                    <a:pt x="90" y="102"/>
                  </a:lnTo>
                  <a:lnTo>
                    <a:pt x="89" y="103"/>
                  </a:lnTo>
                  <a:lnTo>
                    <a:pt x="88" y="103"/>
                  </a:lnTo>
                  <a:lnTo>
                    <a:pt x="88" y="104"/>
                  </a:lnTo>
                  <a:lnTo>
                    <a:pt x="88" y="105"/>
                  </a:lnTo>
                  <a:lnTo>
                    <a:pt x="87" y="106"/>
                  </a:lnTo>
                  <a:lnTo>
                    <a:pt x="87" y="107"/>
                  </a:lnTo>
                  <a:lnTo>
                    <a:pt x="87" y="109"/>
                  </a:lnTo>
                  <a:lnTo>
                    <a:pt x="88" y="109"/>
                  </a:lnTo>
                  <a:lnTo>
                    <a:pt x="88" y="110"/>
                  </a:lnTo>
                  <a:lnTo>
                    <a:pt x="88" y="112"/>
                  </a:lnTo>
                  <a:lnTo>
                    <a:pt x="89" y="113"/>
                  </a:lnTo>
                  <a:lnTo>
                    <a:pt x="90" y="114"/>
                  </a:lnTo>
                  <a:lnTo>
                    <a:pt x="91" y="115"/>
                  </a:lnTo>
                  <a:lnTo>
                    <a:pt x="91" y="117"/>
                  </a:lnTo>
                  <a:lnTo>
                    <a:pt x="92" y="118"/>
                  </a:lnTo>
                  <a:lnTo>
                    <a:pt x="93" y="119"/>
                  </a:lnTo>
                  <a:lnTo>
                    <a:pt x="95" y="121"/>
                  </a:lnTo>
                  <a:lnTo>
                    <a:pt x="100" y="125"/>
                  </a:lnTo>
                  <a:lnTo>
                    <a:pt x="102" y="127"/>
                  </a:lnTo>
                  <a:lnTo>
                    <a:pt x="104" y="129"/>
                  </a:lnTo>
                  <a:lnTo>
                    <a:pt x="107" y="132"/>
                  </a:lnTo>
                  <a:lnTo>
                    <a:pt x="108" y="134"/>
                  </a:lnTo>
                  <a:lnTo>
                    <a:pt x="109" y="135"/>
                  </a:lnTo>
                  <a:lnTo>
                    <a:pt x="111" y="136"/>
                  </a:lnTo>
                  <a:lnTo>
                    <a:pt x="112" y="137"/>
                  </a:lnTo>
                  <a:lnTo>
                    <a:pt x="114" y="138"/>
                  </a:lnTo>
                  <a:lnTo>
                    <a:pt x="116" y="138"/>
                  </a:lnTo>
                  <a:lnTo>
                    <a:pt x="118" y="139"/>
                  </a:lnTo>
                  <a:lnTo>
                    <a:pt x="119" y="139"/>
                  </a:lnTo>
                  <a:lnTo>
                    <a:pt x="120" y="138"/>
                  </a:lnTo>
                  <a:lnTo>
                    <a:pt x="121" y="138"/>
                  </a:lnTo>
                  <a:lnTo>
                    <a:pt x="124" y="137"/>
                  </a:lnTo>
                  <a:lnTo>
                    <a:pt x="125" y="137"/>
                  </a:lnTo>
                  <a:lnTo>
                    <a:pt x="126" y="137"/>
                  </a:lnTo>
                  <a:lnTo>
                    <a:pt x="127" y="137"/>
                  </a:lnTo>
                  <a:lnTo>
                    <a:pt x="128" y="137"/>
                  </a:lnTo>
                  <a:lnTo>
                    <a:pt x="130" y="137"/>
                  </a:lnTo>
                  <a:lnTo>
                    <a:pt x="131" y="138"/>
                  </a:lnTo>
                  <a:lnTo>
                    <a:pt x="132" y="138"/>
                  </a:lnTo>
                  <a:lnTo>
                    <a:pt x="133" y="138"/>
                  </a:lnTo>
                  <a:lnTo>
                    <a:pt x="134" y="139"/>
                  </a:lnTo>
                  <a:lnTo>
                    <a:pt x="135" y="140"/>
                  </a:lnTo>
                  <a:lnTo>
                    <a:pt x="137" y="141"/>
                  </a:lnTo>
                  <a:lnTo>
                    <a:pt x="138" y="142"/>
                  </a:lnTo>
                  <a:lnTo>
                    <a:pt x="139" y="144"/>
                  </a:lnTo>
                  <a:lnTo>
                    <a:pt x="141" y="145"/>
                  </a:lnTo>
                  <a:lnTo>
                    <a:pt x="142" y="146"/>
                  </a:lnTo>
                  <a:lnTo>
                    <a:pt x="144" y="151"/>
                  </a:lnTo>
                  <a:lnTo>
                    <a:pt x="146" y="153"/>
                  </a:lnTo>
                  <a:lnTo>
                    <a:pt x="151" y="159"/>
                  </a:lnTo>
                  <a:lnTo>
                    <a:pt x="152" y="161"/>
                  </a:lnTo>
                  <a:lnTo>
                    <a:pt x="154" y="164"/>
                  </a:lnTo>
                  <a:lnTo>
                    <a:pt x="154" y="165"/>
                  </a:lnTo>
                  <a:lnTo>
                    <a:pt x="155" y="166"/>
                  </a:lnTo>
                  <a:lnTo>
                    <a:pt x="156" y="169"/>
                  </a:lnTo>
                  <a:lnTo>
                    <a:pt x="157" y="170"/>
                  </a:lnTo>
                  <a:lnTo>
                    <a:pt x="159" y="176"/>
                  </a:lnTo>
                  <a:lnTo>
                    <a:pt x="160" y="178"/>
                  </a:lnTo>
                  <a:lnTo>
                    <a:pt x="161" y="180"/>
                  </a:lnTo>
                  <a:lnTo>
                    <a:pt x="162" y="185"/>
                  </a:lnTo>
                  <a:lnTo>
                    <a:pt x="164" y="190"/>
                  </a:lnTo>
                  <a:lnTo>
                    <a:pt x="165" y="191"/>
                  </a:lnTo>
                  <a:lnTo>
                    <a:pt x="166" y="192"/>
                  </a:lnTo>
                  <a:lnTo>
                    <a:pt x="167" y="193"/>
                  </a:lnTo>
                  <a:lnTo>
                    <a:pt x="168" y="194"/>
                  </a:lnTo>
                  <a:lnTo>
                    <a:pt x="169" y="195"/>
                  </a:lnTo>
                  <a:lnTo>
                    <a:pt x="170" y="196"/>
                  </a:lnTo>
                  <a:lnTo>
                    <a:pt x="173" y="198"/>
                  </a:lnTo>
                  <a:lnTo>
                    <a:pt x="175" y="199"/>
                  </a:lnTo>
                  <a:lnTo>
                    <a:pt x="180" y="201"/>
                  </a:lnTo>
                  <a:lnTo>
                    <a:pt x="181" y="202"/>
                  </a:lnTo>
                  <a:lnTo>
                    <a:pt x="183" y="203"/>
                  </a:lnTo>
                  <a:lnTo>
                    <a:pt x="184" y="204"/>
                  </a:lnTo>
                  <a:lnTo>
                    <a:pt x="185" y="205"/>
                  </a:lnTo>
                  <a:lnTo>
                    <a:pt x="186" y="206"/>
                  </a:lnTo>
                  <a:lnTo>
                    <a:pt x="187" y="207"/>
                  </a:lnTo>
                  <a:lnTo>
                    <a:pt x="188" y="210"/>
                  </a:lnTo>
                  <a:lnTo>
                    <a:pt x="189" y="211"/>
                  </a:lnTo>
                  <a:lnTo>
                    <a:pt x="190" y="212"/>
                  </a:lnTo>
                  <a:lnTo>
                    <a:pt x="191" y="213"/>
                  </a:lnTo>
                  <a:lnTo>
                    <a:pt x="193" y="215"/>
                  </a:lnTo>
                  <a:lnTo>
                    <a:pt x="194" y="217"/>
                  </a:lnTo>
                  <a:lnTo>
                    <a:pt x="198" y="219"/>
                  </a:lnTo>
                  <a:lnTo>
                    <a:pt x="199" y="220"/>
                  </a:lnTo>
                  <a:lnTo>
                    <a:pt x="200" y="220"/>
                  </a:lnTo>
                  <a:lnTo>
                    <a:pt x="202" y="221"/>
                  </a:lnTo>
                  <a:lnTo>
                    <a:pt x="204" y="222"/>
                  </a:lnTo>
                  <a:lnTo>
                    <a:pt x="205" y="222"/>
                  </a:lnTo>
                  <a:lnTo>
                    <a:pt x="206" y="222"/>
                  </a:lnTo>
                  <a:lnTo>
                    <a:pt x="207" y="222"/>
                  </a:lnTo>
                  <a:lnTo>
                    <a:pt x="208" y="222"/>
                  </a:lnTo>
                  <a:lnTo>
                    <a:pt x="210" y="222"/>
                  </a:lnTo>
                  <a:lnTo>
                    <a:pt x="215" y="221"/>
                  </a:lnTo>
                  <a:lnTo>
                    <a:pt x="218" y="221"/>
                  </a:lnTo>
                  <a:lnTo>
                    <a:pt x="220" y="221"/>
                  </a:lnTo>
                  <a:lnTo>
                    <a:pt x="222" y="220"/>
                  </a:lnTo>
                  <a:lnTo>
                    <a:pt x="223" y="219"/>
                  </a:lnTo>
                  <a:lnTo>
                    <a:pt x="225" y="218"/>
                  </a:lnTo>
                  <a:lnTo>
                    <a:pt x="227" y="217"/>
                  </a:lnTo>
                  <a:lnTo>
                    <a:pt x="228" y="216"/>
                  </a:lnTo>
                  <a:lnTo>
                    <a:pt x="230" y="215"/>
                  </a:lnTo>
                  <a:lnTo>
                    <a:pt x="236" y="209"/>
                  </a:lnTo>
                  <a:lnTo>
                    <a:pt x="238" y="207"/>
                  </a:lnTo>
                  <a:lnTo>
                    <a:pt x="239" y="206"/>
                  </a:lnTo>
                  <a:lnTo>
                    <a:pt x="241" y="205"/>
                  </a:lnTo>
                  <a:lnTo>
                    <a:pt x="243" y="204"/>
                  </a:lnTo>
                  <a:lnTo>
                    <a:pt x="245" y="202"/>
                  </a:lnTo>
                  <a:lnTo>
                    <a:pt x="247" y="202"/>
                  </a:lnTo>
                  <a:lnTo>
                    <a:pt x="251" y="200"/>
                  </a:lnTo>
                  <a:lnTo>
                    <a:pt x="255" y="198"/>
                  </a:lnTo>
                  <a:lnTo>
                    <a:pt x="256" y="198"/>
                  </a:lnTo>
                  <a:lnTo>
                    <a:pt x="258" y="197"/>
                  </a:lnTo>
                  <a:lnTo>
                    <a:pt x="259" y="197"/>
                  </a:lnTo>
                  <a:lnTo>
                    <a:pt x="260" y="197"/>
                  </a:lnTo>
                  <a:lnTo>
                    <a:pt x="262" y="197"/>
                  </a:lnTo>
                  <a:lnTo>
                    <a:pt x="268" y="197"/>
                  </a:lnTo>
                  <a:lnTo>
                    <a:pt x="270" y="197"/>
                  </a:lnTo>
                  <a:lnTo>
                    <a:pt x="273" y="197"/>
                  </a:lnTo>
                  <a:lnTo>
                    <a:pt x="274" y="197"/>
                  </a:lnTo>
                  <a:lnTo>
                    <a:pt x="275" y="197"/>
                  </a:lnTo>
                  <a:lnTo>
                    <a:pt x="276" y="197"/>
                  </a:lnTo>
                  <a:lnTo>
                    <a:pt x="276" y="197"/>
                  </a:lnTo>
                  <a:lnTo>
                    <a:pt x="277" y="196"/>
                  </a:lnTo>
                  <a:lnTo>
                    <a:pt x="277" y="196"/>
                  </a:lnTo>
                  <a:lnTo>
                    <a:pt x="277" y="195"/>
                  </a:lnTo>
                  <a:lnTo>
                    <a:pt x="277" y="193"/>
                  </a:lnTo>
                  <a:lnTo>
                    <a:pt x="277" y="191"/>
                  </a:lnTo>
                  <a:lnTo>
                    <a:pt x="277" y="190"/>
                  </a:lnTo>
                  <a:lnTo>
                    <a:pt x="277" y="188"/>
                  </a:lnTo>
                  <a:lnTo>
                    <a:pt x="277" y="187"/>
                  </a:lnTo>
                  <a:lnTo>
                    <a:pt x="276" y="186"/>
                  </a:lnTo>
                  <a:lnTo>
                    <a:pt x="276" y="185"/>
                  </a:lnTo>
                  <a:lnTo>
                    <a:pt x="276" y="185"/>
                  </a:lnTo>
                  <a:lnTo>
                    <a:pt x="275" y="184"/>
                  </a:lnTo>
                  <a:lnTo>
                    <a:pt x="274" y="183"/>
                  </a:lnTo>
                  <a:lnTo>
                    <a:pt x="273" y="183"/>
                  </a:lnTo>
                  <a:lnTo>
                    <a:pt x="272" y="182"/>
                  </a:lnTo>
                  <a:lnTo>
                    <a:pt x="270" y="182"/>
                  </a:lnTo>
                  <a:lnTo>
                    <a:pt x="267" y="181"/>
                  </a:lnTo>
                  <a:lnTo>
                    <a:pt x="266" y="181"/>
                  </a:lnTo>
                  <a:lnTo>
                    <a:pt x="265" y="180"/>
                  </a:lnTo>
                  <a:lnTo>
                    <a:pt x="265" y="180"/>
                  </a:lnTo>
                  <a:lnTo>
                    <a:pt x="264" y="180"/>
                  </a:lnTo>
                  <a:lnTo>
                    <a:pt x="264" y="179"/>
                  </a:lnTo>
                  <a:lnTo>
                    <a:pt x="264" y="179"/>
                  </a:lnTo>
                  <a:lnTo>
                    <a:pt x="263" y="178"/>
                  </a:lnTo>
                  <a:lnTo>
                    <a:pt x="263" y="177"/>
                  </a:lnTo>
                  <a:lnTo>
                    <a:pt x="263" y="176"/>
                  </a:lnTo>
                  <a:lnTo>
                    <a:pt x="263" y="175"/>
                  </a:lnTo>
                  <a:lnTo>
                    <a:pt x="263" y="174"/>
                  </a:lnTo>
                  <a:lnTo>
                    <a:pt x="263" y="173"/>
                  </a:lnTo>
                  <a:lnTo>
                    <a:pt x="263" y="172"/>
                  </a:lnTo>
                  <a:lnTo>
                    <a:pt x="264" y="171"/>
                  </a:lnTo>
                  <a:lnTo>
                    <a:pt x="264" y="170"/>
                  </a:lnTo>
                  <a:lnTo>
                    <a:pt x="265" y="169"/>
                  </a:lnTo>
                  <a:lnTo>
                    <a:pt x="266" y="168"/>
                  </a:lnTo>
                  <a:lnTo>
                    <a:pt x="267" y="167"/>
                  </a:lnTo>
                  <a:lnTo>
                    <a:pt x="268" y="166"/>
                  </a:lnTo>
                  <a:lnTo>
                    <a:pt x="269" y="166"/>
                  </a:lnTo>
                  <a:lnTo>
                    <a:pt x="270" y="165"/>
                  </a:lnTo>
                  <a:lnTo>
                    <a:pt x="271" y="165"/>
                  </a:lnTo>
                  <a:lnTo>
                    <a:pt x="272" y="165"/>
                  </a:lnTo>
                  <a:lnTo>
                    <a:pt x="273" y="165"/>
                  </a:lnTo>
                  <a:lnTo>
                    <a:pt x="274" y="165"/>
                  </a:lnTo>
                  <a:lnTo>
                    <a:pt x="276" y="165"/>
                  </a:lnTo>
                  <a:lnTo>
                    <a:pt x="277" y="165"/>
                  </a:lnTo>
                  <a:lnTo>
                    <a:pt x="279" y="166"/>
                  </a:lnTo>
                  <a:lnTo>
                    <a:pt x="281" y="167"/>
                  </a:lnTo>
                  <a:lnTo>
                    <a:pt x="283" y="168"/>
                  </a:lnTo>
                  <a:lnTo>
                    <a:pt x="284" y="169"/>
                  </a:lnTo>
                  <a:lnTo>
                    <a:pt x="285" y="170"/>
                  </a:lnTo>
                  <a:lnTo>
                    <a:pt x="290" y="173"/>
                  </a:lnTo>
                  <a:lnTo>
                    <a:pt x="291" y="175"/>
                  </a:lnTo>
                  <a:lnTo>
                    <a:pt x="292" y="176"/>
                  </a:lnTo>
                  <a:lnTo>
                    <a:pt x="293" y="177"/>
                  </a:lnTo>
                  <a:lnTo>
                    <a:pt x="294" y="179"/>
                  </a:lnTo>
                  <a:lnTo>
                    <a:pt x="298" y="187"/>
                  </a:lnTo>
                  <a:lnTo>
                    <a:pt x="299" y="188"/>
                  </a:lnTo>
                  <a:lnTo>
                    <a:pt x="299" y="189"/>
                  </a:lnTo>
                  <a:lnTo>
                    <a:pt x="301" y="194"/>
                  </a:lnTo>
                  <a:lnTo>
                    <a:pt x="301" y="196"/>
                  </a:lnTo>
                  <a:lnTo>
                    <a:pt x="302" y="197"/>
                  </a:lnTo>
                  <a:lnTo>
                    <a:pt x="303" y="199"/>
                  </a:lnTo>
                  <a:lnTo>
                    <a:pt x="304" y="200"/>
                  </a:lnTo>
                  <a:lnTo>
                    <a:pt x="305" y="202"/>
                  </a:lnTo>
                  <a:lnTo>
                    <a:pt x="306" y="202"/>
                  </a:lnTo>
                  <a:lnTo>
                    <a:pt x="307" y="203"/>
                  </a:lnTo>
                  <a:lnTo>
                    <a:pt x="308" y="204"/>
                  </a:lnTo>
                  <a:lnTo>
                    <a:pt x="309" y="204"/>
                  </a:lnTo>
                  <a:lnTo>
                    <a:pt x="310" y="205"/>
                  </a:lnTo>
                  <a:lnTo>
                    <a:pt x="311" y="205"/>
                  </a:lnTo>
                  <a:lnTo>
                    <a:pt x="315" y="207"/>
                  </a:lnTo>
                  <a:lnTo>
                    <a:pt x="322" y="209"/>
                  </a:lnTo>
                  <a:lnTo>
                    <a:pt x="323" y="210"/>
                  </a:lnTo>
                  <a:lnTo>
                    <a:pt x="324" y="210"/>
                  </a:lnTo>
                  <a:lnTo>
                    <a:pt x="325" y="210"/>
                  </a:lnTo>
                  <a:lnTo>
                    <a:pt x="326" y="210"/>
                  </a:lnTo>
                  <a:lnTo>
                    <a:pt x="327" y="209"/>
                  </a:lnTo>
                  <a:lnTo>
                    <a:pt x="328" y="209"/>
                  </a:lnTo>
                  <a:lnTo>
                    <a:pt x="329" y="209"/>
                  </a:lnTo>
                  <a:lnTo>
                    <a:pt x="330" y="208"/>
                  </a:lnTo>
                  <a:lnTo>
                    <a:pt x="332" y="206"/>
                  </a:lnTo>
                  <a:lnTo>
                    <a:pt x="333" y="206"/>
                  </a:lnTo>
                  <a:lnTo>
                    <a:pt x="334" y="205"/>
                  </a:lnTo>
                  <a:lnTo>
                    <a:pt x="335" y="205"/>
                  </a:lnTo>
                  <a:lnTo>
                    <a:pt x="336" y="205"/>
                  </a:lnTo>
                  <a:lnTo>
                    <a:pt x="336" y="204"/>
                  </a:lnTo>
                  <a:lnTo>
                    <a:pt x="338" y="204"/>
                  </a:lnTo>
                  <a:lnTo>
                    <a:pt x="339" y="204"/>
                  </a:lnTo>
                  <a:lnTo>
                    <a:pt x="340" y="205"/>
                  </a:lnTo>
                  <a:lnTo>
                    <a:pt x="341" y="205"/>
                  </a:lnTo>
                  <a:lnTo>
                    <a:pt x="343" y="205"/>
                  </a:lnTo>
                  <a:lnTo>
                    <a:pt x="344" y="206"/>
                  </a:lnTo>
                  <a:lnTo>
                    <a:pt x="345" y="206"/>
                  </a:lnTo>
                  <a:lnTo>
                    <a:pt x="345" y="207"/>
                  </a:lnTo>
                  <a:lnTo>
                    <a:pt x="346" y="207"/>
                  </a:lnTo>
                  <a:lnTo>
                    <a:pt x="347" y="208"/>
                  </a:lnTo>
                  <a:lnTo>
                    <a:pt x="348" y="209"/>
                  </a:lnTo>
                  <a:lnTo>
                    <a:pt x="349" y="211"/>
                  </a:lnTo>
                  <a:lnTo>
                    <a:pt x="351" y="214"/>
                  </a:lnTo>
                  <a:lnTo>
                    <a:pt x="352" y="215"/>
                  </a:lnTo>
                  <a:lnTo>
                    <a:pt x="353" y="217"/>
                  </a:lnTo>
                  <a:lnTo>
                    <a:pt x="354" y="217"/>
                  </a:lnTo>
                  <a:lnTo>
                    <a:pt x="355" y="218"/>
                  </a:lnTo>
                  <a:lnTo>
                    <a:pt x="356" y="219"/>
                  </a:lnTo>
                  <a:lnTo>
                    <a:pt x="358" y="219"/>
                  </a:lnTo>
                  <a:lnTo>
                    <a:pt x="359" y="220"/>
                  </a:lnTo>
                  <a:lnTo>
                    <a:pt x="366" y="222"/>
                  </a:lnTo>
                  <a:lnTo>
                    <a:pt x="367" y="222"/>
                  </a:lnTo>
                  <a:lnTo>
                    <a:pt x="369" y="223"/>
                  </a:lnTo>
                  <a:lnTo>
                    <a:pt x="371" y="224"/>
                  </a:lnTo>
                  <a:lnTo>
                    <a:pt x="372" y="225"/>
                  </a:lnTo>
                  <a:lnTo>
                    <a:pt x="374" y="226"/>
                  </a:lnTo>
                  <a:lnTo>
                    <a:pt x="375" y="226"/>
                  </a:lnTo>
                  <a:lnTo>
                    <a:pt x="375" y="227"/>
                  </a:lnTo>
                  <a:lnTo>
                    <a:pt x="376" y="228"/>
                  </a:lnTo>
                  <a:lnTo>
                    <a:pt x="377" y="229"/>
                  </a:lnTo>
                  <a:lnTo>
                    <a:pt x="378" y="230"/>
                  </a:lnTo>
                  <a:lnTo>
                    <a:pt x="379" y="233"/>
                  </a:lnTo>
                  <a:lnTo>
                    <a:pt x="380" y="238"/>
                  </a:lnTo>
                  <a:lnTo>
                    <a:pt x="381" y="239"/>
                  </a:lnTo>
                  <a:lnTo>
                    <a:pt x="382" y="241"/>
                  </a:lnTo>
                  <a:lnTo>
                    <a:pt x="383" y="242"/>
                  </a:lnTo>
                  <a:lnTo>
                    <a:pt x="384" y="244"/>
                  </a:lnTo>
                  <a:lnTo>
                    <a:pt x="385" y="245"/>
                  </a:lnTo>
                  <a:lnTo>
                    <a:pt x="386" y="246"/>
                  </a:lnTo>
                  <a:lnTo>
                    <a:pt x="387" y="247"/>
                  </a:lnTo>
                  <a:lnTo>
                    <a:pt x="388" y="248"/>
                  </a:lnTo>
                  <a:lnTo>
                    <a:pt x="390" y="249"/>
                  </a:lnTo>
                  <a:lnTo>
                    <a:pt x="391" y="250"/>
                  </a:lnTo>
                  <a:lnTo>
                    <a:pt x="392" y="250"/>
                  </a:lnTo>
                  <a:lnTo>
                    <a:pt x="393" y="251"/>
                  </a:lnTo>
                  <a:lnTo>
                    <a:pt x="394" y="251"/>
                  </a:lnTo>
                  <a:lnTo>
                    <a:pt x="395" y="251"/>
                  </a:lnTo>
                  <a:lnTo>
                    <a:pt x="397" y="251"/>
                  </a:lnTo>
                  <a:lnTo>
                    <a:pt x="398" y="251"/>
                  </a:lnTo>
                  <a:lnTo>
                    <a:pt x="398" y="250"/>
                  </a:lnTo>
                  <a:lnTo>
                    <a:pt x="399" y="250"/>
                  </a:lnTo>
                  <a:lnTo>
                    <a:pt x="402" y="248"/>
                  </a:lnTo>
                  <a:lnTo>
                    <a:pt x="404" y="247"/>
                  </a:lnTo>
                  <a:lnTo>
                    <a:pt x="405" y="246"/>
                  </a:lnTo>
                  <a:lnTo>
                    <a:pt x="405" y="245"/>
                  </a:lnTo>
                  <a:lnTo>
                    <a:pt x="406" y="244"/>
                  </a:lnTo>
                  <a:lnTo>
                    <a:pt x="406" y="244"/>
                  </a:lnTo>
                  <a:lnTo>
                    <a:pt x="406" y="242"/>
                  </a:lnTo>
                  <a:lnTo>
                    <a:pt x="406" y="241"/>
                  </a:lnTo>
                  <a:lnTo>
                    <a:pt x="406" y="240"/>
                  </a:lnTo>
                  <a:lnTo>
                    <a:pt x="405" y="238"/>
                  </a:lnTo>
                  <a:lnTo>
                    <a:pt x="405" y="238"/>
                  </a:lnTo>
                  <a:lnTo>
                    <a:pt x="405" y="237"/>
                  </a:lnTo>
                  <a:lnTo>
                    <a:pt x="405" y="237"/>
                  </a:lnTo>
                  <a:lnTo>
                    <a:pt x="406" y="236"/>
                  </a:lnTo>
                  <a:lnTo>
                    <a:pt x="406" y="236"/>
                  </a:lnTo>
                  <a:lnTo>
                    <a:pt x="407" y="236"/>
                  </a:lnTo>
                  <a:lnTo>
                    <a:pt x="408" y="236"/>
                  </a:lnTo>
                  <a:lnTo>
                    <a:pt x="410" y="237"/>
                  </a:lnTo>
                  <a:lnTo>
                    <a:pt x="412" y="237"/>
                  </a:lnTo>
                  <a:lnTo>
                    <a:pt x="417" y="238"/>
                  </a:lnTo>
                  <a:lnTo>
                    <a:pt x="420" y="239"/>
                  </a:lnTo>
                  <a:lnTo>
                    <a:pt x="422" y="239"/>
                  </a:lnTo>
                  <a:lnTo>
                    <a:pt x="424" y="239"/>
                  </a:lnTo>
                  <a:lnTo>
                    <a:pt x="427" y="240"/>
                  </a:lnTo>
                  <a:lnTo>
                    <a:pt x="433" y="240"/>
                  </a:lnTo>
                  <a:lnTo>
                    <a:pt x="436" y="240"/>
                  </a:lnTo>
                  <a:lnTo>
                    <a:pt x="438" y="240"/>
                  </a:lnTo>
                  <a:lnTo>
                    <a:pt x="440" y="241"/>
                  </a:lnTo>
                  <a:lnTo>
                    <a:pt x="440" y="241"/>
                  </a:lnTo>
                  <a:lnTo>
                    <a:pt x="442" y="241"/>
                  </a:lnTo>
                  <a:lnTo>
                    <a:pt x="443" y="242"/>
                  </a:lnTo>
                  <a:lnTo>
                    <a:pt x="450" y="246"/>
                  </a:lnTo>
                  <a:lnTo>
                    <a:pt x="454" y="248"/>
                  </a:lnTo>
                  <a:lnTo>
                    <a:pt x="456" y="249"/>
                  </a:lnTo>
                  <a:lnTo>
                    <a:pt x="458" y="250"/>
                  </a:lnTo>
                  <a:lnTo>
                    <a:pt x="466" y="256"/>
                  </a:lnTo>
                  <a:lnTo>
                    <a:pt x="468" y="257"/>
                  </a:lnTo>
                  <a:lnTo>
                    <a:pt x="469" y="257"/>
                  </a:lnTo>
                  <a:lnTo>
                    <a:pt x="470" y="258"/>
                  </a:lnTo>
                  <a:lnTo>
                    <a:pt x="473" y="259"/>
                  </a:lnTo>
                  <a:lnTo>
                    <a:pt x="475" y="260"/>
                  </a:lnTo>
                  <a:lnTo>
                    <a:pt x="477" y="260"/>
                  </a:lnTo>
                  <a:lnTo>
                    <a:pt x="479" y="260"/>
                  </a:lnTo>
                  <a:lnTo>
                    <a:pt x="481" y="260"/>
                  </a:lnTo>
                  <a:lnTo>
                    <a:pt x="482" y="260"/>
                  </a:lnTo>
                  <a:lnTo>
                    <a:pt x="483" y="260"/>
                  </a:lnTo>
                  <a:lnTo>
                    <a:pt x="484" y="260"/>
                  </a:lnTo>
                  <a:lnTo>
                    <a:pt x="485" y="260"/>
                  </a:lnTo>
                  <a:lnTo>
                    <a:pt x="486" y="259"/>
                  </a:lnTo>
                  <a:lnTo>
                    <a:pt x="487" y="259"/>
                  </a:lnTo>
                  <a:lnTo>
                    <a:pt x="488" y="258"/>
                  </a:lnTo>
                  <a:lnTo>
                    <a:pt x="488" y="257"/>
                  </a:lnTo>
                  <a:lnTo>
                    <a:pt x="489" y="256"/>
                  </a:lnTo>
                  <a:lnTo>
                    <a:pt x="489" y="256"/>
                  </a:lnTo>
                  <a:lnTo>
                    <a:pt x="490" y="255"/>
                  </a:lnTo>
                  <a:lnTo>
                    <a:pt x="490" y="254"/>
                  </a:lnTo>
                  <a:lnTo>
                    <a:pt x="491" y="251"/>
                  </a:lnTo>
                  <a:lnTo>
                    <a:pt x="492" y="249"/>
                  </a:lnTo>
                  <a:lnTo>
                    <a:pt x="492" y="249"/>
                  </a:lnTo>
                  <a:lnTo>
                    <a:pt x="492" y="248"/>
                  </a:lnTo>
                  <a:lnTo>
                    <a:pt x="493" y="248"/>
                  </a:lnTo>
                  <a:lnTo>
                    <a:pt x="493" y="247"/>
                  </a:lnTo>
                  <a:lnTo>
                    <a:pt x="494" y="247"/>
                  </a:lnTo>
                  <a:lnTo>
                    <a:pt x="495" y="247"/>
                  </a:lnTo>
                  <a:lnTo>
                    <a:pt x="495" y="247"/>
                  </a:lnTo>
                  <a:lnTo>
                    <a:pt x="496" y="247"/>
                  </a:lnTo>
                  <a:lnTo>
                    <a:pt x="497" y="247"/>
                  </a:lnTo>
                  <a:lnTo>
                    <a:pt x="498" y="248"/>
                  </a:lnTo>
                  <a:lnTo>
                    <a:pt x="499" y="248"/>
                  </a:lnTo>
                  <a:lnTo>
                    <a:pt x="500" y="248"/>
                  </a:lnTo>
                  <a:lnTo>
                    <a:pt x="501" y="249"/>
                  </a:lnTo>
                  <a:lnTo>
                    <a:pt x="502" y="249"/>
                  </a:lnTo>
                  <a:lnTo>
                    <a:pt x="502" y="250"/>
                  </a:lnTo>
                  <a:lnTo>
                    <a:pt x="503" y="251"/>
                  </a:lnTo>
                  <a:lnTo>
                    <a:pt x="503" y="252"/>
                  </a:lnTo>
                  <a:lnTo>
                    <a:pt x="504" y="253"/>
                  </a:lnTo>
                  <a:lnTo>
                    <a:pt x="504" y="254"/>
                  </a:lnTo>
                  <a:lnTo>
                    <a:pt x="505" y="256"/>
                  </a:lnTo>
                  <a:lnTo>
                    <a:pt x="505" y="258"/>
                  </a:lnTo>
                  <a:lnTo>
                    <a:pt x="505" y="260"/>
                  </a:lnTo>
                  <a:lnTo>
                    <a:pt x="505" y="265"/>
                  </a:lnTo>
                  <a:lnTo>
                    <a:pt x="505" y="268"/>
                  </a:lnTo>
                  <a:lnTo>
                    <a:pt x="505" y="270"/>
                  </a:lnTo>
                  <a:lnTo>
                    <a:pt x="505" y="271"/>
                  </a:lnTo>
                  <a:lnTo>
                    <a:pt x="505" y="272"/>
                  </a:lnTo>
                  <a:lnTo>
                    <a:pt x="505" y="272"/>
                  </a:lnTo>
                  <a:lnTo>
                    <a:pt x="506" y="274"/>
                  </a:lnTo>
                  <a:lnTo>
                    <a:pt x="506" y="275"/>
                  </a:lnTo>
                  <a:lnTo>
                    <a:pt x="506" y="276"/>
                  </a:lnTo>
                  <a:lnTo>
                    <a:pt x="507" y="276"/>
                  </a:lnTo>
                  <a:lnTo>
                    <a:pt x="508" y="277"/>
                  </a:lnTo>
                  <a:lnTo>
                    <a:pt x="508" y="278"/>
                  </a:lnTo>
                  <a:lnTo>
                    <a:pt x="509" y="279"/>
                  </a:lnTo>
                  <a:lnTo>
                    <a:pt x="510" y="280"/>
                  </a:lnTo>
                  <a:lnTo>
                    <a:pt x="512" y="282"/>
                  </a:lnTo>
                  <a:lnTo>
                    <a:pt x="513" y="283"/>
                  </a:lnTo>
                  <a:lnTo>
                    <a:pt x="514" y="284"/>
                  </a:lnTo>
                  <a:lnTo>
                    <a:pt x="514" y="284"/>
                  </a:lnTo>
                  <a:lnTo>
                    <a:pt x="514" y="285"/>
                  </a:lnTo>
                  <a:lnTo>
                    <a:pt x="515" y="285"/>
                  </a:lnTo>
                  <a:lnTo>
                    <a:pt x="515" y="286"/>
                  </a:lnTo>
                  <a:lnTo>
                    <a:pt x="515" y="287"/>
                  </a:lnTo>
                  <a:lnTo>
                    <a:pt x="514" y="288"/>
                  </a:lnTo>
                  <a:lnTo>
                    <a:pt x="514" y="289"/>
                  </a:lnTo>
                  <a:lnTo>
                    <a:pt x="512" y="292"/>
                  </a:lnTo>
                  <a:lnTo>
                    <a:pt x="511" y="296"/>
                  </a:lnTo>
                  <a:lnTo>
                    <a:pt x="509" y="300"/>
                  </a:lnTo>
                  <a:lnTo>
                    <a:pt x="509" y="301"/>
                  </a:lnTo>
                  <a:lnTo>
                    <a:pt x="508" y="302"/>
                  </a:lnTo>
                  <a:lnTo>
                    <a:pt x="508" y="304"/>
                  </a:lnTo>
                  <a:lnTo>
                    <a:pt x="508" y="306"/>
                  </a:lnTo>
                  <a:lnTo>
                    <a:pt x="508" y="308"/>
                  </a:lnTo>
                  <a:lnTo>
                    <a:pt x="509" y="310"/>
                  </a:lnTo>
                  <a:lnTo>
                    <a:pt x="509" y="312"/>
                  </a:lnTo>
                  <a:lnTo>
                    <a:pt x="511" y="315"/>
                  </a:lnTo>
                  <a:lnTo>
                    <a:pt x="511" y="317"/>
                  </a:lnTo>
                  <a:lnTo>
                    <a:pt x="512" y="319"/>
                  </a:lnTo>
                  <a:lnTo>
                    <a:pt x="513" y="321"/>
                  </a:lnTo>
                  <a:lnTo>
                    <a:pt x="515" y="325"/>
                  </a:lnTo>
                  <a:lnTo>
                    <a:pt x="517" y="330"/>
                  </a:lnTo>
                  <a:lnTo>
                    <a:pt x="519" y="336"/>
                  </a:lnTo>
                  <a:lnTo>
                    <a:pt x="524" y="345"/>
                  </a:lnTo>
                  <a:lnTo>
                    <a:pt x="527" y="353"/>
                  </a:lnTo>
                  <a:lnTo>
                    <a:pt x="529" y="358"/>
                  </a:lnTo>
                  <a:lnTo>
                    <a:pt x="530" y="360"/>
                  </a:lnTo>
                  <a:lnTo>
                    <a:pt x="531" y="361"/>
                  </a:lnTo>
                  <a:lnTo>
                    <a:pt x="531" y="363"/>
                  </a:lnTo>
                  <a:lnTo>
                    <a:pt x="533" y="369"/>
                  </a:lnTo>
                  <a:lnTo>
                    <a:pt x="534" y="371"/>
                  </a:lnTo>
                  <a:lnTo>
                    <a:pt x="534" y="373"/>
                  </a:lnTo>
                  <a:lnTo>
                    <a:pt x="535" y="374"/>
                  </a:lnTo>
                  <a:lnTo>
                    <a:pt x="535" y="375"/>
                  </a:lnTo>
                  <a:lnTo>
                    <a:pt x="536" y="376"/>
                  </a:lnTo>
                  <a:lnTo>
                    <a:pt x="537" y="377"/>
                  </a:lnTo>
                  <a:lnTo>
                    <a:pt x="538" y="378"/>
                  </a:lnTo>
                  <a:lnTo>
                    <a:pt x="538" y="379"/>
                  </a:lnTo>
                  <a:lnTo>
                    <a:pt x="539" y="380"/>
                  </a:lnTo>
                  <a:lnTo>
                    <a:pt x="541" y="380"/>
                  </a:lnTo>
                  <a:lnTo>
                    <a:pt x="542" y="381"/>
                  </a:lnTo>
                  <a:lnTo>
                    <a:pt x="543" y="382"/>
                  </a:lnTo>
                  <a:lnTo>
                    <a:pt x="544" y="382"/>
                  </a:lnTo>
                  <a:lnTo>
                    <a:pt x="546" y="383"/>
                  </a:lnTo>
                  <a:lnTo>
                    <a:pt x="552" y="385"/>
                  </a:lnTo>
                  <a:lnTo>
                    <a:pt x="554" y="385"/>
                  </a:lnTo>
                  <a:lnTo>
                    <a:pt x="559" y="386"/>
                  </a:lnTo>
                  <a:lnTo>
                    <a:pt x="561" y="386"/>
                  </a:lnTo>
                  <a:lnTo>
                    <a:pt x="562" y="386"/>
                  </a:lnTo>
                  <a:lnTo>
                    <a:pt x="563" y="387"/>
                  </a:lnTo>
                  <a:lnTo>
                    <a:pt x="565" y="388"/>
                  </a:lnTo>
                  <a:lnTo>
                    <a:pt x="567" y="388"/>
                  </a:lnTo>
                  <a:lnTo>
                    <a:pt x="568" y="390"/>
                  </a:lnTo>
                  <a:lnTo>
                    <a:pt x="570" y="392"/>
                  </a:lnTo>
                  <a:lnTo>
                    <a:pt x="573" y="395"/>
                  </a:lnTo>
                  <a:lnTo>
                    <a:pt x="574" y="396"/>
                  </a:lnTo>
                  <a:lnTo>
                    <a:pt x="575" y="397"/>
                  </a:lnTo>
                  <a:lnTo>
                    <a:pt x="576" y="397"/>
                  </a:lnTo>
                  <a:lnTo>
                    <a:pt x="578" y="398"/>
                  </a:lnTo>
                  <a:lnTo>
                    <a:pt x="580" y="399"/>
                  </a:lnTo>
                  <a:lnTo>
                    <a:pt x="582" y="399"/>
                  </a:lnTo>
                  <a:lnTo>
                    <a:pt x="583" y="400"/>
                  </a:lnTo>
                  <a:lnTo>
                    <a:pt x="585" y="400"/>
                  </a:lnTo>
                  <a:lnTo>
                    <a:pt x="586" y="400"/>
                  </a:lnTo>
                  <a:lnTo>
                    <a:pt x="587" y="400"/>
                  </a:lnTo>
                  <a:lnTo>
                    <a:pt x="588" y="400"/>
                  </a:lnTo>
                  <a:lnTo>
                    <a:pt x="592" y="399"/>
                  </a:lnTo>
                  <a:lnTo>
                    <a:pt x="595" y="399"/>
                  </a:lnTo>
                  <a:lnTo>
                    <a:pt x="597" y="399"/>
                  </a:lnTo>
                  <a:lnTo>
                    <a:pt x="598" y="399"/>
                  </a:lnTo>
                  <a:lnTo>
                    <a:pt x="599" y="399"/>
                  </a:lnTo>
                  <a:lnTo>
                    <a:pt x="600" y="399"/>
                  </a:lnTo>
                  <a:lnTo>
                    <a:pt x="602" y="400"/>
                  </a:lnTo>
                  <a:lnTo>
                    <a:pt x="604" y="400"/>
                  </a:lnTo>
                  <a:lnTo>
                    <a:pt x="605" y="401"/>
                  </a:lnTo>
                  <a:lnTo>
                    <a:pt x="606" y="402"/>
                  </a:lnTo>
                  <a:lnTo>
                    <a:pt x="607" y="403"/>
                  </a:lnTo>
                  <a:lnTo>
                    <a:pt x="608" y="403"/>
                  </a:lnTo>
                  <a:lnTo>
                    <a:pt x="609" y="404"/>
                  </a:lnTo>
                  <a:lnTo>
                    <a:pt x="610" y="405"/>
                  </a:lnTo>
                  <a:lnTo>
                    <a:pt x="610" y="407"/>
                  </a:lnTo>
                  <a:lnTo>
                    <a:pt x="610" y="408"/>
                  </a:lnTo>
                  <a:lnTo>
                    <a:pt x="611" y="410"/>
                  </a:lnTo>
                  <a:lnTo>
                    <a:pt x="612" y="413"/>
                  </a:lnTo>
                  <a:lnTo>
                    <a:pt x="613" y="419"/>
                  </a:lnTo>
                  <a:lnTo>
                    <a:pt x="615" y="427"/>
                  </a:lnTo>
                  <a:lnTo>
                    <a:pt x="619" y="439"/>
                  </a:lnTo>
                  <a:lnTo>
                    <a:pt x="621" y="447"/>
                  </a:lnTo>
                  <a:lnTo>
                    <a:pt x="621" y="449"/>
                  </a:lnTo>
                  <a:lnTo>
                    <a:pt x="622" y="450"/>
                  </a:lnTo>
                  <a:lnTo>
                    <a:pt x="623" y="452"/>
                  </a:lnTo>
                  <a:lnTo>
                    <a:pt x="624" y="455"/>
                  </a:lnTo>
                  <a:lnTo>
                    <a:pt x="625" y="456"/>
                  </a:lnTo>
                  <a:lnTo>
                    <a:pt x="625" y="458"/>
                  </a:lnTo>
                  <a:lnTo>
                    <a:pt x="626" y="464"/>
                  </a:lnTo>
                  <a:lnTo>
                    <a:pt x="627" y="466"/>
                  </a:lnTo>
                  <a:lnTo>
                    <a:pt x="627" y="468"/>
                  </a:lnTo>
                  <a:lnTo>
                    <a:pt x="628" y="471"/>
                  </a:lnTo>
                  <a:lnTo>
                    <a:pt x="629" y="474"/>
                  </a:lnTo>
                  <a:lnTo>
                    <a:pt x="630" y="475"/>
                  </a:lnTo>
                  <a:lnTo>
                    <a:pt x="632" y="479"/>
                  </a:lnTo>
                  <a:lnTo>
                    <a:pt x="634" y="482"/>
                  </a:lnTo>
                  <a:lnTo>
                    <a:pt x="634" y="484"/>
                  </a:lnTo>
                  <a:lnTo>
                    <a:pt x="635" y="485"/>
                  </a:lnTo>
                  <a:lnTo>
                    <a:pt x="635" y="487"/>
                  </a:lnTo>
                  <a:lnTo>
                    <a:pt x="635" y="488"/>
                  </a:lnTo>
                  <a:lnTo>
                    <a:pt x="635" y="490"/>
                  </a:lnTo>
                  <a:lnTo>
                    <a:pt x="635" y="491"/>
                  </a:lnTo>
                  <a:lnTo>
                    <a:pt x="634" y="492"/>
                  </a:lnTo>
                  <a:lnTo>
                    <a:pt x="633" y="496"/>
                  </a:lnTo>
                  <a:lnTo>
                    <a:pt x="632" y="499"/>
                  </a:lnTo>
                  <a:lnTo>
                    <a:pt x="631" y="502"/>
                  </a:lnTo>
                  <a:lnTo>
                    <a:pt x="631" y="503"/>
                  </a:lnTo>
                  <a:lnTo>
                    <a:pt x="631" y="504"/>
                  </a:lnTo>
                  <a:lnTo>
                    <a:pt x="630" y="504"/>
                  </a:lnTo>
                  <a:lnTo>
                    <a:pt x="629" y="505"/>
                  </a:lnTo>
                  <a:lnTo>
                    <a:pt x="629" y="505"/>
                  </a:lnTo>
                  <a:lnTo>
                    <a:pt x="628" y="506"/>
                  </a:lnTo>
                  <a:lnTo>
                    <a:pt x="626" y="506"/>
                  </a:lnTo>
                  <a:lnTo>
                    <a:pt x="622" y="508"/>
                  </a:lnTo>
                  <a:lnTo>
                    <a:pt x="620" y="508"/>
                  </a:lnTo>
                  <a:lnTo>
                    <a:pt x="618" y="509"/>
                  </a:lnTo>
                  <a:lnTo>
                    <a:pt x="616" y="510"/>
                  </a:lnTo>
                  <a:lnTo>
                    <a:pt x="611" y="513"/>
                  </a:lnTo>
                  <a:lnTo>
                    <a:pt x="608" y="514"/>
                  </a:lnTo>
                  <a:lnTo>
                    <a:pt x="605" y="516"/>
                  </a:lnTo>
                  <a:lnTo>
                    <a:pt x="600" y="520"/>
                  </a:lnTo>
                  <a:lnTo>
                    <a:pt x="598" y="521"/>
                  </a:lnTo>
                  <a:lnTo>
                    <a:pt x="596" y="522"/>
                  </a:lnTo>
                  <a:lnTo>
                    <a:pt x="594" y="522"/>
                  </a:lnTo>
                  <a:lnTo>
                    <a:pt x="593" y="523"/>
                  </a:lnTo>
                  <a:lnTo>
                    <a:pt x="592" y="523"/>
                  </a:lnTo>
                  <a:lnTo>
                    <a:pt x="590" y="523"/>
                  </a:lnTo>
                  <a:lnTo>
                    <a:pt x="589" y="523"/>
                  </a:lnTo>
                  <a:lnTo>
                    <a:pt x="588" y="523"/>
                  </a:lnTo>
                  <a:lnTo>
                    <a:pt x="587" y="523"/>
                  </a:lnTo>
                  <a:lnTo>
                    <a:pt x="584" y="522"/>
                  </a:lnTo>
                  <a:lnTo>
                    <a:pt x="579" y="521"/>
                  </a:lnTo>
                  <a:lnTo>
                    <a:pt x="577" y="520"/>
                  </a:lnTo>
                  <a:lnTo>
                    <a:pt x="575" y="520"/>
                  </a:lnTo>
                  <a:lnTo>
                    <a:pt x="573" y="519"/>
                  </a:lnTo>
                  <a:lnTo>
                    <a:pt x="569" y="519"/>
                  </a:lnTo>
                  <a:lnTo>
                    <a:pt x="564" y="518"/>
                  </a:lnTo>
                  <a:lnTo>
                    <a:pt x="562" y="518"/>
                  </a:lnTo>
                  <a:lnTo>
                    <a:pt x="560" y="518"/>
                  </a:lnTo>
                  <a:lnTo>
                    <a:pt x="557" y="518"/>
                  </a:lnTo>
                  <a:lnTo>
                    <a:pt x="552" y="519"/>
                  </a:lnTo>
                  <a:lnTo>
                    <a:pt x="544" y="521"/>
                  </a:lnTo>
                  <a:lnTo>
                    <a:pt x="542" y="521"/>
                  </a:lnTo>
                  <a:lnTo>
                    <a:pt x="539" y="522"/>
                  </a:lnTo>
                  <a:lnTo>
                    <a:pt x="537" y="522"/>
                  </a:lnTo>
                  <a:lnTo>
                    <a:pt x="536" y="522"/>
                  </a:lnTo>
                  <a:lnTo>
                    <a:pt x="534" y="521"/>
                  </a:lnTo>
                  <a:lnTo>
                    <a:pt x="533" y="521"/>
                  </a:lnTo>
                  <a:lnTo>
                    <a:pt x="532" y="521"/>
                  </a:lnTo>
                  <a:lnTo>
                    <a:pt x="531" y="520"/>
                  </a:lnTo>
                  <a:lnTo>
                    <a:pt x="528" y="519"/>
                  </a:lnTo>
                  <a:lnTo>
                    <a:pt x="526" y="518"/>
                  </a:lnTo>
                  <a:lnTo>
                    <a:pt x="525" y="518"/>
                  </a:lnTo>
                  <a:lnTo>
                    <a:pt x="523" y="518"/>
                  </a:lnTo>
                  <a:lnTo>
                    <a:pt x="522" y="518"/>
                  </a:lnTo>
                  <a:lnTo>
                    <a:pt x="521" y="518"/>
                  </a:lnTo>
                  <a:lnTo>
                    <a:pt x="519" y="518"/>
                  </a:lnTo>
                  <a:lnTo>
                    <a:pt x="517" y="518"/>
                  </a:lnTo>
                  <a:lnTo>
                    <a:pt x="516" y="519"/>
                  </a:lnTo>
                  <a:lnTo>
                    <a:pt x="515" y="519"/>
                  </a:lnTo>
                  <a:lnTo>
                    <a:pt x="514" y="519"/>
                  </a:lnTo>
                  <a:lnTo>
                    <a:pt x="513" y="520"/>
                  </a:lnTo>
                  <a:lnTo>
                    <a:pt x="511" y="521"/>
                  </a:lnTo>
                  <a:lnTo>
                    <a:pt x="510" y="521"/>
                  </a:lnTo>
                  <a:lnTo>
                    <a:pt x="509" y="522"/>
                  </a:lnTo>
                  <a:lnTo>
                    <a:pt x="507" y="523"/>
                  </a:lnTo>
                  <a:lnTo>
                    <a:pt x="507" y="524"/>
                  </a:lnTo>
                  <a:lnTo>
                    <a:pt x="506" y="526"/>
                  </a:lnTo>
                  <a:lnTo>
                    <a:pt x="505" y="527"/>
                  </a:lnTo>
                  <a:lnTo>
                    <a:pt x="504" y="528"/>
                  </a:lnTo>
                  <a:lnTo>
                    <a:pt x="504" y="529"/>
                  </a:lnTo>
                  <a:lnTo>
                    <a:pt x="504" y="530"/>
                  </a:lnTo>
                  <a:lnTo>
                    <a:pt x="504" y="531"/>
                  </a:lnTo>
                  <a:lnTo>
                    <a:pt x="503" y="532"/>
                  </a:lnTo>
                  <a:lnTo>
                    <a:pt x="503" y="534"/>
                  </a:lnTo>
                  <a:lnTo>
                    <a:pt x="503" y="538"/>
                  </a:lnTo>
                  <a:lnTo>
                    <a:pt x="504" y="540"/>
                  </a:lnTo>
                  <a:lnTo>
                    <a:pt x="503" y="541"/>
                  </a:lnTo>
                  <a:lnTo>
                    <a:pt x="503" y="542"/>
                  </a:lnTo>
                  <a:lnTo>
                    <a:pt x="503" y="544"/>
                  </a:lnTo>
                  <a:lnTo>
                    <a:pt x="502" y="545"/>
                  </a:lnTo>
                  <a:lnTo>
                    <a:pt x="502" y="546"/>
                  </a:lnTo>
                  <a:lnTo>
                    <a:pt x="501" y="548"/>
                  </a:lnTo>
                  <a:lnTo>
                    <a:pt x="499" y="551"/>
                  </a:lnTo>
                  <a:lnTo>
                    <a:pt x="496" y="555"/>
                  </a:lnTo>
                  <a:lnTo>
                    <a:pt x="494" y="557"/>
                  </a:lnTo>
                  <a:lnTo>
                    <a:pt x="490" y="562"/>
                  </a:lnTo>
                  <a:lnTo>
                    <a:pt x="486" y="567"/>
                  </a:lnTo>
                  <a:lnTo>
                    <a:pt x="485" y="568"/>
                  </a:lnTo>
                  <a:lnTo>
                    <a:pt x="484" y="571"/>
                  </a:lnTo>
                  <a:lnTo>
                    <a:pt x="481" y="575"/>
                  </a:lnTo>
                  <a:lnTo>
                    <a:pt x="477" y="581"/>
                  </a:lnTo>
                  <a:lnTo>
                    <a:pt x="477" y="582"/>
                  </a:lnTo>
                  <a:lnTo>
                    <a:pt x="475" y="584"/>
                  </a:lnTo>
                  <a:lnTo>
                    <a:pt x="474" y="585"/>
                  </a:lnTo>
                  <a:lnTo>
                    <a:pt x="473" y="587"/>
                  </a:lnTo>
                  <a:lnTo>
                    <a:pt x="471" y="588"/>
                  </a:lnTo>
                  <a:lnTo>
                    <a:pt x="470" y="589"/>
                  </a:lnTo>
                  <a:lnTo>
                    <a:pt x="468" y="590"/>
                  </a:lnTo>
                  <a:lnTo>
                    <a:pt x="466" y="591"/>
                  </a:lnTo>
                  <a:lnTo>
                    <a:pt x="465" y="592"/>
                  </a:lnTo>
                  <a:lnTo>
                    <a:pt x="463" y="592"/>
                  </a:lnTo>
                  <a:lnTo>
                    <a:pt x="462" y="593"/>
                  </a:lnTo>
                  <a:lnTo>
                    <a:pt x="460" y="593"/>
                  </a:lnTo>
                  <a:lnTo>
                    <a:pt x="459" y="593"/>
                  </a:lnTo>
                  <a:lnTo>
                    <a:pt x="457" y="593"/>
                  </a:lnTo>
                  <a:lnTo>
                    <a:pt x="455" y="593"/>
                  </a:lnTo>
                  <a:lnTo>
                    <a:pt x="454" y="593"/>
                  </a:lnTo>
                  <a:lnTo>
                    <a:pt x="448" y="593"/>
                  </a:lnTo>
                  <a:lnTo>
                    <a:pt x="448" y="593"/>
                  </a:lnTo>
                  <a:lnTo>
                    <a:pt x="448" y="593"/>
                  </a:lnTo>
                  <a:lnTo>
                    <a:pt x="447" y="593"/>
                  </a:lnTo>
                  <a:lnTo>
                    <a:pt x="447" y="593"/>
                  </a:lnTo>
                  <a:lnTo>
                    <a:pt x="445" y="592"/>
                  </a:lnTo>
                  <a:lnTo>
                    <a:pt x="444" y="592"/>
                  </a:lnTo>
                  <a:lnTo>
                    <a:pt x="442" y="591"/>
                  </a:lnTo>
                  <a:lnTo>
                    <a:pt x="441" y="590"/>
                  </a:lnTo>
                  <a:lnTo>
                    <a:pt x="439" y="589"/>
                  </a:lnTo>
                  <a:lnTo>
                    <a:pt x="438" y="588"/>
                  </a:lnTo>
                  <a:lnTo>
                    <a:pt x="437" y="587"/>
                  </a:lnTo>
                  <a:lnTo>
                    <a:pt x="437" y="586"/>
                  </a:lnTo>
                  <a:lnTo>
                    <a:pt x="436" y="585"/>
                  </a:lnTo>
                  <a:lnTo>
                    <a:pt x="435" y="584"/>
                  </a:lnTo>
                  <a:lnTo>
                    <a:pt x="435" y="583"/>
                  </a:lnTo>
                  <a:lnTo>
                    <a:pt x="434" y="581"/>
                  </a:lnTo>
                  <a:lnTo>
                    <a:pt x="432" y="575"/>
                  </a:lnTo>
                  <a:lnTo>
                    <a:pt x="431" y="574"/>
                  </a:lnTo>
                  <a:lnTo>
                    <a:pt x="430" y="573"/>
                  </a:lnTo>
                  <a:lnTo>
                    <a:pt x="430" y="572"/>
                  </a:lnTo>
                  <a:lnTo>
                    <a:pt x="429" y="571"/>
                  </a:lnTo>
                  <a:lnTo>
                    <a:pt x="426" y="567"/>
                  </a:lnTo>
                  <a:lnTo>
                    <a:pt x="425" y="565"/>
                  </a:lnTo>
                  <a:lnTo>
                    <a:pt x="424" y="565"/>
                  </a:lnTo>
                  <a:lnTo>
                    <a:pt x="423" y="564"/>
                  </a:lnTo>
                  <a:lnTo>
                    <a:pt x="421" y="562"/>
                  </a:lnTo>
                  <a:lnTo>
                    <a:pt x="414" y="557"/>
                  </a:lnTo>
                  <a:lnTo>
                    <a:pt x="412" y="556"/>
                  </a:lnTo>
                  <a:lnTo>
                    <a:pt x="411" y="555"/>
                  </a:lnTo>
                  <a:lnTo>
                    <a:pt x="410" y="554"/>
                  </a:lnTo>
                  <a:lnTo>
                    <a:pt x="409" y="552"/>
                  </a:lnTo>
                  <a:lnTo>
                    <a:pt x="408" y="551"/>
                  </a:lnTo>
                  <a:lnTo>
                    <a:pt x="407" y="549"/>
                  </a:lnTo>
                  <a:lnTo>
                    <a:pt x="405" y="547"/>
                  </a:lnTo>
                  <a:lnTo>
                    <a:pt x="402" y="542"/>
                  </a:lnTo>
                  <a:lnTo>
                    <a:pt x="402" y="541"/>
                  </a:lnTo>
                  <a:lnTo>
                    <a:pt x="401" y="539"/>
                  </a:lnTo>
                  <a:lnTo>
                    <a:pt x="400" y="538"/>
                  </a:lnTo>
                  <a:lnTo>
                    <a:pt x="399" y="537"/>
                  </a:lnTo>
                  <a:lnTo>
                    <a:pt x="398" y="536"/>
                  </a:lnTo>
                  <a:lnTo>
                    <a:pt x="396" y="536"/>
                  </a:lnTo>
                  <a:lnTo>
                    <a:pt x="394" y="535"/>
                  </a:lnTo>
                  <a:lnTo>
                    <a:pt x="393" y="535"/>
                  </a:lnTo>
                  <a:lnTo>
                    <a:pt x="392" y="535"/>
                  </a:lnTo>
                  <a:lnTo>
                    <a:pt x="390" y="535"/>
                  </a:lnTo>
                  <a:lnTo>
                    <a:pt x="390" y="535"/>
                  </a:lnTo>
                  <a:lnTo>
                    <a:pt x="388" y="535"/>
                  </a:lnTo>
                  <a:lnTo>
                    <a:pt x="383" y="536"/>
                  </a:lnTo>
                  <a:lnTo>
                    <a:pt x="382" y="536"/>
                  </a:lnTo>
                  <a:lnTo>
                    <a:pt x="380" y="537"/>
                  </a:lnTo>
                  <a:lnTo>
                    <a:pt x="379" y="537"/>
                  </a:lnTo>
                  <a:lnTo>
                    <a:pt x="378" y="537"/>
                  </a:lnTo>
                  <a:lnTo>
                    <a:pt x="376" y="537"/>
                  </a:lnTo>
                  <a:lnTo>
                    <a:pt x="372" y="536"/>
                  </a:lnTo>
                  <a:lnTo>
                    <a:pt x="370" y="536"/>
                  </a:lnTo>
                  <a:lnTo>
                    <a:pt x="362" y="534"/>
                  </a:lnTo>
                  <a:lnTo>
                    <a:pt x="360" y="534"/>
                  </a:lnTo>
                  <a:lnTo>
                    <a:pt x="359" y="533"/>
                  </a:lnTo>
                  <a:lnTo>
                    <a:pt x="357" y="532"/>
                  </a:lnTo>
                  <a:lnTo>
                    <a:pt x="355" y="532"/>
                  </a:lnTo>
                  <a:lnTo>
                    <a:pt x="354" y="531"/>
                  </a:lnTo>
                  <a:lnTo>
                    <a:pt x="352" y="530"/>
                  </a:lnTo>
                  <a:lnTo>
                    <a:pt x="347" y="526"/>
                  </a:lnTo>
                  <a:lnTo>
                    <a:pt x="345" y="525"/>
                  </a:lnTo>
                  <a:lnTo>
                    <a:pt x="344" y="524"/>
                  </a:lnTo>
                  <a:lnTo>
                    <a:pt x="342" y="523"/>
                  </a:lnTo>
                  <a:lnTo>
                    <a:pt x="341" y="522"/>
                  </a:lnTo>
                  <a:lnTo>
                    <a:pt x="339" y="522"/>
                  </a:lnTo>
                  <a:lnTo>
                    <a:pt x="337" y="522"/>
                  </a:lnTo>
                  <a:lnTo>
                    <a:pt x="333" y="522"/>
                  </a:lnTo>
                  <a:lnTo>
                    <a:pt x="331" y="521"/>
                  </a:lnTo>
                  <a:lnTo>
                    <a:pt x="330" y="521"/>
                  </a:lnTo>
                  <a:lnTo>
                    <a:pt x="325" y="520"/>
                  </a:lnTo>
                  <a:lnTo>
                    <a:pt x="324" y="520"/>
                  </a:lnTo>
                  <a:lnTo>
                    <a:pt x="323" y="519"/>
                  </a:lnTo>
                  <a:lnTo>
                    <a:pt x="320" y="519"/>
                  </a:lnTo>
                  <a:lnTo>
                    <a:pt x="315" y="519"/>
                  </a:lnTo>
                  <a:lnTo>
                    <a:pt x="311" y="520"/>
                  </a:lnTo>
                  <a:lnTo>
                    <a:pt x="307" y="520"/>
                  </a:lnTo>
                  <a:lnTo>
                    <a:pt x="301" y="521"/>
                  </a:lnTo>
                  <a:lnTo>
                    <a:pt x="298" y="522"/>
                  </a:lnTo>
                  <a:lnTo>
                    <a:pt x="293" y="524"/>
                  </a:lnTo>
                  <a:lnTo>
                    <a:pt x="283" y="527"/>
                  </a:lnTo>
                  <a:lnTo>
                    <a:pt x="280" y="527"/>
                  </a:lnTo>
                  <a:lnTo>
                    <a:pt x="278" y="528"/>
                  </a:lnTo>
                  <a:lnTo>
                    <a:pt x="277" y="528"/>
                  </a:lnTo>
                  <a:lnTo>
                    <a:pt x="276" y="528"/>
                  </a:lnTo>
                  <a:lnTo>
                    <a:pt x="274" y="528"/>
                  </a:lnTo>
                  <a:lnTo>
                    <a:pt x="273" y="527"/>
                  </a:lnTo>
                  <a:lnTo>
                    <a:pt x="272" y="527"/>
                  </a:lnTo>
                  <a:lnTo>
                    <a:pt x="271" y="526"/>
                  </a:lnTo>
                  <a:lnTo>
                    <a:pt x="271" y="526"/>
                  </a:lnTo>
                  <a:lnTo>
                    <a:pt x="270" y="525"/>
                  </a:lnTo>
                  <a:lnTo>
                    <a:pt x="269" y="524"/>
                  </a:lnTo>
                  <a:lnTo>
                    <a:pt x="269" y="523"/>
                  </a:lnTo>
                  <a:lnTo>
                    <a:pt x="266" y="519"/>
                  </a:lnTo>
                  <a:lnTo>
                    <a:pt x="266" y="518"/>
                  </a:lnTo>
                  <a:lnTo>
                    <a:pt x="265" y="517"/>
                  </a:lnTo>
                  <a:lnTo>
                    <a:pt x="264" y="516"/>
                  </a:lnTo>
                  <a:lnTo>
                    <a:pt x="262" y="514"/>
                  </a:lnTo>
                  <a:lnTo>
                    <a:pt x="261" y="513"/>
                  </a:lnTo>
                  <a:lnTo>
                    <a:pt x="259" y="512"/>
                  </a:lnTo>
                  <a:lnTo>
                    <a:pt x="257" y="511"/>
                  </a:lnTo>
                  <a:lnTo>
                    <a:pt x="255" y="510"/>
                  </a:lnTo>
                  <a:lnTo>
                    <a:pt x="253" y="510"/>
                  </a:lnTo>
                  <a:lnTo>
                    <a:pt x="251" y="509"/>
                  </a:lnTo>
                  <a:lnTo>
                    <a:pt x="248" y="508"/>
                  </a:lnTo>
                  <a:lnTo>
                    <a:pt x="246" y="508"/>
                  </a:lnTo>
                  <a:lnTo>
                    <a:pt x="244" y="508"/>
                  </a:lnTo>
                  <a:lnTo>
                    <a:pt x="243" y="508"/>
                  </a:lnTo>
                  <a:lnTo>
                    <a:pt x="243" y="508"/>
                  </a:lnTo>
                  <a:lnTo>
                    <a:pt x="242" y="508"/>
                  </a:lnTo>
                  <a:lnTo>
                    <a:pt x="242" y="508"/>
                  </a:lnTo>
                  <a:lnTo>
                    <a:pt x="240" y="509"/>
                  </a:lnTo>
                  <a:lnTo>
                    <a:pt x="239" y="509"/>
                  </a:lnTo>
                  <a:lnTo>
                    <a:pt x="237" y="509"/>
                  </a:lnTo>
                  <a:lnTo>
                    <a:pt x="237" y="509"/>
                  </a:lnTo>
                  <a:lnTo>
                    <a:pt x="236" y="509"/>
                  </a:lnTo>
                  <a:lnTo>
                    <a:pt x="235" y="508"/>
                  </a:lnTo>
                  <a:lnTo>
                    <a:pt x="234" y="505"/>
                  </a:lnTo>
                  <a:lnTo>
                    <a:pt x="232" y="500"/>
                  </a:lnTo>
                  <a:lnTo>
                    <a:pt x="231" y="498"/>
                  </a:lnTo>
                  <a:lnTo>
                    <a:pt x="230" y="496"/>
                  </a:lnTo>
                  <a:lnTo>
                    <a:pt x="228" y="495"/>
                  </a:lnTo>
                  <a:lnTo>
                    <a:pt x="228" y="494"/>
                  </a:lnTo>
                  <a:lnTo>
                    <a:pt x="227" y="494"/>
                  </a:lnTo>
                  <a:lnTo>
                    <a:pt x="227" y="494"/>
                  </a:lnTo>
                  <a:lnTo>
                    <a:pt x="226" y="494"/>
                  </a:lnTo>
                  <a:lnTo>
                    <a:pt x="226" y="494"/>
                  </a:lnTo>
                  <a:lnTo>
                    <a:pt x="225" y="494"/>
                  </a:lnTo>
                  <a:lnTo>
                    <a:pt x="224" y="494"/>
                  </a:lnTo>
                  <a:lnTo>
                    <a:pt x="222" y="494"/>
                  </a:lnTo>
                  <a:lnTo>
                    <a:pt x="221" y="494"/>
                  </a:lnTo>
                  <a:lnTo>
                    <a:pt x="220" y="495"/>
                  </a:lnTo>
                  <a:lnTo>
                    <a:pt x="219" y="496"/>
                  </a:lnTo>
                  <a:lnTo>
                    <a:pt x="217" y="497"/>
                  </a:lnTo>
                  <a:lnTo>
                    <a:pt x="214" y="500"/>
                  </a:lnTo>
                  <a:lnTo>
                    <a:pt x="213" y="500"/>
                  </a:lnTo>
                  <a:lnTo>
                    <a:pt x="213" y="501"/>
                  </a:lnTo>
                  <a:lnTo>
                    <a:pt x="212" y="501"/>
                  </a:lnTo>
                  <a:lnTo>
                    <a:pt x="211" y="501"/>
                  </a:lnTo>
                  <a:lnTo>
                    <a:pt x="211" y="500"/>
                  </a:lnTo>
                  <a:lnTo>
                    <a:pt x="210" y="500"/>
                  </a:lnTo>
                  <a:lnTo>
                    <a:pt x="209" y="499"/>
                  </a:lnTo>
                  <a:lnTo>
                    <a:pt x="209" y="498"/>
                  </a:lnTo>
                  <a:lnTo>
                    <a:pt x="208" y="497"/>
                  </a:lnTo>
                  <a:lnTo>
                    <a:pt x="208" y="495"/>
                  </a:lnTo>
                  <a:lnTo>
                    <a:pt x="208" y="494"/>
                  </a:lnTo>
                  <a:lnTo>
                    <a:pt x="208" y="494"/>
                  </a:lnTo>
                  <a:lnTo>
                    <a:pt x="208" y="493"/>
                  </a:lnTo>
                  <a:lnTo>
                    <a:pt x="208" y="491"/>
                  </a:lnTo>
                  <a:lnTo>
                    <a:pt x="209" y="490"/>
                  </a:lnTo>
                  <a:lnTo>
                    <a:pt x="210" y="488"/>
                  </a:lnTo>
                  <a:lnTo>
                    <a:pt x="210" y="487"/>
                  </a:lnTo>
                  <a:lnTo>
                    <a:pt x="210" y="486"/>
                  </a:lnTo>
                  <a:lnTo>
                    <a:pt x="210" y="485"/>
                  </a:lnTo>
                  <a:lnTo>
                    <a:pt x="210" y="485"/>
                  </a:lnTo>
                  <a:lnTo>
                    <a:pt x="210" y="484"/>
                  </a:lnTo>
                  <a:lnTo>
                    <a:pt x="210" y="482"/>
                  </a:lnTo>
                  <a:lnTo>
                    <a:pt x="209" y="481"/>
                  </a:lnTo>
                  <a:lnTo>
                    <a:pt x="207" y="477"/>
                  </a:lnTo>
                  <a:lnTo>
                    <a:pt x="205" y="474"/>
                  </a:lnTo>
                  <a:lnTo>
                    <a:pt x="203" y="471"/>
                  </a:lnTo>
                  <a:lnTo>
                    <a:pt x="200" y="468"/>
                  </a:lnTo>
                  <a:lnTo>
                    <a:pt x="199" y="466"/>
                  </a:lnTo>
                  <a:lnTo>
                    <a:pt x="196" y="463"/>
                  </a:lnTo>
                  <a:lnTo>
                    <a:pt x="191" y="458"/>
                  </a:lnTo>
                  <a:lnTo>
                    <a:pt x="189" y="457"/>
                  </a:lnTo>
                  <a:lnTo>
                    <a:pt x="187" y="455"/>
                  </a:lnTo>
                  <a:lnTo>
                    <a:pt x="177" y="447"/>
                  </a:lnTo>
                  <a:lnTo>
                    <a:pt x="176" y="447"/>
                  </a:lnTo>
                  <a:lnTo>
                    <a:pt x="175" y="446"/>
                  </a:lnTo>
                  <a:lnTo>
                    <a:pt x="174" y="445"/>
                  </a:lnTo>
                  <a:lnTo>
                    <a:pt x="173" y="444"/>
                  </a:lnTo>
                  <a:lnTo>
                    <a:pt x="172" y="441"/>
                  </a:lnTo>
                  <a:lnTo>
                    <a:pt x="171" y="440"/>
                  </a:lnTo>
                  <a:lnTo>
                    <a:pt x="169" y="436"/>
                  </a:lnTo>
                  <a:lnTo>
                    <a:pt x="168" y="434"/>
                  </a:lnTo>
                  <a:lnTo>
                    <a:pt x="167" y="433"/>
                  </a:lnTo>
                  <a:lnTo>
                    <a:pt x="166" y="431"/>
                  </a:lnTo>
                  <a:lnTo>
                    <a:pt x="164" y="429"/>
                  </a:lnTo>
                  <a:lnTo>
                    <a:pt x="163" y="427"/>
                  </a:lnTo>
                  <a:lnTo>
                    <a:pt x="162" y="426"/>
                  </a:lnTo>
                  <a:lnTo>
                    <a:pt x="160" y="425"/>
                  </a:lnTo>
                  <a:lnTo>
                    <a:pt x="159" y="425"/>
                  </a:lnTo>
                  <a:lnTo>
                    <a:pt x="159" y="424"/>
                  </a:lnTo>
                  <a:lnTo>
                    <a:pt x="158" y="424"/>
                  </a:lnTo>
                  <a:lnTo>
                    <a:pt x="158" y="424"/>
                  </a:lnTo>
                  <a:lnTo>
                    <a:pt x="157" y="424"/>
                  </a:lnTo>
                  <a:lnTo>
                    <a:pt x="156" y="424"/>
                  </a:lnTo>
                  <a:lnTo>
                    <a:pt x="156" y="425"/>
                  </a:lnTo>
                  <a:lnTo>
                    <a:pt x="155" y="425"/>
                  </a:lnTo>
                  <a:lnTo>
                    <a:pt x="153" y="426"/>
                  </a:lnTo>
                  <a:lnTo>
                    <a:pt x="153" y="427"/>
                  </a:lnTo>
                  <a:lnTo>
                    <a:pt x="152" y="427"/>
                  </a:lnTo>
                  <a:lnTo>
                    <a:pt x="151" y="427"/>
                  </a:lnTo>
                  <a:lnTo>
                    <a:pt x="150" y="427"/>
                  </a:lnTo>
                  <a:lnTo>
                    <a:pt x="149" y="427"/>
                  </a:lnTo>
                  <a:lnTo>
                    <a:pt x="148" y="427"/>
                  </a:lnTo>
                  <a:lnTo>
                    <a:pt x="147" y="427"/>
                  </a:lnTo>
                  <a:lnTo>
                    <a:pt x="145" y="426"/>
                  </a:lnTo>
                  <a:lnTo>
                    <a:pt x="144" y="425"/>
                  </a:lnTo>
                  <a:lnTo>
                    <a:pt x="142" y="424"/>
                  </a:lnTo>
                  <a:lnTo>
                    <a:pt x="141" y="423"/>
                  </a:lnTo>
                  <a:lnTo>
                    <a:pt x="139" y="422"/>
                  </a:lnTo>
                  <a:lnTo>
                    <a:pt x="138" y="421"/>
                  </a:lnTo>
                  <a:lnTo>
                    <a:pt x="138" y="420"/>
                  </a:lnTo>
                  <a:lnTo>
                    <a:pt x="137" y="419"/>
                  </a:lnTo>
                  <a:lnTo>
                    <a:pt x="136" y="418"/>
                  </a:lnTo>
                  <a:lnTo>
                    <a:pt x="135" y="416"/>
                  </a:lnTo>
                  <a:lnTo>
                    <a:pt x="135" y="414"/>
                  </a:lnTo>
                  <a:lnTo>
                    <a:pt x="134" y="412"/>
                  </a:lnTo>
                  <a:lnTo>
                    <a:pt x="134" y="410"/>
                  </a:lnTo>
                  <a:lnTo>
                    <a:pt x="134" y="408"/>
                  </a:lnTo>
                  <a:lnTo>
                    <a:pt x="133" y="406"/>
                  </a:lnTo>
                  <a:lnTo>
                    <a:pt x="133" y="404"/>
                  </a:lnTo>
                  <a:lnTo>
                    <a:pt x="134" y="403"/>
                  </a:lnTo>
                  <a:lnTo>
                    <a:pt x="134" y="401"/>
                  </a:lnTo>
                  <a:lnTo>
                    <a:pt x="134" y="400"/>
                  </a:lnTo>
                  <a:lnTo>
                    <a:pt x="134" y="397"/>
                  </a:lnTo>
                  <a:lnTo>
                    <a:pt x="136" y="391"/>
                  </a:lnTo>
                  <a:lnTo>
                    <a:pt x="136" y="390"/>
                  </a:lnTo>
                  <a:lnTo>
                    <a:pt x="136" y="388"/>
                  </a:lnTo>
                  <a:lnTo>
                    <a:pt x="136" y="387"/>
                  </a:lnTo>
                  <a:lnTo>
                    <a:pt x="137" y="385"/>
                  </a:lnTo>
                  <a:lnTo>
                    <a:pt x="136" y="383"/>
                  </a:lnTo>
                  <a:lnTo>
                    <a:pt x="136" y="382"/>
                  </a:lnTo>
                  <a:lnTo>
                    <a:pt x="136" y="380"/>
                  </a:lnTo>
                  <a:lnTo>
                    <a:pt x="135" y="377"/>
                  </a:lnTo>
                  <a:lnTo>
                    <a:pt x="135" y="375"/>
                  </a:lnTo>
                  <a:lnTo>
                    <a:pt x="134" y="373"/>
                  </a:lnTo>
                  <a:lnTo>
                    <a:pt x="133" y="372"/>
                  </a:lnTo>
                  <a:lnTo>
                    <a:pt x="133" y="371"/>
                  </a:lnTo>
                  <a:lnTo>
                    <a:pt x="132" y="369"/>
                  </a:lnTo>
                  <a:lnTo>
                    <a:pt x="131" y="368"/>
                  </a:lnTo>
                  <a:lnTo>
                    <a:pt x="130" y="368"/>
                  </a:lnTo>
                  <a:lnTo>
                    <a:pt x="129" y="368"/>
                  </a:lnTo>
                  <a:lnTo>
                    <a:pt x="129" y="367"/>
                  </a:lnTo>
                  <a:lnTo>
                    <a:pt x="128" y="367"/>
                  </a:lnTo>
                  <a:lnTo>
                    <a:pt x="127" y="367"/>
                  </a:lnTo>
                  <a:lnTo>
                    <a:pt x="126" y="367"/>
                  </a:lnTo>
                  <a:lnTo>
                    <a:pt x="126" y="367"/>
                  </a:lnTo>
                  <a:lnTo>
                    <a:pt x="125" y="367"/>
                  </a:lnTo>
                  <a:lnTo>
                    <a:pt x="121" y="368"/>
                  </a:lnTo>
                  <a:lnTo>
                    <a:pt x="119" y="368"/>
                  </a:lnTo>
                  <a:lnTo>
                    <a:pt x="112" y="371"/>
                  </a:lnTo>
                  <a:lnTo>
                    <a:pt x="110" y="371"/>
                  </a:lnTo>
                  <a:lnTo>
                    <a:pt x="108" y="372"/>
                  </a:lnTo>
                  <a:lnTo>
                    <a:pt x="105" y="373"/>
                  </a:lnTo>
                  <a:lnTo>
                    <a:pt x="102" y="375"/>
                  </a:lnTo>
                  <a:lnTo>
                    <a:pt x="101" y="375"/>
                  </a:lnTo>
                  <a:lnTo>
                    <a:pt x="100" y="375"/>
                  </a:lnTo>
                  <a:lnTo>
                    <a:pt x="99" y="375"/>
                  </a:lnTo>
                  <a:lnTo>
                    <a:pt x="98" y="375"/>
                  </a:lnTo>
                  <a:lnTo>
                    <a:pt x="97" y="375"/>
                  </a:lnTo>
                  <a:lnTo>
                    <a:pt x="92" y="374"/>
                  </a:lnTo>
                  <a:lnTo>
                    <a:pt x="91" y="374"/>
                  </a:lnTo>
                  <a:lnTo>
                    <a:pt x="90" y="374"/>
                  </a:lnTo>
                  <a:lnTo>
                    <a:pt x="87" y="373"/>
                  </a:lnTo>
                  <a:lnTo>
                    <a:pt x="81" y="370"/>
                  </a:lnTo>
                  <a:lnTo>
                    <a:pt x="80" y="369"/>
                  </a:lnTo>
                  <a:lnTo>
                    <a:pt x="78" y="368"/>
                  </a:lnTo>
                  <a:lnTo>
                    <a:pt x="77" y="367"/>
                  </a:lnTo>
                  <a:lnTo>
                    <a:pt x="75" y="365"/>
                  </a:lnTo>
                  <a:lnTo>
                    <a:pt x="73" y="364"/>
                  </a:lnTo>
                  <a:lnTo>
                    <a:pt x="72" y="363"/>
                  </a:lnTo>
                  <a:lnTo>
                    <a:pt x="71" y="362"/>
                  </a:lnTo>
                  <a:lnTo>
                    <a:pt x="68" y="361"/>
                  </a:lnTo>
                  <a:lnTo>
                    <a:pt x="68" y="361"/>
                  </a:lnTo>
                  <a:lnTo>
                    <a:pt x="66" y="360"/>
                  </a:lnTo>
                  <a:lnTo>
                    <a:pt x="65" y="359"/>
                  </a:lnTo>
                  <a:lnTo>
                    <a:pt x="64" y="358"/>
                  </a:lnTo>
                  <a:lnTo>
                    <a:pt x="63" y="357"/>
                  </a:lnTo>
                  <a:lnTo>
                    <a:pt x="62" y="355"/>
                  </a:lnTo>
                  <a:lnTo>
                    <a:pt x="61" y="353"/>
                  </a:lnTo>
                  <a:lnTo>
                    <a:pt x="60" y="351"/>
                  </a:lnTo>
                  <a:lnTo>
                    <a:pt x="59" y="350"/>
                  </a:lnTo>
                  <a:lnTo>
                    <a:pt x="55" y="346"/>
                  </a:lnTo>
                  <a:lnTo>
                    <a:pt x="54" y="345"/>
                  </a:lnTo>
                  <a:lnTo>
                    <a:pt x="54" y="344"/>
                  </a:lnTo>
                  <a:lnTo>
                    <a:pt x="53" y="343"/>
                  </a:lnTo>
                  <a:lnTo>
                    <a:pt x="53" y="342"/>
                  </a:lnTo>
                  <a:lnTo>
                    <a:pt x="53" y="340"/>
                  </a:lnTo>
                  <a:lnTo>
                    <a:pt x="52" y="338"/>
                  </a:lnTo>
                  <a:lnTo>
                    <a:pt x="52" y="337"/>
                  </a:lnTo>
                  <a:lnTo>
                    <a:pt x="52" y="336"/>
                  </a:lnTo>
                  <a:lnTo>
                    <a:pt x="52" y="335"/>
                  </a:lnTo>
                  <a:lnTo>
                    <a:pt x="51" y="334"/>
                  </a:lnTo>
                  <a:lnTo>
                    <a:pt x="50" y="333"/>
                  </a:lnTo>
                  <a:lnTo>
                    <a:pt x="50" y="332"/>
                  </a:lnTo>
                  <a:lnTo>
                    <a:pt x="48" y="328"/>
                  </a:lnTo>
                  <a:lnTo>
                    <a:pt x="47" y="327"/>
                  </a:lnTo>
                  <a:lnTo>
                    <a:pt x="46" y="324"/>
                  </a:lnTo>
                  <a:lnTo>
                    <a:pt x="46" y="323"/>
                  </a:lnTo>
                  <a:lnTo>
                    <a:pt x="45" y="321"/>
                  </a:lnTo>
                  <a:lnTo>
                    <a:pt x="45" y="320"/>
                  </a:lnTo>
                  <a:lnTo>
                    <a:pt x="45" y="317"/>
                  </a:lnTo>
                  <a:lnTo>
                    <a:pt x="45" y="315"/>
                  </a:lnTo>
                  <a:lnTo>
                    <a:pt x="45" y="313"/>
                  </a:lnTo>
                  <a:lnTo>
                    <a:pt x="44" y="311"/>
                  </a:lnTo>
                  <a:lnTo>
                    <a:pt x="43" y="309"/>
                  </a:lnTo>
                  <a:lnTo>
                    <a:pt x="41" y="305"/>
                  </a:lnTo>
                  <a:lnTo>
                    <a:pt x="39" y="302"/>
                  </a:lnTo>
                  <a:lnTo>
                    <a:pt x="39" y="301"/>
                  </a:lnTo>
                  <a:lnTo>
                    <a:pt x="38" y="300"/>
                  </a:lnTo>
                  <a:lnTo>
                    <a:pt x="38" y="300"/>
                  </a:lnTo>
                  <a:lnTo>
                    <a:pt x="38" y="299"/>
                  </a:lnTo>
                  <a:lnTo>
                    <a:pt x="37" y="299"/>
                  </a:lnTo>
                  <a:lnTo>
                    <a:pt x="35" y="299"/>
                  </a:lnTo>
                  <a:lnTo>
                    <a:pt x="34" y="299"/>
                  </a:lnTo>
                  <a:lnTo>
                    <a:pt x="33" y="299"/>
                  </a:lnTo>
                  <a:lnTo>
                    <a:pt x="32" y="299"/>
                  </a:lnTo>
                  <a:lnTo>
                    <a:pt x="32" y="300"/>
                  </a:lnTo>
                  <a:lnTo>
                    <a:pt x="31" y="300"/>
                  </a:lnTo>
                  <a:lnTo>
                    <a:pt x="31" y="301"/>
                  </a:lnTo>
                  <a:lnTo>
                    <a:pt x="31" y="302"/>
                  </a:lnTo>
                  <a:lnTo>
                    <a:pt x="31" y="303"/>
                  </a:lnTo>
                  <a:lnTo>
                    <a:pt x="31" y="305"/>
                  </a:lnTo>
                  <a:lnTo>
                    <a:pt x="33" y="315"/>
                  </a:lnTo>
                  <a:lnTo>
                    <a:pt x="34" y="316"/>
                  </a:lnTo>
                  <a:lnTo>
                    <a:pt x="34" y="317"/>
                  </a:lnTo>
                  <a:lnTo>
                    <a:pt x="34" y="319"/>
                  </a:lnTo>
                  <a:lnTo>
                    <a:pt x="34" y="320"/>
                  </a:lnTo>
                  <a:lnTo>
                    <a:pt x="33" y="321"/>
                  </a:lnTo>
                  <a:lnTo>
                    <a:pt x="33" y="321"/>
                  </a:lnTo>
                  <a:lnTo>
                    <a:pt x="33" y="322"/>
                  </a:lnTo>
                  <a:lnTo>
                    <a:pt x="32" y="323"/>
                  </a:lnTo>
                  <a:lnTo>
                    <a:pt x="30" y="324"/>
                  </a:lnTo>
                  <a:lnTo>
                    <a:pt x="30" y="325"/>
                  </a:lnTo>
                  <a:lnTo>
                    <a:pt x="29" y="326"/>
                  </a:lnTo>
                  <a:lnTo>
                    <a:pt x="28" y="326"/>
                  </a:lnTo>
                  <a:lnTo>
                    <a:pt x="27" y="326"/>
                  </a:lnTo>
                  <a:lnTo>
                    <a:pt x="27" y="326"/>
                  </a:lnTo>
                  <a:lnTo>
                    <a:pt x="26" y="326"/>
                  </a:lnTo>
                  <a:lnTo>
                    <a:pt x="25" y="326"/>
                  </a:lnTo>
                  <a:lnTo>
                    <a:pt x="24" y="325"/>
                  </a:lnTo>
                  <a:lnTo>
                    <a:pt x="24" y="325"/>
                  </a:lnTo>
                  <a:lnTo>
                    <a:pt x="23" y="325"/>
                  </a:lnTo>
                  <a:lnTo>
                    <a:pt x="23" y="326"/>
                  </a:lnTo>
                  <a:lnTo>
                    <a:pt x="22" y="326"/>
                  </a:lnTo>
                  <a:lnTo>
                    <a:pt x="21" y="327"/>
                  </a:lnTo>
                  <a:lnTo>
                    <a:pt x="20" y="327"/>
                  </a:lnTo>
                  <a:lnTo>
                    <a:pt x="18" y="329"/>
                  </a:lnTo>
                  <a:lnTo>
                    <a:pt x="17" y="329"/>
                  </a:lnTo>
                  <a:lnTo>
                    <a:pt x="16" y="330"/>
                  </a:lnTo>
                  <a:lnTo>
                    <a:pt x="16" y="330"/>
                  </a:lnTo>
                  <a:lnTo>
                    <a:pt x="15" y="331"/>
                  </a:lnTo>
                  <a:lnTo>
                    <a:pt x="15" y="332"/>
                  </a:lnTo>
                  <a:lnTo>
                    <a:pt x="14" y="334"/>
                  </a:lnTo>
                  <a:lnTo>
                    <a:pt x="13" y="335"/>
                  </a:lnTo>
                  <a:lnTo>
                    <a:pt x="13" y="336"/>
                  </a:lnTo>
                  <a:lnTo>
                    <a:pt x="12" y="336"/>
                  </a:lnTo>
                  <a:lnTo>
                    <a:pt x="9" y="340"/>
                  </a:lnTo>
                  <a:lnTo>
                    <a:pt x="8" y="340"/>
                  </a:lnTo>
                  <a:lnTo>
                    <a:pt x="7" y="341"/>
                  </a:lnTo>
                  <a:lnTo>
                    <a:pt x="6" y="344"/>
                  </a:lnTo>
                  <a:lnTo>
                    <a:pt x="5" y="346"/>
                  </a:lnTo>
                  <a:lnTo>
                    <a:pt x="4" y="346"/>
                  </a:lnTo>
                  <a:lnTo>
                    <a:pt x="4" y="346"/>
                  </a:lnTo>
                  <a:lnTo>
                    <a:pt x="3" y="346"/>
                  </a:lnTo>
                  <a:lnTo>
                    <a:pt x="3" y="347"/>
                  </a:lnTo>
                  <a:lnTo>
                    <a:pt x="2" y="347"/>
                  </a:lnTo>
                  <a:lnTo>
                    <a:pt x="2" y="346"/>
                  </a:lnTo>
                  <a:lnTo>
                    <a:pt x="1" y="346"/>
                  </a:lnTo>
                  <a:lnTo>
                    <a:pt x="0" y="345"/>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7" name="Freeform 293">
              <a:extLst>
                <a:ext uri="{FF2B5EF4-FFF2-40B4-BE49-F238E27FC236}">
                  <a16:creationId xmlns:a16="http://schemas.microsoft.com/office/drawing/2014/main" id="{09DEB26B-13AA-4F7B-8F3D-4603B1A0D2AC}"/>
                </a:ext>
              </a:extLst>
            </p:cNvPr>
            <p:cNvSpPr>
              <a:spLocks/>
            </p:cNvSpPr>
            <p:nvPr/>
          </p:nvSpPr>
          <p:spPr bwMode="auto">
            <a:xfrm>
              <a:off x="7767484" y="3279074"/>
              <a:ext cx="352425" cy="547688"/>
            </a:xfrm>
            <a:custGeom>
              <a:avLst/>
              <a:gdLst>
                <a:gd name="T0" fmla="*/ 92 w 222"/>
                <a:gd name="T1" fmla="*/ 339 h 345"/>
                <a:gd name="T2" fmla="*/ 91 w 222"/>
                <a:gd name="T3" fmla="*/ 332 h 345"/>
                <a:gd name="T4" fmla="*/ 93 w 222"/>
                <a:gd name="T5" fmla="*/ 316 h 345"/>
                <a:gd name="T6" fmla="*/ 92 w 222"/>
                <a:gd name="T7" fmla="*/ 311 h 345"/>
                <a:gd name="T8" fmla="*/ 87 w 222"/>
                <a:gd name="T9" fmla="*/ 308 h 345"/>
                <a:gd name="T10" fmla="*/ 79 w 222"/>
                <a:gd name="T11" fmla="*/ 308 h 345"/>
                <a:gd name="T12" fmla="*/ 70 w 222"/>
                <a:gd name="T13" fmla="*/ 311 h 345"/>
                <a:gd name="T14" fmla="*/ 62 w 222"/>
                <a:gd name="T15" fmla="*/ 317 h 345"/>
                <a:gd name="T16" fmla="*/ 50 w 222"/>
                <a:gd name="T17" fmla="*/ 327 h 345"/>
                <a:gd name="T18" fmla="*/ 45 w 222"/>
                <a:gd name="T19" fmla="*/ 332 h 345"/>
                <a:gd name="T20" fmla="*/ 32 w 222"/>
                <a:gd name="T21" fmla="*/ 333 h 345"/>
                <a:gd name="T22" fmla="*/ 29 w 222"/>
                <a:gd name="T23" fmla="*/ 331 h 345"/>
                <a:gd name="T24" fmla="*/ 28 w 222"/>
                <a:gd name="T25" fmla="*/ 326 h 345"/>
                <a:gd name="T26" fmla="*/ 28 w 222"/>
                <a:gd name="T27" fmla="*/ 315 h 345"/>
                <a:gd name="T28" fmla="*/ 27 w 222"/>
                <a:gd name="T29" fmla="*/ 313 h 345"/>
                <a:gd name="T30" fmla="*/ 18 w 222"/>
                <a:gd name="T31" fmla="*/ 315 h 345"/>
                <a:gd name="T32" fmla="*/ 13 w 222"/>
                <a:gd name="T33" fmla="*/ 315 h 345"/>
                <a:gd name="T34" fmla="*/ 7 w 222"/>
                <a:gd name="T35" fmla="*/ 308 h 345"/>
                <a:gd name="T36" fmla="*/ 1 w 222"/>
                <a:gd name="T37" fmla="*/ 299 h 345"/>
                <a:gd name="T38" fmla="*/ 0 w 222"/>
                <a:gd name="T39" fmla="*/ 295 h 345"/>
                <a:gd name="T40" fmla="*/ 3 w 222"/>
                <a:gd name="T41" fmla="*/ 284 h 345"/>
                <a:gd name="T42" fmla="*/ 5 w 222"/>
                <a:gd name="T43" fmla="*/ 276 h 345"/>
                <a:gd name="T44" fmla="*/ 6 w 222"/>
                <a:gd name="T45" fmla="*/ 269 h 345"/>
                <a:gd name="T46" fmla="*/ 14 w 222"/>
                <a:gd name="T47" fmla="*/ 259 h 345"/>
                <a:gd name="T48" fmla="*/ 17 w 222"/>
                <a:gd name="T49" fmla="*/ 251 h 345"/>
                <a:gd name="T50" fmla="*/ 16 w 222"/>
                <a:gd name="T51" fmla="*/ 246 h 345"/>
                <a:gd name="T52" fmla="*/ 13 w 222"/>
                <a:gd name="T53" fmla="*/ 241 h 345"/>
                <a:gd name="T54" fmla="*/ 4 w 222"/>
                <a:gd name="T55" fmla="*/ 230 h 345"/>
                <a:gd name="T56" fmla="*/ 3 w 222"/>
                <a:gd name="T57" fmla="*/ 226 h 345"/>
                <a:gd name="T58" fmla="*/ 6 w 222"/>
                <a:gd name="T59" fmla="*/ 211 h 345"/>
                <a:gd name="T60" fmla="*/ 11 w 222"/>
                <a:gd name="T61" fmla="*/ 201 h 345"/>
                <a:gd name="T62" fmla="*/ 24 w 222"/>
                <a:gd name="T63" fmla="*/ 185 h 345"/>
                <a:gd name="T64" fmla="*/ 28 w 222"/>
                <a:gd name="T65" fmla="*/ 176 h 345"/>
                <a:gd name="T66" fmla="*/ 28 w 222"/>
                <a:gd name="T67" fmla="*/ 162 h 345"/>
                <a:gd name="T68" fmla="*/ 29 w 222"/>
                <a:gd name="T69" fmla="*/ 148 h 345"/>
                <a:gd name="T70" fmla="*/ 33 w 222"/>
                <a:gd name="T71" fmla="*/ 137 h 345"/>
                <a:gd name="T72" fmla="*/ 35 w 222"/>
                <a:gd name="T73" fmla="*/ 125 h 345"/>
                <a:gd name="T74" fmla="*/ 48 w 222"/>
                <a:gd name="T75" fmla="*/ 107 h 345"/>
                <a:gd name="T76" fmla="*/ 56 w 222"/>
                <a:gd name="T77" fmla="*/ 100 h 345"/>
                <a:gd name="T78" fmla="*/ 65 w 222"/>
                <a:gd name="T79" fmla="*/ 93 h 345"/>
                <a:gd name="T80" fmla="*/ 74 w 222"/>
                <a:gd name="T81" fmla="*/ 88 h 345"/>
                <a:gd name="T82" fmla="*/ 86 w 222"/>
                <a:gd name="T83" fmla="*/ 76 h 345"/>
                <a:gd name="T84" fmla="*/ 91 w 222"/>
                <a:gd name="T85" fmla="*/ 74 h 345"/>
                <a:gd name="T86" fmla="*/ 100 w 222"/>
                <a:gd name="T87" fmla="*/ 75 h 345"/>
                <a:gd name="T88" fmla="*/ 105 w 222"/>
                <a:gd name="T89" fmla="*/ 74 h 345"/>
                <a:gd name="T90" fmla="*/ 107 w 222"/>
                <a:gd name="T91" fmla="*/ 69 h 345"/>
                <a:gd name="T92" fmla="*/ 109 w 222"/>
                <a:gd name="T93" fmla="*/ 48 h 345"/>
                <a:gd name="T94" fmla="*/ 114 w 222"/>
                <a:gd name="T95" fmla="*/ 46 h 345"/>
                <a:gd name="T96" fmla="*/ 124 w 222"/>
                <a:gd name="T97" fmla="*/ 38 h 345"/>
                <a:gd name="T98" fmla="*/ 137 w 222"/>
                <a:gd name="T99" fmla="*/ 34 h 345"/>
                <a:gd name="T100" fmla="*/ 156 w 222"/>
                <a:gd name="T101" fmla="*/ 34 h 345"/>
                <a:gd name="T102" fmla="*/ 166 w 222"/>
                <a:gd name="T103" fmla="*/ 33 h 345"/>
                <a:gd name="T104" fmla="*/ 176 w 222"/>
                <a:gd name="T105" fmla="*/ 32 h 345"/>
                <a:gd name="T106" fmla="*/ 185 w 222"/>
                <a:gd name="T107" fmla="*/ 34 h 345"/>
                <a:gd name="T108" fmla="*/ 195 w 222"/>
                <a:gd name="T109" fmla="*/ 32 h 345"/>
                <a:gd name="T110" fmla="*/ 206 w 222"/>
                <a:gd name="T111" fmla="*/ 23 h 345"/>
                <a:gd name="T112" fmla="*/ 214 w 222"/>
                <a:gd name="T113" fmla="*/ 14 h 345"/>
                <a:gd name="T114" fmla="*/ 218 w 222"/>
                <a:gd name="T115" fmla="*/ 2 h 345"/>
                <a:gd name="T116" fmla="*/ 221 w 222"/>
                <a:gd name="T11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345">
                  <a:moveTo>
                    <a:pt x="96" y="345"/>
                  </a:moveTo>
                  <a:lnTo>
                    <a:pt x="95" y="344"/>
                  </a:lnTo>
                  <a:lnTo>
                    <a:pt x="94" y="343"/>
                  </a:lnTo>
                  <a:lnTo>
                    <a:pt x="93" y="341"/>
                  </a:lnTo>
                  <a:lnTo>
                    <a:pt x="92" y="339"/>
                  </a:lnTo>
                  <a:lnTo>
                    <a:pt x="91" y="338"/>
                  </a:lnTo>
                  <a:lnTo>
                    <a:pt x="91" y="336"/>
                  </a:lnTo>
                  <a:lnTo>
                    <a:pt x="91" y="335"/>
                  </a:lnTo>
                  <a:lnTo>
                    <a:pt x="91" y="334"/>
                  </a:lnTo>
                  <a:lnTo>
                    <a:pt x="91" y="332"/>
                  </a:lnTo>
                  <a:lnTo>
                    <a:pt x="91" y="329"/>
                  </a:lnTo>
                  <a:lnTo>
                    <a:pt x="92" y="323"/>
                  </a:lnTo>
                  <a:lnTo>
                    <a:pt x="93" y="320"/>
                  </a:lnTo>
                  <a:lnTo>
                    <a:pt x="93" y="317"/>
                  </a:lnTo>
                  <a:lnTo>
                    <a:pt x="93" y="316"/>
                  </a:lnTo>
                  <a:lnTo>
                    <a:pt x="93" y="316"/>
                  </a:lnTo>
                  <a:lnTo>
                    <a:pt x="93" y="315"/>
                  </a:lnTo>
                  <a:lnTo>
                    <a:pt x="93" y="313"/>
                  </a:lnTo>
                  <a:lnTo>
                    <a:pt x="92" y="312"/>
                  </a:lnTo>
                  <a:lnTo>
                    <a:pt x="92" y="311"/>
                  </a:lnTo>
                  <a:lnTo>
                    <a:pt x="91" y="310"/>
                  </a:lnTo>
                  <a:lnTo>
                    <a:pt x="90" y="310"/>
                  </a:lnTo>
                  <a:lnTo>
                    <a:pt x="89" y="309"/>
                  </a:lnTo>
                  <a:lnTo>
                    <a:pt x="88" y="308"/>
                  </a:lnTo>
                  <a:lnTo>
                    <a:pt x="87" y="308"/>
                  </a:lnTo>
                  <a:lnTo>
                    <a:pt x="86" y="308"/>
                  </a:lnTo>
                  <a:lnTo>
                    <a:pt x="85" y="307"/>
                  </a:lnTo>
                  <a:lnTo>
                    <a:pt x="84" y="307"/>
                  </a:lnTo>
                  <a:lnTo>
                    <a:pt x="82" y="308"/>
                  </a:lnTo>
                  <a:lnTo>
                    <a:pt x="79" y="308"/>
                  </a:lnTo>
                  <a:lnTo>
                    <a:pt x="77" y="308"/>
                  </a:lnTo>
                  <a:lnTo>
                    <a:pt x="76" y="309"/>
                  </a:lnTo>
                  <a:lnTo>
                    <a:pt x="75" y="309"/>
                  </a:lnTo>
                  <a:lnTo>
                    <a:pt x="73" y="310"/>
                  </a:lnTo>
                  <a:lnTo>
                    <a:pt x="70" y="311"/>
                  </a:lnTo>
                  <a:lnTo>
                    <a:pt x="69" y="312"/>
                  </a:lnTo>
                  <a:lnTo>
                    <a:pt x="68" y="312"/>
                  </a:lnTo>
                  <a:lnTo>
                    <a:pt x="67" y="313"/>
                  </a:lnTo>
                  <a:lnTo>
                    <a:pt x="64" y="315"/>
                  </a:lnTo>
                  <a:lnTo>
                    <a:pt x="62" y="317"/>
                  </a:lnTo>
                  <a:lnTo>
                    <a:pt x="58" y="320"/>
                  </a:lnTo>
                  <a:lnTo>
                    <a:pt x="53" y="323"/>
                  </a:lnTo>
                  <a:lnTo>
                    <a:pt x="52" y="325"/>
                  </a:lnTo>
                  <a:lnTo>
                    <a:pt x="51" y="326"/>
                  </a:lnTo>
                  <a:lnTo>
                    <a:pt x="50" y="327"/>
                  </a:lnTo>
                  <a:lnTo>
                    <a:pt x="49" y="328"/>
                  </a:lnTo>
                  <a:lnTo>
                    <a:pt x="47" y="330"/>
                  </a:lnTo>
                  <a:lnTo>
                    <a:pt x="47" y="331"/>
                  </a:lnTo>
                  <a:lnTo>
                    <a:pt x="46" y="332"/>
                  </a:lnTo>
                  <a:lnTo>
                    <a:pt x="45" y="332"/>
                  </a:lnTo>
                  <a:lnTo>
                    <a:pt x="44" y="332"/>
                  </a:lnTo>
                  <a:lnTo>
                    <a:pt x="43" y="332"/>
                  </a:lnTo>
                  <a:lnTo>
                    <a:pt x="38" y="332"/>
                  </a:lnTo>
                  <a:lnTo>
                    <a:pt x="33" y="333"/>
                  </a:lnTo>
                  <a:lnTo>
                    <a:pt x="32" y="333"/>
                  </a:lnTo>
                  <a:lnTo>
                    <a:pt x="31" y="332"/>
                  </a:lnTo>
                  <a:lnTo>
                    <a:pt x="30" y="332"/>
                  </a:lnTo>
                  <a:lnTo>
                    <a:pt x="30" y="332"/>
                  </a:lnTo>
                  <a:lnTo>
                    <a:pt x="29" y="332"/>
                  </a:lnTo>
                  <a:lnTo>
                    <a:pt x="29" y="331"/>
                  </a:lnTo>
                  <a:lnTo>
                    <a:pt x="28" y="330"/>
                  </a:lnTo>
                  <a:lnTo>
                    <a:pt x="28" y="329"/>
                  </a:lnTo>
                  <a:lnTo>
                    <a:pt x="28" y="329"/>
                  </a:lnTo>
                  <a:lnTo>
                    <a:pt x="27" y="327"/>
                  </a:lnTo>
                  <a:lnTo>
                    <a:pt x="28" y="326"/>
                  </a:lnTo>
                  <a:lnTo>
                    <a:pt x="28" y="324"/>
                  </a:lnTo>
                  <a:lnTo>
                    <a:pt x="28" y="320"/>
                  </a:lnTo>
                  <a:lnTo>
                    <a:pt x="29" y="317"/>
                  </a:lnTo>
                  <a:lnTo>
                    <a:pt x="29" y="316"/>
                  </a:lnTo>
                  <a:lnTo>
                    <a:pt x="28" y="315"/>
                  </a:lnTo>
                  <a:lnTo>
                    <a:pt x="28" y="314"/>
                  </a:lnTo>
                  <a:lnTo>
                    <a:pt x="28" y="314"/>
                  </a:lnTo>
                  <a:lnTo>
                    <a:pt x="28" y="313"/>
                  </a:lnTo>
                  <a:lnTo>
                    <a:pt x="27" y="313"/>
                  </a:lnTo>
                  <a:lnTo>
                    <a:pt x="27" y="313"/>
                  </a:lnTo>
                  <a:lnTo>
                    <a:pt x="26" y="313"/>
                  </a:lnTo>
                  <a:lnTo>
                    <a:pt x="25" y="314"/>
                  </a:lnTo>
                  <a:lnTo>
                    <a:pt x="23" y="314"/>
                  </a:lnTo>
                  <a:lnTo>
                    <a:pt x="22" y="315"/>
                  </a:lnTo>
                  <a:lnTo>
                    <a:pt x="18" y="315"/>
                  </a:lnTo>
                  <a:lnTo>
                    <a:pt x="17" y="315"/>
                  </a:lnTo>
                  <a:lnTo>
                    <a:pt x="16" y="315"/>
                  </a:lnTo>
                  <a:lnTo>
                    <a:pt x="15" y="315"/>
                  </a:lnTo>
                  <a:lnTo>
                    <a:pt x="14" y="315"/>
                  </a:lnTo>
                  <a:lnTo>
                    <a:pt x="13" y="315"/>
                  </a:lnTo>
                  <a:lnTo>
                    <a:pt x="12" y="314"/>
                  </a:lnTo>
                  <a:lnTo>
                    <a:pt x="12" y="314"/>
                  </a:lnTo>
                  <a:lnTo>
                    <a:pt x="10" y="312"/>
                  </a:lnTo>
                  <a:lnTo>
                    <a:pt x="9" y="311"/>
                  </a:lnTo>
                  <a:lnTo>
                    <a:pt x="7" y="308"/>
                  </a:lnTo>
                  <a:lnTo>
                    <a:pt x="4" y="305"/>
                  </a:lnTo>
                  <a:lnTo>
                    <a:pt x="4" y="304"/>
                  </a:lnTo>
                  <a:lnTo>
                    <a:pt x="3" y="303"/>
                  </a:lnTo>
                  <a:lnTo>
                    <a:pt x="2" y="301"/>
                  </a:lnTo>
                  <a:lnTo>
                    <a:pt x="1" y="299"/>
                  </a:lnTo>
                  <a:lnTo>
                    <a:pt x="0" y="298"/>
                  </a:lnTo>
                  <a:lnTo>
                    <a:pt x="0" y="297"/>
                  </a:lnTo>
                  <a:lnTo>
                    <a:pt x="0" y="296"/>
                  </a:lnTo>
                  <a:lnTo>
                    <a:pt x="0" y="295"/>
                  </a:lnTo>
                  <a:lnTo>
                    <a:pt x="0" y="295"/>
                  </a:lnTo>
                  <a:lnTo>
                    <a:pt x="0" y="293"/>
                  </a:lnTo>
                  <a:lnTo>
                    <a:pt x="0" y="292"/>
                  </a:lnTo>
                  <a:lnTo>
                    <a:pt x="0" y="291"/>
                  </a:lnTo>
                  <a:lnTo>
                    <a:pt x="1" y="289"/>
                  </a:lnTo>
                  <a:lnTo>
                    <a:pt x="3" y="284"/>
                  </a:lnTo>
                  <a:lnTo>
                    <a:pt x="4" y="282"/>
                  </a:lnTo>
                  <a:lnTo>
                    <a:pt x="5" y="280"/>
                  </a:lnTo>
                  <a:lnTo>
                    <a:pt x="5" y="279"/>
                  </a:lnTo>
                  <a:lnTo>
                    <a:pt x="5" y="277"/>
                  </a:lnTo>
                  <a:lnTo>
                    <a:pt x="5" y="276"/>
                  </a:lnTo>
                  <a:lnTo>
                    <a:pt x="5" y="274"/>
                  </a:lnTo>
                  <a:lnTo>
                    <a:pt x="5" y="273"/>
                  </a:lnTo>
                  <a:lnTo>
                    <a:pt x="5" y="271"/>
                  </a:lnTo>
                  <a:lnTo>
                    <a:pt x="6" y="270"/>
                  </a:lnTo>
                  <a:lnTo>
                    <a:pt x="6" y="269"/>
                  </a:lnTo>
                  <a:lnTo>
                    <a:pt x="6" y="268"/>
                  </a:lnTo>
                  <a:lnTo>
                    <a:pt x="8" y="266"/>
                  </a:lnTo>
                  <a:lnTo>
                    <a:pt x="10" y="264"/>
                  </a:lnTo>
                  <a:lnTo>
                    <a:pt x="13" y="260"/>
                  </a:lnTo>
                  <a:lnTo>
                    <a:pt x="14" y="259"/>
                  </a:lnTo>
                  <a:lnTo>
                    <a:pt x="15" y="257"/>
                  </a:lnTo>
                  <a:lnTo>
                    <a:pt x="16" y="255"/>
                  </a:lnTo>
                  <a:lnTo>
                    <a:pt x="16" y="254"/>
                  </a:lnTo>
                  <a:lnTo>
                    <a:pt x="17" y="252"/>
                  </a:lnTo>
                  <a:lnTo>
                    <a:pt x="17" y="251"/>
                  </a:lnTo>
                  <a:lnTo>
                    <a:pt x="17" y="250"/>
                  </a:lnTo>
                  <a:lnTo>
                    <a:pt x="17" y="249"/>
                  </a:lnTo>
                  <a:lnTo>
                    <a:pt x="17" y="248"/>
                  </a:lnTo>
                  <a:lnTo>
                    <a:pt x="16" y="247"/>
                  </a:lnTo>
                  <a:lnTo>
                    <a:pt x="16" y="246"/>
                  </a:lnTo>
                  <a:lnTo>
                    <a:pt x="16" y="245"/>
                  </a:lnTo>
                  <a:lnTo>
                    <a:pt x="15" y="244"/>
                  </a:lnTo>
                  <a:lnTo>
                    <a:pt x="15" y="244"/>
                  </a:lnTo>
                  <a:lnTo>
                    <a:pt x="14" y="242"/>
                  </a:lnTo>
                  <a:lnTo>
                    <a:pt x="13" y="241"/>
                  </a:lnTo>
                  <a:lnTo>
                    <a:pt x="7" y="235"/>
                  </a:lnTo>
                  <a:lnTo>
                    <a:pt x="6" y="233"/>
                  </a:lnTo>
                  <a:lnTo>
                    <a:pt x="5" y="232"/>
                  </a:lnTo>
                  <a:lnTo>
                    <a:pt x="4" y="231"/>
                  </a:lnTo>
                  <a:lnTo>
                    <a:pt x="4" y="230"/>
                  </a:lnTo>
                  <a:lnTo>
                    <a:pt x="4" y="230"/>
                  </a:lnTo>
                  <a:lnTo>
                    <a:pt x="4" y="229"/>
                  </a:lnTo>
                  <a:lnTo>
                    <a:pt x="3" y="228"/>
                  </a:lnTo>
                  <a:lnTo>
                    <a:pt x="3" y="227"/>
                  </a:lnTo>
                  <a:lnTo>
                    <a:pt x="3" y="226"/>
                  </a:lnTo>
                  <a:lnTo>
                    <a:pt x="4" y="221"/>
                  </a:lnTo>
                  <a:lnTo>
                    <a:pt x="5" y="216"/>
                  </a:lnTo>
                  <a:lnTo>
                    <a:pt x="5" y="214"/>
                  </a:lnTo>
                  <a:lnTo>
                    <a:pt x="5" y="213"/>
                  </a:lnTo>
                  <a:lnTo>
                    <a:pt x="6" y="211"/>
                  </a:lnTo>
                  <a:lnTo>
                    <a:pt x="6" y="210"/>
                  </a:lnTo>
                  <a:lnTo>
                    <a:pt x="7" y="209"/>
                  </a:lnTo>
                  <a:lnTo>
                    <a:pt x="8" y="205"/>
                  </a:lnTo>
                  <a:lnTo>
                    <a:pt x="9" y="203"/>
                  </a:lnTo>
                  <a:lnTo>
                    <a:pt x="11" y="201"/>
                  </a:lnTo>
                  <a:lnTo>
                    <a:pt x="12" y="199"/>
                  </a:lnTo>
                  <a:lnTo>
                    <a:pt x="14" y="196"/>
                  </a:lnTo>
                  <a:lnTo>
                    <a:pt x="22" y="187"/>
                  </a:lnTo>
                  <a:lnTo>
                    <a:pt x="23" y="186"/>
                  </a:lnTo>
                  <a:lnTo>
                    <a:pt x="24" y="185"/>
                  </a:lnTo>
                  <a:lnTo>
                    <a:pt x="25" y="183"/>
                  </a:lnTo>
                  <a:lnTo>
                    <a:pt x="26" y="181"/>
                  </a:lnTo>
                  <a:lnTo>
                    <a:pt x="26" y="180"/>
                  </a:lnTo>
                  <a:lnTo>
                    <a:pt x="27" y="178"/>
                  </a:lnTo>
                  <a:lnTo>
                    <a:pt x="28" y="176"/>
                  </a:lnTo>
                  <a:lnTo>
                    <a:pt x="28" y="175"/>
                  </a:lnTo>
                  <a:lnTo>
                    <a:pt x="28" y="173"/>
                  </a:lnTo>
                  <a:lnTo>
                    <a:pt x="28" y="171"/>
                  </a:lnTo>
                  <a:lnTo>
                    <a:pt x="28" y="168"/>
                  </a:lnTo>
                  <a:lnTo>
                    <a:pt x="28" y="162"/>
                  </a:lnTo>
                  <a:lnTo>
                    <a:pt x="28" y="155"/>
                  </a:lnTo>
                  <a:lnTo>
                    <a:pt x="28" y="153"/>
                  </a:lnTo>
                  <a:lnTo>
                    <a:pt x="28" y="151"/>
                  </a:lnTo>
                  <a:lnTo>
                    <a:pt x="28" y="149"/>
                  </a:lnTo>
                  <a:lnTo>
                    <a:pt x="29" y="148"/>
                  </a:lnTo>
                  <a:lnTo>
                    <a:pt x="29" y="146"/>
                  </a:lnTo>
                  <a:lnTo>
                    <a:pt x="31" y="141"/>
                  </a:lnTo>
                  <a:lnTo>
                    <a:pt x="32" y="139"/>
                  </a:lnTo>
                  <a:lnTo>
                    <a:pt x="32" y="138"/>
                  </a:lnTo>
                  <a:lnTo>
                    <a:pt x="33" y="137"/>
                  </a:lnTo>
                  <a:lnTo>
                    <a:pt x="33" y="135"/>
                  </a:lnTo>
                  <a:lnTo>
                    <a:pt x="33" y="131"/>
                  </a:lnTo>
                  <a:lnTo>
                    <a:pt x="34" y="128"/>
                  </a:lnTo>
                  <a:lnTo>
                    <a:pt x="34" y="126"/>
                  </a:lnTo>
                  <a:lnTo>
                    <a:pt x="35" y="125"/>
                  </a:lnTo>
                  <a:lnTo>
                    <a:pt x="35" y="124"/>
                  </a:lnTo>
                  <a:lnTo>
                    <a:pt x="36" y="122"/>
                  </a:lnTo>
                  <a:lnTo>
                    <a:pt x="38" y="119"/>
                  </a:lnTo>
                  <a:lnTo>
                    <a:pt x="45" y="111"/>
                  </a:lnTo>
                  <a:lnTo>
                    <a:pt x="48" y="107"/>
                  </a:lnTo>
                  <a:lnTo>
                    <a:pt x="50" y="105"/>
                  </a:lnTo>
                  <a:lnTo>
                    <a:pt x="51" y="104"/>
                  </a:lnTo>
                  <a:lnTo>
                    <a:pt x="54" y="102"/>
                  </a:lnTo>
                  <a:lnTo>
                    <a:pt x="55" y="101"/>
                  </a:lnTo>
                  <a:lnTo>
                    <a:pt x="56" y="100"/>
                  </a:lnTo>
                  <a:lnTo>
                    <a:pt x="60" y="97"/>
                  </a:lnTo>
                  <a:lnTo>
                    <a:pt x="61" y="96"/>
                  </a:lnTo>
                  <a:lnTo>
                    <a:pt x="62" y="95"/>
                  </a:lnTo>
                  <a:lnTo>
                    <a:pt x="63" y="94"/>
                  </a:lnTo>
                  <a:lnTo>
                    <a:pt x="65" y="93"/>
                  </a:lnTo>
                  <a:lnTo>
                    <a:pt x="66" y="92"/>
                  </a:lnTo>
                  <a:lnTo>
                    <a:pt x="69" y="91"/>
                  </a:lnTo>
                  <a:lnTo>
                    <a:pt x="71" y="91"/>
                  </a:lnTo>
                  <a:lnTo>
                    <a:pt x="72" y="90"/>
                  </a:lnTo>
                  <a:lnTo>
                    <a:pt x="74" y="88"/>
                  </a:lnTo>
                  <a:lnTo>
                    <a:pt x="75" y="87"/>
                  </a:lnTo>
                  <a:lnTo>
                    <a:pt x="77" y="86"/>
                  </a:lnTo>
                  <a:lnTo>
                    <a:pt x="81" y="81"/>
                  </a:lnTo>
                  <a:lnTo>
                    <a:pt x="84" y="78"/>
                  </a:lnTo>
                  <a:lnTo>
                    <a:pt x="86" y="76"/>
                  </a:lnTo>
                  <a:lnTo>
                    <a:pt x="87" y="75"/>
                  </a:lnTo>
                  <a:lnTo>
                    <a:pt x="88" y="75"/>
                  </a:lnTo>
                  <a:lnTo>
                    <a:pt x="89" y="74"/>
                  </a:lnTo>
                  <a:lnTo>
                    <a:pt x="90" y="74"/>
                  </a:lnTo>
                  <a:lnTo>
                    <a:pt x="91" y="74"/>
                  </a:lnTo>
                  <a:lnTo>
                    <a:pt x="93" y="74"/>
                  </a:lnTo>
                  <a:lnTo>
                    <a:pt x="95" y="75"/>
                  </a:lnTo>
                  <a:lnTo>
                    <a:pt x="97" y="75"/>
                  </a:lnTo>
                  <a:lnTo>
                    <a:pt x="99" y="75"/>
                  </a:lnTo>
                  <a:lnTo>
                    <a:pt x="100" y="75"/>
                  </a:lnTo>
                  <a:lnTo>
                    <a:pt x="101" y="75"/>
                  </a:lnTo>
                  <a:lnTo>
                    <a:pt x="102" y="75"/>
                  </a:lnTo>
                  <a:lnTo>
                    <a:pt x="103" y="75"/>
                  </a:lnTo>
                  <a:lnTo>
                    <a:pt x="104" y="74"/>
                  </a:lnTo>
                  <a:lnTo>
                    <a:pt x="105" y="74"/>
                  </a:lnTo>
                  <a:lnTo>
                    <a:pt x="105" y="73"/>
                  </a:lnTo>
                  <a:lnTo>
                    <a:pt x="106" y="73"/>
                  </a:lnTo>
                  <a:lnTo>
                    <a:pt x="106" y="71"/>
                  </a:lnTo>
                  <a:lnTo>
                    <a:pt x="107" y="70"/>
                  </a:lnTo>
                  <a:lnTo>
                    <a:pt x="107" y="69"/>
                  </a:lnTo>
                  <a:lnTo>
                    <a:pt x="108" y="66"/>
                  </a:lnTo>
                  <a:lnTo>
                    <a:pt x="108" y="63"/>
                  </a:lnTo>
                  <a:lnTo>
                    <a:pt x="108" y="60"/>
                  </a:lnTo>
                  <a:lnTo>
                    <a:pt x="109" y="48"/>
                  </a:lnTo>
                  <a:lnTo>
                    <a:pt x="109" y="48"/>
                  </a:lnTo>
                  <a:lnTo>
                    <a:pt x="110" y="48"/>
                  </a:lnTo>
                  <a:lnTo>
                    <a:pt x="110" y="48"/>
                  </a:lnTo>
                  <a:lnTo>
                    <a:pt x="111" y="47"/>
                  </a:lnTo>
                  <a:lnTo>
                    <a:pt x="112" y="47"/>
                  </a:lnTo>
                  <a:lnTo>
                    <a:pt x="114" y="46"/>
                  </a:lnTo>
                  <a:lnTo>
                    <a:pt x="115" y="45"/>
                  </a:lnTo>
                  <a:lnTo>
                    <a:pt x="118" y="42"/>
                  </a:lnTo>
                  <a:lnTo>
                    <a:pt x="120" y="40"/>
                  </a:lnTo>
                  <a:lnTo>
                    <a:pt x="122" y="39"/>
                  </a:lnTo>
                  <a:lnTo>
                    <a:pt x="124" y="38"/>
                  </a:lnTo>
                  <a:lnTo>
                    <a:pt x="127" y="37"/>
                  </a:lnTo>
                  <a:lnTo>
                    <a:pt x="130" y="36"/>
                  </a:lnTo>
                  <a:lnTo>
                    <a:pt x="133" y="35"/>
                  </a:lnTo>
                  <a:lnTo>
                    <a:pt x="135" y="34"/>
                  </a:lnTo>
                  <a:lnTo>
                    <a:pt x="137" y="34"/>
                  </a:lnTo>
                  <a:lnTo>
                    <a:pt x="139" y="34"/>
                  </a:lnTo>
                  <a:lnTo>
                    <a:pt x="142" y="34"/>
                  </a:lnTo>
                  <a:lnTo>
                    <a:pt x="144" y="34"/>
                  </a:lnTo>
                  <a:lnTo>
                    <a:pt x="148" y="34"/>
                  </a:lnTo>
                  <a:lnTo>
                    <a:pt x="156" y="34"/>
                  </a:lnTo>
                  <a:lnTo>
                    <a:pt x="158" y="34"/>
                  </a:lnTo>
                  <a:lnTo>
                    <a:pt x="160" y="34"/>
                  </a:lnTo>
                  <a:lnTo>
                    <a:pt x="162" y="34"/>
                  </a:lnTo>
                  <a:lnTo>
                    <a:pt x="164" y="33"/>
                  </a:lnTo>
                  <a:lnTo>
                    <a:pt x="166" y="33"/>
                  </a:lnTo>
                  <a:lnTo>
                    <a:pt x="170" y="32"/>
                  </a:lnTo>
                  <a:lnTo>
                    <a:pt x="172" y="32"/>
                  </a:lnTo>
                  <a:lnTo>
                    <a:pt x="173" y="31"/>
                  </a:lnTo>
                  <a:lnTo>
                    <a:pt x="175" y="32"/>
                  </a:lnTo>
                  <a:lnTo>
                    <a:pt x="176" y="32"/>
                  </a:lnTo>
                  <a:lnTo>
                    <a:pt x="178" y="32"/>
                  </a:lnTo>
                  <a:lnTo>
                    <a:pt x="181" y="33"/>
                  </a:lnTo>
                  <a:lnTo>
                    <a:pt x="182" y="34"/>
                  </a:lnTo>
                  <a:lnTo>
                    <a:pt x="183" y="34"/>
                  </a:lnTo>
                  <a:lnTo>
                    <a:pt x="185" y="34"/>
                  </a:lnTo>
                  <a:lnTo>
                    <a:pt x="186" y="34"/>
                  </a:lnTo>
                  <a:lnTo>
                    <a:pt x="188" y="34"/>
                  </a:lnTo>
                  <a:lnTo>
                    <a:pt x="190" y="34"/>
                  </a:lnTo>
                  <a:lnTo>
                    <a:pt x="192" y="33"/>
                  </a:lnTo>
                  <a:lnTo>
                    <a:pt x="195" y="32"/>
                  </a:lnTo>
                  <a:lnTo>
                    <a:pt x="197" y="30"/>
                  </a:lnTo>
                  <a:lnTo>
                    <a:pt x="199" y="29"/>
                  </a:lnTo>
                  <a:lnTo>
                    <a:pt x="201" y="28"/>
                  </a:lnTo>
                  <a:lnTo>
                    <a:pt x="203" y="26"/>
                  </a:lnTo>
                  <a:lnTo>
                    <a:pt x="206" y="23"/>
                  </a:lnTo>
                  <a:lnTo>
                    <a:pt x="208" y="21"/>
                  </a:lnTo>
                  <a:lnTo>
                    <a:pt x="210" y="19"/>
                  </a:lnTo>
                  <a:lnTo>
                    <a:pt x="212" y="17"/>
                  </a:lnTo>
                  <a:lnTo>
                    <a:pt x="213" y="15"/>
                  </a:lnTo>
                  <a:lnTo>
                    <a:pt x="214" y="14"/>
                  </a:lnTo>
                  <a:lnTo>
                    <a:pt x="214" y="12"/>
                  </a:lnTo>
                  <a:lnTo>
                    <a:pt x="215" y="11"/>
                  </a:lnTo>
                  <a:lnTo>
                    <a:pt x="215" y="10"/>
                  </a:lnTo>
                  <a:lnTo>
                    <a:pt x="217" y="3"/>
                  </a:lnTo>
                  <a:lnTo>
                    <a:pt x="218" y="2"/>
                  </a:lnTo>
                  <a:lnTo>
                    <a:pt x="218" y="1"/>
                  </a:lnTo>
                  <a:lnTo>
                    <a:pt x="219" y="1"/>
                  </a:lnTo>
                  <a:lnTo>
                    <a:pt x="219" y="0"/>
                  </a:lnTo>
                  <a:lnTo>
                    <a:pt x="220" y="0"/>
                  </a:lnTo>
                  <a:lnTo>
                    <a:pt x="221" y="0"/>
                  </a:lnTo>
                  <a:lnTo>
                    <a:pt x="222" y="0"/>
                  </a:lnTo>
                </a:path>
              </a:pathLst>
            </a:custGeom>
            <a:noFill/>
            <a:ln w="2698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0" cap="none" spc="0" normalizeH="0" baseline="0" noProof="0">
                <a:ln>
                  <a:noFill/>
                </a:ln>
                <a:solidFill>
                  <a:srgbClr val="5F5F5F"/>
                </a:solidFill>
                <a:effectLst/>
                <a:uLnTx/>
                <a:uFillTx/>
                <a:latin typeface="Calibri" panose="020F0502020204030204"/>
                <a:ea typeface="+mn-ea"/>
                <a:cs typeface="+mn-cs"/>
              </a:endParaRPr>
            </a:p>
          </p:txBody>
        </p:sp>
        <p:sp>
          <p:nvSpPr>
            <p:cNvPr id="78" name="Rectangle 294">
              <a:extLst>
                <a:ext uri="{FF2B5EF4-FFF2-40B4-BE49-F238E27FC236}">
                  <a16:creationId xmlns:a16="http://schemas.microsoft.com/office/drawing/2014/main" id="{5E6AE6A4-831F-421C-986C-77286896FFFE}"/>
                </a:ext>
              </a:extLst>
            </p:cNvPr>
            <p:cNvSpPr>
              <a:spLocks noChangeArrowheads="1"/>
            </p:cNvSpPr>
            <p:nvPr/>
          </p:nvSpPr>
          <p:spPr bwMode="auto">
            <a:xfrm>
              <a:off x="5843434" y="3823587"/>
              <a:ext cx="27940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STC</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79" name="Rectangle 295">
              <a:extLst>
                <a:ext uri="{FF2B5EF4-FFF2-40B4-BE49-F238E27FC236}">
                  <a16:creationId xmlns:a16="http://schemas.microsoft.com/office/drawing/2014/main" id="{445128FF-8B13-4855-BE9A-D207A8ECF372}"/>
                </a:ext>
              </a:extLst>
            </p:cNvPr>
            <p:cNvSpPr>
              <a:spLocks noChangeArrowheads="1"/>
            </p:cNvSpPr>
            <p:nvPr/>
          </p:nvSpPr>
          <p:spPr bwMode="auto">
            <a:xfrm>
              <a:off x="5841847" y="4547487"/>
              <a:ext cx="2730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a:ln>
                    <a:noFill/>
                  </a:ln>
                  <a:solidFill>
                    <a:srgbClr val="000000"/>
                  </a:solidFill>
                  <a:effectLst/>
                  <a:uLnTx/>
                  <a:uFillTx/>
                  <a:latin typeface="Arial" panose="020B0604020202020204" pitchFamily="34" charset="0"/>
                  <a:ea typeface="+mn-ea"/>
                  <a:cs typeface="+mn-cs"/>
                </a:rPr>
                <a:t>JHC</a:t>
              </a:r>
              <a:endParaRPr kumimoji="0" lang="cs-CZ" altLang="cs-CZ" sz="1800" b="0" i="0" u="none" strike="noStrike" kern="0" cap="none" spc="0" normalizeH="0" baseline="0" noProof="0">
                <a:ln>
                  <a:noFill/>
                </a:ln>
                <a:solidFill>
                  <a:srgbClr val="5F5F5F"/>
                </a:solidFill>
                <a:effectLst/>
                <a:uLnTx/>
                <a:uFillTx/>
                <a:latin typeface="Arial" panose="020B0604020202020204" pitchFamily="34" charset="0"/>
                <a:ea typeface="+mn-ea"/>
                <a:cs typeface="+mn-cs"/>
              </a:endParaRPr>
            </a:p>
          </p:txBody>
        </p:sp>
        <p:sp>
          <p:nvSpPr>
            <p:cNvPr id="80" name="Rectangle 296">
              <a:extLst>
                <a:ext uri="{FF2B5EF4-FFF2-40B4-BE49-F238E27FC236}">
                  <a16:creationId xmlns:a16="http://schemas.microsoft.com/office/drawing/2014/main" id="{2DFCBE2F-9756-43BD-8364-3ED8CB16F723}"/>
                </a:ext>
              </a:extLst>
            </p:cNvPr>
            <p:cNvSpPr>
              <a:spLocks noChangeArrowheads="1"/>
            </p:cNvSpPr>
            <p:nvPr/>
          </p:nvSpPr>
          <p:spPr bwMode="auto">
            <a:xfrm>
              <a:off x="4963959" y="4029962"/>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1" name="Rectangle 297">
              <a:extLst>
                <a:ext uri="{FF2B5EF4-FFF2-40B4-BE49-F238E27FC236}">
                  <a16:creationId xmlns:a16="http://schemas.microsoft.com/office/drawing/2014/main" id="{16C8DEEF-0342-4536-97BF-59F91B912CD7}"/>
                </a:ext>
              </a:extLst>
            </p:cNvPr>
            <p:cNvSpPr>
              <a:spLocks noChangeArrowheads="1"/>
            </p:cNvSpPr>
            <p:nvPr/>
          </p:nvSpPr>
          <p:spPr bwMode="auto">
            <a:xfrm>
              <a:off x="7326159" y="4530024"/>
              <a:ext cx="271635" cy="148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JMK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2" name="Rectangle 298">
              <a:extLst>
                <a:ext uri="{FF2B5EF4-FFF2-40B4-BE49-F238E27FC236}">
                  <a16:creationId xmlns:a16="http://schemas.microsoft.com/office/drawing/2014/main" id="{0BE8E2BE-D63A-41EF-B8E6-5B75FC34FBBE}"/>
                </a:ext>
              </a:extLst>
            </p:cNvPr>
            <p:cNvSpPr>
              <a:spLocks noChangeArrowheads="1"/>
            </p:cNvSpPr>
            <p:nvPr/>
          </p:nvSpPr>
          <p:spPr bwMode="auto">
            <a:xfrm>
              <a:off x="6572097" y="4195062"/>
              <a:ext cx="27622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VYS</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3" name="Rectangle 299">
              <a:extLst>
                <a:ext uri="{FF2B5EF4-FFF2-40B4-BE49-F238E27FC236}">
                  <a16:creationId xmlns:a16="http://schemas.microsoft.com/office/drawing/2014/main" id="{BA31F247-0804-4F52-A969-014CE6028E6A}"/>
                </a:ext>
              </a:extLst>
            </p:cNvPr>
            <p:cNvSpPr>
              <a:spLocks noChangeArrowheads="1"/>
            </p:cNvSpPr>
            <p:nvPr/>
          </p:nvSpPr>
          <p:spPr bwMode="auto">
            <a:xfrm>
              <a:off x="8026247" y="4363337"/>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ZLK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4" name="Rectangle 300">
              <a:extLst>
                <a:ext uri="{FF2B5EF4-FFF2-40B4-BE49-F238E27FC236}">
                  <a16:creationId xmlns:a16="http://schemas.microsoft.com/office/drawing/2014/main" id="{528B2EA0-2BAE-45C0-8C9F-A039091C8F50}"/>
                </a:ext>
              </a:extLst>
            </p:cNvPr>
            <p:cNvSpPr>
              <a:spLocks noChangeArrowheads="1"/>
            </p:cNvSpPr>
            <p:nvPr/>
          </p:nvSpPr>
          <p:spPr bwMode="auto">
            <a:xfrm>
              <a:off x="5395760" y="3074287"/>
              <a:ext cx="2000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ULK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5" name="Rectangle 301">
              <a:extLst>
                <a:ext uri="{FF2B5EF4-FFF2-40B4-BE49-F238E27FC236}">
                  <a16:creationId xmlns:a16="http://schemas.microsoft.com/office/drawing/2014/main" id="{73C4E722-7E79-4C52-8FD0-A6148D12C0D1}"/>
                </a:ext>
              </a:extLst>
            </p:cNvPr>
            <p:cNvSpPr>
              <a:spLocks noChangeArrowheads="1"/>
            </p:cNvSpPr>
            <p:nvPr/>
          </p:nvSpPr>
          <p:spPr bwMode="auto">
            <a:xfrm>
              <a:off x="8227859" y="3733099"/>
              <a:ext cx="295275"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MSK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6" name="Rectangle 302">
              <a:extLst>
                <a:ext uri="{FF2B5EF4-FFF2-40B4-BE49-F238E27FC236}">
                  <a16:creationId xmlns:a16="http://schemas.microsoft.com/office/drawing/2014/main" id="{7E86411B-1077-4B03-ABDD-FF22401FE031}"/>
                </a:ext>
              </a:extLst>
            </p:cNvPr>
            <p:cNvSpPr>
              <a:spLocks noChangeArrowheads="1"/>
            </p:cNvSpPr>
            <p:nvPr/>
          </p:nvSpPr>
          <p:spPr bwMode="auto">
            <a:xfrm>
              <a:off x="7740497" y="4020437"/>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OLK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7" name="Rectangle 303">
              <a:extLst>
                <a:ext uri="{FF2B5EF4-FFF2-40B4-BE49-F238E27FC236}">
                  <a16:creationId xmlns:a16="http://schemas.microsoft.com/office/drawing/2014/main" id="{C0735F32-E4CA-468B-85E1-132BBB50F500}"/>
                </a:ext>
              </a:extLst>
            </p:cNvPr>
            <p:cNvSpPr>
              <a:spLocks noChangeArrowheads="1"/>
            </p:cNvSpPr>
            <p:nvPr/>
          </p:nvSpPr>
          <p:spPr bwMode="auto">
            <a:xfrm>
              <a:off x="6937222" y="3682299"/>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PAK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8" name="Rectangle 304">
              <a:extLst>
                <a:ext uri="{FF2B5EF4-FFF2-40B4-BE49-F238E27FC236}">
                  <a16:creationId xmlns:a16="http://schemas.microsoft.com/office/drawing/2014/main" id="{D0F4FA35-A512-4B2B-9A68-C0D79E27A7A0}"/>
                </a:ext>
              </a:extLst>
            </p:cNvPr>
            <p:cNvSpPr>
              <a:spLocks noChangeArrowheads="1"/>
            </p:cNvSpPr>
            <p:nvPr/>
          </p:nvSpPr>
          <p:spPr bwMode="auto">
            <a:xfrm>
              <a:off x="6626072" y="3155249"/>
              <a:ext cx="211138"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HKK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89" name="Rectangle 305">
              <a:extLst>
                <a:ext uri="{FF2B5EF4-FFF2-40B4-BE49-F238E27FC236}">
                  <a16:creationId xmlns:a16="http://schemas.microsoft.com/office/drawing/2014/main" id="{2F94C933-6061-4219-93FA-FFD734F43131}"/>
                </a:ext>
              </a:extLst>
            </p:cNvPr>
            <p:cNvSpPr>
              <a:spLocks noChangeArrowheads="1"/>
            </p:cNvSpPr>
            <p:nvPr/>
          </p:nvSpPr>
          <p:spPr bwMode="auto">
            <a:xfrm>
              <a:off x="6178397" y="2815524"/>
              <a:ext cx="19526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LBK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0" name="Rectangle 306">
              <a:extLst>
                <a:ext uri="{FF2B5EF4-FFF2-40B4-BE49-F238E27FC236}">
                  <a16:creationId xmlns:a16="http://schemas.microsoft.com/office/drawing/2014/main" id="{111E6135-6A04-4D70-9DAE-1AC1CA9EB811}"/>
                </a:ext>
              </a:extLst>
            </p:cNvPr>
            <p:cNvSpPr>
              <a:spLocks noChangeArrowheads="1"/>
            </p:cNvSpPr>
            <p:nvPr/>
          </p:nvSpPr>
          <p:spPr bwMode="auto">
            <a:xfrm>
              <a:off x="4695672" y="3375912"/>
              <a:ext cx="20637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KVK</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sp>
          <p:nvSpPr>
            <p:cNvPr id="91" name="Rectangle 307">
              <a:extLst>
                <a:ext uri="{FF2B5EF4-FFF2-40B4-BE49-F238E27FC236}">
                  <a16:creationId xmlns:a16="http://schemas.microsoft.com/office/drawing/2014/main" id="{D2F50D50-380B-4C33-A8B2-6C71305FBECC}"/>
                </a:ext>
              </a:extLst>
            </p:cNvPr>
            <p:cNvSpPr>
              <a:spLocks noChangeArrowheads="1"/>
            </p:cNvSpPr>
            <p:nvPr/>
          </p:nvSpPr>
          <p:spPr bwMode="auto">
            <a:xfrm>
              <a:off x="5853753" y="3504373"/>
              <a:ext cx="285750"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cs-CZ" altLang="cs-CZ" sz="800" b="0" i="0" u="none" strike="noStrike" kern="0" cap="none" spc="0" normalizeH="0" baseline="0" noProof="0" dirty="0">
                  <a:ln>
                    <a:noFill/>
                  </a:ln>
                  <a:solidFill>
                    <a:srgbClr val="000000"/>
                  </a:solidFill>
                  <a:effectLst/>
                  <a:uLnTx/>
                  <a:uFillTx/>
                  <a:latin typeface="Arial" panose="020B0604020202020204" pitchFamily="34" charset="0"/>
                  <a:ea typeface="+mn-ea"/>
                  <a:cs typeface="+mn-cs"/>
                </a:rPr>
                <a:t>PHA</a:t>
              </a:r>
              <a:endParaRPr kumimoji="0" lang="cs-CZ" altLang="cs-CZ" sz="1800" b="0" i="0" u="none" strike="noStrike" kern="0" cap="none" spc="0" normalizeH="0" baseline="0" noProof="0" dirty="0">
                <a:ln>
                  <a:noFill/>
                </a:ln>
                <a:solidFill>
                  <a:srgbClr val="5F5F5F"/>
                </a:solidFill>
                <a:effectLst/>
                <a:uLnTx/>
                <a:uFillTx/>
                <a:latin typeface="Arial" panose="020B0604020202020204" pitchFamily="34" charset="0"/>
                <a:ea typeface="+mn-ea"/>
                <a:cs typeface="+mn-cs"/>
              </a:endParaRPr>
            </a:p>
          </p:txBody>
        </p:sp>
      </p:grpSp>
      <p:graphicFrame>
        <p:nvGraphicFramePr>
          <p:cNvPr id="96" name="Chart 4">
            <a:extLst>
              <a:ext uri="{FF2B5EF4-FFF2-40B4-BE49-F238E27FC236}">
                <a16:creationId xmlns:a16="http://schemas.microsoft.com/office/drawing/2014/main" id="{4AC38C8F-B8F3-49D9-B76A-C208FA4E7B95}"/>
              </a:ext>
            </a:extLst>
          </p:cNvPr>
          <p:cNvGraphicFramePr/>
          <p:nvPr>
            <p:custDataLst>
              <p:tags r:id="rId4"/>
            </p:custDataLst>
          </p:nvPr>
        </p:nvGraphicFramePr>
        <p:xfrm>
          <a:off x="1402848" y="2352786"/>
          <a:ext cx="2942849" cy="4009088"/>
        </p:xfrm>
        <a:graphic>
          <a:graphicData uri="http://schemas.openxmlformats.org/drawingml/2006/chart">
            <c:chart xmlns:c="http://schemas.openxmlformats.org/drawingml/2006/chart" xmlns:r="http://schemas.openxmlformats.org/officeDocument/2006/relationships" r:id="rId14"/>
          </a:graphicData>
        </a:graphic>
      </p:graphicFrame>
      <p:graphicFrame>
        <p:nvGraphicFramePr>
          <p:cNvPr id="97" name="Group 110">
            <a:extLst>
              <a:ext uri="{FF2B5EF4-FFF2-40B4-BE49-F238E27FC236}">
                <a16:creationId xmlns:a16="http://schemas.microsoft.com/office/drawing/2014/main" id="{5EA21FDC-1D0E-45DA-827D-2D1A12AF2782}"/>
              </a:ext>
            </a:extLst>
          </p:cNvPr>
          <p:cNvGraphicFramePr>
            <a:graphicFrameLocks noGrp="1"/>
          </p:cNvGraphicFramePr>
          <p:nvPr>
            <p:custDataLst>
              <p:tags r:id="rId5"/>
            </p:custDataLst>
          </p:nvPr>
        </p:nvGraphicFramePr>
        <p:xfrm>
          <a:off x="313848" y="2699767"/>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 m.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99" name="TextovéPole 98">
            <a:extLst>
              <a:ext uri="{FF2B5EF4-FFF2-40B4-BE49-F238E27FC236}">
                <a16:creationId xmlns:a16="http://schemas.microsoft.com/office/drawing/2014/main" id="{D62BA589-ECD4-4C28-957D-21E8433A4FFA}"/>
              </a:ext>
            </a:extLst>
          </p:cNvPr>
          <p:cNvSpPr txBox="1"/>
          <p:nvPr>
            <p:custDataLst>
              <p:tags r:id="rId6"/>
            </p:custDataLst>
          </p:nvPr>
        </p:nvSpPr>
        <p:spPr>
          <a:xfrm>
            <a:off x="1157168" y="1505108"/>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09/2022 – 04/2023</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103" name="TextBox 5">
            <a:extLst>
              <a:ext uri="{FF2B5EF4-FFF2-40B4-BE49-F238E27FC236}">
                <a16:creationId xmlns:a16="http://schemas.microsoft.com/office/drawing/2014/main" id="{BC62A552-E667-74FE-84B7-34F2EF36ECE3}"/>
              </a:ext>
            </a:extLst>
          </p:cNvPr>
          <p:cNvSpPr txBox="1"/>
          <p:nvPr>
            <p:custDataLst>
              <p:tags r:id="rId7"/>
            </p:custDataLst>
          </p:nvPr>
        </p:nvSpPr>
        <p:spPr>
          <a:xfrm>
            <a:off x="432000" y="900000"/>
            <a:ext cx="10742043" cy="67710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dat: NRHZS, 2022 - 2024; </a:t>
            </a:r>
            <a:r>
              <a:rPr kumimoji="0" lang="cs-CZ" sz="1200" b="0" i="0" u="none" strike="noStrike" kern="0" cap="none" spc="0" normalizeH="0" baseline="0" noProof="0" dirty="0">
                <a:ln>
                  <a:noFill/>
                </a:ln>
                <a:solidFill>
                  <a:srgbClr val="000000"/>
                </a:solidFill>
                <a:effectLst/>
                <a:uLnTx/>
                <a:uFillTx/>
                <a:latin typeface="Calibri" panose="020F0502020204030204"/>
                <a:ea typeface="+mn-ea"/>
                <a:cs typeface="+mn-cs"/>
              </a:rPr>
              <a:t>o</a:t>
            </a:r>
            <a:r>
              <a:rPr kumimoji="0" lang="pl-PL" sz="1200" b="0" i="0" u="none" strike="noStrike" kern="1200" cap="none" spc="0" normalizeH="0" baseline="0" noProof="0" dirty="0">
                <a:ln>
                  <a:noFill/>
                </a:ln>
                <a:solidFill>
                  <a:prstClr val="black"/>
                </a:solidFill>
                <a:effectLst/>
                <a:uLnTx/>
                <a:uFillTx/>
                <a:latin typeface="Calibri" panose="020F0502020204030204"/>
                <a:ea typeface="+mn-ea"/>
                <a:cs typeface="+mn-cs"/>
              </a:rPr>
              <a:t>čkování identifikováno pomocí ATC kódu J07B</a:t>
            </a:r>
            <a:br>
              <a:rPr kumimoji="0" lang="cs-CZ" sz="1200" b="0" i="0" u="none" strike="noStrike" kern="0" cap="none" spc="0" normalizeH="0" baseline="0" noProof="0" dirty="0">
                <a:ln>
                  <a:noFill/>
                </a:ln>
                <a:solidFill>
                  <a:srgbClr val="DDDCE0">
                    <a:lumMod val="10000"/>
                  </a:srgbClr>
                </a:solidFill>
                <a:effectLst/>
                <a:uLnTx/>
                <a:uFillTx/>
                <a:latin typeface="Calibri" panose="020F0502020204030204"/>
                <a:ea typeface="+mn-ea"/>
                <a:cs typeface="+mn-cs"/>
              </a:rPr>
            </a:br>
            <a:r>
              <a:rPr kumimoji="0" lang="cs-CZ" sz="1200" b="1" i="0" u="sng" strike="noStrike" kern="0" cap="none" spc="0" normalizeH="0" baseline="0" noProof="0" dirty="0">
                <a:ln>
                  <a:noFill/>
                </a:ln>
                <a:solidFill>
                  <a:srgbClr val="DDDCE0">
                    <a:lumMod val="10000"/>
                  </a:srgbClr>
                </a:solidFill>
                <a:effectLst/>
                <a:uLnTx/>
                <a:uFillTx/>
                <a:latin typeface="Calibri" panose="020F0502020204030204"/>
                <a:ea typeface="+mn-ea"/>
                <a:cs typeface="+mn-cs"/>
              </a:rPr>
              <a:t>pacienti s vykázaným kardiovaskulárním onemocněním (I20–I25, I30–I51, I70–I79)  na hlavní diagnóze v daném roce, kteří byli ve stejném roce očkováni proti chřipce</a:t>
            </a:r>
            <a:endParaRPr kumimoji="0" lang="en-US" sz="1200" b="1" i="0" u="sng"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TextBox 9">
            <a:extLst>
              <a:ext uri="{FF2B5EF4-FFF2-40B4-BE49-F238E27FC236}">
                <a16:creationId xmlns:a16="http://schemas.microsoft.com/office/drawing/2014/main" id="{A90D7360-A949-A3C4-15F5-49338AE43BD8}"/>
              </a:ext>
            </a:extLst>
          </p:cNvPr>
          <p:cNvSpPr txBox="1"/>
          <p:nvPr>
            <p:custDataLst>
              <p:tags r:id="rId8"/>
            </p:custDataLst>
          </p:nvPr>
        </p:nvSpPr>
        <p:spPr>
          <a:xfrm>
            <a:off x="5263239" y="1788489"/>
            <a:ext cx="3604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Podíl vakcinovaných seniorů vzhledem k populaci </a:t>
            </a: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cs-CZ" sz="1400" b="0"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 65 let (%)</a:t>
            </a:r>
          </a:p>
        </p:txBody>
      </p:sp>
      <p:sp>
        <p:nvSpPr>
          <p:cNvPr id="109" name="TextBox 9">
            <a:extLst>
              <a:ext uri="{FF2B5EF4-FFF2-40B4-BE49-F238E27FC236}">
                <a16:creationId xmlns:a16="http://schemas.microsoft.com/office/drawing/2014/main" id="{6EE30093-D4F0-AD09-AD4E-0A0322F7C6DA}"/>
              </a:ext>
            </a:extLst>
          </p:cNvPr>
          <p:cNvSpPr txBox="1"/>
          <p:nvPr/>
        </p:nvSpPr>
        <p:spPr>
          <a:xfrm>
            <a:off x="4587394" y="2431677"/>
            <a:ext cx="1216691"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000000"/>
                </a:solidFill>
                <a:effectLst/>
                <a:uLnTx/>
                <a:uFillTx/>
                <a:latin typeface="Calibri" panose="020F0502020204030204"/>
                <a:ea typeface="+mn-ea"/>
                <a:cs typeface="Arial" panose="020B0604020202020204" pitchFamily="34" charset="0"/>
              </a:rPr>
              <a:t>Kraj bydliště</a:t>
            </a:r>
          </a:p>
        </p:txBody>
      </p:sp>
      <p:graphicFrame>
        <p:nvGraphicFramePr>
          <p:cNvPr id="110" name="Chart 4">
            <a:extLst>
              <a:ext uri="{FF2B5EF4-FFF2-40B4-BE49-F238E27FC236}">
                <a16:creationId xmlns:a16="http://schemas.microsoft.com/office/drawing/2014/main" id="{E842B0CB-85FC-5A13-5D24-3F2E3CA0EEA4}"/>
              </a:ext>
            </a:extLst>
          </p:cNvPr>
          <p:cNvGraphicFramePr/>
          <p:nvPr>
            <p:custDataLst>
              <p:tags r:id="rId9"/>
            </p:custDataLst>
          </p:nvPr>
        </p:nvGraphicFramePr>
        <p:xfrm>
          <a:off x="5760385" y="2352786"/>
          <a:ext cx="2942849" cy="4009088"/>
        </p:xfrm>
        <a:graphic>
          <a:graphicData uri="http://schemas.openxmlformats.org/drawingml/2006/chart">
            <c:chart xmlns:c="http://schemas.openxmlformats.org/drawingml/2006/chart" xmlns:r="http://schemas.openxmlformats.org/officeDocument/2006/relationships" r:id="rId15"/>
          </a:graphicData>
        </a:graphic>
      </p:graphicFrame>
      <p:graphicFrame>
        <p:nvGraphicFramePr>
          <p:cNvPr id="111" name="Group 110">
            <a:extLst>
              <a:ext uri="{FF2B5EF4-FFF2-40B4-BE49-F238E27FC236}">
                <a16:creationId xmlns:a16="http://schemas.microsoft.com/office/drawing/2014/main" id="{D6E63895-BE7F-7465-0B5F-63A46C36D9F6}"/>
              </a:ext>
            </a:extLst>
          </p:cNvPr>
          <p:cNvGraphicFramePr>
            <a:graphicFrameLocks noGrp="1"/>
          </p:cNvGraphicFramePr>
          <p:nvPr>
            <p:custDataLst>
              <p:tags r:id="rId10"/>
            </p:custDataLst>
          </p:nvPr>
        </p:nvGraphicFramePr>
        <p:xfrm>
          <a:off x="4671385" y="2699767"/>
          <a:ext cx="1257134" cy="3510090"/>
        </p:xfrm>
        <a:graphic>
          <a:graphicData uri="http://schemas.openxmlformats.org/drawingml/2006/table">
            <a:tbl>
              <a:tblPr/>
              <a:tblGrid>
                <a:gridCol w="1257134">
                  <a:extLst>
                    <a:ext uri="{9D8B030D-6E8A-4147-A177-3AD203B41FA5}">
                      <a16:colId xmlns:a16="http://schemas.microsoft.com/office/drawing/2014/main" val="20000"/>
                    </a:ext>
                  </a:extLst>
                </a:gridCol>
              </a:tblGrid>
              <a:tr h="234006">
                <a:tc>
                  <a:txBody>
                    <a:bodyPr/>
                    <a:lstStyle/>
                    <a:p>
                      <a:pPr algn="r" fontAlgn="b"/>
                      <a:r>
                        <a:rPr lang="cs-CZ" sz="1100" b="0" i="0" u="none" strike="noStrike">
                          <a:solidFill>
                            <a:srgbClr val="000000"/>
                          </a:solidFill>
                          <a:effectLst/>
                          <a:latin typeface="Calibri" panose="020F0502020204030204" pitchFamily="34" charset="0"/>
                        </a:rPr>
                        <a:t>Hl. m. Praha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r h="234006">
                <a:tc>
                  <a:txBody>
                    <a:bodyPr/>
                    <a:lstStyle/>
                    <a:p>
                      <a:pPr algn="r" fontAlgn="b"/>
                      <a:r>
                        <a:rPr lang="cs-CZ" sz="1100" b="0" i="0" u="none" strike="noStrike">
                          <a:solidFill>
                            <a:srgbClr val="000000"/>
                          </a:solidFill>
                          <a:effectLst/>
                          <a:latin typeface="Calibri" panose="020F0502020204030204" pitchFamily="34" charset="0"/>
                        </a:rPr>
                        <a:t>Ústecký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1"/>
                  </a:ext>
                </a:extLst>
              </a:tr>
              <a:tr h="234006">
                <a:tc>
                  <a:txBody>
                    <a:bodyPr/>
                    <a:lstStyle/>
                    <a:p>
                      <a:pPr algn="r" fontAlgn="b"/>
                      <a:r>
                        <a:rPr lang="cs-CZ" sz="1100" b="0" i="0" u="none" strike="noStrike">
                          <a:solidFill>
                            <a:srgbClr val="000000"/>
                          </a:solidFill>
                          <a:effectLst/>
                          <a:latin typeface="Calibri" panose="020F0502020204030204" pitchFamily="34" charset="0"/>
                        </a:rPr>
                        <a:t>Vysočina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234006">
                <a:tc>
                  <a:txBody>
                    <a:bodyPr/>
                    <a:lstStyle/>
                    <a:p>
                      <a:pPr algn="r" fontAlgn="b"/>
                      <a:r>
                        <a:rPr lang="cs-CZ" sz="1100" b="0" i="0" u="none" strike="noStrike">
                          <a:solidFill>
                            <a:srgbClr val="000000"/>
                          </a:solidFill>
                          <a:effectLst/>
                          <a:latin typeface="Calibri" panose="020F0502020204030204" pitchFamily="34" charset="0"/>
                        </a:rPr>
                        <a:t>Jihočeský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234006">
                <a:tc>
                  <a:txBody>
                    <a:bodyPr/>
                    <a:lstStyle/>
                    <a:p>
                      <a:pPr algn="r" fontAlgn="b"/>
                      <a:r>
                        <a:rPr lang="cs-CZ" sz="1100" b="0" i="0" u="none" strike="noStrike">
                          <a:solidFill>
                            <a:srgbClr val="000000"/>
                          </a:solidFill>
                          <a:effectLst/>
                          <a:latin typeface="Calibri" panose="020F0502020204030204" pitchFamily="34" charset="0"/>
                        </a:rPr>
                        <a:t>Liberecký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4"/>
                  </a:ext>
                </a:extLst>
              </a:tr>
              <a:tr h="234006">
                <a:tc>
                  <a:txBody>
                    <a:bodyPr/>
                    <a:lstStyle/>
                    <a:p>
                      <a:pPr algn="r" fontAlgn="b"/>
                      <a:r>
                        <a:rPr lang="cs-CZ" sz="1100" b="0" i="0" u="none" strike="noStrike">
                          <a:solidFill>
                            <a:srgbClr val="000000"/>
                          </a:solidFill>
                          <a:effectLst/>
                          <a:latin typeface="Calibri" panose="020F0502020204030204" pitchFamily="34" charset="0"/>
                        </a:rPr>
                        <a:t>Středočeský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5"/>
                  </a:ext>
                </a:extLst>
              </a:tr>
              <a:tr h="234006">
                <a:tc>
                  <a:txBody>
                    <a:bodyPr/>
                    <a:lstStyle/>
                    <a:p>
                      <a:pPr algn="r" fontAlgn="b"/>
                      <a:r>
                        <a:rPr lang="cs-CZ" sz="1100" b="0" i="0" u="none" strike="noStrike">
                          <a:solidFill>
                            <a:srgbClr val="000000"/>
                          </a:solidFill>
                          <a:effectLst/>
                          <a:latin typeface="Calibri" panose="020F0502020204030204" pitchFamily="34" charset="0"/>
                        </a:rPr>
                        <a:t>Pardubický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6"/>
                  </a:ext>
                </a:extLst>
              </a:tr>
              <a:tr h="234006">
                <a:tc>
                  <a:txBody>
                    <a:bodyPr/>
                    <a:lstStyle/>
                    <a:p>
                      <a:pPr algn="r" fontAlgn="b"/>
                      <a:r>
                        <a:rPr lang="cs-CZ" sz="1100" b="0" i="0" u="none" strike="noStrike">
                          <a:solidFill>
                            <a:srgbClr val="000000"/>
                          </a:solidFill>
                          <a:effectLst/>
                          <a:latin typeface="Calibri" panose="020F0502020204030204" pitchFamily="34" charset="0"/>
                        </a:rPr>
                        <a:t>Královéhradecký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7"/>
                  </a:ext>
                </a:extLst>
              </a:tr>
              <a:tr h="234006">
                <a:tc>
                  <a:txBody>
                    <a:bodyPr/>
                    <a:lstStyle/>
                    <a:p>
                      <a:pPr algn="r" fontAlgn="b"/>
                      <a:r>
                        <a:rPr lang="cs-CZ" sz="1100" b="0" i="0" u="none" strike="noStrike">
                          <a:solidFill>
                            <a:srgbClr val="000000"/>
                          </a:solidFill>
                          <a:effectLst/>
                          <a:latin typeface="Calibri" panose="020F0502020204030204" pitchFamily="34" charset="0"/>
                        </a:rPr>
                        <a:t>Česká republika</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8"/>
                  </a:ext>
                </a:extLst>
              </a:tr>
              <a:tr h="234006">
                <a:tc>
                  <a:txBody>
                    <a:bodyPr/>
                    <a:lstStyle/>
                    <a:p>
                      <a:pPr algn="r" fontAlgn="b"/>
                      <a:r>
                        <a:rPr lang="cs-CZ" sz="1100" b="0" i="0" u="none" strike="noStrike">
                          <a:solidFill>
                            <a:srgbClr val="000000"/>
                          </a:solidFill>
                          <a:effectLst/>
                          <a:latin typeface="Calibri" panose="020F0502020204030204" pitchFamily="34" charset="0"/>
                        </a:rPr>
                        <a:t>Karlovarský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09"/>
                  </a:ext>
                </a:extLst>
              </a:tr>
              <a:tr h="234006">
                <a:tc>
                  <a:txBody>
                    <a:bodyPr/>
                    <a:lstStyle/>
                    <a:p>
                      <a:pPr algn="r" fontAlgn="b"/>
                      <a:r>
                        <a:rPr lang="cs-CZ" sz="1100" b="0" i="0" u="none" strike="noStrike">
                          <a:solidFill>
                            <a:srgbClr val="000000"/>
                          </a:solidFill>
                          <a:effectLst/>
                          <a:latin typeface="Calibri" panose="020F0502020204030204" pitchFamily="34" charset="0"/>
                        </a:rPr>
                        <a:t>Jihomoravský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0"/>
                  </a:ext>
                </a:extLst>
              </a:tr>
              <a:tr h="234006">
                <a:tc>
                  <a:txBody>
                    <a:bodyPr/>
                    <a:lstStyle/>
                    <a:p>
                      <a:pPr algn="r" fontAlgn="b"/>
                      <a:r>
                        <a:rPr lang="cs-CZ" sz="1100" b="0" i="0" u="none" strike="noStrike">
                          <a:solidFill>
                            <a:srgbClr val="000000"/>
                          </a:solidFill>
                          <a:effectLst/>
                          <a:latin typeface="Calibri" panose="020F0502020204030204" pitchFamily="34" charset="0"/>
                        </a:rPr>
                        <a:t>Zlínský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1"/>
                  </a:ext>
                </a:extLst>
              </a:tr>
              <a:tr h="234006">
                <a:tc>
                  <a:txBody>
                    <a:bodyPr/>
                    <a:lstStyle/>
                    <a:p>
                      <a:pPr algn="r" fontAlgn="b"/>
                      <a:r>
                        <a:rPr lang="cs-CZ" sz="1100" b="0" i="0" u="none" strike="noStrike">
                          <a:solidFill>
                            <a:srgbClr val="000000"/>
                          </a:solidFill>
                          <a:effectLst/>
                          <a:latin typeface="Calibri" panose="020F0502020204030204" pitchFamily="34" charset="0"/>
                        </a:rPr>
                        <a:t>Olomoucký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2"/>
                  </a:ext>
                </a:extLst>
              </a:tr>
              <a:tr h="234006">
                <a:tc>
                  <a:txBody>
                    <a:bodyPr/>
                    <a:lstStyle/>
                    <a:p>
                      <a:pPr algn="r" fontAlgn="b"/>
                      <a:r>
                        <a:rPr lang="cs-CZ" sz="1100" b="0" i="0" u="none" strike="noStrike">
                          <a:solidFill>
                            <a:srgbClr val="000000"/>
                          </a:solidFill>
                          <a:effectLst/>
                          <a:latin typeface="Calibri" panose="020F0502020204030204" pitchFamily="34" charset="0"/>
                        </a:rPr>
                        <a:t>Plzeňský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3"/>
                  </a:ext>
                </a:extLst>
              </a:tr>
              <a:tr h="234006">
                <a:tc>
                  <a:txBody>
                    <a:bodyPr/>
                    <a:lstStyle/>
                    <a:p>
                      <a:pPr algn="r" fontAlgn="b"/>
                      <a:r>
                        <a:rPr lang="cs-CZ" sz="1100" b="0" i="0" u="none" strike="noStrike" dirty="0">
                          <a:solidFill>
                            <a:srgbClr val="000000"/>
                          </a:solidFill>
                          <a:effectLst/>
                          <a:latin typeface="Calibri" panose="020F0502020204030204" pitchFamily="34" charset="0"/>
                        </a:rPr>
                        <a:t>Moravskoslezský kraj</a:t>
                      </a:r>
                    </a:p>
                  </a:txBody>
                  <a:tcPr marL="6350" marR="6350" marT="6350" marB="0" anchor="b">
                    <a:lnL>
                      <a:noFill/>
                    </a:lnL>
                    <a:lnR>
                      <a:noFill/>
                    </a:lnR>
                    <a:lnT>
                      <a:noFill/>
                    </a:lnT>
                    <a:lnB>
                      <a:noFill/>
                    </a:lnB>
                    <a:lnTlToBr>
                      <a:noFill/>
                    </a:lnTlToBr>
                    <a:lnBlToTr>
                      <a:noFill/>
                    </a:lnBlToTr>
                    <a:noFill/>
                  </a:tcPr>
                </a:tc>
                <a:extLst>
                  <a:ext uri="{0D108BD9-81ED-4DB2-BD59-A6C34878D82A}">
                    <a16:rowId xmlns:a16="http://schemas.microsoft.com/office/drawing/2014/main" val="10014"/>
                  </a:ext>
                </a:extLst>
              </a:tr>
            </a:tbl>
          </a:graphicData>
        </a:graphic>
      </p:graphicFrame>
      <p:sp>
        <p:nvSpPr>
          <p:cNvPr id="112" name="TextovéPole 111">
            <a:extLst>
              <a:ext uri="{FF2B5EF4-FFF2-40B4-BE49-F238E27FC236}">
                <a16:creationId xmlns:a16="http://schemas.microsoft.com/office/drawing/2014/main" id="{33CA4FD8-DA01-E54C-9700-F5A97CC7B0B2}"/>
              </a:ext>
            </a:extLst>
          </p:cNvPr>
          <p:cNvSpPr txBox="1"/>
          <p:nvPr>
            <p:custDataLst>
              <p:tags r:id="rId11"/>
            </p:custDataLst>
          </p:nvPr>
        </p:nvSpPr>
        <p:spPr>
          <a:xfrm>
            <a:off x="5619218" y="1504429"/>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
        <p:nvSpPr>
          <p:cNvPr id="2" name="TextovéPole 1">
            <a:extLst>
              <a:ext uri="{FF2B5EF4-FFF2-40B4-BE49-F238E27FC236}">
                <a16:creationId xmlns:a16="http://schemas.microsoft.com/office/drawing/2014/main" id="{B2A6D2FC-2701-3474-9563-9DFC029B2623}"/>
              </a:ext>
            </a:extLst>
          </p:cNvPr>
          <p:cNvSpPr txBox="1"/>
          <p:nvPr>
            <p:custDataLst>
              <p:tags r:id="rId12"/>
            </p:custDataLst>
          </p:nvPr>
        </p:nvSpPr>
        <p:spPr>
          <a:xfrm>
            <a:off x="8904926" y="2645864"/>
            <a:ext cx="29428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800" b="1" i="0" u="none" strike="noStrike" kern="1200" cap="none" spc="0" normalizeH="0" baseline="0" noProof="0" dirty="0">
                <a:ln>
                  <a:noFill/>
                </a:ln>
                <a:solidFill>
                  <a:prstClr val="black"/>
                </a:solidFill>
                <a:effectLst/>
                <a:uLnTx/>
                <a:uFillTx/>
                <a:latin typeface="Calibri" panose="020F0502020204030204"/>
                <a:ea typeface="+mn-ea"/>
                <a:cs typeface="+mn-cs"/>
              </a:rPr>
              <a:t>Období 09/2023 – 04/2024</a:t>
            </a:r>
            <a:endParaRPr kumimoji="0" lang="cs-CZ" sz="18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45245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1">
            <a:extLst>
              <a:ext uri="{FF2B5EF4-FFF2-40B4-BE49-F238E27FC236}">
                <a16:creationId xmlns:a16="http://schemas.microsoft.com/office/drawing/2014/main" id="{F4CFC037-8B47-4DE1-968D-79A0D15FC0EF}"/>
              </a:ext>
            </a:extLst>
          </p:cNvPr>
          <p:cNvSpPr>
            <a:spLocks noGrp="1"/>
          </p:cNvSpPr>
          <p:nvPr>
            <p:ph type="title"/>
            <p:custDataLst>
              <p:tags r:id="rId1"/>
            </p:custDataLst>
          </p:nvPr>
        </p:nvSpPr>
        <p:spPr>
          <a:xfrm>
            <a:off x="396000" y="208648"/>
            <a:ext cx="11107026" cy="535460"/>
          </a:xfrm>
        </p:spPr>
        <p:txBody>
          <a:bodyPr>
            <a:noAutofit/>
          </a:bodyPr>
          <a:lstStyle/>
          <a:p>
            <a:r>
              <a:rPr lang="en-US" dirty="0" err="1">
                <a:solidFill>
                  <a:srgbClr val="C22728"/>
                </a:solidFill>
              </a:rPr>
              <a:t>Proočkovanost</a:t>
            </a:r>
            <a:r>
              <a:rPr lang="en-US" dirty="0">
                <a:solidFill>
                  <a:srgbClr val="C22728"/>
                </a:solidFill>
              </a:rPr>
              <a:t> </a:t>
            </a:r>
            <a:r>
              <a:rPr lang="en-US" dirty="0" err="1">
                <a:solidFill>
                  <a:srgbClr val="C22728"/>
                </a:solidFill>
              </a:rPr>
              <a:t>proti</a:t>
            </a:r>
            <a:r>
              <a:rPr lang="en-US" dirty="0">
                <a:solidFill>
                  <a:srgbClr val="C22728"/>
                </a:solidFill>
              </a:rPr>
              <a:t> </a:t>
            </a:r>
            <a:r>
              <a:rPr lang="en-US" dirty="0" err="1">
                <a:solidFill>
                  <a:srgbClr val="C22728"/>
                </a:solidFill>
              </a:rPr>
              <a:t>chřipce</a:t>
            </a:r>
            <a:r>
              <a:rPr lang="en-US" dirty="0">
                <a:solidFill>
                  <a:srgbClr val="C22728"/>
                </a:solidFill>
              </a:rPr>
              <a:t> u </a:t>
            </a:r>
            <a:r>
              <a:rPr lang="cs-CZ" dirty="0">
                <a:solidFill>
                  <a:srgbClr val="C22728"/>
                </a:solidFill>
              </a:rPr>
              <a:t>osob s </a:t>
            </a:r>
            <a:r>
              <a:rPr lang="en-US" dirty="0" err="1">
                <a:solidFill>
                  <a:srgbClr val="C22728"/>
                </a:solidFill>
              </a:rPr>
              <a:t>vybraný</a:t>
            </a:r>
            <a:r>
              <a:rPr lang="cs-CZ" dirty="0">
                <a:solidFill>
                  <a:srgbClr val="C22728"/>
                </a:solidFill>
              </a:rPr>
              <a:t>mi</a:t>
            </a:r>
            <a:r>
              <a:rPr lang="en-US" dirty="0">
                <a:solidFill>
                  <a:srgbClr val="C22728"/>
                </a:solidFill>
              </a:rPr>
              <a:t> </a:t>
            </a:r>
            <a:r>
              <a:rPr lang="cs-CZ" dirty="0">
                <a:solidFill>
                  <a:srgbClr val="C22728"/>
                </a:solidFill>
              </a:rPr>
              <a:t>ne</a:t>
            </a:r>
            <a:r>
              <a:rPr lang="en-US" dirty="0" err="1">
                <a:solidFill>
                  <a:srgbClr val="C22728"/>
                </a:solidFill>
              </a:rPr>
              <a:t>moc</a:t>
            </a:r>
            <a:r>
              <a:rPr lang="cs-CZ" dirty="0" err="1">
                <a:solidFill>
                  <a:srgbClr val="C22728"/>
                </a:solidFill>
              </a:rPr>
              <a:t>emi</a:t>
            </a:r>
            <a:endParaRPr lang="cs-CZ" dirty="0">
              <a:solidFill>
                <a:srgbClr val="C22728"/>
              </a:solidFill>
            </a:endParaRPr>
          </a:p>
        </p:txBody>
      </p:sp>
      <p:sp>
        <p:nvSpPr>
          <p:cNvPr id="6" name="Rectangle 4">
            <a:extLst>
              <a:ext uri="{FF2B5EF4-FFF2-40B4-BE49-F238E27FC236}">
                <a16:creationId xmlns:a16="http://schemas.microsoft.com/office/drawing/2014/main" id="{B6330EA8-F476-45F2-A8A4-E097C3757CF8}"/>
              </a:ext>
            </a:extLst>
          </p:cNvPr>
          <p:cNvSpPr/>
          <p:nvPr>
            <p:custDataLst>
              <p:tags r:id="rId2"/>
            </p:custDataLst>
          </p:nvPr>
        </p:nvSpPr>
        <p:spPr>
          <a:xfrm>
            <a:off x="396000" y="684000"/>
            <a:ext cx="8454411"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dirty="0">
                <a:ln>
                  <a:noFill/>
                </a:ln>
                <a:solidFill>
                  <a:prstClr val="black"/>
                </a:solidFill>
                <a:effectLst/>
                <a:uLnTx/>
                <a:uFillTx/>
                <a:latin typeface="Calibri" panose="020F0502020204030204"/>
                <a:ea typeface="+mn-ea"/>
                <a:cs typeface="+mn-cs"/>
              </a:rPr>
              <a:t>Zdroj dat: ISIN 2023 - 2024, NRHZS do 31.3.2024, aktualizováno 25.8.2024;</a:t>
            </a:r>
            <a:br>
              <a:rPr kumimoji="0" lang="cs-CZ" sz="1200" b="0" i="0" u="none" strike="noStrike" kern="0" cap="none" spc="0" normalizeH="0" baseline="0" noProof="0" dirty="0">
                <a:ln>
                  <a:noFill/>
                </a:ln>
                <a:solidFill>
                  <a:srgbClr val="D8D8D8">
                    <a:lumMod val="10000"/>
                  </a:srgbClr>
                </a:solidFill>
                <a:effectLst/>
                <a:uLnTx/>
                <a:uFillTx/>
                <a:latin typeface="Calibri" panose="020F0502020204030204"/>
                <a:ea typeface="+mn-ea"/>
                <a:cs typeface="+mn-cs"/>
              </a:rPr>
            </a:br>
            <a:r>
              <a:rPr kumimoji="0" lang="cs-CZ" sz="1200" b="1" i="0" u="sng" strike="noStrike" kern="0" cap="none" spc="0" normalizeH="0" baseline="0" noProof="0" dirty="0">
                <a:ln>
                  <a:noFill/>
                </a:ln>
                <a:solidFill>
                  <a:srgbClr val="D8D8D8">
                    <a:lumMod val="10000"/>
                  </a:srgbClr>
                </a:solidFill>
                <a:effectLst/>
                <a:uLnTx/>
                <a:uFillTx/>
                <a:latin typeface="Calibri" panose="020F0502020204030204"/>
                <a:ea typeface="+mn-ea"/>
                <a:cs typeface="+mn-cs"/>
              </a:rPr>
              <a:t>pacienti s vykázaným onemocnění na hlavní diagnóze v daném období, kteří byli ve stejném období očkováni proti chřipce</a:t>
            </a:r>
            <a:endParaRPr kumimoji="0" lang="en-US" sz="1200" b="1" i="0" u="sng" strike="noStrike" kern="0" cap="none" spc="0" normalizeH="0" baseline="0" noProof="0" dirty="0">
              <a:ln>
                <a:noFill/>
              </a:ln>
              <a:solidFill>
                <a:srgbClr val="D8D8D8">
                  <a:lumMod val="10000"/>
                </a:srgbClr>
              </a:solidFill>
              <a:effectLst/>
              <a:uLnTx/>
              <a:uFillTx/>
              <a:latin typeface="Calibri" panose="020F0502020204030204"/>
              <a:ea typeface="+mn-ea"/>
              <a:cs typeface="+mn-cs"/>
            </a:endParaRPr>
          </a:p>
        </p:txBody>
      </p:sp>
      <p:sp>
        <p:nvSpPr>
          <p:cNvPr id="16" name="TextovéPole 15">
            <a:extLst>
              <a:ext uri="{FF2B5EF4-FFF2-40B4-BE49-F238E27FC236}">
                <a16:creationId xmlns:a16="http://schemas.microsoft.com/office/drawing/2014/main" id="{9A4CF0C7-B303-DEAB-4650-2B078DF68247}"/>
              </a:ext>
            </a:extLst>
          </p:cNvPr>
          <p:cNvSpPr txBox="1"/>
          <p:nvPr>
            <p:custDataLst>
              <p:tags r:id="rId3"/>
            </p:custDataLst>
          </p:nvPr>
        </p:nvSpPr>
        <p:spPr>
          <a:xfrm>
            <a:off x="393581" y="1438074"/>
            <a:ext cx="586559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rPr>
              <a:t>Podíl pacientů, kteří mají v sezónním období 2023-2024 uvedenou kombinaci onemocnění a zároveň jsou v tomto období očkováni (vztaženo ke všem pacientům, kteří mají v daném roce uvedenou kombinaci onemocnění</a:t>
            </a:r>
            <a:r>
              <a:rPr kumimoji="0" lang="cs-CZ" sz="1400" b="1" i="0" u="sng" strike="noStrike" kern="0" cap="none" spc="0" normalizeH="0" baseline="0" noProof="0" dirty="0">
                <a:ln>
                  <a:noFill/>
                </a:ln>
                <a:solidFill>
                  <a:srgbClr val="DDDCE0">
                    <a:lumMod val="10000"/>
                  </a:srgbClr>
                </a:solidFill>
                <a:effectLst/>
                <a:uLnTx/>
                <a:uFillTx/>
                <a:latin typeface="Calibri" panose="020F0502020204030204"/>
                <a:ea typeface="+mn-ea"/>
                <a:cs typeface="+mn-cs"/>
              </a:rPr>
              <a:t>)</a:t>
            </a:r>
            <a:r>
              <a:rPr kumimoji="0" lang="cs-CZ" sz="1400" b="1" i="0" u="none" strike="noStrike" kern="0" cap="none" spc="0" normalizeH="0" baseline="0" noProof="0" dirty="0">
                <a:ln>
                  <a:noFill/>
                </a:ln>
                <a:solidFill>
                  <a:srgbClr val="DDDCE0">
                    <a:lumMod val="10000"/>
                  </a:srgbClr>
                </a:solidFill>
                <a:effectLst/>
                <a:uLnTx/>
                <a:uFillTx/>
                <a:latin typeface="Calibri" panose="020F0502020204030204"/>
                <a:ea typeface="+mn-ea"/>
                <a:cs typeface="+mn-cs"/>
              </a:rPr>
              <a:t>.</a:t>
            </a:r>
          </a:p>
        </p:txBody>
      </p:sp>
      <p:graphicFrame>
        <p:nvGraphicFramePr>
          <p:cNvPr id="17" name="Tabulka 16">
            <a:extLst>
              <a:ext uri="{FF2B5EF4-FFF2-40B4-BE49-F238E27FC236}">
                <a16:creationId xmlns:a16="http://schemas.microsoft.com/office/drawing/2014/main" id="{27D82436-741B-E77D-FFDC-3259B1004803}"/>
              </a:ext>
            </a:extLst>
          </p:cNvPr>
          <p:cNvGraphicFramePr>
            <a:graphicFrameLocks noGrp="1"/>
          </p:cNvGraphicFramePr>
          <p:nvPr>
            <p:custDataLst>
              <p:tags r:id="rId4"/>
            </p:custDataLst>
          </p:nvPr>
        </p:nvGraphicFramePr>
        <p:xfrm>
          <a:off x="6481760" y="1438074"/>
          <a:ext cx="5511801" cy="4741127"/>
        </p:xfrm>
        <a:graphic>
          <a:graphicData uri="http://schemas.openxmlformats.org/drawingml/2006/table">
            <a:tbl>
              <a:tblPr firstRow="1" bandRow="1"/>
              <a:tblGrid>
                <a:gridCol w="2449689">
                  <a:extLst>
                    <a:ext uri="{9D8B030D-6E8A-4147-A177-3AD203B41FA5}">
                      <a16:colId xmlns:a16="http://schemas.microsoft.com/office/drawing/2014/main" val="885732341"/>
                    </a:ext>
                  </a:extLst>
                </a:gridCol>
                <a:gridCol w="1020704">
                  <a:extLst>
                    <a:ext uri="{9D8B030D-6E8A-4147-A177-3AD203B41FA5}">
                      <a16:colId xmlns:a16="http://schemas.microsoft.com/office/drawing/2014/main" val="50555127"/>
                    </a:ext>
                  </a:extLst>
                </a:gridCol>
                <a:gridCol w="1020704">
                  <a:extLst>
                    <a:ext uri="{9D8B030D-6E8A-4147-A177-3AD203B41FA5}">
                      <a16:colId xmlns:a16="http://schemas.microsoft.com/office/drawing/2014/main" val="2761564172"/>
                    </a:ext>
                  </a:extLst>
                </a:gridCol>
                <a:gridCol w="1020704">
                  <a:extLst>
                    <a:ext uri="{9D8B030D-6E8A-4147-A177-3AD203B41FA5}">
                      <a16:colId xmlns:a16="http://schemas.microsoft.com/office/drawing/2014/main" val="1298947196"/>
                    </a:ext>
                  </a:extLst>
                </a:gridCol>
              </a:tblGrid>
              <a:tr h="705242">
                <a:tc>
                  <a:txBody>
                    <a:bodyPr/>
                    <a:lstStyle>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pPr algn="ctr"/>
                      <a:r>
                        <a:rPr lang="cs-CZ" sz="1200" b="0" dirty="0">
                          <a:solidFill>
                            <a:schemeClr val="accent5">
                              <a:lumMod val="10000"/>
                            </a:schemeClr>
                          </a:solidFill>
                        </a:rPr>
                        <a:t>Počet všech pacientů s danou kombinací onemocnění v období 09/2023 – 04/2024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grid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cs-CZ" sz="1200" b="0" dirty="0">
                          <a:solidFill>
                            <a:schemeClr val="accent5">
                              <a:lumMod val="10000"/>
                            </a:schemeClr>
                          </a:solidFill>
                        </a:rPr>
                        <a:t>Procentuální proočkovanost pacientů s danou kombinací onemocnění v období</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800" b="0" dirty="0">
                          <a:solidFill>
                            <a:schemeClr val="accent5">
                              <a:lumMod val="10000"/>
                            </a:schemeClr>
                          </a:solidFill>
                        </a:rPr>
                        <a:t>Procentuální proočkovanost pacientů s danou kombinací onemocnění v letech</a:t>
                      </a:r>
                    </a:p>
                    <a:p>
                      <a:endParaRPr lang="cs-CZ"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cs-CZ" dirty="0"/>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3180188"/>
                  </a:ext>
                </a:extLst>
              </a:tr>
              <a:tr h="448337">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200" b="0" dirty="0">
                          <a:solidFill>
                            <a:schemeClr val="accent5">
                              <a:lumMod val="10000"/>
                            </a:schemeClr>
                          </a:solidFill>
                        </a:rPr>
                        <a:t>N (průměrný věk)</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algn="ctr"/>
                      <a:r>
                        <a:rPr lang="cs-CZ" sz="1200" b="1" dirty="0"/>
                        <a:t>09/2021 – 04/2022</a:t>
                      </a:r>
                      <a:endParaRPr lang="cs-CZ" sz="1200" b="1" dirty="0">
                        <a:solidFill>
                          <a:schemeClr val="accent5">
                            <a:lumMod val="10000"/>
                          </a:schemeClr>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200" b="1" dirty="0"/>
                        <a:t>09/2022 – 04/2023</a:t>
                      </a:r>
                      <a:endParaRPr lang="cs-CZ" sz="1200" b="1" dirty="0">
                        <a:solidFill>
                          <a:schemeClr val="accent5">
                            <a:lumMod val="10000"/>
                          </a:schemeClr>
                        </a:solidFill>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cs-CZ" sz="1200" b="1" dirty="0">
                          <a:solidFill>
                            <a:schemeClr val="accent5">
                              <a:lumMod val="10000"/>
                            </a:schemeClr>
                          </a:solidFill>
                        </a:rPr>
                        <a:t>09/2023-04/2024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601870586"/>
                  </a:ext>
                </a:extLst>
              </a:tr>
              <a:tr h="325335">
                <a:tc>
                  <a:txBody>
                    <a:bodyPr/>
                    <a:lstStyle/>
                    <a:p>
                      <a:pPr algn="ctr" fontAlgn="ctr"/>
                      <a:r>
                        <a:rPr lang="cs-CZ" sz="1200" b="0" i="0" u="none" strike="noStrike" dirty="0">
                          <a:solidFill>
                            <a:srgbClr val="000000"/>
                          </a:solidFill>
                          <a:effectLst/>
                          <a:latin typeface="Calibri" panose="020F0502020204030204" pitchFamily="34" charset="0"/>
                        </a:rPr>
                        <a:t>20 831 (73)</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30,2%</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27,6%</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29,9%</a:t>
                      </a:r>
                    </a:p>
                  </a:txBody>
                  <a:tcPr marL="7620" marR="7620" marT="762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492558935"/>
                  </a:ext>
                </a:extLst>
              </a:tr>
              <a:tr h="325335">
                <a:tc>
                  <a:txBody>
                    <a:bodyPr/>
                    <a:lstStyle/>
                    <a:p>
                      <a:pPr algn="ctr" fontAlgn="ctr"/>
                      <a:r>
                        <a:rPr lang="cs-CZ" sz="1200" b="0" i="0" u="none" strike="noStrike" dirty="0">
                          <a:solidFill>
                            <a:srgbClr val="000000"/>
                          </a:solidFill>
                          <a:effectLst/>
                          <a:latin typeface="Calibri" panose="020F0502020204030204" pitchFamily="34" charset="0"/>
                        </a:rPr>
                        <a:t>176 886 (75)</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25,9%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24,8%</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26,9%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43545320"/>
                  </a:ext>
                </a:extLst>
              </a:tr>
              <a:tr h="325335">
                <a:tc>
                  <a:txBody>
                    <a:bodyPr/>
                    <a:lstStyle/>
                    <a:p>
                      <a:pPr algn="ctr" fontAlgn="ctr"/>
                      <a:r>
                        <a:rPr lang="cs-CZ" sz="1200" b="0" i="0" u="none" strike="noStrike" dirty="0">
                          <a:solidFill>
                            <a:srgbClr val="000000"/>
                          </a:solidFill>
                          <a:effectLst/>
                          <a:latin typeface="Calibri" panose="020F0502020204030204" pitchFamily="34" charset="0"/>
                        </a:rPr>
                        <a:t>33 089 (69)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25,1%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24,1%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25,8%</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766330515"/>
                  </a:ext>
                </a:extLst>
              </a:tr>
              <a:tr h="325335">
                <a:tc>
                  <a:txBody>
                    <a:bodyPr/>
                    <a:lstStyle/>
                    <a:p>
                      <a:pPr algn="ctr" fontAlgn="ctr"/>
                      <a:r>
                        <a:rPr lang="cs-CZ" sz="1200" b="0" i="0" u="none" strike="noStrike">
                          <a:solidFill>
                            <a:srgbClr val="000000"/>
                          </a:solidFill>
                          <a:effectLst/>
                          <a:latin typeface="Calibri" panose="020F0502020204030204" pitchFamily="34" charset="0"/>
                        </a:rPr>
                        <a:t>35 324 (75)</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24,8%</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23,0%</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24,6%</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883066104"/>
                  </a:ext>
                </a:extLst>
              </a:tr>
              <a:tr h="325335">
                <a:tc>
                  <a:txBody>
                    <a:bodyPr/>
                    <a:lstStyle/>
                    <a:p>
                      <a:pPr algn="ctr" fontAlgn="ctr"/>
                      <a:r>
                        <a:rPr lang="cs-CZ" sz="1200" b="0" i="0" u="none" strike="noStrike">
                          <a:solidFill>
                            <a:srgbClr val="000000"/>
                          </a:solidFill>
                          <a:effectLst/>
                          <a:latin typeface="Calibri" panose="020F0502020204030204" pitchFamily="34" charset="0"/>
                        </a:rPr>
                        <a:t>626 756 (71)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18,7%</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18,1%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19,6%</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957897666"/>
                  </a:ext>
                </a:extLst>
              </a:tr>
              <a:tr h="325335">
                <a:tc>
                  <a:txBody>
                    <a:bodyPr/>
                    <a:lstStyle/>
                    <a:p>
                      <a:pPr algn="ctr" fontAlgn="ctr"/>
                      <a:r>
                        <a:rPr lang="cs-CZ" sz="1200" b="0" i="0" u="none" strike="noStrike">
                          <a:solidFill>
                            <a:srgbClr val="000000"/>
                          </a:solidFill>
                          <a:effectLst/>
                          <a:latin typeface="Calibri" panose="020F0502020204030204" pitchFamily="34" charset="0"/>
                        </a:rPr>
                        <a:t>75 584 (72)</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19,1%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17,5%</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18,4%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01969203"/>
                  </a:ext>
                </a:extLst>
              </a:tr>
              <a:tr h="325335">
                <a:tc>
                  <a:txBody>
                    <a:bodyPr/>
                    <a:lstStyle/>
                    <a:p>
                      <a:pPr algn="ctr" fontAlgn="ctr"/>
                      <a:r>
                        <a:rPr lang="cs-CZ" sz="1200" b="0" i="0" u="none" strike="noStrike">
                          <a:solidFill>
                            <a:srgbClr val="000000"/>
                          </a:solidFill>
                          <a:effectLst/>
                          <a:latin typeface="Calibri" panose="020F0502020204030204" pitchFamily="34" charset="0"/>
                        </a:rPr>
                        <a:t>43 610 (71)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15,9%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16,4%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17,9%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127817002"/>
                  </a:ext>
                </a:extLst>
              </a:tr>
              <a:tr h="325335">
                <a:tc>
                  <a:txBody>
                    <a:bodyPr/>
                    <a:lstStyle/>
                    <a:p>
                      <a:pPr algn="ctr" fontAlgn="ctr"/>
                      <a:r>
                        <a:rPr lang="cs-CZ" sz="1200" b="0" i="0" u="none" strike="noStrike">
                          <a:solidFill>
                            <a:srgbClr val="000000"/>
                          </a:solidFill>
                          <a:effectLst/>
                          <a:latin typeface="Calibri" panose="020F0502020204030204" pitchFamily="34" charset="0"/>
                        </a:rPr>
                        <a:t>71 502 (68)</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13,7%</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12,6%</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14,9%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93270868"/>
                  </a:ext>
                </a:extLst>
              </a:tr>
              <a:tr h="325335">
                <a:tc>
                  <a:txBody>
                    <a:bodyPr/>
                    <a:lstStyle/>
                    <a:p>
                      <a:pPr algn="ctr" fontAlgn="ctr"/>
                      <a:r>
                        <a:rPr lang="cs-CZ" sz="1200" b="0" i="0" u="none" strike="noStrike">
                          <a:solidFill>
                            <a:srgbClr val="000000"/>
                          </a:solidFill>
                          <a:effectLst/>
                          <a:latin typeface="Calibri" panose="020F0502020204030204" pitchFamily="34" charset="0"/>
                        </a:rPr>
                        <a:t>745 032 (74)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12,5%</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11,7%</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13,5%</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475452307"/>
                  </a:ext>
                </a:extLst>
              </a:tr>
              <a:tr h="325335">
                <a:tc>
                  <a:txBody>
                    <a:bodyPr/>
                    <a:lstStyle/>
                    <a:p>
                      <a:pPr algn="ctr" fontAlgn="ctr"/>
                      <a:r>
                        <a:rPr lang="cs-CZ" sz="1200" b="0" i="0" u="none" strike="noStrike" dirty="0">
                          <a:solidFill>
                            <a:srgbClr val="000000"/>
                          </a:solidFill>
                          <a:effectLst/>
                          <a:latin typeface="Calibri" panose="020F0502020204030204" pitchFamily="34" charset="0"/>
                        </a:rPr>
                        <a:t>368 278 (61)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7,4%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7,3%</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a:solidFill>
                            <a:srgbClr val="000000"/>
                          </a:solidFill>
                          <a:effectLst/>
                          <a:latin typeface="Calibri" panose="020F0502020204030204" pitchFamily="34" charset="0"/>
                        </a:rPr>
                        <a:t>8,9%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98397336"/>
                  </a:ext>
                </a:extLst>
              </a:tr>
              <a:tr h="325335">
                <a:tc>
                  <a:txBody>
                    <a:bodyPr/>
                    <a:lstStyle/>
                    <a:p>
                      <a:pPr algn="ctr" fontAlgn="ctr"/>
                      <a:r>
                        <a:rPr lang="cs-CZ" sz="1200" b="0" i="0" u="none" strike="noStrike" dirty="0">
                          <a:solidFill>
                            <a:srgbClr val="000000"/>
                          </a:solidFill>
                          <a:effectLst/>
                          <a:latin typeface="Calibri" panose="020F0502020204030204" pitchFamily="34" charset="0"/>
                        </a:rPr>
                        <a:t>129 335 (74)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26,9%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26,1%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fontAlgn="ctr"/>
                      <a:r>
                        <a:rPr lang="cs-CZ" sz="1200" b="0" i="0" u="none" strike="noStrike" dirty="0">
                          <a:solidFill>
                            <a:srgbClr val="000000"/>
                          </a:solidFill>
                          <a:effectLst/>
                          <a:latin typeface="Calibri" panose="020F0502020204030204" pitchFamily="34" charset="0"/>
                        </a:rPr>
                        <a:t>28,1%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713603787"/>
                  </a:ext>
                </a:extLst>
              </a:tr>
            </a:tbl>
          </a:graphicData>
        </a:graphic>
      </p:graphicFrame>
      <p:graphicFrame>
        <p:nvGraphicFramePr>
          <p:cNvPr id="18" name="Graf 17">
            <a:extLst>
              <a:ext uri="{FF2B5EF4-FFF2-40B4-BE49-F238E27FC236}">
                <a16:creationId xmlns:a16="http://schemas.microsoft.com/office/drawing/2014/main" id="{47DBDD06-8ABC-59F1-6086-41E274AC939D}"/>
              </a:ext>
            </a:extLst>
          </p:cNvPr>
          <p:cNvGraphicFramePr/>
          <p:nvPr>
            <p:custDataLst>
              <p:tags r:id="rId5"/>
            </p:custDataLst>
          </p:nvPr>
        </p:nvGraphicFramePr>
        <p:xfrm>
          <a:off x="907601" y="2317622"/>
          <a:ext cx="4837560" cy="406400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356842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1EB039E-7D98-489A-AAB9-61D94CB30FA6}"/>
              </a:ext>
            </a:extLst>
          </p:cNvPr>
          <p:cNvSpPr>
            <a:spLocks noGrp="1"/>
          </p:cNvSpPr>
          <p:nvPr>
            <p:ph type="title"/>
          </p:nvPr>
        </p:nvSpPr>
        <p:spPr>
          <a:xfrm>
            <a:off x="616077" y="850392"/>
            <a:ext cx="4773168" cy="2203704"/>
          </a:xfrm>
        </p:spPr>
        <p:txBody>
          <a:bodyPr>
            <a:normAutofit/>
          </a:bodyPr>
          <a:lstStyle/>
          <a:p>
            <a:pPr algn="l"/>
            <a:r>
              <a:rPr lang="cs-CZ" dirty="0"/>
              <a:t>Kardiovaskulární prevence v ČR</a:t>
            </a:r>
          </a:p>
        </p:txBody>
      </p:sp>
      <p:sp>
        <p:nvSpPr>
          <p:cNvPr id="3" name="Zástupný text 2">
            <a:extLst>
              <a:ext uri="{FF2B5EF4-FFF2-40B4-BE49-F238E27FC236}">
                <a16:creationId xmlns:a16="http://schemas.microsoft.com/office/drawing/2014/main" id="{1B8BA184-3192-41F8-AFE3-0A2C094DBAC2}"/>
              </a:ext>
            </a:extLst>
          </p:cNvPr>
          <p:cNvSpPr>
            <a:spLocks noGrp="1"/>
          </p:cNvSpPr>
          <p:nvPr>
            <p:ph type="body" idx="1"/>
            <p:custDataLst>
              <p:tags r:id="rId1"/>
            </p:custDataLst>
          </p:nvPr>
        </p:nvSpPr>
        <p:spPr>
          <a:xfrm>
            <a:off x="248031" y="4727449"/>
            <a:ext cx="10282428" cy="1133602"/>
          </a:xfrm>
        </p:spPr>
        <p:txBody>
          <a:bodyPr>
            <a:normAutofit fontScale="92500"/>
          </a:bodyPr>
          <a:lstStyle/>
          <a:p>
            <a:pPr algn="l"/>
            <a:r>
              <a:rPr lang="cs-CZ" dirty="0"/>
              <a:t>Národní screeningové centrum </a:t>
            </a:r>
            <a:br>
              <a:rPr lang="cs-CZ" dirty="0"/>
            </a:br>
            <a:r>
              <a:rPr lang="cs-CZ" dirty="0"/>
              <a:t>a programy prevence kardiovaskulárních onemocnění</a:t>
            </a:r>
          </a:p>
        </p:txBody>
      </p:sp>
      <p:pic>
        <p:nvPicPr>
          <p:cNvPr id="5" name="Grafický objekt 15">
            <a:extLst>
              <a:ext uri="{FF2B5EF4-FFF2-40B4-BE49-F238E27FC236}">
                <a16:creationId xmlns:a16="http://schemas.microsoft.com/office/drawing/2014/main" id="{81B992D4-4940-D969-0ACF-1595E5594536}"/>
              </a:ext>
            </a:extLst>
          </p:cNvPr>
          <p:cNvPicPr>
            <a:picLocks noChangeAspect="1"/>
          </p:cNvPicPr>
          <p:nvPr>
            <p:custDataLst>
              <p:tags r:id="rId2"/>
            </p:custDataLst>
          </p:nvPr>
        </p:nvPicPr>
        <p:blipFill>
          <a:blip r:embed="rId4">
            <a:extLst>
              <a:ext uri="{96DAC541-7B7A-43D3-8B79-37D633B846F1}">
                <asvg:svgBlip xmlns:asvg="http://schemas.microsoft.com/office/drawing/2016/SVG/main" r:embed="rId5"/>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423167236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2">
            <a:extLst>
              <a:ext uri="{FF2B5EF4-FFF2-40B4-BE49-F238E27FC236}">
                <a16:creationId xmlns:a16="http://schemas.microsoft.com/office/drawing/2014/main" id="{D0F195BA-2CDA-A8D9-8EB2-76B06C320EDB}"/>
              </a:ext>
            </a:extLst>
          </p:cNvPr>
          <p:cNvSpPr>
            <a:spLocks noGrp="1"/>
          </p:cNvSpPr>
          <p:nvPr>
            <p:ph type="title"/>
            <p:custDataLst>
              <p:tags r:id="rId1"/>
            </p:custDataLst>
          </p:nvPr>
        </p:nvSpPr>
        <p:spPr>
          <a:xfrm>
            <a:off x="248031" y="276357"/>
            <a:ext cx="11943968" cy="832353"/>
          </a:xfrm>
        </p:spPr>
        <p:txBody>
          <a:bodyPr>
            <a:normAutofit/>
          </a:bodyPr>
          <a:lstStyle/>
          <a:p>
            <a:r>
              <a:rPr lang="cs-CZ" sz="3600" dirty="0"/>
              <a:t>Národní screeningové centrum</a:t>
            </a:r>
          </a:p>
        </p:txBody>
      </p:sp>
      <p:sp>
        <p:nvSpPr>
          <p:cNvPr id="2" name="Zástupný obsah 1">
            <a:extLst>
              <a:ext uri="{FF2B5EF4-FFF2-40B4-BE49-F238E27FC236}">
                <a16:creationId xmlns:a16="http://schemas.microsoft.com/office/drawing/2014/main" id="{537F1C6B-1D36-C75C-BD9E-17E16985FD6B}"/>
              </a:ext>
            </a:extLst>
          </p:cNvPr>
          <p:cNvSpPr>
            <a:spLocks noGrp="1"/>
          </p:cNvSpPr>
          <p:nvPr>
            <p:ph idx="1"/>
            <p:custDataLst>
              <p:tags r:id="rId2"/>
            </p:custDataLst>
          </p:nvPr>
        </p:nvSpPr>
        <p:spPr>
          <a:xfrm>
            <a:off x="949124" y="1318597"/>
            <a:ext cx="7592992" cy="4589459"/>
          </a:xfrm>
        </p:spPr>
        <p:txBody>
          <a:bodyPr>
            <a:normAutofit fontScale="77500" lnSpcReduction="20000"/>
          </a:bodyPr>
          <a:lstStyle/>
          <a:p>
            <a:r>
              <a:rPr lang="cs-CZ" b="1" dirty="0"/>
              <a:t>Organizační jednotka ÚZIS ČR</a:t>
            </a:r>
          </a:p>
          <a:p>
            <a:r>
              <a:rPr lang="cs-CZ" b="1" dirty="0"/>
              <a:t>Úzce spolupracuje s MZ, univerzitami, odbornými společnostmi, zdravotními pojišťovnami, poskytovali zdravotní péče aj.</a:t>
            </a:r>
          </a:p>
          <a:p>
            <a:r>
              <a:rPr lang="cs-CZ" b="1" dirty="0"/>
              <a:t>Aktivity ukotvené ve strategických dokumentech</a:t>
            </a:r>
          </a:p>
          <a:p>
            <a:pPr lvl="1"/>
            <a:r>
              <a:rPr lang="cs-CZ" dirty="0"/>
              <a:t>Národní strategie ochrany a podpory zdraví a prevence nemocí – </a:t>
            </a:r>
            <a:r>
              <a:rPr lang="cs-CZ" b="1" dirty="0"/>
              <a:t>Zdraví 2020 </a:t>
            </a:r>
            <a:r>
              <a:rPr lang="cs-CZ" dirty="0"/>
              <a:t>- Akční plán: Rozvoj programů zdravotního screeningu v ČR</a:t>
            </a:r>
          </a:p>
          <a:p>
            <a:pPr lvl="1"/>
            <a:r>
              <a:rPr lang="cs-CZ" dirty="0"/>
              <a:t>Strategický rámec rozvoje zdravotnictví v ČR do roku 2030 – </a:t>
            </a:r>
            <a:r>
              <a:rPr lang="cs-CZ" b="1" dirty="0"/>
              <a:t>Zdraví 2030 </a:t>
            </a:r>
            <a:r>
              <a:rPr lang="cs-CZ" dirty="0"/>
              <a:t>– Specifický cíl: Prevence, podpora a ochrana zdraví a zvyšování zdravotní gramotnosti</a:t>
            </a:r>
          </a:p>
          <a:p>
            <a:pPr lvl="1"/>
            <a:r>
              <a:rPr lang="cs-CZ" dirty="0"/>
              <a:t>Národní onkologický plán České republiky do roku 2030 – </a:t>
            </a:r>
            <a:r>
              <a:rPr lang="cs-CZ" b="1" dirty="0"/>
              <a:t>NOPL ČR 2030 </a:t>
            </a:r>
            <a:r>
              <a:rPr lang="cs-CZ" dirty="0"/>
              <a:t>– Implementační plán: Zvýšení efektivity včasného záchytu nádorů </a:t>
            </a:r>
          </a:p>
          <a:p>
            <a:pPr lvl="1"/>
            <a:r>
              <a:rPr lang="cs-CZ" dirty="0"/>
              <a:t>Národní plán obnovy – </a:t>
            </a:r>
            <a:r>
              <a:rPr lang="cs-CZ" b="1" dirty="0"/>
              <a:t>NPO</a:t>
            </a:r>
            <a:r>
              <a:rPr lang="cs-CZ" dirty="0"/>
              <a:t>: reformy Národní onkologický program ČR – NOP ČR 2030 a Podpora a zvyšování kvality preventivních screeningových programů</a:t>
            </a:r>
          </a:p>
          <a:p>
            <a:endParaRPr lang="cs-CZ" dirty="0"/>
          </a:p>
        </p:txBody>
      </p:sp>
      <p:pic>
        <p:nvPicPr>
          <p:cNvPr id="4" name="Obrázek 3">
            <a:extLst>
              <a:ext uri="{FF2B5EF4-FFF2-40B4-BE49-F238E27FC236}">
                <a16:creationId xmlns:a16="http://schemas.microsoft.com/office/drawing/2014/main" id="{2C501712-6869-3D0B-D135-426614F2057B}"/>
              </a:ext>
            </a:extLst>
          </p:cNvPr>
          <p:cNvPicPr>
            <a:picLocks noChangeAspect="1"/>
          </p:cNvPicPr>
          <p:nvPr/>
        </p:nvPicPr>
        <p:blipFill>
          <a:blip r:embed="rId5"/>
          <a:stretch>
            <a:fillRect/>
          </a:stretch>
        </p:blipFill>
        <p:spPr>
          <a:xfrm>
            <a:off x="9508653" y="1197056"/>
            <a:ext cx="1933405" cy="964642"/>
          </a:xfrm>
          <a:prstGeom prst="rect">
            <a:avLst/>
          </a:prstGeom>
        </p:spPr>
      </p:pic>
      <p:pic>
        <p:nvPicPr>
          <p:cNvPr id="5" name="Obrázek 4">
            <a:extLst>
              <a:ext uri="{FF2B5EF4-FFF2-40B4-BE49-F238E27FC236}">
                <a16:creationId xmlns:a16="http://schemas.microsoft.com/office/drawing/2014/main" id="{AFE4ABBE-8172-1301-40C4-2F9333B52C75}"/>
              </a:ext>
            </a:extLst>
          </p:cNvPr>
          <p:cNvPicPr>
            <a:picLocks noChangeAspect="1"/>
          </p:cNvPicPr>
          <p:nvPr/>
        </p:nvPicPr>
        <p:blipFill>
          <a:blip r:embed="rId6"/>
          <a:stretch>
            <a:fillRect/>
          </a:stretch>
        </p:blipFill>
        <p:spPr>
          <a:xfrm>
            <a:off x="9556648" y="2455503"/>
            <a:ext cx="1837414" cy="964642"/>
          </a:xfrm>
          <a:prstGeom prst="rect">
            <a:avLst/>
          </a:prstGeom>
        </p:spPr>
      </p:pic>
      <p:pic>
        <p:nvPicPr>
          <p:cNvPr id="6" name="Obrázek 5">
            <a:extLst>
              <a:ext uri="{FF2B5EF4-FFF2-40B4-BE49-F238E27FC236}">
                <a16:creationId xmlns:a16="http://schemas.microsoft.com/office/drawing/2014/main" id="{F54A8E72-5224-A932-F70C-772FAEFAA79D}"/>
              </a:ext>
            </a:extLst>
          </p:cNvPr>
          <p:cNvPicPr>
            <a:picLocks noChangeAspect="1"/>
          </p:cNvPicPr>
          <p:nvPr/>
        </p:nvPicPr>
        <p:blipFill>
          <a:blip r:embed="rId7"/>
          <a:stretch>
            <a:fillRect/>
          </a:stretch>
        </p:blipFill>
        <p:spPr>
          <a:xfrm>
            <a:off x="9210281" y="4785645"/>
            <a:ext cx="2530151" cy="868685"/>
          </a:xfrm>
          <a:prstGeom prst="rect">
            <a:avLst/>
          </a:prstGeom>
        </p:spPr>
      </p:pic>
      <p:pic>
        <p:nvPicPr>
          <p:cNvPr id="7" name="Obrázek 6">
            <a:extLst>
              <a:ext uri="{FF2B5EF4-FFF2-40B4-BE49-F238E27FC236}">
                <a16:creationId xmlns:a16="http://schemas.microsoft.com/office/drawing/2014/main" id="{F3C527E5-92E4-74D2-3AA6-84345FD87B4E}"/>
              </a:ext>
            </a:extLst>
          </p:cNvPr>
          <p:cNvPicPr>
            <a:picLocks noChangeAspect="1"/>
          </p:cNvPicPr>
          <p:nvPr/>
        </p:nvPicPr>
        <p:blipFill>
          <a:blip r:embed="rId8"/>
          <a:stretch>
            <a:fillRect/>
          </a:stretch>
        </p:blipFill>
        <p:spPr>
          <a:xfrm>
            <a:off x="8765929" y="3613327"/>
            <a:ext cx="3037114" cy="979136"/>
          </a:xfrm>
          <a:prstGeom prst="rect">
            <a:avLst/>
          </a:prstGeom>
        </p:spPr>
      </p:pic>
      <p:pic>
        <p:nvPicPr>
          <p:cNvPr id="8" name="Grafický objekt 15">
            <a:extLst>
              <a:ext uri="{FF2B5EF4-FFF2-40B4-BE49-F238E27FC236}">
                <a16:creationId xmlns:a16="http://schemas.microsoft.com/office/drawing/2014/main" id="{480AFF63-89F1-5B21-438F-DC7A77A0AD17}"/>
              </a:ext>
            </a:extLst>
          </p:cNvPr>
          <p:cNvPicPr>
            <a:picLocks noChangeAspect="1"/>
          </p:cNvPicPr>
          <p:nvPr>
            <p:custDataLst>
              <p:tags r:id="rId3"/>
            </p:custDataLst>
          </p:nvPr>
        </p:nvPicPr>
        <p:blipFill>
          <a:blip r:embed="rId9">
            <a:extLst>
              <a:ext uri="{96DAC541-7B7A-43D3-8B79-37D633B846F1}">
                <asvg:svgBlip xmlns:asvg="http://schemas.microsoft.com/office/drawing/2016/SVG/main" r:embed="rId10"/>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121183231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E1A9510-D017-AC84-C26B-323BA7D4FBF3}"/>
              </a:ext>
            </a:extLst>
          </p:cNvPr>
          <p:cNvSpPr>
            <a:spLocks noGrp="1"/>
          </p:cNvSpPr>
          <p:nvPr>
            <p:ph type="title"/>
            <p:custDataLst>
              <p:tags r:id="rId1"/>
            </p:custDataLst>
          </p:nvPr>
        </p:nvSpPr>
        <p:spPr>
          <a:xfrm>
            <a:off x="248031" y="276357"/>
            <a:ext cx="11943968" cy="832353"/>
          </a:xfrm>
        </p:spPr>
        <p:txBody>
          <a:bodyPr>
            <a:normAutofit/>
          </a:bodyPr>
          <a:lstStyle/>
          <a:p>
            <a:r>
              <a:rPr lang="cs-CZ" sz="3600" dirty="0"/>
              <a:t>Klíčové aktivity Národního screeningového centra</a:t>
            </a:r>
          </a:p>
        </p:txBody>
      </p:sp>
      <p:graphicFrame>
        <p:nvGraphicFramePr>
          <p:cNvPr id="6" name="Zástupný obsah 5">
            <a:extLst>
              <a:ext uri="{FF2B5EF4-FFF2-40B4-BE49-F238E27FC236}">
                <a16:creationId xmlns:a16="http://schemas.microsoft.com/office/drawing/2014/main" id="{66E92984-482C-98E8-370D-1F89EA748319}"/>
              </a:ext>
            </a:extLst>
          </p:cNvPr>
          <p:cNvGraphicFramePr>
            <a:graphicFrameLocks noGrp="1"/>
          </p:cNvGraphicFramePr>
          <p:nvPr>
            <p:ph idx="1"/>
            <p:custDataLst>
              <p:tags r:id="rId2"/>
            </p:custDataLst>
          </p:nvPr>
        </p:nvGraphicFramePr>
        <p:xfrm>
          <a:off x="450850" y="1108710"/>
          <a:ext cx="11141382" cy="4849793"/>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pic>
        <p:nvPicPr>
          <p:cNvPr id="3" name="Grafický objekt 15">
            <a:extLst>
              <a:ext uri="{FF2B5EF4-FFF2-40B4-BE49-F238E27FC236}">
                <a16:creationId xmlns:a16="http://schemas.microsoft.com/office/drawing/2014/main" id="{5E524840-C2AD-08E4-674A-2D495FA1974E}"/>
              </a:ext>
            </a:extLst>
          </p:cNvPr>
          <p:cNvPicPr>
            <a:picLocks noChangeAspect="1"/>
          </p:cNvPicPr>
          <p:nvPr>
            <p:custDataLst>
              <p:tags r:id="rId3"/>
            </p:custDataLst>
          </p:nvPr>
        </p:nvPicPr>
        <p:blipFill>
          <a:blip r:embed="rId11">
            <a:extLst>
              <a:ext uri="{96DAC541-7B7A-43D3-8B79-37D633B846F1}">
                <asvg:svgBlip xmlns:asvg="http://schemas.microsoft.com/office/drawing/2016/SVG/main" r:embed="rId12"/>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29103025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custDataLst>
              <p:tags r:id="rId1"/>
            </p:custDataLst>
          </p:nvPr>
        </p:nvSpPr>
        <p:spPr>
          <a:xfrm>
            <a:off x="288000" y="540000"/>
            <a:ext cx="299973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400" b="0" i="0" u="none" strike="noStrike" kern="1200" cap="none" spc="0" normalizeH="0" baseline="0" noProof="0" dirty="0">
                <a:ln>
                  <a:noFill/>
                </a:ln>
                <a:solidFill>
                  <a:prstClr val="black"/>
                </a:solidFill>
                <a:effectLst/>
                <a:uLnTx/>
                <a:uFillTx/>
                <a:latin typeface="Calibri" panose="020F0502020204030204"/>
                <a:ea typeface="+mn-ea"/>
                <a:cs typeface="+mn-cs"/>
              </a:rPr>
              <a:t>Zdroj: ČSÚ, Výběrové šetření SILC 2021</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p:cNvSpPr>
            <a:spLocks noGrp="1"/>
          </p:cNvSpPr>
          <p:nvPr>
            <p:ph type="title"/>
            <p:custDataLst>
              <p:tags r:id="rId2"/>
            </p:custDataLst>
          </p:nvPr>
        </p:nvSpPr>
        <p:spPr/>
        <p:txBody>
          <a:bodyPr/>
          <a:lstStyle/>
          <a:p>
            <a:r>
              <a:rPr lang="cs-CZ" dirty="0"/>
              <a:t>Chronická nemocnost obyvatel dle výběrového šetření</a:t>
            </a:r>
            <a:endParaRPr lang="en-US" dirty="0"/>
          </a:p>
        </p:txBody>
      </p:sp>
      <p:sp>
        <p:nvSpPr>
          <p:cNvPr id="22" name="Obdélník 9">
            <a:extLst>
              <a:ext uri="{FF2B5EF4-FFF2-40B4-BE49-F238E27FC236}">
                <a16:creationId xmlns:a16="http://schemas.microsoft.com/office/drawing/2014/main" id="{2E274498-A661-4418-BCE1-8C6EFBA51BC7}"/>
              </a:ext>
            </a:extLst>
          </p:cNvPr>
          <p:cNvSpPr/>
          <p:nvPr>
            <p:custDataLst>
              <p:tags r:id="rId3"/>
            </p:custDataLst>
          </p:nvPr>
        </p:nvSpPr>
        <p:spPr>
          <a:xfrm rot="5400000">
            <a:off x="3568257" y="648783"/>
            <a:ext cx="307779" cy="4094216"/>
          </a:xfrm>
          <a:prstGeom prst="rect">
            <a:avLst/>
          </a:prstGeom>
          <a:solidFill>
            <a:srgbClr val="FFC000"/>
          </a:solidFill>
          <a:ln w="38100" cap="flat" cmpd="sng" algn="ctr">
            <a:no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 name="Obdélník 8">
            <a:extLst>
              <a:ext uri="{FF2B5EF4-FFF2-40B4-BE49-F238E27FC236}">
                <a16:creationId xmlns:a16="http://schemas.microsoft.com/office/drawing/2014/main" id="{9C7387F7-2A48-4B16-AAA2-0D1386D7558D}"/>
              </a:ext>
            </a:extLst>
          </p:cNvPr>
          <p:cNvSpPr/>
          <p:nvPr/>
        </p:nvSpPr>
        <p:spPr>
          <a:xfrm rot="5400000">
            <a:off x="3571404" y="2057688"/>
            <a:ext cx="307779" cy="4100512"/>
          </a:xfrm>
          <a:prstGeom prst="rect">
            <a:avLst/>
          </a:prstGeom>
          <a:solidFill>
            <a:srgbClr val="DA2128"/>
          </a:solidFill>
          <a:ln w="38100" cap="flat" cmpd="sng" algn="ctr">
            <a:no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5" name="Šipka dolů 1">
            <a:extLst>
              <a:ext uri="{FF2B5EF4-FFF2-40B4-BE49-F238E27FC236}">
                <a16:creationId xmlns:a16="http://schemas.microsoft.com/office/drawing/2014/main" id="{09006E99-BE83-4D43-AA06-DE570ABED4F0}"/>
              </a:ext>
            </a:extLst>
          </p:cNvPr>
          <p:cNvSpPr/>
          <p:nvPr/>
        </p:nvSpPr>
        <p:spPr>
          <a:xfrm rot="5400000">
            <a:off x="6334926" y="3887528"/>
            <a:ext cx="112266" cy="440833"/>
          </a:xfrm>
          <a:prstGeom prst="downArrow">
            <a:avLst/>
          </a:prstGeom>
          <a:solidFill>
            <a:srgbClr val="DA2128"/>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 name="Šipka dolů 1">
            <a:extLst>
              <a:ext uri="{FF2B5EF4-FFF2-40B4-BE49-F238E27FC236}">
                <a16:creationId xmlns:a16="http://schemas.microsoft.com/office/drawing/2014/main" id="{FC4F02DA-B603-47F5-AB46-00115D41B39E}"/>
              </a:ext>
            </a:extLst>
          </p:cNvPr>
          <p:cNvSpPr/>
          <p:nvPr>
            <p:custDataLst>
              <p:tags r:id="rId4"/>
            </p:custDataLst>
          </p:nvPr>
        </p:nvSpPr>
        <p:spPr>
          <a:xfrm rot="5400000">
            <a:off x="6327819" y="2526896"/>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6" name="Graf 3">
            <a:extLst>
              <a:ext uri="{FF2B5EF4-FFF2-40B4-BE49-F238E27FC236}">
                <a16:creationId xmlns:a16="http://schemas.microsoft.com/office/drawing/2014/main" id="{7BF4B016-C917-4236-8B13-9CC88A045121}"/>
              </a:ext>
            </a:extLst>
          </p:cNvPr>
          <p:cNvGraphicFramePr/>
          <p:nvPr>
            <p:custDataLst>
              <p:tags r:id="rId5"/>
            </p:custDataLst>
          </p:nvPr>
        </p:nvGraphicFramePr>
        <p:xfrm>
          <a:off x="201790" y="822956"/>
          <a:ext cx="5819569" cy="54846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1191866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ástupný text 2">
            <a:extLst>
              <a:ext uri="{FF2B5EF4-FFF2-40B4-BE49-F238E27FC236}">
                <a16:creationId xmlns:a16="http://schemas.microsoft.com/office/drawing/2014/main" id="{AD17A4B5-DDF5-B35A-51C0-82ABB59932D3}"/>
              </a:ext>
            </a:extLst>
          </p:cNvPr>
          <p:cNvSpPr>
            <a:spLocks noGrp="1"/>
          </p:cNvSpPr>
          <p:nvPr>
            <p:ph idx="1"/>
            <p:custDataLst>
              <p:tags r:id="rId1"/>
            </p:custDataLst>
          </p:nvPr>
        </p:nvSpPr>
        <p:spPr>
          <a:xfrm>
            <a:off x="590309" y="1212881"/>
            <a:ext cx="11215868" cy="5180949"/>
          </a:xfrm>
        </p:spPr>
        <p:txBody>
          <a:bodyPr>
            <a:normAutofit fontScale="85000" lnSpcReduction="10000"/>
          </a:bodyPr>
          <a:lstStyle/>
          <a:p>
            <a:r>
              <a:rPr lang="cs-CZ" b="1" dirty="0"/>
              <a:t>Rada Národního screeningov</a:t>
            </a:r>
            <a:r>
              <a:rPr lang="cs-CZ" dirty="0"/>
              <a:t>ého centra</a:t>
            </a:r>
          </a:p>
          <a:p>
            <a:pPr lvl="1"/>
            <a:r>
              <a:rPr lang="cs-CZ" dirty="0"/>
              <a:t>zřízena příkazem ministra č. 2/2023 v lednu 2023 za účelem zabezpečení činností souvisejících s řízením programů časného záchytu a prevence onemocnění</a:t>
            </a:r>
          </a:p>
          <a:p>
            <a:pPr lvl="1"/>
            <a:r>
              <a:rPr lang="cs-CZ" dirty="0"/>
              <a:t>předmětem činnosti Rady je tvorba koncepčních doporučení v oblasti řízení programů časného záchytu a prevence onemocnění v ČR a kontrola naplňování národních strategií v dané oblasti</a:t>
            </a:r>
          </a:p>
          <a:p>
            <a:pPr lvl="1"/>
            <a:r>
              <a:rPr lang="cs-CZ" dirty="0"/>
              <a:t>Rada se podílí na formulaci strategie Národního screeningového centra ÚZIS ČR</a:t>
            </a:r>
          </a:p>
          <a:p>
            <a:r>
              <a:rPr lang="cs-CZ" b="1" dirty="0"/>
              <a:t>Populační screeningové programy (NSC poskytuje zázemí pro řídící komise)</a:t>
            </a:r>
          </a:p>
          <a:p>
            <a:pPr marL="800100" lvl="1" indent="-342900">
              <a:buFont typeface="Arial" panose="020B0604020202020204" pitchFamily="34" charset="0"/>
              <a:buChar char="•"/>
            </a:pPr>
            <a:r>
              <a:rPr lang="cs-CZ" dirty="0">
                <a:solidFill>
                  <a:schemeClr val="tx1"/>
                </a:solidFill>
              </a:rPr>
              <a:t>Zavedené populační screeningové programy</a:t>
            </a:r>
          </a:p>
          <a:p>
            <a:pPr marL="1257300" lvl="2" indent="-342900">
              <a:buFont typeface="Arial" panose="020B0604020202020204" pitchFamily="34" charset="0"/>
              <a:buChar char="•"/>
            </a:pPr>
            <a:r>
              <a:rPr lang="cs-CZ" dirty="0">
                <a:solidFill>
                  <a:schemeClr val="tx1"/>
                </a:solidFill>
              </a:rPr>
              <a:t>Program screeningu kolorektálního karcinomu</a:t>
            </a:r>
          </a:p>
          <a:p>
            <a:pPr marL="1257300" lvl="2" indent="-342900">
              <a:buFont typeface="Arial" panose="020B0604020202020204" pitchFamily="34" charset="0"/>
              <a:buChar char="•"/>
            </a:pPr>
            <a:r>
              <a:rPr lang="cs-CZ" dirty="0">
                <a:solidFill>
                  <a:schemeClr val="tx1"/>
                </a:solidFill>
              </a:rPr>
              <a:t>Program screeningu karcinomu děložního hrdla</a:t>
            </a:r>
          </a:p>
          <a:p>
            <a:pPr marL="1257300" lvl="2" indent="-342900">
              <a:buFont typeface="Arial" panose="020B0604020202020204" pitchFamily="34" charset="0"/>
              <a:buChar char="•"/>
            </a:pPr>
            <a:r>
              <a:rPr lang="cs-CZ" dirty="0">
                <a:solidFill>
                  <a:schemeClr val="tx1"/>
                </a:solidFill>
              </a:rPr>
              <a:t>Program screeningu karcinomu prsu</a:t>
            </a:r>
          </a:p>
          <a:p>
            <a:pPr marL="1257300" lvl="2" indent="-342900">
              <a:buFont typeface="Arial" panose="020B0604020202020204" pitchFamily="34" charset="0"/>
              <a:buChar char="•"/>
            </a:pPr>
            <a:r>
              <a:rPr lang="cs-CZ" dirty="0">
                <a:solidFill>
                  <a:schemeClr val="tx1"/>
                </a:solidFill>
              </a:rPr>
              <a:t>Program časného záchytu karcinomu plic </a:t>
            </a:r>
          </a:p>
          <a:p>
            <a:pPr marL="800100" lvl="1" indent="-342900">
              <a:buFont typeface="Arial" panose="020B0604020202020204" pitchFamily="34" charset="0"/>
              <a:buChar char="•"/>
            </a:pPr>
            <a:r>
              <a:rPr lang="cs-CZ" dirty="0">
                <a:solidFill>
                  <a:schemeClr val="tx1"/>
                </a:solidFill>
              </a:rPr>
              <a:t>Připravované populační screeningové programy</a:t>
            </a:r>
          </a:p>
          <a:p>
            <a:pPr marL="1257300" lvl="2" indent="-342900">
              <a:buFont typeface="Arial" panose="020B0604020202020204" pitchFamily="34" charset="0"/>
              <a:buChar char="•"/>
            </a:pPr>
            <a:r>
              <a:rPr lang="cs-CZ" b="1">
                <a:solidFill>
                  <a:srgbClr val="C00000"/>
                </a:solidFill>
              </a:rPr>
              <a:t>Program screeningu </a:t>
            </a:r>
            <a:r>
              <a:rPr lang="cs-CZ" b="1" dirty="0">
                <a:solidFill>
                  <a:srgbClr val="C00000"/>
                </a:solidFill>
              </a:rPr>
              <a:t>aneurysmatu abdominální aorty</a:t>
            </a:r>
          </a:p>
          <a:p>
            <a:pPr marL="1257300" lvl="2" indent="-342900">
              <a:buFont typeface="Arial" panose="020B0604020202020204" pitchFamily="34" charset="0"/>
              <a:buChar char="•"/>
            </a:pPr>
            <a:r>
              <a:rPr lang="cs-CZ" dirty="0">
                <a:solidFill>
                  <a:schemeClr val="tx1"/>
                </a:solidFill>
              </a:rPr>
              <a:t>Program časného záchytu karcinomu prostaty</a:t>
            </a:r>
          </a:p>
          <a:p>
            <a:pPr marL="1257300" lvl="2" indent="-342900">
              <a:buFont typeface="Arial" panose="020B0604020202020204" pitchFamily="34" charset="0"/>
              <a:buChar char="•"/>
            </a:pPr>
            <a:r>
              <a:rPr lang="cs-CZ" dirty="0">
                <a:solidFill>
                  <a:schemeClr val="tx1"/>
                </a:solidFill>
              </a:rPr>
              <a:t>Program časného záchytu poruch štítné žlázy v těhotenství</a:t>
            </a:r>
          </a:p>
          <a:p>
            <a:pPr marL="1257300" lvl="2" indent="-342900">
              <a:buFont typeface="Arial" panose="020B0604020202020204" pitchFamily="34" charset="0"/>
              <a:buChar char="•"/>
            </a:pPr>
            <a:endParaRPr lang="cs-CZ" dirty="0">
              <a:solidFill>
                <a:schemeClr val="tx1"/>
              </a:solidFill>
            </a:endParaRPr>
          </a:p>
          <a:p>
            <a:endParaRPr lang="cs-CZ" dirty="0"/>
          </a:p>
        </p:txBody>
      </p:sp>
      <p:pic>
        <p:nvPicPr>
          <p:cNvPr id="7" name="Grafický objekt 15">
            <a:extLst>
              <a:ext uri="{FF2B5EF4-FFF2-40B4-BE49-F238E27FC236}">
                <a16:creationId xmlns:a16="http://schemas.microsoft.com/office/drawing/2014/main" id="{44711C6C-CBC1-8E06-5109-E5DFEC75A3BB}"/>
              </a:ext>
            </a:extLst>
          </p:cNvPr>
          <p:cNvPicPr>
            <a:picLocks noChangeAspect="1"/>
          </p:cNvPicPr>
          <p:nvPr>
            <p:custDataLst>
              <p:tags r:id="rId2"/>
            </p:custDataLst>
          </p:nvPr>
        </p:nvPicPr>
        <p:blipFill>
          <a:blip r:embed="rId5">
            <a:extLst>
              <a:ext uri="{96DAC541-7B7A-43D3-8B79-37D633B846F1}">
                <asvg:svgBlip xmlns:asvg="http://schemas.microsoft.com/office/drawing/2016/SVG/main" r:embed="rId6"/>
              </a:ext>
            </a:extLst>
          </a:blip>
          <a:stretch>
            <a:fillRect/>
          </a:stretch>
        </p:blipFill>
        <p:spPr>
          <a:xfrm>
            <a:off x="248031" y="6289659"/>
            <a:ext cx="1887998" cy="445625"/>
          </a:xfrm>
          <a:prstGeom prst="rect">
            <a:avLst/>
          </a:prstGeom>
        </p:spPr>
      </p:pic>
      <p:sp>
        <p:nvSpPr>
          <p:cNvPr id="10" name="Nadpis 1">
            <a:extLst>
              <a:ext uri="{FF2B5EF4-FFF2-40B4-BE49-F238E27FC236}">
                <a16:creationId xmlns:a16="http://schemas.microsoft.com/office/drawing/2014/main" id="{69B7CDBC-D22A-F33B-1561-60753D4FFC0D}"/>
              </a:ext>
            </a:extLst>
          </p:cNvPr>
          <p:cNvSpPr>
            <a:spLocks noGrp="1"/>
          </p:cNvSpPr>
          <p:nvPr>
            <p:ph type="title"/>
            <p:custDataLst>
              <p:tags r:id="rId3"/>
            </p:custDataLst>
          </p:nvPr>
        </p:nvSpPr>
        <p:spPr>
          <a:xfrm>
            <a:off x="248031" y="276357"/>
            <a:ext cx="11943968" cy="832353"/>
          </a:xfrm>
        </p:spPr>
        <p:txBody>
          <a:bodyPr>
            <a:normAutofit/>
          </a:bodyPr>
          <a:lstStyle/>
          <a:p>
            <a:r>
              <a:rPr lang="cs-CZ" sz="3600" b="1" dirty="0">
                <a:solidFill>
                  <a:srgbClr val="C22728"/>
                </a:solidFill>
              </a:rPr>
              <a:t>Rada NSC a screeningové programy koordinované NSC</a:t>
            </a:r>
          </a:p>
        </p:txBody>
      </p:sp>
      <p:graphicFrame>
        <p:nvGraphicFramePr>
          <p:cNvPr id="2" name="Diagram 1">
            <a:extLst>
              <a:ext uri="{FF2B5EF4-FFF2-40B4-BE49-F238E27FC236}">
                <a16:creationId xmlns:a16="http://schemas.microsoft.com/office/drawing/2014/main" id="{85C4BD8B-2521-C06D-2405-B0282B0FCD0D}"/>
              </a:ext>
            </a:extLst>
          </p:cNvPr>
          <p:cNvGraphicFramePr/>
          <p:nvPr/>
        </p:nvGraphicFramePr>
        <p:xfrm>
          <a:off x="7575453" y="3558496"/>
          <a:ext cx="4230724" cy="123231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4" name="Diagram 3">
            <a:extLst>
              <a:ext uri="{FF2B5EF4-FFF2-40B4-BE49-F238E27FC236}">
                <a16:creationId xmlns:a16="http://schemas.microsoft.com/office/drawing/2014/main" id="{C607BDB0-4780-28C4-5A56-8A1C01046F22}"/>
              </a:ext>
            </a:extLst>
          </p:cNvPr>
          <p:cNvGraphicFramePr/>
          <p:nvPr/>
        </p:nvGraphicFramePr>
        <p:xfrm>
          <a:off x="7575453" y="4979644"/>
          <a:ext cx="4230724" cy="123231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Tree>
    <p:extLst>
      <p:ext uri="{BB962C8B-B14F-4D97-AF65-F5344CB8AC3E}">
        <p14:creationId xmlns:p14="http://schemas.microsoft.com/office/powerpoint/2010/main" val="150880588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ástupný text 2">
            <a:extLst>
              <a:ext uri="{FF2B5EF4-FFF2-40B4-BE49-F238E27FC236}">
                <a16:creationId xmlns:a16="http://schemas.microsoft.com/office/drawing/2014/main" id="{AD17A4B5-DDF5-B35A-51C0-82ABB59932D3}"/>
              </a:ext>
            </a:extLst>
          </p:cNvPr>
          <p:cNvSpPr>
            <a:spLocks noGrp="1"/>
          </p:cNvSpPr>
          <p:nvPr>
            <p:ph idx="1"/>
            <p:custDataLst>
              <p:tags r:id="rId1"/>
            </p:custDataLst>
          </p:nvPr>
        </p:nvSpPr>
        <p:spPr>
          <a:xfrm>
            <a:off x="590309" y="1212881"/>
            <a:ext cx="11215868" cy="5180949"/>
          </a:xfrm>
        </p:spPr>
        <p:txBody>
          <a:bodyPr>
            <a:normAutofit fontScale="92500" lnSpcReduction="20000"/>
          </a:bodyPr>
          <a:lstStyle/>
          <a:p>
            <a:r>
              <a:rPr lang="cs-CZ" b="1" dirty="0"/>
              <a:t>Pilotní projekty financované z Operačního programu Zaměstnanost plus</a:t>
            </a:r>
          </a:p>
          <a:p>
            <a:pPr marL="800100" lvl="1" indent="-342900">
              <a:buFont typeface="Arial" panose="020B0604020202020204" pitchFamily="34" charset="0"/>
              <a:buChar char="•"/>
            </a:pPr>
            <a:r>
              <a:rPr lang="cs-CZ" dirty="0">
                <a:solidFill>
                  <a:schemeClr val="tx1"/>
                </a:solidFill>
              </a:rPr>
              <a:t>Realizace: 2023-2027</a:t>
            </a:r>
          </a:p>
          <a:p>
            <a:pPr marL="800100" lvl="1" indent="-342900">
              <a:buFont typeface="Arial" panose="020B0604020202020204" pitchFamily="34" charset="0"/>
              <a:buChar char="•"/>
            </a:pPr>
            <a:r>
              <a:rPr lang="cs-CZ" dirty="0">
                <a:solidFill>
                  <a:schemeClr val="tx1"/>
                </a:solidFill>
              </a:rPr>
              <a:t>Věcné zaměření: </a:t>
            </a:r>
            <a:r>
              <a:rPr lang="cs-CZ" b="1" dirty="0">
                <a:solidFill>
                  <a:srgbClr val="2C2F79"/>
                </a:solidFill>
              </a:rPr>
              <a:t>Realizace nových programů časného záchytu nemocí</a:t>
            </a:r>
            <a:endParaRPr lang="cs-CZ" b="1" dirty="0"/>
          </a:p>
          <a:p>
            <a:pPr marL="800100" lvl="1" indent="-342900">
              <a:buFont typeface="Arial" panose="020B0604020202020204" pitchFamily="34" charset="0"/>
              <a:buChar char="•"/>
            </a:pPr>
            <a:r>
              <a:rPr lang="cs-CZ" dirty="0">
                <a:solidFill>
                  <a:schemeClr val="tx1"/>
                </a:solidFill>
              </a:rPr>
              <a:t>Celkem je realizováno 8 pilotních projektů </a:t>
            </a:r>
          </a:p>
          <a:p>
            <a:pPr marL="800100" lvl="1" indent="-342900">
              <a:buFont typeface="Arial" panose="020B0604020202020204" pitchFamily="34" charset="0"/>
              <a:buChar char="•"/>
            </a:pPr>
            <a:r>
              <a:rPr lang="cs-CZ" b="1" dirty="0">
                <a:solidFill>
                  <a:schemeClr val="tx1"/>
                </a:solidFill>
              </a:rPr>
              <a:t>Zastřešující projekt</a:t>
            </a:r>
          </a:p>
          <a:p>
            <a:pPr marL="1257300" lvl="2" indent="-342900">
              <a:buFont typeface="Arial" panose="020B0604020202020204" pitchFamily="34" charset="0"/>
              <a:buChar char="•"/>
            </a:pPr>
            <a:r>
              <a:rPr lang="cs-CZ" dirty="0">
                <a:solidFill>
                  <a:schemeClr val="tx1"/>
                </a:solidFill>
              </a:rPr>
              <a:t>Datové, analytické a informační zázemí pro podporu a zvyšování kvality preventivních programů časného záchytu onemocnění</a:t>
            </a:r>
          </a:p>
          <a:p>
            <a:pPr marL="1257300" lvl="2" indent="-342900">
              <a:buFont typeface="Arial" panose="020B0604020202020204" pitchFamily="34" charset="0"/>
              <a:buChar char="•"/>
            </a:pPr>
            <a:r>
              <a:rPr lang="cs-CZ" dirty="0">
                <a:solidFill>
                  <a:schemeClr val="tx1"/>
                </a:solidFill>
              </a:rPr>
              <a:t>Inovativní podpůrný nástroj pro individualizaci preventivní péče v České republice v oblasti vážných onemocnění</a:t>
            </a:r>
          </a:p>
          <a:p>
            <a:pPr marL="800100" lvl="1" indent="-342900">
              <a:buFont typeface="Arial" panose="020B0604020202020204" pitchFamily="34" charset="0"/>
              <a:buChar char="•"/>
            </a:pPr>
            <a:r>
              <a:rPr lang="cs-CZ" b="1" dirty="0">
                <a:solidFill>
                  <a:schemeClr val="tx1"/>
                </a:solidFill>
              </a:rPr>
              <a:t>Pilotní projekty</a:t>
            </a:r>
            <a:r>
              <a:rPr lang="cs-CZ" dirty="0">
                <a:solidFill>
                  <a:schemeClr val="tx1"/>
                </a:solidFill>
              </a:rPr>
              <a:t> </a:t>
            </a:r>
          </a:p>
          <a:p>
            <a:pPr marL="1257300" lvl="2" indent="-342900">
              <a:buFont typeface="Arial" panose="020B0604020202020204" pitchFamily="34" charset="0"/>
              <a:buChar char="•"/>
            </a:pPr>
            <a:r>
              <a:rPr lang="en-US" b="1" dirty="0">
                <a:solidFill>
                  <a:srgbClr val="C00000"/>
                </a:solidFill>
              </a:rPr>
              <a:t>Národní program prevence obezity dětí – BE FIT 24</a:t>
            </a:r>
            <a:endParaRPr lang="cs-CZ" b="1" dirty="0">
              <a:solidFill>
                <a:srgbClr val="C00000"/>
              </a:solidFill>
            </a:endParaRPr>
          </a:p>
          <a:p>
            <a:pPr marL="1257300" lvl="2" indent="-342900">
              <a:buFont typeface="Arial" panose="020B0604020202020204" pitchFamily="34" charset="0"/>
              <a:buChar char="•"/>
            </a:pPr>
            <a:r>
              <a:rPr lang="cs-CZ" dirty="0">
                <a:solidFill>
                  <a:schemeClr val="tx1"/>
                </a:solidFill>
              </a:rPr>
              <a:t>Časný záchyt a prevence zdravotních komplikací u předčasně narozených dětí </a:t>
            </a:r>
          </a:p>
          <a:p>
            <a:pPr marL="1257300" lvl="2" indent="-342900">
              <a:buFont typeface="Arial" panose="020B0604020202020204" pitchFamily="34" charset="0"/>
              <a:buChar char="•"/>
            </a:pPr>
            <a:r>
              <a:rPr lang="cs-CZ" dirty="0">
                <a:solidFill>
                  <a:schemeClr val="tx1"/>
                </a:solidFill>
              </a:rPr>
              <a:t>Časný záchyt hyperaktivního močového měchýře a eliminace negativního dopadu na kvalitu života</a:t>
            </a:r>
          </a:p>
          <a:p>
            <a:pPr marL="1257300" lvl="2" indent="-342900">
              <a:buFont typeface="Arial" panose="020B0604020202020204" pitchFamily="34" charset="0"/>
              <a:buChar char="•"/>
            </a:pPr>
            <a:r>
              <a:rPr lang="cs-CZ" dirty="0">
                <a:solidFill>
                  <a:schemeClr val="tx1"/>
                </a:solidFill>
              </a:rPr>
              <a:t>Časný záchyt hepatitidy C u osob užívajících drogy injekčně </a:t>
            </a:r>
          </a:p>
          <a:p>
            <a:pPr marL="1257300" lvl="2" indent="-342900">
              <a:buFont typeface="Arial" panose="020B0604020202020204" pitchFamily="34" charset="0"/>
              <a:buChar char="•"/>
            </a:pPr>
            <a:r>
              <a:rPr lang="cs-CZ" dirty="0">
                <a:solidFill>
                  <a:schemeClr val="tx1"/>
                </a:solidFill>
              </a:rPr>
              <a:t>Časný záchyt malnutrice u onkologických pacientů a osob nad 65 let </a:t>
            </a:r>
          </a:p>
          <a:p>
            <a:pPr marL="1257300" lvl="2" indent="-342900">
              <a:buFont typeface="Arial" panose="020B0604020202020204" pitchFamily="34" charset="0"/>
              <a:buChar char="•"/>
            </a:pPr>
            <a:r>
              <a:rPr lang="cs-CZ" sz="2100" b="1" dirty="0">
                <a:solidFill>
                  <a:srgbClr val="C00000"/>
                </a:solidFill>
              </a:rPr>
              <a:t>Časný záchyt chronické tromboembolické plicní hypertenze u nemocných po prodělané akutní plicní embolii </a:t>
            </a:r>
          </a:p>
          <a:p>
            <a:pPr marL="1257300" lvl="2" indent="-342900">
              <a:buFont typeface="Arial" panose="020B0604020202020204" pitchFamily="34" charset="0"/>
              <a:buChar char="•"/>
            </a:pPr>
            <a:r>
              <a:rPr lang="cs-CZ" dirty="0">
                <a:solidFill>
                  <a:schemeClr val="tx1"/>
                </a:solidFill>
              </a:rPr>
              <a:t>Časný záchyt kožních nádorů pomocí telemedicínského nástroje v primární péči</a:t>
            </a:r>
          </a:p>
          <a:p>
            <a:pPr marL="1257300" lvl="2" indent="-342900">
              <a:buFont typeface="Arial" panose="020B0604020202020204" pitchFamily="34" charset="0"/>
              <a:buChar char="•"/>
            </a:pPr>
            <a:r>
              <a:rPr lang="cs-CZ" dirty="0">
                <a:solidFill>
                  <a:schemeClr val="tx1"/>
                </a:solidFill>
              </a:rPr>
              <a:t>Kombinovaný screening v prvním trimestru těhotenství</a:t>
            </a:r>
          </a:p>
          <a:p>
            <a:endParaRPr lang="cs-CZ" dirty="0"/>
          </a:p>
        </p:txBody>
      </p:sp>
      <p:pic>
        <p:nvPicPr>
          <p:cNvPr id="7" name="Grafický objekt 15">
            <a:extLst>
              <a:ext uri="{FF2B5EF4-FFF2-40B4-BE49-F238E27FC236}">
                <a16:creationId xmlns:a16="http://schemas.microsoft.com/office/drawing/2014/main" id="{44711C6C-CBC1-8E06-5109-E5DFEC75A3BB}"/>
              </a:ext>
            </a:extLst>
          </p:cNvPr>
          <p:cNvPicPr>
            <a:picLocks noChangeAspect="1"/>
          </p:cNvPicPr>
          <p:nvPr>
            <p:custDataLst>
              <p:tags r:id="rId2"/>
            </p:custDataLst>
          </p:nvPr>
        </p:nvPicPr>
        <p:blipFill>
          <a:blip r:embed="rId5">
            <a:extLst>
              <a:ext uri="{96DAC541-7B7A-43D3-8B79-37D633B846F1}">
                <asvg:svgBlip xmlns:asvg="http://schemas.microsoft.com/office/drawing/2016/SVG/main" r:embed="rId6"/>
              </a:ext>
            </a:extLst>
          </a:blip>
          <a:stretch>
            <a:fillRect/>
          </a:stretch>
        </p:blipFill>
        <p:spPr>
          <a:xfrm>
            <a:off x="248031" y="6289659"/>
            <a:ext cx="1887998" cy="445625"/>
          </a:xfrm>
          <a:prstGeom prst="rect">
            <a:avLst/>
          </a:prstGeom>
        </p:spPr>
      </p:pic>
      <p:sp>
        <p:nvSpPr>
          <p:cNvPr id="10" name="Nadpis 1">
            <a:extLst>
              <a:ext uri="{FF2B5EF4-FFF2-40B4-BE49-F238E27FC236}">
                <a16:creationId xmlns:a16="http://schemas.microsoft.com/office/drawing/2014/main" id="{69B7CDBC-D22A-F33B-1561-60753D4FFC0D}"/>
              </a:ext>
            </a:extLst>
          </p:cNvPr>
          <p:cNvSpPr>
            <a:spLocks noGrp="1"/>
          </p:cNvSpPr>
          <p:nvPr>
            <p:ph type="title"/>
            <p:custDataLst>
              <p:tags r:id="rId3"/>
            </p:custDataLst>
          </p:nvPr>
        </p:nvSpPr>
        <p:spPr>
          <a:xfrm>
            <a:off x="248031" y="276357"/>
            <a:ext cx="11943968" cy="832353"/>
          </a:xfrm>
        </p:spPr>
        <p:txBody>
          <a:bodyPr>
            <a:normAutofit fontScale="90000"/>
          </a:bodyPr>
          <a:lstStyle/>
          <a:p>
            <a:r>
              <a:rPr lang="cs-CZ" sz="3600" b="1" dirty="0">
                <a:solidFill>
                  <a:srgbClr val="C22728"/>
                </a:solidFill>
              </a:rPr>
              <a:t>Pilotní projekty realizované Národním screeningovým centrem</a:t>
            </a:r>
            <a:br>
              <a:rPr lang="cs-CZ" sz="3600" b="1" dirty="0">
                <a:solidFill>
                  <a:srgbClr val="C22728"/>
                </a:solidFill>
              </a:rPr>
            </a:br>
            <a:r>
              <a:rPr lang="cs-CZ" sz="2700" b="1" dirty="0">
                <a:solidFill>
                  <a:srgbClr val="C22728"/>
                </a:solidFill>
              </a:rPr>
              <a:t>aktuální období</a:t>
            </a:r>
            <a:endParaRPr lang="cs-CZ" sz="3600" b="1" dirty="0">
              <a:solidFill>
                <a:srgbClr val="C22728"/>
              </a:solidFill>
            </a:endParaRPr>
          </a:p>
        </p:txBody>
      </p:sp>
    </p:spTree>
    <p:extLst>
      <p:ext uri="{BB962C8B-B14F-4D97-AF65-F5344CB8AC3E}">
        <p14:creationId xmlns:p14="http://schemas.microsoft.com/office/powerpoint/2010/main" val="266239904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C10B4F43-3904-7E88-53FD-7B5E18955098}"/>
              </a:ext>
            </a:extLst>
          </p:cNvPr>
          <p:cNvSpPr>
            <a:spLocks noGrp="1"/>
          </p:cNvSpPr>
          <p:nvPr>
            <p:ph type="title"/>
            <p:custDataLst>
              <p:tags r:id="rId1"/>
            </p:custDataLst>
          </p:nvPr>
        </p:nvSpPr>
        <p:spPr>
          <a:xfrm>
            <a:off x="248031" y="276357"/>
            <a:ext cx="11943968" cy="832353"/>
          </a:xfrm>
        </p:spPr>
        <p:txBody>
          <a:bodyPr>
            <a:normAutofit fontScale="90000"/>
          </a:bodyPr>
          <a:lstStyle/>
          <a:p>
            <a:r>
              <a:rPr lang="cs-CZ" sz="3600" b="1" dirty="0">
                <a:solidFill>
                  <a:srgbClr val="C22728"/>
                </a:solidFill>
              </a:rPr>
              <a:t>Pilotní projekty realizované Národním screeningovým centrem</a:t>
            </a:r>
            <a:br>
              <a:rPr lang="cs-CZ" sz="3600" b="1" dirty="0">
                <a:solidFill>
                  <a:srgbClr val="C22728"/>
                </a:solidFill>
              </a:rPr>
            </a:br>
            <a:r>
              <a:rPr lang="cs-CZ" sz="2700" b="1" dirty="0">
                <a:solidFill>
                  <a:srgbClr val="C22728"/>
                </a:solidFill>
              </a:rPr>
              <a:t>období 2017-2022</a:t>
            </a:r>
            <a:endParaRPr lang="cs-CZ" sz="3600" b="1" dirty="0">
              <a:solidFill>
                <a:srgbClr val="C22728"/>
              </a:solidFill>
            </a:endParaRPr>
          </a:p>
        </p:txBody>
      </p:sp>
      <p:sp>
        <p:nvSpPr>
          <p:cNvPr id="3" name="Zástupný text 2">
            <a:extLst>
              <a:ext uri="{FF2B5EF4-FFF2-40B4-BE49-F238E27FC236}">
                <a16:creationId xmlns:a16="http://schemas.microsoft.com/office/drawing/2014/main" id="{F5F3F0BE-AD93-F9AD-BAB4-B59B05535E46}"/>
              </a:ext>
            </a:extLst>
          </p:cNvPr>
          <p:cNvSpPr>
            <a:spLocks noGrp="1"/>
          </p:cNvSpPr>
          <p:nvPr>
            <p:ph idx="1"/>
            <p:custDataLst>
              <p:tags r:id="rId2"/>
            </p:custDataLst>
          </p:nvPr>
        </p:nvSpPr>
        <p:spPr>
          <a:xfrm>
            <a:off x="684835" y="1226917"/>
            <a:ext cx="10822329" cy="4977113"/>
          </a:xfrm>
        </p:spPr>
        <p:txBody>
          <a:bodyPr>
            <a:normAutofit fontScale="92500" lnSpcReduction="10000"/>
          </a:bodyPr>
          <a:lstStyle/>
          <a:p>
            <a:r>
              <a:rPr lang="cs-CZ" sz="2400" b="1" dirty="0"/>
              <a:t>Pilotní projekty financované z Operačního programu Zaměstnanost</a:t>
            </a:r>
          </a:p>
          <a:p>
            <a:pPr marL="800100" lvl="1" indent="-342900">
              <a:buFont typeface="Arial" panose="020B0604020202020204" pitchFamily="34" charset="0"/>
              <a:buChar char="•"/>
            </a:pPr>
            <a:r>
              <a:rPr lang="cs-CZ" sz="1800" dirty="0">
                <a:solidFill>
                  <a:schemeClr val="tx1"/>
                </a:solidFill>
              </a:rPr>
              <a:t>Realizace: 2017-2022</a:t>
            </a:r>
          </a:p>
          <a:p>
            <a:pPr marL="800100" lvl="1" indent="-342900">
              <a:buFont typeface="Arial" panose="020B0604020202020204" pitchFamily="34" charset="0"/>
              <a:buChar char="•"/>
            </a:pPr>
            <a:r>
              <a:rPr lang="cs-CZ" sz="1800" dirty="0">
                <a:solidFill>
                  <a:schemeClr val="tx1"/>
                </a:solidFill>
              </a:rPr>
              <a:t>Věcné zaměření: </a:t>
            </a:r>
            <a:r>
              <a:rPr lang="cs-CZ" sz="1800" dirty="0">
                <a:solidFill>
                  <a:srgbClr val="2C2F79"/>
                </a:solidFill>
              </a:rPr>
              <a:t>Realizace nových programů časného záchytu nemocí</a:t>
            </a:r>
            <a:endParaRPr lang="cs-CZ" sz="1800" dirty="0"/>
          </a:p>
          <a:p>
            <a:pPr marL="800100" lvl="1" indent="-342900">
              <a:buFont typeface="Arial" panose="020B0604020202020204" pitchFamily="34" charset="0"/>
              <a:buChar char="•"/>
            </a:pPr>
            <a:r>
              <a:rPr lang="cs-CZ" sz="1800" dirty="0">
                <a:solidFill>
                  <a:schemeClr val="tx1"/>
                </a:solidFill>
              </a:rPr>
              <a:t>Celkem realizováno 13 projektů</a:t>
            </a:r>
          </a:p>
          <a:p>
            <a:pPr marL="800100" lvl="1" indent="-342900">
              <a:buFont typeface="Arial" panose="020B0604020202020204" pitchFamily="34" charset="0"/>
              <a:buChar char="•"/>
            </a:pPr>
            <a:r>
              <a:rPr lang="cs-CZ" sz="1800" b="1" dirty="0">
                <a:solidFill>
                  <a:schemeClr val="tx1"/>
                </a:solidFill>
              </a:rPr>
              <a:t>Zastřešující projekty</a:t>
            </a:r>
          </a:p>
          <a:p>
            <a:pPr marL="1257300" lvl="2" indent="-342900">
              <a:buFont typeface="Arial" panose="020B0604020202020204" pitchFamily="34" charset="0"/>
              <a:buChar char="•"/>
            </a:pPr>
            <a:r>
              <a:rPr lang="cs-CZ" sz="1600" dirty="0">
                <a:solidFill>
                  <a:schemeClr val="tx1"/>
                </a:solidFill>
              </a:rPr>
              <a:t>Národní koordinační centrum programů časného záchytu onemocnění </a:t>
            </a:r>
          </a:p>
          <a:p>
            <a:pPr marL="1257300" lvl="2" indent="-342900">
              <a:buFont typeface="Arial" panose="020B0604020202020204" pitchFamily="34" charset="0"/>
              <a:buChar char="•"/>
            </a:pPr>
            <a:r>
              <a:rPr lang="cs-CZ" sz="1600" dirty="0">
                <a:solidFill>
                  <a:schemeClr val="tx1"/>
                </a:solidFill>
              </a:rPr>
              <a:t>Datová základna realizace screeningových programů</a:t>
            </a:r>
          </a:p>
          <a:p>
            <a:pPr marL="800100" lvl="1" indent="-342900">
              <a:buFont typeface="Arial" panose="020B0604020202020204" pitchFamily="34" charset="0"/>
              <a:buChar char="•"/>
            </a:pPr>
            <a:r>
              <a:rPr lang="cs-CZ" sz="1800" b="1" dirty="0">
                <a:solidFill>
                  <a:schemeClr val="tx1"/>
                </a:solidFill>
              </a:rPr>
              <a:t>Pilotní projekty</a:t>
            </a:r>
          </a:p>
          <a:p>
            <a:pPr marL="1257300" lvl="2" indent="-342900">
              <a:buFont typeface="Arial" panose="020B0604020202020204" pitchFamily="34" charset="0"/>
              <a:buChar char="•"/>
            </a:pPr>
            <a:r>
              <a:rPr lang="cs-CZ" sz="1600" dirty="0">
                <a:solidFill>
                  <a:schemeClr val="tx1"/>
                </a:solidFill>
              </a:rPr>
              <a:t>Časný záchyt diabetické retinopatie a makulárního edému u pacientů s diabetem 1. nebo 2. typu</a:t>
            </a:r>
          </a:p>
          <a:p>
            <a:pPr marL="1257300" lvl="2" indent="-342900">
              <a:buFont typeface="Arial" panose="020B0604020202020204" pitchFamily="34" charset="0"/>
              <a:buChar char="•"/>
            </a:pPr>
            <a:r>
              <a:rPr lang="cs-CZ" sz="1600" b="1" dirty="0">
                <a:solidFill>
                  <a:srgbClr val="C00000"/>
                </a:solidFill>
              </a:rPr>
              <a:t>Časný záchyt kritických vrozených srdečních vad u zralých novorozenců při hospitalizaci a v raném postnatálním období</a:t>
            </a:r>
          </a:p>
          <a:p>
            <a:pPr marL="1257300" lvl="2" indent="-342900">
              <a:buFont typeface="Arial" panose="020B0604020202020204" pitchFamily="34" charset="0"/>
              <a:buChar char="•"/>
            </a:pPr>
            <a:r>
              <a:rPr lang="cs-CZ" sz="1600" dirty="0">
                <a:solidFill>
                  <a:schemeClr val="tx1"/>
                </a:solidFill>
              </a:rPr>
              <a:t>Screening rizika předčasného porodu zavedením programu </a:t>
            </a:r>
            <a:r>
              <a:rPr lang="cs-CZ" sz="1600" dirty="0" err="1">
                <a:solidFill>
                  <a:schemeClr val="tx1"/>
                </a:solidFill>
              </a:rPr>
              <a:t>QUiPP</a:t>
            </a:r>
            <a:endParaRPr lang="cs-CZ" sz="1600" dirty="0">
              <a:solidFill>
                <a:schemeClr val="tx1"/>
              </a:solidFill>
            </a:endParaRPr>
          </a:p>
          <a:p>
            <a:pPr marL="1257300" lvl="2" indent="-342900">
              <a:buFont typeface="Arial" panose="020B0604020202020204" pitchFamily="34" charset="0"/>
              <a:buChar char="•"/>
            </a:pPr>
            <a:r>
              <a:rPr lang="cs-CZ" sz="1600" dirty="0"/>
              <a:t>Časný záchyt tyreopatií v těhotenství</a:t>
            </a:r>
          </a:p>
          <a:p>
            <a:pPr marL="1257300" lvl="2" indent="-342900">
              <a:buFont typeface="Arial" panose="020B0604020202020204" pitchFamily="34" charset="0"/>
              <a:buChar char="•"/>
            </a:pPr>
            <a:r>
              <a:rPr lang="cs-CZ" sz="1600" dirty="0">
                <a:solidFill>
                  <a:schemeClr val="tx1"/>
                </a:solidFill>
              </a:rPr>
              <a:t>Program časného záchytu karcinomu prostaty u populace mužů v dispenzární péči po onkologických onemocněních</a:t>
            </a:r>
          </a:p>
          <a:p>
            <a:pPr marL="1257300" lvl="2" indent="-342900">
              <a:buFont typeface="Arial" panose="020B0604020202020204" pitchFamily="34" charset="0"/>
              <a:buChar char="•"/>
            </a:pPr>
            <a:r>
              <a:rPr lang="cs-CZ" sz="1600" b="1" dirty="0">
                <a:solidFill>
                  <a:srgbClr val="C00000"/>
                </a:solidFill>
              </a:rPr>
              <a:t>Časný záchyt familiární hypercholesterolémie</a:t>
            </a:r>
          </a:p>
          <a:p>
            <a:pPr marL="1257300" lvl="2" indent="-342900">
              <a:buFont typeface="Arial" panose="020B0604020202020204" pitchFamily="34" charset="0"/>
              <a:buChar char="•"/>
            </a:pPr>
            <a:r>
              <a:rPr lang="cs-CZ" sz="1600" dirty="0">
                <a:solidFill>
                  <a:schemeClr val="tx1"/>
                </a:solidFill>
              </a:rPr>
              <a:t>Sekundární prevence </a:t>
            </a:r>
            <a:r>
              <a:rPr lang="cs-CZ" sz="1600" dirty="0" err="1">
                <a:solidFill>
                  <a:schemeClr val="tx1"/>
                </a:solidFill>
              </a:rPr>
              <a:t>osteoporotických</a:t>
            </a:r>
            <a:r>
              <a:rPr lang="cs-CZ" sz="1600" dirty="0">
                <a:solidFill>
                  <a:schemeClr val="tx1"/>
                </a:solidFill>
              </a:rPr>
              <a:t> zlomenin</a:t>
            </a:r>
          </a:p>
          <a:p>
            <a:pPr marL="1257300" lvl="2" indent="-342900">
              <a:buFont typeface="Arial" panose="020B0604020202020204" pitchFamily="34" charset="0"/>
              <a:buChar char="•"/>
            </a:pPr>
            <a:r>
              <a:rPr lang="cs-CZ" sz="1600" dirty="0">
                <a:solidFill>
                  <a:schemeClr val="tx1"/>
                </a:solidFill>
              </a:rPr>
              <a:t>Časný záchyt chronické obstrukční plicní nemoci v rizikové populaci</a:t>
            </a:r>
          </a:p>
          <a:p>
            <a:pPr marL="1257300" lvl="2" indent="-342900">
              <a:buFont typeface="Arial" panose="020B0604020202020204" pitchFamily="34" charset="0"/>
              <a:buChar char="•"/>
            </a:pPr>
            <a:r>
              <a:rPr lang="cs-CZ" sz="1600" dirty="0">
                <a:solidFill>
                  <a:schemeClr val="tx1"/>
                </a:solidFill>
              </a:rPr>
              <a:t>Optimalizace programu screeningu kolorektálního karcinomu</a:t>
            </a:r>
          </a:p>
          <a:p>
            <a:pPr marL="1257300" lvl="2" indent="-342900">
              <a:buFont typeface="Arial" panose="020B0604020202020204" pitchFamily="34" charset="0"/>
              <a:buChar char="•"/>
            </a:pPr>
            <a:r>
              <a:rPr lang="cs-CZ" sz="1600" dirty="0">
                <a:solidFill>
                  <a:schemeClr val="tx1"/>
                </a:solidFill>
              </a:rPr>
              <a:t>Optimalizace programu screeningu karcinomu děložního hrdla</a:t>
            </a:r>
          </a:p>
          <a:p>
            <a:pPr marL="1257300" lvl="2" indent="-342900">
              <a:buFont typeface="Arial" panose="020B0604020202020204" pitchFamily="34" charset="0"/>
              <a:buChar char="•"/>
            </a:pPr>
            <a:r>
              <a:rPr lang="cs-CZ" sz="1600" dirty="0"/>
              <a:t>Zvýšení efektivity adresného zvaní občanů ke screeningům karcinomu tlustého střeva a konečníku, prsu a děložního hrdla</a:t>
            </a:r>
          </a:p>
        </p:txBody>
      </p:sp>
      <p:pic>
        <p:nvPicPr>
          <p:cNvPr id="5" name="Grafický objekt 15">
            <a:extLst>
              <a:ext uri="{FF2B5EF4-FFF2-40B4-BE49-F238E27FC236}">
                <a16:creationId xmlns:a16="http://schemas.microsoft.com/office/drawing/2014/main" id="{942260BC-D6B4-5BC2-8CDF-0AC530BAA985}"/>
              </a:ext>
            </a:extLst>
          </p:cNvPr>
          <p:cNvPicPr>
            <a:picLocks noChangeAspect="1"/>
          </p:cNvPicPr>
          <p:nvPr>
            <p:custDataLst>
              <p:tags r:id="rId3"/>
            </p:custDataLst>
          </p:nvPr>
        </p:nvPicPr>
        <p:blipFill>
          <a:blip r:embed="rId5">
            <a:extLst>
              <a:ext uri="{96DAC541-7B7A-43D3-8B79-37D633B846F1}">
                <asvg:svgBlip xmlns:asvg="http://schemas.microsoft.com/office/drawing/2016/SVG/main" r:embed="rId6"/>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188898694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8544A215-9E6E-5BEB-6077-8A42F3B8B3A6}"/>
              </a:ext>
            </a:extLst>
          </p:cNvPr>
          <p:cNvSpPr>
            <a:spLocks noGrp="1"/>
          </p:cNvSpPr>
          <p:nvPr>
            <p:ph type="title"/>
          </p:nvPr>
        </p:nvSpPr>
        <p:spPr/>
        <p:txBody>
          <a:bodyPr>
            <a:normAutofit/>
          </a:bodyPr>
          <a:lstStyle/>
          <a:p>
            <a:r>
              <a:rPr lang="cs-CZ" b="1" dirty="0">
                <a:solidFill>
                  <a:srgbClr val="C22728"/>
                </a:solidFill>
              </a:rPr>
              <a:t>Časný záchyt kritických vrozených srdečních vad u zralých novorozenců</a:t>
            </a:r>
          </a:p>
        </p:txBody>
      </p:sp>
      <p:sp>
        <p:nvSpPr>
          <p:cNvPr id="3" name="Zástupný text 2">
            <a:extLst>
              <a:ext uri="{FF2B5EF4-FFF2-40B4-BE49-F238E27FC236}">
                <a16:creationId xmlns:a16="http://schemas.microsoft.com/office/drawing/2014/main" id="{4A8C5234-AE87-E61C-E5B8-1113DBF4AD7C}"/>
              </a:ext>
            </a:extLst>
          </p:cNvPr>
          <p:cNvSpPr>
            <a:spLocks noGrp="1"/>
          </p:cNvSpPr>
          <p:nvPr>
            <p:ph idx="1"/>
            <p:custDataLst>
              <p:tags r:id="rId1"/>
            </p:custDataLst>
          </p:nvPr>
        </p:nvSpPr>
        <p:spPr>
          <a:xfrm>
            <a:off x="509286" y="1108711"/>
            <a:ext cx="10486663" cy="5060596"/>
          </a:xfrm>
        </p:spPr>
        <p:txBody>
          <a:bodyPr>
            <a:normAutofit fontScale="47500" lnSpcReduction="20000"/>
          </a:bodyPr>
          <a:lstStyle/>
          <a:p>
            <a:pPr>
              <a:lnSpc>
                <a:spcPct val="120000"/>
              </a:lnSpc>
              <a:spcBef>
                <a:spcPts val="0"/>
              </a:spcBef>
              <a:spcAft>
                <a:spcPts val="600"/>
              </a:spcAft>
            </a:pPr>
            <a:r>
              <a:rPr lang="cs-CZ" b="1" dirty="0"/>
              <a:t>Cíle projektu a screeningový proces</a:t>
            </a:r>
          </a:p>
          <a:p>
            <a:pPr marL="800100" lvl="1" indent="-342900">
              <a:lnSpc>
                <a:spcPct val="120000"/>
              </a:lnSpc>
              <a:spcBef>
                <a:spcPts val="0"/>
              </a:spcBef>
              <a:spcAft>
                <a:spcPts val="600"/>
              </a:spcAft>
              <a:buFont typeface="Arial" panose="020B0604020202020204" pitchFamily="34" charset="0"/>
              <a:buChar char="•"/>
            </a:pPr>
            <a:r>
              <a:rPr lang="cs-CZ" dirty="0">
                <a:solidFill>
                  <a:schemeClr val="tx1"/>
                </a:solidFill>
              </a:rPr>
              <a:t>Zvýšit</a:t>
            </a:r>
            <a:r>
              <a:rPr lang="cs-CZ" dirty="0"/>
              <a:t> </a:t>
            </a:r>
            <a:r>
              <a:rPr lang="cs-CZ" b="1" dirty="0">
                <a:solidFill>
                  <a:srgbClr val="2C2F79"/>
                </a:solidFill>
              </a:rPr>
              <a:t>záchyt kritických vrozených srdečních vad (CCHD) u asymptomatických novorozenců </a:t>
            </a:r>
            <a:r>
              <a:rPr lang="cs-CZ" dirty="0">
                <a:solidFill>
                  <a:schemeClr val="tx1"/>
                </a:solidFill>
              </a:rPr>
              <a:t>v době jejich pobytu v porodnici, </a:t>
            </a:r>
            <a:br>
              <a:rPr lang="cs-CZ" dirty="0">
                <a:solidFill>
                  <a:schemeClr val="tx1"/>
                </a:solidFill>
              </a:rPr>
            </a:br>
            <a:r>
              <a:rPr lang="cs-CZ" dirty="0">
                <a:solidFill>
                  <a:schemeClr val="tx1"/>
                </a:solidFill>
              </a:rPr>
              <a:t>umožnit včasné zahájení léčby a tím i dosažení snížení úmrtnosti na toto onemocnění, zároveň snížit riziko komplikací CCHD.</a:t>
            </a:r>
          </a:p>
          <a:p>
            <a:pPr marL="800100" lvl="1" indent="-342900">
              <a:lnSpc>
                <a:spcPct val="120000"/>
              </a:lnSpc>
              <a:spcBef>
                <a:spcPts val="0"/>
              </a:spcBef>
              <a:spcAft>
                <a:spcPts val="600"/>
              </a:spcAft>
              <a:buFont typeface="Arial" panose="020B0604020202020204" pitchFamily="34" charset="0"/>
              <a:buChar char="•"/>
            </a:pPr>
            <a:r>
              <a:rPr lang="cs-CZ" dirty="0">
                <a:solidFill>
                  <a:schemeClr val="tx1"/>
                </a:solidFill>
              </a:rPr>
              <a:t>Ověřit vhodnost zavedení screeningové metody do praxe.</a:t>
            </a:r>
          </a:p>
          <a:p>
            <a:pPr marL="800100" lvl="1" indent="-342900">
              <a:lnSpc>
                <a:spcPct val="120000"/>
              </a:lnSpc>
              <a:spcBef>
                <a:spcPts val="0"/>
              </a:spcBef>
              <a:spcAft>
                <a:spcPts val="600"/>
              </a:spcAft>
              <a:buFont typeface="Arial" panose="020B0604020202020204" pitchFamily="34" charset="0"/>
              <a:buChar char="•"/>
            </a:pPr>
            <a:r>
              <a:rPr lang="cs-CZ" dirty="0">
                <a:solidFill>
                  <a:schemeClr val="tx1"/>
                </a:solidFill>
              </a:rPr>
              <a:t>Do projektu byli </a:t>
            </a:r>
            <a:r>
              <a:rPr lang="cs-CZ" b="1" dirty="0">
                <a:solidFill>
                  <a:srgbClr val="2C2F79"/>
                </a:solidFill>
              </a:rPr>
              <a:t>zařazeni zralí novorozenci, kteří byli vyšetřeni pulzním </a:t>
            </a:r>
            <a:r>
              <a:rPr lang="cs-CZ" b="1" dirty="0" err="1">
                <a:solidFill>
                  <a:srgbClr val="2C2F79"/>
                </a:solidFill>
              </a:rPr>
              <a:t>oxymetrem</a:t>
            </a:r>
            <a:r>
              <a:rPr lang="cs-CZ" dirty="0"/>
              <a:t>.</a:t>
            </a:r>
          </a:p>
          <a:p>
            <a:pPr>
              <a:lnSpc>
                <a:spcPct val="120000"/>
              </a:lnSpc>
              <a:spcBef>
                <a:spcPts val="0"/>
              </a:spcBef>
              <a:spcAft>
                <a:spcPts val="600"/>
              </a:spcAft>
            </a:pPr>
            <a:r>
              <a:rPr lang="cs-CZ" b="1" dirty="0"/>
              <a:t>Výsledky projektu</a:t>
            </a:r>
          </a:p>
          <a:p>
            <a:pPr marL="800100" lvl="1" indent="-342900">
              <a:lnSpc>
                <a:spcPct val="120000"/>
              </a:lnSpc>
              <a:spcBef>
                <a:spcPts val="0"/>
              </a:spcBef>
              <a:spcAft>
                <a:spcPts val="600"/>
              </a:spcAft>
              <a:buFont typeface="Arial" panose="020B0604020202020204" pitchFamily="34" charset="0"/>
              <a:buChar char="•"/>
            </a:pPr>
            <a:r>
              <a:rPr lang="cs-CZ" dirty="0">
                <a:solidFill>
                  <a:schemeClr val="tx1"/>
                </a:solidFill>
              </a:rPr>
              <a:t>Do pilotního projektu bylo celkem zařazeno 19 756 novorozenců. Celkem byl výsledek měření pulzním </a:t>
            </a:r>
            <a:r>
              <a:rPr lang="cs-CZ" dirty="0" err="1">
                <a:solidFill>
                  <a:schemeClr val="tx1"/>
                </a:solidFill>
              </a:rPr>
              <a:t>oxymetrem</a:t>
            </a:r>
            <a:r>
              <a:rPr lang="cs-CZ" dirty="0">
                <a:solidFill>
                  <a:schemeClr val="tx1"/>
                </a:solidFill>
              </a:rPr>
              <a:t> pozitivní u 58 novorozenců (</a:t>
            </a:r>
            <a:r>
              <a:rPr lang="cs-CZ" b="1" dirty="0">
                <a:solidFill>
                  <a:srgbClr val="2C2F79"/>
                </a:solidFill>
              </a:rPr>
              <a:t>pozitivita 3/1000 novorozenců</a:t>
            </a:r>
            <a:r>
              <a:rPr lang="cs-CZ" dirty="0">
                <a:solidFill>
                  <a:schemeClr val="tx1"/>
                </a:solidFill>
              </a:rPr>
              <a:t>). U 2 novorozenců se tato kritická vada potvrdila (</a:t>
            </a:r>
            <a:r>
              <a:rPr lang="cs-CZ" b="1" dirty="0">
                <a:solidFill>
                  <a:srgbClr val="2C2F79"/>
                </a:solidFill>
              </a:rPr>
              <a:t>detekční míra 1/10 000 vyšetřených novorozenců</a:t>
            </a:r>
            <a:r>
              <a:rPr lang="cs-CZ" dirty="0">
                <a:solidFill>
                  <a:schemeClr val="tx1"/>
                </a:solidFill>
              </a:rPr>
              <a:t>). U dalších 2 novorozenců byla detekována vrozená vada, která ale není považována za kritickou. U 3 novorozenců byl potvrzen falešně negativní výsledek screeningového vyšetření na základě manifestace klinických příznaků.</a:t>
            </a:r>
          </a:p>
          <a:p>
            <a:pPr>
              <a:lnSpc>
                <a:spcPct val="120000"/>
              </a:lnSpc>
              <a:spcBef>
                <a:spcPts val="0"/>
              </a:spcBef>
              <a:spcAft>
                <a:spcPts val="600"/>
              </a:spcAft>
            </a:pPr>
            <a:r>
              <a:rPr lang="cs-CZ" b="1" dirty="0"/>
              <a:t>Modelový odhad nákladů na 1 detekovanou kritickou srdeční vadu</a:t>
            </a:r>
          </a:p>
          <a:p>
            <a:pPr marL="800100" lvl="1" indent="-342900">
              <a:lnSpc>
                <a:spcPct val="120000"/>
              </a:lnSpc>
              <a:spcBef>
                <a:spcPts val="0"/>
              </a:spcBef>
              <a:spcAft>
                <a:spcPts val="600"/>
              </a:spcAft>
              <a:buFont typeface="Arial" panose="020B0604020202020204" pitchFamily="34" charset="0"/>
              <a:buChar char="•"/>
            </a:pPr>
            <a:r>
              <a:rPr lang="cs-CZ" dirty="0">
                <a:solidFill>
                  <a:schemeClr val="tx1"/>
                </a:solidFill>
              </a:rPr>
              <a:t>Náklady na vyšetření pulzním </a:t>
            </a:r>
            <a:r>
              <a:rPr lang="cs-CZ" dirty="0" err="1">
                <a:solidFill>
                  <a:schemeClr val="tx1"/>
                </a:solidFill>
              </a:rPr>
              <a:t>oxymetrem</a:t>
            </a:r>
            <a:r>
              <a:rPr lang="cs-CZ" dirty="0">
                <a:solidFill>
                  <a:schemeClr val="tx1"/>
                </a:solidFill>
              </a:rPr>
              <a:t> roční cílové populace novorozenců činí 16,5 milionu Kč. Náklady na doplňující echokardiografické vyšetření při sledované pozitivitě činí 334 tisíc Kč.</a:t>
            </a:r>
            <a:r>
              <a:rPr lang="cs-CZ" dirty="0"/>
              <a:t> </a:t>
            </a:r>
            <a:r>
              <a:rPr lang="cs-CZ" b="1" dirty="0">
                <a:solidFill>
                  <a:srgbClr val="2C2F79"/>
                </a:solidFill>
              </a:rPr>
              <a:t>Celkové náklady na jeden rok fungování programu časného záchytu činí 16,8 milionu Kč pro celou populaci. Náklady na 1 detekovanou kritickou vrozenou srdeční vadu se pohybují okolo 1,68 milionu Kč</a:t>
            </a:r>
            <a:r>
              <a:rPr lang="cs-CZ" dirty="0"/>
              <a:t>.</a:t>
            </a:r>
          </a:p>
          <a:p>
            <a:pPr>
              <a:lnSpc>
                <a:spcPct val="120000"/>
              </a:lnSpc>
              <a:spcBef>
                <a:spcPts val="0"/>
              </a:spcBef>
              <a:spcAft>
                <a:spcPts val="600"/>
              </a:spcAft>
            </a:pPr>
            <a:r>
              <a:rPr lang="cs-CZ" b="1" dirty="0"/>
              <a:t>Proveditelnost</a:t>
            </a:r>
          </a:p>
          <a:p>
            <a:pPr marL="800100" lvl="1" indent="-342900">
              <a:lnSpc>
                <a:spcPct val="120000"/>
              </a:lnSpc>
              <a:spcBef>
                <a:spcPts val="0"/>
              </a:spcBef>
              <a:spcAft>
                <a:spcPts val="600"/>
              </a:spcAft>
              <a:buFont typeface="Arial" panose="020B0604020202020204" pitchFamily="34" charset="0"/>
              <a:buChar char="•"/>
            </a:pPr>
            <a:r>
              <a:rPr lang="cs-CZ" dirty="0">
                <a:solidFill>
                  <a:schemeClr val="tx1"/>
                </a:solidFill>
              </a:rPr>
              <a:t>Prakticky byl projekt ověřen v 9 různě velkých neonatologických či pediatrických odděleních nemocnic napříč celou Českou republikou. </a:t>
            </a:r>
            <a:r>
              <a:rPr lang="cs-CZ" b="1" dirty="0">
                <a:solidFill>
                  <a:srgbClr val="2C2F79"/>
                </a:solidFill>
              </a:rPr>
              <a:t>Během realizace projektu se prokázalo se, že screeningový postup je proveditelný a v praxi realizovatelný</a:t>
            </a:r>
            <a:r>
              <a:rPr lang="cs-CZ" dirty="0"/>
              <a:t>. </a:t>
            </a:r>
          </a:p>
          <a:p>
            <a:pPr>
              <a:lnSpc>
                <a:spcPct val="120000"/>
              </a:lnSpc>
              <a:spcBef>
                <a:spcPts val="0"/>
              </a:spcBef>
              <a:spcAft>
                <a:spcPts val="600"/>
              </a:spcAft>
            </a:pPr>
            <a:r>
              <a:rPr lang="cs-CZ" b="1" dirty="0"/>
              <a:t>Návrh do budoucna </a:t>
            </a:r>
          </a:p>
          <a:p>
            <a:pPr marL="800100" lvl="1" indent="-342900">
              <a:lnSpc>
                <a:spcPct val="120000"/>
              </a:lnSpc>
              <a:spcBef>
                <a:spcPts val="0"/>
              </a:spcBef>
              <a:spcAft>
                <a:spcPts val="600"/>
              </a:spcAft>
              <a:buFont typeface="Arial" panose="020B0604020202020204" pitchFamily="34" charset="0"/>
              <a:buChar char="•"/>
            </a:pPr>
            <a:r>
              <a:rPr lang="cs-CZ" b="1" dirty="0">
                <a:solidFill>
                  <a:srgbClr val="2C2F79"/>
                </a:solidFill>
              </a:rPr>
              <a:t>Posoudit stávající doporučený postup péče o fyziologické novorozence, zvážit hodnocení celkové kondice novorozence prostřednictvím pulzní </a:t>
            </a:r>
            <a:r>
              <a:rPr lang="cs-CZ" b="1" dirty="0" err="1">
                <a:solidFill>
                  <a:srgbClr val="2C2F79"/>
                </a:solidFill>
              </a:rPr>
              <a:t>oxymetrie</a:t>
            </a:r>
            <a:r>
              <a:rPr lang="cs-CZ" b="1" dirty="0">
                <a:solidFill>
                  <a:srgbClr val="2C2F79"/>
                </a:solidFill>
              </a:rPr>
              <a:t> (bude posouzeno výborem odborné společnosti). </a:t>
            </a:r>
          </a:p>
          <a:p>
            <a:endParaRPr lang="cs-CZ" dirty="0"/>
          </a:p>
        </p:txBody>
      </p:sp>
      <p:pic>
        <p:nvPicPr>
          <p:cNvPr id="4" name="Obrázek 3">
            <a:extLst>
              <a:ext uri="{FF2B5EF4-FFF2-40B4-BE49-F238E27FC236}">
                <a16:creationId xmlns:a16="http://schemas.microsoft.com/office/drawing/2014/main" id="{6F64762C-8CDA-82C1-0611-CBF0B83F76F9}"/>
              </a:ext>
            </a:extLst>
          </p:cNvPr>
          <p:cNvPicPr>
            <a:picLocks noChangeAspect="1"/>
          </p:cNvPicPr>
          <p:nvPr>
            <p:custDataLst>
              <p:tags r:id="rId2"/>
            </p:custDataLst>
          </p:nvPr>
        </p:nvPicPr>
        <p:blipFill>
          <a:blip r:embed="rId5" cstate="print">
            <a:extLst>
              <a:ext uri="{28A0092B-C50C-407E-A947-70E740481C1C}">
                <a14:useLocalDpi xmlns:a14="http://schemas.microsoft.com/office/drawing/2010/main" val="0"/>
              </a:ext>
            </a:extLst>
          </a:blip>
          <a:srcRect/>
          <a:stretch>
            <a:fillRect/>
          </a:stretch>
        </p:blipFill>
        <p:spPr bwMode="auto">
          <a:xfrm>
            <a:off x="8833085" y="958849"/>
            <a:ext cx="3288030" cy="1043312"/>
          </a:xfrm>
          <a:prstGeom prst="rect">
            <a:avLst/>
          </a:prstGeom>
          <a:noFill/>
          <a:ln>
            <a:noFill/>
          </a:ln>
        </p:spPr>
      </p:pic>
      <p:pic>
        <p:nvPicPr>
          <p:cNvPr id="5" name="Grafický objekt 15">
            <a:extLst>
              <a:ext uri="{FF2B5EF4-FFF2-40B4-BE49-F238E27FC236}">
                <a16:creationId xmlns:a16="http://schemas.microsoft.com/office/drawing/2014/main" id="{5CB3005D-0C31-E24C-AD4B-D1DB89A7D9B5}"/>
              </a:ext>
            </a:extLst>
          </p:cNvPr>
          <p:cNvPicPr>
            <a:picLocks noChangeAspect="1"/>
          </p:cNvPicPr>
          <p:nvPr>
            <p:custDataLst>
              <p:tags r:id="rId3"/>
            </p:custDataLst>
          </p:nvPr>
        </p:nvPicPr>
        <p:blipFill>
          <a:blip r:embed="rId6">
            <a:extLst>
              <a:ext uri="{96DAC541-7B7A-43D3-8B79-37D633B846F1}">
                <asvg:svgBlip xmlns:asvg="http://schemas.microsoft.com/office/drawing/2016/SVG/main" r:embed="rId7"/>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181662571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6AD8EA23-F1FC-D571-DE21-DC91A7151519}"/>
              </a:ext>
            </a:extLst>
          </p:cNvPr>
          <p:cNvSpPr>
            <a:spLocks noGrp="1"/>
          </p:cNvSpPr>
          <p:nvPr>
            <p:ph type="title"/>
          </p:nvPr>
        </p:nvSpPr>
        <p:spPr>
          <a:xfrm>
            <a:off x="340828" y="224831"/>
            <a:ext cx="12077699" cy="832353"/>
          </a:xfrm>
        </p:spPr>
        <p:txBody>
          <a:bodyPr/>
          <a:lstStyle/>
          <a:p>
            <a:r>
              <a:rPr lang="cs-CZ" b="1" dirty="0">
                <a:solidFill>
                  <a:srgbClr val="C22728"/>
                </a:solidFill>
              </a:rPr>
              <a:t>Časný záchyt familiární hypercholesterolémie</a:t>
            </a:r>
          </a:p>
        </p:txBody>
      </p:sp>
      <p:sp>
        <p:nvSpPr>
          <p:cNvPr id="3" name="Zástupný text 2">
            <a:extLst>
              <a:ext uri="{FF2B5EF4-FFF2-40B4-BE49-F238E27FC236}">
                <a16:creationId xmlns:a16="http://schemas.microsoft.com/office/drawing/2014/main" id="{78EF0AA5-184E-FBD9-AEB1-FD8471AA3DF5}"/>
              </a:ext>
            </a:extLst>
          </p:cNvPr>
          <p:cNvSpPr>
            <a:spLocks noGrp="1"/>
          </p:cNvSpPr>
          <p:nvPr>
            <p:ph idx="1"/>
            <p:custDataLst>
              <p:tags r:id="rId1"/>
            </p:custDataLst>
          </p:nvPr>
        </p:nvSpPr>
        <p:spPr>
          <a:xfrm>
            <a:off x="340828" y="938506"/>
            <a:ext cx="10666696" cy="5415995"/>
          </a:xfrm>
        </p:spPr>
        <p:txBody>
          <a:bodyPr>
            <a:normAutofit lnSpcReduction="10000"/>
          </a:bodyPr>
          <a:lstStyle/>
          <a:p>
            <a:pPr>
              <a:lnSpc>
                <a:spcPct val="100000"/>
              </a:lnSpc>
              <a:spcBef>
                <a:spcPts val="0"/>
              </a:spcBef>
              <a:spcAft>
                <a:spcPts val="600"/>
              </a:spcAft>
            </a:pPr>
            <a:r>
              <a:rPr lang="cs-CZ" sz="1600" b="1" dirty="0"/>
              <a:t>Cíle projektu a screeningový proces</a:t>
            </a:r>
          </a:p>
          <a:p>
            <a:pPr marL="628650" lvl="1" indent="-171450">
              <a:lnSpc>
                <a:spcPct val="100000"/>
              </a:lnSpc>
              <a:spcBef>
                <a:spcPts val="0"/>
              </a:spcBef>
              <a:spcAft>
                <a:spcPts val="600"/>
              </a:spcAft>
              <a:buFont typeface="Arial" panose="020B0604020202020204" pitchFamily="34" charset="0"/>
              <a:buChar char="•"/>
            </a:pPr>
            <a:r>
              <a:rPr lang="cs-CZ" sz="1200" b="1" dirty="0">
                <a:solidFill>
                  <a:schemeClr val="tx1"/>
                </a:solidFill>
              </a:rPr>
              <a:t>Na souboru novorozenců zařazených do projektu </a:t>
            </a:r>
            <a:r>
              <a:rPr lang="cs-CZ" sz="1200" b="1" dirty="0">
                <a:solidFill>
                  <a:srgbClr val="2C2F79"/>
                </a:solidFill>
              </a:rPr>
              <a:t>ověřit možnost zavedení univerzálního screeningu onemocnění FH </a:t>
            </a:r>
            <a:r>
              <a:rPr lang="cs-CZ" sz="1200" dirty="0">
                <a:solidFill>
                  <a:schemeClr val="tx1"/>
                </a:solidFill>
              </a:rPr>
              <a:t>založeném na </a:t>
            </a:r>
            <a:br>
              <a:rPr lang="cs-CZ" sz="1200" dirty="0">
                <a:solidFill>
                  <a:schemeClr val="tx1"/>
                </a:solidFill>
              </a:rPr>
            </a:br>
            <a:r>
              <a:rPr lang="cs-CZ" sz="1200" dirty="0">
                <a:solidFill>
                  <a:schemeClr val="tx1"/>
                </a:solidFill>
              </a:rPr>
              <a:t>vyšetření pupečníkové krve.</a:t>
            </a:r>
          </a:p>
          <a:p>
            <a:pPr marL="628650" lvl="1" indent="-171450">
              <a:lnSpc>
                <a:spcPct val="100000"/>
              </a:lnSpc>
              <a:spcBef>
                <a:spcPts val="0"/>
              </a:spcBef>
              <a:spcAft>
                <a:spcPts val="600"/>
              </a:spcAft>
              <a:buFont typeface="Arial" panose="020B0604020202020204" pitchFamily="34" charset="0"/>
              <a:buChar char="•"/>
            </a:pPr>
            <a:r>
              <a:rPr lang="cs-CZ" sz="1200" b="1" dirty="0">
                <a:solidFill>
                  <a:srgbClr val="2C2F79"/>
                </a:solidFill>
              </a:rPr>
              <a:t>Vytvořit metodiku pro diagnostiku FH z pupečníkové krve</a:t>
            </a:r>
            <a:r>
              <a:rPr lang="cs-CZ" sz="1200" dirty="0"/>
              <a:t>, </a:t>
            </a:r>
            <a:r>
              <a:rPr lang="cs-CZ" sz="1200" dirty="0">
                <a:solidFill>
                  <a:schemeClr val="tx1"/>
                </a:solidFill>
              </a:rPr>
              <a:t>která bude založená na kombinaci biochemického vyšetření hladiny cholesterolu a molekulárně-genetického vyšetření DNA mutací v kauzálních genech.</a:t>
            </a:r>
          </a:p>
          <a:p>
            <a:pPr marL="628650" lvl="1" indent="-171450">
              <a:lnSpc>
                <a:spcPct val="100000"/>
              </a:lnSpc>
              <a:spcBef>
                <a:spcPts val="0"/>
              </a:spcBef>
              <a:spcAft>
                <a:spcPts val="600"/>
              </a:spcAft>
              <a:buFont typeface="Arial" panose="020B0604020202020204" pitchFamily="34" charset="0"/>
              <a:buChar char="•"/>
            </a:pPr>
            <a:r>
              <a:rPr lang="cs-CZ" sz="1200" b="1" dirty="0">
                <a:solidFill>
                  <a:srgbClr val="2C2F79"/>
                </a:solidFill>
              </a:rPr>
              <a:t>Včas odhalit dědičné onemocnění familiární hypercholesterolémie (FH) u dětí hned po narození</a:t>
            </a:r>
            <a:r>
              <a:rPr lang="cs-CZ" sz="1200" dirty="0"/>
              <a:t>, </a:t>
            </a:r>
            <a:r>
              <a:rPr lang="cs-CZ" sz="1200" dirty="0">
                <a:solidFill>
                  <a:schemeClr val="tx1"/>
                </a:solidFill>
              </a:rPr>
              <a:t>přinést informaci o výskytu onemocnění FH v rodině s cílem včas u všech nemocných zahájit potřebnou léčbu a snížit tak u nich riziko vzniku kardiovaskulárních ischemických příhod (např. infarkt).</a:t>
            </a:r>
          </a:p>
          <a:p>
            <a:pPr>
              <a:lnSpc>
                <a:spcPct val="100000"/>
              </a:lnSpc>
              <a:spcBef>
                <a:spcPts val="0"/>
              </a:spcBef>
              <a:spcAft>
                <a:spcPts val="600"/>
              </a:spcAft>
            </a:pPr>
            <a:r>
              <a:rPr lang="cs-CZ" sz="1600" b="1" dirty="0"/>
              <a:t>Výsledky projektu</a:t>
            </a:r>
          </a:p>
          <a:p>
            <a:pPr marL="628650" lvl="1" indent="-171450">
              <a:lnSpc>
                <a:spcPct val="100000"/>
              </a:lnSpc>
              <a:spcBef>
                <a:spcPts val="0"/>
              </a:spcBef>
              <a:spcAft>
                <a:spcPts val="600"/>
              </a:spcAft>
              <a:buFont typeface="Arial" panose="020B0604020202020204" pitchFamily="34" charset="0"/>
              <a:buChar char="•"/>
            </a:pPr>
            <a:r>
              <a:rPr lang="cs-CZ" sz="1200" dirty="0">
                <a:solidFill>
                  <a:schemeClr val="tx1"/>
                </a:solidFill>
              </a:rPr>
              <a:t>Do pilotního projektu bylo celkem zařazeno přes 6 100 novorozenců v 11 perinatologických centrech. Biochemické vyšetření hladiny LDL cholesterolu a celkového cholesterolu bylo provedeno u 5 821 novorozenců, u 1 432 novorozenců s nejvyšší hladinou LDL cholesterolu bylo následně provedeno molekulárně-genetické vyšetření DNA.</a:t>
            </a:r>
          </a:p>
          <a:p>
            <a:pPr marL="628650" lvl="1" indent="-171450">
              <a:lnSpc>
                <a:spcPct val="100000"/>
              </a:lnSpc>
              <a:spcBef>
                <a:spcPts val="0"/>
              </a:spcBef>
              <a:spcAft>
                <a:spcPts val="600"/>
              </a:spcAft>
              <a:buFont typeface="Arial" panose="020B0604020202020204" pitchFamily="34" charset="0"/>
              <a:buChar char="•"/>
            </a:pPr>
            <a:r>
              <a:rPr lang="cs-CZ" sz="1200" b="1" dirty="0">
                <a:solidFill>
                  <a:srgbClr val="2C2F79"/>
                </a:solidFill>
              </a:rPr>
              <a:t>Onemocnění familiární hypercholesterolémie bylo potvrzeno u 16 novorozenců (detekční míra dosáhla 1:360 – 1:415</a:t>
            </a:r>
            <a:r>
              <a:rPr lang="cs-CZ" sz="1200" b="1" dirty="0">
                <a:solidFill>
                  <a:schemeClr val="tx1"/>
                </a:solidFill>
              </a:rPr>
              <a:t>)</a:t>
            </a:r>
            <a:r>
              <a:rPr lang="cs-CZ" sz="1200" dirty="0">
                <a:solidFill>
                  <a:schemeClr val="tx1"/>
                </a:solidFill>
              </a:rPr>
              <a:t>. U dvou novorozenců s potvrzenou FH však bylo dodatečně zpětně zjištěno nedodržení </a:t>
            </a:r>
            <a:r>
              <a:rPr lang="cs-CZ" sz="1200" dirty="0" err="1">
                <a:solidFill>
                  <a:schemeClr val="tx1"/>
                </a:solidFill>
              </a:rPr>
              <a:t>exkuzních</a:t>
            </a:r>
            <a:r>
              <a:rPr lang="cs-CZ" sz="1200" dirty="0">
                <a:solidFill>
                  <a:schemeClr val="tx1"/>
                </a:solidFill>
              </a:rPr>
              <a:t> kritérií studie (přítomnost FH v u matky nebo otce). Při očekávaném dodatečném reverzním kaskádovém vyšetření obou rodičů lze v důsledku dědičnosti očekávat záchyt minimálně 14 dalších příbuzných </a:t>
            </a:r>
            <a:r>
              <a:rPr lang="cs-CZ" sz="1200">
                <a:solidFill>
                  <a:schemeClr val="tx1"/>
                </a:solidFill>
              </a:rPr>
              <a:t>s onemocněním </a:t>
            </a:r>
            <a:r>
              <a:rPr lang="cs-CZ" sz="1200" dirty="0">
                <a:solidFill>
                  <a:schemeClr val="tx1"/>
                </a:solidFill>
              </a:rPr>
              <a:t>FH. </a:t>
            </a:r>
          </a:p>
          <a:p>
            <a:pPr>
              <a:lnSpc>
                <a:spcPct val="100000"/>
              </a:lnSpc>
              <a:spcBef>
                <a:spcPts val="0"/>
              </a:spcBef>
              <a:spcAft>
                <a:spcPts val="600"/>
              </a:spcAft>
            </a:pPr>
            <a:r>
              <a:rPr lang="cs-CZ" sz="1600" b="1" dirty="0"/>
              <a:t>Proveditelnost</a:t>
            </a:r>
          </a:p>
          <a:p>
            <a:pPr marL="628650" lvl="1" indent="-171450">
              <a:lnSpc>
                <a:spcPct val="100000"/>
              </a:lnSpc>
              <a:spcBef>
                <a:spcPts val="0"/>
              </a:spcBef>
              <a:spcAft>
                <a:spcPts val="600"/>
              </a:spcAft>
              <a:buFont typeface="Arial" panose="020B0604020202020204" pitchFamily="34" charset="0"/>
              <a:buChar char="•"/>
            </a:pPr>
            <a:r>
              <a:rPr lang="cs-CZ" sz="1200" dirty="0">
                <a:solidFill>
                  <a:schemeClr val="tx1"/>
                </a:solidFill>
              </a:rPr>
              <a:t>Pilotní projekt ověřil, že navržený screeningový postup diagnostiky onemocnění FH u dětí již v novorozeneckém věku je v praxi realizovatelný a dobře proveditelný. </a:t>
            </a:r>
          </a:p>
          <a:p>
            <a:pPr marL="628650" lvl="1" indent="-171450">
              <a:lnSpc>
                <a:spcPct val="100000"/>
              </a:lnSpc>
              <a:spcBef>
                <a:spcPts val="0"/>
              </a:spcBef>
              <a:spcAft>
                <a:spcPts val="600"/>
              </a:spcAft>
              <a:buFont typeface="Arial" panose="020B0604020202020204" pitchFamily="34" charset="0"/>
              <a:buChar char="•"/>
            </a:pPr>
            <a:r>
              <a:rPr lang="cs-CZ" sz="1200" dirty="0">
                <a:solidFill>
                  <a:schemeClr val="tx1"/>
                </a:solidFill>
              </a:rPr>
              <a:t>Rodičky možnost vyšetření FH u jejich dítěte hodnotily jako přínosnou a byly ochotny se screeningu účastnit.</a:t>
            </a:r>
          </a:p>
          <a:p>
            <a:pPr>
              <a:lnSpc>
                <a:spcPct val="100000"/>
              </a:lnSpc>
              <a:spcBef>
                <a:spcPts val="0"/>
              </a:spcBef>
              <a:spcAft>
                <a:spcPts val="600"/>
              </a:spcAft>
            </a:pPr>
            <a:r>
              <a:rPr lang="cs-CZ" sz="1600" b="1" dirty="0"/>
              <a:t>Návrh do budoucna </a:t>
            </a:r>
          </a:p>
          <a:p>
            <a:pPr marL="628650" lvl="1" indent="-171450">
              <a:lnSpc>
                <a:spcPct val="100000"/>
              </a:lnSpc>
              <a:spcBef>
                <a:spcPts val="0"/>
              </a:spcBef>
              <a:spcAft>
                <a:spcPts val="600"/>
              </a:spcAft>
              <a:buFont typeface="Arial" panose="020B0604020202020204" pitchFamily="34" charset="0"/>
              <a:buChar char="•"/>
            </a:pPr>
            <a:r>
              <a:rPr lang="cs-CZ" sz="1200" b="1" dirty="0">
                <a:solidFill>
                  <a:srgbClr val="2C2F79"/>
                </a:solidFill>
              </a:rPr>
              <a:t>Pilotní projekt ověřil realizovatelnost screeningu FH založeném na kombinaci biochemického a molekulárně-genetického vyšetření DNA z pupečníkové krve jako jedné z možných strategií screeningu onemocnění FH. </a:t>
            </a:r>
          </a:p>
          <a:p>
            <a:pPr marL="628650" lvl="1" indent="-171450">
              <a:lnSpc>
                <a:spcPct val="100000"/>
              </a:lnSpc>
              <a:spcBef>
                <a:spcPts val="0"/>
              </a:spcBef>
              <a:spcAft>
                <a:spcPts val="600"/>
              </a:spcAft>
              <a:buFont typeface="Arial" panose="020B0604020202020204" pitchFamily="34" charset="0"/>
              <a:buChar char="•"/>
            </a:pPr>
            <a:r>
              <a:rPr lang="cs-CZ" sz="1200" b="1" dirty="0">
                <a:solidFill>
                  <a:srgbClr val="2C2F79"/>
                </a:solidFill>
              </a:rPr>
              <a:t>Výstupy projektu a návrh doporučeného postupu pro implementaci a provádění celopopulačního univerzálního screeningu FH u novorozenců z pupečníkové krve byl předložen zástupcům zainteresovaných stran k diskuzi u kulatého stolu, kteří navrženou strategii posoudili a rozhodli o přípravě její implementace na </a:t>
            </a:r>
            <a:r>
              <a:rPr lang="cs-CZ" sz="1200" b="1" dirty="0" err="1">
                <a:solidFill>
                  <a:srgbClr val="2C2F79"/>
                </a:solidFill>
              </a:rPr>
              <a:t>celopopulační</a:t>
            </a:r>
            <a:r>
              <a:rPr lang="cs-CZ" sz="1200" b="1" dirty="0">
                <a:solidFill>
                  <a:srgbClr val="2C2F79"/>
                </a:solidFill>
              </a:rPr>
              <a:t> úroveň.</a:t>
            </a:r>
            <a:endParaRPr lang="cs-CZ" dirty="0"/>
          </a:p>
        </p:txBody>
      </p:sp>
      <p:pic>
        <p:nvPicPr>
          <p:cNvPr id="4" name="Obrázek 6">
            <a:extLst>
              <a:ext uri="{FF2B5EF4-FFF2-40B4-BE49-F238E27FC236}">
                <a16:creationId xmlns:a16="http://schemas.microsoft.com/office/drawing/2014/main" id="{941754A4-8133-B24F-325C-6EB900E12B7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316" t="-12765" r="-2756" b="-19984"/>
          <a:stretch/>
        </p:blipFill>
        <p:spPr bwMode="auto">
          <a:xfrm>
            <a:off x="8791742" y="472409"/>
            <a:ext cx="3059430" cy="619125"/>
          </a:xfrm>
          <a:prstGeom prst="rect">
            <a:avLst/>
          </a:prstGeom>
          <a:noFill/>
          <a:ln>
            <a:noFill/>
          </a:ln>
          <a:extLst>
            <a:ext uri="{53640926-AAD7-44D8-BBD7-CCE9431645EC}">
              <a14:shadowObscured xmlns:a14="http://schemas.microsoft.com/office/drawing/2010/main"/>
            </a:ext>
          </a:extLst>
        </p:spPr>
      </p:pic>
      <p:pic>
        <p:nvPicPr>
          <p:cNvPr id="5" name="Grafický objekt 15">
            <a:extLst>
              <a:ext uri="{FF2B5EF4-FFF2-40B4-BE49-F238E27FC236}">
                <a16:creationId xmlns:a16="http://schemas.microsoft.com/office/drawing/2014/main" id="{C9A48FE5-12FE-38D6-228A-8AA64AAAF48C}"/>
              </a:ext>
            </a:extLst>
          </p:cNvPr>
          <p:cNvPicPr>
            <a:picLocks noChangeAspect="1"/>
          </p:cNvPicPr>
          <p:nvPr>
            <p:custDataLst>
              <p:tags r:id="rId2"/>
            </p:custDataLst>
          </p:nvPr>
        </p:nvPicPr>
        <p:blipFill>
          <a:blip r:embed="rId5">
            <a:extLst>
              <a:ext uri="{96DAC541-7B7A-43D3-8B79-37D633B846F1}">
                <asvg:svgBlip xmlns:asvg="http://schemas.microsoft.com/office/drawing/2016/SVG/main" r:embed="rId6"/>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400205923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57B00F9-B960-1F92-DB5A-1DCF8FE59489}"/>
              </a:ext>
            </a:extLst>
          </p:cNvPr>
          <p:cNvSpPr>
            <a:spLocks noGrp="1"/>
          </p:cNvSpPr>
          <p:nvPr>
            <p:ph type="title"/>
            <p:custDataLst>
              <p:tags r:id="rId1"/>
            </p:custDataLst>
          </p:nvPr>
        </p:nvSpPr>
        <p:spPr>
          <a:xfrm>
            <a:off x="426816" y="206464"/>
            <a:ext cx="12077699" cy="832353"/>
          </a:xfrm>
        </p:spPr>
        <p:txBody>
          <a:bodyPr>
            <a:normAutofit fontScale="90000"/>
          </a:bodyPr>
          <a:lstStyle/>
          <a:p>
            <a:r>
              <a:rPr lang="en-US" b="1" dirty="0" err="1">
                <a:solidFill>
                  <a:srgbClr val="C22728"/>
                </a:solidFill>
              </a:rPr>
              <a:t>Časný</a:t>
            </a:r>
            <a:r>
              <a:rPr lang="en-US" b="1" dirty="0">
                <a:solidFill>
                  <a:srgbClr val="C22728"/>
                </a:solidFill>
              </a:rPr>
              <a:t> </a:t>
            </a:r>
            <a:r>
              <a:rPr lang="en-US" b="1" dirty="0" err="1">
                <a:solidFill>
                  <a:srgbClr val="C22728"/>
                </a:solidFill>
              </a:rPr>
              <a:t>záchyt</a:t>
            </a:r>
            <a:r>
              <a:rPr lang="en-US" b="1" dirty="0">
                <a:solidFill>
                  <a:srgbClr val="C22728"/>
                </a:solidFill>
              </a:rPr>
              <a:t> </a:t>
            </a:r>
            <a:r>
              <a:rPr lang="en-US" b="1" dirty="0" err="1">
                <a:solidFill>
                  <a:srgbClr val="C22728"/>
                </a:solidFill>
              </a:rPr>
              <a:t>chronické</a:t>
            </a:r>
            <a:r>
              <a:rPr lang="en-US" b="1" dirty="0">
                <a:solidFill>
                  <a:srgbClr val="C22728"/>
                </a:solidFill>
              </a:rPr>
              <a:t> </a:t>
            </a:r>
            <a:r>
              <a:rPr lang="en-US" b="1" dirty="0" err="1">
                <a:solidFill>
                  <a:srgbClr val="C22728"/>
                </a:solidFill>
              </a:rPr>
              <a:t>tromboembolické</a:t>
            </a:r>
            <a:r>
              <a:rPr lang="en-US" b="1" dirty="0">
                <a:solidFill>
                  <a:srgbClr val="C22728"/>
                </a:solidFill>
              </a:rPr>
              <a:t> </a:t>
            </a:r>
            <a:r>
              <a:rPr lang="en-US" b="1" dirty="0" err="1">
                <a:solidFill>
                  <a:srgbClr val="C22728"/>
                </a:solidFill>
              </a:rPr>
              <a:t>plicní</a:t>
            </a:r>
            <a:r>
              <a:rPr lang="en-US" b="1" dirty="0">
                <a:solidFill>
                  <a:srgbClr val="C22728"/>
                </a:solidFill>
              </a:rPr>
              <a:t> </a:t>
            </a:r>
            <a:r>
              <a:rPr lang="en-US" b="1" dirty="0" err="1">
                <a:solidFill>
                  <a:srgbClr val="C22728"/>
                </a:solidFill>
              </a:rPr>
              <a:t>hypertenze</a:t>
            </a:r>
            <a:r>
              <a:rPr lang="en-US" b="1" dirty="0">
                <a:solidFill>
                  <a:srgbClr val="C22728"/>
                </a:solidFill>
              </a:rPr>
              <a:t> u </a:t>
            </a:r>
            <a:r>
              <a:rPr lang="en-US" b="1" dirty="0" err="1">
                <a:solidFill>
                  <a:srgbClr val="C22728"/>
                </a:solidFill>
              </a:rPr>
              <a:t>nemocných</a:t>
            </a:r>
            <a:r>
              <a:rPr lang="en-US" b="1" dirty="0">
                <a:solidFill>
                  <a:srgbClr val="C22728"/>
                </a:solidFill>
              </a:rPr>
              <a:t> po </a:t>
            </a:r>
            <a:r>
              <a:rPr lang="en-US" b="1" dirty="0" err="1">
                <a:solidFill>
                  <a:srgbClr val="C22728"/>
                </a:solidFill>
              </a:rPr>
              <a:t>prodělané</a:t>
            </a:r>
            <a:r>
              <a:rPr lang="en-US" b="1" dirty="0">
                <a:solidFill>
                  <a:srgbClr val="C22728"/>
                </a:solidFill>
              </a:rPr>
              <a:t> </a:t>
            </a:r>
            <a:r>
              <a:rPr lang="en-US" b="1" dirty="0" err="1">
                <a:solidFill>
                  <a:srgbClr val="C22728"/>
                </a:solidFill>
              </a:rPr>
              <a:t>akutní</a:t>
            </a:r>
            <a:r>
              <a:rPr lang="en-US" b="1" dirty="0">
                <a:solidFill>
                  <a:srgbClr val="C22728"/>
                </a:solidFill>
              </a:rPr>
              <a:t> </a:t>
            </a:r>
            <a:r>
              <a:rPr lang="en-US" b="1" dirty="0" err="1">
                <a:solidFill>
                  <a:srgbClr val="C22728"/>
                </a:solidFill>
              </a:rPr>
              <a:t>plicní</a:t>
            </a:r>
            <a:r>
              <a:rPr lang="en-US" b="1" dirty="0">
                <a:solidFill>
                  <a:srgbClr val="C22728"/>
                </a:solidFill>
              </a:rPr>
              <a:t> </a:t>
            </a:r>
            <a:r>
              <a:rPr lang="en-US" b="1" dirty="0" err="1">
                <a:solidFill>
                  <a:srgbClr val="C22728"/>
                </a:solidFill>
              </a:rPr>
              <a:t>embolii</a:t>
            </a:r>
            <a:endParaRPr lang="cs-CZ" b="1" dirty="0">
              <a:solidFill>
                <a:srgbClr val="C22728"/>
              </a:solidFill>
            </a:endParaRPr>
          </a:p>
        </p:txBody>
      </p:sp>
      <p:pic>
        <p:nvPicPr>
          <p:cNvPr id="4" name="Grafický objekt 15">
            <a:extLst>
              <a:ext uri="{FF2B5EF4-FFF2-40B4-BE49-F238E27FC236}">
                <a16:creationId xmlns:a16="http://schemas.microsoft.com/office/drawing/2014/main" id="{F24F3846-BA9B-A9EB-810D-DB46FD62C353}"/>
              </a:ext>
            </a:extLst>
          </p:cNvPr>
          <p:cNvPicPr>
            <a:picLocks noChangeAspect="1"/>
          </p:cNvPicPr>
          <p:nvPr>
            <p:custDataLst>
              <p:tags r:id="rId2"/>
            </p:custDataLst>
          </p:nvPr>
        </p:nvPicPr>
        <p:blipFill>
          <a:blip r:embed="rId5">
            <a:extLst>
              <a:ext uri="{96DAC541-7B7A-43D3-8B79-37D633B846F1}">
                <asvg:svgBlip xmlns:asvg="http://schemas.microsoft.com/office/drawing/2016/SVG/main" r:embed="rId6"/>
              </a:ext>
            </a:extLst>
          </a:blip>
          <a:stretch>
            <a:fillRect/>
          </a:stretch>
        </p:blipFill>
        <p:spPr>
          <a:xfrm>
            <a:off x="248031" y="6289659"/>
            <a:ext cx="1887998" cy="445625"/>
          </a:xfrm>
          <a:prstGeom prst="rect">
            <a:avLst/>
          </a:prstGeom>
        </p:spPr>
      </p:pic>
      <p:sp>
        <p:nvSpPr>
          <p:cNvPr id="12" name="TextovéPole 11">
            <a:extLst>
              <a:ext uri="{FF2B5EF4-FFF2-40B4-BE49-F238E27FC236}">
                <a16:creationId xmlns:a16="http://schemas.microsoft.com/office/drawing/2014/main" id="{9B5A5121-E640-FA90-A2DE-A9FA22415ACA}"/>
              </a:ext>
            </a:extLst>
          </p:cNvPr>
          <p:cNvSpPr txBox="1"/>
          <p:nvPr>
            <p:custDataLst>
              <p:tags r:id="rId3"/>
            </p:custDataLst>
          </p:nvPr>
        </p:nvSpPr>
        <p:spPr>
          <a:xfrm>
            <a:off x="509285" y="1143759"/>
            <a:ext cx="10833904" cy="4570482"/>
          </a:xfrm>
          <a:prstGeom prst="rect">
            <a:avLst/>
          </a:prstGeom>
          <a:noFill/>
        </p:spPr>
        <p:txBody>
          <a:bodyPr wrap="square" rtlCol="0">
            <a:spAutoFit/>
          </a:bodyPr>
          <a:lstStyle/>
          <a:p>
            <a:pPr marL="0" indent="0">
              <a:spcBef>
                <a:spcPts val="0"/>
              </a:spcBef>
              <a:spcAft>
                <a:spcPts val="400"/>
              </a:spcAft>
              <a:buNone/>
            </a:pPr>
            <a:r>
              <a:rPr lang="cs-CZ" sz="1100" b="1" dirty="0"/>
              <a:t>Zdravotní problém a jeho význam</a:t>
            </a:r>
          </a:p>
          <a:p>
            <a:pPr marL="342900" indent="-342900">
              <a:spcBef>
                <a:spcPts val="0"/>
              </a:spcBef>
              <a:spcAft>
                <a:spcPts val="400"/>
              </a:spcAft>
              <a:buFont typeface="Arial" panose="020B0604020202020204" pitchFamily="34" charset="0"/>
              <a:buChar char="•"/>
            </a:pPr>
            <a:r>
              <a:rPr lang="cs-CZ" sz="1100" dirty="0">
                <a:solidFill>
                  <a:srgbClr val="080808"/>
                </a:solidFill>
                <a:cs typeface="Arial" panose="020B0604020202020204" pitchFamily="34" charset="0"/>
              </a:rPr>
              <a:t>Akutní plicní embolie (PE) představuje závažné onemocnění srdečně cévního systému, cca 50 % pacientů má po PE přetrvávající dušnost, jejíž příčinou může být právě CTEPH.</a:t>
            </a:r>
          </a:p>
          <a:p>
            <a:pPr marL="342900" indent="-342900">
              <a:spcBef>
                <a:spcPts val="0"/>
              </a:spcBef>
              <a:spcAft>
                <a:spcPts val="400"/>
              </a:spcAft>
              <a:buFont typeface="Arial" panose="020B0604020202020204" pitchFamily="34" charset="0"/>
              <a:buChar char="•"/>
            </a:pPr>
            <a:r>
              <a:rPr lang="cs-CZ" sz="1100" b="1" dirty="0">
                <a:solidFill>
                  <a:srgbClr val="232C77"/>
                </a:solidFill>
              </a:rPr>
              <a:t>CTEPH - závažný zdravotní problém</a:t>
            </a:r>
            <a:r>
              <a:rPr lang="cs-CZ" sz="1100" dirty="0">
                <a:solidFill>
                  <a:srgbClr val="080808"/>
                </a:solidFill>
                <a:cs typeface="Arial" panose="020B0604020202020204" pitchFamily="34" charset="0"/>
              </a:rPr>
              <a:t>, klinické příznaky jsou nespecifické, bez časné diagnostiky a léčby vede k srdečnímu selhání a úmrtí pacienta (pětiletá mortalita 50–90 %).</a:t>
            </a:r>
            <a:endParaRPr lang="en-CZ" sz="1100" dirty="0">
              <a:solidFill>
                <a:srgbClr val="080808"/>
              </a:solidFill>
              <a:cs typeface="Arial" panose="020B0604020202020204" pitchFamily="34" charset="0"/>
            </a:endParaRPr>
          </a:p>
          <a:p>
            <a:pPr marL="0" indent="0">
              <a:spcBef>
                <a:spcPts val="0"/>
              </a:spcBef>
              <a:spcAft>
                <a:spcPts val="400"/>
              </a:spcAft>
              <a:buNone/>
            </a:pPr>
            <a:r>
              <a:rPr lang="cs-CZ" sz="1100" b="1" dirty="0"/>
              <a:t>Cíl programu</a:t>
            </a:r>
          </a:p>
          <a:p>
            <a:pPr marL="342900" indent="-342900">
              <a:spcBef>
                <a:spcPts val="0"/>
              </a:spcBef>
              <a:spcAft>
                <a:spcPts val="400"/>
              </a:spcAft>
              <a:buFont typeface="Arial" panose="020B0604020202020204" pitchFamily="34" charset="0"/>
              <a:buChar char="•"/>
            </a:pPr>
            <a:r>
              <a:rPr lang="cs-CZ" sz="1100" dirty="0">
                <a:solidFill>
                  <a:srgbClr val="080808"/>
                </a:solidFill>
                <a:cs typeface="Arial" panose="020B0604020202020204" pitchFamily="34" charset="0"/>
              </a:rPr>
              <a:t>Zavést systém pro </a:t>
            </a:r>
            <a:r>
              <a:rPr lang="cs-CZ" sz="1100" b="1" dirty="0">
                <a:solidFill>
                  <a:srgbClr val="232C77"/>
                </a:solidFill>
              </a:rPr>
              <a:t>časný záchyt pacientů s CTEPH a nastavit proces </a:t>
            </a:r>
            <a:r>
              <a:rPr lang="cs-CZ" sz="1100" dirty="0">
                <a:solidFill>
                  <a:srgbClr val="080808"/>
                </a:solidFill>
                <a:cs typeface="Arial" panose="020B0604020202020204" pitchFamily="34" charset="0"/>
              </a:rPr>
              <a:t>jejich rychlého nasměrování do specializovaného centra, které léčí plicní hypertenzi.  </a:t>
            </a:r>
            <a:endParaRPr lang="cs-CZ" sz="1100" dirty="0">
              <a:solidFill>
                <a:schemeClr val="accent1"/>
              </a:solidFill>
            </a:endParaRPr>
          </a:p>
          <a:p>
            <a:pPr marL="0" indent="0">
              <a:spcBef>
                <a:spcPts val="0"/>
              </a:spcBef>
              <a:spcAft>
                <a:spcPts val="400"/>
              </a:spcAft>
              <a:buNone/>
            </a:pPr>
            <a:r>
              <a:rPr lang="cs-CZ" sz="1100" b="1" dirty="0"/>
              <a:t>Pilotní projekt</a:t>
            </a:r>
          </a:p>
          <a:p>
            <a:pPr marL="342900" indent="-342900">
              <a:spcBef>
                <a:spcPts val="0"/>
              </a:spcBef>
              <a:spcAft>
                <a:spcPts val="400"/>
              </a:spcAft>
              <a:buFont typeface="Arial" panose="020B0604020202020204" pitchFamily="34" charset="0"/>
              <a:buChar char="•"/>
            </a:pPr>
            <a:r>
              <a:rPr lang="cs-CZ" sz="1100" dirty="0"/>
              <a:t>Pilotní ověření postupu na vzorku </a:t>
            </a:r>
            <a:r>
              <a:rPr lang="cs-CZ" sz="1100" b="1" dirty="0">
                <a:solidFill>
                  <a:srgbClr val="232C77"/>
                </a:solidFill>
              </a:rPr>
              <a:t>500 osob </a:t>
            </a:r>
            <a:r>
              <a:rPr lang="cs-CZ" sz="1100" dirty="0"/>
              <a:t>cílové populace a budou kvantifikovány klíčové charakteristiky screeningového procesu v českém prostředí.</a:t>
            </a:r>
          </a:p>
          <a:p>
            <a:pPr marL="342900" indent="-342900">
              <a:spcBef>
                <a:spcPts val="0"/>
              </a:spcBef>
              <a:spcAft>
                <a:spcPts val="400"/>
              </a:spcAft>
              <a:buFont typeface="Arial" panose="020B0604020202020204" pitchFamily="34" charset="0"/>
              <a:buChar char="•"/>
            </a:pPr>
            <a:r>
              <a:rPr lang="cs-CZ" sz="1100" dirty="0"/>
              <a:t>Exaktně kvantifikovat parametry navrženého screeningového procesu realizovaného v českých podmínkách, nákladovou efektivitu a komplexně vyhodnotit navrženou zdravotní technologii.</a:t>
            </a:r>
          </a:p>
          <a:p>
            <a:pPr marL="342900" indent="-342900">
              <a:spcBef>
                <a:spcPts val="0"/>
              </a:spcBef>
              <a:spcAft>
                <a:spcPts val="400"/>
              </a:spcAft>
              <a:buFont typeface="Arial" panose="020B0604020202020204" pitchFamily="34" charset="0"/>
              <a:buChar char="•"/>
            </a:pPr>
            <a:r>
              <a:rPr lang="cs-CZ" sz="1100" dirty="0"/>
              <a:t>Ověřit realizovatelnost pro zavedení programu do běžné klinické praxe.</a:t>
            </a:r>
          </a:p>
          <a:p>
            <a:pPr marL="0" indent="0">
              <a:spcBef>
                <a:spcPts val="0"/>
              </a:spcBef>
              <a:spcAft>
                <a:spcPts val="400"/>
              </a:spcAft>
              <a:buNone/>
            </a:pPr>
            <a:r>
              <a:rPr lang="cs-CZ" sz="1100" b="1" dirty="0"/>
              <a:t>Cílová populace</a:t>
            </a:r>
          </a:p>
          <a:p>
            <a:pPr marL="342900" indent="-342900">
              <a:spcBef>
                <a:spcPts val="0"/>
              </a:spcBef>
              <a:spcAft>
                <a:spcPts val="400"/>
              </a:spcAft>
              <a:buFont typeface="Arial" panose="020B0604020202020204" pitchFamily="34" charset="0"/>
              <a:buChar char="•"/>
            </a:pPr>
            <a:r>
              <a:rPr lang="cs-CZ" sz="1100" b="1" dirty="0">
                <a:solidFill>
                  <a:srgbClr val="232C77"/>
                </a:solidFill>
              </a:rPr>
              <a:t>Pacienti  3-12 měsíců po akutní plicní embolii s pokračující antikoagulační léčbou </a:t>
            </a:r>
            <a:r>
              <a:rPr lang="cs-CZ" sz="1100" dirty="0"/>
              <a:t>(osoby s perzistující dušností 3-12 měsíců po příhodě nebo asymptomatičtí pacienti s přítomností rizikových faktorů pro rozvoj CTEPH)</a:t>
            </a:r>
          </a:p>
          <a:p>
            <a:pPr marL="0" indent="0">
              <a:spcBef>
                <a:spcPts val="0"/>
              </a:spcBef>
              <a:spcAft>
                <a:spcPts val="400"/>
              </a:spcAft>
              <a:buNone/>
            </a:pPr>
            <a:r>
              <a:rPr lang="cs-CZ" sz="1100" b="1" dirty="0"/>
              <a:t>Screeningový proces</a:t>
            </a:r>
          </a:p>
          <a:p>
            <a:pPr marL="342900" indent="-342900">
              <a:spcBef>
                <a:spcPts val="0"/>
              </a:spcBef>
              <a:spcAft>
                <a:spcPts val="400"/>
              </a:spcAft>
              <a:buFont typeface="Arial" panose="020B0604020202020204" pitchFamily="34" charset="0"/>
              <a:buChar char="•"/>
            </a:pPr>
            <a:r>
              <a:rPr lang="cs-CZ" sz="1100" dirty="0"/>
              <a:t>Zapojeno </a:t>
            </a:r>
            <a:r>
              <a:rPr lang="cs-CZ" sz="1100" b="1" dirty="0">
                <a:solidFill>
                  <a:srgbClr val="232C77"/>
                </a:solidFill>
              </a:rPr>
              <a:t>10 interních a kardiologických pracovišť  a 1 specializované kardiocentrum</a:t>
            </a:r>
            <a:r>
              <a:rPr lang="cs-CZ" sz="1100" dirty="0"/>
              <a:t> pro léčbu CTEPH. </a:t>
            </a:r>
          </a:p>
          <a:p>
            <a:pPr marL="342900" indent="-342900">
              <a:spcBef>
                <a:spcPts val="0"/>
              </a:spcBef>
              <a:spcAft>
                <a:spcPts val="400"/>
              </a:spcAft>
              <a:buFont typeface="Arial" panose="020B0604020202020204" pitchFamily="34" charset="0"/>
              <a:buChar char="•"/>
            </a:pPr>
            <a:r>
              <a:rPr lang="cs-CZ" sz="1100" dirty="0"/>
              <a:t>Vlastní postup vyšetření:</a:t>
            </a:r>
          </a:p>
          <a:p>
            <a:pPr marL="800100" lvl="1" indent="-342900">
              <a:spcAft>
                <a:spcPts val="400"/>
              </a:spcAft>
              <a:buFont typeface="Arial" panose="020B0604020202020204" pitchFamily="34" charset="0"/>
              <a:buChar char="•"/>
            </a:pPr>
            <a:r>
              <a:rPr lang="cs-CZ" sz="1100" dirty="0"/>
              <a:t>pacient splňující kritéria bude vyšetřen na interním kardiologickém pracovišti podle nastavené metodiky,</a:t>
            </a:r>
          </a:p>
          <a:p>
            <a:pPr marL="800100" lvl="1" indent="-342900">
              <a:spcAft>
                <a:spcPts val="400"/>
              </a:spcAft>
              <a:buFont typeface="Arial" panose="020B0604020202020204" pitchFamily="34" charset="0"/>
              <a:buChar char="•"/>
            </a:pPr>
            <a:r>
              <a:rPr lang="cs-CZ" sz="1100" dirty="0"/>
              <a:t>u indikovaných pacientů bude provedena plicní scintigrafie nebo CT angiografie hrudníku. Tato vyšetření jsou hrazena z prostředků </a:t>
            </a:r>
            <a:r>
              <a:rPr lang="cs-CZ" sz="1100" dirty="0" err="1"/>
              <a:t>v.z.p</a:t>
            </a:r>
            <a:r>
              <a:rPr lang="cs-CZ" sz="1100" dirty="0"/>
              <a:t>.,</a:t>
            </a:r>
          </a:p>
          <a:p>
            <a:pPr marL="800100" lvl="1" indent="-342900">
              <a:spcAft>
                <a:spcPts val="400"/>
              </a:spcAft>
              <a:buFont typeface="Arial" panose="020B0604020202020204" pitchFamily="34" charset="0"/>
              <a:buChar char="•"/>
            </a:pPr>
            <a:r>
              <a:rPr lang="cs-CZ" sz="1100" dirty="0"/>
              <a:t>při průkazu perzistujících </a:t>
            </a:r>
            <a:r>
              <a:rPr lang="cs-CZ" sz="1100" dirty="0" err="1"/>
              <a:t>perfúzních</a:t>
            </a:r>
            <a:r>
              <a:rPr lang="cs-CZ" sz="1100" dirty="0"/>
              <a:t> změn bude indikována prolongace antikoagulační léčby  a nález bude konzultován s lékařem specialistou,</a:t>
            </a:r>
          </a:p>
          <a:p>
            <a:pPr marL="800100" lvl="1" indent="-342900">
              <a:spcAft>
                <a:spcPts val="400"/>
              </a:spcAft>
              <a:buFont typeface="Arial" panose="020B0604020202020204" pitchFamily="34" charset="0"/>
              <a:buChar char="•"/>
            </a:pPr>
            <a:r>
              <a:rPr lang="cs-CZ" sz="1100" dirty="0"/>
              <a:t>pacienti s podezřením na CTEPH budou dále odesláni do centra pro léčbu CTEPH s otázkou definitivní diagnostiky a multimodální léčby CTEPH</a:t>
            </a:r>
          </a:p>
          <a:p>
            <a:pPr marL="0" indent="0">
              <a:spcBef>
                <a:spcPts val="0"/>
              </a:spcBef>
              <a:spcAft>
                <a:spcPts val="400"/>
              </a:spcAft>
              <a:buNone/>
            </a:pPr>
            <a:r>
              <a:rPr lang="cs-CZ" sz="1100" b="1" dirty="0"/>
              <a:t>Předpokládaný termín realizace: </a:t>
            </a:r>
            <a:r>
              <a:rPr lang="cs-CZ" sz="1100" dirty="0"/>
              <a:t> 1. 12. 2023 – 30. 11. 2026</a:t>
            </a:r>
          </a:p>
        </p:txBody>
      </p:sp>
    </p:spTree>
    <p:extLst>
      <p:ext uri="{BB962C8B-B14F-4D97-AF65-F5344CB8AC3E}">
        <p14:creationId xmlns:p14="http://schemas.microsoft.com/office/powerpoint/2010/main" val="4439540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D57B00F9-B960-1F92-DB5A-1DCF8FE59489}"/>
              </a:ext>
            </a:extLst>
          </p:cNvPr>
          <p:cNvSpPr>
            <a:spLocks noGrp="1"/>
          </p:cNvSpPr>
          <p:nvPr>
            <p:ph type="title"/>
            <p:custDataLst>
              <p:tags r:id="rId1"/>
            </p:custDataLst>
          </p:nvPr>
        </p:nvSpPr>
        <p:spPr>
          <a:xfrm>
            <a:off x="426816" y="206464"/>
            <a:ext cx="12077699" cy="832353"/>
          </a:xfrm>
        </p:spPr>
        <p:txBody>
          <a:bodyPr/>
          <a:lstStyle/>
          <a:p>
            <a:r>
              <a:rPr lang="en-US" b="1" dirty="0">
                <a:solidFill>
                  <a:srgbClr val="C22728"/>
                </a:solidFill>
              </a:rPr>
              <a:t>Národní program prevence obezity dětí – BE FIT 24</a:t>
            </a:r>
            <a:endParaRPr lang="cs-CZ" b="1" dirty="0">
              <a:solidFill>
                <a:srgbClr val="C22728"/>
              </a:solidFill>
            </a:endParaRPr>
          </a:p>
        </p:txBody>
      </p:sp>
      <p:pic>
        <p:nvPicPr>
          <p:cNvPr id="4" name="Grafický objekt 15">
            <a:extLst>
              <a:ext uri="{FF2B5EF4-FFF2-40B4-BE49-F238E27FC236}">
                <a16:creationId xmlns:a16="http://schemas.microsoft.com/office/drawing/2014/main" id="{F24F3846-BA9B-A9EB-810D-DB46FD62C353}"/>
              </a:ext>
            </a:extLst>
          </p:cNvPr>
          <p:cNvPicPr>
            <a:picLocks noChangeAspect="1"/>
          </p:cNvPicPr>
          <p:nvPr>
            <p:custDataLst>
              <p:tags r:id="rId2"/>
            </p:custDataLst>
          </p:nvPr>
        </p:nvPicPr>
        <p:blipFill>
          <a:blip r:embed="rId5">
            <a:extLst>
              <a:ext uri="{96DAC541-7B7A-43D3-8B79-37D633B846F1}">
                <asvg:svgBlip xmlns:asvg="http://schemas.microsoft.com/office/drawing/2016/SVG/main" r:embed="rId6"/>
              </a:ext>
            </a:extLst>
          </a:blip>
          <a:stretch>
            <a:fillRect/>
          </a:stretch>
        </p:blipFill>
        <p:spPr>
          <a:xfrm>
            <a:off x="248031" y="6289659"/>
            <a:ext cx="1887998" cy="445625"/>
          </a:xfrm>
          <a:prstGeom prst="rect">
            <a:avLst/>
          </a:prstGeom>
        </p:spPr>
      </p:pic>
      <p:sp>
        <p:nvSpPr>
          <p:cNvPr id="12" name="TextovéPole 11">
            <a:extLst>
              <a:ext uri="{FF2B5EF4-FFF2-40B4-BE49-F238E27FC236}">
                <a16:creationId xmlns:a16="http://schemas.microsoft.com/office/drawing/2014/main" id="{9B5A5121-E640-FA90-A2DE-A9FA22415ACA}"/>
              </a:ext>
            </a:extLst>
          </p:cNvPr>
          <p:cNvSpPr txBox="1"/>
          <p:nvPr>
            <p:custDataLst>
              <p:tags r:id="rId3"/>
            </p:custDataLst>
          </p:nvPr>
        </p:nvSpPr>
        <p:spPr>
          <a:xfrm>
            <a:off x="509285" y="939476"/>
            <a:ext cx="10833904" cy="5350183"/>
          </a:xfrm>
          <a:prstGeom prst="rect">
            <a:avLst/>
          </a:prstGeom>
          <a:noFill/>
        </p:spPr>
        <p:txBody>
          <a:bodyPr wrap="square" rtlCol="0">
            <a:spAutoFit/>
          </a:bodyPr>
          <a:lstStyle/>
          <a:p>
            <a:pPr marL="0" indent="0">
              <a:spcBef>
                <a:spcPts val="0"/>
              </a:spcBef>
              <a:spcAft>
                <a:spcPts val="400"/>
              </a:spcAft>
              <a:buNone/>
            </a:pPr>
            <a:r>
              <a:rPr lang="cs-CZ" sz="1100" b="1" dirty="0"/>
              <a:t>Zdravotní problém a jeho význam</a:t>
            </a:r>
          </a:p>
          <a:p>
            <a:pPr marL="342900" indent="-342900">
              <a:spcBef>
                <a:spcPts val="0"/>
              </a:spcBef>
              <a:spcAft>
                <a:spcPts val="400"/>
              </a:spcAft>
              <a:buFont typeface="Arial" panose="020B0604020202020204" pitchFamily="34" charset="0"/>
              <a:buChar char="•"/>
            </a:pPr>
            <a:r>
              <a:rPr lang="cs-CZ" sz="1100" b="1" dirty="0">
                <a:solidFill>
                  <a:srgbClr val="232C77"/>
                </a:solidFill>
              </a:rPr>
              <a:t>Výrazně přibývá obézních dětí </a:t>
            </a:r>
            <a:r>
              <a:rPr lang="cs-CZ" sz="1100" dirty="0"/>
              <a:t>- v roce 2021 studie (Procházka et al.) zjištěna normální hmotnost pouze u 65,4 % dětí, </a:t>
            </a:r>
            <a:r>
              <a:rPr lang="cs-CZ" sz="1100" b="1" dirty="0">
                <a:solidFill>
                  <a:srgbClr val="232C77"/>
                </a:solidFill>
              </a:rPr>
              <a:t>nadváha u 9,6 %, obezita  u 16,4 % dětí</a:t>
            </a:r>
            <a:r>
              <a:rPr lang="cs-CZ" sz="1100" dirty="0"/>
              <a:t>. </a:t>
            </a:r>
          </a:p>
          <a:p>
            <a:pPr marL="342900" indent="-342900">
              <a:spcBef>
                <a:spcPts val="0"/>
              </a:spcBef>
              <a:spcAft>
                <a:spcPts val="400"/>
              </a:spcAft>
              <a:buFont typeface="Arial" panose="020B0604020202020204" pitchFamily="34" charset="0"/>
              <a:buChar char="•"/>
            </a:pPr>
            <a:r>
              <a:rPr lang="cs-CZ" sz="1100" dirty="0"/>
              <a:t>Dospělá populace ČR -  téměř 75 % dospělých mužů a 60 % žen trpí nadváhou nebo obezitou. Náklady na léčbu obezity v ČR 30 miliard ročně.</a:t>
            </a:r>
          </a:p>
          <a:p>
            <a:pPr marL="342900" indent="-342900">
              <a:spcBef>
                <a:spcPts val="0"/>
              </a:spcBef>
              <a:spcAft>
                <a:spcPts val="400"/>
              </a:spcAft>
              <a:buFont typeface="Arial" panose="020B0604020202020204" pitchFamily="34" charset="0"/>
              <a:buChar char="•"/>
            </a:pPr>
            <a:r>
              <a:rPr lang="cs-CZ" sz="1100" b="1" dirty="0">
                <a:solidFill>
                  <a:srgbClr val="232C77"/>
                </a:solidFill>
              </a:rPr>
              <a:t>Závažné zdravotní důsledky </a:t>
            </a:r>
            <a:r>
              <a:rPr lang="cs-CZ" sz="1100" dirty="0"/>
              <a:t>- hypertenze, diabetes </a:t>
            </a:r>
            <a:r>
              <a:rPr lang="cs-CZ" sz="1100" dirty="0" err="1"/>
              <a:t>mellitus</a:t>
            </a:r>
            <a:r>
              <a:rPr lang="cs-CZ" sz="1100" dirty="0"/>
              <a:t> 2. typu nebo metabolický syndrom.</a:t>
            </a:r>
            <a:endParaRPr lang="en-CZ" sz="1100" dirty="0"/>
          </a:p>
          <a:p>
            <a:pPr marL="0" indent="0">
              <a:spcBef>
                <a:spcPts val="0"/>
              </a:spcBef>
              <a:spcAft>
                <a:spcPts val="400"/>
              </a:spcAft>
              <a:buNone/>
            </a:pPr>
            <a:r>
              <a:rPr lang="cs-CZ" sz="1100" b="1" dirty="0"/>
              <a:t>Cíl programu</a:t>
            </a:r>
          </a:p>
          <a:p>
            <a:pPr marL="342900" indent="-342900">
              <a:spcBef>
                <a:spcPts val="0"/>
              </a:spcBef>
              <a:spcAft>
                <a:spcPts val="400"/>
              </a:spcAft>
              <a:buFont typeface="Arial" panose="020B0604020202020204" pitchFamily="34" charset="0"/>
              <a:buChar char="•"/>
            </a:pPr>
            <a:r>
              <a:rPr lang="cs-CZ" sz="1100" dirty="0">
                <a:solidFill>
                  <a:srgbClr val="080808"/>
                </a:solidFill>
                <a:cs typeface="Arial" panose="020B0604020202020204" pitchFamily="34" charset="0"/>
              </a:rPr>
              <a:t>Na základě vyhodnocení projektu implementovat národní program monitoringu a prevence dětské obezity. </a:t>
            </a:r>
            <a:endParaRPr lang="cs-CZ" sz="1100" dirty="0">
              <a:solidFill>
                <a:schemeClr val="accent1"/>
              </a:solidFill>
            </a:endParaRPr>
          </a:p>
          <a:p>
            <a:pPr marL="0" indent="0">
              <a:spcBef>
                <a:spcPts val="0"/>
              </a:spcBef>
              <a:spcAft>
                <a:spcPts val="400"/>
              </a:spcAft>
              <a:buNone/>
            </a:pPr>
            <a:r>
              <a:rPr lang="cs-CZ" sz="1100" b="1" dirty="0"/>
              <a:t>Pilotní projekt</a:t>
            </a:r>
          </a:p>
          <a:p>
            <a:pPr marL="342900" indent="-342900">
              <a:spcBef>
                <a:spcPts val="0"/>
              </a:spcBef>
              <a:spcAft>
                <a:spcPts val="400"/>
              </a:spcAft>
              <a:buFont typeface="Arial" panose="020B0604020202020204" pitchFamily="34" charset="0"/>
              <a:buChar char="•"/>
            </a:pPr>
            <a:r>
              <a:rPr lang="cs-CZ" sz="1100" dirty="0"/>
              <a:t>Návrh a vytvoření vhodného metodického, technického, datového a analytického zázemí pro sběr a hodnocení základních prediktorů  zdravotního stavu populace, především BMI a krevního tlaku. </a:t>
            </a:r>
          </a:p>
          <a:p>
            <a:pPr marL="342900" indent="-342900">
              <a:spcBef>
                <a:spcPts val="0"/>
              </a:spcBef>
              <a:spcAft>
                <a:spcPts val="400"/>
              </a:spcAft>
              <a:buFont typeface="Arial" panose="020B0604020202020204" pitchFamily="34" charset="0"/>
              <a:buChar char="•"/>
            </a:pPr>
            <a:r>
              <a:rPr lang="cs-CZ" sz="1100" dirty="0"/>
              <a:t>Na vzorku </a:t>
            </a:r>
            <a:r>
              <a:rPr lang="cs-CZ" sz="1100" b="1" dirty="0">
                <a:solidFill>
                  <a:srgbClr val="232C77"/>
                </a:solidFill>
              </a:rPr>
              <a:t>1000 dětí </a:t>
            </a:r>
            <a:r>
              <a:rPr lang="cs-CZ" sz="1100" dirty="0"/>
              <a:t>s nadváhou </a:t>
            </a:r>
            <a:r>
              <a:rPr lang="cs-CZ" sz="1100" b="1" dirty="0">
                <a:solidFill>
                  <a:srgbClr val="232C77"/>
                </a:solidFill>
              </a:rPr>
              <a:t>ověřit aplikovatelnost inovativních nástrojů</a:t>
            </a:r>
            <a:r>
              <a:rPr lang="cs-CZ" sz="1100" dirty="0"/>
              <a:t>.</a:t>
            </a:r>
          </a:p>
          <a:p>
            <a:pPr marL="342900" indent="-342900">
              <a:spcBef>
                <a:spcPts val="0"/>
              </a:spcBef>
              <a:spcAft>
                <a:spcPts val="400"/>
              </a:spcAft>
              <a:buFont typeface="Arial" panose="020B0604020202020204" pitchFamily="34" charset="0"/>
              <a:buChar char="•"/>
            </a:pPr>
            <a:r>
              <a:rPr lang="cs-CZ" sz="1100" dirty="0"/>
              <a:t>Vyhodnotit efektivitu testovaných nástrojů a preventivních opatření.</a:t>
            </a:r>
          </a:p>
          <a:p>
            <a:pPr marL="0" indent="0">
              <a:spcBef>
                <a:spcPts val="0"/>
              </a:spcBef>
              <a:spcAft>
                <a:spcPts val="400"/>
              </a:spcAft>
              <a:buNone/>
            </a:pPr>
            <a:r>
              <a:rPr lang="cs-CZ" sz="1100" b="1" dirty="0"/>
              <a:t>Cílová populace</a:t>
            </a:r>
          </a:p>
          <a:p>
            <a:pPr marL="342900" indent="-342900">
              <a:spcBef>
                <a:spcPts val="0"/>
              </a:spcBef>
              <a:spcAft>
                <a:spcPts val="400"/>
              </a:spcAft>
              <a:buFont typeface="Arial" panose="020B0604020202020204" pitchFamily="34" charset="0"/>
              <a:buChar char="•"/>
            </a:pPr>
            <a:r>
              <a:rPr lang="cs-CZ" sz="1100" b="1" dirty="0">
                <a:solidFill>
                  <a:srgbClr val="232C77"/>
                </a:solidFill>
              </a:rPr>
              <a:t>Děti ve věku 6-11 let s nadváhou</a:t>
            </a:r>
            <a:r>
              <a:rPr lang="cs-CZ" sz="1100" dirty="0"/>
              <a:t>.</a:t>
            </a:r>
          </a:p>
          <a:p>
            <a:pPr marL="0" indent="0">
              <a:spcBef>
                <a:spcPts val="0"/>
              </a:spcBef>
              <a:spcAft>
                <a:spcPts val="400"/>
              </a:spcAft>
              <a:buNone/>
            </a:pPr>
            <a:r>
              <a:rPr lang="cs-CZ" sz="1100" b="1" dirty="0"/>
              <a:t>Screeningový proces</a:t>
            </a:r>
          </a:p>
          <a:p>
            <a:pPr marL="342900" indent="-342900">
              <a:spcBef>
                <a:spcPts val="0"/>
              </a:spcBef>
              <a:spcAft>
                <a:spcPts val="400"/>
              </a:spcAft>
              <a:buFont typeface="Arial" panose="020B0604020202020204" pitchFamily="34" charset="0"/>
              <a:buChar char="•"/>
            </a:pPr>
            <a:r>
              <a:rPr lang="cs-CZ" sz="1100" dirty="0"/>
              <a:t>Děti splňující vstupní kritéria budou zařazeni do programu BF24. Lékař zaregistruje dítě do programu BF24 a předá informace.</a:t>
            </a:r>
          </a:p>
          <a:p>
            <a:pPr marL="342900" indent="-342900">
              <a:spcBef>
                <a:spcPts val="0"/>
              </a:spcBef>
              <a:spcAft>
                <a:spcPts val="400"/>
              </a:spcAft>
              <a:buFont typeface="Arial" panose="020B0604020202020204" pitchFamily="34" charset="0"/>
              <a:buChar char="•"/>
            </a:pPr>
            <a:r>
              <a:rPr lang="cs-CZ" sz="1100" dirty="0"/>
              <a:t>Základem je </a:t>
            </a:r>
            <a:r>
              <a:rPr lang="cs-CZ" sz="1100" b="1" dirty="0">
                <a:solidFill>
                  <a:srgbClr val="232C77"/>
                </a:solidFill>
              </a:rPr>
              <a:t>edukační portál BF24</a:t>
            </a:r>
            <a:r>
              <a:rPr lang="cs-CZ" sz="1100" dirty="0"/>
              <a:t>, který vznikne v rámci projektu a mobilní aplikace BF24 - průběžné hodnocení energetického příjmu a výdeje v určených týdnech roku formou večerní konfirmace rodiče s dítětem, spojené s bezprostřední pochvalou.</a:t>
            </a:r>
          </a:p>
          <a:p>
            <a:pPr marL="342900" indent="-342900">
              <a:spcBef>
                <a:spcPts val="0"/>
              </a:spcBef>
              <a:spcAft>
                <a:spcPts val="400"/>
              </a:spcAft>
              <a:buFont typeface="Arial" panose="020B0604020202020204" pitchFamily="34" charset="0"/>
              <a:buChar char="•"/>
            </a:pPr>
            <a:r>
              <a:rPr lang="cs-CZ" sz="1100" dirty="0"/>
              <a:t>Monitoring energetického výdaje pomocí </a:t>
            </a:r>
            <a:r>
              <a:rPr lang="cs-CZ" sz="1100" b="1" dirty="0">
                <a:solidFill>
                  <a:srgbClr val="232C77"/>
                </a:solidFill>
              </a:rPr>
              <a:t>fitness náramku.</a:t>
            </a:r>
          </a:p>
          <a:p>
            <a:pPr marL="342900" indent="-342900">
              <a:spcBef>
                <a:spcPts val="0"/>
              </a:spcBef>
              <a:spcAft>
                <a:spcPts val="400"/>
              </a:spcAft>
              <a:buFont typeface="Arial" panose="020B0604020202020204" pitchFamily="34" charset="0"/>
              <a:buChar char="•"/>
            </a:pPr>
            <a:r>
              <a:rPr lang="cs-CZ" sz="1100" dirty="0"/>
              <a:t>Klinické kontroly v tříměsíčních intervalech po dobu 1 roku, hodnocení úspěšnosti dítěte v 6. a 13. měsíci programu.</a:t>
            </a:r>
          </a:p>
          <a:p>
            <a:pPr marL="342900" indent="-342900">
              <a:spcBef>
                <a:spcPts val="0"/>
              </a:spcBef>
              <a:spcAft>
                <a:spcPts val="400"/>
              </a:spcAft>
              <a:buFont typeface="Arial" panose="020B0604020202020204" pitchFamily="34" charset="0"/>
              <a:buChar char="•"/>
            </a:pPr>
            <a:r>
              <a:rPr lang="cs-CZ" sz="1100" dirty="0"/>
              <a:t>Dosledování efektu intervence programu.</a:t>
            </a:r>
          </a:p>
          <a:p>
            <a:pPr marL="0" indent="0">
              <a:spcBef>
                <a:spcPts val="0"/>
              </a:spcBef>
              <a:spcAft>
                <a:spcPts val="400"/>
              </a:spcAft>
              <a:buNone/>
            </a:pPr>
            <a:r>
              <a:rPr lang="cs-CZ" sz="1100" b="1" dirty="0"/>
              <a:t>Předpokládaný termín realizace: </a:t>
            </a:r>
            <a:r>
              <a:rPr lang="cs-CZ" sz="1100" dirty="0"/>
              <a:t>1. 1. 2024 – 31. 12. 2026.</a:t>
            </a:r>
          </a:p>
          <a:p>
            <a:pPr marL="0" indent="0">
              <a:spcBef>
                <a:spcPts val="0"/>
              </a:spcBef>
              <a:spcAft>
                <a:spcPts val="400"/>
              </a:spcAft>
              <a:buNone/>
            </a:pPr>
            <a:r>
              <a:rPr lang="cs-CZ" sz="1100" b="1" dirty="0">
                <a:solidFill>
                  <a:srgbClr val="2C2F79"/>
                </a:solidFill>
              </a:rPr>
              <a:t>Program BF24 byl obhájen před Vědeckou radou ČLK dne 20.10.2022, oficiální garance ČLK byla schválena 26.11.2022, podporu programu vyjádřily Výbor pracovní skupiny dětské kardiologie při České kardiologické společnosti, Odborná společnost praktických lékařů pro děti a dorost ČLS JEP a Sdružení praktických lékařů pro děti a dorost. Dne 7.3.2023 vyjádřilo podporu programu BF24 Předsednictvo České lékařské společnosti J. E. Purkyně. </a:t>
            </a:r>
          </a:p>
          <a:p>
            <a:pPr>
              <a:spcAft>
                <a:spcPts val="400"/>
              </a:spcAft>
            </a:pPr>
            <a:endParaRPr lang="cs-CZ" sz="1100" dirty="0"/>
          </a:p>
        </p:txBody>
      </p:sp>
    </p:spTree>
    <p:extLst>
      <p:ext uri="{BB962C8B-B14F-4D97-AF65-F5344CB8AC3E}">
        <p14:creationId xmlns:p14="http://schemas.microsoft.com/office/powerpoint/2010/main" val="32525791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ástupný obsah 1">
            <a:extLst>
              <a:ext uri="{FF2B5EF4-FFF2-40B4-BE49-F238E27FC236}">
                <a16:creationId xmlns:a16="http://schemas.microsoft.com/office/drawing/2014/main" id="{5E89C1BB-2712-DF91-7DC7-1CFD7A3C343D}"/>
              </a:ext>
            </a:extLst>
          </p:cNvPr>
          <p:cNvSpPr>
            <a:spLocks noGrp="1"/>
          </p:cNvSpPr>
          <p:nvPr>
            <p:ph sz="quarter" idx="10"/>
          </p:nvPr>
        </p:nvSpPr>
        <p:spPr>
          <a:xfrm>
            <a:off x="731839" y="1499412"/>
            <a:ext cx="7661204" cy="4592646"/>
          </a:xfrm>
        </p:spPr>
        <p:txBody>
          <a:bodyPr/>
          <a:lstStyle/>
          <a:p>
            <a:r>
              <a:rPr lang="cs-CZ" sz="2000" dirty="0"/>
              <a:t>Děti ve věku </a:t>
            </a:r>
            <a:r>
              <a:rPr lang="cs-CZ" sz="2000" b="1" dirty="0">
                <a:solidFill>
                  <a:srgbClr val="002060"/>
                </a:solidFill>
              </a:rPr>
              <a:t>6–11 let s nadváhou </a:t>
            </a:r>
            <a:r>
              <a:rPr lang="cs-CZ" sz="2000" dirty="0"/>
              <a:t>(BMI 90.–97. percentil)</a:t>
            </a:r>
          </a:p>
          <a:p>
            <a:r>
              <a:rPr lang="cs-CZ" sz="2000" dirty="0"/>
              <a:t>Pravidelné kontroly u </a:t>
            </a:r>
            <a:r>
              <a:rPr lang="cs-CZ" sz="2000" b="1" dirty="0">
                <a:solidFill>
                  <a:srgbClr val="002060"/>
                </a:solidFill>
              </a:rPr>
              <a:t>PLDD</a:t>
            </a:r>
            <a:r>
              <a:rPr lang="cs-CZ" sz="2000" dirty="0"/>
              <a:t> (5 kontrol v tříměsíčním intervalu během 1 roku)</a:t>
            </a:r>
          </a:p>
          <a:p>
            <a:r>
              <a:rPr lang="cs-CZ" sz="2000" dirty="0"/>
              <a:t>Roční účast ve hře v </a:t>
            </a:r>
            <a:r>
              <a:rPr lang="cs-CZ" sz="2000" b="1" dirty="0">
                <a:solidFill>
                  <a:srgbClr val="002060"/>
                </a:solidFill>
              </a:rPr>
              <a:t>mobilní aplikaci</a:t>
            </a:r>
            <a:r>
              <a:rPr lang="cs-CZ" sz="2000" dirty="0"/>
              <a:t>, fitness náramek zdarma</a:t>
            </a:r>
          </a:p>
          <a:p>
            <a:r>
              <a:rPr lang="cs-CZ" sz="2000" dirty="0"/>
              <a:t>Edukace na webovém portálu </a:t>
            </a:r>
            <a:r>
              <a:rPr lang="cs-CZ" sz="2000" b="1" dirty="0">
                <a:solidFill>
                  <a:srgbClr val="002060"/>
                </a:solidFill>
              </a:rPr>
              <a:t>nzip.cz/bf24</a:t>
            </a:r>
          </a:p>
          <a:p>
            <a:r>
              <a:rPr lang="cs-CZ" sz="2000" dirty="0"/>
              <a:t>Spuštění náboru leden 2025 </a:t>
            </a:r>
          </a:p>
          <a:p>
            <a:endParaRPr lang="cs-CZ" dirty="0"/>
          </a:p>
        </p:txBody>
      </p:sp>
      <p:sp>
        <p:nvSpPr>
          <p:cNvPr id="3" name="Nadpis 2">
            <a:extLst>
              <a:ext uri="{FF2B5EF4-FFF2-40B4-BE49-F238E27FC236}">
                <a16:creationId xmlns:a16="http://schemas.microsoft.com/office/drawing/2014/main" id="{90180761-DBA8-A993-1914-21332A36E4A6}"/>
              </a:ext>
            </a:extLst>
          </p:cNvPr>
          <p:cNvSpPr>
            <a:spLocks noGrp="1"/>
          </p:cNvSpPr>
          <p:nvPr>
            <p:ph type="title"/>
          </p:nvPr>
        </p:nvSpPr>
        <p:spPr>
          <a:xfrm>
            <a:off x="1620000" y="475199"/>
            <a:ext cx="7137055" cy="720000"/>
          </a:xfrm>
        </p:spPr>
        <p:txBody>
          <a:bodyPr>
            <a:normAutofit fontScale="90000"/>
          </a:bodyPr>
          <a:lstStyle/>
          <a:p>
            <a:r>
              <a:rPr lang="cs-CZ" dirty="0"/>
              <a:t>Národní program prevence obezity dětí Buď fit 24</a:t>
            </a:r>
          </a:p>
        </p:txBody>
      </p:sp>
      <p:sp>
        <p:nvSpPr>
          <p:cNvPr id="5" name="TextovéPole 4">
            <a:extLst>
              <a:ext uri="{FF2B5EF4-FFF2-40B4-BE49-F238E27FC236}">
                <a16:creationId xmlns:a16="http://schemas.microsoft.com/office/drawing/2014/main" id="{6309C2BA-8567-0C06-6773-164F37AF10D9}"/>
              </a:ext>
            </a:extLst>
          </p:cNvPr>
          <p:cNvSpPr txBox="1"/>
          <p:nvPr/>
        </p:nvSpPr>
        <p:spPr>
          <a:xfrm>
            <a:off x="653530" y="5087396"/>
            <a:ext cx="2384978"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1" i="0" u="none" strike="noStrike" kern="1200" cap="none" spc="0" normalizeH="0" baseline="0" noProof="0" dirty="0">
                <a:ln>
                  <a:noFill/>
                </a:ln>
                <a:solidFill>
                  <a:srgbClr val="002060"/>
                </a:solidFill>
                <a:effectLst/>
                <a:uLnTx/>
                <a:uFillTx/>
                <a:latin typeface="Arial" panose="020B0604020202020204"/>
                <a:ea typeface="+mn-ea"/>
                <a:cs typeface="+mn-cs"/>
              </a:rPr>
              <a:t>cca 100 </a:t>
            </a: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zapojených ordinací PLDD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(momentálně zapojeno 70 PLDD)</a:t>
            </a:r>
          </a:p>
        </p:txBody>
      </p:sp>
      <p:pic>
        <p:nvPicPr>
          <p:cNvPr id="6" name="Grafický objekt 5" descr="Lékař samčího pohlaví se souvislou výplní">
            <a:extLst>
              <a:ext uri="{FF2B5EF4-FFF2-40B4-BE49-F238E27FC236}">
                <a16:creationId xmlns:a16="http://schemas.microsoft.com/office/drawing/2014/main" id="{61AE2393-3BC9-C0AE-D3CF-88318ACB9A1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31839" y="3735499"/>
            <a:ext cx="1254063" cy="1254063"/>
          </a:xfrm>
          <a:prstGeom prst="rect">
            <a:avLst/>
          </a:prstGeom>
        </p:spPr>
      </p:pic>
      <p:pic>
        <p:nvPicPr>
          <p:cNvPr id="7" name="Grafický objekt 6" descr="Lékař samičího pohlaví se souvislou výplní">
            <a:extLst>
              <a:ext uri="{FF2B5EF4-FFF2-40B4-BE49-F238E27FC236}">
                <a16:creationId xmlns:a16="http://schemas.microsoft.com/office/drawing/2014/main" id="{D7176F31-42F4-58F6-E31B-5B20ABF093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649217" y="3735498"/>
            <a:ext cx="1254064" cy="1254064"/>
          </a:xfrm>
          <a:prstGeom prst="rect">
            <a:avLst/>
          </a:prstGeom>
        </p:spPr>
      </p:pic>
      <p:pic>
        <p:nvPicPr>
          <p:cNvPr id="8" name="Grafický objekt 7" descr="Školačka se souvislou výplní">
            <a:extLst>
              <a:ext uri="{FF2B5EF4-FFF2-40B4-BE49-F238E27FC236}">
                <a16:creationId xmlns:a16="http://schemas.microsoft.com/office/drawing/2014/main" id="{72FAA322-EC9B-1BB0-638F-EBABDF797D9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63197" y="3735498"/>
            <a:ext cx="1243244" cy="1243244"/>
          </a:xfrm>
          <a:prstGeom prst="rect">
            <a:avLst/>
          </a:prstGeom>
        </p:spPr>
      </p:pic>
      <p:pic>
        <p:nvPicPr>
          <p:cNvPr id="9" name="Grafický objekt 8" descr="Školák se souvislou výplní">
            <a:extLst>
              <a:ext uri="{FF2B5EF4-FFF2-40B4-BE49-F238E27FC236}">
                <a16:creationId xmlns:a16="http://schemas.microsoft.com/office/drawing/2014/main" id="{21C89A97-CD87-A30F-7F57-62CE428F33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53740" y="3735498"/>
            <a:ext cx="1243244" cy="1243244"/>
          </a:xfrm>
          <a:prstGeom prst="rect">
            <a:avLst/>
          </a:prstGeom>
        </p:spPr>
      </p:pic>
      <p:sp>
        <p:nvSpPr>
          <p:cNvPr id="11" name="TextovéPole 10">
            <a:extLst>
              <a:ext uri="{FF2B5EF4-FFF2-40B4-BE49-F238E27FC236}">
                <a16:creationId xmlns:a16="http://schemas.microsoft.com/office/drawing/2014/main" id="{ACEEFACA-4787-4491-DAF0-8C1B5F1FD1DB}"/>
              </a:ext>
            </a:extLst>
          </p:cNvPr>
          <p:cNvSpPr txBox="1"/>
          <p:nvPr/>
        </p:nvSpPr>
        <p:spPr>
          <a:xfrm>
            <a:off x="3074298" y="4931217"/>
            <a:ext cx="2394349"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Max.</a:t>
            </a:r>
            <a:r>
              <a:rPr kumimoji="0" lang="cs-CZ" sz="1600" b="1" i="0" u="none" strike="noStrike" kern="1200" cap="none" spc="0" normalizeH="0" baseline="0" noProof="0" dirty="0">
                <a:ln>
                  <a:noFill/>
                </a:ln>
                <a:solidFill>
                  <a:srgbClr val="002060"/>
                </a:solidFill>
                <a:effectLst/>
                <a:uLnTx/>
                <a:uFillTx/>
                <a:latin typeface="Arial" panose="020B0604020202020204"/>
                <a:ea typeface="+mn-ea"/>
                <a:cs typeface="+mn-cs"/>
              </a:rPr>
              <a:t>10</a:t>
            </a: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 zapojených dětí u 1 lékaře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Celkem </a:t>
            </a:r>
            <a:r>
              <a:rPr kumimoji="0" lang="cs-CZ" sz="1600" b="1" i="0" u="none" strike="noStrike" kern="1200" cap="none" spc="0" normalizeH="0" baseline="0" noProof="0" dirty="0">
                <a:ln>
                  <a:noFill/>
                </a:ln>
                <a:solidFill>
                  <a:srgbClr val="002060"/>
                </a:solidFill>
                <a:effectLst/>
                <a:uLnTx/>
                <a:uFillTx/>
                <a:latin typeface="Arial" panose="020B0604020202020204"/>
                <a:ea typeface="+mn-ea"/>
                <a:cs typeface="+mn-cs"/>
              </a:rPr>
              <a:t>1000</a:t>
            </a: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 dětí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600" b="0" i="0" u="none" strike="noStrike" kern="1200" cap="none" spc="0" normalizeH="0" baseline="0" noProof="0" dirty="0">
                <a:ln>
                  <a:noFill/>
                </a:ln>
                <a:solidFill>
                  <a:srgbClr val="002060"/>
                </a:solidFill>
                <a:effectLst/>
                <a:uLnTx/>
                <a:uFillTx/>
                <a:latin typeface="Arial" panose="020B0604020202020204"/>
                <a:ea typeface="+mn-ea"/>
                <a:cs typeface="+mn-cs"/>
              </a:rPr>
              <a:t>v projektu</a:t>
            </a:r>
          </a:p>
        </p:txBody>
      </p:sp>
      <p:sp>
        <p:nvSpPr>
          <p:cNvPr id="12" name="Šipka: doprava 11">
            <a:extLst>
              <a:ext uri="{FF2B5EF4-FFF2-40B4-BE49-F238E27FC236}">
                <a16:creationId xmlns:a16="http://schemas.microsoft.com/office/drawing/2014/main" id="{FCEC5A5D-92BA-4C6E-000C-044034ADF544}"/>
              </a:ext>
            </a:extLst>
          </p:cNvPr>
          <p:cNvSpPr/>
          <p:nvPr/>
        </p:nvSpPr>
        <p:spPr>
          <a:xfrm rot="5400000">
            <a:off x="4134263" y="5548176"/>
            <a:ext cx="257694" cy="335742"/>
          </a:xfrm>
          <a:prstGeom prst="rightArrow">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cs-CZ"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pic>
        <p:nvPicPr>
          <p:cNvPr id="14" name="Obrázek 13" descr="Obsah obrázku text, kreslené, Mobilní telefon, snímek obrazovky&#10;&#10;Popis byl vytvořen automaticky">
            <a:extLst>
              <a:ext uri="{FF2B5EF4-FFF2-40B4-BE49-F238E27FC236}">
                <a16:creationId xmlns:a16="http://schemas.microsoft.com/office/drawing/2014/main" id="{4D78F1C7-E773-EAD6-21F9-7BBD7B69F53A}"/>
              </a:ext>
            </a:extLst>
          </p:cNvPr>
          <p:cNvPicPr>
            <a:picLocks noChangeAspect="1"/>
          </p:cNvPicPr>
          <p:nvPr/>
        </p:nvPicPr>
        <p:blipFill>
          <a:blip r:embed="rId10"/>
          <a:stretch>
            <a:fillRect/>
          </a:stretch>
        </p:blipFill>
        <p:spPr>
          <a:xfrm>
            <a:off x="9974832" y="218925"/>
            <a:ext cx="2092813" cy="3720557"/>
          </a:xfrm>
          <a:prstGeom prst="rect">
            <a:avLst/>
          </a:prstGeom>
        </p:spPr>
      </p:pic>
      <p:pic>
        <p:nvPicPr>
          <p:cNvPr id="13" name="Obrázek 12" descr="Obsah obrázku text, Mobilní telefon, snímek obrazovky, přístroj&#10;&#10;Popis byl vytvořen automaticky">
            <a:extLst>
              <a:ext uri="{FF2B5EF4-FFF2-40B4-BE49-F238E27FC236}">
                <a16:creationId xmlns:a16="http://schemas.microsoft.com/office/drawing/2014/main" id="{155B557A-B06E-386D-3809-67B18C8B6674}"/>
              </a:ext>
            </a:extLst>
          </p:cNvPr>
          <p:cNvPicPr>
            <a:picLocks noChangeAspect="1"/>
          </p:cNvPicPr>
          <p:nvPr/>
        </p:nvPicPr>
        <p:blipFill>
          <a:blip r:embed="rId11"/>
          <a:stretch>
            <a:fillRect/>
          </a:stretch>
        </p:blipFill>
        <p:spPr>
          <a:xfrm>
            <a:off x="8474222" y="731520"/>
            <a:ext cx="2273195" cy="4041236"/>
          </a:xfrm>
          <a:prstGeom prst="rect">
            <a:avLst/>
          </a:prstGeom>
        </p:spPr>
      </p:pic>
      <p:pic>
        <p:nvPicPr>
          <p:cNvPr id="17" name="Obrázek 16" descr="Obsah obrázku text, elektronika, snímek obrazovky, multimédia&#10;&#10;Popis byl vytvořen automaticky">
            <a:extLst>
              <a:ext uri="{FF2B5EF4-FFF2-40B4-BE49-F238E27FC236}">
                <a16:creationId xmlns:a16="http://schemas.microsoft.com/office/drawing/2014/main" id="{1340835E-8FC7-163B-830E-F010CB214DC4}"/>
              </a:ext>
            </a:extLst>
          </p:cNvPr>
          <p:cNvPicPr>
            <a:picLocks noChangeAspect="1"/>
          </p:cNvPicPr>
          <p:nvPr/>
        </p:nvPicPr>
        <p:blipFill>
          <a:blip r:embed="rId12"/>
          <a:stretch>
            <a:fillRect/>
          </a:stretch>
        </p:blipFill>
        <p:spPr>
          <a:xfrm>
            <a:off x="5540064" y="3233309"/>
            <a:ext cx="6025633" cy="3490865"/>
          </a:xfrm>
          <a:prstGeom prst="rect">
            <a:avLst/>
          </a:prstGeom>
        </p:spPr>
      </p:pic>
    </p:spTree>
    <p:extLst>
      <p:ext uri="{BB962C8B-B14F-4D97-AF65-F5344CB8AC3E}">
        <p14:creationId xmlns:p14="http://schemas.microsoft.com/office/powerpoint/2010/main" val="2049065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adpis 2">
            <a:extLst>
              <a:ext uri="{FF2B5EF4-FFF2-40B4-BE49-F238E27FC236}">
                <a16:creationId xmlns:a16="http://schemas.microsoft.com/office/drawing/2014/main" id="{EF1D2349-8EA9-4D34-BB12-94F03264933B}"/>
              </a:ext>
            </a:extLst>
          </p:cNvPr>
          <p:cNvSpPr>
            <a:spLocks noGrp="1"/>
          </p:cNvSpPr>
          <p:nvPr>
            <p:ph type="title"/>
            <p:custDataLst>
              <p:tags r:id="rId1"/>
            </p:custDataLst>
          </p:nvPr>
        </p:nvSpPr>
        <p:spPr>
          <a:xfrm>
            <a:off x="114300" y="188322"/>
            <a:ext cx="12077699" cy="832353"/>
          </a:xfrm>
        </p:spPr>
        <p:txBody>
          <a:bodyPr>
            <a:normAutofit fontScale="90000"/>
          </a:bodyPr>
          <a:lstStyle/>
          <a:p>
            <a:r>
              <a:rPr lang="cs-CZ" sz="2800" dirty="0"/>
              <a:t>Intervence k odvykání kouření je důležitou součástí </a:t>
            </a:r>
            <a:br>
              <a:rPr lang="cs-CZ" sz="2800" dirty="0"/>
            </a:br>
            <a:r>
              <a:rPr lang="cs-CZ" sz="2800" dirty="0"/>
              <a:t>Populačního pilotního programu časného záchytu karcinomu plic,</a:t>
            </a:r>
            <a:br>
              <a:rPr lang="cs-CZ" sz="2800" dirty="0"/>
            </a:br>
            <a:r>
              <a:rPr lang="cs-CZ" sz="2200" dirty="0"/>
              <a:t>který tak kombinuje sekundární prevenci karcinomu plic a primární prevenci civilizačních onemocnění</a:t>
            </a:r>
            <a:endParaRPr lang="cs-CZ" sz="2800" dirty="0"/>
          </a:p>
        </p:txBody>
      </p:sp>
      <p:sp>
        <p:nvSpPr>
          <p:cNvPr id="28" name="TextovéPole 27">
            <a:extLst>
              <a:ext uri="{FF2B5EF4-FFF2-40B4-BE49-F238E27FC236}">
                <a16:creationId xmlns:a16="http://schemas.microsoft.com/office/drawing/2014/main" id="{D567A2A2-EC54-4E29-A90A-4D8B9216231A}"/>
              </a:ext>
            </a:extLst>
          </p:cNvPr>
          <p:cNvSpPr txBox="1"/>
          <p:nvPr>
            <p:custDataLst>
              <p:tags r:id="rId2"/>
            </p:custDataLst>
          </p:nvPr>
        </p:nvSpPr>
        <p:spPr>
          <a:xfrm>
            <a:off x="1520386" y="5979983"/>
            <a:ext cx="1067161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100" b="0" i="0" u="none" strike="noStrike" kern="1200" cap="none" spc="0" normalizeH="0" baseline="0" noProof="0" dirty="0">
                <a:ln>
                  <a:noFill/>
                </a:ln>
                <a:effectLst/>
                <a:uLnTx/>
                <a:uFillTx/>
                <a:latin typeface="+mj-lt"/>
                <a:ea typeface="+mn-ea"/>
                <a:cs typeface="+mn-cs"/>
              </a:rPr>
              <a:t>* Ve specifických případech je možné přímé odeslání osob splňující vstupní kritéria praktickým lékařem na radiologické centrum a dále pak koordinuje následnou péči</a:t>
            </a:r>
          </a:p>
        </p:txBody>
      </p:sp>
      <p:sp>
        <p:nvSpPr>
          <p:cNvPr id="43" name="TextovéPole 42">
            <a:extLst>
              <a:ext uri="{FF2B5EF4-FFF2-40B4-BE49-F238E27FC236}">
                <a16:creationId xmlns:a16="http://schemas.microsoft.com/office/drawing/2014/main" id="{731CA693-A259-45B7-A79A-D333F7747FD3}"/>
              </a:ext>
            </a:extLst>
          </p:cNvPr>
          <p:cNvSpPr txBox="1"/>
          <p:nvPr>
            <p:custDataLst>
              <p:tags r:id="rId3"/>
            </p:custDataLst>
          </p:nvPr>
        </p:nvSpPr>
        <p:spPr>
          <a:xfrm>
            <a:off x="8289820" y="2581908"/>
            <a:ext cx="3284538"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2000" b="1" dirty="0">
                <a:solidFill>
                  <a:srgbClr val="C22728"/>
                </a:solidFill>
              </a:rPr>
              <a:t>Součástí je krátká intervence</a:t>
            </a:r>
          </a:p>
          <a:p>
            <a:pPr marL="0" marR="0" lvl="0" indent="0" algn="l" defTabSz="914400" rtl="0" eaLnBrk="1" fontAlgn="auto" latinLnBrk="0" hangingPunct="1">
              <a:lnSpc>
                <a:spcPct val="100000"/>
              </a:lnSpc>
              <a:spcBef>
                <a:spcPts val="0"/>
              </a:spcBef>
              <a:spcAft>
                <a:spcPts val="0"/>
              </a:spcAft>
              <a:buClrTx/>
              <a:buSzTx/>
              <a:buFontTx/>
              <a:buNone/>
              <a:tabLst/>
              <a:defRPr/>
            </a:pPr>
            <a:r>
              <a:rPr lang="cs-CZ" sz="2000" b="1" dirty="0">
                <a:solidFill>
                  <a:srgbClr val="C22728"/>
                </a:solidFill>
              </a:rPr>
              <a:t>k odvykání kouření </a:t>
            </a:r>
          </a:p>
        </p:txBody>
      </p:sp>
      <p:pic>
        <p:nvPicPr>
          <p:cNvPr id="31" name="Obrázek 30" descr="Obsah obrázku text&#10;&#10;Popis byl vytvořen automaticky">
            <a:extLst>
              <a:ext uri="{FF2B5EF4-FFF2-40B4-BE49-F238E27FC236}">
                <a16:creationId xmlns:a16="http://schemas.microsoft.com/office/drawing/2014/main" id="{EA0C31F2-4578-416A-8A50-28F43602B82B}"/>
              </a:ext>
            </a:extLst>
          </p:cNvPr>
          <p:cNvPicPr>
            <a:picLocks noChangeAspect="1"/>
          </p:cNvPicPr>
          <p:nvPr>
            <p:custDataLst>
              <p:tags r:id="rId4"/>
            </p:custDataLst>
          </p:nvPr>
        </p:nvPicPr>
        <p:blipFill>
          <a:blip r:embed="rId8" cstate="print">
            <a:extLst>
              <a:ext uri="{28A0092B-C50C-407E-A947-70E740481C1C}">
                <a14:useLocalDpi xmlns:a14="http://schemas.microsoft.com/office/drawing/2010/main" val="0"/>
              </a:ext>
            </a:extLst>
          </a:blip>
          <a:stretch>
            <a:fillRect/>
          </a:stretch>
        </p:blipFill>
        <p:spPr>
          <a:xfrm>
            <a:off x="8676767" y="1187154"/>
            <a:ext cx="2897591" cy="960234"/>
          </a:xfrm>
          <a:prstGeom prst="rect">
            <a:avLst/>
          </a:prstGeom>
        </p:spPr>
      </p:pic>
      <p:sp>
        <p:nvSpPr>
          <p:cNvPr id="33" name="TextovéPole 32">
            <a:extLst>
              <a:ext uri="{FF2B5EF4-FFF2-40B4-BE49-F238E27FC236}">
                <a16:creationId xmlns:a16="http://schemas.microsoft.com/office/drawing/2014/main" id="{015CA59D-9643-37F0-8D21-2646D41002FA}"/>
              </a:ext>
            </a:extLst>
          </p:cNvPr>
          <p:cNvSpPr txBox="1"/>
          <p:nvPr>
            <p:custDataLst>
              <p:tags r:id="rId5"/>
            </p:custDataLst>
          </p:nvPr>
        </p:nvSpPr>
        <p:spPr>
          <a:xfrm>
            <a:off x="8325563" y="1918717"/>
            <a:ext cx="374157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400" b="1" dirty="0"/>
              <a:t>Populační pilotní program zahájen v lednu 2022</a:t>
            </a:r>
          </a:p>
        </p:txBody>
      </p:sp>
      <p:pic>
        <p:nvPicPr>
          <p:cNvPr id="34" name="Grafický objekt 15">
            <a:extLst>
              <a:ext uri="{FF2B5EF4-FFF2-40B4-BE49-F238E27FC236}">
                <a16:creationId xmlns:a16="http://schemas.microsoft.com/office/drawing/2014/main" id="{BC003C7C-D9ED-F2B6-BE01-6517B28E94CC}"/>
              </a:ext>
            </a:extLst>
          </p:cNvPr>
          <p:cNvPicPr>
            <a:picLocks noChangeAspect="1"/>
          </p:cNvPicPr>
          <p:nvPr>
            <p:custDataLst>
              <p:tags r:id="rId6"/>
            </p:custDataLst>
          </p:nvPr>
        </p:nvPicPr>
        <p:blipFill>
          <a:blip r:embed="rId9">
            <a:extLst>
              <a:ext uri="{96DAC541-7B7A-43D3-8B79-37D633B846F1}">
                <asvg:svgBlip xmlns:asvg="http://schemas.microsoft.com/office/drawing/2016/SVG/main" r:embed="rId10"/>
              </a:ext>
            </a:extLst>
          </a:blip>
          <a:stretch>
            <a:fillRect/>
          </a:stretch>
        </p:blipFill>
        <p:spPr>
          <a:xfrm>
            <a:off x="248031" y="6289659"/>
            <a:ext cx="1887998" cy="445625"/>
          </a:xfrm>
          <a:prstGeom prst="rect">
            <a:avLst/>
          </a:prstGeom>
        </p:spPr>
      </p:pic>
      <p:sp>
        <p:nvSpPr>
          <p:cNvPr id="35" name="TextovéPole 34">
            <a:extLst>
              <a:ext uri="{FF2B5EF4-FFF2-40B4-BE49-F238E27FC236}">
                <a16:creationId xmlns:a16="http://schemas.microsoft.com/office/drawing/2014/main" id="{FB46452D-FF74-10FC-15BF-7E5A36313225}"/>
              </a:ext>
            </a:extLst>
          </p:cNvPr>
          <p:cNvSpPr txBox="1"/>
          <p:nvPr/>
        </p:nvSpPr>
        <p:spPr>
          <a:xfrm>
            <a:off x="197785" y="1924952"/>
            <a:ext cx="3352048" cy="8925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cs-CZ" sz="1300" b="1" dirty="0">
                <a:latin typeface="Arial" panose="020B0604020202020204"/>
              </a:rPr>
              <a:t>Program je určen pro:</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cs-CZ" sz="1300" dirty="0">
                <a:latin typeface="Arial" panose="020B0604020202020204"/>
              </a:rPr>
              <a:t>b</a:t>
            </a:r>
            <a:r>
              <a:rPr kumimoji="0" lang="cs-CZ" sz="1300" b="0" i="0" u="none" strike="noStrike" kern="1200" cap="none" spc="0" normalizeH="0" baseline="0" noProof="0" dirty="0" err="1">
                <a:ln>
                  <a:noFill/>
                </a:ln>
                <a:effectLst/>
                <a:uLnTx/>
                <a:uFillTx/>
                <a:latin typeface="Arial" panose="020B0604020202020204"/>
                <a:ea typeface="+mn-ea"/>
                <a:cs typeface="+mn-cs"/>
              </a:rPr>
              <a:t>ývalé</a:t>
            </a:r>
            <a:r>
              <a:rPr kumimoji="0" lang="cs-CZ" sz="1300" b="0" i="0" u="none" strike="noStrike" kern="1200" cap="none" spc="0" normalizeH="0" baseline="0" noProof="0" dirty="0">
                <a:ln>
                  <a:noFill/>
                </a:ln>
                <a:effectLst/>
                <a:uLnTx/>
                <a:uFillTx/>
                <a:latin typeface="Arial" panose="020B0604020202020204"/>
                <a:ea typeface="+mn-ea"/>
                <a:cs typeface="+mn-cs"/>
              </a:rPr>
              <a:t> nebo současné kuř</a:t>
            </a:r>
            <a:r>
              <a:rPr lang="cs-CZ" sz="1300" dirty="0" err="1">
                <a:latin typeface="Arial" panose="020B0604020202020204"/>
              </a:rPr>
              <a:t>áky</a:t>
            </a:r>
            <a:r>
              <a:rPr lang="cs-CZ" sz="1300" dirty="0">
                <a:latin typeface="Arial" panose="020B0604020202020204"/>
              </a:rPr>
              <a: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cs-CZ" sz="1300" dirty="0">
                <a:latin typeface="Arial" panose="020B0604020202020204"/>
              </a:rPr>
              <a:t>v</a:t>
            </a:r>
            <a:r>
              <a:rPr kumimoji="0" lang="cs-CZ" sz="1300" b="0" i="0" u="none" strike="noStrike" kern="1200" cap="none" spc="0" normalizeH="0" baseline="0" noProof="0" dirty="0">
                <a:ln>
                  <a:noFill/>
                </a:ln>
                <a:effectLst/>
                <a:uLnTx/>
                <a:uFillTx/>
                <a:latin typeface="Arial" panose="020B0604020202020204"/>
                <a:ea typeface="+mn-ea"/>
                <a:cs typeface="+mn-cs"/>
              </a:rPr>
              <a:t>e věku 55</a:t>
            </a:r>
            <a:r>
              <a:rPr lang="cs-CZ" sz="1300" dirty="0">
                <a:latin typeface="Arial" panose="020B0604020202020204"/>
              </a:rPr>
              <a:t>–74 let,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cs-CZ" sz="1300" dirty="0">
                <a:latin typeface="Arial" panose="020B0604020202020204"/>
              </a:rPr>
              <a:t>s</a:t>
            </a:r>
            <a:r>
              <a:rPr kumimoji="0" lang="cs-CZ" sz="1300" b="0" i="0" u="none" strike="noStrike" kern="1200" cap="none" spc="0" normalizeH="0" baseline="0" noProof="0" dirty="0">
                <a:ln>
                  <a:noFill/>
                </a:ln>
                <a:effectLst/>
                <a:uLnTx/>
                <a:uFillTx/>
                <a:latin typeface="Arial" panose="020B0604020202020204"/>
                <a:ea typeface="+mn-ea"/>
                <a:cs typeface="+mn-cs"/>
              </a:rPr>
              <a:t> počtem </a:t>
            </a:r>
            <a:r>
              <a:rPr kumimoji="0" lang="cs-CZ" sz="1300" b="0" i="0" u="none" strike="noStrike" kern="1200" cap="none" spc="0" normalizeH="0" baseline="0" noProof="0" dirty="0" err="1">
                <a:ln>
                  <a:noFill/>
                </a:ln>
                <a:effectLst/>
                <a:uLnTx/>
                <a:uFillTx/>
                <a:latin typeface="Arial" panose="020B0604020202020204"/>
                <a:ea typeface="+mn-ea"/>
                <a:cs typeface="+mn-cs"/>
              </a:rPr>
              <a:t>balíčkoroků</a:t>
            </a:r>
            <a:r>
              <a:rPr kumimoji="0" lang="cs-CZ" sz="1300" b="0" i="0" u="none" strike="noStrike" kern="1200" cap="none" spc="0" normalizeH="0" baseline="0" noProof="0" dirty="0">
                <a:ln>
                  <a:noFill/>
                </a:ln>
                <a:effectLst/>
                <a:uLnTx/>
                <a:uFillTx/>
                <a:latin typeface="Arial" panose="020B0604020202020204"/>
                <a:ea typeface="+mn-ea"/>
                <a:cs typeface="+mn-cs"/>
              </a:rPr>
              <a:t> alespoň 20 </a:t>
            </a:r>
          </a:p>
        </p:txBody>
      </p:sp>
      <p:grpSp>
        <p:nvGrpSpPr>
          <p:cNvPr id="63" name="Skupina 62">
            <a:extLst>
              <a:ext uri="{FF2B5EF4-FFF2-40B4-BE49-F238E27FC236}">
                <a16:creationId xmlns:a16="http://schemas.microsoft.com/office/drawing/2014/main" id="{DAAD932B-9941-C5F5-F72C-B42D6392E70C}"/>
              </a:ext>
            </a:extLst>
          </p:cNvPr>
          <p:cNvGrpSpPr/>
          <p:nvPr/>
        </p:nvGrpSpPr>
        <p:grpSpPr>
          <a:xfrm>
            <a:off x="1908135" y="1545158"/>
            <a:ext cx="8059127" cy="4400584"/>
            <a:chOff x="1690941" y="1116917"/>
            <a:chExt cx="8059127" cy="4400584"/>
          </a:xfrm>
        </p:grpSpPr>
        <p:sp>
          <p:nvSpPr>
            <p:cNvPr id="64" name="Obdélník 63">
              <a:extLst>
                <a:ext uri="{FF2B5EF4-FFF2-40B4-BE49-F238E27FC236}">
                  <a16:creationId xmlns:a16="http://schemas.microsoft.com/office/drawing/2014/main" id="{671015AB-38CD-7BED-C047-277A82078059}"/>
                </a:ext>
              </a:extLst>
            </p:cNvPr>
            <p:cNvSpPr/>
            <p:nvPr/>
          </p:nvSpPr>
          <p:spPr>
            <a:xfrm>
              <a:off x="5414999" y="1116917"/>
              <a:ext cx="1800000" cy="540000"/>
            </a:xfrm>
            <a:prstGeom prst="rect">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Ambulantní </a:t>
              </a:r>
              <a:b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b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plicní lékař</a:t>
              </a:r>
            </a:p>
          </p:txBody>
        </p:sp>
        <p:sp>
          <p:nvSpPr>
            <p:cNvPr id="65" name="Obdélník: se zakulacenými rohy 64">
              <a:extLst>
                <a:ext uri="{FF2B5EF4-FFF2-40B4-BE49-F238E27FC236}">
                  <a16:creationId xmlns:a16="http://schemas.microsoft.com/office/drawing/2014/main" id="{BB954E8D-112A-B597-E7FD-553781462C30}"/>
                </a:ext>
              </a:extLst>
            </p:cNvPr>
            <p:cNvSpPr/>
            <p:nvPr/>
          </p:nvSpPr>
          <p:spPr>
            <a:xfrm>
              <a:off x="2803974" y="1116917"/>
              <a:ext cx="1800000" cy="540000"/>
            </a:xfrm>
            <a:prstGeom prst="roundRect">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Oslovení pacienta praktickým lékařem *</a:t>
              </a:r>
            </a:p>
          </p:txBody>
        </p:sp>
        <p:sp>
          <p:nvSpPr>
            <p:cNvPr id="66" name="Obdélník 65">
              <a:extLst>
                <a:ext uri="{FF2B5EF4-FFF2-40B4-BE49-F238E27FC236}">
                  <a16:creationId xmlns:a16="http://schemas.microsoft.com/office/drawing/2014/main" id="{2AF18170-7DF3-0019-A295-00246188A3F7}"/>
                </a:ext>
              </a:extLst>
            </p:cNvPr>
            <p:cNvSpPr/>
            <p:nvPr/>
          </p:nvSpPr>
          <p:spPr>
            <a:xfrm>
              <a:off x="5414999" y="2236131"/>
              <a:ext cx="1800000" cy="645066"/>
            </a:xfrm>
            <a:prstGeom prst="rect">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Radiologické screeningové centrum </a:t>
              </a:r>
              <a:b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b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při KOC</a:t>
              </a:r>
            </a:p>
          </p:txBody>
        </p:sp>
        <p:sp>
          <p:nvSpPr>
            <p:cNvPr id="67" name="Kosočtverec 66">
              <a:extLst>
                <a:ext uri="{FF2B5EF4-FFF2-40B4-BE49-F238E27FC236}">
                  <a16:creationId xmlns:a16="http://schemas.microsoft.com/office/drawing/2014/main" id="{EC016F67-938E-DBE7-BAAF-4CE20FA884AF}"/>
                </a:ext>
              </a:extLst>
            </p:cNvPr>
            <p:cNvSpPr/>
            <p:nvPr/>
          </p:nvSpPr>
          <p:spPr>
            <a:xfrm>
              <a:off x="5126330" y="3069000"/>
              <a:ext cx="2377338" cy="720000"/>
            </a:xfrm>
            <a:prstGeom prst="diamond">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Výsledek screeningového CT</a:t>
              </a:r>
            </a:p>
          </p:txBody>
        </p:sp>
        <p:cxnSp>
          <p:nvCxnSpPr>
            <p:cNvPr id="68" name="Přímá spojnice se šipkou 67">
              <a:extLst>
                <a:ext uri="{FF2B5EF4-FFF2-40B4-BE49-F238E27FC236}">
                  <a16:creationId xmlns:a16="http://schemas.microsoft.com/office/drawing/2014/main" id="{FA6FD156-9223-A25E-6E98-45ED2BABC910}"/>
                </a:ext>
              </a:extLst>
            </p:cNvPr>
            <p:cNvCxnSpPr>
              <a:cxnSpLocks/>
              <a:stCxn id="65" idx="3"/>
              <a:endCxn id="64" idx="1"/>
            </p:cNvCxnSpPr>
            <p:nvPr/>
          </p:nvCxnSpPr>
          <p:spPr>
            <a:xfrm>
              <a:off x="4603974" y="1386917"/>
              <a:ext cx="811025" cy="0"/>
            </a:xfrm>
            <a:prstGeom prst="straightConnector1">
              <a:avLst/>
            </a:prstGeom>
            <a:noFill/>
            <a:ln w="6350" cap="flat" cmpd="sng" algn="ctr">
              <a:solidFill>
                <a:srgbClr val="004E8F"/>
              </a:solidFill>
              <a:prstDash val="solid"/>
              <a:miter lim="800000"/>
              <a:tailEnd type="triangle"/>
            </a:ln>
            <a:effectLst/>
          </p:spPr>
        </p:cxnSp>
        <p:sp>
          <p:nvSpPr>
            <p:cNvPr id="69" name="Obdélník: se zakulacenými rohy 68">
              <a:extLst>
                <a:ext uri="{FF2B5EF4-FFF2-40B4-BE49-F238E27FC236}">
                  <a16:creationId xmlns:a16="http://schemas.microsoft.com/office/drawing/2014/main" id="{D8BBE9CE-425B-E245-974A-B280E230297B}"/>
                </a:ext>
              </a:extLst>
            </p:cNvPr>
            <p:cNvSpPr/>
            <p:nvPr/>
          </p:nvSpPr>
          <p:spPr>
            <a:xfrm>
              <a:off x="7950068" y="4977501"/>
              <a:ext cx="1800000" cy="540000"/>
            </a:xfrm>
            <a:prstGeom prst="roundRect">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prstClr val="white"/>
                  </a:solidFill>
                  <a:effectLst/>
                  <a:uLnTx/>
                  <a:uFillTx/>
                  <a:latin typeface="Arial" panose="020B0604020202020204"/>
                  <a:ea typeface="+mn-ea"/>
                  <a:cs typeface="+mn-cs"/>
                </a:rPr>
                <a:t>KOC/POCH</a:t>
              </a:r>
              <a:endPar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endParaRPr>
            </a:p>
          </p:txBody>
        </p:sp>
        <p:cxnSp>
          <p:nvCxnSpPr>
            <p:cNvPr id="70" name="Přímá spojnice se šipkou 69">
              <a:extLst>
                <a:ext uri="{FF2B5EF4-FFF2-40B4-BE49-F238E27FC236}">
                  <a16:creationId xmlns:a16="http://schemas.microsoft.com/office/drawing/2014/main" id="{1D0F698F-A0CF-F2FC-7B58-29A27CA4D9F5}"/>
                </a:ext>
              </a:extLst>
            </p:cNvPr>
            <p:cNvCxnSpPr>
              <a:cxnSpLocks/>
              <a:stCxn id="67" idx="2"/>
              <a:endCxn id="71" idx="0"/>
            </p:cNvCxnSpPr>
            <p:nvPr/>
          </p:nvCxnSpPr>
          <p:spPr>
            <a:xfrm>
              <a:off x="6314999" y="3789000"/>
              <a:ext cx="0" cy="468501"/>
            </a:xfrm>
            <a:prstGeom prst="straightConnector1">
              <a:avLst/>
            </a:prstGeom>
            <a:noFill/>
            <a:ln w="6350" cap="flat" cmpd="sng" algn="ctr">
              <a:solidFill>
                <a:srgbClr val="004E8F"/>
              </a:solidFill>
              <a:prstDash val="solid"/>
              <a:miter lim="800000"/>
              <a:tailEnd type="triangle"/>
            </a:ln>
            <a:effectLst/>
          </p:spPr>
        </p:cxnSp>
        <p:sp>
          <p:nvSpPr>
            <p:cNvPr id="71" name="Kosočtverec 70">
              <a:extLst>
                <a:ext uri="{FF2B5EF4-FFF2-40B4-BE49-F238E27FC236}">
                  <a16:creationId xmlns:a16="http://schemas.microsoft.com/office/drawing/2014/main" id="{1A76743D-26D4-6A42-7BAA-FCD6F6EBA4F0}"/>
                </a:ext>
              </a:extLst>
            </p:cNvPr>
            <p:cNvSpPr/>
            <p:nvPr/>
          </p:nvSpPr>
          <p:spPr>
            <a:xfrm>
              <a:off x="5126330" y="4257501"/>
              <a:ext cx="2377338" cy="720000"/>
            </a:xfrm>
            <a:prstGeom prst="diamond">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Výsledek opakovaného CT</a:t>
              </a:r>
            </a:p>
          </p:txBody>
        </p:sp>
        <p:cxnSp>
          <p:nvCxnSpPr>
            <p:cNvPr id="72" name="Přímá spojnice se šipkou 71">
              <a:extLst>
                <a:ext uri="{FF2B5EF4-FFF2-40B4-BE49-F238E27FC236}">
                  <a16:creationId xmlns:a16="http://schemas.microsoft.com/office/drawing/2014/main" id="{7EBCBEBC-D752-6624-E63E-9E6236A1000C}"/>
                </a:ext>
              </a:extLst>
            </p:cNvPr>
            <p:cNvCxnSpPr>
              <a:cxnSpLocks/>
              <a:endCxn id="67" idx="0"/>
            </p:cNvCxnSpPr>
            <p:nvPr/>
          </p:nvCxnSpPr>
          <p:spPr>
            <a:xfrm>
              <a:off x="6314999" y="2834749"/>
              <a:ext cx="0" cy="234251"/>
            </a:xfrm>
            <a:prstGeom prst="straightConnector1">
              <a:avLst/>
            </a:prstGeom>
            <a:noFill/>
            <a:ln w="6350" cap="flat" cmpd="sng" algn="ctr">
              <a:solidFill>
                <a:srgbClr val="004E8F"/>
              </a:solidFill>
              <a:prstDash val="solid"/>
              <a:miter lim="800000"/>
              <a:tailEnd type="triangle"/>
            </a:ln>
            <a:effectLst/>
          </p:spPr>
        </p:cxnSp>
        <p:sp>
          <p:nvSpPr>
            <p:cNvPr id="73" name="TextovéPole 72">
              <a:extLst>
                <a:ext uri="{FF2B5EF4-FFF2-40B4-BE49-F238E27FC236}">
                  <a16:creationId xmlns:a16="http://schemas.microsoft.com/office/drawing/2014/main" id="{7AAC6E92-2D16-BE6D-152A-279E32C1546E}"/>
                </a:ext>
              </a:extLst>
            </p:cNvPr>
            <p:cNvSpPr txBox="1"/>
            <p:nvPr/>
          </p:nvSpPr>
          <p:spPr>
            <a:xfrm>
              <a:off x="7380761" y="3121223"/>
              <a:ext cx="1026275"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srgbClr val="2C2F7A"/>
                  </a:solidFill>
                  <a:effectLst/>
                  <a:uLnTx/>
                  <a:uFillTx/>
                  <a:latin typeface="Arial" panose="020B0604020202020204"/>
                </a:rPr>
                <a:t>Pozitivní</a:t>
              </a:r>
            </a:p>
          </p:txBody>
        </p:sp>
        <p:sp>
          <p:nvSpPr>
            <p:cNvPr id="74" name="TextovéPole 73">
              <a:extLst>
                <a:ext uri="{FF2B5EF4-FFF2-40B4-BE49-F238E27FC236}">
                  <a16:creationId xmlns:a16="http://schemas.microsoft.com/office/drawing/2014/main" id="{EF8CA3D0-E31C-534B-D9E1-46BE9B94F885}"/>
                </a:ext>
              </a:extLst>
            </p:cNvPr>
            <p:cNvSpPr txBox="1"/>
            <p:nvPr/>
          </p:nvSpPr>
          <p:spPr>
            <a:xfrm>
              <a:off x="6354486" y="3866723"/>
              <a:ext cx="1026275"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a:ln>
                    <a:noFill/>
                  </a:ln>
                  <a:solidFill>
                    <a:srgbClr val="2C2F7A"/>
                  </a:solidFill>
                  <a:effectLst/>
                  <a:uLnTx/>
                  <a:uFillTx/>
                  <a:latin typeface="Arial" panose="020B0604020202020204"/>
                </a:rPr>
                <a:t>Neurčitý</a:t>
              </a:r>
            </a:p>
          </p:txBody>
        </p:sp>
        <p:cxnSp>
          <p:nvCxnSpPr>
            <p:cNvPr id="75" name="Přímá spojnice se šipkou 74">
              <a:extLst>
                <a:ext uri="{FF2B5EF4-FFF2-40B4-BE49-F238E27FC236}">
                  <a16:creationId xmlns:a16="http://schemas.microsoft.com/office/drawing/2014/main" id="{869693F0-A4A1-F0DA-1474-13BE69E50A5E}"/>
                </a:ext>
              </a:extLst>
            </p:cNvPr>
            <p:cNvCxnSpPr>
              <a:cxnSpLocks/>
            </p:cNvCxnSpPr>
            <p:nvPr/>
          </p:nvCxnSpPr>
          <p:spPr>
            <a:xfrm>
              <a:off x="8851539" y="3429000"/>
              <a:ext cx="0" cy="1548501"/>
            </a:xfrm>
            <a:prstGeom prst="straightConnector1">
              <a:avLst/>
            </a:prstGeom>
            <a:noFill/>
            <a:ln w="6350" cap="flat" cmpd="sng" algn="ctr">
              <a:solidFill>
                <a:srgbClr val="004E8F"/>
              </a:solidFill>
              <a:prstDash val="solid"/>
              <a:miter lim="800000"/>
              <a:tailEnd type="triangle"/>
            </a:ln>
            <a:effectLst/>
          </p:spPr>
        </p:cxnSp>
        <p:cxnSp>
          <p:nvCxnSpPr>
            <p:cNvPr id="76" name="Přímá spojnice 75">
              <a:extLst>
                <a:ext uri="{FF2B5EF4-FFF2-40B4-BE49-F238E27FC236}">
                  <a16:creationId xmlns:a16="http://schemas.microsoft.com/office/drawing/2014/main" id="{83AAE732-04A6-0D56-E592-E89CC2348DCA}"/>
                </a:ext>
              </a:extLst>
            </p:cNvPr>
            <p:cNvCxnSpPr>
              <a:cxnSpLocks/>
              <a:stCxn id="67" idx="3"/>
            </p:cNvCxnSpPr>
            <p:nvPr/>
          </p:nvCxnSpPr>
          <p:spPr>
            <a:xfrm>
              <a:off x="7503668" y="3429000"/>
              <a:ext cx="1346400" cy="0"/>
            </a:xfrm>
            <a:prstGeom prst="line">
              <a:avLst/>
            </a:prstGeom>
            <a:noFill/>
            <a:ln w="6350" cap="flat" cmpd="sng" algn="ctr">
              <a:solidFill>
                <a:srgbClr val="004E8F"/>
              </a:solidFill>
              <a:prstDash val="solid"/>
              <a:miter lim="800000"/>
            </a:ln>
            <a:effectLst/>
          </p:spPr>
        </p:cxnSp>
        <p:cxnSp>
          <p:nvCxnSpPr>
            <p:cNvPr id="77" name="Přímá spojnice 76">
              <a:extLst>
                <a:ext uri="{FF2B5EF4-FFF2-40B4-BE49-F238E27FC236}">
                  <a16:creationId xmlns:a16="http://schemas.microsoft.com/office/drawing/2014/main" id="{1782D62A-E2FD-9AD1-AAED-CC3C283D73D0}"/>
                </a:ext>
              </a:extLst>
            </p:cNvPr>
            <p:cNvCxnSpPr/>
            <p:nvPr/>
          </p:nvCxnSpPr>
          <p:spPr>
            <a:xfrm>
              <a:off x="7503668" y="4617664"/>
              <a:ext cx="1346400" cy="0"/>
            </a:xfrm>
            <a:prstGeom prst="line">
              <a:avLst/>
            </a:prstGeom>
            <a:noFill/>
            <a:ln w="6350" cap="flat" cmpd="sng" algn="ctr">
              <a:solidFill>
                <a:srgbClr val="004E8F"/>
              </a:solidFill>
              <a:prstDash val="solid"/>
              <a:miter lim="800000"/>
            </a:ln>
            <a:effectLst/>
          </p:spPr>
        </p:cxnSp>
        <p:sp>
          <p:nvSpPr>
            <p:cNvPr id="78" name="TextovéPole 77">
              <a:extLst>
                <a:ext uri="{FF2B5EF4-FFF2-40B4-BE49-F238E27FC236}">
                  <a16:creationId xmlns:a16="http://schemas.microsoft.com/office/drawing/2014/main" id="{6A0B29C3-464A-1531-176F-1E969B591845}"/>
                </a:ext>
              </a:extLst>
            </p:cNvPr>
            <p:cNvSpPr txBox="1"/>
            <p:nvPr/>
          </p:nvSpPr>
          <p:spPr>
            <a:xfrm>
              <a:off x="7380761" y="4335224"/>
              <a:ext cx="1026275" cy="2616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a:ln>
                    <a:noFill/>
                  </a:ln>
                  <a:solidFill>
                    <a:srgbClr val="2C2F7A"/>
                  </a:solidFill>
                  <a:effectLst/>
                  <a:uLnTx/>
                  <a:uFillTx/>
                  <a:latin typeface="Arial" panose="020B0604020202020204"/>
                </a:rPr>
                <a:t>Pozitivní</a:t>
              </a:r>
            </a:p>
          </p:txBody>
        </p:sp>
        <p:cxnSp>
          <p:nvCxnSpPr>
            <p:cNvPr id="79" name="Přímá spojnice 78">
              <a:extLst>
                <a:ext uri="{FF2B5EF4-FFF2-40B4-BE49-F238E27FC236}">
                  <a16:creationId xmlns:a16="http://schemas.microsoft.com/office/drawing/2014/main" id="{62C0C2DD-4558-BDC1-4627-D08CAF94F3E5}"/>
                </a:ext>
              </a:extLst>
            </p:cNvPr>
            <p:cNvCxnSpPr>
              <a:cxnSpLocks/>
            </p:cNvCxnSpPr>
            <p:nvPr/>
          </p:nvCxnSpPr>
          <p:spPr>
            <a:xfrm>
              <a:off x="3778696" y="3429000"/>
              <a:ext cx="1347634" cy="0"/>
            </a:xfrm>
            <a:prstGeom prst="line">
              <a:avLst/>
            </a:prstGeom>
            <a:noFill/>
            <a:ln w="6350" cap="flat" cmpd="sng" algn="ctr">
              <a:solidFill>
                <a:srgbClr val="004E8F"/>
              </a:solidFill>
              <a:prstDash val="solid"/>
              <a:miter lim="800000"/>
            </a:ln>
            <a:effectLst/>
          </p:spPr>
        </p:cxnSp>
        <p:sp>
          <p:nvSpPr>
            <p:cNvPr id="80" name="TextovéPole 79">
              <a:extLst>
                <a:ext uri="{FF2B5EF4-FFF2-40B4-BE49-F238E27FC236}">
                  <a16:creationId xmlns:a16="http://schemas.microsoft.com/office/drawing/2014/main" id="{EE1E3CC1-2942-4798-220C-56986C96CC31}"/>
                </a:ext>
              </a:extLst>
            </p:cNvPr>
            <p:cNvSpPr txBox="1"/>
            <p:nvPr/>
          </p:nvSpPr>
          <p:spPr>
            <a:xfrm>
              <a:off x="4108753" y="3121223"/>
              <a:ext cx="1026275" cy="26161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srgbClr val="2C2F7A"/>
                  </a:solidFill>
                  <a:effectLst/>
                  <a:uLnTx/>
                  <a:uFillTx/>
                  <a:latin typeface="Arial" panose="020B0604020202020204"/>
                </a:rPr>
                <a:t>Negativní</a:t>
              </a:r>
            </a:p>
          </p:txBody>
        </p:sp>
        <p:cxnSp>
          <p:nvCxnSpPr>
            <p:cNvPr id="81" name="Přímá spojnice 80">
              <a:extLst>
                <a:ext uri="{FF2B5EF4-FFF2-40B4-BE49-F238E27FC236}">
                  <a16:creationId xmlns:a16="http://schemas.microsoft.com/office/drawing/2014/main" id="{FC4B8EDA-CFF9-C8CB-450A-104E22D0E502}"/>
                </a:ext>
              </a:extLst>
            </p:cNvPr>
            <p:cNvCxnSpPr>
              <a:cxnSpLocks/>
            </p:cNvCxnSpPr>
            <p:nvPr/>
          </p:nvCxnSpPr>
          <p:spPr>
            <a:xfrm>
              <a:off x="3778696" y="4614082"/>
              <a:ext cx="1347634" cy="0"/>
            </a:xfrm>
            <a:prstGeom prst="line">
              <a:avLst/>
            </a:prstGeom>
            <a:noFill/>
            <a:ln w="6350" cap="flat" cmpd="sng" algn="ctr">
              <a:solidFill>
                <a:srgbClr val="004E8F"/>
              </a:solidFill>
              <a:prstDash val="solid"/>
              <a:miter lim="800000"/>
            </a:ln>
            <a:effectLst/>
          </p:spPr>
        </p:cxnSp>
        <p:sp>
          <p:nvSpPr>
            <p:cNvPr id="82" name="TextovéPole 81">
              <a:extLst>
                <a:ext uri="{FF2B5EF4-FFF2-40B4-BE49-F238E27FC236}">
                  <a16:creationId xmlns:a16="http://schemas.microsoft.com/office/drawing/2014/main" id="{BCFAC518-CD2B-974B-A40F-F5A97429F648}"/>
                </a:ext>
              </a:extLst>
            </p:cNvPr>
            <p:cNvSpPr txBox="1"/>
            <p:nvPr/>
          </p:nvSpPr>
          <p:spPr>
            <a:xfrm>
              <a:off x="4108753" y="4301543"/>
              <a:ext cx="1026275" cy="26161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a:ln>
                    <a:noFill/>
                  </a:ln>
                  <a:solidFill>
                    <a:srgbClr val="2C2F7A"/>
                  </a:solidFill>
                  <a:effectLst/>
                  <a:uLnTx/>
                  <a:uFillTx/>
                  <a:latin typeface="Arial" panose="020B0604020202020204"/>
                </a:rPr>
                <a:t>Negativní</a:t>
              </a:r>
            </a:p>
          </p:txBody>
        </p:sp>
        <p:cxnSp>
          <p:nvCxnSpPr>
            <p:cNvPr id="83" name="Přímá spojnice 82">
              <a:extLst>
                <a:ext uri="{FF2B5EF4-FFF2-40B4-BE49-F238E27FC236}">
                  <a16:creationId xmlns:a16="http://schemas.microsoft.com/office/drawing/2014/main" id="{83D0B499-3C9C-A227-7D53-EE6CF62CDCC8}"/>
                </a:ext>
              </a:extLst>
            </p:cNvPr>
            <p:cNvCxnSpPr>
              <a:cxnSpLocks/>
            </p:cNvCxnSpPr>
            <p:nvPr/>
          </p:nvCxnSpPr>
          <p:spPr>
            <a:xfrm flipV="1">
              <a:off x="3778696" y="3429000"/>
              <a:ext cx="0" cy="1188665"/>
            </a:xfrm>
            <a:prstGeom prst="line">
              <a:avLst/>
            </a:prstGeom>
            <a:noFill/>
            <a:ln w="6350" cap="flat" cmpd="sng" algn="ctr">
              <a:solidFill>
                <a:srgbClr val="004E8F"/>
              </a:solidFill>
              <a:prstDash val="solid"/>
              <a:miter lim="800000"/>
            </a:ln>
            <a:effectLst/>
          </p:spPr>
        </p:cxnSp>
        <p:sp>
          <p:nvSpPr>
            <p:cNvPr id="84" name="Obdélník: se zakulacenými rohy 83">
              <a:extLst>
                <a:ext uri="{FF2B5EF4-FFF2-40B4-BE49-F238E27FC236}">
                  <a16:creationId xmlns:a16="http://schemas.microsoft.com/office/drawing/2014/main" id="{110CF2D4-A9A6-B337-75FF-07449224EA8B}"/>
                </a:ext>
              </a:extLst>
            </p:cNvPr>
            <p:cNvSpPr/>
            <p:nvPr/>
          </p:nvSpPr>
          <p:spPr>
            <a:xfrm>
              <a:off x="1690941" y="3566722"/>
              <a:ext cx="1800000" cy="877000"/>
            </a:xfrm>
            <a:prstGeom prst="roundRect">
              <a:avLst/>
            </a:prstGeom>
            <a:solidFill>
              <a:srgbClr val="2C2F7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Ambulantní plicní lékař, opakovaný screening </a:t>
              </a:r>
              <a:b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br>
              <a:r>
                <a:rPr kumimoji="0" lang="cs-CZ" sz="1100" b="0" i="0" u="none" strike="noStrike" kern="0" cap="none" spc="0" normalizeH="0" baseline="0" noProof="0" dirty="0">
                  <a:ln>
                    <a:noFill/>
                  </a:ln>
                  <a:solidFill>
                    <a:prstClr val="white"/>
                  </a:solidFill>
                  <a:effectLst/>
                  <a:uLnTx/>
                  <a:uFillTx/>
                  <a:latin typeface="Arial" panose="020B0604020202020204"/>
                  <a:ea typeface="+mn-ea"/>
                  <a:cs typeface="+mn-cs"/>
                </a:rPr>
                <a:t>v doporučeném intervalu</a:t>
              </a:r>
            </a:p>
          </p:txBody>
        </p:sp>
        <p:cxnSp>
          <p:nvCxnSpPr>
            <p:cNvPr id="85" name="Přímá spojnice se šipkou 84">
              <a:extLst>
                <a:ext uri="{FF2B5EF4-FFF2-40B4-BE49-F238E27FC236}">
                  <a16:creationId xmlns:a16="http://schemas.microsoft.com/office/drawing/2014/main" id="{DEF7C60B-819B-858C-232A-D42A3DA511D9}"/>
                </a:ext>
              </a:extLst>
            </p:cNvPr>
            <p:cNvCxnSpPr>
              <a:cxnSpLocks/>
              <a:endCxn id="84" idx="3"/>
            </p:cNvCxnSpPr>
            <p:nvPr/>
          </p:nvCxnSpPr>
          <p:spPr>
            <a:xfrm flipH="1" flipV="1">
              <a:off x="3490941" y="4005222"/>
              <a:ext cx="287755" cy="0"/>
            </a:xfrm>
            <a:prstGeom prst="straightConnector1">
              <a:avLst/>
            </a:prstGeom>
            <a:noFill/>
            <a:ln w="6350" cap="flat" cmpd="sng" algn="ctr">
              <a:solidFill>
                <a:srgbClr val="004E8F"/>
              </a:solidFill>
              <a:prstDash val="solid"/>
              <a:miter lim="800000"/>
              <a:tailEnd type="triangle"/>
            </a:ln>
            <a:effectLst/>
          </p:spPr>
        </p:cxnSp>
        <p:cxnSp>
          <p:nvCxnSpPr>
            <p:cNvPr id="86" name="Přímá spojnice 85">
              <a:extLst>
                <a:ext uri="{FF2B5EF4-FFF2-40B4-BE49-F238E27FC236}">
                  <a16:creationId xmlns:a16="http://schemas.microsoft.com/office/drawing/2014/main" id="{31F28020-5AD3-E080-AC03-D0A6DCD94295}"/>
                </a:ext>
              </a:extLst>
            </p:cNvPr>
            <p:cNvCxnSpPr>
              <a:cxnSpLocks/>
              <a:stCxn id="84" idx="0"/>
            </p:cNvCxnSpPr>
            <p:nvPr/>
          </p:nvCxnSpPr>
          <p:spPr>
            <a:xfrm flipV="1">
              <a:off x="2590941" y="2558664"/>
              <a:ext cx="0" cy="1008058"/>
            </a:xfrm>
            <a:prstGeom prst="line">
              <a:avLst/>
            </a:prstGeom>
            <a:noFill/>
            <a:ln w="6350" cap="flat" cmpd="sng" algn="ctr">
              <a:solidFill>
                <a:srgbClr val="004E8F"/>
              </a:solidFill>
              <a:prstDash val="solid"/>
              <a:miter lim="800000"/>
            </a:ln>
            <a:effectLst/>
          </p:spPr>
        </p:cxnSp>
        <p:cxnSp>
          <p:nvCxnSpPr>
            <p:cNvPr id="87" name="Přímá spojnice se šipkou 86">
              <a:extLst>
                <a:ext uri="{FF2B5EF4-FFF2-40B4-BE49-F238E27FC236}">
                  <a16:creationId xmlns:a16="http://schemas.microsoft.com/office/drawing/2014/main" id="{89B0BD7E-CC32-EB47-6B6D-6226159E61BA}"/>
                </a:ext>
              </a:extLst>
            </p:cNvPr>
            <p:cNvCxnSpPr>
              <a:endCxn id="66" idx="1"/>
            </p:cNvCxnSpPr>
            <p:nvPr/>
          </p:nvCxnSpPr>
          <p:spPr>
            <a:xfrm>
              <a:off x="2590941" y="2558664"/>
              <a:ext cx="2824058" cy="0"/>
            </a:xfrm>
            <a:prstGeom prst="straightConnector1">
              <a:avLst/>
            </a:prstGeom>
            <a:noFill/>
            <a:ln w="6350" cap="flat" cmpd="sng" algn="ctr">
              <a:solidFill>
                <a:srgbClr val="004E8F"/>
              </a:solidFill>
              <a:prstDash val="solid"/>
              <a:miter lim="800000"/>
              <a:tailEnd type="triangle"/>
            </a:ln>
            <a:effectLst/>
          </p:spPr>
        </p:cxnSp>
        <p:cxnSp>
          <p:nvCxnSpPr>
            <p:cNvPr id="88" name="Přímá spojnice se šipkou 87">
              <a:extLst>
                <a:ext uri="{FF2B5EF4-FFF2-40B4-BE49-F238E27FC236}">
                  <a16:creationId xmlns:a16="http://schemas.microsoft.com/office/drawing/2014/main" id="{B47AC61C-FF71-1888-D095-D27DACBCB0EB}"/>
                </a:ext>
              </a:extLst>
            </p:cNvPr>
            <p:cNvCxnSpPr>
              <a:cxnSpLocks/>
            </p:cNvCxnSpPr>
            <p:nvPr/>
          </p:nvCxnSpPr>
          <p:spPr>
            <a:xfrm>
              <a:off x="6314999" y="1656917"/>
              <a:ext cx="0" cy="579214"/>
            </a:xfrm>
            <a:prstGeom prst="straightConnector1">
              <a:avLst/>
            </a:prstGeom>
            <a:noFill/>
            <a:ln w="6350" cap="flat" cmpd="sng" algn="ctr">
              <a:solidFill>
                <a:srgbClr val="004E8F"/>
              </a:solidFill>
              <a:prstDash val="solid"/>
              <a:miter lim="800000"/>
              <a:tailEnd type="triangle"/>
            </a:ln>
            <a:effectLst/>
          </p:spPr>
        </p:cxnSp>
      </p:grpSp>
    </p:spTree>
    <p:extLst>
      <p:ext uri="{BB962C8B-B14F-4D97-AF65-F5344CB8AC3E}">
        <p14:creationId xmlns:p14="http://schemas.microsoft.com/office/powerpoint/2010/main" val="252842367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p:cNvSpPr>
            <a:spLocks noGrp="1"/>
          </p:cNvSpPr>
          <p:nvPr>
            <p:ph type="title"/>
          </p:nvPr>
        </p:nvSpPr>
        <p:spPr>
          <a:xfrm>
            <a:off x="299195" y="214666"/>
            <a:ext cx="10945216" cy="648072"/>
          </a:xfrm>
        </p:spPr>
        <p:txBody>
          <a:bodyPr>
            <a:noAutofit/>
          </a:bodyPr>
          <a:lstStyle/>
          <a:p>
            <a:r>
              <a:rPr lang="cs-CZ" dirty="0"/>
              <a:t>Intervence léčby závislosti na tabáku </a:t>
            </a:r>
            <a:br>
              <a:rPr lang="cs-CZ" dirty="0"/>
            </a:br>
            <a:r>
              <a:rPr lang="cs-CZ" dirty="0"/>
              <a:t>v rámci 1. screeningové epizody</a:t>
            </a:r>
          </a:p>
        </p:txBody>
      </p:sp>
      <p:pic>
        <p:nvPicPr>
          <p:cNvPr id="79" name="Obrázek 78" descr="Obsah obrázku text&#10;&#10;Popis byl vytvořen automaticky">
            <a:extLst>
              <a:ext uri="{FF2B5EF4-FFF2-40B4-BE49-F238E27FC236}">
                <a16:creationId xmlns:a16="http://schemas.microsoft.com/office/drawing/2014/main" id="{C9244A85-7731-4CE7-B3C0-156142FF6ECA}"/>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t="13324"/>
          <a:stretch/>
        </p:blipFill>
        <p:spPr>
          <a:xfrm>
            <a:off x="9191496" y="131660"/>
            <a:ext cx="2897591" cy="832293"/>
          </a:xfrm>
          <a:prstGeom prst="rect">
            <a:avLst/>
          </a:prstGeom>
        </p:spPr>
      </p:pic>
      <p:sp>
        <p:nvSpPr>
          <p:cNvPr id="13" name="Rectangle 21">
            <a:extLst>
              <a:ext uri="{FF2B5EF4-FFF2-40B4-BE49-F238E27FC236}">
                <a16:creationId xmlns:a16="http://schemas.microsoft.com/office/drawing/2014/main" id="{00FD7B82-15F0-0CAB-5DB0-7AAA4262AF5A}"/>
              </a:ext>
            </a:extLst>
          </p:cNvPr>
          <p:cNvSpPr/>
          <p:nvPr>
            <p:custDataLst>
              <p:tags r:id="rId1"/>
            </p:custDataLst>
          </p:nvPr>
        </p:nvSpPr>
        <p:spPr>
          <a:xfrm>
            <a:off x="565736" y="4889515"/>
            <a:ext cx="11060528" cy="894636"/>
          </a:xfrm>
          <a:prstGeom prst="rect">
            <a:avLst/>
          </a:prstGeom>
          <a:noFill/>
          <a:ln w="19050">
            <a:solidFill>
              <a:srgbClr val="004E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Z celkového počtu </a:t>
            </a:r>
            <a: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t>16 143 oslovených pacientů u praktického lékaře </a:t>
            </a: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v období od </a:t>
            </a:r>
            <a:r>
              <a:rPr kumimoji="0" lang="cs-CZ" sz="1300" b="0" i="0" u="none" strike="noStrike" kern="1200" cap="none" spc="0" normalizeH="0" baseline="0" noProof="0" dirty="0">
                <a:ln>
                  <a:noFill/>
                </a:ln>
                <a:solidFill>
                  <a:srgbClr val="DDDCE0">
                    <a:lumMod val="10000"/>
                  </a:srgbClr>
                </a:solidFill>
                <a:effectLst/>
                <a:uLnTx/>
                <a:uFillTx/>
                <a:latin typeface="Arial" panose="020B0604020202020204"/>
                <a:ea typeface="+mn-ea"/>
                <a:cs typeface="+mn-cs"/>
              </a:rPr>
              <a:t>1. 1. 2022 do 30. 9. 2023</a:t>
            </a: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 byl </a:t>
            </a:r>
            <a: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t>u 16 %</a:t>
            </a:r>
            <a:r>
              <a:rPr kumimoji="0" lang="cs-CZ" sz="1300" b="0" i="0" u="none" strike="noStrike" kern="1200" cap="none" spc="0" normalizeH="0" baseline="0" noProof="0" dirty="0">
                <a:ln>
                  <a:noFill/>
                </a:ln>
                <a:solidFill>
                  <a:srgbClr val="2C2F7A"/>
                </a:solidFill>
                <a:effectLst/>
                <a:uLnTx/>
                <a:uFillTx/>
                <a:latin typeface="Arial" panose="020B0604020202020204"/>
                <a:ea typeface="+mn-ea"/>
                <a:cs typeface="+mn-cs"/>
              </a:rPr>
              <a:t> </a:t>
            </a: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(N = 2 590) osob vykázán také výkon </a:t>
            </a:r>
            <a: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t>intervence léčby závislosti na tabáku.</a:t>
            </a:r>
            <a:r>
              <a:rPr kumimoji="0" lang="cs-CZ" sz="1300" b="0" i="0" u="none" strike="noStrike" kern="1200" cap="none" spc="0" normalizeH="0" baseline="0" noProof="0" dirty="0">
                <a:ln>
                  <a:noFill/>
                </a:ln>
                <a:solidFill>
                  <a:srgbClr val="2C2F7A"/>
                </a:solidFill>
                <a:effectLst/>
                <a:uLnTx/>
                <a:uFillTx/>
                <a:latin typeface="Arial" panose="020B0604020202020204"/>
                <a:ea typeface="+mn-ea"/>
                <a:cs typeface="+mn-cs"/>
              </a:rPr>
              <a:t> </a:t>
            </a: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Z celkového počtu </a:t>
            </a:r>
            <a: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t>4 729 osob, vyšetřených u pneumologa ve zmíněném období, </a:t>
            </a:r>
            <a:b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b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byl </a:t>
            </a:r>
            <a: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t>u 79 % </a:t>
            </a: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(N = 3 742) osob vykázán také výkon </a:t>
            </a:r>
            <a:r>
              <a:rPr kumimoji="0" lang="cs-CZ" sz="1300" b="1" i="0" u="none" strike="noStrike" kern="1200" cap="none" spc="0" normalizeH="0" baseline="0" noProof="0" dirty="0">
                <a:ln>
                  <a:noFill/>
                </a:ln>
                <a:solidFill>
                  <a:srgbClr val="2C2F7A"/>
                </a:solidFill>
                <a:effectLst/>
                <a:uLnTx/>
                <a:uFillTx/>
                <a:latin typeface="Arial" panose="020B0604020202020204"/>
                <a:ea typeface="+mn-ea"/>
                <a:cs typeface="+mn-cs"/>
              </a:rPr>
              <a:t>intervence léčby závislosti na tabáku</a:t>
            </a:r>
            <a:r>
              <a:rPr kumimoji="0" lang="cs-CZ" sz="1300" b="0" i="0" u="none" strike="noStrike" kern="1200" cap="none" spc="0" normalizeH="0" baseline="0" noProof="0" dirty="0">
                <a:ln>
                  <a:noFill/>
                </a:ln>
                <a:solidFill>
                  <a:srgbClr val="DDDCE0">
                    <a:lumMod val="25000"/>
                  </a:srgbClr>
                </a:solidFill>
                <a:effectLst/>
                <a:uLnTx/>
                <a:uFillTx/>
                <a:latin typeface="Arial" panose="020B0604020202020204"/>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cs-CZ" sz="1300" b="1" dirty="0">
                <a:solidFill>
                  <a:srgbClr val="C22728"/>
                </a:solidFill>
                <a:latin typeface="Arial" panose="020B0604020202020204"/>
              </a:rPr>
              <a:t>Pro další optimalizaci programu je nezbytné posílit poskytování intervencí u obou odborností, zejména u praktických lékařů.</a:t>
            </a:r>
          </a:p>
        </p:txBody>
      </p:sp>
      <p:pic>
        <p:nvPicPr>
          <p:cNvPr id="6" name="Grafický objekt 15">
            <a:extLst>
              <a:ext uri="{FF2B5EF4-FFF2-40B4-BE49-F238E27FC236}">
                <a16:creationId xmlns:a16="http://schemas.microsoft.com/office/drawing/2014/main" id="{2806EB09-A551-1BED-B3E8-AB38F18CD041}"/>
              </a:ext>
            </a:extLst>
          </p:cNvPr>
          <p:cNvPicPr>
            <a:picLocks noChangeAspect="1"/>
          </p:cNvPicPr>
          <p:nvPr>
            <p:custDataLst>
              <p:tags r:id="rId2"/>
            </p:custDataLst>
          </p:nvPr>
        </p:nvPicPr>
        <p:blipFill>
          <a:blip r:embed="rId7">
            <a:extLst>
              <a:ext uri="{96DAC541-7B7A-43D3-8B79-37D633B846F1}">
                <asvg:svgBlip xmlns:asvg="http://schemas.microsoft.com/office/drawing/2016/SVG/main" r:embed="rId8"/>
              </a:ext>
            </a:extLst>
          </a:blip>
          <a:stretch>
            <a:fillRect/>
          </a:stretch>
        </p:blipFill>
        <p:spPr>
          <a:xfrm>
            <a:off x="248031" y="6289659"/>
            <a:ext cx="1887998" cy="445625"/>
          </a:xfrm>
          <a:prstGeom prst="rect">
            <a:avLst/>
          </a:prstGeom>
        </p:spPr>
      </p:pic>
      <p:graphicFrame>
        <p:nvGraphicFramePr>
          <p:cNvPr id="7" name="Zástupný symbol pro obsah 5">
            <a:extLst>
              <a:ext uri="{FF2B5EF4-FFF2-40B4-BE49-F238E27FC236}">
                <a16:creationId xmlns:a16="http://schemas.microsoft.com/office/drawing/2014/main" id="{58A7DE9E-D53B-0F8D-8FE7-3FA4FA8E0445}"/>
              </a:ext>
            </a:extLst>
          </p:cNvPr>
          <p:cNvGraphicFramePr>
            <a:graphicFrameLocks/>
          </p:cNvGraphicFramePr>
          <p:nvPr/>
        </p:nvGraphicFramePr>
        <p:xfrm>
          <a:off x="1025930" y="1997144"/>
          <a:ext cx="5450898" cy="3203419"/>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8" name="Zástupný symbol pro obsah 5">
            <a:extLst>
              <a:ext uri="{FF2B5EF4-FFF2-40B4-BE49-F238E27FC236}">
                <a16:creationId xmlns:a16="http://schemas.microsoft.com/office/drawing/2014/main" id="{497D22F9-274B-0F2D-E970-5F41508909F7}"/>
              </a:ext>
            </a:extLst>
          </p:cNvPr>
          <p:cNvGraphicFramePr>
            <a:graphicFrameLocks/>
          </p:cNvGraphicFramePr>
          <p:nvPr/>
        </p:nvGraphicFramePr>
        <p:xfrm>
          <a:off x="6229168" y="1959033"/>
          <a:ext cx="5450898" cy="3203419"/>
        </p:xfrm>
        <a:graphic>
          <a:graphicData uri="http://schemas.openxmlformats.org/drawingml/2006/chart">
            <c:chart xmlns:c="http://schemas.openxmlformats.org/drawingml/2006/chart" xmlns:r="http://schemas.openxmlformats.org/officeDocument/2006/relationships" r:id="rId10"/>
          </a:graphicData>
        </a:graphic>
      </p:graphicFrame>
      <p:sp>
        <p:nvSpPr>
          <p:cNvPr id="9" name="TextovéPole 8">
            <a:extLst>
              <a:ext uri="{FF2B5EF4-FFF2-40B4-BE49-F238E27FC236}">
                <a16:creationId xmlns:a16="http://schemas.microsoft.com/office/drawing/2014/main" id="{28A5C992-C424-E85D-39CC-009168B6EC82}"/>
              </a:ext>
            </a:extLst>
          </p:cNvPr>
          <p:cNvSpPr txBox="1"/>
          <p:nvPr/>
        </p:nvSpPr>
        <p:spPr>
          <a:xfrm>
            <a:off x="18662" y="5892691"/>
            <a:ext cx="1227513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cs-CZ" sz="1200" b="1" i="0" u="none" strike="noStrike" kern="1200" cap="none" spc="0" normalizeH="0" baseline="0" noProof="0" dirty="0">
                <a:ln>
                  <a:noFill/>
                </a:ln>
                <a:solidFill>
                  <a:srgbClr val="E6B03C">
                    <a:lumMod val="10000"/>
                  </a:srgbClr>
                </a:solidFill>
                <a:effectLst/>
                <a:uLnTx/>
                <a:uFillTx/>
                <a:latin typeface="Arial" panose="020B0604020202020204"/>
                <a:ea typeface="+mn-ea"/>
                <a:cs typeface="+mn-cs"/>
              </a:rPr>
              <a:t>Pozn.: </a:t>
            </a:r>
            <a:r>
              <a:rPr kumimoji="0" lang="cs-CZ" sz="1200" b="0" i="0" u="none" strike="noStrike" kern="1200" cap="none" spc="0" normalizeH="0" baseline="0" noProof="0" dirty="0">
                <a:ln>
                  <a:noFill/>
                </a:ln>
                <a:solidFill>
                  <a:srgbClr val="E6B03C">
                    <a:lumMod val="10000"/>
                  </a:srgbClr>
                </a:solidFill>
                <a:effectLst/>
                <a:uLnTx/>
                <a:uFillTx/>
                <a:latin typeface="Arial" panose="020B0604020202020204"/>
                <a:ea typeface="+mn-ea"/>
                <a:cs typeface="+mn-cs"/>
              </a:rPr>
              <a:t>Výsledky týkající se intervence u pneumologa mohou být mírně podhodnoceny z důvodu nedostatečného </a:t>
            </a:r>
            <a:r>
              <a:rPr kumimoji="0" lang="cs-CZ" sz="1200" b="0" i="0" u="none" strike="noStrike" kern="1200" cap="none" spc="0" normalizeH="0" baseline="0" noProof="0" dirty="0" err="1">
                <a:ln>
                  <a:noFill/>
                </a:ln>
                <a:solidFill>
                  <a:srgbClr val="E6B03C">
                    <a:lumMod val="10000"/>
                  </a:srgbClr>
                </a:solidFill>
                <a:effectLst/>
                <a:uLnTx/>
                <a:uFillTx/>
                <a:latin typeface="Arial" panose="020B0604020202020204"/>
                <a:ea typeface="+mn-ea"/>
                <a:cs typeface="+mn-cs"/>
              </a:rPr>
              <a:t>follow-upu</a:t>
            </a:r>
            <a:r>
              <a:rPr kumimoji="0" lang="cs-CZ" sz="1200" b="0" i="0" u="none" strike="noStrike" kern="1200" cap="none" spc="0" normalizeH="0" baseline="0" noProof="0" dirty="0">
                <a:ln>
                  <a:noFill/>
                </a:ln>
                <a:solidFill>
                  <a:srgbClr val="E6B03C">
                    <a:lumMod val="10000"/>
                  </a:srgbClr>
                </a:solidFill>
                <a:effectLst/>
                <a:uLnTx/>
                <a:uFillTx/>
                <a:latin typeface="Arial" panose="020B0604020202020204"/>
                <a:ea typeface="+mn-ea"/>
                <a:cs typeface="+mn-cs"/>
              </a:rPr>
              <a:t> mezi návštěvou u praktického lékaře a u pneumologa.</a:t>
            </a:r>
          </a:p>
        </p:txBody>
      </p:sp>
      <p:sp>
        <p:nvSpPr>
          <p:cNvPr id="14" name="Zástupný text 3">
            <a:extLst>
              <a:ext uri="{FF2B5EF4-FFF2-40B4-BE49-F238E27FC236}">
                <a16:creationId xmlns:a16="http://schemas.microsoft.com/office/drawing/2014/main" id="{DACC85D3-C37E-1ED3-4510-D783FDE00943}"/>
              </a:ext>
            </a:extLst>
          </p:cNvPr>
          <p:cNvSpPr txBox="1">
            <a:spLocks/>
          </p:cNvSpPr>
          <p:nvPr/>
        </p:nvSpPr>
        <p:spPr>
          <a:xfrm>
            <a:off x="8699077" y="883905"/>
            <a:ext cx="3261286" cy="720001"/>
          </a:xfrm>
          <a:prstGeom prst="rect">
            <a:avLst/>
          </a:prstGeom>
        </p:spPr>
        <p:txBody>
          <a:bodyPr vert="horz" lIns="91440" tIns="45720" rIns="91440" bIns="45720" rtlCol="0">
            <a:noAutofit/>
          </a:bodyPr>
          <a:lstStyle>
            <a:lvl1pPr marL="0" indent="0" algn="r" defTabSz="914400" rtl="0" eaLnBrk="1" latinLnBrk="0" hangingPunct="1">
              <a:lnSpc>
                <a:spcPct val="90000"/>
              </a:lnSpc>
              <a:spcBef>
                <a:spcPts val="1000"/>
              </a:spcBef>
              <a:buFont typeface="Arial" panose="020B0604020202020204" pitchFamily="34" charset="0"/>
              <a:buNone/>
              <a:defRPr sz="1200" b="0" i="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200" b="0" i="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800" b="0" i="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b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t>Zdroj dat: NRHZS</a:t>
            </a:r>
            <a:br>
              <a:rPr kumimoji="0" lang="cs-CZ" sz="12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cs-CZ" sz="1200" b="1" i="0" u="none" strike="noStrike" kern="1200" cap="none" spc="0" normalizeH="0" baseline="0" noProof="0" dirty="0">
                <a:ln>
                  <a:noFill/>
                </a:ln>
                <a:solidFill>
                  <a:srgbClr val="000000"/>
                </a:solidFill>
                <a:effectLst/>
                <a:uLnTx/>
                <a:uFillTx/>
                <a:latin typeface="Arial" panose="020B0604020202020204"/>
                <a:ea typeface="+mn-ea"/>
                <a:cs typeface="+mn-cs"/>
              </a:rPr>
              <a:t>Data za období: 1. 1. 2022 – 30. 9. 2023</a:t>
            </a:r>
          </a:p>
        </p:txBody>
      </p:sp>
      <p:sp>
        <p:nvSpPr>
          <p:cNvPr id="15" name="Zástupný symbol pro obsah 4">
            <a:extLst>
              <a:ext uri="{FF2B5EF4-FFF2-40B4-BE49-F238E27FC236}">
                <a16:creationId xmlns:a16="http://schemas.microsoft.com/office/drawing/2014/main" id="{A846BC3F-C30F-9C14-3AD6-BF7076233751}"/>
              </a:ext>
            </a:extLst>
          </p:cNvPr>
          <p:cNvSpPr txBox="1">
            <a:spLocks/>
          </p:cNvSpPr>
          <p:nvPr/>
        </p:nvSpPr>
        <p:spPr>
          <a:xfrm>
            <a:off x="248031" y="1009907"/>
            <a:ext cx="7514540" cy="809816"/>
          </a:xfrm>
          <a:prstGeom prst="rect">
            <a:avLst/>
          </a:prstGeom>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b="1" kern="1200">
                <a:solidFill>
                  <a:schemeClr val="tx2"/>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2"/>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2"/>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7200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1100" b="1" i="0" u="none" strike="noStrike" kern="1200" cap="none" spc="0" normalizeH="0" baseline="0" noProof="0" dirty="0">
                <a:ln>
                  <a:noFill/>
                </a:ln>
                <a:solidFill>
                  <a:schemeClr val="bg2">
                    <a:lumMod val="10000"/>
                  </a:schemeClr>
                </a:solidFill>
                <a:effectLst/>
                <a:uLnTx/>
                <a:uFillTx/>
                <a:latin typeface="Arial" panose="020B0604020202020204"/>
                <a:ea typeface="+mn-ea"/>
                <a:cs typeface="+mn-cs"/>
              </a:rPr>
              <a:t>PL: </a:t>
            </a:r>
            <a:r>
              <a:rPr kumimoji="0" lang="cs-CZ" sz="1100" b="0" i="0" u="none" strike="noStrike" kern="1200" cap="none" spc="0" normalizeH="0" baseline="0" noProof="0" dirty="0">
                <a:ln>
                  <a:noFill/>
                </a:ln>
                <a:solidFill>
                  <a:schemeClr val="bg2">
                    <a:lumMod val="10000"/>
                  </a:schemeClr>
                </a:solidFill>
                <a:effectLst/>
                <a:uLnTx/>
                <a:uFillTx/>
                <a:latin typeface="Arial" panose="020B0604020202020204"/>
                <a:ea typeface="+mn-ea"/>
                <a:cs typeface="+mn-cs"/>
              </a:rPr>
              <a:t>praktický lékař (01196, 01197)</a:t>
            </a:r>
          </a:p>
          <a:p>
            <a:pPr marL="7200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1100" b="1" i="0" u="none" strike="noStrike" kern="1200" cap="none" spc="0" normalizeH="0" baseline="0" noProof="0" dirty="0">
                <a:ln>
                  <a:noFill/>
                </a:ln>
                <a:solidFill>
                  <a:schemeClr val="bg2">
                    <a:lumMod val="10000"/>
                  </a:schemeClr>
                </a:solidFill>
                <a:effectLst/>
                <a:uLnTx/>
                <a:uFillTx/>
                <a:latin typeface="Arial" panose="020B0604020202020204"/>
                <a:ea typeface="+mn-ea"/>
                <a:cs typeface="+mn-cs"/>
              </a:rPr>
              <a:t>PN: </a:t>
            </a:r>
            <a:r>
              <a:rPr kumimoji="0" lang="cs-CZ" sz="1100" b="0" i="0" u="none" strike="noStrike" kern="1200" cap="none" spc="0" normalizeH="0" baseline="0" noProof="0" dirty="0">
                <a:ln>
                  <a:noFill/>
                </a:ln>
                <a:solidFill>
                  <a:schemeClr val="bg2">
                    <a:lumMod val="10000"/>
                  </a:schemeClr>
                </a:solidFill>
                <a:effectLst/>
                <a:uLnTx/>
                <a:uFillTx/>
                <a:latin typeface="Arial" panose="020B0604020202020204"/>
                <a:ea typeface="+mn-ea"/>
                <a:cs typeface="+mn-cs"/>
              </a:rPr>
              <a:t>pneumolog (25507)</a:t>
            </a:r>
          </a:p>
          <a:p>
            <a:pPr marL="7200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lang="cs-CZ" sz="1100" dirty="0">
                <a:solidFill>
                  <a:schemeClr val="bg2">
                    <a:lumMod val="10000"/>
                  </a:schemeClr>
                </a:solidFill>
                <a:latin typeface="Arial" panose="020B0604020202020204"/>
              </a:rPr>
              <a:t>Intervence: </a:t>
            </a:r>
            <a:r>
              <a:rPr lang="cs-CZ" sz="1100" b="0" dirty="0">
                <a:solidFill>
                  <a:schemeClr val="bg2">
                    <a:lumMod val="10000"/>
                  </a:schemeClr>
                </a:solidFill>
                <a:latin typeface="Arial" panose="020B0604020202020204"/>
              </a:rPr>
              <a:t>25504</a:t>
            </a:r>
            <a:r>
              <a:rPr lang="cs-CZ" sz="1100" dirty="0">
                <a:solidFill>
                  <a:schemeClr val="bg2">
                    <a:lumMod val="10000"/>
                  </a:schemeClr>
                </a:solidFill>
                <a:latin typeface="Arial" panose="020B0604020202020204"/>
              </a:rPr>
              <a:t> </a:t>
            </a:r>
            <a:r>
              <a:rPr kumimoji="0" lang="cs-CZ" sz="1100" b="0" i="0" u="none" strike="noStrike" kern="1200" cap="none" spc="0" normalizeH="0" baseline="0" noProof="0" dirty="0">
                <a:ln>
                  <a:noFill/>
                </a:ln>
                <a:solidFill>
                  <a:srgbClr val="C00000"/>
                </a:solidFill>
                <a:effectLst/>
                <a:uLnTx/>
                <a:uFillTx/>
                <a:latin typeface="Arial" panose="020B0604020202020204"/>
                <a:ea typeface="+mn-ea"/>
                <a:cs typeface="+mn-cs"/>
              </a:rPr>
              <a:t>Tento výkon se vykazuje pouze s výkony č. 25507, 01196 a 01197. 	</a:t>
            </a:r>
          </a:p>
          <a:p>
            <a:pPr marL="7200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cs-CZ" sz="1100" b="0" i="0" u="none" strike="noStrike" kern="1200" cap="none" spc="0" normalizeH="0" baseline="0" noProof="0" dirty="0">
                <a:ln>
                  <a:noFill/>
                </a:ln>
                <a:solidFill>
                  <a:srgbClr val="C00000"/>
                </a:solidFill>
                <a:effectLst/>
                <a:uLnTx/>
                <a:uFillTx/>
                <a:latin typeface="Arial" panose="020B0604020202020204"/>
                <a:ea typeface="+mn-ea"/>
                <a:cs typeface="+mn-cs"/>
              </a:rPr>
              <a:t>Nelze vykázat s výkony č. 25501 a 25503 (Specializovaná intervence léčby závislosti na tabáku – Vstupní / Další).</a:t>
            </a:r>
          </a:p>
          <a:p>
            <a:pPr marL="7200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sz="1100" i="0" u="none" strike="noStrike" kern="1200" cap="none" spc="0" normalizeH="0" baseline="0" noProof="0" dirty="0">
              <a:ln>
                <a:noFill/>
              </a:ln>
              <a:solidFill>
                <a:srgbClr val="DDDCE0">
                  <a:lumMod val="10000"/>
                </a:srgbClr>
              </a:solidFill>
              <a:effectLst/>
              <a:uLnTx/>
              <a:uFillTx/>
              <a:latin typeface="Arial" panose="020B0604020202020204"/>
              <a:ea typeface="+mn-ea"/>
              <a:cs typeface="+mn-cs"/>
            </a:endParaRPr>
          </a:p>
          <a:p>
            <a:pPr marL="7200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cs-CZ" sz="1100" b="0" i="0" u="none" strike="noStrike" kern="1200" cap="none" spc="0" normalizeH="0" baseline="0" noProof="0" dirty="0">
              <a:ln>
                <a:noFill/>
              </a:ln>
              <a:solidFill>
                <a:srgbClr val="DDDCE0">
                  <a:lumMod val="10000"/>
                </a:srgbClr>
              </a:solidFill>
              <a:effectLst/>
              <a:uLnTx/>
              <a:uFillTx/>
              <a:latin typeface="Arial" panose="020B0604020202020204"/>
              <a:ea typeface="+mn-ea"/>
              <a:cs typeface="+mn-cs"/>
            </a:endParaRPr>
          </a:p>
        </p:txBody>
      </p:sp>
      <p:sp>
        <p:nvSpPr>
          <p:cNvPr id="19" name="Rectangle 21">
            <a:extLst>
              <a:ext uri="{FF2B5EF4-FFF2-40B4-BE49-F238E27FC236}">
                <a16:creationId xmlns:a16="http://schemas.microsoft.com/office/drawing/2014/main" id="{397344B9-E6A7-91BD-2BD0-BB29ED685F90}"/>
              </a:ext>
            </a:extLst>
          </p:cNvPr>
          <p:cNvSpPr/>
          <p:nvPr>
            <p:custDataLst>
              <p:tags r:id="rId3"/>
            </p:custDataLst>
          </p:nvPr>
        </p:nvSpPr>
        <p:spPr>
          <a:xfrm>
            <a:off x="8924271" y="1434480"/>
            <a:ext cx="2978851" cy="430851"/>
          </a:xfrm>
          <a:prstGeom prst="rect">
            <a:avLst/>
          </a:prstGeom>
          <a:noFill/>
          <a:ln w="3175" cap="flat" cmpd="sng" algn="ctr">
            <a:noFill/>
            <a:prstDash val="solid"/>
            <a:miter lim="800000"/>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cs-CZ" sz="1400" b="1" i="0" u="none" strike="noStrike" kern="0" cap="none" spc="0" normalizeH="0" baseline="0" noProof="0" dirty="0">
                <a:ln>
                  <a:noFill/>
                </a:ln>
                <a:solidFill>
                  <a:srgbClr val="000000"/>
                </a:solidFill>
                <a:effectLst/>
                <a:uLnTx/>
                <a:uFillTx/>
                <a:latin typeface="Arial" panose="020B0604020202020204"/>
                <a:ea typeface="+mn-ea"/>
                <a:cs typeface="+mn-cs"/>
              </a:rPr>
              <a:t>Pouze pacienti ve věku 55–74 let</a:t>
            </a:r>
          </a:p>
        </p:txBody>
      </p:sp>
    </p:spTree>
    <p:extLst>
      <p:ext uri="{BB962C8B-B14F-4D97-AF65-F5344CB8AC3E}">
        <p14:creationId xmlns:p14="http://schemas.microsoft.com/office/powerpoint/2010/main" val="38514610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bdélník 8">
            <a:extLst>
              <a:ext uri="{FF2B5EF4-FFF2-40B4-BE49-F238E27FC236}">
                <a16:creationId xmlns:a16="http://schemas.microsoft.com/office/drawing/2014/main" id="{D43B6083-C483-EEC3-C684-5F027E148E31}"/>
              </a:ext>
            </a:extLst>
          </p:cNvPr>
          <p:cNvSpPr/>
          <p:nvPr/>
        </p:nvSpPr>
        <p:spPr>
          <a:xfrm>
            <a:off x="6792732" y="1506076"/>
            <a:ext cx="257175" cy="4290227"/>
          </a:xfrm>
          <a:prstGeom prst="rect">
            <a:avLst/>
          </a:prstGeom>
          <a:solidFill>
            <a:srgbClr val="FFC000"/>
          </a:solidFill>
          <a:ln w="38100" cap="flat" cmpd="sng" algn="ctr">
            <a:no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Index tělesné hmotnosti v mezinárodním srovnání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4" name="TextBox 7">
            <a:extLst>
              <a:ext uri="{FF2B5EF4-FFF2-40B4-BE49-F238E27FC236}">
                <a16:creationId xmlns:a16="http://schemas.microsoft.com/office/drawing/2014/main" id="{E2E6D2E6-036A-67EC-0B74-2FFC2A90D558}"/>
              </a:ext>
            </a:extLst>
          </p:cNvPr>
          <p:cNvSpPr txBox="1"/>
          <p:nvPr>
            <p:custDataLst>
              <p:tags r:id="rId2"/>
            </p:custDataLst>
          </p:nvPr>
        </p:nvSpPr>
        <p:spPr>
          <a:xfrm>
            <a:off x="7763082" y="2151727"/>
            <a:ext cx="4156363" cy="2031325"/>
          </a:xfrm>
          <a:prstGeom prst="rect">
            <a:avLst/>
          </a:prstGeom>
          <a:noFill/>
          <a:ln>
            <a:noFill/>
          </a:ln>
        </p:spPr>
        <p:txBody>
          <a:bodyPr wrap="square" rtlCol="0">
            <a:spAutoFit/>
          </a:bodyPr>
          <a:lstStyle/>
          <a:p>
            <a:pPr lvl="0" algn="just">
              <a:defRPr/>
            </a:pPr>
            <a:r>
              <a:rPr lang="cs-CZ" dirty="0"/>
              <a:t>Podíl preobézních až obézních lidí </a:t>
            </a:r>
            <a:br>
              <a:rPr lang="cs-CZ" dirty="0"/>
            </a:br>
            <a:r>
              <a:rPr lang="cs-CZ" dirty="0"/>
              <a:t>v České republice je v rámci celé Evropské Unie jedním z nejvyšších. Tato problematika má negativní dopad na řadu dalších ukazatelů zdraví, nemocnost a v neposlední řadě i na náklady českého zdravotnictví.</a:t>
            </a:r>
          </a:p>
        </p:txBody>
      </p:sp>
      <p:graphicFrame>
        <p:nvGraphicFramePr>
          <p:cNvPr id="5" name="Graf 3">
            <a:extLst>
              <a:ext uri="{FF2B5EF4-FFF2-40B4-BE49-F238E27FC236}">
                <a16:creationId xmlns:a16="http://schemas.microsoft.com/office/drawing/2014/main" id="{1543C86C-1582-F919-6C03-7F352C5E204C}"/>
              </a:ext>
            </a:extLst>
          </p:cNvPr>
          <p:cNvGraphicFramePr/>
          <p:nvPr>
            <p:custDataLst>
              <p:tags r:id="rId3"/>
            </p:custDataLst>
            <p:extLst>
              <p:ext uri="{D42A27DB-BD31-4B8C-83A1-F6EECF244321}">
                <p14:modId xmlns:p14="http://schemas.microsoft.com/office/powerpoint/2010/main" val="1576667176"/>
              </p:ext>
            </p:extLst>
          </p:nvPr>
        </p:nvGraphicFramePr>
        <p:xfrm>
          <a:off x="272555" y="979899"/>
          <a:ext cx="7562845" cy="5535913"/>
        </p:xfrm>
        <a:graphic>
          <a:graphicData uri="http://schemas.openxmlformats.org/drawingml/2006/chart">
            <c:chart xmlns:c="http://schemas.openxmlformats.org/drawingml/2006/chart" xmlns:r="http://schemas.openxmlformats.org/officeDocument/2006/relationships" r:id="rId5"/>
          </a:graphicData>
        </a:graphic>
      </p:graphicFrame>
      <p:sp>
        <p:nvSpPr>
          <p:cNvPr id="7" name="Šipka dolů 1">
            <a:extLst>
              <a:ext uri="{FF2B5EF4-FFF2-40B4-BE49-F238E27FC236}">
                <a16:creationId xmlns:a16="http://schemas.microsoft.com/office/drawing/2014/main" id="{2EE28681-0829-DDBB-D06C-DDAADD77D505}"/>
              </a:ext>
            </a:extLst>
          </p:cNvPr>
          <p:cNvSpPr/>
          <p:nvPr/>
        </p:nvSpPr>
        <p:spPr>
          <a:xfrm>
            <a:off x="6856393" y="94502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839161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7AA604A1-9C33-2F0E-F331-2CBE29160F56}"/>
              </a:ext>
            </a:extLst>
          </p:cNvPr>
          <p:cNvSpPr>
            <a:spLocks noGrp="1"/>
          </p:cNvSpPr>
          <p:nvPr>
            <p:ph type="title"/>
            <p:custDataLst>
              <p:tags r:id="rId1"/>
            </p:custDataLst>
          </p:nvPr>
        </p:nvSpPr>
        <p:spPr>
          <a:xfrm>
            <a:off x="114300" y="171937"/>
            <a:ext cx="12077699" cy="832353"/>
          </a:xfrm>
        </p:spPr>
        <p:txBody>
          <a:bodyPr>
            <a:normAutofit/>
          </a:bodyPr>
          <a:lstStyle/>
          <a:p>
            <a:r>
              <a:rPr lang="cs-CZ" b="1" dirty="0">
                <a:solidFill>
                  <a:srgbClr val="C22728"/>
                </a:solidFill>
              </a:rPr>
              <a:t>Program časného záchytu aneurysmatu abdominální aorty</a:t>
            </a:r>
            <a:br>
              <a:rPr lang="cs-CZ" b="1" dirty="0">
                <a:solidFill>
                  <a:srgbClr val="C22728"/>
                </a:solidFill>
              </a:rPr>
            </a:br>
            <a:r>
              <a:rPr lang="cs-CZ" sz="2200" b="1" dirty="0">
                <a:solidFill>
                  <a:srgbClr val="C22728"/>
                </a:solidFill>
              </a:rPr>
              <a:t>Diskutovaný a připravovaný zdravotní program</a:t>
            </a:r>
            <a:endParaRPr lang="cs-CZ" b="1" dirty="0">
              <a:solidFill>
                <a:srgbClr val="C22728"/>
              </a:solidFill>
            </a:endParaRPr>
          </a:p>
        </p:txBody>
      </p:sp>
      <p:sp>
        <p:nvSpPr>
          <p:cNvPr id="3" name="Zástupný text 2">
            <a:extLst>
              <a:ext uri="{FF2B5EF4-FFF2-40B4-BE49-F238E27FC236}">
                <a16:creationId xmlns:a16="http://schemas.microsoft.com/office/drawing/2014/main" id="{D96822B2-9273-0ACC-60C3-7B62F8E97495}"/>
              </a:ext>
            </a:extLst>
          </p:cNvPr>
          <p:cNvSpPr>
            <a:spLocks noGrp="1"/>
          </p:cNvSpPr>
          <p:nvPr>
            <p:ph idx="1"/>
            <p:custDataLst>
              <p:tags r:id="rId2"/>
            </p:custDataLst>
          </p:nvPr>
        </p:nvSpPr>
        <p:spPr>
          <a:xfrm>
            <a:off x="451567" y="1010386"/>
            <a:ext cx="6643713" cy="5377598"/>
          </a:xfrm>
        </p:spPr>
        <p:txBody>
          <a:bodyPr>
            <a:noAutofit/>
          </a:bodyPr>
          <a:lstStyle/>
          <a:p>
            <a:pPr marL="0" indent="0">
              <a:lnSpc>
                <a:spcPct val="120000"/>
              </a:lnSpc>
              <a:spcBef>
                <a:spcPts val="0"/>
              </a:spcBef>
              <a:spcAft>
                <a:spcPts val="600"/>
              </a:spcAft>
              <a:buNone/>
            </a:pPr>
            <a:r>
              <a:rPr lang="cs-CZ" sz="1200" b="1" dirty="0">
                <a:solidFill>
                  <a:schemeClr val="tx1"/>
                </a:solidFill>
                <a:latin typeface="+mn-lt"/>
              </a:rPr>
              <a:t>Zdravotní problém a jeho význam</a:t>
            </a:r>
          </a:p>
          <a:p>
            <a:pPr marL="342900" indent="-342900">
              <a:lnSpc>
                <a:spcPct val="120000"/>
              </a:lnSpc>
              <a:spcBef>
                <a:spcPts val="0"/>
              </a:spcBef>
              <a:spcAft>
                <a:spcPts val="600"/>
              </a:spcAft>
              <a:buFont typeface="Arial" panose="020B0604020202020204" pitchFamily="34" charset="0"/>
              <a:buChar char="•"/>
            </a:pPr>
            <a:r>
              <a:rPr lang="cs-CZ" sz="1200" b="0" dirty="0">
                <a:solidFill>
                  <a:schemeClr val="tx1"/>
                </a:solidFill>
                <a:latin typeface="+mn-lt"/>
              </a:rPr>
              <a:t>AAA nejzávažnější onemocnění cévního systému. Nejzávažnější komplikací AAA je ruptura (letalita dosahuje 65–94 %).</a:t>
            </a:r>
          </a:p>
          <a:p>
            <a:pPr marL="342900" indent="-342900">
              <a:lnSpc>
                <a:spcPct val="120000"/>
              </a:lnSpc>
              <a:spcBef>
                <a:spcPts val="0"/>
              </a:spcBef>
              <a:spcAft>
                <a:spcPts val="600"/>
              </a:spcAft>
              <a:buFont typeface="Arial" panose="020B0604020202020204" pitchFamily="34" charset="0"/>
              <a:buChar char="•"/>
            </a:pPr>
            <a:r>
              <a:rPr lang="cs-CZ" sz="1200" b="0" dirty="0">
                <a:solidFill>
                  <a:schemeClr val="tx1"/>
                </a:solidFill>
                <a:latin typeface="+mn-lt"/>
              </a:rPr>
              <a:t>AAA postihuje nejčastěji muže starší 65 let, ti jsou postiženi 4–6krát častěji než ženy. Riziko je 1,5 krát vyšší u lidí s hypertenzí či jiným onemocněním srdce a cév  U kuřáků je riziko vyšší 5-8krát.</a:t>
            </a:r>
          </a:p>
          <a:p>
            <a:pPr marL="342900" indent="-342900">
              <a:lnSpc>
                <a:spcPct val="120000"/>
              </a:lnSpc>
              <a:spcBef>
                <a:spcPts val="0"/>
              </a:spcBef>
              <a:spcAft>
                <a:spcPts val="600"/>
              </a:spcAft>
              <a:buFont typeface="Arial" panose="020B0604020202020204" pitchFamily="34" charset="0"/>
              <a:buChar char="•"/>
            </a:pPr>
            <a:r>
              <a:rPr lang="cs-CZ" sz="1200" b="0" dirty="0">
                <a:solidFill>
                  <a:schemeClr val="tx1"/>
                </a:solidFill>
                <a:latin typeface="+mn-lt"/>
              </a:rPr>
              <a:t>AAA lze spolehlivě diagnostikovat pomocí zobrazovacích metod včetně ultrasonografie. </a:t>
            </a:r>
          </a:p>
          <a:p>
            <a:pPr marL="0" indent="0">
              <a:lnSpc>
                <a:spcPct val="120000"/>
              </a:lnSpc>
              <a:spcBef>
                <a:spcPts val="0"/>
              </a:spcBef>
              <a:spcAft>
                <a:spcPts val="600"/>
              </a:spcAft>
              <a:buNone/>
            </a:pPr>
            <a:r>
              <a:rPr lang="cs-CZ" sz="1200" b="1" dirty="0">
                <a:solidFill>
                  <a:schemeClr val="tx1"/>
                </a:solidFill>
                <a:latin typeface="+mn-lt"/>
              </a:rPr>
              <a:t>Cíl programu</a:t>
            </a:r>
          </a:p>
          <a:p>
            <a:pPr marL="342900" indent="-342900">
              <a:lnSpc>
                <a:spcPct val="120000"/>
              </a:lnSpc>
              <a:spcBef>
                <a:spcPts val="0"/>
              </a:spcBef>
              <a:spcAft>
                <a:spcPts val="600"/>
              </a:spcAft>
              <a:buFont typeface="Arial" panose="020B0604020202020204" pitchFamily="34" charset="0"/>
              <a:buChar char="•"/>
            </a:pPr>
            <a:r>
              <a:rPr lang="cs-CZ" sz="1200" b="0" dirty="0">
                <a:solidFill>
                  <a:schemeClr val="tx1"/>
                </a:solidFill>
                <a:latin typeface="+mn-lt"/>
                <a:cs typeface="Arial" panose="020B0604020202020204" pitchFamily="34" charset="0"/>
              </a:rPr>
              <a:t>U populace mužů v rizikové věkové skupině 65-67(+ 364dní) včas odhalit přítomnost AAA.</a:t>
            </a:r>
          </a:p>
          <a:p>
            <a:pPr marL="342900" indent="-342900">
              <a:lnSpc>
                <a:spcPct val="120000"/>
              </a:lnSpc>
              <a:spcBef>
                <a:spcPts val="0"/>
              </a:spcBef>
              <a:spcAft>
                <a:spcPts val="600"/>
              </a:spcAft>
              <a:buFont typeface="Arial" panose="020B0604020202020204" pitchFamily="34" charset="0"/>
              <a:buChar char="•"/>
            </a:pPr>
            <a:r>
              <a:rPr lang="cs-CZ" sz="1200" b="0" dirty="0">
                <a:solidFill>
                  <a:schemeClr val="tx1"/>
                </a:solidFill>
                <a:latin typeface="+mn-lt"/>
                <a:cs typeface="Arial" panose="020B0604020202020204" pitchFamily="34" charset="0"/>
              </a:rPr>
              <a:t>V případě nálezu velkého aneurysmatu zahájit preventivní léčbu – elektivní výkon, který umožní předejít komplikacím spojeným s AAA, především prasknutí aneurysmatu, které je spojeno s vysokou úmrtností. </a:t>
            </a:r>
          </a:p>
          <a:p>
            <a:pPr marL="342900" indent="-342900">
              <a:lnSpc>
                <a:spcPct val="120000"/>
              </a:lnSpc>
              <a:spcBef>
                <a:spcPts val="0"/>
              </a:spcBef>
              <a:spcAft>
                <a:spcPts val="600"/>
              </a:spcAft>
              <a:buFont typeface="Arial" panose="020B0604020202020204" pitchFamily="34" charset="0"/>
              <a:buChar char="•"/>
            </a:pPr>
            <a:r>
              <a:rPr lang="cs-CZ" sz="1200" b="0" dirty="0">
                <a:solidFill>
                  <a:schemeClr val="tx1"/>
                </a:solidFill>
                <a:latin typeface="+mn-lt"/>
                <a:cs typeface="Arial" panose="020B0604020202020204" pitchFamily="34" charset="0"/>
              </a:rPr>
              <a:t>Léčba neprasklého AAA ať již chirurgická nebo </a:t>
            </a:r>
            <a:r>
              <a:rPr lang="cs-CZ" sz="1200" b="0" dirty="0" err="1">
                <a:solidFill>
                  <a:schemeClr val="tx1"/>
                </a:solidFill>
                <a:latin typeface="+mn-lt"/>
                <a:cs typeface="Arial" panose="020B0604020202020204" pitchFamily="34" charset="0"/>
              </a:rPr>
              <a:t>endovaskulární</a:t>
            </a:r>
            <a:r>
              <a:rPr lang="cs-CZ" sz="1200" b="0" dirty="0">
                <a:solidFill>
                  <a:schemeClr val="tx1"/>
                </a:solidFill>
                <a:latin typeface="+mn-lt"/>
                <a:cs typeface="Arial" panose="020B0604020202020204" pitchFamily="34" charset="0"/>
              </a:rPr>
              <a:t> pak dosahuje velmi dobrých výsledků s velmi nízkou 30denní letalitou. </a:t>
            </a:r>
            <a:endParaRPr lang="cs-CZ" sz="1200" b="0" dirty="0">
              <a:solidFill>
                <a:schemeClr val="tx1"/>
              </a:solidFill>
              <a:latin typeface="+mn-lt"/>
            </a:endParaRPr>
          </a:p>
          <a:p>
            <a:pPr marL="0" indent="0">
              <a:lnSpc>
                <a:spcPct val="120000"/>
              </a:lnSpc>
              <a:spcBef>
                <a:spcPts val="0"/>
              </a:spcBef>
              <a:spcAft>
                <a:spcPts val="600"/>
              </a:spcAft>
              <a:buNone/>
            </a:pPr>
            <a:r>
              <a:rPr lang="cs-CZ" sz="1200" b="1" dirty="0">
                <a:solidFill>
                  <a:schemeClr val="tx1"/>
                </a:solidFill>
                <a:latin typeface="+mn-lt"/>
              </a:rPr>
              <a:t>Cílová populace</a:t>
            </a:r>
          </a:p>
          <a:p>
            <a:pPr>
              <a:lnSpc>
                <a:spcPct val="120000"/>
              </a:lnSpc>
              <a:spcBef>
                <a:spcPts val="0"/>
              </a:spcBef>
              <a:spcAft>
                <a:spcPts val="600"/>
              </a:spcAft>
            </a:pPr>
            <a:r>
              <a:rPr lang="cs-CZ" sz="1200" b="0" dirty="0">
                <a:solidFill>
                  <a:schemeClr val="tx1"/>
                </a:solidFill>
                <a:latin typeface="+mn-lt"/>
              </a:rPr>
              <a:t>Všichni muži ve věku 65-67 let.</a:t>
            </a:r>
          </a:p>
          <a:p>
            <a:pPr>
              <a:lnSpc>
                <a:spcPct val="120000"/>
              </a:lnSpc>
              <a:spcBef>
                <a:spcPts val="0"/>
              </a:spcBef>
              <a:spcAft>
                <a:spcPts val="600"/>
              </a:spcAft>
            </a:pPr>
            <a:r>
              <a:rPr lang="cs-CZ" sz="1200" b="0" dirty="0">
                <a:solidFill>
                  <a:schemeClr val="tx1"/>
                </a:solidFill>
                <a:latin typeface="+mn-lt"/>
              </a:rPr>
              <a:t>Odborný garant programu: prof. MUDr. Martin </a:t>
            </a:r>
            <a:r>
              <a:rPr lang="cs-CZ" sz="1200" b="0" dirty="0" err="1">
                <a:solidFill>
                  <a:schemeClr val="tx1"/>
                </a:solidFill>
                <a:latin typeface="+mn-lt"/>
              </a:rPr>
              <a:t>Köcher</a:t>
            </a:r>
            <a:r>
              <a:rPr lang="cs-CZ" sz="1200" b="0" dirty="0">
                <a:solidFill>
                  <a:schemeClr val="tx1"/>
                </a:solidFill>
                <a:latin typeface="+mn-lt"/>
              </a:rPr>
              <a:t>, Ph.D.</a:t>
            </a:r>
          </a:p>
          <a:p>
            <a:pPr>
              <a:lnSpc>
                <a:spcPct val="120000"/>
              </a:lnSpc>
              <a:spcBef>
                <a:spcPts val="0"/>
              </a:spcBef>
              <a:spcAft>
                <a:spcPts val="600"/>
              </a:spcAft>
            </a:pPr>
            <a:r>
              <a:rPr lang="cs-CZ" sz="1200" b="0" dirty="0">
                <a:solidFill>
                  <a:schemeClr val="tx1"/>
                </a:solidFill>
                <a:latin typeface="+mn-lt"/>
              </a:rPr>
              <a:t>Zainteresované strany: Česká společnost intervenční radiologie ČLS JEP, Česká angiologická společnost ČLS JEP, Česká společnost kardiovaskulární chirurgie ČLS JEP, VZP ČR, SZP ČR, SVL ČLS JEP, Sdružení praktických lékařů ČR, MZČR, ÚZIS ČR.</a:t>
            </a:r>
          </a:p>
          <a:p>
            <a:pPr marL="342900" indent="-342900">
              <a:buFont typeface="Arial" panose="020B0604020202020204" pitchFamily="34" charset="0"/>
              <a:buChar char="•"/>
            </a:pPr>
            <a:endParaRPr lang="cs-CZ" sz="1200" dirty="0">
              <a:solidFill>
                <a:schemeClr val="tx1"/>
              </a:solidFill>
              <a:latin typeface="+mn-lt"/>
            </a:endParaRPr>
          </a:p>
        </p:txBody>
      </p:sp>
      <p:sp>
        <p:nvSpPr>
          <p:cNvPr id="9" name="Zástupný text 2">
            <a:extLst>
              <a:ext uri="{FF2B5EF4-FFF2-40B4-BE49-F238E27FC236}">
                <a16:creationId xmlns:a16="http://schemas.microsoft.com/office/drawing/2014/main" id="{63C5926D-7677-C84C-33D0-80B0183A55DB}"/>
              </a:ext>
            </a:extLst>
          </p:cNvPr>
          <p:cNvSpPr txBox="1">
            <a:spLocks/>
          </p:cNvSpPr>
          <p:nvPr/>
        </p:nvSpPr>
        <p:spPr>
          <a:xfrm>
            <a:off x="7278166" y="1178988"/>
            <a:ext cx="4032365" cy="530435"/>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cs-CZ" sz="1300" b="1" i="0" u="none" strike="noStrike" kern="1200" cap="none" spc="0" normalizeH="0" baseline="0" noProof="0" dirty="0">
                <a:ln>
                  <a:noFill/>
                </a:ln>
                <a:solidFill>
                  <a:prstClr val="black"/>
                </a:solidFill>
                <a:effectLst/>
                <a:uLnTx/>
                <a:uFillTx/>
                <a:latin typeface="Calibri" panose="020F0502020204030204"/>
                <a:ea typeface="+mn-ea"/>
                <a:cs typeface="+mn-cs"/>
              </a:rPr>
              <a:t>Screeningový proces</a:t>
            </a:r>
          </a:p>
        </p:txBody>
      </p:sp>
      <p:pic>
        <p:nvPicPr>
          <p:cNvPr id="4" name="Grafický objekt 15">
            <a:extLst>
              <a:ext uri="{FF2B5EF4-FFF2-40B4-BE49-F238E27FC236}">
                <a16:creationId xmlns:a16="http://schemas.microsoft.com/office/drawing/2014/main" id="{972C3892-2D78-1664-3C42-A7A6FD1DBFD9}"/>
              </a:ext>
            </a:extLst>
          </p:cNvPr>
          <p:cNvPicPr>
            <a:picLocks noChangeAspect="1"/>
          </p:cNvPicPr>
          <p:nvPr>
            <p:custDataLst>
              <p:tags r:id="rId3"/>
            </p:custDataLst>
          </p:nvPr>
        </p:nvPicPr>
        <p:blipFill>
          <a:blip r:embed="rId6">
            <a:extLst>
              <a:ext uri="{96DAC541-7B7A-43D3-8B79-37D633B846F1}">
                <asvg:svgBlip xmlns:asvg="http://schemas.microsoft.com/office/drawing/2016/SVG/main" r:embed="rId7"/>
              </a:ext>
            </a:extLst>
          </a:blip>
          <a:stretch>
            <a:fillRect/>
          </a:stretch>
        </p:blipFill>
        <p:spPr>
          <a:xfrm>
            <a:off x="248031" y="6289659"/>
            <a:ext cx="1887998" cy="445625"/>
          </a:xfrm>
          <a:prstGeom prst="rect">
            <a:avLst/>
          </a:prstGeom>
        </p:spPr>
      </p:pic>
      <p:pic>
        <p:nvPicPr>
          <p:cNvPr id="10" name="Obrázek 9">
            <a:extLst>
              <a:ext uri="{FF2B5EF4-FFF2-40B4-BE49-F238E27FC236}">
                <a16:creationId xmlns:a16="http://schemas.microsoft.com/office/drawing/2014/main" id="{B1A72414-0461-787D-2E44-7388CF5A61F3}"/>
              </a:ext>
            </a:extLst>
          </p:cNvPr>
          <p:cNvPicPr>
            <a:picLocks noChangeAspect="1"/>
          </p:cNvPicPr>
          <p:nvPr/>
        </p:nvPicPr>
        <p:blipFill rotWithShape="1">
          <a:blip r:embed="rId8"/>
          <a:srcRect l="18966" t="25384" r="62428" b="4359"/>
          <a:stretch/>
        </p:blipFill>
        <p:spPr>
          <a:xfrm>
            <a:off x="7095280" y="1508535"/>
            <a:ext cx="4441617" cy="4717068"/>
          </a:xfrm>
          <a:prstGeom prst="rect">
            <a:avLst/>
          </a:prstGeom>
        </p:spPr>
      </p:pic>
    </p:spTree>
    <p:extLst>
      <p:ext uri="{BB962C8B-B14F-4D97-AF65-F5344CB8AC3E}">
        <p14:creationId xmlns:p14="http://schemas.microsoft.com/office/powerpoint/2010/main" val="294038519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adpis 1">
            <a:extLst>
              <a:ext uri="{FF2B5EF4-FFF2-40B4-BE49-F238E27FC236}">
                <a16:creationId xmlns:a16="http://schemas.microsoft.com/office/drawing/2014/main" id="{11EB039E-7D98-489A-AAB9-61D94CB30FA6}"/>
              </a:ext>
            </a:extLst>
          </p:cNvPr>
          <p:cNvSpPr>
            <a:spLocks noGrp="1"/>
          </p:cNvSpPr>
          <p:nvPr>
            <p:ph type="title"/>
          </p:nvPr>
        </p:nvSpPr>
        <p:spPr>
          <a:xfrm>
            <a:off x="616077" y="850392"/>
            <a:ext cx="4773168" cy="2203704"/>
          </a:xfrm>
        </p:spPr>
        <p:txBody>
          <a:bodyPr>
            <a:normAutofit/>
          </a:bodyPr>
          <a:lstStyle/>
          <a:p>
            <a:pPr algn="l"/>
            <a:r>
              <a:rPr lang="cs-CZ" dirty="0"/>
              <a:t>Kardiovaskulární prevence v ČR</a:t>
            </a:r>
          </a:p>
        </p:txBody>
      </p:sp>
      <p:sp>
        <p:nvSpPr>
          <p:cNvPr id="3" name="Zástupný text 2">
            <a:extLst>
              <a:ext uri="{FF2B5EF4-FFF2-40B4-BE49-F238E27FC236}">
                <a16:creationId xmlns:a16="http://schemas.microsoft.com/office/drawing/2014/main" id="{1B8BA184-3192-41F8-AFE3-0A2C094DBAC2}"/>
              </a:ext>
            </a:extLst>
          </p:cNvPr>
          <p:cNvSpPr>
            <a:spLocks noGrp="1"/>
          </p:cNvSpPr>
          <p:nvPr>
            <p:ph type="body" idx="1"/>
          </p:nvPr>
        </p:nvSpPr>
        <p:spPr>
          <a:xfrm>
            <a:off x="248031" y="4727449"/>
            <a:ext cx="10282428" cy="1133602"/>
          </a:xfrm>
        </p:spPr>
        <p:txBody>
          <a:bodyPr>
            <a:normAutofit/>
          </a:bodyPr>
          <a:lstStyle/>
          <a:p>
            <a:pPr algn="l"/>
            <a:r>
              <a:rPr lang="cs-CZ" dirty="0"/>
              <a:t>Příloha – doplňující analýzy k rizikovým faktorům vzniku kardiovaskulárních onemocnění</a:t>
            </a:r>
          </a:p>
        </p:txBody>
      </p:sp>
      <p:pic>
        <p:nvPicPr>
          <p:cNvPr id="4" name="Grafický objekt 15">
            <a:extLst>
              <a:ext uri="{FF2B5EF4-FFF2-40B4-BE49-F238E27FC236}">
                <a16:creationId xmlns:a16="http://schemas.microsoft.com/office/drawing/2014/main" id="{6518A3BE-84B3-B89E-B2B6-10877F5580D4}"/>
              </a:ext>
            </a:extLst>
          </p:cNvPr>
          <p:cNvPicPr>
            <a:picLocks noChangeAspect="1"/>
          </p:cNvPicPr>
          <p:nvPr>
            <p:custDataLst>
              <p:tags r:id="rId1"/>
            </p:custDataLst>
          </p:nvPr>
        </p:nvPicPr>
        <p:blipFill>
          <a:blip r:embed="rId3">
            <a:extLst>
              <a:ext uri="{96DAC541-7B7A-43D3-8B79-37D633B846F1}">
                <asvg:svgBlip xmlns:asvg="http://schemas.microsoft.com/office/drawing/2016/SVG/main" r:embed="rId4"/>
              </a:ext>
            </a:extLst>
          </a:blip>
          <a:stretch>
            <a:fillRect/>
          </a:stretch>
        </p:blipFill>
        <p:spPr>
          <a:xfrm>
            <a:off x="248031" y="6289659"/>
            <a:ext cx="1887998" cy="445625"/>
          </a:xfrm>
          <a:prstGeom prst="rect">
            <a:avLst/>
          </a:prstGeom>
        </p:spPr>
      </p:pic>
    </p:spTree>
    <p:extLst>
      <p:ext uri="{BB962C8B-B14F-4D97-AF65-F5344CB8AC3E}">
        <p14:creationId xmlns:p14="http://schemas.microsoft.com/office/powerpoint/2010/main" val="1876247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Index tělesné hmotnosti a obezita v české populaci –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4" name="TextBox 7">
            <a:extLst>
              <a:ext uri="{FF2B5EF4-FFF2-40B4-BE49-F238E27FC236}">
                <a16:creationId xmlns:a16="http://schemas.microsoft.com/office/drawing/2014/main" id="{FBD88197-57FC-88CD-3EFF-FDAC9C549AAA}"/>
              </a:ext>
            </a:extLst>
          </p:cNvPr>
          <p:cNvSpPr txBox="1"/>
          <p:nvPr>
            <p:custDataLst>
              <p:tags r:id="rId2"/>
            </p:custDataLst>
          </p:nvPr>
        </p:nvSpPr>
        <p:spPr>
          <a:xfrm>
            <a:off x="350865" y="5157450"/>
            <a:ext cx="11255433" cy="762292"/>
          </a:xfrm>
          <a:prstGeom prst="rect">
            <a:avLst/>
          </a:prstGeom>
          <a:noFill/>
          <a:ln>
            <a:noFill/>
          </a:ln>
        </p:spPr>
        <p:txBody>
          <a:bodyPr wrap="square" rtlCol="0">
            <a:noAutofit/>
          </a:bodyPr>
          <a:lstStyle/>
          <a:p>
            <a:pPr lvl="0" algn="ctr">
              <a:defRPr/>
            </a:pPr>
            <a:r>
              <a:rPr lang="cs-CZ" sz="2000" dirty="0">
                <a:solidFill>
                  <a:prstClr val="black"/>
                </a:solidFill>
              </a:rPr>
              <a:t>Vysoký podíl </a:t>
            </a:r>
            <a:r>
              <a:rPr lang="cs-CZ" sz="2000" dirty="0" err="1">
                <a:solidFill>
                  <a:prstClr val="black"/>
                </a:solidFill>
              </a:rPr>
              <a:t>preobézních</a:t>
            </a:r>
            <a:r>
              <a:rPr lang="cs-CZ" sz="2000" dirty="0">
                <a:solidFill>
                  <a:prstClr val="black"/>
                </a:solidFill>
              </a:rPr>
              <a:t> až obézních lidí v České republice je jedním z významných problémů zatěžujících zdravotnický systém. Tato data jsou výzvou pro účinné programy zejména primární prevence. </a:t>
            </a:r>
          </a:p>
        </p:txBody>
      </p:sp>
      <p:graphicFrame>
        <p:nvGraphicFramePr>
          <p:cNvPr id="5" name="Graf 3">
            <a:extLst>
              <a:ext uri="{FF2B5EF4-FFF2-40B4-BE49-F238E27FC236}">
                <a16:creationId xmlns:a16="http://schemas.microsoft.com/office/drawing/2014/main" id="{9E4403AC-8B1C-F309-CF8B-9221EBB4FE5A}"/>
              </a:ext>
            </a:extLst>
          </p:cNvPr>
          <p:cNvGraphicFramePr/>
          <p:nvPr>
            <p:custDataLst>
              <p:tags r:id="rId3"/>
            </p:custDataLst>
          </p:nvPr>
        </p:nvGraphicFramePr>
        <p:xfrm>
          <a:off x="2097407" y="1260554"/>
          <a:ext cx="6328229" cy="306621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87919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Index tělesné hmotnosti v regionálním srovnání –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5" name="TextBox 7">
            <a:extLst>
              <a:ext uri="{FF2B5EF4-FFF2-40B4-BE49-F238E27FC236}">
                <a16:creationId xmlns:a16="http://schemas.microsoft.com/office/drawing/2014/main" id="{6C19AA35-1323-5619-6237-C8252AD31DBC}"/>
              </a:ext>
            </a:extLst>
          </p:cNvPr>
          <p:cNvSpPr txBox="1"/>
          <p:nvPr/>
        </p:nvSpPr>
        <p:spPr>
          <a:xfrm>
            <a:off x="7591866" y="2544290"/>
            <a:ext cx="4357022" cy="3170099"/>
          </a:xfrm>
          <a:prstGeom prst="rect">
            <a:avLst/>
          </a:prstGeom>
          <a:noFill/>
          <a:ln>
            <a:noFill/>
          </a:ln>
        </p:spPr>
        <p:txBody>
          <a:bodyPr wrap="square" rtlCol="0">
            <a:spAutoFit/>
          </a:bodyPr>
          <a:lstStyle/>
          <a:p>
            <a:pPr marL="342900" lvl="0" indent="-342900" algn="just">
              <a:buFont typeface="Arial" panose="020B0604020202020204" pitchFamily="34" charset="0"/>
              <a:buChar char="•"/>
              <a:defRPr/>
            </a:pPr>
            <a:r>
              <a:rPr lang="cs-CZ" sz="2000" dirty="0">
                <a:solidFill>
                  <a:prstClr val="black"/>
                </a:solidFill>
              </a:rPr>
              <a:t>Podíl preobézních až obézních lidí </a:t>
            </a:r>
            <a:br>
              <a:rPr lang="cs-CZ" sz="2000" dirty="0">
                <a:solidFill>
                  <a:prstClr val="black"/>
                </a:solidFill>
              </a:rPr>
            </a:br>
            <a:r>
              <a:rPr lang="cs-CZ" sz="2000" dirty="0">
                <a:solidFill>
                  <a:prstClr val="black"/>
                </a:solidFill>
              </a:rPr>
              <a:t>v České republice je v rámci celé Evropské Unie jedním z nejvyšších. Tato problematika má negativní dopad na řadu dalších ukazatelů zdraví, nemocnost a neposlední řadě i na náklady českého zdravotnictví.</a:t>
            </a:r>
          </a:p>
          <a:p>
            <a:pPr marL="342900" lvl="0" indent="-342900" algn="just">
              <a:buFont typeface="Arial" panose="020B0604020202020204" pitchFamily="34" charset="0"/>
              <a:buChar char="•"/>
              <a:defRPr/>
            </a:pPr>
            <a:r>
              <a:rPr lang="cs-CZ" sz="2000" dirty="0">
                <a:solidFill>
                  <a:prstClr val="black"/>
                </a:solidFill>
              </a:rPr>
              <a:t>Z regionálního srovnání je patrné, že index tělesné hmotnosti je napříč regiony poměrně variabilní.</a:t>
            </a:r>
          </a:p>
        </p:txBody>
      </p:sp>
      <p:sp>
        <p:nvSpPr>
          <p:cNvPr id="6" name="Šipka dolů 1">
            <a:extLst>
              <a:ext uri="{FF2B5EF4-FFF2-40B4-BE49-F238E27FC236}">
                <a16:creationId xmlns:a16="http://schemas.microsoft.com/office/drawing/2014/main" id="{6AD1D7AD-0783-F3A6-9A03-AF9570414BD2}"/>
              </a:ext>
            </a:extLst>
          </p:cNvPr>
          <p:cNvSpPr/>
          <p:nvPr/>
        </p:nvSpPr>
        <p:spPr>
          <a:xfrm rot="5400000">
            <a:off x="7355001" y="3447260"/>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 name="Obdélník 8">
            <a:extLst>
              <a:ext uri="{FF2B5EF4-FFF2-40B4-BE49-F238E27FC236}">
                <a16:creationId xmlns:a16="http://schemas.microsoft.com/office/drawing/2014/main" id="{0EED4F24-AFC0-6516-98FC-644E79539831}"/>
              </a:ext>
            </a:extLst>
          </p:cNvPr>
          <p:cNvSpPr/>
          <p:nvPr>
            <p:custDataLst>
              <p:tags r:id="rId2"/>
            </p:custDataLst>
          </p:nvPr>
        </p:nvSpPr>
        <p:spPr>
          <a:xfrm rot="16200000">
            <a:off x="4210206" y="938174"/>
            <a:ext cx="388883" cy="5459001"/>
          </a:xfrm>
          <a:prstGeom prst="rect">
            <a:avLst/>
          </a:prstGeom>
          <a:solidFill>
            <a:srgbClr val="FFC000"/>
          </a:solidFill>
          <a:ln w="38100" cap="flat" cmpd="sng" algn="ctr">
            <a:no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4" name="Graf 3">
            <a:extLst>
              <a:ext uri="{FF2B5EF4-FFF2-40B4-BE49-F238E27FC236}">
                <a16:creationId xmlns:a16="http://schemas.microsoft.com/office/drawing/2014/main" id="{009D329A-56B8-15DC-8163-FA7B00FAD626}"/>
              </a:ext>
            </a:extLst>
          </p:cNvPr>
          <p:cNvGraphicFramePr/>
          <p:nvPr>
            <p:custDataLst>
              <p:tags r:id="rId3"/>
            </p:custDataLst>
          </p:nvPr>
        </p:nvGraphicFramePr>
        <p:xfrm>
          <a:off x="0" y="910835"/>
          <a:ext cx="7535297" cy="562594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39229277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normAutofit fontScale="90000"/>
          </a:bodyPr>
          <a:lstStyle/>
          <a:p>
            <a:r>
              <a:rPr lang="cs-CZ" dirty="0"/>
              <a:t>Podíl osob </a:t>
            </a:r>
            <a:r>
              <a:rPr lang="cs-CZ" u="sng" dirty="0"/>
              <a:t>trávících</a:t>
            </a:r>
            <a:r>
              <a:rPr lang="cs-CZ" dirty="0"/>
              <a:t> týdně 150 a více minut fyzickou aerobní aktivitou </a:t>
            </a:r>
            <a:br>
              <a:rPr lang="cs-CZ" dirty="0"/>
            </a:br>
            <a:r>
              <a:rPr lang="cs-CZ" dirty="0"/>
              <a:t>–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915288"/>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8" name="Zástupný obsah 5">
            <a:extLst>
              <a:ext uri="{FF2B5EF4-FFF2-40B4-BE49-F238E27FC236}">
                <a16:creationId xmlns:a16="http://schemas.microsoft.com/office/drawing/2014/main" id="{C7CFBDEF-D80C-E149-AB39-75242DFA41C9}"/>
              </a:ext>
            </a:extLst>
          </p:cNvPr>
          <p:cNvSpPr txBox="1">
            <a:spLocks/>
          </p:cNvSpPr>
          <p:nvPr/>
        </p:nvSpPr>
        <p:spPr>
          <a:xfrm>
            <a:off x="7599454" y="2941245"/>
            <a:ext cx="4143658" cy="20559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just">
              <a:defRPr/>
            </a:pPr>
            <a:r>
              <a:rPr lang="cs-CZ" sz="2000" dirty="0">
                <a:solidFill>
                  <a:prstClr val="black"/>
                </a:solidFill>
              </a:rPr>
              <a:t>Podíl osob, který týdně tráví fyzickou aerobní aktivitou 150 </a:t>
            </a:r>
            <a:br>
              <a:rPr lang="cs-CZ" sz="2000" dirty="0">
                <a:solidFill>
                  <a:prstClr val="black"/>
                </a:solidFill>
              </a:rPr>
            </a:br>
            <a:r>
              <a:rPr lang="cs-CZ" sz="2000" dirty="0">
                <a:solidFill>
                  <a:prstClr val="black"/>
                </a:solidFill>
              </a:rPr>
              <a:t>a více minut (doporučeno WHO jako vhodná míra aktivity, která podporuje zdraví) je v České republice podprůměrný.</a:t>
            </a:r>
            <a:endParaRPr lang="en-US" sz="2000" dirty="0">
              <a:solidFill>
                <a:prstClr val="black"/>
              </a:solidFill>
            </a:endParaRPr>
          </a:p>
        </p:txBody>
      </p:sp>
      <p:graphicFrame>
        <p:nvGraphicFramePr>
          <p:cNvPr id="5" name="Graf 13">
            <a:extLst>
              <a:ext uri="{FF2B5EF4-FFF2-40B4-BE49-F238E27FC236}">
                <a16:creationId xmlns:a16="http://schemas.microsoft.com/office/drawing/2014/main" id="{2930328F-F8B5-02F8-173E-8E6CF469E3E8}"/>
              </a:ext>
            </a:extLst>
          </p:cNvPr>
          <p:cNvGraphicFramePr/>
          <p:nvPr>
            <p:custDataLst>
              <p:tags r:id="rId2"/>
            </p:custDataLst>
          </p:nvPr>
        </p:nvGraphicFramePr>
        <p:xfrm>
          <a:off x="379440" y="1117699"/>
          <a:ext cx="7057642" cy="5484608"/>
        </p:xfrm>
        <a:graphic>
          <a:graphicData uri="http://schemas.openxmlformats.org/drawingml/2006/chart">
            <c:chart xmlns:c="http://schemas.openxmlformats.org/drawingml/2006/chart" xmlns:r="http://schemas.openxmlformats.org/officeDocument/2006/relationships" r:id="rId4"/>
          </a:graphicData>
        </a:graphic>
      </p:graphicFrame>
      <p:sp>
        <p:nvSpPr>
          <p:cNvPr id="4" name="Šipka dolů 1">
            <a:extLst>
              <a:ext uri="{FF2B5EF4-FFF2-40B4-BE49-F238E27FC236}">
                <a16:creationId xmlns:a16="http://schemas.microsoft.com/office/drawing/2014/main" id="{55AE65DE-6C45-B704-4864-BE4EEC04BB5E}"/>
              </a:ext>
            </a:extLst>
          </p:cNvPr>
          <p:cNvSpPr/>
          <p:nvPr/>
        </p:nvSpPr>
        <p:spPr>
          <a:xfrm rot="5400000">
            <a:off x="5970818" y="3804944"/>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78112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normAutofit fontScale="90000"/>
          </a:bodyPr>
          <a:lstStyle/>
          <a:p>
            <a:r>
              <a:rPr lang="cs-CZ" dirty="0"/>
              <a:t>Podíl osob </a:t>
            </a:r>
            <a:r>
              <a:rPr lang="cs-CZ" u="sng" dirty="0"/>
              <a:t>trávících</a:t>
            </a:r>
            <a:r>
              <a:rPr lang="cs-CZ" dirty="0"/>
              <a:t> týdně 150 a více minut fyzickou aerobní aktivitou</a:t>
            </a:r>
            <a:br>
              <a:rPr lang="cs-CZ" dirty="0"/>
            </a:br>
            <a:r>
              <a:rPr lang="cs-CZ" dirty="0"/>
              <a:t>–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902404"/>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3">
            <a:extLst>
              <a:ext uri="{FF2B5EF4-FFF2-40B4-BE49-F238E27FC236}">
                <a16:creationId xmlns:a16="http://schemas.microsoft.com/office/drawing/2014/main" id="{0915C495-6767-C7A0-2B51-3F5E246A4524}"/>
              </a:ext>
            </a:extLst>
          </p:cNvPr>
          <p:cNvGraphicFramePr/>
          <p:nvPr>
            <p:custDataLst>
              <p:tags r:id="rId2"/>
            </p:custDataLst>
          </p:nvPr>
        </p:nvGraphicFramePr>
        <p:xfrm>
          <a:off x="6319406" y="1039090"/>
          <a:ext cx="5754542" cy="569040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af 3">
            <a:extLst>
              <a:ext uri="{FF2B5EF4-FFF2-40B4-BE49-F238E27FC236}">
                <a16:creationId xmlns:a16="http://schemas.microsoft.com/office/drawing/2014/main" id="{540CBD41-51A2-D60A-037A-23CF94E31A01}"/>
              </a:ext>
            </a:extLst>
          </p:cNvPr>
          <p:cNvGraphicFramePr/>
          <p:nvPr>
            <p:custDataLst>
              <p:tags r:id="rId3"/>
            </p:custDataLst>
          </p:nvPr>
        </p:nvGraphicFramePr>
        <p:xfrm>
          <a:off x="169948" y="946366"/>
          <a:ext cx="6299200" cy="5802313"/>
        </p:xfrm>
        <a:graphic>
          <a:graphicData uri="http://schemas.openxmlformats.org/drawingml/2006/chart">
            <c:chart xmlns:c="http://schemas.openxmlformats.org/drawingml/2006/chart" xmlns:r="http://schemas.openxmlformats.org/officeDocument/2006/relationships" r:id="rId6"/>
          </a:graphicData>
        </a:graphic>
      </p:graphicFrame>
      <p:sp>
        <p:nvSpPr>
          <p:cNvPr id="5" name="Šipka dolů 1">
            <a:extLst>
              <a:ext uri="{FF2B5EF4-FFF2-40B4-BE49-F238E27FC236}">
                <a16:creationId xmlns:a16="http://schemas.microsoft.com/office/drawing/2014/main" id="{34BBB303-FD3F-D164-9642-96736A03B4A9}"/>
              </a:ext>
            </a:extLst>
          </p:cNvPr>
          <p:cNvSpPr/>
          <p:nvPr/>
        </p:nvSpPr>
        <p:spPr>
          <a:xfrm rot="5400000">
            <a:off x="4754414" y="3607744"/>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 name="Šipka dolů 1">
            <a:extLst>
              <a:ext uri="{FF2B5EF4-FFF2-40B4-BE49-F238E27FC236}">
                <a16:creationId xmlns:a16="http://schemas.microsoft.com/office/drawing/2014/main" id="{ED31A22E-939C-BDB6-1AB3-962CADD239C0}"/>
              </a:ext>
            </a:extLst>
          </p:cNvPr>
          <p:cNvSpPr/>
          <p:nvPr/>
        </p:nvSpPr>
        <p:spPr>
          <a:xfrm rot="5400000">
            <a:off x="9839543" y="3911146"/>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162893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normAutofit fontScale="90000"/>
          </a:bodyPr>
          <a:lstStyle/>
          <a:p>
            <a:r>
              <a:rPr lang="cs-CZ" dirty="0"/>
              <a:t>Podíl osob </a:t>
            </a:r>
            <a:r>
              <a:rPr lang="cs-CZ" u="sng" dirty="0"/>
              <a:t>netrávících</a:t>
            </a:r>
            <a:r>
              <a:rPr lang="cs-CZ" dirty="0"/>
              <a:t> žádný čas aerobní fyzickou aktivitou</a:t>
            </a:r>
            <a:br>
              <a:rPr lang="cs-CZ" dirty="0"/>
            </a:br>
            <a:r>
              <a:rPr lang="cs-CZ" dirty="0"/>
              <a:t>–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85626"/>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8" name="Zástupný obsah 5">
            <a:extLst>
              <a:ext uri="{FF2B5EF4-FFF2-40B4-BE49-F238E27FC236}">
                <a16:creationId xmlns:a16="http://schemas.microsoft.com/office/drawing/2014/main" id="{C7CFBDEF-D80C-E149-AB39-75242DFA41C9}"/>
              </a:ext>
            </a:extLst>
          </p:cNvPr>
          <p:cNvSpPr txBox="1">
            <a:spLocks/>
          </p:cNvSpPr>
          <p:nvPr/>
        </p:nvSpPr>
        <p:spPr>
          <a:xfrm>
            <a:off x="7599454" y="2941245"/>
            <a:ext cx="4143658" cy="2055964"/>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00000"/>
              </a:lnSpc>
              <a:spcBef>
                <a:spcPts val="0"/>
              </a:spcBef>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Vysoký podíl osob, které netráví žádný čas aerobní fyzickou aktivitou je problémem majícím vliv na zdravotní stav populace.</a:t>
            </a:r>
          </a:p>
          <a:p>
            <a:pPr algn="just">
              <a:lnSpc>
                <a:spcPct val="100000"/>
              </a:lnSpc>
              <a:spcBef>
                <a:spcPts val="0"/>
              </a:spcBef>
              <a:defRPr/>
            </a:pPr>
            <a:r>
              <a:rPr lang="cs-CZ" sz="2000" dirty="0">
                <a:solidFill>
                  <a:prstClr val="black"/>
                </a:solidFill>
              </a:rPr>
              <a:t>Z regionálního srovnání je patrné, že fyzická aktivita dle dat EHIS je napříč regiony poměrně variabilní.</a:t>
            </a:r>
          </a:p>
          <a:p>
            <a:pPr algn="just">
              <a:lnSpc>
                <a:spcPct val="100000"/>
              </a:lnSpc>
              <a:spcBef>
                <a:spcPts val="0"/>
              </a:spcBef>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4" name="Graf 11">
            <a:extLst>
              <a:ext uri="{FF2B5EF4-FFF2-40B4-BE49-F238E27FC236}">
                <a16:creationId xmlns:a16="http://schemas.microsoft.com/office/drawing/2014/main" id="{D33FB3A4-41A4-E974-DB3B-DB9ED14E1BC8}"/>
              </a:ext>
            </a:extLst>
          </p:cNvPr>
          <p:cNvGraphicFramePr/>
          <p:nvPr>
            <p:custDataLst>
              <p:tags r:id="rId2"/>
            </p:custDataLst>
          </p:nvPr>
        </p:nvGraphicFramePr>
        <p:xfrm>
          <a:off x="382268" y="1032677"/>
          <a:ext cx="7057642" cy="5484608"/>
        </p:xfrm>
        <a:graphic>
          <a:graphicData uri="http://schemas.openxmlformats.org/drawingml/2006/chart">
            <c:chart xmlns:c="http://schemas.openxmlformats.org/drawingml/2006/chart" xmlns:r="http://schemas.openxmlformats.org/officeDocument/2006/relationships" r:id="rId4"/>
          </a:graphicData>
        </a:graphic>
      </p:graphicFrame>
      <p:sp>
        <p:nvSpPr>
          <p:cNvPr id="5" name="Šipka dolů 1">
            <a:extLst>
              <a:ext uri="{FF2B5EF4-FFF2-40B4-BE49-F238E27FC236}">
                <a16:creationId xmlns:a16="http://schemas.microsoft.com/office/drawing/2014/main" id="{06AECC42-994A-CD49-1986-3D85F14DE42A}"/>
              </a:ext>
            </a:extLst>
          </p:cNvPr>
          <p:cNvSpPr/>
          <p:nvPr/>
        </p:nvSpPr>
        <p:spPr>
          <a:xfrm rot="5400000">
            <a:off x="6650326" y="3038215"/>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203727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normAutofit fontScale="90000"/>
          </a:bodyPr>
          <a:lstStyle/>
          <a:p>
            <a:r>
              <a:rPr lang="cs-CZ" dirty="0"/>
              <a:t>Podíl osob </a:t>
            </a:r>
            <a:r>
              <a:rPr lang="cs-CZ" u="sng" dirty="0"/>
              <a:t>netrávících</a:t>
            </a:r>
            <a:r>
              <a:rPr lang="cs-CZ" dirty="0"/>
              <a:t> žádný čas fyzickou aerobní aktivitou</a:t>
            </a:r>
            <a:br>
              <a:rPr lang="cs-CZ" dirty="0"/>
            </a:br>
            <a:r>
              <a:rPr lang="cs-CZ" dirty="0"/>
              <a:t>–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952738"/>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5" name="Graf 3">
            <a:extLst>
              <a:ext uri="{FF2B5EF4-FFF2-40B4-BE49-F238E27FC236}">
                <a16:creationId xmlns:a16="http://schemas.microsoft.com/office/drawing/2014/main" id="{34DA152D-260D-3A05-DE10-DE173D22ED1C}"/>
              </a:ext>
            </a:extLst>
          </p:cNvPr>
          <p:cNvGraphicFramePr/>
          <p:nvPr>
            <p:custDataLst>
              <p:tags r:id="rId2"/>
            </p:custDataLst>
          </p:nvPr>
        </p:nvGraphicFramePr>
        <p:xfrm>
          <a:off x="192108" y="932563"/>
          <a:ext cx="6299200" cy="582329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Graf 3">
            <a:extLst>
              <a:ext uri="{FF2B5EF4-FFF2-40B4-BE49-F238E27FC236}">
                <a16:creationId xmlns:a16="http://schemas.microsoft.com/office/drawing/2014/main" id="{9EB3FA38-FA8C-CEFB-7ED2-E547D2A9E30F}"/>
              </a:ext>
            </a:extLst>
          </p:cNvPr>
          <p:cNvGraphicFramePr/>
          <p:nvPr>
            <p:custDataLst>
              <p:tags r:id="rId3"/>
            </p:custDataLst>
          </p:nvPr>
        </p:nvGraphicFramePr>
        <p:xfrm>
          <a:off x="6323158" y="946649"/>
          <a:ext cx="5754542" cy="5821970"/>
        </p:xfrm>
        <a:graphic>
          <a:graphicData uri="http://schemas.openxmlformats.org/drawingml/2006/chart">
            <c:chart xmlns:c="http://schemas.openxmlformats.org/drawingml/2006/chart" xmlns:r="http://schemas.openxmlformats.org/officeDocument/2006/relationships" r:id="rId6"/>
          </a:graphicData>
        </a:graphic>
      </p:graphicFrame>
      <p:sp>
        <p:nvSpPr>
          <p:cNvPr id="4" name="Šipka dolů 1">
            <a:extLst>
              <a:ext uri="{FF2B5EF4-FFF2-40B4-BE49-F238E27FC236}">
                <a16:creationId xmlns:a16="http://schemas.microsoft.com/office/drawing/2014/main" id="{2E54A745-1E2E-C45E-8278-ABD49BD6F2B7}"/>
              </a:ext>
            </a:extLst>
          </p:cNvPr>
          <p:cNvSpPr/>
          <p:nvPr/>
        </p:nvSpPr>
        <p:spPr>
          <a:xfrm rot="5400000">
            <a:off x="5131918" y="332344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 name="Šipka dolů 1">
            <a:extLst>
              <a:ext uri="{FF2B5EF4-FFF2-40B4-BE49-F238E27FC236}">
                <a16:creationId xmlns:a16="http://schemas.microsoft.com/office/drawing/2014/main" id="{7704E9AE-29DD-B2E6-DDBD-06F32E24B83F}"/>
              </a:ext>
            </a:extLst>
          </p:cNvPr>
          <p:cNvSpPr/>
          <p:nvPr/>
        </p:nvSpPr>
        <p:spPr>
          <a:xfrm rot="5400000">
            <a:off x="11408283" y="3581085"/>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534067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Vysoký krevní tlak v regionálním srovnání –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8" name="Zástupný obsah 5">
            <a:extLst>
              <a:ext uri="{FF2B5EF4-FFF2-40B4-BE49-F238E27FC236}">
                <a16:creationId xmlns:a16="http://schemas.microsoft.com/office/drawing/2014/main" id="{C7CFBDEF-D80C-E149-AB39-75242DFA41C9}"/>
              </a:ext>
            </a:extLst>
          </p:cNvPr>
          <p:cNvSpPr txBox="1">
            <a:spLocks/>
          </p:cNvSpPr>
          <p:nvPr/>
        </p:nvSpPr>
        <p:spPr>
          <a:xfrm>
            <a:off x="7599454" y="2941245"/>
            <a:ext cx="4143658" cy="20559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just">
              <a:defRPr/>
            </a:pPr>
            <a:r>
              <a:rPr lang="cs-CZ" sz="2000" dirty="0"/>
              <a:t>Česká populace se v mezinárodním srovnání nadprůměrně zatížena počtem osob s vysokým krevním tlakem. </a:t>
            </a:r>
            <a:endParaRPr lang="en-US" sz="2000" dirty="0"/>
          </a:p>
        </p:txBody>
      </p:sp>
      <p:graphicFrame>
        <p:nvGraphicFramePr>
          <p:cNvPr id="5" name="Graf 3">
            <a:extLst>
              <a:ext uri="{FF2B5EF4-FFF2-40B4-BE49-F238E27FC236}">
                <a16:creationId xmlns:a16="http://schemas.microsoft.com/office/drawing/2014/main" id="{A536E2B0-EF54-F623-D186-CE23C8E20940}"/>
              </a:ext>
            </a:extLst>
          </p:cNvPr>
          <p:cNvGraphicFramePr/>
          <p:nvPr>
            <p:custDataLst>
              <p:tags r:id="rId2"/>
            </p:custDataLst>
          </p:nvPr>
        </p:nvGraphicFramePr>
        <p:xfrm>
          <a:off x="342706" y="974486"/>
          <a:ext cx="7057642" cy="5484608"/>
        </p:xfrm>
        <a:graphic>
          <a:graphicData uri="http://schemas.openxmlformats.org/drawingml/2006/chart">
            <c:chart xmlns:c="http://schemas.openxmlformats.org/drawingml/2006/chart" xmlns:r="http://schemas.openxmlformats.org/officeDocument/2006/relationships" r:id="rId4"/>
          </a:graphicData>
        </a:graphic>
      </p:graphicFrame>
      <p:sp>
        <p:nvSpPr>
          <p:cNvPr id="4" name="Šipka dolů 1">
            <a:extLst>
              <a:ext uri="{FF2B5EF4-FFF2-40B4-BE49-F238E27FC236}">
                <a16:creationId xmlns:a16="http://schemas.microsoft.com/office/drawing/2014/main" id="{738B80D4-CACC-4695-0D1F-C4CE2B8CCCD2}"/>
              </a:ext>
            </a:extLst>
          </p:cNvPr>
          <p:cNvSpPr/>
          <p:nvPr/>
        </p:nvSpPr>
        <p:spPr>
          <a:xfrm rot="5400000">
            <a:off x="6599992" y="3552507"/>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38830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normAutofit fontScale="90000"/>
          </a:bodyPr>
          <a:lstStyle/>
          <a:p>
            <a:r>
              <a:rPr lang="cs-CZ" dirty="0"/>
              <a:t>Podíl osob v ČR s vysokým krevním tlakem dle pohlaví –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5" name="Graf 3">
            <a:extLst>
              <a:ext uri="{FF2B5EF4-FFF2-40B4-BE49-F238E27FC236}">
                <a16:creationId xmlns:a16="http://schemas.microsoft.com/office/drawing/2014/main" id="{AE32709C-D5F3-79C8-0F81-036308A425A4}"/>
              </a:ext>
            </a:extLst>
          </p:cNvPr>
          <p:cNvGraphicFramePr/>
          <p:nvPr>
            <p:custDataLst>
              <p:tags r:id="rId2"/>
            </p:custDataLst>
          </p:nvPr>
        </p:nvGraphicFramePr>
        <p:xfrm>
          <a:off x="6177280" y="891284"/>
          <a:ext cx="5754542" cy="569020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Graf 3">
            <a:extLst>
              <a:ext uri="{FF2B5EF4-FFF2-40B4-BE49-F238E27FC236}">
                <a16:creationId xmlns:a16="http://schemas.microsoft.com/office/drawing/2014/main" id="{5AB7DEA8-3FAC-3CCF-CAA0-BA0D07DD3CA8}"/>
              </a:ext>
            </a:extLst>
          </p:cNvPr>
          <p:cNvGraphicFramePr/>
          <p:nvPr>
            <p:custDataLst>
              <p:tags r:id="rId3"/>
            </p:custDataLst>
          </p:nvPr>
        </p:nvGraphicFramePr>
        <p:xfrm>
          <a:off x="148790" y="919777"/>
          <a:ext cx="5754542" cy="5589437"/>
        </p:xfrm>
        <a:graphic>
          <a:graphicData uri="http://schemas.openxmlformats.org/drawingml/2006/chart">
            <c:chart xmlns:c="http://schemas.openxmlformats.org/drawingml/2006/chart" xmlns:r="http://schemas.openxmlformats.org/officeDocument/2006/relationships" r:id="rId6"/>
          </a:graphicData>
        </a:graphic>
      </p:graphicFrame>
      <p:sp>
        <p:nvSpPr>
          <p:cNvPr id="4" name="Šipka dolů 1">
            <a:extLst>
              <a:ext uri="{FF2B5EF4-FFF2-40B4-BE49-F238E27FC236}">
                <a16:creationId xmlns:a16="http://schemas.microsoft.com/office/drawing/2014/main" id="{A5E16104-DEE2-17C4-755D-568CA768EEF4}"/>
              </a:ext>
            </a:extLst>
          </p:cNvPr>
          <p:cNvSpPr/>
          <p:nvPr/>
        </p:nvSpPr>
        <p:spPr>
          <a:xfrm rot="5400000">
            <a:off x="5123529" y="3759670"/>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 name="Šipka dolů 1">
            <a:extLst>
              <a:ext uri="{FF2B5EF4-FFF2-40B4-BE49-F238E27FC236}">
                <a16:creationId xmlns:a16="http://schemas.microsoft.com/office/drawing/2014/main" id="{495D68E0-2AB7-C1B6-7636-3D6CBBBDF93D}"/>
              </a:ext>
            </a:extLst>
          </p:cNvPr>
          <p:cNvSpPr/>
          <p:nvPr/>
        </p:nvSpPr>
        <p:spPr>
          <a:xfrm rot="5400000">
            <a:off x="11089502" y="375967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17691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Změny v podílu obézních v ČR za období 1993–2019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750800"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a:t>
            </a:r>
            <a:r>
              <a:rPr kumimoji="0" lang="cs-CZ" sz="1100" b="0" i="0" u="none" strike="noStrike" kern="0" cap="none" spc="0" normalizeH="0" baseline="0" noProof="0" dirty="0">
                <a:ln>
                  <a:noFill/>
                </a:ln>
                <a:solidFill>
                  <a:prstClr val="black"/>
                </a:solidFill>
                <a:effectLst/>
                <a:uLnTx/>
                <a:uFillTx/>
              </a:rPr>
              <a:t>1993–</a:t>
            </a:r>
            <a:r>
              <a:rPr kumimoji="0" lang="en-US" sz="1100" b="0" i="0" u="none" strike="noStrike" kern="0" cap="none" spc="0" normalizeH="0" baseline="0" noProof="0" dirty="0">
                <a:ln>
                  <a:noFill/>
                </a:ln>
                <a:solidFill>
                  <a:prstClr val="black"/>
                </a:solidFill>
                <a:effectLst/>
                <a:uLnTx/>
                <a:uFillTx/>
              </a:rPr>
              <a:t>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4">
            <a:extLst>
              <a:ext uri="{FF2B5EF4-FFF2-40B4-BE49-F238E27FC236}">
                <a16:creationId xmlns:a16="http://schemas.microsoft.com/office/drawing/2014/main" id="{7E55EF8F-741A-440D-74BF-7697A63E74B4}"/>
              </a:ext>
            </a:extLst>
          </p:cNvPr>
          <p:cNvGraphicFramePr/>
          <p:nvPr>
            <p:extLst>
              <p:ext uri="{D42A27DB-BD31-4B8C-83A1-F6EECF244321}">
                <p14:modId xmlns:p14="http://schemas.microsoft.com/office/powerpoint/2010/main" val="120190163"/>
              </p:ext>
            </p:extLst>
          </p:nvPr>
        </p:nvGraphicFramePr>
        <p:xfrm>
          <a:off x="336752" y="1208941"/>
          <a:ext cx="6535015" cy="4995333"/>
        </p:xfrm>
        <a:graphic>
          <a:graphicData uri="http://schemas.openxmlformats.org/drawingml/2006/chart">
            <c:chart xmlns:c="http://schemas.openxmlformats.org/drawingml/2006/chart" xmlns:r="http://schemas.openxmlformats.org/officeDocument/2006/relationships" r:id="rId4"/>
          </a:graphicData>
        </a:graphic>
      </p:graphicFrame>
      <p:sp>
        <p:nvSpPr>
          <p:cNvPr id="5" name="TextBox 7">
            <a:extLst>
              <a:ext uri="{FF2B5EF4-FFF2-40B4-BE49-F238E27FC236}">
                <a16:creationId xmlns:a16="http://schemas.microsoft.com/office/drawing/2014/main" id="{691D7220-1D45-BD21-09C8-255A2D341663}"/>
              </a:ext>
            </a:extLst>
          </p:cNvPr>
          <p:cNvSpPr txBox="1"/>
          <p:nvPr>
            <p:custDataLst>
              <p:tags r:id="rId2"/>
            </p:custDataLst>
          </p:nvPr>
        </p:nvSpPr>
        <p:spPr>
          <a:xfrm>
            <a:off x="7050642" y="2696471"/>
            <a:ext cx="4804606" cy="2020271"/>
          </a:xfrm>
          <a:prstGeom prst="rect">
            <a:avLst/>
          </a:prstGeom>
          <a:noFill/>
          <a:ln>
            <a:noFill/>
          </a:ln>
        </p:spPr>
        <p:txBody>
          <a:bodyPr wrap="square" rtlCol="0">
            <a:noAutofit/>
          </a:bodyPr>
          <a:lstStyle/>
          <a:p>
            <a:pPr marR="0" lvl="0" algn="just" defTabSz="914400" rtl="0" eaLnBrk="1" fontAlgn="auto" latinLnBrk="0" hangingPunct="1">
              <a:lnSpc>
                <a:spcPct val="100000"/>
              </a:lnSpc>
              <a:spcBef>
                <a:spcPts val="0"/>
              </a:spcBef>
              <a:spcAft>
                <a:spcPts val="0"/>
              </a:spcAft>
              <a:buClrTx/>
              <a:buSzTx/>
              <a:tabLst/>
              <a:defRPr/>
            </a:pPr>
            <a:r>
              <a:rPr lang="cs-CZ" dirty="0"/>
              <a:t>Vysoký podíl preobézních až obézních lidí v České republice a jejich stoupající podíl v čase je jedním z významných problémů zdravotnictví. Dostupná data ukazují u tohoto rizikového faktoru na významně rostoucí trend v čase, a to zejména u mužů. </a:t>
            </a:r>
          </a:p>
        </p:txBody>
      </p:sp>
    </p:spTree>
    <p:extLst>
      <p:ext uri="{BB962C8B-B14F-4D97-AF65-F5344CB8AC3E}">
        <p14:creationId xmlns:p14="http://schemas.microsoft.com/office/powerpoint/2010/main" val="361353544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Kouření v regionálním srovnání –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3">
            <a:extLst>
              <a:ext uri="{FF2B5EF4-FFF2-40B4-BE49-F238E27FC236}">
                <a16:creationId xmlns:a16="http://schemas.microsoft.com/office/drawing/2014/main" id="{787329F4-F01E-BB03-E2F7-39CFB087B42A}"/>
              </a:ext>
            </a:extLst>
          </p:cNvPr>
          <p:cNvGraphicFramePr/>
          <p:nvPr>
            <p:custDataLst>
              <p:tags r:id="rId2"/>
            </p:custDataLst>
          </p:nvPr>
        </p:nvGraphicFramePr>
        <p:xfrm>
          <a:off x="448888" y="974486"/>
          <a:ext cx="7057642" cy="5484608"/>
        </p:xfrm>
        <a:graphic>
          <a:graphicData uri="http://schemas.openxmlformats.org/drawingml/2006/chart">
            <c:chart xmlns:c="http://schemas.openxmlformats.org/drawingml/2006/chart" xmlns:r="http://schemas.openxmlformats.org/officeDocument/2006/relationships" r:id="rId4"/>
          </a:graphicData>
        </a:graphic>
      </p:graphicFrame>
      <p:sp>
        <p:nvSpPr>
          <p:cNvPr id="5" name="Zástupný obsah 5">
            <a:extLst>
              <a:ext uri="{FF2B5EF4-FFF2-40B4-BE49-F238E27FC236}">
                <a16:creationId xmlns:a16="http://schemas.microsoft.com/office/drawing/2014/main" id="{7D262FBA-4BD6-E0F2-CF30-DBB93DC52C71}"/>
              </a:ext>
            </a:extLst>
          </p:cNvPr>
          <p:cNvSpPr txBox="1">
            <a:spLocks/>
          </p:cNvSpPr>
          <p:nvPr/>
        </p:nvSpPr>
        <p:spPr>
          <a:xfrm>
            <a:off x="7599454" y="2941245"/>
            <a:ext cx="4208615" cy="205596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just">
              <a:defRPr/>
            </a:pPr>
            <a:r>
              <a:rPr lang="cs-CZ" sz="2000" dirty="0">
                <a:solidFill>
                  <a:prstClr val="black"/>
                </a:solidFill>
              </a:rPr>
              <a:t>Česká populace vykazuje </a:t>
            </a:r>
            <a:br>
              <a:rPr lang="cs-CZ" sz="2000" dirty="0">
                <a:solidFill>
                  <a:prstClr val="black"/>
                </a:solidFill>
              </a:rPr>
            </a:br>
            <a:r>
              <a:rPr lang="cs-CZ" sz="2000" dirty="0">
                <a:solidFill>
                  <a:prstClr val="black"/>
                </a:solidFill>
              </a:rPr>
              <a:t>v mezinárodním srovnání nadprůměrný podíl denních kuřáků. Zvýšený podíl denních kuřáků je alarmující skutečností, která vyžaduje významné intervence ať již </a:t>
            </a:r>
            <a:br>
              <a:rPr lang="cs-CZ" sz="2000" dirty="0">
                <a:solidFill>
                  <a:prstClr val="black"/>
                </a:solidFill>
              </a:rPr>
            </a:br>
            <a:r>
              <a:rPr lang="cs-CZ" sz="2000" dirty="0">
                <a:solidFill>
                  <a:prstClr val="black"/>
                </a:solidFill>
              </a:rPr>
              <a:t>v posilování zdravotní gramotnosti nebo v oblasti programů odvykání kouření. </a:t>
            </a:r>
            <a:endParaRPr lang="en-US" sz="2000" dirty="0">
              <a:solidFill>
                <a:prstClr val="black"/>
              </a:solidFill>
            </a:endParaRPr>
          </a:p>
        </p:txBody>
      </p:sp>
      <p:sp>
        <p:nvSpPr>
          <p:cNvPr id="6" name="Šipka dolů 1">
            <a:extLst>
              <a:ext uri="{FF2B5EF4-FFF2-40B4-BE49-F238E27FC236}">
                <a16:creationId xmlns:a16="http://schemas.microsoft.com/office/drawing/2014/main" id="{7ECAE967-3BA3-1B9D-CCEB-881224A0364B}"/>
              </a:ext>
            </a:extLst>
          </p:cNvPr>
          <p:cNvSpPr/>
          <p:nvPr/>
        </p:nvSpPr>
        <p:spPr>
          <a:xfrm rot="5400000">
            <a:off x="6188931" y="4137175"/>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10977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Podíl současných denních kuřáků v ČR dle pohlaví –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3">
            <a:extLst>
              <a:ext uri="{FF2B5EF4-FFF2-40B4-BE49-F238E27FC236}">
                <a16:creationId xmlns:a16="http://schemas.microsoft.com/office/drawing/2014/main" id="{8D1181F7-C02E-FBBD-A0E9-70D13B5E9340}"/>
              </a:ext>
            </a:extLst>
          </p:cNvPr>
          <p:cNvGraphicFramePr/>
          <p:nvPr>
            <p:custDataLst>
              <p:tags r:id="rId2"/>
            </p:custDataLst>
          </p:nvPr>
        </p:nvGraphicFramePr>
        <p:xfrm>
          <a:off x="6134389" y="873303"/>
          <a:ext cx="5754542" cy="569020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af 3">
            <a:extLst>
              <a:ext uri="{FF2B5EF4-FFF2-40B4-BE49-F238E27FC236}">
                <a16:creationId xmlns:a16="http://schemas.microsoft.com/office/drawing/2014/main" id="{9AFA807C-C17C-EA0B-3A4B-39EFD7DCD29C}"/>
              </a:ext>
            </a:extLst>
          </p:cNvPr>
          <p:cNvGraphicFramePr/>
          <p:nvPr>
            <p:custDataLst>
              <p:tags r:id="rId3"/>
            </p:custDataLst>
          </p:nvPr>
        </p:nvGraphicFramePr>
        <p:xfrm>
          <a:off x="242110" y="923686"/>
          <a:ext cx="5754542" cy="5589437"/>
        </p:xfrm>
        <a:graphic>
          <a:graphicData uri="http://schemas.openxmlformats.org/drawingml/2006/chart">
            <c:chart xmlns:c="http://schemas.openxmlformats.org/drawingml/2006/chart" xmlns:r="http://schemas.openxmlformats.org/officeDocument/2006/relationships" r:id="rId6"/>
          </a:graphicData>
        </a:graphic>
      </p:graphicFrame>
      <p:sp>
        <p:nvSpPr>
          <p:cNvPr id="6" name="Šipka dolů 1">
            <a:extLst>
              <a:ext uri="{FF2B5EF4-FFF2-40B4-BE49-F238E27FC236}">
                <a16:creationId xmlns:a16="http://schemas.microsoft.com/office/drawing/2014/main" id="{36797E4B-E7E5-5A85-18F4-3EA18F803C22}"/>
              </a:ext>
            </a:extLst>
          </p:cNvPr>
          <p:cNvSpPr/>
          <p:nvPr/>
        </p:nvSpPr>
        <p:spPr>
          <a:xfrm rot="5400000">
            <a:off x="4913804" y="376806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 name="Šipka dolů 1">
            <a:extLst>
              <a:ext uri="{FF2B5EF4-FFF2-40B4-BE49-F238E27FC236}">
                <a16:creationId xmlns:a16="http://schemas.microsoft.com/office/drawing/2014/main" id="{BB9F83E5-88BE-0AC9-70F1-050619FFA601}"/>
              </a:ext>
            </a:extLst>
          </p:cNvPr>
          <p:cNvSpPr/>
          <p:nvPr/>
        </p:nvSpPr>
        <p:spPr>
          <a:xfrm rot="5400000">
            <a:off x="10026282" y="376806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787827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Rodičky kouřící v těhotenství – rok 2020</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2624436" cy="261610"/>
          </a:xfrm>
          <a:prstGeom prst="rect">
            <a:avLst/>
          </a:prstGeom>
          <a:noFill/>
        </p:spPr>
        <p:txBody>
          <a:bodyPr wrap="none" rtlCol="0">
            <a:spAutoFit/>
          </a:bodyPr>
          <a:lstStyle/>
          <a:p>
            <a:pPr>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a:t>
            </a:r>
            <a:r>
              <a:rPr kumimoji="0" lang="cs-CZ" sz="1100" b="0" i="0" u="none" strike="noStrike" kern="1200" cap="none" spc="0" normalizeH="0" baseline="0" noProof="0" dirty="0">
                <a:ln>
                  <a:noFill/>
                </a:ln>
                <a:solidFill>
                  <a:prstClr val="black"/>
                </a:solidFill>
                <a:effectLst/>
                <a:uLnTx/>
                <a:uFillTx/>
                <a:latin typeface="Calibri" panose="020F0502020204030204"/>
                <a:ea typeface="+mn-ea"/>
                <a:cs typeface="+mn-cs"/>
              </a:rPr>
              <a:t> ÚZIS ČR, NRRZ – Rodička, 2020</a:t>
            </a:r>
            <a:endParaRPr kumimoji="0" lang="en-US" sz="11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aphicFrame>
        <p:nvGraphicFramePr>
          <p:cNvPr id="4" name="Graf 3">
            <a:extLst>
              <a:ext uri="{FF2B5EF4-FFF2-40B4-BE49-F238E27FC236}">
                <a16:creationId xmlns:a16="http://schemas.microsoft.com/office/drawing/2014/main" id="{BA256F99-7F6A-10B0-ED07-79AC2914F23B}"/>
              </a:ext>
            </a:extLst>
          </p:cNvPr>
          <p:cNvGraphicFramePr/>
          <p:nvPr>
            <p:custDataLst>
              <p:tags r:id="rId2"/>
            </p:custDataLst>
          </p:nvPr>
        </p:nvGraphicFramePr>
        <p:xfrm>
          <a:off x="253189" y="1144645"/>
          <a:ext cx="7057642" cy="5229469"/>
        </p:xfrm>
        <a:graphic>
          <a:graphicData uri="http://schemas.openxmlformats.org/drawingml/2006/chart">
            <c:chart xmlns:c="http://schemas.openxmlformats.org/drawingml/2006/chart" xmlns:r="http://schemas.openxmlformats.org/officeDocument/2006/relationships" r:id="rId4"/>
          </a:graphicData>
        </a:graphic>
      </p:graphicFrame>
      <p:sp>
        <p:nvSpPr>
          <p:cNvPr id="5" name="Zástupný obsah 5">
            <a:extLst>
              <a:ext uri="{FF2B5EF4-FFF2-40B4-BE49-F238E27FC236}">
                <a16:creationId xmlns:a16="http://schemas.microsoft.com/office/drawing/2014/main" id="{AF862408-4998-3EC4-D48D-16A528CD7D2C}"/>
              </a:ext>
            </a:extLst>
          </p:cNvPr>
          <p:cNvSpPr txBox="1">
            <a:spLocks/>
          </p:cNvSpPr>
          <p:nvPr/>
        </p:nvSpPr>
        <p:spPr>
          <a:xfrm>
            <a:off x="7599454" y="2941245"/>
            <a:ext cx="4348706" cy="2055964"/>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00000"/>
              </a:lnSpc>
              <a:spcBef>
                <a:spcPts val="0"/>
              </a:spcBef>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Počet kouřících rodiček je závažný problém, ovlivňující jak zdravý průběh těhotenství, tak novorozence, který si může nést doživotní zdravotní následky. V kouření v těhotenství jsou v ČR výrazné regionální rozdíly dávající rozsáhlý prostor pro zvyšování zdravotní gramotnosti těhotných.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Šipka dolů 1">
            <a:extLst>
              <a:ext uri="{FF2B5EF4-FFF2-40B4-BE49-F238E27FC236}">
                <a16:creationId xmlns:a16="http://schemas.microsoft.com/office/drawing/2014/main" id="{0C06B2DF-C2A6-95FE-FAF6-F2C55DDF275D}"/>
              </a:ext>
            </a:extLst>
          </p:cNvPr>
          <p:cNvSpPr/>
          <p:nvPr/>
        </p:nvSpPr>
        <p:spPr>
          <a:xfrm rot="5400000">
            <a:off x="4259463" y="3885507"/>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32731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Kuřácké návyky v ČR – vývoj, struktura v %, populace 15+,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7" name="Zástupný obsah 4">
            <a:extLst>
              <a:ext uri="{FF2B5EF4-FFF2-40B4-BE49-F238E27FC236}">
                <a16:creationId xmlns:a16="http://schemas.microsoft.com/office/drawing/2014/main" id="{75058913-AAD0-EDA4-8D6E-4382AD54227F}"/>
              </a:ext>
            </a:extLst>
          </p:cNvPr>
          <p:cNvGraphicFramePr>
            <a:graphicFrameLocks/>
          </p:cNvGraphicFramePr>
          <p:nvPr/>
        </p:nvGraphicFramePr>
        <p:xfrm>
          <a:off x="1355606" y="1193443"/>
          <a:ext cx="9852507" cy="4181384"/>
        </p:xfrm>
        <a:graphic>
          <a:graphicData uri="http://schemas.openxmlformats.org/drawingml/2006/chart">
            <c:chart xmlns:c="http://schemas.openxmlformats.org/drawingml/2006/chart" xmlns:r="http://schemas.openxmlformats.org/officeDocument/2006/relationships" r:id="rId3"/>
          </a:graphicData>
        </a:graphic>
      </p:graphicFrame>
      <p:sp>
        <p:nvSpPr>
          <p:cNvPr id="8" name="Zástupný obsah 1">
            <a:extLst>
              <a:ext uri="{FF2B5EF4-FFF2-40B4-BE49-F238E27FC236}">
                <a16:creationId xmlns:a16="http://schemas.microsoft.com/office/drawing/2014/main" id="{0E305190-1AAD-FC74-3AD0-297BC33242BC}"/>
              </a:ext>
            </a:extLst>
          </p:cNvPr>
          <p:cNvSpPr txBox="1">
            <a:spLocks/>
          </p:cNvSpPr>
          <p:nvPr/>
        </p:nvSpPr>
        <p:spPr>
          <a:xfrm>
            <a:off x="114300" y="5585689"/>
            <a:ext cx="11588090" cy="113017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V roce 2019 bylo v populaci starší 15 let v ČR 24 % denních kuřáků mezi muži  a 16% denních kuřaček u žen. S postupem času se podíl kuřáků snižuje u obou pohlaví. Od roku 1993 se podíl nekuřáků zvýšil o 10 </a:t>
            </a:r>
            <a:r>
              <a:rPr kumimoji="0" lang="cs-CZ" sz="2000" b="0" i="0" u="none" strike="noStrike" kern="1200" cap="none" spc="0" normalizeH="0" baseline="0" noProof="0" dirty="0" err="1">
                <a:ln>
                  <a:noFill/>
                </a:ln>
                <a:solidFill>
                  <a:prstClr val="black"/>
                </a:solidFill>
                <a:effectLst/>
                <a:uLnTx/>
                <a:uFillTx/>
                <a:latin typeface="Calibri" panose="020F0502020204030204"/>
                <a:ea typeface="+mn-ea"/>
                <a:cs typeface="+mn-cs"/>
              </a:rPr>
              <a:t>p.b</a:t>
            </a: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 u mužů a o 7 </a:t>
            </a:r>
            <a:r>
              <a:rPr kumimoji="0" lang="cs-CZ" sz="2000" b="0" i="0" u="none" strike="noStrike" kern="1200" cap="none" spc="0" normalizeH="0" baseline="0" noProof="0" dirty="0" err="1">
                <a:ln>
                  <a:noFill/>
                </a:ln>
                <a:solidFill>
                  <a:prstClr val="black"/>
                </a:solidFill>
                <a:effectLst/>
                <a:uLnTx/>
                <a:uFillTx/>
                <a:latin typeface="Calibri" panose="020F0502020204030204"/>
                <a:ea typeface="+mn-ea"/>
                <a:cs typeface="+mn-cs"/>
              </a:rPr>
              <a:t>p.b</a:t>
            </a: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 u žen</a:t>
            </a:r>
          </a:p>
        </p:txBody>
      </p:sp>
    </p:spTree>
    <p:extLst>
      <p:ext uri="{BB962C8B-B14F-4D97-AF65-F5344CB8AC3E}">
        <p14:creationId xmlns:p14="http://schemas.microsoft.com/office/powerpoint/2010/main" val="173999326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Expozice tabákovému kouři v zemích EU, struktura v %, 15+, 2019</a:t>
            </a:r>
          </a:p>
        </p:txBody>
      </p:sp>
      <p:sp>
        <p:nvSpPr>
          <p:cNvPr id="3" name="TextovéPole 27">
            <a:extLst>
              <a:ext uri="{FF2B5EF4-FFF2-40B4-BE49-F238E27FC236}">
                <a16:creationId xmlns:a16="http://schemas.microsoft.com/office/drawing/2014/main" id="{82998A37-3926-AD0A-9251-655A52E56E26}"/>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3">
            <a:extLst>
              <a:ext uri="{FF2B5EF4-FFF2-40B4-BE49-F238E27FC236}">
                <a16:creationId xmlns:a16="http://schemas.microsoft.com/office/drawing/2014/main" id="{26A639D1-C7DB-5CD7-FBC3-ED9339C10137}"/>
              </a:ext>
            </a:extLst>
          </p:cNvPr>
          <p:cNvGraphicFramePr>
            <a:graphicFrameLocks/>
          </p:cNvGraphicFramePr>
          <p:nvPr/>
        </p:nvGraphicFramePr>
        <p:xfrm>
          <a:off x="506430" y="1166770"/>
          <a:ext cx="11448236" cy="4212557"/>
        </p:xfrm>
        <a:graphic>
          <a:graphicData uri="http://schemas.openxmlformats.org/drawingml/2006/chart">
            <c:chart xmlns:c="http://schemas.openxmlformats.org/drawingml/2006/chart" xmlns:r="http://schemas.openxmlformats.org/officeDocument/2006/relationships" r:id="rId3"/>
          </a:graphicData>
        </a:graphic>
      </p:graphicFrame>
      <p:sp>
        <p:nvSpPr>
          <p:cNvPr id="5" name="Zástupný obsah 1">
            <a:extLst>
              <a:ext uri="{FF2B5EF4-FFF2-40B4-BE49-F238E27FC236}">
                <a16:creationId xmlns:a16="http://schemas.microsoft.com/office/drawing/2014/main" id="{67044CC0-3631-FF36-23A4-69E800851985}"/>
              </a:ext>
            </a:extLst>
          </p:cNvPr>
          <p:cNvSpPr txBox="1">
            <a:spLocks/>
          </p:cNvSpPr>
          <p:nvPr/>
        </p:nvSpPr>
        <p:spPr>
          <a:xfrm>
            <a:off x="139239" y="5571611"/>
            <a:ext cx="11899987" cy="121573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Podíl osob exponovaných tabákovému kouři v České republice patří v rámci EU k vyšším, zejména co se týče podílu osob, které jsou tabákovému kouři vystaveny méně často než denně.</a:t>
            </a:r>
          </a:p>
        </p:txBody>
      </p:sp>
    </p:spTree>
    <p:extLst>
      <p:ext uri="{BB962C8B-B14F-4D97-AF65-F5344CB8AC3E}">
        <p14:creationId xmlns:p14="http://schemas.microsoft.com/office/powerpoint/2010/main" val="257893629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Konzumace alkoholu –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12">
            <a:extLst>
              <a:ext uri="{FF2B5EF4-FFF2-40B4-BE49-F238E27FC236}">
                <a16:creationId xmlns:a16="http://schemas.microsoft.com/office/drawing/2014/main" id="{F119C843-FC5B-4FA9-ABF8-4CADA48242AE}"/>
              </a:ext>
            </a:extLst>
          </p:cNvPr>
          <p:cNvGraphicFramePr/>
          <p:nvPr>
            <p:custDataLst>
              <p:tags r:id="rId2"/>
            </p:custDataLst>
          </p:nvPr>
        </p:nvGraphicFramePr>
        <p:xfrm>
          <a:off x="296180" y="974486"/>
          <a:ext cx="7057642" cy="5484608"/>
        </p:xfrm>
        <a:graphic>
          <a:graphicData uri="http://schemas.openxmlformats.org/drawingml/2006/chart">
            <c:chart xmlns:c="http://schemas.openxmlformats.org/drawingml/2006/chart" xmlns:r="http://schemas.openxmlformats.org/officeDocument/2006/relationships" r:id="rId4"/>
          </a:graphicData>
        </a:graphic>
      </p:graphicFrame>
      <p:sp>
        <p:nvSpPr>
          <p:cNvPr id="5" name="Zástupný obsah 5">
            <a:extLst>
              <a:ext uri="{FF2B5EF4-FFF2-40B4-BE49-F238E27FC236}">
                <a16:creationId xmlns:a16="http://schemas.microsoft.com/office/drawing/2014/main" id="{E86A9A3F-6805-7185-422B-E3D7C83BE59A}"/>
              </a:ext>
            </a:extLst>
          </p:cNvPr>
          <p:cNvSpPr txBox="1">
            <a:spLocks/>
          </p:cNvSpPr>
          <p:nvPr/>
        </p:nvSpPr>
        <p:spPr>
          <a:xfrm>
            <a:off x="7599454" y="2941245"/>
            <a:ext cx="4143658" cy="20559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just">
              <a:defRPr/>
            </a:pPr>
            <a:r>
              <a:rPr lang="cs-CZ" sz="2000" dirty="0">
                <a:solidFill>
                  <a:prstClr val="black"/>
                </a:solidFill>
              </a:rPr>
              <a:t>Česká republika patří v rámci Evropské Unie ke státům s nejvyšší konzumací alkoholu. Tato skutečnost má negativní vliv na zdravotní stav české populace.</a:t>
            </a:r>
            <a:endParaRPr lang="en-US" sz="2000" dirty="0">
              <a:solidFill>
                <a:prstClr val="black"/>
              </a:solidFill>
            </a:endParaRPr>
          </a:p>
        </p:txBody>
      </p:sp>
      <p:sp>
        <p:nvSpPr>
          <p:cNvPr id="6" name="Šipka dolů 1">
            <a:extLst>
              <a:ext uri="{FF2B5EF4-FFF2-40B4-BE49-F238E27FC236}">
                <a16:creationId xmlns:a16="http://schemas.microsoft.com/office/drawing/2014/main" id="{48D0B48B-289E-985E-A492-A608455E5FB9}"/>
              </a:ext>
            </a:extLst>
          </p:cNvPr>
          <p:cNvSpPr/>
          <p:nvPr/>
        </p:nvSpPr>
        <p:spPr>
          <a:xfrm rot="5400000">
            <a:off x="5893377" y="3471207"/>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1650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Riziková konzumace alkoholu – kraje ČR, rok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Graf 3">
            <a:extLst>
              <a:ext uri="{FF2B5EF4-FFF2-40B4-BE49-F238E27FC236}">
                <a16:creationId xmlns:a16="http://schemas.microsoft.com/office/drawing/2014/main" id="{9FEB7B19-5C8A-5701-EFE3-C92E2D8038FD}"/>
              </a:ext>
            </a:extLst>
          </p:cNvPr>
          <p:cNvGraphicFramePr/>
          <p:nvPr>
            <p:custDataLst>
              <p:tags r:id="rId2"/>
            </p:custDataLst>
          </p:nvPr>
        </p:nvGraphicFramePr>
        <p:xfrm>
          <a:off x="352462" y="1132331"/>
          <a:ext cx="7057642" cy="5484608"/>
        </p:xfrm>
        <a:graphic>
          <a:graphicData uri="http://schemas.openxmlformats.org/drawingml/2006/chart">
            <c:chart xmlns:c="http://schemas.openxmlformats.org/drawingml/2006/chart" xmlns:r="http://schemas.openxmlformats.org/officeDocument/2006/relationships" r:id="rId4"/>
          </a:graphicData>
        </a:graphic>
      </p:graphicFrame>
      <p:sp>
        <p:nvSpPr>
          <p:cNvPr id="5" name="Zástupný obsah 5">
            <a:extLst>
              <a:ext uri="{FF2B5EF4-FFF2-40B4-BE49-F238E27FC236}">
                <a16:creationId xmlns:a16="http://schemas.microsoft.com/office/drawing/2014/main" id="{F833E995-4B4C-236E-956B-307319614FE5}"/>
              </a:ext>
            </a:extLst>
          </p:cNvPr>
          <p:cNvSpPr txBox="1">
            <a:spLocks/>
          </p:cNvSpPr>
          <p:nvPr/>
        </p:nvSpPr>
        <p:spPr>
          <a:xfrm>
            <a:off x="7599454" y="2941245"/>
            <a:ext cx="4143658" cy="20559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lnSpc>
                <a:spcPct val="100000"/>
              </a:lnSpc>
              <a:spcBef>
                <a:spcPts val="0"/>
              </a:spcBef>
              <a:defRPr/>
            </a:pPr>
            <a:r>
              <a:rPr kumimoji="0" lang="cs-CZ" sz="2000" b="0" i="0" u="none" strike="noStrike" kern="1200" cap="none" spc="0" normalizeH="0" baseline="0" noProof="0" dirty="0">
                <a:ln>
                  <a:noFill/>
                </a:ln>
                <a:solidFill>
                  <a:prstClr val="black"/>
                </a:solidFill>
                <a:effectLst/>
                <a:uLnTx/>
                <a:uFillTx/>
                <a:latin typeface="Calibri" panose="020F0502020204030204"/>
                <a:ea typeface="+mn-ea"/>
                <a:cs typeface="+mn-cs"/>
              </a:rPr>
              <a:t>Vysoký podíl rizikové konzumace alkoholu je závažným problémem české populace.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Šipka dolů 1">
            <a:extLst>
              <a:ext uri="{FF2B5EF4-FFF2-40B4-BE49-F238E27FC236}">
                <a16:creationId xmlns:a16="http://schemas.microsoft.com/office/drawing/2014/main" id="{12E12271-3A00-081D-206F-207860F9CBB3}"/>
              </a:ext>
            </a:extLst>
          </p:cNvPr>
          <p:cNvSpPr/>
          <p:nvPr/>
        </p:nvSpPr>
        <p:spPr>
          <a:xfrm rot="5400000">
            <a:off x="6193171" y="3555098"/>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271043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normAutofit fontScale="90000"/>
          </a:bodyPr>
          <a:lstStyle/>
          <a:p>
            <a:r>
              <a:rPr lang="cs-CZ" dirty="0"/>
              <a:t>Podíl osob konzumujících 6 a více alkoholických nápojů při jedné příležitosti alespoň jednou měsíčně – kraje ČR, rok 2019</a:t>
            </a:r>
          </a:p>
        </p:txBody>
      </p:sp>
      <p:sp>
        <p:nvSpPr>
          <p:cNvPr id="4" name="TextovéPole 27">
            <a:extLst>
              <a:ext uri="{FF2B5EF4-FFF2-40B4-BE49-F238E27FC236}">
                <a16:creationId xmlns:a16="http://schemas.microsoft.com/office/drawing/2014/main" id="{D5AA731D-15A7-C4C2-EAEA-695ED95827CC}"/>
              </a:ext>
            </a:extLst>
          </p:cNvPr>
          <p:cNvSpPr txBox="1"/>
          <p:nvPr>
            <p:custDataLst>
              <p:tags r:id="rId1"/>
            </p:custDataLst>
          </p:nvPr>
        </p:nvSpPr>
        <p:spPr>
          <a:xfrm>
            <a:off x="114300" y="1009937"/>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5" name="Graf 3">
            <a:extLst>
              <a:ext uri="{FF2B5EF4-FFF2-40B4-BE49-F238E27FC236}">
                <a16:creationId xmlns:a16="http://schemas.microsoft.com/office/drawing/2014/main" id="{6F5239EE-792A-DFF2-555A-1D7F3CF909C4}"/>
              </a:ext>
            </a:extLst>
          </p:cNvPr>
          <p:cNvGraphicFramePr/>
          <p:nvPr>
            <p:custDataLst>
              <p:tags r:id="rId2"/>
            </p:custDataLst>
          </p:nvPr>
        </p:nvGraphicFramePr>
        <p:xfrm>
          <a:off x="175847" y="1114171"/>
          <a:ext cx="5754542" cy="558943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 name="Graf 3">
            <a:extLst>
              <a:ext uri="{FF2B5EF4-FFF2-40B4-BE49-F238E27FC236}">
                <a16:creationId xmlns:a16="http://schemas.microsoft.com/office/drawing/2014/main" id="{0B999CDD-56B2-92EA-A94E-874010C3BA4E}"/>
              </a:ext>
            </a:extLst>
          </p:cNvPr>
          <p:cNvGraphicFramePr/>
          <p:nvPr>
            <p:custDataLst>
              <p:tags r:id="rId3"/>
            </p:custDataLst>
          </p:nvPr>
        </p:nvGraphicFramePr>
        <p:xfrm>
          <a:off x="6323158" y="1063790"/>
          <a:ext cx="5754542" cy="5690201"/>
        </p:xfrm>
        <a:graphic>
          <a:graphicData uri="http://schemas.openxmlformats.org/drawingml/2006/chart">
            <c:chart xmlns:c="http://schemas.openxmlformats.org/drawingml/2006/chart" xmlns:r="http://schemas.openxmlformats.org/officeDocument/2006/relationships" r:id="rId6"/>
          </a:graphicData>
        </a:graphic>
      </p:graphicFrame>
      <p:sp>
        <p:nvSpPr>
          <p:cNvPr id="3" name="Šipka dolů 1">
            <a:extLst>
              <a:ext uri="{FF2B5EF4-FFF2-40B4-BE49-F238E27FC236}">
                <a16:creationId xmlns:a16="http://schemas.microsoft.com/office/drawing/2014/main" id="{7BD347A4-2A9D-7F8D-D2E4-481D76FB8CCE}"/>
              </a:ext>
            </a:extLst>
          </p:cNvPr>
          <p:cNvSpPr/>
          <p:nvPr/>
        </p:nvSpPr>
        <p:spPr>
          <a:xfrm rot="5400000">
            <a:off x="5037699" y="4251384"/>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 name="Šipka dolů 1">
            <a:extLst>
              <a:ext uri="{FF2B5EF4-FFF2-40B4-BE49-F238E27FC236}">
                <a16:creationId xmlns:a16="http://schemas.microsoft.com/office/drawing/2014/main" id="{12BCB394-9FE6-2B4B-4C64-EB085D288F29}"/>
              </a:ext>
            </a:extLst>
          </p:cNvPr>
          <p:cNvSpPr/>
          <p:nvPr/>
        </p:nvSpPr>
        <p:spPr>
          <a:xfrm rot="5400000">
            <a:off x="9728545" y="335516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44900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Vývoj obezity v ČR za období 1993–2019 (populace 15+)</a:t>
            </a:r>
          </a:p>
        </p:txBody>
      </p:sp>
      <p:sp>
        <p:nvSpPr>
          <p:cNvPr id="3" name="TextovéPole 27">
            <a:extLst>
              <a:ext uri="{FF2B5EF4-FFF2-40B4-BE49-F238E27FC236}">
                <a16:creationId xmlns:a16="http://schemas.microsoft.com/office/drawing/2014/main" id="{24ADFDD2-E8F9-0069-844E-F78E62D6428D}"/>
              </a:ext>
            </a:extLst>
          </p:cNvPr>
          <p:cNvSpPr txBox="1"/>
          <p:nvPr>
            <p:custDataLst>
              <p:tags r:id="rId1"/>
            </p:custDataLst>
          </p:nvPr>
        </p:nvSpPr>
        <p:spPr>
          <a:xfrm>
            <a:off x="114300" y="843681"/>
            <a:ext cx="1794081"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a:t>
            </a:r>
            <a:r>
              <a:rPr kumimoji="0" lang="cs-CZ" sz="1100" b="0" i="0" u="none" strike="noStrike" kern="0" cap="none" spc="0" normalizeH="0" baseline="0" noProof="0" dirty="0">
                <a:ln>
                  <a:noFill/>
                </a:ln>
                <a:solidFill>
                  <a:prstClr val="black"/>
                </a:solidFill>
                <a:effectLst/>
                <a:uLnTx/>
                <a:uFillTx/>
              </a:rPr>
              <a:t>(</a:t>
            </a:r>
            <a:r>
              <a:rPr kumimoji="0" lang="en-US" sz="1100" b="0" i="0" u="none" strike="noStrike" kern="0" cap="none" spc="0" normalizeH="0" baseline="0" noProof="0" dirty="0">
                <a:ln>
                  <a:noFill/>
                </a:ln>
                <a:solidFill>
                  <a:prstClr val="black"/>
                </a:solidFill>
                <a:effectLst/>
                <a:uLnTx/>
                <a:uFillTx/>
              </a:rPr>
              <a:t>E</a:t>
            </a:r>
            <a:r>
              <a:rPr kumimoji="0" lang="cs-CZ" sz="1100" b="0" i="0" u="none" strike="noStrike" kern="0" cap="none" spc="0" normalizeH="0" baseline="0" noProof="0" dirty="0">
                <a:ln>
                  <a:noFill/>
                </a:ln>
                <a:solidFill>
                  <a:prstClr val="black"/>
                </a:solidFill>
                <a:effectLst/>
                <a:uLnTx/>
                <a:uFillTx/>
              </a:rPr>
              <a:t>)</a:t>
            </a:r>
            <a:r>
              <a:rPr kumimoji="0" lang="en-US" sz="1100" b="0" i="0" u="none" strike="noStrike" kern="0" cap="none" spc="0" normalizeH="0" baseline="0" noProof="0" dirty="0">
                <a:ln>
                  <a:noFill/>
                </a:ln>
                <a:solidFill>
                  <a:prstClr val="black"/>
                </a:solidFill>
                <a:effectLst/>
                <a:uLnTx/>
                <a:uFillTx/>
              </a:rPr>
              <a:t>HIS </a:t>
            </a:r>
            <a:r>
              <a:rPr kumimoji="0" lang="cs-CZ" sz="1100" b="0" i="0" u="none" strike="noStrike" kern="0" cap="none" spc="0" normalizeH="0" baseline="0" noProof="0" dirty="0">
                <a:ln>
                  <a:noFill/>
                </a:ln>
                <a:solidFill>
                  <a:prstClr val="black"/>
                </a:solidFill>
                <a:effectLst/>
                <a:uLnTx/>
                <a:uFillTx/>
              </a:rPr>
              <a:t>1993–</a:t>
            </a:r>
            <a:r>
              <a:rPr kumimoji="0" lang="en-US" sz="1100" b="0" i="0" u="none" strike="noStrike" kern="0" cap="none" spc="0" normalizeH="0" baseline="0" noProof="0" dirty="0">
                <a:ln>
                  <a:noFill/>
                </a:ln>
                <a:solidFill>
                  <a:prstClr val="black"/>
                </a:solidFill>
                <a:effectLst/>
                <a:uLnTx/>
                <a:uFillTx/>
              </a:rPr>
              <a:t>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5" name="Graf 4">
            <a:extLst>
              <a:ext uri="{FF2B5EF4-FFF2-40B4-BE49-F238E27FC236}">
                <a16:creationId xmlns:a16="http://schemas.microsoft.com/office/drawing/2014/main" id="{8AAA587D-F952-0BCB-2E74-F44708263613}"/>
              </a:ext>
            </a:extLst>
          </p:cNvPr>
          <p:cNvGraphicFramePr>
            <a:graphicFrameLocks/>
          </p:cNvGraphicFramePr>
          <p:nvPr>
            <p:extLst>
              <p:ext uri="{D42A27DB-BD31-4B8C-83A1-F6EECF244321}">
                <p14:modId xmlns:p14="http://schemas.microsoft.com/office/powerpoint/2010/main" val="1186890188"/>
              </p:ext>
            </p:extLst>
          </p:nvPr>
        </p:nvGraphicFramePr>
        <p:xfrm>
          <a:off x="1259250" y="1196657"/>
          <a:ext cx="9673499" cy="4312474"/>
        </p:xfrm>
        <a:graphic>
          <a:graphicData uri="http://schemas.openxmlformats.org/drawingml/2006/chart">
            <c:chart xmlns:c="http://schemas.openxmlformats.org/drawingml/2006/chart" xmlns:r="http://schemas.openxmlformats.org/officeDocument/2006/relationships" r:id="rId3"/>
          </a:graphicData>
        </a:graphic>
      </p:graphicFrame>
      <p:sp>
        <p:nvSpPr>
          <p:cNvPr id="6" name="Zástupný obsah 1">
            <a:extLst>
              <a:ext uri="{FF2B5EF4-FFF2-40B4-BE49-F238E27FC236}">
                <a16:creationId xmlns:a16="http://schemas.microsoft.com/office/drawing/2014/main" id="{3829BD64-96CC-DA79-0DC0-BE19FB831760}"/>
              </a:ext>
            </a:extLst>
          </p:cNvPr>
          <p:cNvSpPr txBox="1">
            <a:spLocks/>
          </p:cNvSpPr>
          <p:nvPr/>
        </p:nvSpPr>
        <p:spPr>
          <a:xfrm>
            <a:off x="141313" y="5725725"/>
            <a:ext cx="11588090" cy="8323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None/>
              <a:tabLst/>
              <a:defRPr/>
            </a:pPr>
            <a:r>
              <a:rPr lang="cs-CZ" sz="1800" dirty="0"/>
              <a:t>Nadváhou nebo obezitou trpělo v roce 2019 více než 2/3 mužů a zhruba polovina žen. Podíl osob s obezitou dlouhodobě roste, zatímco v roce 1993 bylo obézních zhruba 10 % osob ve věku 15 a více let, v roce 2019 to byl již zhruba dvojnásobek.</a:t>
            </a:r>
          </a:p>
        </p:txBody>
      </p:sp>
      <p:sp>
        <p:nvSpPr>
          <p:cNvPr id="7" name="TextovéPole 6">
            <a:extLst>
              <a:ext uri="{FF2B5EF4-FFF2-40B4-BE49-F238E27FC236}">
                <a16:creationId xmlns:a16="http://schemas.microsoft.com/office/drawing/2014/main" id="{C3CD5000-DE03-ED54-377C-7ED2C199076F}"/>
              </a:ext>
            </a:extLst>
          </p:cNvPr>
          <p:cNvSpPr txBox="1"/>
          <p:nvPr/>
        </p:nvSpPr>
        <p:spPr>
          <a:xfrm>
            <a:off x="686774" y="1306702"/>
            <a:ext cx="649131" cy="369332"/>
          </a:xfrm>
          <a:prstGeom prst="rect">
            <a:avLst/>
          </a:prstGeom>
          <a:noFill/>
        </p:spPr>
        <p:txBody>
          <a:bodyPr wrap="square">
            <a:spAutoFit/>
          </a:bodyPr>
          <a:lstStyle/>
          <a:p>
            <a:pPr algn="ctr" fontAlgn="ctr"/>
            <a:r>
              <a:rPr lang="cs-CZ" sz="1800" b="1" i="0" u="none" strike="noStrike" kern="1200" dirty="0">
                <a:solidFill>
                  <a:schemeClr val="tx1"/>
                </a:solidFill>
                <a:effectLst/>
                <a:latin typeface="Calibri" panose="020F0502020204030204" pitchFamily="34" charset="0"/>
                <a:ea typeface="+mn-ea"/>
                <a:cs typeface="+mn-cs"/>
              </a:rPr>
              <a:t>%</a:t>
            </a:r>
          </a:p>
        </p:txBody>
      </p:sp>
    </p:spTree>
    <p:extLst>
      <p:ext uri="{BB962C8B-B14F-4D97-AF65-F5344CB8AC3E}">
        <p14:creationId xmlns:p14="http://schemas.microsoft.com/office/powerpoint/2010/main" val="31478176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Podíl obézních v zemích EU (2019, populace 15+)</a:t>
            </a:r>
          </a:p>
        </p:txBody>
      </p:sp>
      <p:sp>
        <p:nvSpPr>
          <p:cNvPr id="3" name="TextovéPole 27">
            <a:extLst>
              <a:ext uri="{FF2B5EF4-FFF2-40B4-BE49-F238E27FC236}">
                <a16:creationId xmlns:a16="http://schemas.microsoft.com/office/drawing/2014/main" id="{A380C427-3239-68D8-FD9E-A08508D91F2A}"/>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graphicFrame>
        <p:nvGraphicFramePr>
          <p:cNvPr id="4" name="Zástupný obsah 4">
            <a:extLst>
              <a:ext uri="{FF2B5EF4-FFF2-40B4-BE49-F238E27FC236}">
                <a16:creationId xmlns:a16="http://schemas.microsoft.com/office/drawing/2014/main" id="{43DBA81A-D930-7D30-21CC-CB7959C88982}"/>
              </a:ext>
            </a:extLst>
          </p:cNvPr>
          <p:cNvGraphicFramePr>
            <a:graphicFrameLocks/>
          </p:cNvGraphicFramePr>
          <p:nvPr/>
        </p:nvGraphicFramePr>
        <p:xfrm>
          <a:off x="166396" y="871136"/>
          <a:ext cx="7923245" cy="281168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Graf 4">
            <a:extLst>
              <a:ext uri="{FF2B5EF4-FFF2-40B4-BE49-F238E27FC236}">
                <a16:creationId xmlns:a16="http://schemas.microsoft.com/office/drawing/2014/main" id="{E8EC3896-3836-F13A-C209-E2B75DCAC69A}"/>
              </a:ext>
            </a:extLst>
          </p:cNvPr>
          <p:cNvGraphicFramePr>
            <a:graphicFrameLocks/>
          </p:cNvGraphicFramePr>
          <p:nvPr/>
        </p:nvGraphicFramePr>
        <p:xfrm>
          <a:off x="4383881" y="3290394"/>
          <a:ext cx="7411519" cy="3160278"/>
        </p:xfrm>
        <a:graphic>
          <a:graphicData uri="http://schemas.openxmlformats.org/drawingml/2006/chart">
            <c:chart xmlns:c="http://schemas.openxmlformats.org/drawingml/2006/chart" xmlns:r="http://schemas.openxmlformats.org/officeDocument/2006/relationships" r:id="rId5"/>
          </a:graphicData>
        </a:graphic>
      </p:graphicFrame>
      <p:sp>
        <p:nvSpPr>
          <p:cNvPr id="6" name="Zástupný obsah 5">
            <a:extLst>
              <a:ext uri="{FF2B5EF4-FFF2-40B4-BE49-F238E27FC236}">
                <a16:creationId xmlns:a16="http://schemas.microsoft.com/office/drawing/2014/main" id="{50B4E808-57A3-0EA5-B27C-501E75021B92}"/>
              </a:ext>
            </a:extLst>
          </p:cNvPr>
          <p:cNvSpPr txBox="1">
            <a:spLocks/>
          </p:cNvSpPr>
          <p:nvPr>
            <p:custDataLst>
              <p:tags r:id="rId2"/>
            </p:custDataLst>
          </p:nvPr>
        </p:nvSpPr>
        <p:spPr>
          <a:xfrm>
            <a:off x="203310" y="4004075"/>
            <a:ext cx="4143658" cy="20559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None/>
              <a:tabLst/>
              <a:defRPr/>
            </a:pPr>
            <a:r>
              <a:rPr lang="cs-CZ" sz="1800" dirty="0"/>
              <a:t>Podíl obézních osob v ČR je ve srovnání </a:t>
            </a:r>
            <a:br>
              <a:rPr lang="cs-CZ" sz="1800" dirty="0"/>
            </a:br>
            <a:r>
              <a:rPr lang="cs-CZ" sz="1800" dirty="0"/>
              <a:t>s ostatními zeměmi EU nadprůměrný, zejména u mužů patří Česko k zemím </a:t>
            </a:r>
            <a:br>
              <a:rPr lang="cs-CZ" sz="1800" dirty="0"/>
            </a:br>
            <a:r>
              <a:rPr lang="cs-CZ" sz="1800" dirty="0"/>
              <a:t>s nejvyšším podílem obézních osob.</a:t>
            </a:r>
          </a:p>
        </p:txBody>
      </p:sp>
      <p:sp>
        <p:nvSpPr>
          <p:cNvPr id="7" name="Šipka dolů 1">
            <a:extLst>
              <a:ext uri="{FF2B5EF4-FFF2-40B4-BE49-F238E27FC236}">
                <a16:creationId xmlns:a16="http://schemas.microsoft.com/office/drawing/2014/main" id="{E8CAF39C-6F1B-4CA0-6B84-A7663A43E753}"/>
              </a:ext>
            </a:extLst>
          </p:cNvPr>
          <p:cNvSpPr/>
          <p:nvPr/>
        </p:nvSpPr>
        <p:spPr>
          <a:xfrm>
            <a:off x="8277790" y="3737938"/>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 name="Šipka dolů 1">
            <a:extLst>
              <a:ext uri="{FF2B5EF4-FFF2-40B4-BE49-F238E27FC236}">
                <a16:creationId xmlns:a16="http://schemas.microsoft.com/office/drawing/2014/main" id="{95557376-2C7F-53BA-990F-713E70710075}"/>
              </a:ext>
            </a:extLst>
          </p:cNvPr>
          <p:cNvSpPr/>
          <p:nvPr/>
        </p:nvSpPr>
        <p:spPr>
          <a:xfrm>
            <a:off x="6633806" y="1138847"/>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92122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Podíl osob sportujících min. 150 minut týdně (% z osob 15+, 2019)</a:t>
            </a:r>
          </a:p>
        </p:txBody>
      </p:sp>
      <p:sp>
        <p:nvSpPr>
          <p:cNvPr id="3" name="TextovéPole 27">
            <a:extLst>
              <a:ext uri="{FF2B5EF4-FFF2-40B4-BE49-F238E27FC236}">
                <a16:creationId xmlns:a16="http://schemas.microsoft.com/office/drawing/2014/main" id="{9DC20CB4-84EB-420D-A1E2-A959CDF56200}"/>
              </a:ext>
            </a:extLst>
          </p:cNvPr>
          <p:cNvSpPr txBox="1"/>
          <p:nvPr>
            <p:custDataLst>
              <p:tags r:id="rId1"/>
            </p:custDataLst>
          </p:nvPr>
        </p:nvSpPr>
        <p:spPr>
          <a:xfrm>
            <a:off x="114300" y="843681"/>
            <a:ext cx="1348446"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endParaRPr kumimoji="0" lang="cs-CZ" sz="1100" b="0" i="0" u="none" strike="noStrike" kern="0" cap="none" spc="0" normalizeH="0" baseline="0" noProof="0" dirty="0">
              <a:ln>
                <a:noFill/>
              </a:ln>
              <a:solidFill>
                <a:prstClr val="black"/>
              </a:solidFill>
              <a:effectLst/>
              <a:uLnTx/>
              <a:uFillTx/>
            </a:endParaRPr>
          </a:p>
        </p:txBody>
      </p:sp>
      <p:sp>
        <p:nvSpPr>
          <p:cNvPr id="4" name="Zástupný obsah 5">
            <a:extLst>
              <a:ext uri="{FF2B5EF4-FFF2-40B4-BE49-F238E27FC236}">
                <a16:creationId xmlns:a16="http://schemas.microsoft.com/office/drawing/2014/main" id="{97E4264F-3491-EDCE-93C4-C3A010A370BF}"/>
              </a:ext>
            </a:extLst>
          </p:cNvPr>
          <p:cNvSpPr txBox="1">
            <a:spLocks/>
          </p:cNvSpPr>
          <p:nvPr/>
        </p:nvSpPr>
        <p:spPr>
          <a:xfrm>
            <a:off x="200975" y="4498848"/>
            <a:ext cx="4143658" cy="152415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cs-CZ" sz="1800" dirty="0"/>
              <a:t>Podíl osob sportujících min. 150 minut týdně je v ČR podprůměrný, a to jak u mužů tak u žen.</a:t>
            </a:r>
          </a:p>
        </p:txBody>
      </p:sp>
      <p:graphicFrame>
        <p:nvGraphicFramePr>
          <p:cNvPr id="5" name="Graf 4">
            <a:extLst>
              <a:ext uri="{FF2B5EF4-FFF2-40B4-BE49-F238E27FC236}">
                <a16:creationId xmlns:a16="http://schemas.microsoft.com/office/drawing/2014/main" id="{40364351-DDD6-B370-6048-D679CFA1E6C4}"/>
              </a:ext>
            </a:extLst>
          </p:cNvPr>
          <p:cNvGraphicFramePr>
            <a:graphicFrameLocks/>
          </p:cNvGraphicFramePr>
          <p:nvPr>
            <p:custDataLst>
              <p:tags r:id="rId2"/>
            </p:custDataLst>
          </p:nvPr>
        </p:nvGraphicFramePr>
        <p:xfrm>
          <a:off x="210390" y="891140"/>
          <a:ext cx="7606615" cy="30759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Graf 5">
            <a:extLst>
              <a:ext uri="{FF2B5EF4-FFF2-40B4-BE49-F238E27FC236}">
                <a16:creationId xmlns:a16="http://schemas.microsoft.com/office/drawing/2014/main" id="{34A93CB9-E3FE-743D-C137-FFF1ACE93321}"/>
              </a:ext>
            </a:extLst>
          </p:cNvPr>
          <p:cNvGraphicFramePr>
            <a:graphicFrameLocks/>
          </p:cNvGraphicFramePr>
          <p:nvPr/>
        </p:nvGraphicFramePr>
        <p:xfrm>
          <a:off x="4728975" y="3587783"/>
          <a:ext cx="7087645" cy="2798956"/>
        </p:xfrm>
        <a:graphic>
          <a:graphicData uri="http://schemas.openxmlformats.org/drawingml/2006/chart">
            <c:chart xmlns:c="http://schemas.openxmlformats.org/drawingml/2006/chart" xmlns:r="http://schemas.openxmlformats.org/officeDocument/2006/relationships" r:id="rId5"/>
          </a:graphicData>
        </a:graphic>
      </p:graphicFrame>
      <p:sp>
        <p:nvSpPr>
          <p:cNvPr id="7" name="Šipka dolů 1">
            <a:extLst>
              <a:ext uri="{FF2B5EF4-FFF2-40B4-BE49-F238E27FC236}">
                <a16:creationId xmlns:a16="http://schemas.microsoft.com/office/drawing/2014/main" id="{1AC94C39-6B48-C00F-F405-235D539D40CB}"/>
              </a:ext>
            </a:extLst>
          </p:cNvPr>
          <p:cNvSpPr/>
          <p:nvPr/>
        </p:nvSpPr>
        <p:spPr>
          <a:xfrm>
            <a:off x="3739604" y="1619885"/>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 name="Šipka dolů 1">
            <a:extLst>
              <a:ext uri="{FF2B5EF4-FFF2-40B4-BE49-F238E27FC236}">
                <a16:creationId xmlns:a16="http://schemas.microsoft.com/office/drawing/2014/main" id="{1CED114B-F0EC-4D93-D520-CA1CF32D92D8}"/>
              </a:ext>
            </a:extLst>
          </p:cNvPr>
          <p:cNvSpPr/>
          <p:nvPr/>
        </p:nvSpPr>
        <p:spPr>
          <a:xfrm>
            <a:off x="7817005" y="4297411"/>
            <a:ext cx="112266" cy="440833"/>
          </a:xfrm>
          <a:prstGeom prst="downArrow">
            <a:avLst/>
          </a:prstGeom>
          <a:solidFill>
            <a:srgbClr val="FFC000"/>
          </a:solidFill>
          <a:ln w="12700" cap="flat" cmpd="sng" algn="ctr">
            <a:solidFill>
              <a:sysClr val="windowText" lastClr="000000"/>
            </a:solidFill>
            <a:prstDash val="solid"/>
            <a:miter lim="800000"/>
          </a:ln>
          <a:effectLst/>
        </p:spPr>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cs-CZ" sz="11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734615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D14D1-DBED-1A9D-EB68-E3919656EDAF}"/>
              </a:ext>
            </a:extLst>
          </p:cNvPr>
          <p:cNvSpPr>
            <a:spLocks noGrp="1"/>
          </p:cNvSpPr>
          <p:nvPr>
            <p:ph type="title"/>
          </p:nvPr>
        </p:nvSpPr>
        <p:spPr>
          <a:xfrm>
            <a:off x="114300" y="142133"/>
            <a:ext cx="12077699" cy="832353"/>
          </a:xfrm>
        </p:spPr>
        <p:txBody>
          <a:bodyPr/>
          <a:lstStyle/>
          <a:p>
            <a:r>
              <a:rPr lang="cs-CZ" dirty="0"/>
              <a:t>Vysoký krevní tlak v mezinárodním srovnání (2019)</a:t>
            </a:r>
          </a:p>
        </p:txBody>
      </p:sp>
      <p:sp>
        <p:nvSpPr>
          <p:cNvPr id="3" name="TextovéPole 27">
            <a:extLst>
              <a:ext uri="{FF2B5EF4-FFF2-40B4-BE49-F238E27FC236}">
                <a16:creationId xmlns:a16="http://schemas.microsoft.com/office/drawing/2014/main" id="{C7EC7F71-6E38-59C1-0C35-A72636D1A272}"/>
              </a:ext>
            </a:extLst>
          </p:cNvPr>
          <p:cNvSpPr txBox="1"/>
          <p:nvPr>
            <p:custDataLst>
              <p:tags r:id="rId1"/>
            </p:custDataLst>
          </p:nvPr>
        </p:nvSpPr>
        <p:spPr>
          <a:xfrm>
            <a:off x="114300" y="843681"/>
            <a:ext cx="4320413" cy="26161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prstClr val="black"/>
                </a:solidFill>
                <a:effectLst/>
                <a:uLnTx/>
                <a:uFillTx/>
              </a:rPr>
              <a:t>Zdroj</a:t>
            </a:r>
            <a:r>
              <a:rPr kumimoji="0" lang="en-US" sz="1100" b="0" i="0" u="none" strike="noStrike" kern="0" cap="none" spc="0" normalizeH="0" baseline="0" noProof="0" dirty="0">
                <a:ln>
                  <a:noFill/>
                </a:ln>
                <a:solidFill>
                  <a:prstClr val="black"/>
                </a:solidFill>
                <a:effectLst/>
                <a:uLnTx/>
                <a:uFillTx/>
              </a:rPr>
              <a:t> </a:t>
            </a:r>
            <a:r>
              <a:rPr kumimoji="0" lang="en-US" sz="1100" b="0" i="0" u="none" strike="noStrike" kern="0" cap="none" spc="0" normalizeH="0" baseline="0" noProof="0" dirty="0" err="1">
                <a:ln>
                  <a:noFill/>
                </a:ln>
                <a:solidFill>
                  <a:prstClr val="black"/>
                </a:solidFill>
                <a:effectLst/>
                <a:uLnTx/>
                <a:uFillTx/>
              </a:rPr>
              <a:t>dat</a:t>
            </a:r>
            <a:r>
              <a:rPr kumimoji="0" lang="en-US" sz="1100" b="0" i="0" u="none" strike="noStrike" kern="0" cap="none" spc="0" normalizeH="0" baseline="0" noProof="0" dirty="0">
                <a:ln>
                  <a:noFill/>
                </a:ln>
                <a:solidFill>
                  <a:prstClr val="black"/>
                </a:solidFill>
                <a:effectLst/>
                <a:uLnTx/>
                <a:uFillTx/>
              </a:rPr>
              <a:t>: EHIS 2019</a:t>
            </a:r>
            <a:r>
              <a:rPr kumimoji="0" lang="cs-CZ" sz="1100" b="0" i="0" u="none" strike="noStrike" kern="0" cap="none" spc="0" normalizeH="0" baseline="0" noProof="0" dirty="0">
                <a:ln>
                  <a:noFill/>
                </a:ln>
                <a:solidFill>
                  <a:prstClr val="black"/>
                </a:solidFill>
                <a:effectLst/>
                <a:uLnTx/>
                <a:uFillTx/>
              </a:rPr>
              <a:t> (data za 2019 dosud na </a:t>
            </a:r>
            <a:r>
              <a:rPr lang="cs-CZ" sz="1100" kern="0" dirty="0">
                <a:solidFill>
                  <a:prstClr val="black"/>
                </a:solidFill>
              </a:rPr>
              <a:t>E</a:t>
            </a:r>
            <a:r>
              <a:rPr kumimoji="0" lang="cs-CZ" sz="1100" b="0" i="0" u="none" strike="noStrike" kern="0" cap="none" spc="0" normalizeH="0" baseline="0" noProof="0" dirty="0" err="1">
                <a:ln>
                  <a:noFill/>
                </a:ln>
                <a:solidFill>
                  <a:prstClr val="black"/>
                </a:solidFill>
                <a:effectLst/>
                <a:uLnTx/>
                <a:uFillTx/>
              </a:rPr>
              <a:t>urostatu</a:t>
            </a:r>
            <a:r>
              <a:rPr kumimoji="0" lang="cs-CZ" sz="1100" b="0" i="0" u="none" strike="noStrike" kern="0" cap="none" spc="0" normalizeH="0" baseline="0" noProof="0" dirty="0">
                <a:ln>
                  <a:noFill/>
                </a:ln>
                <a:solidFill>
                  <a:prstClr val="black"/>
                </a:solidFill>
                <a:effectLst/>
                <a:uLnTx/>
                <a:uFillTx/>
              </a:rPr>
              <a:t> nejsou dostupná)</a:t>
            </a:r>
          </a:p>
        </p:txBody>
      </p:sp>
      <p:sp>
        <p:nvSpPr>
          <p:cNvPr id="8" name="Zástupný obsah 5">
            <a:extLst>
              <a:ext uri="{FF2B5EF4-FFF2-40B4-BE49-F238E27FC236}">
                <a16:creationId xmlns:a16="http://schemas.microsoft.com/office/drawing/2014/main" id="{C7CFBDEF-D80C-E149-AB39-75242DFA41C9}"/>
              </a:ext>
            </a:extLst>
          </p:cNvPr>
          <p:cNvSpPr txBox="1">
            <a:spLocks/>
          </p:cNvSpPr>
          <p:nvPr/>
        </p:nvSpPr>
        <p:spPr>
          <a:xfrm>
            <a:off x="7599454" y="2941245"/>
            <a:ext cx="4143658" cy="20559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00000"/>
              </a:lnSpc>
              <a:spcBef>
                <a:spcPts val="0"/>
              </a:spcBef>
              <a:buNone/>
              <a:defRPr/>
            </a:pPr>
            <a:r>
              <a:rPr lang="cs-CZ" sz="1800" dirty="0"/>
              <a:t>Česká populace se v mezinárodním srovnání nadprůměrně zatížena  počtem osob s vysokým krevním tlakem. </a:t>
            </a:r>
            <a:endParaRPr lang="en-US" sz="1800" dirty="0"/>
          </a:p>
        </p:txBody>
      </p:sp>
      <p:graphicFrame>
        <p:nvGraphicFramePr>
          <p:cNvPr id="4" name="Graf 3">
            <a:extLst>
              <a:ext uri="{FF2B5EF4-FFF2-40B4-BE49-F238E27FC236}">
                <a16:creationId xmlns:a16="http://schemas.microsoft.com/office/drawing/2014/main" id="{2E95BED2-ABE6-93D7-8F65-2614EB303773}"/>
              </a:ext>
            </a:extLst>
          </p:cNvPr>
          <p:cNvGraphicFramePr/>
          <p:nvPr>
            <p:custDataLst>
              <p:tags r:id="rId2"/>
            </p:custDataLst>
            <p:extLst>
              <p:ext uri="{D42A27DB-BD31-4B8C-83A1-F6EECF244321}">
                <p14:modId xmlns:p14="http://schemas.microsoft.com/office/powerpoint/2010/main" val="1104281214"/>
              </p:ext>
            </p:extLst>
          </p:nvPr>
        </p:nvGraphicFramePr>
        <p:xfrm>
          <a:off x="154016" y="1264417"/>
          <a:ext cx="7200000" cy="50724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72094435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SLIDEFAB_CUSTOMSORTGLOBALLY" val="False"/>
</p:tagLst>
</file>

<file path=ppt/tags/tag1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02.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06.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0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13.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1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1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2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1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6.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2"/>
  <p:tag name="SLIDEFAB_EXPORTMODE" val="2"/>
</p:tagLst>
</file>

<file path=ppt/tags/tag1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4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0.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6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1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8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1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1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2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0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0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0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6.xml><?xml version="1.0" encoding="utf-8"?>
<p:tagLst xmlns:a="http://schemas.openxmlformats.org/drawingml/2006/main" xmlns:r="http://schemas.openxmlformats.org/officeDocument/2006/relationships" xmlns:p="http://schemas.openxmlformats.org/presentationml/2006/main">
  <p:tag name="SLIDEFAB_SHAPECONDITIONMETACTIONDELETE" val="True"/>
  <p:tag name="SLIDEFAB_RESIZEMODE" val="1"/>
  <p:tag name="SLIDEFAB_EXPORTMODE" val="7"/>
</p:tagLst>
</file>

<file path=ppt/tags/tag20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0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1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1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1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1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2.xml><?xml version="1.0" encoding="utf-8"?>
<p:tagLst xmlns:a="http://schemas.openxmlformats.org/drawingml/2006/main" xmlns:r="http://schemas.openxmlformats.org/officeDocument/2006/relationships" xmlns:p="http://schemas.openxmlformats.org/presentationml/2006/main">
  <p:tag name="SLIDEFAB_EXPORTMODE" val="9"/>
</p:tagLst>
</file>

<file path=ppt/tags/tag2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27.xml><?xml version="1.0" encoding="utf-8"?>
<p:tagLst xmlns:a="http://schemas.openxmlformats.org/drawingml/2006/main" xmlns:r="http://schemas.openxmlformats.org/officeDocument/2006/relationships" xmlns:p="http://schemas.openxmlformats.org/presentationml/2006/main">
  <p:tag name="SLIDEFAB_EXPORTMODE" val="9"/>
</p:tagLst>
</file>

<file path=ppt/tags/tag2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2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3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3.xml><?xml version="1.0" encoding="utf-8"?>
<p:tagLst xmlns:a="http://schemas.openxmlformats.org/drawingml/2006/main" xmlns:r="http://schemas.openxmlformats.org/officeDocument/2006/relationships" xmlns:p="http://schemas.openxmlformats.org/presentationml/2006/main">
  <p:tag name="SLIDEFAB_EXPORTMODE" val="4"/>
</p:tagLst>
</file>

<file path=ppt/tags/tag3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3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3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xml><?xml version="1.0" encoding="utf-8"?>
<p:tagLst xmlns:a="http://schemas.openxmlformats.org/drawingml/2006/main" xmlns:r="http://schemas.openxmlformats.org/officeDocument/2006/relationships" xmlns:p="http://schemas.openxmlformats.org/presentationml/2006/main">
  <p:tag name="VCTCREATESHAPEHANDLED" val="0"/>
</p:tagLst>
</file>

<file path=ppt/tags/tag4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2.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4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7.xml><?xml version="1.0" encoding="utf-8"?>
<p:tagLst xmlns:a="http://schemas.openxmlformats.org/drawingml/2006/main" xmlns:r="http://schemas.openxmlformats.org/officeDocument/2006/relationships" xmlns:p="http://schemas.openxmlformats.org/presentationml/2006/main">
  <p:tag name="SLIDEFAB_EXPORTMODE" val="4"/>
</p:tagLst>
</file>

<file path=ppt/tags/tag4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49.xml><?xml version="1.0" encoding="utf-8"?>
<p:tagLst xmlns:a="http://schemas.openxmlformats.org/drawingml/2006/main" xmlns:r="http://schemas.openxmlformats.org/officeDocument/2006/relationships" xmlns:p="http://schemas.openxmlformats.org/presentationml/2006/main">
  <p:tag name="SLIDEFAB_EXPORTMODE" val="4"/>
</p:tagLst>
</file>

<file path=ppt/tags/tag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5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5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5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4.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67.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6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6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5.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7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0.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81.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8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8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8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0.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91.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92.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3.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4.xml><?xml version="1.0" encoding="utf-8"?>
<p:tagLst xmlns:a="http://schemas.openxmlformats.org/drawingml/2006/main" xmlns:r="http://schemas.openxmlformats.org/officeDocument/2006/relationships" xmlns:p="http://schemas.openxmlformats.org/presentationml/2006/main">
  <p:tag name="SLIDEFAB_RESIZEMODE" val="1"/>
  <p:tag name="SLIDEFAB_EXPORTMODE" val="7"/>
</p:tagLst>
</file>

<file path=ppt/tags/tag95.xml><?xml version="1.0" encoding="utf-8"?>
<p:tagLst xmlns:a="http://schemas.openxmlformats.org/drawingml/2006/main" xmlns:r="http://schemas.openxmlformats.org/officeDocument/2006/relationships" xmlns:p="http://schemas.openxmlformats.org/presentationml/2006/main">
  <p:tag name="SLIDEFAB_RESIZEMODE" val="2"/>
  <p:tag name="SLIDEFAB_EXPORTMODE" val="2"/>
</p:tagLst>
</file>

<file path=ppt/tags/tag96.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7.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8.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ags/tag99.xml><?xml version="1.0" encoding="utf-8"?>
<p:tagLst xmlns:a="http://schemas.openxmlformats.org/drawingml/2006/main" xmlns:r="http://schemas.openxmlformats.org/officeDocument/2006/relationships" xmlns:p="http://schemas.openxmlformats.org/presentationml/2006/main">
  <p:tag name="SLIDEFAB_RESIZEMODE" val="1"/>
  <p:tag name="SLIDEFAB_EXPORTMODE" val="4"/>
</p:tagLst>
</file>

<file path=ppt/theme/theme1.xml><?xml version="1.0" encoding="utf-8"?>
<a:theme xmlns:a="http://schemas.openxmlformats.org/drawingml/2006/main" name="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Motiv Office">
  <a:themeElements>
    <a:clrScheme name="UZIS-2023">
      <a:dk1>
        <a:srgbClr val="000000"/>
      </a:dk1>
      <a:lt1>
        <a:srgbClr val="FFFFFF"/>
      </a:lt1>
      <a:dk2>
        <a:srgbClr val="44546A"/>
      </a:dk2>
      <a:lt2>
        <a:srgbClr val="E7E6E6"/>
      </a:lt2>
      <a:accent1>
        <a:srgbClr val="2C2F7A"/>
      </a:accent1>
      <a:accent2>
        <a:srgbClr val="93A8CD"/>
      </a:accent2>
      <a:accent3>
        <a:srgbClr val="DA2B47"/>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sc-prezentace-cz.pptx" id="{51392DF6-9C5D-41B7-A72A-2D016CF2D798}" vid="{11C299F8-A47A-4F49-BCCF-7C9A9D6BD188}"/>
    </a:ext>
  </a:extLst>
</a:theme>
</file>

<file path=ppt/theme/theme4.xml><?xml version="1.0" encoding="utf-8"?>
<a:theme xmlns:a="http://schemas.openxmlformats.org/drawingml/2006/main" name="2_Motiv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Motiv Office">
  <a:themeElements>
    <a:clrScheme name="VACCI">
      <a:dk1>
        <a:sysClr val="windowText" lastClr="000000"/>
      </a:dk1>
      <a:lt1>
        <a:sysClr val="window" lastClr="FFFFFF"/>
      </a:lt1>
      <a:dk2>
        <a:srgbClr val="44546A"/>
      </a:dk2>
      <a:lt2>
        <a:srgbClr val="E7E6E6"/>
      </a:lt2>
      <a:accent1>
        <a:srgbClr val="DB2925"/>
      </a:accent1>
      <a:accent2>
        <a:srgbClr val="14377B"/>
      </a:accent2>
      <a:accent3>
        <a:srgbClr val="DB7925"/>
      </a:accent3>
      <a:accent4>
        <a:srgbClr val="178084"/>
      </a:accent4>
      <a:accent5>
        <a:srgbClr val="B9990D"/>
      </a:accent5>
      <a:accent6>
        <a:srgbClr val="1DAC26"/>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Vlastní 6">
    <a:dk1>
      <a:srgbClr val="000000"/>
    </a:dk1>
    <a:lt1>
      <a:sysClr val="window" lastClr="FFFFFF"/>
    </a:lt1>
    <a:dk2>
      <a:srgbClr val="000000"/>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UZIS-2023">
    <a:dk1>
      <a:srgbClr val="000000"/>
    </a:dk1>
    <a:lt1>
      <a:srgbClr val="FFFFFF"/>
    </a:lt1>
    <a:dk2>
      <a:srgbClr val="44546A"/>
    </a:dk2>
    <a:lt2>
      <a:srgbClr val="E7E6E6"/>
    </a:lt2>
    <a:accent1>
      <a:srgbClr val="2C2F7A"/>
    </a:accent1>
    <a:accent2>
      <a:srgbClr val="93A8CD"/>
    </a:accent2>
    <a:accent3>
      <a:srgbClr val="DA2B47"/>
    </a:accent3>
    <a:accent4>
      <a:srgbClr val="BBC747"/>
    </a:accent4>
    <a:accent5>
      <a:srgbClr val="7B3C8E"/>
    </a:accent5>
    <a:accent6>
      <a:srgbClr val="E6B03C"/>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Vlastní 2">
    <a:dk1>
      <a:srgbClr val="5F5F5F"/>
    </a:dk1>
    <a:lt1>
      <a:sysClr val="window" lastClr="FFFFFF"/>
    </a:lt1>
    <a:dk2>
      <a:srgbClr val="84848E"/>
    </a:dk2>
    <a:lt2>
      <a:srgbClr val="F2F2F2"/>
    </a:lt2>
    <a:accent1>
      <a:srgbClr val="E7B13D"/>
    </a:accent1>
    <a:accent2>
      <a:srgbClr val="3D67BC"/>
    </a:accent2>
    <a:accent3>
      <a:srgbClr val="274073"/>
    </a:accent3>
    <a:accent4>
      <a:srgbClr val="84848E"/>
    </a:accent4>
    <a:accent5>
      <a:srgbClr val="D8D8D8"/>
    </a:accent5>
    <a:accent6>
      <a:srgbClr val="DDDCE0"/>
    </a:accent6>
    <a:hlink>
      <a:srgbClr val="1919FF"/>
    </a:hlink>
    <a:folHlink>
      <a:srgbClr val="00005F"/>
    </a:folHlink>
  </a:clrScheme>
  <a:fontScheme name="Paliativní péče">
    <a:majorFont>
      <a:latin typeface="Calibri"/>
      <a:ea typeface=""/>
      <a:cs typeface=""/>
    </a:majorFont>
    <a:minorFont>
      <a:latin typeface="Calibri"/>
      <a:ea typeface=""/>
      <a:cs typeface=""/>
    </a:minorFont>
  </a:fontScheme>
  <a:fmtScheme name="Kancelář">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Z_2030">
    <a:dk1>
      <a:sysClr val="windowText" lastClr="000000"/>
    </a:dk1>
    <a:lt1>
      <a:sysClr val="window" lastClr="FFFFFF"/>
    </a:lt1>
    <a:dk2>
      <a:srgbClr val="44546A"/>
    </a:dk2>
    <a:lt2>
      <a:srgbClr val="E7E6E6"/>
    </a:lt2>
    <a:accent1>
      <a:srgbClr val="037BC1"/>
    </a:accent1>
    <a:accent2>
      <a:srgbClr val="8CC841"/>
    </a:accent2>
    <a:accent3>
      <a:srgbClr val="DA2128"/>
    </a:accent3>
    <a:accent4>
      <a:srgbClr val="C8C8C8"/>
    </a:accent4>
    <a:accent5>
      <a:srgbClr val="7F0506"/>
    </a:accent5>
    <a:accent6>
      <a:srgbClr val="FFC000"/>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5afe973b-51a9-4481-a0e9-722d8c2bfa7e">
      <Terms xmlns="http://schemas.microsoft.com/office/infopath/2007/PartnerControls"/>
    </lcf76f155ced4ddcb4097134ff3c332f>
    <TaxCatchAll xmlns="9372a3dc-d5a9-4bbd-bffc-adc5dce0e006"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EA36675FC923B949A4DF2C919E375671" ma:contentTypeVersion="16" ma:contentTypeDescription="Vytvoří nový dokument" ma:contentTypeScope="" ma:versionID="9373aecf3c5d5e582e295f62ddc32c70">
  <xsd:schema xmlns:xsd="http://www.w3.org/2001/XMLSchema" xmlns:xs="http://www.w3.org/2001/XMLSchema" xmlns:p="http://schemas.microsoft.com/office/2006/metadata/properties" xmlns:ns2="5afe973b-51a9-4481-a0e9-722d8c2bfa7e" xmlns:ns3="9372a3dc-d5a9-4bbd-bffc-adc5dce0e006" targetNamespace="http://schemas.microsoft.com/office/2006/metadata/properties" ma:root="true" ma:fieldsID="034c84827db88ea60ab261967d7abb91" ns2:_="" ns3:_="">
    <xsd:import namespace="5afe973b-51a9-4481-a0e9-722d8c2bfa7e"/>
    <xsd:import namespace="9372a3dc-d5a9-4bbd-bffc-adc5dce0e006"/>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ObjectDetectorVersions" minOccurs="0"/>
                <xsd:element ref="ns2:MediaServiceLocation"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afe973b-51a9-4481-a0e9-722d8c2bfa7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Značky obrázků" ma:readOnly="false" ma:fieldId="{5cf76f15-5ced-4ddc-b409-7134ff3c332f}" ma:taxonomyMulti="true" ma:sspId="63d20a35-149b-4608-81b4-e7fcde63788c"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1" nillable="true" ma:displayName="MediaServiceObjectDetectorVersions" ma:hidden="true" ma:indexed="true" ma:internalName="MediaServiceObjectDetectorVersions" ma:readOnly="true">
      <xsd:simpleType>
        <xsd:restriction base="dms:Text"/>
      </xsd:simpleType>
    </xsd:element>
    <xsd:element name="MediaServiceLocation" ma:index="22" nillable="true" ma:displayName="Location" ma:indexed="true" ma:internalName="MediaServiceLocation" ma:readOnly="true">
      <xsd:simpleType>
        <xsd:restriction base="dms:Text"/>
      </xsd:simpleType>
    </xsd:element>
    <xsd:element name="MediaServiceSearchProperties" ma:index="23"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9372a3dc-d5a9-4bbd-bffc-adc5dce0e006" elementFormDefault="qualified">
    <xsd:import namespace="http://schemas.microsoft.com/office/2006/documentManagement/types"/>
    <xsd:import namespace="http://schemas.microsoft.com/office/infopath/2007/PartnerControls"/>
    <xsd:element name="SharedWithUsers" ma:index="16" nillable="true" ma:displayName="Sdílí se s"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dílené s podrobnostmi" ma:internalName="SharedWithDetails" ma:readOnly="true">
      <xsd:simpleType>
        <xsd:restriction base="dms:Note">
          <xsd:maxLength value="255"/>
        </xsd:restriction>
      </xsd:simpleType>
    </xsd:element>
    <xsd:element name="TaxCatchAll" ma:index="20" nillable="true" ma:displayName="Taxonomy Catch All Column" ma:hidden="true" ma:list="{5a9b53f8-6185-4605-92b6-9c2fc6791e5e}" ma:internalName="TaxCatchAll" ma:showField="CatchAllData" ma:web="9372a3dc-d5a9-4bbd-bffc-adc5dce0e00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 obsahu"/>
        <xsd:element ref="dc:title" minOccurs="0" maxOccurs="1" ma:index="4" ma:displayName="Nadpis"/>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EE4D86D1-01A9-4742-AAB5-BDB2E7173068}">
  <ds:schemaRefs>
    <ds:schemaRef ds:uri="http://schemas.microsoft.com/sharepoint/v3/contenttype/forms"/>
  </ds:schemaRefs>
</ds:datastoreItem>
</file>

<file path=customXml/itemProps2.xml><?xml version="1.0" encoding="utf-8"?>
<ds:datastoreItem xmlns:ds="http://schemas.openxmlformats.org/officeDocument/2006/customXml" ds:itemID="{9B2E4BF7-C046-4C93-A579-0F3ABB3992E6}">
  <ds:schemaRefs>
    <ds:schemaRef ds:uri="http://schemas.microsoft.com/office/2006/metadata/properties"/>
    <ds:schemaRef ds:uri="http://schemas.microsoft.com/office/infopath/2007/PartnerControls"/>
    <ds:schemaRef ds:uri="5afe973b-51a9-4481-a0e9-722d8c2bfa7e"/>
    <ds:schemaRef ds:uri="9372a3dc-d5a9-4bbd-bffc-adc5dce0e006"/>
  </ds:schemaRefs>
</ds:datastoreItem>
</file>

<file path=customXml/itemProps3.xml><?xml version="1.0" encoding="utf-8"?>
<ds:datastoreItem xmlns:ds="http://schemas.openxmlformats.org/officeDocument/2006/customXml" ds:itemID="{F9A94758-1E5D-4021-904C-25C6606A21D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afe973b-51a9-4481-a0e9-722d8c2bfa7e"/>
    <ds:schemaRef ds:uri="9372a3dc-d5a9-4bbd-bffc-adc5dce0e00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3374</TotalTime>
  <Words>6107</Words>
  <Application>Microsoft Office PowerPoint</Application>
  <PresentationFormat>Širokoúhlá obrazovka</PresentationFormat>
  <Paragraphs>880</Paragraphs>
  <Slides>57</Slides>
  <Notes>8</Notes>
  <HiddenSlides>0</HiddenSlides>
  <MMClips>0</MMClips>
  <ScaleCrop>false</ScaleCrop>
  <HeadingPairs>
    <vt:vector size="6" baseType="variant">
      <vt:variant>
        <vt:lpstr>Použitá písma</vt:lpstr>
      </vt:variant>
      <vt:variant>
        <vt:i4>7</vt:i4>
      </vt:variant>
      <vt:variant>
        <vt:lpstr>Motiv</vt:lpstr>
      </vt:variant>
      <vt:variant>
        <vt:i4>5</vt:i4>
      </vt:variant>
      <vt:variant>
        <vt:lpstr>Nadpisy snímků</vt:lpstr>
      </vt:variant>
      <vt:variant>
        <vt:i4>57</vt:i4>
      </vt:variant>
    </vt:vector>
  </HeadingPairs>
  <TitlesOfParts>
    <vt:vector size="69" baseType="lpstr">
      <vt:lpstr>Arial</vt:lpstr>
      <vt:lpstr>Arial (Základní text)</vt:lpstr>
      <vt:lpstr>Arial Black</vt:lpstr>
      <vt:lpstr>Calibri</vt:lpstr>
      <vt:lpstr>Calibri (Nadpisy)</vt:lpstr>
      <vt:lpstr>Calibri Light</vt:lpstr>
      <vt:lpstr>Wingdings</vt:lpstr>
      <vt:lpstr>Motiv Office</vt:lpstr>
      <vt:lpstr>Office Theme</vt:lpstr>
      <vt:lpstr>1_Motiv Office</vt:lpstr>
      <vt:lpstr>2_Motiv Office</vt:lpstr>
      <vt:lpstr>3_Motiv Office</vt:lpstr>
      <vt:lpstr>Prezentace aplikace PowerPoint</vt:lpstr>
      <vt:lpstr>Kardiovaskulární prevence v ČR</vt:lpstr>
      <vt:lpstr>Chronická nemocnost obyvatel dle výběrového šetření</vt:lpstr>
      <vt:lpstr>Index tělesné hmotnosti v mezinárodním srovnání (2019)</vt:lpstr>
      <vt:lpstr>Změny v podílu obézních v ČR za období 1993–2019</vt:lpstr>
      <vt:lpstr>Vývoj obezity v ČR za období 1993–2019 (populace 15+)</vt:lpstr>
      <vt:lpstr>Podíl obézních v zemích EU (2019, populace 15+)</vt:lpstr>
      <vt:lpstr>Podíl osob sportujících min. 150 minut týdně (% z osob 15+, 2019)</vt:lpstr>
      <vt:lpstr>Vysoký krevní tlak v mezinárodním srovnání (2019)</vt:lpstr>
      <vt:lpstr>Podíl denních kuřáků v mezinárodní srovnání (2019)</vt:lpstr>
      <vt:lpstr>Kouření u mladistvých ve věku 15–19 let (2019)</vt:lpstr>
      <vt:lpstr>Konzumace alkoholu v ČR</vt:lpstr>
      <vt:lpstr>Kardiovaskulární prevence v ČR</vt:lpstr>
      <vt:lpstr>Preventivní prohlídky u praktického lékaře</vt:lpstr>
      <vt:lpstr>Preventivní prohlídky u praktického lékaře pro dospělé – časový vývoj</vt:lpstr>
      <vt:lpstr>Pokrytí vyšetřením u PL a vyšetřením celkového cholesterolu v roce 2023</vt:lpstr>
      <vt:lpstr>Vyšetření u PL / ambulantního specialisty</vt:lpstr>
      <vt:lpstr>Podíl výkonu prohlídky dispenzarizované osoby s hypertenzí dle odborností</vt:lpstr>
      <vt:lpstr>Kardiovaskulární prevence v ČR</vt:lpstr>
      <vt:lpstr>Proočkovanost celé populace proti chřipce: srovnání regionů </vt:lpstr>
      <vt:lpstr>Proočkovanost dospělých (≥ 18 let) proti chřipce: srovnání regionů</vt:lpstr>
      <vt:lpstr>Proočkovanost seniorů (≥ 65 let) proti chřipce: srovnání regionů</vt:lpstr>
      <vt:lpstr>Proočkovanost seniorů (≥ 75 let) proti chřipce: srovnání regionů</vt:lpstr>
      <vt:lpstr>Podíl osob starších 65 let očkovaných proti chřipce v roce 2020 Mezinárodní srovnání </vt:lpstr>
      <vt:lpstr>Proočkovanost proti chřipce:  senioři (≥ 65 let) s kardiovaskulárním onemocněním</vt:lpstr>
      <vt:lpstr>Proočkovanost proti chřipce u osob s vybranými nemocemi</vt:lpstr>
      <vt:lpstr>Kardiovaskulární prevence v ČR</vt:lpstr>
      <vt:lpstr>Národní screeningové centrum</vt:lpstr>
      <vt:lpstr>Klíčové aktivity Národního screeningového centra</vt:lpstr>
      <vt:lpstr>Rada NSC a screeningové programy koordinované NSC</vt:lpstr>
      <vt:lpstr>Pilotní projekty realizované Národním screeningovým centrem aktuální období</vt:lpstr>
      <vt:lpstr>Pilotní projekty realizované Národním screeningovým centrem období 2017-2022</vt:lpstr>
      <vt:lpstr>Časný záchyt kritických vrozených srdečních vad u zralých novorozenců</vt:lpstr>
      <vt:lpstr>Časný záchyt familiární hypercholesterolémie</vt:lpstr>
      <vt:lpstr>Časný záchyt chronické tromboembolické plicní hypertenze u nemocných po prodělané akutní plicní embolii</vt:lpstr>
      <vt:lpstr>Národní program prevence obezity dětí – BE FIT 24</vt:lpstr>
      <vt:lpstr>Národní program prevence obezity dětí Buď fit 24</vt:lpstr>
      <vt:lpstr>Intervence k odvykání kouření je důležitou součástí  Populačního pilotního programu časného záchytu karcinomu plic, který tak kombinuje sekundární prevenci karcinomu plic a primární prevenci civilizačních onemocnění</vt:lpstr>
      <vt:lpstr>Intervence léčby závislosti na tabáku  v rámci 1. screeningové epizody</vt:lpstr>
      <vt:lpstr>Program časného záchytu aneurysmatu abdominální aorty Diskutovaný a připravovaný zdravotní program</vt:lpstr>
      <vt:lpstr>Kardiovaskulární prevence v ČR</vt:lpstr>
      <vt:lpstr>Index tělesné hmotnosti a obezita v české populaci – rok 2019</vt:lpstr>
      <vt:lpstr>Index tělesné hmotnosti v regionálním srovnání – rok 2019</vt:lpstr>
      <vt:lpstr>Podíl osob trávících týdně 150 a více minut fyzickou aerobní aktivitou  – kraje ČR, rok 2019</vt:lpstr>
      <vt:lpstr>Podíl osob trávících týdně 150 a více minut fyzickou aerobní aktivitou – kraje ČR, rok 2019</vt:lpstr>
      <vt:lpstr>Podíl osob netrávících žádný čas aerobní fyzickou aktivitou – kraje ČR, rok 2019</vt:lpstr>
      <vt:lpstr>Podíl osob netrávících žádný čas fyzickou aerobní aktivitou – kraje ČR, rok 2019</vt:lpstr>
      <vt:lpstr>Vysoký krevní tlak v regionálním srovnání – rok 2019</vt:lpstr>
      <vt:lpstr>Podíl osob v ČR s vysokým krevním tlakem dle pohlaví – kraje ČR, rok 2019</vt:lpstr>
      <vt:lpstr>Kouření v regionálním srovnání – rok 2019</vt:lpstr>
      <vt:lpstr>Podíl současných denních kuřáků v ČR dle pohlaví – rok 2019</vt:lpstr>
      <vt:lpstr>Rodičky kouřící v těhotenství – rok 2020</vt:lpstr>
      <vt:lpstr>Kuřácké návyky v ČR – vývoj, struktura v %, populace 15+, 2019</vt:lpstr>
      <vt:lpstr>Expozice tabákovému kouři v zemích EU, struktura v %, 15+, 2019</vt:lpstr>
      <vt:lpstr>Konzumace alkoholu – kraje ČR, rok 2019</vt:lpstr>
      <vt:lpstr>Riziková konzumace alkoholu – kraje ČR, rok 2019</vt:lpstr>
      <vt:lpstr>Podíl osob konzumujících 6 a více alkoholických nápojů při jedné příležitosti alespoň jednou měsíčně – kraje ČR, rok 2019</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Prezentace aplikace PowerPoint</dc:title>
  <dc:creator>Koptíková Jana</dc:creator>
  <cp:lastModifiedBy>Hroníková Aneta, Bc.</cp:lastModifiedBy>
  <cp:revision>206</cp:revision>
  <dcterms:created xsi:type="dcterms:W3CDTF">2019-09-23T10:19:23Z</dcterms:created>
  <dcterms:modified xsi:type="dcterms:W3CDTF">2024-11-26T14:41:14Z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0x010100EA36675FC923B949A4DF2C919E375671</vt:lpwstr>
  </property>
</Properties>
</file>