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6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7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8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9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0.xml" ContentType="application/vnd.openxmlformats-officedocument.theme+xml"/>
  <Override PartName="/ppt/tags/tag5.xml" ContentType="application/vnd.openxmlformats-officedocument.presentationml.tags+xml"/>
  <Override PartName="/ppt/theme/theme11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  <p:sldMasterId id="2147483717" r:id="rId6"/>
    <p:sldMasterId id="2147483737" r:id="rId7"/>
    <p:sldMasterId id="2147483751" r:id="rId8"/>
    <p:sldMasterId id="2147483772" r:id="rId9"/>
    <p:sldMasterId id="2147483783" r:id="rId10"/>
    <p:sldMasterId id="2147483797" r:id="rId11"/>
    <p:sldMasterId id="2147483801" r:id="rId12"/>
    <p:sldMasterId id="2147483815" r:id="rId13"/>
  </p:sldMasterIdLst>
  <p:notesMasterIdLst>
    <p:notesMasterId r:id="rId86"/>
  </p:notesMasterIdLst>
  <p:sldIdLst>
    <p:sldId id="256" r:id="rId14"/>
    <p:sldId id="4867" r:id="rId15"/>
    <p:sldId id="4894" r:id="rId16"/>
    <p:sldId id="4895" r:id="rId17"/>
    <p:sldId id="4896" r:id="rId18"/>
    <p:sldId id="4883" r:id="rId19"/>
    <p:sldId id="4933" r:id="rId20"/>
    <p:sldId id="5634" r:id="rId21"/>
    <p:sldId id="4942" r:id="rId22"/>
    <p:sldId id="4945" r:id="rId23"/>
    <p:sldId id="5315" r:id="rId24"/>
    <p:sldId id="4943" r:id="rId25"/>
    <p:sldId id="6039" r:id="rId26"/>
    <p:sldId id="6040" r:id="rId27"/>
    <p:sldId id="4944" r:id="rId28"/>
    <p:sldId id="5158" r:id="rId29"/>
    <p:sldId id="6041" r:id="rId30"/>
    <p:sldId id="5262" r:id="rId31"/>
    <p:sldId id="5141" r:id="rId32"/>
    <p:sldId id="5146" r:id="rId33"/>
    <p:sldId id="5145" r:id="rId34"/>
    <p:sldId id="6042" r:id="rId35"/>
    <p:sldId id="4897" r:id="rId36"/>
    <p:sldId id="4903" r:id="rId37"/>
    <p:sldId id="4899" r:id="rId38"/>
    <p:sldId id="4941" r:id="rId39"/>
    <p:sldId id="4940" r:id="rId40"/>
    <p:sldId id="6043" r:id="rId41"/>
    <p:sldId id="5357" r:id="rId42"/>
    <p:sldId id="5358" r:id="rId43"/>
    <p:sldId id="5311" r:id="rId44"/>
    <p:sldId id="4854" r:id="rId45"/>
    <p:sldId id="4855" r:id="rId46"/>
    <p:sldId id="4856" r:id="rId47"/>
    <p:sldId id="6044" r:id="rId48"/>
    <p:sldId id="5359" r:id="rId49"/>
    <p:sldId id="4920" r:id="rId50"/>
    <p:sldId id="5360" r:id="rId51"/>
    <p:sldId id="6045" r:id="rId52"/>
    <p:sldId id="476" r:id="rId53"/>
    <p:sldId id="5129" r:id="rId54"/>
    <p:sldId id="6046" r:id="rId55"/>
    <p:sldId id="6047" r:id="rId56"/>
    <p:sldId id="5692" r:id="rId57"/>
    <p:sldId id="6048" r:id="rId58"/>
    <p:sldId id="5012" r:id="rId59"/>
    <p:sldId id="5582" r:id="rId60"/>
    <p:sldId id="5914" r:id="rId61"/>
    <p:sldId id="2145706913" r:id="rId62"/>
    <p:sldId id="5584" r:id="rId63"/>
    <p:sldId id="2145706914" r:id="rId64"/>
    <p:sldId id="5095" r:id="rId65"/>
    <p:sldId id="5098" r:id="rId66"/>
    <p:sldId id="5099" r:id="rId67"/>
    <p:sldId id="5586" r:id="rId68"/>
    <p:sldId id="2145706915" r:id="rId69"/>
    <p:sldId id="2145706916" r:id="rId70"/>
    <p:sldId id="5118" r:id="rId71"/>
    <p:sldId id="5150" r:id="rId72"/>
    <p:sldId id="5308" r:id="rId73"/>
    <p:sldId id="5587" r:id="rId74"/>
    <p:sldId id="5588" r:id="rId75"/>
    <p:sldId id="2145706917" r:id="rId76"/>
    <p:sldId id="2145706918" r:id="rId77"/>
    <p:sldId id="2145706919" r:id="rId78"/>
    <p:sldId id="2145706920" r:id="rId79"/>
    <p:sldId id="2145706921" r:id="rId80"/>
    <p:sldId id="5302" r:id="rId81"/>
    <p:sldId id="6027" r:id="rId82"/>
    <p:sldId id="5307" r:id="rId83"/>
    <p:sldId id="4879" r:id="rId84"/>
    <p:sldId id="5306" r:id="rId85"/>
  </p:sldIdLst>
  <p:sldSz cx="12192000" cy="6858000"/>
  <p:notesSz cx="6858000" cy="9144000"/>
  <p:custDataLst>
    <p:tags r:id="rId87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2728"/>
    <a:srgbClr val="00FF00"/>
    <a:srgbClr val="D36162"/>
    <a:srgbClr val="CCFF99"/>
    <a:srgbClr val="FDD39B"/>
    <a:srgbClr val="FF9999"/>
    <a:srgbClr val="FFCDCD"/>
    <a:srgbClr val="FFB9B9"/>
    <a:srgbClr val="4472C4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řední styl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9677" autoAdjust="0"/>
    <p:restoredTop sz="94710" autoAdjust="0"/>
  </p:normalViewPr>
  <p:slideViewPr>
    <p:cSldViewPr snapToGrid="0">
      <p:cViewPr varScale="1">
        <p:scale>
          <a:sx n="85" d="100"/>
          <a:sy n="85" d="100"/>
        </p:scale>
        <p:origin x="28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3.xml"/><Relationship Id="rId21" Type="http://schemas.openxmlformats.org/officeDocument/2006/relationships/slide" Target="slides/slide8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84" Type="http://schemas.openxmlformats.org/officeDocument/2006/relationships/slide" Target="slides/slide71.xml"/><Relationship Id="rId89" Type="http://schemas.openxmlformats.org/officeDocument/2006/relationships/viewProps" Target="viewProps.xml"/><Relationship Id="rId16" Type="http://schemas.openxmlformats.org/officeDocument/2006/relationships/slide" Target="slides/slide3.xml"/><Relationship Id="rId11" Type="http://schemas.openxmlformats.org/officeDocument/2006/relationships/slideMaster" Target="slideMasters/slideMaster8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74" Type="http://schemas.openxmlformats.org/officeDocument/2006/relationships/slide" Target="slides/slide61.xml"/><Relationship Id="rId79" Type="http://schemas.openxmlformats.org/officeDocument/2006/relationships/slide" Target="slides/slide66.xml"/><Relationship Id="rId5" Type="http://schemas.openxmlformats.org/officeDocument/2006/relationships/slideMaster" Target="slideMasters/slideMaster2.xml"/><Relationship Id="rId90" Type="http://schemas.openxmlformats.org/officeDocument/2006/relationships/theme" Target="theme/theme1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77" Type="http://schemas.openxmlformats.org/officeDocument/2006/relationships/slide" Target="slides/slide64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8.xml"/><Relationship Id="rId72" Type="http://schemas.openxmlformats.org/officeDocument/2006/relationships/slide" Target="slides/slide59.xml"/><Relationship Id="rId80" Type="http://schemas.openxmlformats.org/officeDocument/2006/relationships/slide" Target="slides/slide67.xml"/><Relationship Id="rId85" Type="http://schemas.openxmlformats.org/officeDocument/2006/relationships/slide" Target="slides/slide72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slide" Target="slides/slide62.xml"/><Relationship Id="rId83" Type="http://schemas.openxmlformats.org/officeDocument/2006/relationships/slide" Target="slides/slide70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slide" Target="slides/slide60.xml"/><Relationship Id="rId78" Type="http://schemas.openxmlformats.org/officeDocument/2006/relationships/slide" Target="slides/slide65.xml"/><Relationship Id="rId81" Type="http://schemas.openxmlformats.org/officeDocument/2006/relationships/slide" Target="slides/slide68.xml"/><Relationship Id="rId86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39" Type="http://schemas.openxmlformats.org/officeDocument/2006/relationships/slide" Target="slides/slide26.xml"/><Relationship Id="rId34" Type="http://schemas.openxmlformats.org/officeDocument/2006/relationships/slide" Target="slides/slide21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76" Type="http://schemas.openxmlformats.org/officeDocument/2006/relationships/slide" Target="slides/slide63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58.xml"/><Relationship Id="rId2" Type="http://schemas.openxmlformats.org/officeDocument/2006/relationships/customXml" Target="../customXml/item2.xml"/><Relationship Id="rId29" Type="http://schemas.openxmlformats.org/officeDocument/2006/relationships/slide" Target="slides/slide16.xml"/><Relationship Id="rId24" Type="http://schemas.openxmlformats.org/officeDocument/2006/relationships/slide" Target="slides/slide11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66" Type="http://schemas.openxmlformats.org/officeDocument/2006/relationships/slide" Target="slides/slide53.xml"/><Relationship Id="rId87" Type="http://schemas.openxmlformats.org/officeDocument/2006/relationships/tags" Target="tags/tag1.xml"/><Relationship Id="rId61" Type="http://schemas.openxmlformats.org/officeDocument/2006/relationships/slide" Target="slides/slide48.xml"/><Relationship Id="rId82" Type="http://schemas.openxmlformats.org/officeDocument/2006/relationships/slide" Target="slides/slide69.xml"/><Relationship Id="rId19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C5E0B4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760-47DF-A8D8-941A81816B37}"/>
              </c:ext>
            </c:extLst>
          </c:dPt>
          <c:dPt>
            <c:idx val="1"/>
            <c:bubble3D val="0"/>
            <c:spPr>
              <a:solidFill>
                <a:srgbClr val="D0CECE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760-47DF-A8D8-941A81816B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je RN</c:v>
                </c:pt>
                <c:pt idx="1">
                  <c:v>není RN</c:v>
                </c:pt>
              </c:strCache>
            </c:strRef>
          </c:cat>
          <c:val>
            <c:numRef>
              <c:f>List1!$B$2:$B$3</c:f>
              <c:numCache>
                <c:formatCode>0%</c:formatCode>
                <c:ptCount val="2"/>
                <c:pt idx="0">
                  <c:v>0.72</c:v>
                </c:pt>
                <c:pt idx="1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60-47DF-A8D8-941A81816B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C5E0B4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5A-45C4-A843-90A5C530F181}"/>
              </c:ext>
            </c:extLst>
          </c:dPt>
          <c:dPt>
            <c:idx val="1"/>
            <c:bubble3D val="0"/>
            <c:spPr>
              <a:solidFill>
                <a:srgbClr val="D0CECE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25A-45C4-A843-90A5C530F1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List1!$A$2:$A$3</c:f>
              <c:strCache>
                <c:ptCount val="2"/>
                <c:pt idx="0">
                  <c:v>je RN</c:v>
                </c:pt>
                <c:pt idx="1">
                  <c:v>není RN</c:v>
                </c:pt>
              </c:strCache>
            </c:strRef>
          </c:cat>
          <c:val>
            <c:numRef>
              <c:f>List1!$B$2:$B$3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25A-45C4-A843-90A5C530F1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A699D-F615-47B0-AF3D-D28D936AB72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02893-C320-4841-986E-DEF19D3F14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013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538" y="741363"/>
            <a:ext cx="6578600" cy="3702050"/>
          </a:xfrm>
          <a:ln/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36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KB120240709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3BDBF4-A65A-4E86-8D13-3641195D3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7134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BEB388-08F9-4DCE-8C9A-CB533BADFE8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478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BEB388-08F9-4DCE-8C9A-CB533BADFE8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1098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BEB388-08F9-4DCE-8C9A-CB533BADFE8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7694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20240430JJ3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238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3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3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0.png"/><Relationship Id="rId7" Type="http://schemas.openxmlformats.org/officeDocument/2006/relationships/image" Target="../media/image9.emf"/><Relationship Id="rId2" Type="http://schemas.openxmlformats.org/officeDocument/2006/relationships/slideMaster" Target="../slideMasters/slideMaster10.xml"/><Relationship Id="rId1" Type="http://schemas.openxmlformats.org/officeDocument/2006/relationships/tags" Target="../tags/tag5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38.svg"/><Relationship Id="rId4" Type="http://schemas.openxmlformats.org/officeDocument/2006/relationships/image" Target="../media/image2.emf"/><Relationship Id="rId9" Type="http://schemas.openxmlformats.org/officeDocument/2006/relationships/image" Target="../media/image37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9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23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8.png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jpg"/><Relationship Id="rId5" Type="http://schemas.openxmlformats.org/officeDocument/2006/relationships/image" Target="../media/image8.png"/><Relationship Id="rId4" Type="http://schemas.openxmlformats.org/officeDocument/2006/relationships/image" Target="../media/image5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cid:image003.jpg@01CF6DFE.8D73A1C0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2.jpe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image" Target="../media/image9.emf"/><Relationship Id="rId9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png"/><Relationship Id="rId4" Type="http://schemas.openxmlformats.org/officeDocument/2006/relationships/image" Target="../media/image9.emf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9.jpeg"/><Relationship Id="rId5" Type="http://schemas.openxmlformats.org/officeDocument/2006/relationships/image" Target="cid:image003.jpg@01CF6DFE.8D73A1C0" TargetMode="External"/><Relationship Id="rId4" Type="http://schemas.openxmlformats.org/officeDocument/2006/relationships/image" Target="../media/image12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cid:image003.jpg@01CF6DFE.8D73A1C0" TargetMode="External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2.png"/><Relationship Id="rId4" Type="http://schemas.openxmlformats.org/officeDocument/2006/relationships/image" Target="../media/image19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image" Target="../media/image2.emf"/><Relationship Id="rId3" Type="http://schemas.openxmlformats.org/officeDocument/2006/relationships/image" Target="../media/image9.emf"/><Relationship Id="rId7" Type="http://schemas.openxmlformats.org/officeDocument/2006/relationships/image" Target="../media/image25.emf"/><Relationship Id="rId12" Type="http://schemas.openxmlformats.org/officeDocument/2006/relationships/image" Target="../media/image30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5" Type="http://schemas.openxmlformats.org/officeDocument/2006/relationships/image" Target="../media/image23.png"/><Relationship Id="rId10" Type="http://schemas.openxmlformats.org/officeDocument/2006/relationships/image" Target="../media/image28.emf"/><Relationship Id="rId4" Type="http://schemas.openxmlformats.org/officeDocument/2006/relationships/image" Target="../media/image10.emf"/><Relationship Id="rId9" Type="http://schemas.openxmlformats.org/officeDocument/2006/relationships/image" Target="../media/image27.emf"/><Relationship Id="rId14" Type="http://schemas.openxmlformats.org/officeDocument/2006/relationships/image" Target="../media/image31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0.emf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ázek 25">
            <a:extLst>
              <a:ext uri="{FF2B5EF4-FFF2-40B4-BE49-F238E27FC236}">
                <a16:creationId xmlns:a16="http://schemas.microsoft.com/office/drawing/2014/main" id="{860935F7-6B02-4D6A-9554-0CDE651813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16" y="1177048"/>
            <a:ext cx="12174767" cy="557832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B751BD1-4953-4A1A-98BD-0D2B7311B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56" y="164283"/>
            <a:ext cx="9144000" cy="1540658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8A5D19-6DE9-4D64-985B-BBC67D88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57660-42F2-4831-A19F-2D65B9606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1F21F5D-43F4-4597-BC81-506DA97D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Picture 24">
            <a:extLst>
              <a:ext uri="{FF2B5EF4-FFF2-40B4-BE49-F238E27FC236}">
                <a16:creationId xmlns:a16="http://schemas.microsoft.com/office/drawing/2014/main" id="{2F533DF9-C937-4929-9E20-1CC0B8878210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00D1AFD-2E51-4AE4-8A6F-02E08620903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066" y="6131593"/>
            <a:ext cx="816934" cy="540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576F400-E24B-4C59-BC03-77F2133E52D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sp>
        <p:nvSpPr>
          <p:cNvPr id="13" name="Volný tvar 6">
            <a:extLst>
              <a:ext uri="{FF2B5EF4-FFF2-40B4-BE49-F238E27FC236}">
                <a16:creationId xmlns:a16="http://schemas.microsoft.com/office/drawing/2014/main" id="{6E328459-B532-4D6F-91F4-FE7EAB12D453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Volný tvar 18">
            <a:extLst>
              <a:ext uri="{FF2B5EF4-FFF2-40B4-BE49-F238E27FC236}">
                <a16:creationId xmlns:a16="http://schemas.microsoft.com/office/drawing/2014/main" id="{6DA4D934-B6E1-4551-B6C1-8A1201FCE3A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33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Volný tvar 19">
            <a:extLst>
              <a:ext uri="{FF2B5EF4-FFF2-40B4-BE49-F238E27FC236}">
                <a16:creationId xmlns:a16="http://schemas.microsoft.com/office/drawing/2014/main" id="{20836383-A432-4B31-89CD-7D740136E61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3D6B60B5-30F4-4285-B45F-5EC151858785}"/>
              </a:ext>
            </a:extLst>
          </p:cNvPr>
          <p:cNvGrpSpPr/>
          <p:nvPr userDrawn="1"/>
        </p:nvGrpSpPr>
        <p:grpSpPr>
          <a:xfrm>
            <a:off x="9734724" y="418338"/>
            <a:ext cx="2160630" cy="646331"/>
            <a:chOff x="9713801" y="385287"/>
            <a:chExt cx="2160630" cy="646331"/>
          </a:xfrm>
        </p:grpSpPr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6E1438AE-9E17-4E9E-81C6-A4A57955A5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3801" y="445823"/>
              <a:ext cx="598574" cy="577909"/>
            </a:xfrm>
            <a:prstGeom prst="rect">
              <a:avLst/>
            </a:prstGeom>
          </p:spPr>
        </p:pic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A5150FF8-50AD-4456-B1B5-688533713F75}"/>
                </a:ext>
              </a:extLst>
            </p:cNvPr>
            <p:cNvSpPr txBox="1"/>
            <p:nvPr userDrawn="1"/>
          </p:nvSpPr>
          <p:spPr>
            <a:xfrm>
              <a:off x="10330419" y="385287"/>
              <a:ext cx="15440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ČESKÁ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KARDIOLOGICKÁ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SPOLEČNOST</a:t>
              </a:r>
            </a:p>
          </p:txBody>
        </p:sp>
      </p:grpSp>
      <p:sp>
        <p:nvSpPr>
          <p:cNvPr id="23" name="Obdélník 22">
            <a:extLst>
              <a:ext uri="{FF2B5EF4-FFF2-40B4-BE49-F238E27FC236}">
                <a16:creationId xmlns:a16="http://schemas.microsoft.com/office/drawing/2014/main" id="{6583C56E-850B-46B2-93D3-4E4D77308C7B}"/>
              </a:ext>
            </a:extLst>
          </p:cNvPr>
          <p:cNvSpPr/>
          <p:nvPr userDrawn="1"/>
        </p:nvSpPr>
        <p:spPr>
          <a:xfrm>
            <a:off x="292058" y="5899300"/>
            <a:ext cx="5622304" cy="31194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00D081C-BCA0-489E-BE6D-A695B0BDD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043" y="5843712"/>
            <a:ext cx="5518318" cy="577909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rgbClr val="C22728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867C1495-724B-40D9-8D4D-1A63A1B17F47}"/>
              </a:ext>
            </a:extLst>
          </p:cNvPr>
          <p:cNvSpPr/>
          <p:nvPr userDrawn="1"/>
        </p:nvSpPr>
        <p:spPr>
          <a:xfrm rot="10800000">
            <a:off x="-9428" y="4423284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22698EB-B67F-97FD-527F-6FBC9D6AC2A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370" y="6337496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6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DCFDAE-DCC0-4AFE-981B-34763322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544AC64-94B9-4657-9843-DEAF09987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BBC1403-ADBC-40FD-8C2E-BBFF329B4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5958DDA-105C-4E77-89BF-5CA36DA2C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8FE356A-E6D0-4FE1-B0BF-DCE642A2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6D7E2-8E2C-4C8B-A3C6-DD3755AE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93666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A2E5CE-7653-CA92-B538-04E5E81CC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BD77B9E-0E06-D3B9-0F79-EFC1A7D4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1334FC8-5D6E-4DAB-0C00-3D5E9B2E61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25827A3-5C27-7891-9F45-F4EC85B5D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6AA930F-91EE-7215-C6CD-E105E4105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8508557-8F4D-76FB-4476-F1D67178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260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45CE29-D55E-9B1A-1FFF-0B7A3ACD9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A404947-1D4E-FFBF-97DD-9E59DADA52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2AE5C16-D86E-70F2-4A92-522A1FB0DC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9988947-1591-4CD1-4834-8E78AACC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29D660B-0986-F516-C3C2-EE248B692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BF116E2-D3FF-1DD8-C59D-88AD886DA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81882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EA4F979-40FC-E26A-5446-415010FF8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A86F772-54F6-B829-01D4-7F1EFE1378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453D8C8-BBD7-78A4-59C5-BF217DDE4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2534D9E-EBA6-54D0-686E-10902A931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5B990C2-4672-BFFC-A28E-D812F8196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34605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C98FE2D-8C5C-F37C-F9A0-EE8CB4042E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003C08D-878D-C461-4769-D98E0BED6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09A1096-9D1E-6BA8-441E-0E330FDB9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6E289DB-3A29-E86E-72EB-D658E4B8B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8700CA8-3114-5A59-B62F-8C69E95C3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052059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42532961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16468E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F9B519CA-61E7-77A2-B0D3-0B5236F99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D6970EC6-320B-BD5C-0790-AE81CB68B1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0" name="Přímá spojnice 3">
            <a:extLst>
              <a:ext uri="{FF2B5EF4-FFF2-40B4-BE49-F238E27FC236}">
                <a16:creationId xmlns:a16="http://schemas.microsoft.com/office/drawing/2014/main" id="{94E9B56D-79B4-B9FA-99F6-098E9265E629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796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964C0C6C-825D-DDBF-2EB4-C8F2958814D9}"/>
              </a:ext>
            </a:extLst>
          </p:cNvPr>
          <p:cNvSpPr/>
          <p:nvPr userDrawn="1"/>
        </p:nvSpPr>
        <p:spPr>
          <a:xfrm>
            <a:off x="1031837" y="6539370"/>
            <a:ext cx="5796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</a:rPr>
              <a:t>Budování Národního sociálního informačního systému (NSIS)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16468E"/>
              </a:solidFill>
              <a:effectLst/>
              <a:uLnTx/>
              <a:uFillTx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6B3B6E3C-FAB8-0A45-4D66-371977CC6C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42600" y="6500472"/>
            <a:ext cx="2101765" cy="180000"/>
          </a:xfrm>
          <a:prstGeom prst="rect">
            <a:avLst/>
          </a:prstGeom>
        </p:spPr>
      </p:pic>
      <p:pic>
        <p:nvPicPr>
          <p:cNvPr id="16" name="Obrázek 15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EF9089EA-7DBF-0196-BF97-D77A752AD3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99" y="6442597"/>
            <a:ext cx="1328527" cy="32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3836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C6AE01A-30B5-16A9-BF24-5CA79BEFB6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243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F9F2E37-FE7A-792D-FCFC-15B97BF72C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457" y="1051713"/>
            <a:ext cx="8124143" cy="1719262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DA0CA1A-9139-8D17-C312-6339DA38D4E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7654124" cy="1500187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rgbClr val="C149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E31F705-9B6C-617E-3F45-7B513F453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01743C-2422-05EE-E36C-67DE778EE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8D78E1-45E8-81F3-61A3-1C37BB1C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03F2F8D3-9BE2-B5F6-E927-52AE1DCD1B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94" y="137567"/>
            <a:ext cx="1464467" cy="360000"/>
          </a:xfrm>
          <a:prstGeom prst="rect">
            <a:avLst/>
          </a:prstGeom>
        </p:spPr>
      </p:pic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F386FA1-1CB1-3017-E9ED-F997034AF8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748" y="155567"/>
            <a:ext cx="832403" cy="324000"/>
          </a:xfrm>
          <a:prstGeom prst="rect">
            <a:avLst/>
          </a:prstGeom>
        </p:spPr>
      </p:pic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5E2BDFB4-CD8B-54F4-4143-EC71D059E4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58148" y="196215"/>
            <a:ext cx="2522118" cy="216000"/>
          </a:xfrm>
          <a:prstGeom prst="rect">
            <a:avLst/>
          </a:prstGeom>
        </p:spPr>
      </p:pic>
      <p:pic>
        <p:nvPicPr>
          <p:cNvPr id="14" name="Grafický objekt 4">
            <a:extLst>
              <a:ext uri="{FF2B5EF4-FFF2-40B4-BE49-F238E27FC236}">
                <a16:creationId xmlns:a16="http://schemas.microsoft.com/office/drawing/2014/main" id="{5E973340-FE21-BA57-9D50-BB63B930513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6102" y="6356350"/>
            <a:ext cx="359204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95254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3572444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C6AE01A-30B5-16A9-BF24-5CA79BEFB6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243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F9F2E37-FE7A-792D-FCFC-15B97BF72C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457" y="1051713"/>
            <a:ext cx="8124143" cy="1719262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DA0CA1A-9139-8D17-C312-6339DA38D4E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7654124" cy="1500187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rgbClr val="C149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E31F705-9B6C-617E-3F45-7B513F453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01743C-2422-05EE-E36C-67DE778EE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8D78E1-45E8-81F3-61A3-1C37BB1C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03F2F8D3-9BE2-B5F6-E927-52AE1DCD1B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94" y="137567"/>
            <a:ext cx="1464467" cy="360000"/>
          </a:xfrm>
          <a:prstGeom prst="rect">
            <a:avLst/>
          </a:prstGeom>
        </p:spPr>
      </p:pic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F386FA1-1CB1-3017-E9ED-F997034AF8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748" y="155567"/>
            <a:ext cx="832403" cy="324000"/>
          </a:xfrm>
          <a:prstGeom prst="rect">
            <a:avLst/>
          </a:prstGeom>
        </p:spPr>
      </p:pic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5E2BDFB4-CD8B-54F4-4143-EC71D059E4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58148" y="196215"/>
            <a:ext cx="2522118" cy="216000"/>
          </a:xfrm>
          <a:prstGeom prst="rect">
            <a:avLst/>
          </a:prstGeom>
        </p:spPr>
      </p:pic>
      <p:pic>
        <p:nvPicPr>
          <p:cNvPr id="14" name="Grafický objekt 4">
            <a:extLst>
              <a:ext uri="{FF2B5EF4-FFF2-40B4-BE49-F238E27FC236}">
                <a16:creationId xmlns:a16="http://schemas.microsoft.com/office/drawing/2014/main" id="{5E973340-FE21-BA57-9D50-BB63B930513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6102" y="6356350"/>
            <a:ext cx="359204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5960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D9B428-312C-A941-3801-4037CD083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CB56582-A838-241A-33FF-529F6483D4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54BAFCD3-800A-6048-1849-A7A39DB85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96F82E2-4452-3685-E15E-A2779B7FD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F2933DB-E023-D67B-9F70-F151E6727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DC0A215-BDD3-64DC-E5DE-10E0F766C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629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A4851-222D-4C44-A2BD-3D75F71D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9901D2F-63DE-4B03-AB8A-FADCDF967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E39B44-7488-423B-B208-9029E73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ECF74A-F18C-4ED1-B437-39AFD352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0A19F4-1EF1-4C3C-AB76-70BACA21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868331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43BFA1-6B59-4872-C11C-CD9C99A3C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E4DB149-4300-3459-7A5F-EE6505328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A0D9D9E-F6C2-10AC-D0B7-5E5C0CE4D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07BE260-AFE0-09C7-5667-42981C716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97FBCAC6-9E6C-7841-406C-DFBACCD52F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4602281-0C1A-CE2D-2356-A78CBB986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0B490B3-98CC-4617-1448-8805BFEC6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BF7D5C8-AACE-EECD-92AB-B8F704EF6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52613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A602EC-17E2-56DD-B433-E35BC53BA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7670793-DA19-D861-01A8-1B28AACC2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0E8B35-5708-B98F-4B28-D0FE9388F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ADF2DD-EBB5-0878-B252-DA73885DC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3281017-88F0-8F17-7F11-C2FE8D020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46831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C1497F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F9B519CA-61E7-77A2-B0D3-0B5236F99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D6970EC6-320B-BD5C-0790-AE81CB68B1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0" name="Přímá spojnice 3">
            <a:extLst>
              <a:ext uri="{FF2B5EF4-FFF2-40B4-BE49-F238E27FC236}">
                <a16:creationId xmlns:a16="http://schemas.microsoft.com/office/drawing/2014/main" id="{94E9B56D-79B4-B9FA-99F6-098E9265E629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796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964C0C6C-825D-DDBF-2EB4-C8F2958814D9}"/>
              </a:ext>
            </a:extLst>
          </p:cNvPr>
          <p:cNvSpPr/>
          <p:nvPr userDrawn="1"/>
        </p:nvSpPr>
        <p:spPr>
          <a:xfrm>
            <a:off x="1031837" y="6539370"/>
            <a:ext cx="5796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</a:rPr>
              <a:t>NÁRODNÍ SOCIÁLNÍ INFORMAČNÍ SYSTÉM (NSIS)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16468E"/>
              </a:solidFill>
              <a:effectLst/>
              <a:uLnTx/>
              <a:uFillTx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6B3B6E3C-FAB8-0A45-4D66-371977CC6C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6038" y="6500472"/>
            <a:ext cx="2101765" cy="180000"/>
          </a:xfrm>
          <a:prstGeom prst="rect">
            <a:avLst/>
          </a:prstGeom>
        </p:spPr>
      </p:pic>
      <p:pic>
        <p:nvPicPr>
          <p:cNvPr id="16" name="Obrázek 15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EF9089EA-7DBF-0196-BF97-D77A752AD3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107" y="6500472"/>
            <a:ext cx="1025126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4107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16468E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F9B519CA-61E7-77A2-B0D3-0B5236F99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D6970EC6-320B-BD5C-0790-AE81CB68B1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0" name="Přímá spojnice 3">
            <a:extLst>
              <a:ext uri="{FF2B5EF4-FFF2-40B4-BE49-F238E27FC236}">
                <a16:creationId xmlns:a16="http://schemas.microsoft.com/office/drawing/2014/main" id="{94E9B56D-79B4-B9FA-99F6-098E9265E629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796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964C0C6C-825D-DDBF-2EB4-C8F2958814D9}"/>
              </a:ext>
            </a:extLst>
          </p:cNvPr>
          <p:cNvSpPr/>
          <p:nvPr userDrawn="1"/>
        </p:nvSpPr>
        <p:spPr>
          <a:xfrm>
            <a:off x="1031837" y="6539370"/>
            <a:ext cx="5796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</a:rPr>
              <a:t>Budování Národního sociálního informačního systému (NSIS)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16468E"/>
              </a:solidFill>
              <a:effectLst/>
              <a:uLnTx/>
              <a:uFillTx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6B3B6E3C-FAB8-0A45-4D66-371977CC6C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42600" y="6500472"/>
            <a:ext cx="2101765" cy="180000"/>
          </a:xfrm>
          <a:prstGeom prst="rect">
            <a:avLst/>
          </a:prstGeom>
        </p:spPr>
      </p:pic>
      <p:pic>
        <p:nvPicPr>
          <p:cNvPr id="16" name="Obrázek 15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EF9089EA-7DBF-0196-BF97-D77A752AD3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99" y="6442597"/>
            <a:ext cx="1328527" cy="32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1331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16468E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23919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E3970C3-AFF3-DAB9-B6C3-0D5BC7F85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18FBE35-0188-034D-692D-E3F8D6AC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FB53FA7-BF36-4CA8-A619-7A29FAE0D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494689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A2E5CE-7653-CA92-B538-04E5E81CC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BD77B9E-0E06-D3B9-0F79-EFC1A7D4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1334FC8-5D6E-4DAB-0C00-3D5E9B2E61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25827A3-5C27-7891-9F45-F4EC85B5D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6AA930F-91EE-7215-C6CD-E105E4105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8508557-8F4D-76FB-4476-F1D671787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652936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45CE29-D55E-9B1A-1FFF-0B7A3ACD9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AA404947-1D4E-FFBF-97DD-9E59DADA52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2AE5C16-D86E-70F2-4A92-522A1FB0DC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E9988947-1591-4CD1-4834-8E78AACCE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29D660B-0986-F516-C3C2-EE248B692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BF116E2-D3FF-1DD8-C59D-88AD886DA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48838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EA4F979-40FC-E26A-5446-415010FF8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A86F772-54F6-B829-01D4-7F1EFE1378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453D8C8-BBD7-78A4-59C5-BF217DDE4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2534D9E-EBA6-54D0-686E-10902A931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5B990C2-4672-BFFC-A28E-D812F8196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221100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C98FE2D-8C5C-F37C-F9A0-EE8CB4042E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003C08D-878D-C461-4769-D98E0BED6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09A1096-9D1E-6BA8-441E-0E330FDB9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6E289DB-3A29-E86E-72EB-D658E4B8B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8700CA8-3114-5A59-B62F-8C69E95C3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6765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8903EFB-A207-4DA7-AD65-9D7F806C5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5304D6-B966-40CD-88F2-CBFD20F09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4096BF-5AD4-403F-B13C-74E4D21D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A45EB2-49A1-457F-90B4-8BEAB4C4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F5FD90-E661-40AB-94F6-CE33382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552188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9447886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BABEC8-F7A4-2BC5-0389-76BE78AF1D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649" y="1243846"/>
            <a:ext cx="11388315" cy="4852837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86E319E4-DB43-4786-B406-1BC6DF9F76D3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86429ADE-79A8-80A2-0A21-62D5CA7EB14F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1" name="Volný tvar 6">
            <a:extLst>
              <a:ext uri="{FF2B5EF4-FFF2-40B4-BE49-F238E27FC236}">
                <a16:creationId xmlns:a16="http://schemas.microsoft.com/office/drawing/2014/main" id="{001B4B07-6973-6318-87D0-6F65394D6BC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33232905-C3F9-C9DC-E4E3-7A0927B5B60D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8">
            <a:extLst>
              <a:ext uri="{FF2B5EF4-FFF2-40B4-BE49-F238E27FC236}">
                <a16:creationId xmlns:a16="http://schemas.microsoft.com/office/drawing/2014/main" id="{8537842D-6553-3B53-473C-0A971C730739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4" name="Volný tvar 19">
            <a:extLst>
              <a:ext uri="{FF2B5EF4-FFF2-40B4-BE49-F238E27FC236}">
                <a16:creationId xmlns:a16="http://schemas.microsoft.com/office/drawing/2014/main" id="{94B48AC2-8E9E-1661-19DB-4F6FB79507F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Volný tvar 6">
            <a:extLst>
              <a:ext uri="{FF2B5EF4-FFF2-40B4-BE49-F238E27FC236}">
                <a16:creationId xmlns:a16="http://schemas.microsoft.com/office/drawing/2014/main" id="{048B30B4-3D22-A0CD-C4A5-7283E1C4C187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7F99B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Volný tvar 18">
            <a:extLst>
              <a:ext uri="{FF2B5EF4-FFF2-40B4-BE49-F238E27FC236}">
                <a16:creationId xmlns:a16="http://schemas.microsoft.com/office/drawing/2014/main" id="{3B3CFB7B-900B-A403-5FE7-6794057A041E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D719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E4416C8E-1447-7170-6C52-F16722539698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Picture 24">
            <a:extLst>
              <a:ext uri="{FF2B5EF4-FFF2-40B4-BE49-F238E27FC236}">
                <a16:creationId xmlns:a16="http://schemas.microsoft.com/office/drawing/2014/main" id="{272677AC-4BFF-3A75-192A-D01FBCEE6C78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8F6FF6E5-B349-C8CC-8601-835CA2CB5E1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EE44BCC4-A057-0C26-F4F8-1F6023EB868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811" y="1322586"/>
            <a:ext cx="1252291" cy="487435"/>
          </a:xfrm>
          <a:prstGeom prst="rect">
            <a:avLst/>
          </a:prstGeom>
        </p:spPr>
      </p:pic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8B47D9-3915-0AD8-144F-2DA732A7C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7C14846-8EDD-A1DA-E72E-B67F1B8ED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9E308E-355F-F5DD-1923-B0C42026B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84802CCD-0071-6A21-651E-A913FA1D76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4" y="6211890"/>
            <a:ext cx="3741533" cy="322112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09468479-8C98-05C8-6BEF-C4B46A62FBEA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8" name="Volný tvar 17">
            <a:extLst>
              <a:ext uri="{FF2B5EF4-FFF2-40B4-BE49-F238E27FC236}">
                <a16:creationId xmlns:a16="http://schemas.microsoft.com/office/drawing/2014/main" id="{18F4AB48-7448-E429-0292-4E8A627436EC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9D694E38-9ABF-841C-CFAD-87F17FD004B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Zástupný symbol textu 4">
            <a:extLst>
              <a:ext uri="{FF2B5EF4-FFF2-40B4-BE49-F238E27FC236}">
                <a16:creationId xmlns:a16="http://schemas.microsoft.com/office/drawing/2014/main" id="{E5E3AE2F-A7C6-B3A9-3A66-4FBB7F2714A7}"/>
              </a:ext>
            </a:extLst>
          </p:cNvPr>
          <p:cNvSpPr txBox="1">
            <a:spLocks/>
          </p:cNvSpPr>
          <p:nvPr userDrawn="1"/>
        </p:nvSpPr>
        <p:spPr>
          <a:xfrm>
            <a:off x="659278" y="5627645"/>
            <a:ext cx="3950429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600" dirty="0">
                <a:solidFill>
                  <a:srgbClr val="D71440"/>
                </a:solidFill>
              </a:rPr>
              <a:t>Analytická a datová příloha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19C7A8BA-8034-9EEE-240D-ABFF30235D6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  <p:pic>
        <p:nvPicPr>
          <p:cNvPr id="2" name="Grafický objekt 4">
            <a:extLst>
              <a:ext uri="{FF2B5EF4-FFF2-40B4-BE49-F238E27FC236}">
                <a16:creationId xmlns:a16="http://schemas.microsoft.com/office/drawing/2014/main" id="{CA649EB7-9EBB-E9B7-583B-8327BF3F99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4876" y="6205437"/>
            <a:ext cx="439028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9133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2E7EE6F-20C1-502E-E6A6-52C64B86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BFE104-475A-7A88-D957-AF0A10B141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7B785BA-2F51-274F-AFEB-9F85A8458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F820A54-1D6A-DE75-5A9E-E79A12941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DB65A16-ACB2-5B16-E14F-346134DF4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8CFEC39-28B5-80B7-FE51-5677DBF4C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DDB328CA-3F5F-5E77-A53C-2F0795D4AD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sp>
        <p:nvSpPr>
          <p:cNvPr id="11" name="Obdélník 10">
            <a:extLst>
              <a:ext uri="{FF2B5EF4-FFF2-40B4-BE49-F238E27FC236}">
                <a16:creationId xmlns:a16="http://schemas.microsoft.com/office/drawing/2014/main" id="{6FB89F74-E354-D773-2BBB-338B40775CE0}"/>
              </a:ext>
            </a:extLst>
          </p:cNvPr>
          <p:cNvSpPr/>
          <p:nvPr userDrawn="1"/>
        </p:nvSpPr>
        <p:spPr>
          <a:xfrm>
            <a:off x="390193" y="1263333"/>
            <a:ext cx="52200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cs-CZ" sz="2200" b="1" i="1" dirty="0">
                <a:solidFill>
                  <a:schemeClr val="bg1"/>
                </a:solidFill>
              </a:rPr>
              <a:t>Analytické studie programu Zdraví 2030: </a:t>
            </a:r>
            <a:r>
              <a:rPr lang="cs-CZ" sz="3400" b="1" dirty="0">
                <a:solidFill>
                  <a:schemeClr val="bg1"/>
                </a:solidFill>
              </a:rPr>
              <a:t>Strategické analýzy potřeb resortu zdravotnictví </a:t>
            </a:r>
          </a:p>
        </p:txBody>
      </p:sp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5604D92-D42D-1D45-7F2A-6D94604164D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85" y="104508"/>
            <a:ext cx="1109871" cy="432000"/>
          </a:xfrm>
          <a:prstGeom prst="rect">
            <a:avLst/>
          </a:prstGeom>
        </p:spPr>
      </p:pic>
      <p:pic>
        <p:nvPicPr>
          <p:cNvPr id="13" name="Grafický objekt 4">
            <a:extLst>
              <a:ext uri="{FF2B5EF4-FFF2-40B4-BE49-F238E27FC236}">
                <a16:creationId xmlns:a16="http://schemas.microsoft.com/office/drawing/2014/main" id="{37AC5AD0-479B-5FA3-7967-FD19034299B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73421" y="6325081"/>
            <a:ext cx="4390283" cy="39600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E684F9E8-96A8-B241-E1A1-4E5EDBB3500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9" y="145614"/>
            <a:ext cx="3741533" cy="32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39742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B09DBF-1566-8584-3799-E74931699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ECD93E-8CDD-9F87-7B29-328166A68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6B565E-2F82-65BA-96AD-49BDE7ECD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324C08-958B-DACB-ACAA-7D1DA9ECC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F2EDBD-C140-EC39-B533-821B64AAE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6D26DAB7-E28E-7F0B-5CB4-8DD64E2F23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8" name="Logo UZIS">
            <a:extLst>
              <a:ext uri="{FF2B5EF4-FFF2-40B4-BE49-F238E27FC236}">
                <a16:creationId xmlns:a16="http://schemas.microsoft.com/office/drawing/2014/main" id="{35CFBB21-4510-75AE-FBB2-0AEE50F0BE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9" name="Přímá spojnice 3">
            <a:extLst>
              <a:ext uri="{FF2B5EF4-FFF2-40B4-BE49-F238E27FC236}">
                <a16:creationId xmlns:a16="http://schemas.microsoft.com/office/drawing/2014/main" id="{567AC7F0-AAFA-4CCC-EB37-788CE98CB59C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0" name="Obdélník 14">
            <a:extLst>
              <a:ext uri="{FF2B5EF4-FFF2-40B4-BE49-F238E27FC236}">
                <a16:creationId xmlns:a16="http://schemas.microsoft.com/office/drawing/2014/main" id="{BE97C24B-232B-1FB5-462C-6FFDB0001FA7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1" name="Grafický objekt 10">
            <a:extLst>
              <a:ext uri="{FF2B5EF4-FFF2-40B4-BE49-F238E27FC236}">
                <a16:creationId xmlns:a16="http://schemas.microsoft.com/office/drawing/2014/main" id="{7C4BF71A-C4A5-9233-6C2C-437F780015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2" name="Volný tvar 17">
            <a:extLst>
              <a:ext uri="{FF2B5EF4-FFF2-40B4-BE49-F238E27FC236}">
                <a16:creationId xmlns:a16="http://schemas.microsoft.com/office/drawing/2014/main" id="{11DA0181-0EEA-18DA-9F3D-9341DAB70D9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olný tvar 19">
            <a:extLst>
              <a:ext uri="{FF2B5EF4-FFF2-40B4-BE49-F238E27FC236}">
                <a16:creationId xmlns:a16="http://schemas.microsoft.com/office/drawing/2014/main" id="{FB51D45B-85B8-B79B-C816-E421D99C999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097386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1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AC82574F-5960-89ED-D455-A5F1762965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15" name="Logo UZIS">
            <a:extLst>
              <a:ext uri="{FF2B5EF4-FFF2-40B4-BE49-F238E27FC236}">
                <a16:creationId xmlns:a16="http://schemas.microsoft.com/office/drawing/2014/main" id="{4F434A3F-AA7E-53BF-47CA-DC428B5A7B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6" name="Přímá spojnice 3">
            <a:extLst>
              <a:ext uri="{FF2B5EF4-FFF2-40B4-BE49-F238E27FC236}">
                <a16:creationId xmlns:a16="http://schemas.microsoft.com/office/drawing/2014/main" id="{CE587C3F-0ACB-4309-BFF6-25328A0439A6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7" name="Obdélník 14">
            <a:extLst>
              <a:ext uri="{FF2B5EF4-FFF2-40B4-BE49-F238E27FC236}">
                <a16:creationId xmlns:a16="http://schemas.microsoft.com/office/drawing/2014/main" id="{1DFC5229-D661-E774-D4B4-6583AAF250E2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18" name="Grafický objekt 17">
            <a:extLst>
              <a:ext uri="{FF2B5EF4-FFF2-40B4-BE49-F238E27FC236}">
                <a16:creationId xmlns:a16="http://schemas.microsoft.com/office/drawing/2014/main" id="{9F0F90D9-06E7-A541-619D-9E798E2383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425404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AD176B-2666-1D4C-8134-69B00BB5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88C02B1-005B-BECD-D972-CBF367A257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51A85FC-AE4C-88A7-E609-834D9057E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DB2DDBA-75A0-8DB1-7A5E-93732CF9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4033E1F-3FE3-1B1A-2620-601449D32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14744A5-21D1-272B-E06A-F026B7626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596295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sp>
        <p:nvSpPr>
          <p:cNvPr id="19" name="Volný tvar 17">
            <a:extLst>
              <a:ext uri="{FF2B5EF4-FFF2-40B4-BE49-F238E27FC236}">
                <a16:creationId xmlns:a16="http://schemas.microsoft.com/office/drawing/2014/main" id="{DF1AA1DD-DCEB-9FDF-5F9F-251DA6A5D47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Volný tvar 19">
            <a:extLst>
              <a:ext uri="{FF2B5EF4-FFF2-40B4-BE49-F238E27FC236}">
                <a16:creationId xmlns:a16="http://schemas.microsoft.com/office/drawing/2014/main" id="{C476646C-C391-C20B-2ED6-96FFC1B18ADD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044811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226AAE3-F77C-EC68-46FE-83BB4F6A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E44D26C-DB8E-FA5B-3825-2AE2B205F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45B084B-81F5-998B-6CB1-58CC5032A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BC0D694C-2F4B-F1ED-4B56-33E5DC25AD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94B4FC-6138-C4B0-22CD-FEF349FF6E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86B9FBB-C6C8-2ED6-A7E3-FC7B3CFC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8B1DB7C-8667-D2DE-9D05-F87CA7DD8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E4321110-9EF1-E366-E875-10CE0677B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989197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96C99-6058-835F-53BD-00EE37EE7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92C98FF6-E7A9-7252-5558-941504BAC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39177C07-1670-24EA-EC5F-F118ABCDC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D591EF9-5318-002B-5065-B311BAF9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518838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2259958-827C-946D-DF6A-108E67A72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927243A-4375-DD7D-7899-47A0EAC9F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1195F3E-F150-ED2C-1F3E-EC55020C0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2958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59597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9BEF15-290F-E6D6-D539-02F9DB890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850267-5B31-8C78-79E7-B4C36ACA6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A0B0ACF-6243-2123-DD90-316C9AF0D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7FAB9A9-DF7E-2E80-2684-7B1F77A77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18649E5C-5B2A-485C-FF15-FA3AA5F79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1189AB6B-4762-D390-BCBC-A91BE748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719498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F2B194-3226-5596-4C5B-3418D6A1E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3961FA1-4EF0-8C00-1301-0303BFADD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3E4D571-68BE-7894-C660-90D280D6A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B917E3D-4900-5CA9-DE3F-360D1FD7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38BBB5ED-0BFB-A884-B330-FD5D23F41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39BAD6B-A962-2692-5168-5AAE2A89C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595968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85BDE6-A7EF-8B83-E168-5630DE317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91B2769-36BA-4D3E-31E9-B999E25D8F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5F0814E-A18D-3F53-8AEA-D379A2197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B5BEB1-2E39-6CF8-BA70-E557DAB08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8BF3BFF-29F7-9497-0E8F-A26D0BAA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884612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CC34ECCB-E3D8-615C-BFB8-059FD020DD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022CC30-A06F-FCEE-6090-259F3C18B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FA8745-226C-DDE9-9778-1D758F62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833784F-9A1A-132A-2498-3E825868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570C281-141B-71E2-19B0-B387B120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42916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8583F88F-242E-99D8-921D-E98F4C8A21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13697"/>
            <a:ext cx="647424" cy="252000"/>
          </a:xfrm>
          <a:prstGeom prst="rect">
            <a:avLst/>
          </a:prstGeom>
        </p:spPr>
      </p:pic>
      <p:pic>
        <p:nvPicPr>
          <p:cNvPr id="3" name="Logo UZIS">
            <a:extLst>
              <a:ext uri="{FF2B5EF4-FFF2-40B4-BE49-F238E27FC236}">
                <a16:creationId xmlns:a16="http://schemas.microsoft.com/office/drawing/2014/main" id="{79E74928-2338-4044-DAC9-416851245E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F4FC978B-E286-7E6A-A1E0-49640C23360D}"/>
              </a:ext>
            </a:extLst>
          </p:cNvPr>
          <p:cNvCxnSpPr>
            <a:cxnSpLocks/>
          </p:cNvCxnSpPr>
          <p:nvPr userDrawn="1"/>
        </p:nvCxnSpPr>
        <p:spPr>
          <a:xfrm>
            <a:off x="1057474" y="6523200"/>
            <a:ext cx="7740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5" name="Obdélník 14">
            <a:extLst>
              <a:ext uri="{FF2B5EF4-FFF2-40B4-BE49-F238E27FC236}">
                <a16:creationId xmlns:a16="http://schemas.microsoft.com/office/drawing/2014/main" id="{9AE06431-1031-9D95-AC3C-EA192351D95B}"/>
              </a:ext>
            </a:extLst>
          </p:cNvPr>
          <p:cNvSpPr/>
          <p:nvPr userDrawn="1"/>
        </p:nvSpPr>
        <p:spPr>
          <a:xfrm>
            <a:off x="1034040" y="6488094"/>
            <a:ext cx="77852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E598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Strategický rámec rozvoje péče o zdraví v České republice do roku 2030: analytické podklady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2E5980"/>
              </a:solidFill>
              <a:effectLst/>
              <a:uLnTx/>
              <a:uFillTx/>
            </a:endParaRPr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A5E211F-7340-FD1D-3D20-408FD30326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0434" y="6500472"/>
            <a:ext cx="2101765" cy="180000"/>
          </a:xfrm>
          <a:prstGeom prst="rect">
            <a:avLst/>
          </a:prstGeom>
        </p:spPr>
      </p:pic>
      <p:sp>
        <p:nvSpPr>
          <p:cNvPr id="7" name="Volný tvar 17">
            <a:extLst>
              <a:ext uri="{FF2B5EF4-FFF2-40B4-BE49-F238E27FC236}">
                <a16:creationId xmlns:a16="http://schemas.microsoft.com/office/drawing/2014/main" id="{CC9DFAEB-3502-19EC-9200-9AC369E2063F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olný tvar 19">
            <a:extLst>
              <a:ext uri="{FF2B5EF4-FFF2-40B4-BE49-F238E27FC236}">
                <a16:creationId xmlns:a16="http://schemas.microsoft.com/office/drawing/2014/main" id="{3E68FDED-C4E7-5B5F-E291-72378D9BE1FE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2552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2390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 userDrawn="1"/>
        </p:nvSpPr>
        <p:spPr>
          <a:xfrm>
            <a:off x="970960" y="6530303"/>
            <a:ext cx="82256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Datové agendy Národního zdravotnického informačního systému (NZIS)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8585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DC6E7B-71EB-E3E9-3C5E-C357F2CB5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068036E-E975-7E20-1AA3-CDAF78B1C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504C211-EF13-5EC0-98A0-B825A3EC2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31B28EB-B8EA-5C06-71C7-73F8BE1B5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90967F-BF74-F117-95A9-AAAE56186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4951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9E70F1-EBA7-8CDB-BAC3-A18E80907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B0328E7-CEF9-A0C7-9DD0-9E3B8FB02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0484432-189E-38C9-B556-74A9EA81F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C7957F8-F809-061F-ACAE-B81874174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72D50D7-45E2-F831-A91C-3F05BB35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809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01A5DC-FC36-EA56-BE81-08EEAD3F6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B35BC1D-C4EA-4FA0-9967-BDB31066F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E13D165-2E4A-5A72-659E-BDE91C094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4B73A4D-6541-0C65-DF33-3CE27C7B3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9D476C-60B8-3B78-BB2A-EDBD454CF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9959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E2935A-84CA-905F-D637-5FDF6DA2E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E700CCF-F614-0D12-3460-1C523E78B7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0F95B7D-2854-71C2-4D8E-C647DBD64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C98DED4-431F-683D-8DC9-64C31BB17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BF311F4-0EB9-401B-8F0E-1DAB3A62D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210454F-D41F-7B3D-197D-74F00330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501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87FF276-66B4-4F5C-B370-DBC5B1A44A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18330824-F6F3-45F1-9277-94BCC7B96A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1540"/>
            <a:ext cx="5829300" cy="2537460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060" y="4354831"/>
            <a:ext cx="9818370" cy="1734820"/>
          </a:xfr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rgbClr val="C22728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EC29D16-8A44-CC5D-89D4-F0713B8A9D86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10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5B1460A1-39BA-3912-8E2A-F4FAB0C1B1A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2465C03-71D3-5C45-FDFD-A4152018A97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D76B1-F665-CBC3-F4D1-83BD3326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253D377-466E-BCAD-D834-275816DD1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8A3556D-9E02-824E-BD55-DCC7AE6AA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2F734A7-D7BD-E114-FD2A-0510C14FE6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6BF6B9A1-7546-C61D-0921-8A5E25780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B59FC19-4F58-2916-9FCE-418B5ACD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DD0F5DEC-7A5C-5C45-D1AD-216C30338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689CC5F-6EA0-356B-CA78-C52EB771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2111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1C1298-A335-5BC6-EE17-48B45206B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0024766-DC24-AEEE-18AD-DEC1C8519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0FAB464-0393-5320-4810-A70FEA388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2CD4FB6-4325-C754-E215-8188D687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6647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5E1D2B70-F937-E504-5222-6DF0F9A09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76C3BB7-2B26-9693-9602-AACB6A129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634A5E8-74E5-AD9C-CDDE-64F790583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20271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FADCC0-4F50-20F9-E9FF-DA628BEEF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8B1E28D-8175-03F3-A1AF-A610C4DD3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1F3F04A-F6D6-540B-FE70-77CAD21F9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872D403-D834-F5B4-711F-5B0983FCD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9696F46-65E2-55C9-09E7-C6BBA72C6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9168C6F-953F-9F35-F0B8-38787E270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277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157CB1-D45B-8F02-47C2-9ACC87E73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8C119EA-3B0B-2FF8-E573-0BA4DE8FF4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88F030F-1D42-A04D-B456-CE8D28E19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F2A45D2-1A1D-6F22-9460-9512212A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DAAA863-CE21-EB19-FE30-E6DEED68A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3E3BBFD-27BF-428B-A5EE-DE632B66C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76989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5E5F5-FA82-E8F2-86A1-78BEA8FA5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A4BC363-37AE-47F7-3CFD-1E4423E6F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37E33C2-3830-749F-7B26-13FBDAEF8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A4BEF1-FDBC-8F08-7C38-6D0AB3B0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EE7901B-9C50-8DDE-1498-2C94B8041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8846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45147E47-6A7F-4924-8D22-2C486BCAFF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AF6BF1C-3807-E335-7780-2C2FCD8DB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16CC08D-5B32-8DBD-E660-C18202C84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A37168-934F-496D-DF5A-523A56A52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369318E-3E79-EFB0-2E14-FE63D6196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9191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756000"/>
            <a:ext cx="5540542" cy="253746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3">
            <a:extLst>
              <a:ext uri="{FF2B5EF4-FFF2-40B4-BE49-F238E27FC236}">
                <a16:creationId xmlns:a16="http://schemas.microsoft.com/office/drawing/2014/main" id="{18A44E84-EAEC-FC12-4115-A9E9254EDF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506" y="4788000"/>
            <a:ext cx="11116463" cy="468000"/>
          </a:xfrm>
        </p:spPr>
        <p:txBody>
          <a:bodyPr anchor="ctr">
            <a:noAutofit/>
          </a:bodyPr>
          <a:lstStyle>
            <a:lvl1pPr marL="0" indent="0" algn="l">
              <a:buNone/>
              <a:defRPr lang="cs-CZ" sz="32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Vložte podnadpis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81CA541-8A64-5D95-AAF1-7E5E731E50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2DA52750-83FB-BF1C-33E1-7B8A0268583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0D4076C8-4A37-DCF4-CEAB-F093BF4B51DF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16498A8-01F3-CAB2-8960-A33E6C40989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38E39584-706B-5AF9-2ADF-C228A217650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25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141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91" y="6294926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9725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7BAD892B-E80F-4F2B-84EB-5AEF368BA2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661" y="6315280"/>
            <a:ext cx="447015" cy="4315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6E1183-66C6-4A27-95E6-796A78D3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68" y="2201678"/>
            <a:ext cx="10515600" cy="2143935"/>
          </a:xfrm>
        </p:spPr>
        <p:txBody>
          <a:bodyPr/>
          <a:lstStyle>
            <a:lvl1pPr>
              <a:defRPr sz="3200" b="1">
                <a:solidFill>
                  <a:srgbClr val="232C77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47719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Obrázek 193">
            <a:extLst>
              <a:ext uri="{FF2B5EF4-FFF2-40B4-BE49-F238E27FC236}">
                <a16:creationId xmlns:a16="http://schemas.microsoft.com/office/drawing/2014/main" id="{7028FA8A-4E11-48CC-8D75-F1D56BD168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9277" y="1234929"/>
            <a:ext cx="11473666" cy="4852837"/>
          </a:xfrm>
          <a:prstGeom prst="rect">
            <a:avLst/>
          </a:prstGeom>
        </p:spPr>
      </p:pic>
      <p:sp>
        <p:nvSpPr>
          <p:cNvPr id="81" name="Obdélník 80">
            <a:extLst>
              <a:ext uri="{FF2B5EF4-FFF2-40B4-BE49-F238E27FC236}">
                <a16:creationId xmlns:a16="http://schemas.microsoft.com/office/drawing/2014/main" id="{40F2E09F-8544-4FF2-9F9A-AF0C8187713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83" name="Obdélník 82">
            <a:extLst>
              <a:ext uri="{FF2B5EF4-FFF2-40B4-BE49-F238E27FC236}">
                <a16:creationId xmlns:a16="http://schemas.microsoft.com/office/drawing/2014/main" id="{5FE9660D-2B4A-4896-A4BF-330209511296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pic>
        <p:nvPicPr>
          <p:cNvPr id="86" name="Obrázek 85">
            <a:extLst>
              <a:ext uri="{FF2B5EF4-FFF2-40B4-BE49-F238E27FC236}">
                <a16:creationId xmlns:a16="http://schemas.microsoft.com/office/drawing/2014/main" id="{0FCBE275-6212-4CD7-81E4-A8D7F2CA9EF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87" name="Volný tvar 6">
            <a:extLst>
              <a:ext uri="{FF2B5EF4-FFF2-40B4-BE49-F238E27FC236}">
                <a16:creationId xmlns:a16="http://schemas.microsoft.com/office/drawing/2014/main" id="{85C703E3-2B67-4C22-AC74-AE20B05EBAA9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8" name="Volný tvar 17">
            <a:extLst>
              <a:ext uri="{FF2B5EF4-FFF2-40B4-BE49-F238E27FC236}">
                <a16:creationId xmlns:a16="http://schemas.microsoft.com/office/drawing/2014/main" id="{2BD92B5F-BB92-4654-AEF1-C9A87A5248BF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9" name="Volný tvar 18">
            <a:extLst>
              <a:ext uri="{FF2B5EF4-FFF2-40B4-BE49-F238E27FC236}">
                <a16:creationId xmlns:a16="http://schemas.microsoft.com/office/drawing/2014/main" id="{C0623FAF-3EBE-4D32-9A7D-B3A292ACEE4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90" name="Volný tvar 19">
            <a:extLst>
              <a:ext uri="{FF2B5EF4-FFF2-40B4-BE49-F238E27FC236}">
                <a16:creationId xmlns:a16="http://schemas.microsoft.com/office/drawing/2014/main" id="{CF154488-7084-4B19-8834-F35893F3FCDA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2" name="Obdélník 91">
            <a:extLst>
              <a:ext uri="{FF2B5EF4-FFF2-40B4-BE49-F238E27FC236}">
                <a16:creationId xmlns:a16="http://schemas.microsoft.com/office/drawing/2014/main" id="{B832A41A-EB50-44F7-B334-F2DF1D43A948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3" name="Obdélník 92">
            <a:extLst>
              <a:ext uri="{FF2B5EF4-FFF2-40B4-BE49-F238E27FC236}">
                <a16:creationId xmlns:a16="http://schemas.microsoft.com/office/drawing/2014/main" id="{541E5713-0979-4073-8195-8FDF98369170}"/>
              </a:ext>
            </a:extLst>
          </p:cNvPr>
          <p:cNvSpPr/>
          <p:nvPr userDrawn="1"/>
        </p:nvSpPr>
        <p:spPr>
          <a:xfrm>
            <a:off x="0" y="5861078"/>
            <a:ext cx="12192000" cy="45719"/>
          </a:xfrm>
          <a:prstGeom prst="rect">
            <a:avLst/>
          </a:prstGeom>
          <a:solidFill>
            <a:srgbClr val="D71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7" name="Volný tvar 6">
            <a:extLst>
              <a:ext uri="{FF2B5EF4-FFF2-40B4-BE49-F238E27FC236}">
                <a16:creationId xmlns:a16="http://schemas.microsoft.com/office/drawing/2014/main" id="{F101B372-16FE-412A-8851-DDC17B987951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>
              <a:alpha val="3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8" name="Volný tvar 17">
            <a:extLst>
              <a:ext uri="{FF2B5EF4-FFF2-40B4-BE49-F238E27FC236}">
                <a16:creationId xmlns:a16="http://schemas.microsoft.com/office/drawing/2014/main" id="{84116201-11AF-45C9-812E-00D732D624D2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9" name="Volný tvar 18">
            <a:extLst>
              <a:ext uri="{FF2B5EF4-FFF2-40B4-BE49-F238E27FC236}">
                <a16:creationId xmlns:a16="http://schemas.microsoft.com/office/drawing/2014/main" id="{14FAE423-4E6B-4C0C-B3D6-E597049BF65F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>
              <a:alpha val="4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00" name="Volný tvar 19">
            <a:extLst>
              <a:ext uri="{FF2B5EF4-FFF2-40B4-BE49-F238E27FC236}">
                <a16:creationId xmlns:a16="http://schemas.microsoft.com/office/drawing/2014/main" id="{7995864E-5F17-4EF1-8C3D-368F128AAC0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1" name="Obdélník 100">
            <a:extLst>
              <a:ext uri="{FF2B5EF4-FFF2-40B4-BE49-F238E27FC236}">
                <a16:creationId xmlns:a16="http://schemas.microsoft.com/office/drawing/2014/main" id="{D4D1F535-DC44-479F-B5BD-92EA59F33323}"/>
              </a:ext>
            </a:extLst>
          </p:cNvPr>
          <p:cNvSpPr/>
          <p:nvPr userDrawn="1"/>
        </p:nvSpPr>
        <p:spPr>
          <a:xfrm>
            <a:off x="347000" y="217916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 dirty="0">
                <a:solidFill>
                  <a:srgbClr val="2E5980"/>
                </a:solidFill>
              </a:rPr>
              <a:t>ZDRAVÍ</a:t>
            </a:r>
            <a:r>
              <a:rPr lang="cs-CZ" sz="3400" b="1" baseline="0" dirty="0">
                <a:solidFill>
                  <a:srgbClr val="2E5980"/>
                </a:solidFill>
              </a:rPr>
              <a:t> A ZDRAVOTNICTVÍ JIHOMORAVSKÉHO </a:t>
            </a:r>
          </a:p>
          <a:p>
            <a:r>
              <a:rPr lang="cs-CZ" sz="3400" b="1" baseline="0" dirty="0">
                <a:solidFill>
                  <a:srgbClr val="2E5980"/>
                </a:solidFill>
              </a:rPr>
              <a:t>KRAJE A MĚSTA BRNA V ČÍSLECH </a:t>
            </a:r>
            <a:endParaRPr lang="cs-CZ" sz="3400" b="1" dirty="0">
              <a:solidFill>
                <a:srgbClr val="2E5980"/>
              </a:solidFill>
            </a:endParaRPr>
          </a:p>
        </p:txBody>
      </p:sp>
      <p:sp>
        <p:nvSpPr>
          <p:cNvPr id="102" name="Obdélník 101">
            <a:extLst>
              <a:ext uri="{FF2B5EF4-FFF2-40B4-BE49-F238E27FC236}">
                <a16:creationId xmlns:a16="http://schemas.microsoft.com/office/drawing/2014/main" id="{287E00CA-1E7B-4E51-8D15-DA48E2226502}"/>
              </a:ext>
            </a:extLst>
          </p:cNvPr>
          <p:cNvSpPr/>
          <p:nvPr userDrawn="1"/>
        </p:nvSpPr>
        <p:spPr>
          <a:xfrm>
            <a:off x="584088" y="5729492"/>
            <a:ext cx="3676008" cy="326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" name="Zástupný symbol textu 4">
            <a:extLst>
              <a:ext uri="{FF2B5EF4-FFF2-40B4-BE49-F238E27FC236}">
                <a16:creationId xmlns:a16="http://schemas.microsoft.com/office/drawing/2014/main" id="{6733D971-AA31-4C2B-9864-62E324087CA3}"/>
              </a:ext>
            </a:extLst>
          </p:cNvPr>
          <p:cNvSpPr txBox="1">
            <a:spLocks/>
          </p:cNvSpPr>
          <p:nvPr userDrawn="1"/>
        </p:nvSpPr>
        <p:spPr>
          <a:xfrm>
            <a:off x="668704" y="5627645"/>
            <a:ext cx="6219585" cy="5072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600" dirty="0">
                <a:solidFill>
                  <a:srgbClr val="D71440"/>
                </a:solidFill>
              </a:rPr>
              <a:t>Souhrnná</a:t>
            </a:r>
            <a:r>
              <a:rPr lang="cs-CZ" sz="2600" baseline="0" dirty="0">
                <a:solidFill>
                  <a:srgbClr val="D71440"/>
                </a:solidFill>
              </a:rPr>
              <a:t> prezentace, </a:t>
            </a:r>
            <a:r>
              <a:rPr lang="cs-CZ" sz="2600" dirty="0">
                <a:solidFill>
                  <a:srgbClr val="D71440"/>
                </a:solidFill>
              </a:rPr>
              <a:t>Brno, 21. 10. 2019</a:t>
            </a:r>
          </a:p>
        </p:txBody>
      </p:sp>
      <p:pic>
        <p:nvPicPr>
          <p:cNvPr id="116" name="Picture 24">
            <a:extLst>
              <a:ext uri="{FF2B5EF4-FFF2-40B4-BE49-F238E27FC236}">
                <a16:creationId xmlns:a16="http://schemas.microsoft.com/office/drawing/2014/main" id="{5C9258A4-B5C3-4786-8A29-365C62CE39AF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Obrázek 116">
            <a:extLst>
              <a:ext uri="{FF2B5EF4-FFF2-40B4-BE49-F238E27FC236}">
                <a16:creationId xmlns:a16="http://schemas.microsoft.com/office/drawing/2014/main" id="{26B2A134-C899-4F60-BA30-9405C93E7A1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pic>
        <p:nvPicPr>
          <p:cNvPr id="24" name="Obrázek 23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119770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CEEE644-BC03-4930-9406-A18BB3FDE8F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823626" y="4199123"/>
            <a:ext cx="3200677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3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FEFE542-E662-4555-B8B1-482A12ACF1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893" y="1261634"/>
            <a:ext cx="11296867" cy="4444369"/>
          </a:xfrm>
          <a:prstGeom prst="rect">
            <a:avLst/>
          </a:prstGeom>
        </p:spPr>
      </p:pic>
      <p:sp>
        <p:nvSpPr>
          <p:cNvPr id="29" name="TextovéPole 28">
            <a:extLst>
              <a:ext uri="{FF2B5EF4-FFF2-40B4-BE49-F238E27FC236}">
                <a16:creationId xmlns:a16="http://schemas.microsoft.com/office/drawing/2014/main" id="{28092765-6AFA-495D-B911-346954B65B3F}"/>
              </a:ext>
            </a:extLst>
          </p:cNvPr>
          <p:cNvSpPr txBox="1"/>
          <p:nvPr userDrawn="1"/>
        </p:nvSpPr>
        <p:spPr>
          <a:xfrm>
            <a:off x="8713002" y="6180642"/>
            <a:ext cx="337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3D67BC"/>
                </a:solidFill>
              </a:rPr>
              <a:t>Ústav zdravotnických informací a statistiky České republiky</a:t>
            </a:r>
          </a:p>
          <a:p>
            <a:r>
              <a:rPr lang="cs-CZ" sz="900" i="1" dirty="0">
                <a:solidFill>
                  <a:srgbClr val="3D67BC"/>
                </a:solidFill>
              </a:rPr>
              <a:t>Institute </a:t>
            </a:r>
            <a:r>
              <a:rPr lang="cs-CZ" sz="900" i="1" dirty="0" err="1">
                <a:solidFill>
                  <a:srgbClr val="3D67BC"/>
                </a:solidFill>
              </a:rPr>
              <a:t>of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Health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Information</a:t>
            </a:r>
            <a:r>
              <a:rPr lang="cs-CZ" sz="900" i="1" dirty="0">
                <a:solidFill>
                  <a:srgbClr val="3D67BC"/>
                </a:solidFill>
              </a:rPr>
              <a:t> and </a:t>
            </a:r>
            <a:r>
              <a:rPr lang="cs-CZ" sz="900" i="1" dirty="0" err="1">
                <a:solidFill>
                  <a:srgbClr val="3D67BC"/>
                </a:solidFill>
              </a:rPr>
              <a:t>Statistics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of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the</a:t>
            </a:r>
            <a:r>
              <a:rPr lang="cs-CZ" sz="900" i="1" dirty="0">
                <a:solidFill>
                  <a:srgbClr val="3D67BC"/>
                </a:solidFill>
              </a:rPr>
              <a:t> Czech Republic</a:t>
            </a: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9E9CBE7C-B46B-4263-B7DA-1846693D9836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5F5E0734-7668-4265-8737-BB10B3A928BB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638B3C8C-A726-43EE-80E2-A0C80CD5D0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21" name="Volný tvar 6">
            <a:extLst>
              <a:ext uri="{FF2B5EF4-FFF2-40B4-BE49-F238E27FC236}">
                <a16:creationId xmlns:a16="http://schemas.microsoft.com/office/drawing/2014/main" id="{B1B50602-9BEE-4838-BABB-479E9B9DA990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Volný tvar 17">
            <a:extLst>
              <a:ext uri="{FF2B5EF4-FFF2-40B4-BE49-F238E27FC236}">
                <a16:creationId xmlns:a16="http://schemas.microsoft.com/office/drawing/2014/main" id="{95BC6203-BD83-4803-AD8B-9671459BFB7C}"/>
              </a:ext>
            </a:extLst>
          </p:cNvPr>
          <p:cNvSpPr/>
          <p:nvPr userDrawn="1"/>
        </p:nvSpPr>
        <p:spPr>
          <a:xfrm rot="10800000">
            <a:off x="-1" y="4380806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gradFill flip="none" rotWithShape="1">
            <a:gsLst>
              <a:gs pos="0">
                <a:srgbClr val="AFEBEB"/>
              </a:gs>
              <a:gs pos="7700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Volný tvar 18">
            <a:extLst>
              <a:ext uri="{FF2B5EF4-FFF2-40B4-BE49-F238E27FC236}">
                <a16:creationId xmlns:a16="http://schemas.microsoft.com/office/drawing/2014/main" id="{9EAB8E8B-17AE-4319-8FA3-A1DAAC330720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33CCCC">
              <a:alpha val="34902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F6EDD091-54FF-47D8-93B0-AFD02A675C6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424242">
              <a:alpha val="27843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8CA2A8DB-6132-49AF-AB7B-13A599EB0EFD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32" name="Volný tvar 6">
            <a:extLst>
              <a:ext uri="{FF2B5EF4-FFF2-40B4-BE49-F238E27FC236}">
                <a16:creationId xmlns:a16="http://schemas.microsoft.com/office/drawing/2014/main" id="{93B4AAF2-2ECB-447E-88BF-C2AE1B238485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Volný tvar 17">
            <a:extLst>
              <a:ext uri="{FF2B5EF4-FFF2-40B4-BE49-F238E27FC236}">
                <a16:creationId xmlns:a16="http://schemas.microsoft.com/office/drawing/2014/main" id="{E5A377F3-758A-43B6-8C6A-4AA4F1E3F233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Volný tvar 18">
            <a:extLst>
              <a:ext uri="{FF2B5EF4-FFF2-40B4-BE49-F238E27FC236}">
                <a16:creationId xmlns:a16="http://schemas.microsoft.com/office/drawing/2014/main" id="{0078E8B8-13CC-47F5-9190-4A050380F041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35" name="Volný tvar 19">
            <a:extLst>
              <a:ext uri="{FF2B5EF4-FFF2-40B4-BE49-F238E27FC236}">
                <a16:creationId xmlns:a16="http://schemas.microsoft.com/office/drawing/2014/main" id="{B1F7AE25-E3A9-4BA4-A917-FFBAB961D9BC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8" name="Obdélník 57">
            <a:extLst>
              <a:ext uri="{FF2B5EF4-FFF2-40B4-BE49-F238E27FC236}">
                <a16:creationId xmlns:a16="http://schemas.microsoft.com/office/drawing/2014/main" id="{C31E3D77-5C91-465B-A370-454C27AA3086}"/>
              </a:ext>
            </a:extLst>
          </p:cNvPr>
          <p:cNvSpPr/>
          <p:nvPr userDrawn="1"/>
        </p:nvSpPr>
        <p:spPr>
          <a:xfrm>
            <a:off x="660273" y="426995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 dirty="0">
                <a:solidFill>
                  <a:srgbClr val="2E5980"/>
                </a:solidFill>
              </a:rPr>
              <a:t>DATOVÁ ZÁKLADNA PRO STRATEGICKÉ MAKROEKONOMICKÉ PREDIKCE REZORTU ZDRAVOTNICTVÍ</a:t>
            </a:r>
          </a:p>
        </p:txBody>
      </p:sp>
      <p:sp>
        <p:nvSpPr>
          <p:cNvPr id="59" name="Obdélník 58">
            <a:extLst>
              <a:ext uri="{FF2B5EF4-FFF2-40B4-BE49-F238E27FC236}">
                <a16:creationId xmlns:a16="http://schemas.microsoft.com/office/drawing/2014/main" id="{09B596B8-099A-443E-BAF4-60E9B64C466A}"/>
              </a:ext>
            </a:extLst>
          </p:cNvPr>
          <p:cNvSpPr/>
          <p:nvPr userDrawn="1"/>
        </p:nvSpPr>
        <p:spPr>
          <a:xfrm>
            <a:off x="527387" y="5807676"/>
            <a:ext cx="6869296" cy="271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0" name="Zástupný symbol textu 4">
            <a:extLst>
              <a:ext uri="{FF2B5EF4-FFF2-40B4-BE49-F238E27FC236}">
                <a16:creationId xmlns:a16="http://schemas.microsoft.com/office/drawing/2014/main" id="{71478611-DE5F-4F95-89E9-326EBE713181}"/>
              </a:ext>
            </a:extLst>
          </p:cNvPr>
          <p:cNvSpPr txBox="1">
            <a:spLocks/>
          </p:cNvSpPr>
          <p:nvPr userDrawn="1"/>
        </p:nvSpPr>
        <p:spPr>
          <a:xfrm>
            <a:off x="594915" y="5607609"/>
            <a:ext cx="7707659" cy="5072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>
                <a:solidFill>
                  <a:srgbClr val="D71440"/>
                </a:solidFill>
              </a:rPr>
              <a:t>Analytická studie – retrospektivní data </a:t>
            </a:r>
          </a:p>
        </p:txBody>
      </p:sp>
      <p:pic>
        <p:nvPicPr>
          <p:cNvPr id="97" name="Obrázek 96">
            <a:extLst>
              <a:ext uri="{FF2B5EF4-FFF2-40B4-BE49-F238E27FC236}">
                <a16:creationId xmlns:a16="http://schemas.microsoft.com/office/drawing/2014/main" id="{4DDCE2EB-F9A1-473A-A9FF-32762FFE32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90" y="6126907"/>
            <a:ext cx="349247" cy="360000"/>
          </a:xfrm>
          <a:prstGeom prst="rect">
            <a:avLst/>
          </a:prstGeom>
        </p:spPr>
      </p:pic>
      <p:pic>
        <p:nvPicPr>
          <p:cNvPr id="106" name="Obrázek 105">
            <a:extLst>
              <a:ext uri="{FF2B5EF4-FFF2-40B4-BE49-F238E27FC236}">
                <a16:creationId xmlns:a16="http://schemas.microsoft.com/office/drawing/2014/main" id="{67185E4E-82CC-4460-806F-915C724D450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41455" y="4199123"/>
            <a:ext cx="3200677" cy="249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853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ek 19">
            <a:extLst>
              <a:ext uri="{FF2B5EF4-FFF2-40B4-BE49-F238E27FC236}">
                <a16:creationId xmlns:a16="http://schemas.microsoft.com/office/drawing/2014/main" id="{5F1E9921-D786-4622-9EF2-A6007AE054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5723" y="1261135"/>
            <a:ext cx="11296867" cy="4444369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4BD03AA9-B999-4805-B7AC-C1F0F93EF13E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54DAE294-4BD8-455C-A2EB-4ABED922A97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38F94E04-9BB2-4FC4-8172-8A66901076DD}"/>
              </a:ext>
            </a:extLst>
          </p:cNvPr>
          <p:cNvSpPr txBox="1"/>
          <p:nvPr userDrawn="1"/>
        </p:nvSpPr>
        <p:spPr>
          <a:xfrm>
            <a:off x="8713002" y="6142934"/>
            <a:ext cx="337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rgbClr val="3D67BC"/>
                </a:solidFill>
              </a:rPr>
              <a:t>Ústav zdravotnických informací a statistiky České republiky</a:t>
            </a:r>
          </a:p>
          <a:p>
            <a:r>
              <a:rPr lang="cs-CZ" sz="900" i="1" dirty="0">
                <a:solidFill>
                  <a:srgbClr val="3D67BC"/>
                </a:solidFill>
              </a:rPr>
              <a:t>Institute </a:t>
            </a:r>
            <a:r>
              <a:rPr lang="cs-CZ" sz="900" i="1" dirty="0" err="1">
                <a:solidFill>
                  <a:srgbClr val="3D67BC"/>
                </a:solidFill>
              </a:rPr>
              <a:t>of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Health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Information</a:t>
            </a:r>
            <a:r>
              <a:rPr lang="cs-CZ" sz="900" i="1" dirty="0">
                <a:solidFill>
                  <a:srgbClr val="3D67BC"/>
                </a:solidFill>
              </a:rPr>
              <a:t> and </a:t>
            </a:r>
            <a:r>
              <a:rPr lang="cs-CZ" sz="900" i="1" dirty="0" err="1">
                <a:solidFill>
                  <a:srgbClr val="3D67BC"/>
                </a:solidFill>
              </a:rPr>
              <a:t>Statistics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of</a:t>
            </a:r>
            <a:r>
              <a:rPr lang="cs-CZ" sz="900" i="1" dirty="0">
                <a:solidFill>
                  <a:srgbClr val="3D67BC"/>
                </a:solidFill>
              </a:rPr>
              <a:t> </a:t>
            </a:r>
            <a:r>
              <a:rPr lang="cs-CZ" sz="900" i="1" dirty="0" err="1">
                <a:solidFill>
                  <a:srgbClr val="3D67BC"/>
                </a:solidFill>
              </a:rPr>
              <a:t>the</a:t>
            </a:r>
            <a:r>
              <a:rPr lang="cs-CZ" sz="900" i="1" dirty="0">
                <a:solidFill>
                  <a:srgbClr val="3D67BC"/>
                </a:solidFill>
              </a:rPr>
              <a:t> Czech Republic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BC0BAC29-C83A-48F6-8604-A24CCF0793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90" y="6089199"/>
            <a:ext cx="349247" cy="360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980A061-B2D6-440A-BB4B-6B45C7662F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0" y="6186252"/>
            <a:ext cx="3763463" cy="324000"/>
          </a:xfrm>
          <a:prstGeom prst="rect">
            <a:avLst/>
          </a:prstGeom>
        </p:spPr>
      </p:pic>
      <p:sp>
        <p:nvSpPr>
          <p:cNvPr id="12" name="Obdélník 11">
            <a:extLst>
              <a:ext uri="{FF2B5EF4-FFF2-40B4-BE49-F238E27FC236}">
                <a16:creationId xmlns:a16="http://schemas.microsoft.com/office/drawing/2014/main" id="{40F001DF-185E-497F-9C76-2F1B887F833C}"/>
              </a:ext>
            </a:extLst>
          </p:cNvPr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F60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3" name="Volný tvar 6">
            <a:extLst>
              <a:ext uri="{FF2B5EF4-FFF2-40B4-BE49-F238E27FC236}">
                <a16:creationId xmlns:a16="http://schemas.microsoft.com/office/drawing/2014/main" id="{F17C9E7D-06C1-40EB-8432-E344423E3FAA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Volný tvar 17">
            <a:extLst>
              <a:ext uri="{FF2B5EF4-FFF2-40B4-BE49-F238E27FC236}">
                <a16:creationId xmlns:a16="http://schemas.microsoft.com/office/drawing/2014/main" id="{18733C0B-38E7-4C19-8B5C-83799445A84E}"/>
              </a:ext>
            </a:extLst>
          </p:cNvPr>
          <p:cNvSpPr/>
          <p:nvPr userDrawn="1"/>
        </p:nvSpPr>
        <p:spPr>
          <a:xfrm rot="10800000">
            <a:off x="-9428" y="439023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Volný tvar 18">
            <a:extLst>
              <a:ext uri="{FF2B5EF4-FFF2-40B4-BE49-F238E27FC236}">
                <a16:creationId xmlns:a16="http://schemas.microsoft.com/office/drawing/2014/main" id="{89F57DFD-2C3F-4C7B-A411-9ACDF984C1C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33CCCC"/>
              </a:solidFill>
            </a:endParaRPr>
          </a:p>
        </p:txBody>
      </p:sp>
      <p:sp>
        <p:nvSpPr>
          <p:cNvPr id="16" name="Volný tvar 19">
            <a:extLst>
              <a:ext uri="{FF2B5EF4-FFF2-40B4-BE49-F238E27FC236}">
                <a16:creationId xmlns:a16="http://schemas.microsoft.com/office/drawing/2014/main" id="{4AD77AFE-3C03-4A5E-8C33-5E0E35A6FAE2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17C06A58-496E-4CAE-BEA7-F0D694058708}"/>
              </a:ext>
            </a:extLst>
          </p:cNvPr>
          <p:cNvSpPr/>
          <p:nvPr userDrawn="1"/>
        </p:nvSpPr>
        <p:spPr>
          <a:xfrm>
            <a:off x="527387" y="5807676"/>
            <a:ext cx="6869296" cy="271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Zástupný symbol textu 4">
            <a:extLst>
              <a:ext uri="{FF2B5EF4-FFF2-40B4-BE49-F238E27FC236}">
                <a16:creationId xmlns:a16="http://schemas.microsoft.com/office/drawing/2014/main" id="{85DF8549-49A9-4045-9440-3C137B807487}"/>
              </a:ext>
            </a:extLst>
          </p:cNvPr>
          <p:cNvSpPr txBox="1">
            <a:spLocks/>
          </p:cNvSpPr>
          <p:nvPr userDrawn="1"/>
        </p:nvSpPr>
        <p:spPr>
          <a:xfrm>
            <a:off x="594915" y="5607609"/>
            <a:ext cx="7707659" cy="5072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>
                <a:solidFill>
                  <a:srgbClr val="D71440"/>
                </a:solidFill>
              </a:rPr>
              <a:t>Analytická studie – retrospektivní data </a:t>
            </a:r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572C5E22-2EB2-422D-942A-F74CDAED999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41454" y="4155581"/>
            <a:ext cx="3200677" cy="2499577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DE842B4A-D124-4F6D-A394-7E2055D4C08A}"/>
              </a:ext>
            </a:extLst>
          </p:cNvPr>
          <p:cNvSpPr/>
          <p:nvPr userDrawn="1"/>
        </p:nvSpPr>
        <p:spPr>
          <a:xfrm>
            <a:off x="660273" y="426995"/>
            <a:ext cx="1143010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400" b="1" dirty="0">
                <a:solidFill>
                  <a:srgbClr val="2E5980"/>
                </a:solidFill>
              </a:rPr>
              <a:t>DATOVÁ ZÁKLADNA PRO STRATEGICKÉ MAKROEKONOMICKÉ PREDIKCE REZORTU ZDRAVOTNICTVÍ</a:t>
            </a:r>
          </a:p>
        </p:txBody>
      </p:sp>
    </p:spTree>
    <p:extLst>
      <p:ext uri="{BB962C8B-B14F-4D97-AF65-F5344CB8AC3E}">
        <p14:creationId xmlns:p14="http://schemas.microsoft.com/office/powerpoint/2010/main" val="25965346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63EA0E24-3DEE-4F9B-BE62-2C949AF5B0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A7E5BF0-AE0D-4088-9249-900F92A0E8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2658"/>
            <a:ext cx="12192000" cy="4718304"/>
          </a:xfrm>
          <a:prstGeom prst="rect">
            <a:avLst/>
          </a:prstGeom>
        </p:spPr>
      </p:pic>
      <p:pic>
        <p:nvPicPr>
          <p:cNvPr id="66" name="Obrázek 65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243595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9" descr="logo_mzcr">
            <a:extLst>
              <a:ext uri="{FF2B5EF4-FFF2-40B4-BE49-F238E27FC236}">
                <a16:creationId xmlns:a16="http://schemas.microsoft.com/office/drawing/2014/main" id="{285C40DD-D2EF-48E7-99A8-53B809A1EA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7" y="137068"/>
            <a:ext cx="3896923" cy="34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D4D1F535-DC44-479F-B5BD-92EA59F33323}"/>
              </a:ext>
            </a:extLst>
          </p:cNvPr>
          <p:cNvSpPr/>
          <p:nvPr userDrawn="1"/>
        </p:nvSpPr>
        <p:spPr>
          <a:xfrm>
            <a:off x="375743" y="1402150"/>
            <a:ext cx="522008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400" b="1" dirty="0">
                <a:solidFill>
                  <a:schemeClr val="bg1"/>
                </a:solidFill>
              </a:rPr>
              <a:t>ZDRAVÍ A ZDRAVOTNICTVÍ JMK A MĚSTA BRNA </a:t>
            </a:r>
          </a:p>
          <a:p>
            <a:pPr algn="ctr"/>
            <a:r>
              <a:rPr lang="cs-CZ" sz="3400" b="1" dirty="0">
                <a:solidFill>
                  <a:schemeClr val="bg1"/>
                </a:solidFill>
              </a:rPr>
              <a:t>V ČÍSLECH </a:t>
            </a:r>
          </a:p>
        </p:txBody>
      </p:sp>
      <p:pic>
        <p:nvPicPr>
          <p:cNvPr id="8" name="Obrázek 12">
            <a:extLst>
              <a:ext uri="{FF2B5EF4-FFF2-40B4-BE49-F238E27FC236}">
                <a16:creationId xmlns:a16="http://schemas.microsoft.com/office/drawing/2014/main" id="{44BE6E23-D67F-46EC-B22B-EE1389212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7" t="23116" r="13670" b="26189"/>
          <a:stretch/>
        </p:blipFill>
        <p:spPr>
          <a:xfrm>
            <a:off x="10961139" y="141598"/>
            <a:ext cx="1076593" cy="342650"/>
          </a:xfrm>
          <a:prstGeom prst="rect">
            <a:avLst/>
          </a:prstGeom>
        </p:spPr>
      </p:pic>
      <p:pic>
        <p:nvPicPr>
          <p:cNvPr id="9" name="Obrázek 9">
            <a:extLst>
              <a:ext uri="{FF2B5EF4-FFF2-40B4-BE49-F238E27FC236}">
                <a16:creationId xmlns:a16="http://schemas.microsoft.com/office/drawing/2014/main" id="{9857DA43-5F3B-40A4-B7DD-7FB1D1A7233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202" y="141598"/>
            <a:ext cx="1626630" cy="38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874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Obrázek 65" descr="cid:image001.jpg@01CED555.8CFAB4A0">
            <a:extLst>
              <a:ext uri="{FF2B5EF4-FFF2-40B4-BE49-F238E27FC236}">
                <a16:creationId xmlns:a16="http://schemas.microsoft.com/office/drawing/2014/main" id="{D17F3592-01D7-4B8C-BAC8-A15B8AA86699}"/>
              </a:ext>
            </a:extLst>
          </p:cNvPr>
          <p:cNvPicPr/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159" y="6243595"/>
            <a:ext cx="4320480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9" descr="logo_mzcr">
            <a:extLst>
              <a:ext uri="{FF2B5EF4-FFF2-40B4-BE49-F238E27FC236}">
                <a16:creationId xmlns:a16="http://schemas.microsoft.com/office/drawing/2014/main" id="{285C40DD-D2EF-48E7-99A8-53B809A1EA9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7" y="137068"/>
            <a:ext cx="3896923" cy="343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9C8D0A0-63C5-4F9E-9DC8-8B275B35D6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612657"/>
            <a:ext cx="12380686" cy="471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2166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Volný tvar 19">
            <a:extLst>
              <a:ext uri="{FF2B5EF4-FFF2-40B4-BE49-F238E27FC236}">
                <a16:creationId xmlns:a16="http://schemas.microsoft.com/office/drawing/2014/main" id="{33F7304C-8B0F-401C-BBB8-0F87B5779B2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41018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8182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628AA9-0270-4466-AEE4-743C6F6BC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098766C-C37F-4567-9F2C-A4B585D0B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233CD7C-50DC-4ECE-AB8C-2F9F189E0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CE71133-EA5C-42EA-9E5B-F6899631D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EB4E4BE-77B6-4193-B096-DCEE3DB38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64846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28CA8B-BE17-4E8E-BA21-5C708B05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86EB976-B52F-4E70-BBEC-C16C4DA36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0C9C5FA-8A58-4277-A372-519F039FD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D0A4BF4-D40A-4D0B-BC1B-8FB80ED0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555A1A0-AD5B-4C95-BAFF-47E2F5A4A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1970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77A5EC-DCF3-4316-AAF9-593891F15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0E2C95-7248-4E58-95A4-5C701F280F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8EFFA53-665F-4953-B32A-12133A2A9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CA4233-D784-46DD-A1AD-4152E21E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85684D-BE59-4E04-BE98-A785CC64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021854D-6B80-4FB9-9CFC-9B304DA8E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2562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6371CE85-3C48-4067-84BD-19347C58EFB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5B432300-D56C-43FA-B60E-02B43833B4F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94B4D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85751"/>
            <a:ext cx="10515600" cy="77724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59565"/>
            <a:ext cx="10515600" cy="44300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37979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4D1B7E-0F7A-48FF-80C4-2C5F31EE8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E874446-8942-495E-93DB-784F144CC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F267A43-2030-465F-AE0C-283CAF155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5FDFD93F-F2A2-42A7-9EDB-BA58F8C98E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3B9F1699-C431-4C57-A22C-6828F38DC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3D1BA643-00CC-4CB6-A102-96700A294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29C33A4-481B-476E-BA47-9035B5F72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8FED13E-2988-4324-B670-BCEC1AAF1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03869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B59216-F6BD-41DB-8B58-4DBD6F78B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A086BD3-60BD-4510-BFCD-6FD8FF675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831CCE1-A76C-42B2-A3B8-61F4A78C6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2D9ECAF-09A6-4E6E-988F-94DAE95CF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3184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3A5116D5-D10D-4780-8DE3-E263AD5C3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0CB6E23-B354-4679-9857-1042E084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3F9D63A-A61B-4C7A-AE07-9A88CDEB6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78298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423551-D153-4217-A154-4407A5B5F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7416EEB-8CE6-4497-BFA3-F99CC0D17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5DD2D91-6CED-4D5D-90BC-1170E2886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7CD6761-29DF-4455-9076-0459A199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557E6A1-1563-4E8F-97AB-B96394881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3846D3B-0330-4216-A3E4-28A86341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6353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0D4BE5-19B7-49D5-8B48-E9CCECB05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F41C0DCF-3D3D-40E5-9127-BB856F353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734A7E9-778A-493F-86D4-6A7719CA6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7852D4C-AA02-44EC-AAA8-C261F839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CCEA8B9-0632-4DC0-BA34-8F4470956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9B75481-B9F9-4C7F-93D3-F3E678104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73880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027C9B-34FC-4CEF-A0D2-FE608DB0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7DE946A-16C9-4D5E-9125-FDC4FC0E3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D8B166-2654-4599-81CD-090450DCB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E545EFA-9E6A-445E-8D63-AA5C6DACA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D78E511-8C01-48B0-86BA-51C6AEA95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73364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4A84DCF3-1782-4C08-96B2-D43EBCE1D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F68719A1-DC72-431A-9D4E-96FA10E29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0005688-EA75-4393-9E80-A1CE89398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97F067B-09AF-4046-BACD-D60555ECB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CEB7427-BEE7-4670-92C0-022D2034A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79484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zadi seda">
            <a:extLst>
              <a:ext uri="{FF2B5EF4-FFF2-40B4-BE49-F238E27FC236}">
                <a16:creationId xmlns:a16="http://schemas.microsoft.com/office/drawing/2014/main" id="{C6DB6EA3-D18B-4247-B7E0-D3F0ED4ABC66}"/>
              </a:ext>
            </a:extLst>
          </p:cNvPr>
          <p:cNvSpPr/>
          <p:nvPr userDrawn="1"/>
        </p:nvSpPr>
        <p:spPr bwMode="gray">
          <a:xfrm>
            <a:off x="0" y="1899462"/>
            <a:ext cx="12192000" cy="4028858"/>
          </a:xfrm>
          <a:prstGeom prst="rect">
            <a:avLst/>
          </a:prstGeom>
          <a:solidFill>
            <a:schemeClr val="bg1">
              <a:lumMod val="95000"/>
              <a:alpha val="61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2" name="Linka cervena">
            <a:extLst>
              <a:ext uri="{FF2B5EF4-FFF2-40B4-BE49-F238E27FC236}">
                <a16:creationId xmlns:a16="http://schemas.microsoft.com/office/drawing/2014/main" id="{B9205121-7638-4ABD-95F5-177B33D17428}"/>
              </a:ext>
            </a:extLst>
          </p:cNvPr>
          <p:cNvSpPr/>
          <p:nvPr userDrawn="1"/>
        </p:nvSpPr>
        <p:spPr>
          <a:xfrm flipV="1">
            <a:off x="5552" y="5881971"/>
            <a:ext cx="12173011" cy="36000"/>
          </a:xfrm>
          <a:prstGeom prst="rect">
            <a:avLst/>
          </a:prstGeom>
          <a:solidFill>
            <a:srgbClr val="D71440"/>
          </a:solidFill>
          <a:ln>
            <a:solidFill>
              <a:srgbClr val="D71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5" y="6275298"/>
            <a:ext cx="3763463" cy="324000"/>
          </a:xfrm>
          <a:prstGeom prst="rect">
            <a:avLst/>
          </a:prstGeom>
        </p:spPr>
      </p:pic>
      <p:pic>
        <p:nvPicPr>
          <p:cNvPr id="6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37" y="6124324"/>
            <a:ext cx="822458" cy="540000"/>
          </a:xfrm>
          <a:prstGeom prst="rect">
            <a:avLst/>
          </a:prstGeom>
        </p:spPr>
      </p:pic>
      <p:pic>
        <p:nvPicPr>
          <p:cNvPr id="11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13" y="2607870"/>
            <a:ext cx="5715760" cy="2224771"/>
          </a:xfrm>
          <a:prstGeom prst="rect">
            <a:avLst/>
          </a:prstGeom>
        </p:spPr>
      </p:pic>
      <p:pic>
        <p:nvPicPr>
          <p:cNvPr id="61" name="Ikona 7">
            <a:extLst>
              <a:ext uri="{FF2B5EF4-FFF2-40B4-BE49-F238E27FC236}">
                <a16:creationId xmlns:a16="http://schemas.microsoft.com/office/drawing/2014/main" id="{1E522FD7-51BC-4B8E-A68D-8A0B5E4169E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738" y="3727037"/>
            <a:ext cx="791389" cy="792000"/>
          </a:xfrm>
          <a:prstGeom prst="rect">
            <a:avLst/>
          </a:prstGeom>
        </p:spPr>
      </p:pic>
      <p:pic>
        <p:nvPicPr>
          <p:cNvPr id="62" name="Ikona 6">
            <a:extLst>
              <a:ext uri="{FF2B5EF4-FFF2-40B4-BE49-F238E27FC236}">
                <a16:creationId xmlns:a16="http://schemas.microsoft.com/office/drawing/2014/main" id="{E01AA11B-D042-44CE-8E91-BAD234FB49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916" y="2819547"/>
            <a:ext cx="791389" cy="792000"/>
          </a:xfrm>
          <a:prstGeom prst="rect">
            <a:avLst/>
          </a:prstGeom>
        </p:spPr>
      </p:pic>
      <p:pic>
        <p:nvPicPr>
          <p:cNvPr id="63" name="Ikona 5">
            <a:extLst>
              <a:ext uri="{FF2B5EF4-FFF2-40B4-BE49-F238E27FC236}">
                <a16:creationId xmlns:a16="http://schemas.microsoft.com/office/drawing/2014/main" id="{6E1D9AE5-9B01-4D1E-A130-EA1856689D6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327" y="2821182"/>
            <a:ext cx="791389" cy="792000"/>
          </a:xfrm>
          <a:prstGeom prst="rect">
            <a:avLst/>
          </a:prstGeom>
        </p:spPr>
      </p:pic>
      <p:pic>
        <p:nvPicPr>
          <p:cNvPr id="64" name="Ikona 4">
            <a:extLst>
              <a:ext uri="{FF2B5EF4-FFF2-40B4-BE49-F238E27FC236}">
                <a16:creationId xmlns:a16="http://schemas.microsoft.com/office/drawing/2014/main" id="{78221017-9FB8-4EF8-A88B-38444E30A27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197" y="2826357"/>
            <a:ext cx="788298" cy="792000"/>
          </a:xfrm>
          <a:prstGeom prst="rect">
            <a:avLst/>
          </a:prstGeom>
        </p:spPr>
      </p:pic>
      <p:pic>
        <p:nvPicPr>
          <p:cNvPr id="65" name="Ikona 3">
            <a:extLst>
              <a:ext uri="{FF2B5EF4-FFF2-40B4-BE49-F238E27FC236}">
                <a16:creationId xmlns:a16="http://schemas.microsoft.com/office/drawing/2014/main" id="{D435ECA9-9699-4A70-9ABD-16C688E3468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468" y="2827327"/>
            <a:ext cx="788298" cy="792000"/>
          </a:xfrm>
          <a:prstGeom prst="rect">
            <a:avLst/>
          </a:prstGeom>
        </p:spPr>
      </p:pic>
      <p:pic>
        <p:nvPicPr>
          <p:cNvPr id="66" name="Ikona 2">
            <a:extLst>
              <a:ext uri="{FF2B5EF4-FFF2-40B4-BE49-F238E27FC236}">
                <a16:creationId xmlns:a16="http://schemas.microsoft.com/office/drawing/2014/main" id="{06B998D0-4DD3-4617-8B85-7A97769C7BF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725" y="3720280"/>
            <a:ext cx="791389" cy="792000"/>
          </a:xfrm>
          <a:prstGeom prst="rect">
            <a:avLst/>
          </a:prstGeom>
        </p:spPr>
      </p:pic>
      <p:pic>
        <p:nvPicPr>
          <p:cNvPr id="67" name="Ikona 1">
            <a:extLst>
              <a:ext uri="{FF2B5EF4-FFF2-40B4-BE49-F238E27FC236}">
                <a16:creationId xmlns:a16="http://schemas.microsoft.com/office/drawing/2014/main" id="{CDFE4053-986D-4CF5-BB65-55DDA986CB79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37" y="3714480"/>
            <a:ext cx="794492" cy="792000"/>
          </a:xfrm>
          <a:prstGeom prst="rect">
            <a:avLst/>
          </a:prstGeom>
        </p:spPr>
      </p:pic>
      <p:pic>
        <p:nvPicPr>
          <p:cNvPr id="9" name="Vlajka CR">
            <a:extLst>
              <a:ext uri="{FF2B5EF4-FFF2-40B4-BE49-F238E27FC236}">
                <a16:creationId xmlns:a16="http://schemas.microsoft.com/office/drawing/2014/main" id="{471DD38C-87B2-4EF0-9C4F-92FAABA3B665}"/>
              </a:ext>
            </a:extLst>
          </p:cNvPr>
          <p:cNvPicPr>
            <a:picLocks noChangeArrowheads="1"/>
          </p:cNvPicPr>
          <p:nvPr userDrawn="1"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525177" y="249066"/>
            <a:ext cx="540000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Vlajka EU">
            <a:extLst>
              <a:ext uri="{FF2B5EF4-FFF2-40B4-BE49-F238E27FC236}">
                <a16:creationId xmlns:a16="http://schemas.microsoft.com/office/drawing/2014/main" id="{F0605D3E-9EE4-4CE0-8944-A11CBF44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18"/>
          <a:stretch/>
        </p:blipFill>
        <p:spPr>
          <a:xfrm>
            <a:off x="10876478" y="245794"/>
            <a:ext cx="538775" cy="360000"/>
          </a:xfrm>
          <a:prstGeom prst="rect">
            <a:avLst/>
          </a:prstGeom>
        </p:spPr>
      </p:pic>
      <p:sp>
        <p:nvSpPr>
          <p:cNvPr id="41" name="Podnadpis">
            <a:extLst>
              <a:ext uri="{FF2B5EF4-FFF2-40B4-BE49-F238E27FC236}">
                <a16:creationId xmlns:a16="http://schemas.microsoft.com/office/drawing/2014/main" id="{A48B58A5-C806-4673-B1BA-E9829457EAA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806" y="5471177"/>
            <a:ext cx="8608732" cy="468000"/>
          </a:xfrm>
          <a:noFill/>
        </p:spPr>
        <p:txBody>
          <a:bodyPr anchor="ctr"/>
          <a:lstStyle>
            <a:lvl1pPr marL="0" indent="0">
              <a:buNone/>
              <a:defRPr lang="cs-CZ" sz="28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cs-CZ" dirty="0"/>
              <a:t>Vložte podnadpis</a:t>
            </a:r>
          </a:p>
        </p:txBody>
      </p:sp>
      <p:sp>
        <p:nvSpPr>
          <p:cNvPr id="13" name="Nadpis">
            <a:extLst>
              <a:ext uri="{FF2B5EF4-FFF2-40B4-BE49-F238E27FC236}">
                <a16:creationId xmlns:a16="http://schemas.microsoft.com/office/drawing/2014/main" id="{99BDED9C-93B2-4C0D-BE31-6A2F4570EB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391" y="240974"/>
            <a:ext cx="8648147" cy="1598025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cs-CZ" sz="3600" b="1" kern="1200">
                <a:solidFill>
                  <a:srgbClr val="2E5980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742326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1">
          <p15:clr>
            <a:srgbClr val="FBAE40"/>
          </p15:clr>
        </p15:guide>
        <p15:guide id="2" pos="7605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8184488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6296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214639-86F0-4610-AEDE-BCAFC7BB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DBD5DD-9692-44CC-A948-EC20F5CCC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E028D73-E3A6-4DDA-A109-63B37A71B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8CDA8AA-1F63-4AFF-B6EC-3208735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B8A31C7-1544-4D7D-8873-9B6127093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4E1AB3-6DE3-4489-9F3F-3BDB9F502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69748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5406936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8894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16345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3458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922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59746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81588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90490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1108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F6B18D0-DA41-4D0E-98BC-745BE988FE2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BFB874-7FBE-4101-B1CB-526AFCBFC4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45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782BE-CC23-4AAD-93CC-A66DF46A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284452-8A83-4E56-96E9-F1805944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E35199-C4F4-4A17-B23A-5AF8FDED6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0BDAD5E-8AEE-4DDD-B75E-31966FC29C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1CA4CCB-5D30-4AB4-8C7B-71FC318E34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474A756-D0A8-41F1-B10B-9E15D5F9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287B86C-E8BA-4276-B884-E64D8210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2D21218-AE48-4494-A290-2C5C8B7F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6151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7860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86722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E22DB4-93A5-4D39-A180-4CB22F024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FB906DD-24DA-4ECF-AA3D-FCC325B3C0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41B1462-33CA-4B0C-90DC-0DCC8CEBA2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D3D0068-CEC6-46E0-BFE9-6942051C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C1F572F-9071-4282-BC1A-B524668F7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297246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0AD9E5-E08C-4CAB-A5F9-F9481151C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17BB3E-FF8D-442E-97B6-8067255EF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ECF4D5E-1183-45AB-8E9C-7FD2874A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9D4DE49-771C-490A-BDED-84F1971D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88DB9D8-26C2-425E-87CD-0EE8FFEE7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98614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DD8B4D-DDE1-47DD-8286-4CC8FA098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914A1A-9DD7-4231-B018-F377FD771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8D2F9BD-8EAE-48E7-A030-EF46F9A1F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34D75D6-239A-4391-8384-54DCE972D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88F23B3-7A72-4D63-8F6D-440720AD6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40150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A77974B-1FFA-4DB6-8A8F-C6D3C5060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51DC174-F8E7-4EAC-A194-2E59D5387B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B2EB7FDB-8449-4365-952C-D854D1367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D0A128B-F7A7-4D02-8D71-42D14D61A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307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6BE00FD9-3343-4551-890F-0C34EE841D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BAE8BB-28AF-4AE2-8287-52FCCAC1ADF8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383F444-3863-4EC7-B87D-F8CA7340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47F5387-E117-49D5-BB02-BD995E05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E3E1E-8F17-4E77-8CB8-5F4C7FAD9A5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98947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28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07702855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66713036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délník 14"/>
          <p:cNvSpPr/>
          <p:nvPr userDrawn="1"/>
        </p:nvSpPr>
        <p:spPr>
          <a:xfrm>
            <a:off x="922421" y="6549098"/>
            <a:ext cx="82256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Strategický rámec rozvoje péče o zdraví v České republice do roku 2030: analytická studie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12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A6975C-3203-4753-9BFF-E8FFCB6C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859B1E9-7BF2-4853-A014-44A9CED4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0510A4-CB32-4DE6-B293-EFC7F3DD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C0DE08E-2CF1-4F26-8A8E-41094C57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2705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5264485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56492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77A5EC-DCF3-4316-AAF9-593891F15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0E2C95-7248-4E58-95A4-5C701F280F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8EFFA53-665F-4953-B32A-12133A2A9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BCA4233-D784-46DD-A1AD-4152E21E0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E85684D-BE59-4E04-BE98-A785CC64E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021854D-6B80-4FB9-9CFC-9B304DA8E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36876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9605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980729"/>
            <a:ext cx="10972800" cy="4824537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260648"/>
            <a:ext cx="10945216" cy="64807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26.11.2024</a:t>
            </a:fld>
            <a:endParaRPr lang="cs-CZ" dirty="0"/>
          </a:p>
        </p:txBody>
      </p:sp>
      <p:sp>
        <p:nvSpPr>
          <p:cNvPr id="12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3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8602125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188640"/>
            <a:ext cx="10945216" cy="648072"/>
          </a:xfrm>
          <a:prstGeom prst="rect">
            <a:avLst/>
          </a:prstGeom>
        </p:spPr>
        <p:txBody>
          <a:bodyPr anchor="t"/>
          <a:lstStyle>
            <a:lvl1pPr algn="l">
              <a:defRPr sz="2000" b="1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10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26.11.2024</a:t>
            </a:fld>
            <a:endParaRPr lang="cs-CZ" dirty="0"/>
          </a:p>
        </p:txBody>
      </p:sp>
      <p:sp>
        <p:nvSpPr>
          <p:cNvPr id="11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2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" name="Obdélník 1"/>
          <p:cNvSpPr/>
          <p:nvPr userDrawn="1"/>
        </p:nvSpPr>
        <p:spPr>
          <a:xfrm>
            <a:off x="4699462" y="6450677"/>
            <a:ext cx="1995055" cy="299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</p:spTree>
    <p:extLst>
      <p:ext uri="{BB962C8B-B14F-4D97-AF65-F5344CB8AC3E}">
        <p14:creationId xmlns:p14="http://schemas.microsoft.com/office/powerpoint/2010/main" val="32926511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26.11.2024</a:t>
            </a:fld>
            <a:endParaRPr lang="cs-CZ" dirty="0"/>
          </a:p>
        </p:txBody>
      </p:sp>
      <p:sp>
        <p:nvSpPr>
          <p:cNvPr id="9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660333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t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116632"/>
            <a:ext cx="10945216" cy="432048"/>
          </a:xfrm>
          <a:prstGeom prst="rect">
            <a:avLst/>
          </a:prstGeom>
        </p:spPr>
        <p:txBody>
          <a:bodyPr anchor="t"/>
          <a:lstStyle>
            <a:lvl1pPr algn="l">
              <a:defRPr sz="2400" b="1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153576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33554736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8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94D742-B739-45AE-9C02-F20D70F1C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6F8C3FD-B1CE-4D53-A0DC-4028158B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5530D2C-02EF-4EA6-ADB5-5FDDFFA1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557404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Volný tvar 19">
            <a:extLst>
              <a:ext uri="{FF2B5EF4-FFF2-40B4-BE49-F238E27FC236}">
                <a16:creationId xmlns:a16="http://schemas.microsoft.com/office/drawing/2014/main" id="{33F7304C-8B0F-401C-BBB8-0F87B5779B2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786848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8"/>
            <a:ext cx="10515600" cy="538364"/>
          </a:xfrm>
        </p:spPr>
        <p:txBody>
          <a:bodyPr anchor="t">
            <a:normAutofit/>
          </a:bodyPr>
          <a:lstStyle>
            <a:lvl1pPr>
              <a:defRPr lang="cs-CZ" sz="26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5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47605E1-604F-4661-8EEB-564973C25C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6" name="Logo MZ CR">
            <a:extLst>
              <a:ext uri="{FF2B5EF4-FFF2-40B4-BE49-F238E27FC236}">
                <a16:creationId xmlns:a16="http://schemas.microsoft.com/office/drawing/2014/main" id="{0A674D63-7E08-40FA-BBE8-52A456EE32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09" y="6593923"/>
            <a:ext cx="2303581" cy="198318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14527FAE-EF2D-4E64-BD3F-E8E8C7BCC2F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5" y="6508808"/>
            <a:ext cx="503419" cy="330529"/>
          </a:xfrm>
          <a:prstGeom prst="rect">
            <a:avLst/>
          </a:prstGeom>
        </p:spPr>
      </p:pic>
      <p:cxnSp>
        <p:nvCxnSpPr>
          <p:cNvPr id="4" name="Přímá spojnice 3"/>
          <p:cNvCxnSpPr/>
          <p:nvPr userDrawn="1"/>
        </p:nvCxnSpPr>
        <p:spPr>
          <a:xfrm>
            <a:off x="1326763" y="6460191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7275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257304"/>
            <a:ext cx="610086" cy="40327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1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6E1183-66C6-4A27-95E6-796A78D3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68" y="2201679"/>
            <a:ext cx="10515600" cy="2143935"/>
          </a:xfrm>
        </p:spPr>
        <p:txBody>
          <a:bodyPr/>
          <a:lstStyle>
            <a:lvl1pPr>
              <a:defRPr sz="3200" b="1">
                <a:solidFill>
                  <a:srgbClr val="232C77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8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/>
          </a:p>
        </p:txBody>
      </p:sp>
    </p:spTree>
    <p:extLst>
      <p:ext uri="{BB962C8B-B14F-4D97-AF65-F5344CB8AC3E}">
        <p14:creationId xmlns:p14="http://schemas.microsoft.com/office/powerpoint/2010/main" val="28638132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6371CE85-3C48-4067-84BD-19347C58EFB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5B432300-D56C-43FA-B60E-02B43833B4F3}"/>
              </a:ext>
            </a:extLst>
          </p:cNvPr>
          <p:cNvSpPr/>
          <p:nvPr userDrawn="1"/>
        </p:nvSpPr>
        <p:spPr>
          <a:xfrm>
            <a:off x="10158898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94B4D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85751"/>
            <a:ext cx="10515600" cy="77724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59565"/>
            <a:ext cx="10515600" cy="44300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34040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214639-86F0-4610-AEDE-BCAFC7BB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DBD5DD-9692-44CC-A948-EC20F5CCC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E028D73-E3A6-4DDA-A109-63B37A71B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8CDA8AA-1F63-4AFF-B6EC-3208735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B8A31C7-1544-4D7D-8873-9B6127093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4E1AB3-6DE3-4489-9F3F-3BDB9F502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66528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782BE-CC23-4AAD-93CC-A66DF46A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284452-8A83-4E56-96E9-F1805944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399" indent="0">
              <a:buNone/>
              <a:defRPr sz="1800" b="1"/>
            </a:lvl3pPr>
            <a:lvl4pPr marL="1371599" indent="0">
              <a:buNone/>
              <a:defRPr sz="1600" b="1"/>
            </a:lvl4pPr>
            <a:lvl5pPr marL="1828798" indent="0">
              <a:buNone/>
              <a:defRPr sz="1600" b="1"/>
            </a:lvl5pPr>
            <a:lvl6pPr marL="2285998" indent="0">
              <a:buNone/>
              <a:defRPr sz="1600" b="1"/>
            </a:lvl6pPr>
            <a:lvl7pPr marL="2743197" indent="0">
              <a:buNone/>
              <a:defRPr sz="1600" b="1"/>
            </a:lvl7pPr>
            <a:lvl8pPr marL="3200397" indent="0">
              <a:buNone/>
              <a:defRPr sz="1600" b="1"/>
            </a:lvl8pPr>
            <a:lvl9pPr marL="3657596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E35199-C4F4-4A17-B23A-5AF8FDED6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0BDAD5E-8AEE-4DDD-B75E-31966FC29C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399" indent="0">
              <a:buNone/>
              <a:defRPr sz="1800" b="1"/>
            </a:lvl3pPr>
            <a:lvl4pPr marL="1371599" indent="0">
              <a:buNone/>
              <a:defRPr sz="1600" b="1"/>
            </a:lvl4pPr>
            <a:lvl5pPr marL="1828798" indent="0">
              <a:buNone/>
              <a:defRPr sz="1600" b="1"/>
            </a:lvl5pPr>
            <a:lvl6pPr marL="2285998" indent="0">
              <a:buNone/>
              <a:defRPr sz="1600" b="1"/>
            </a:lvl6pPr>
            <a:lvl7pPr marL="2743197" indent="0">
              <a:buNone/>
              <a:defRPr sz="1600" b="1"/>
            </a:lvl7pPr>
            <a:lvl8pPr marL="3200397" indent="0">
              <a:buNone/>
              <a:defRPr sz="1600" b="1"/>
            </a:lvl8pPr>
            <a:lvl9pPr marL="3657596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1CA4CCB-5D30-4AB4-8C7B-71FC318E34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474A756-D0A8-41F1-B10B-9E15D5F9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287B86C-E8BA-4276-B884-E64D8210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2D21218-AE48-4494-A290-2C5C8B7F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50947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A6975C-3203-4753-9BFF-E8FFCB6C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859B1E9-7BF2-4853-A014-44A9CED4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0510A4-CB32-4DE6-B293-EFC7F3DD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C0DE08E-2CF1-4F26-8A8E-41094C57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315756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94D742-B739-45AE-9C02-F20D70F1C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6F8C3FD-B1CE-4D53-A0DC-4028158B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5530D2C-02EF-4EA6-ADB5-5FDDFFA1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80547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1F378-FCF3-4DCE-85EA-7E1DBD3B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1C0664-DB76-461D-8CA9-7DA09703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E5908B-5222-437A-8B46-1E2FB0B8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399" indent="0">
              <a:buNone/>
              <a:defRPr sz="1200"/>
            </a:lvl3pPr>
            <a:lvl4pPr marL="1371599" indent="0">
              <a:buNone/>
              <a:defRPr sz="1000"/>
            </a:lvl4pPr>
            <a:lvl5pPr marL="1828798" indent="0">
              <a:buNone/>
              <a:defRPr sz="1000"/>
            </a:lvl5pPr>
            <a:lvl6pPr marL="2285998" indent="0">
              <a:buNone/>
              <a:defRPr sz="1000"/>
            </a:lvl6pPr>
            <a:lvl7pPr marL="2743197" indent="0">
              <a:buNone/>
              <a:defRPr sz="1000"/>
            </a:lvl7pPr>
            <a:lvl8pPr marL="3200397" indent="0">
              <a:buNone/>
              <a:defRPr sz="1000"/>
            </a:lvl8pPr>
            <a:lvl9pPr marL="3657596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0A9E425-112E-4DBD-BF2C-ECDE1710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49A9BA-E18C-4214-AC4A-21BBD804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E373984-D22B-407F-BE10-617F79989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79230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DCFDAE-DCC0-4AFE-981B-34763322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544AC64-94B9-4657-9843-DEAF09987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399" indent="0">
              <a:buNone/>
              <a:defRPr sz="2400"/>
            </a:lvl3pPr>
            <a:lvl4pPr marL="1371599" indent="0">
              <a:buNone/>
              <a:defRPr sz="2000"/>
            </a:lvl4pPr>
            <a:lvl5pPr marL="1828798" indent="0">
              <a:buNone/>
              <a:defRPr sz="2000"/>
            </a:lvl5pPr>
            <a:lvl6pPr marL="2285998" indent="0">
              <a:buNone/>
              <a:defRPr sz="2000"/>
            </a:lvl6pPr>
            <a:lvl7pPr marL="2743197" indent="0">
              <a:buNone/>
              <a:defRPr sz="2000"/>
            </a:lvl7pPr>
            <a:lvl8pPr marL="3200397" indent="0">
              <a:buNone/>
              <a:defRPr sz="2000"/>
            </a:lvl8pPr>
            <a:lvl9pPr marL="3657596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BBC1403-ADBC-40FD-8C2E-BBFF329B4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399" indent="0">
              <a:buNone/>
              <a:defRPr sz="1200"/>
            </a:lvl3pPr>
            <a:lvl4pPr marL="1371599" indent="0">
              <a:buNone/>
              <a:defRPr sz="1000"/>
            </a:lvl4pPr>
            <a:lvl5pPr marL="1828798" indent="0">
              <a:buNone/>
              <a:defRPr sz="1000"/>
            </a:lvl5pPr>
            <a:lvl6pPr marL="2285998" indent="0">
              <a:buNone/>
              <a:defRPr sz="1000"/>
            </a:lvl6pPr>
            <a:lvl7pPr marL="2743197" indent="0">
              <a:buNone/>
              <a:defRPr sz="1000"/>
            </a:lvl7pPr>
            <a:lvl8pPr marL="3200397" indent="0">
              <a:buNone/>
              <a:defRPr sz="1000"/>
            </a:lvl8pPr>
            <a:lvl9pPr marL="3657596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5958DDA-105C-4E77-89BF-5CA36DA2C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8FE356A-E6D0-4FE1-B0BF-DCE642A2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6D7E2-8E2C-4C8B-A3C6-DD3755AE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3766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1F378-FCF3-4DCE-85EA-7E1DBD3B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1C0664-DB76-461D-8CA9-7DA09703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E5908B-5222-437A-8B46-1E2FB0B8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0A9E425-112E-4DBD-BF2C-ECDE1710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49A9BA-E18C-4214-AC4A-21BBD804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E373984-D22B-407F-BE10-617F79989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294366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A4851-222D-4C44-A2BD-3D75F71D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9901D2F-63DE-4B03-AB8A-FADCDF967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E39B44-7488-423B-B208-9029E73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ECF74A-F18C-4ED1-B437-39AFD352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0A19F4-1EF1-4C3C-AB76-70BACA21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7582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8903EFB-A207-4DA7-AD65-9D7F806C5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5304D6-B966-40CD-88F2-CBFD20F09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4096BF-5AD4-403F-B13C-74E4D21D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A45EB2-49A1-457F-90B4-8BEAB4C4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F5FD90-E661-40AB-94F6-CE33382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238826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C6AE01A-30B5-16A9-BF24-5CA79BEFB6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243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F9F2E37-FE7A-792D-FCFC-15B97BF72C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457" y="1051713"/>
            <a:ext cx="8124143" cy="1719262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DA0CA1A-9139-8D17-C312-6339DA38D4E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7654124" cy="1500187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rgbClr val="C149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E31F705-9B6C-617E-3F45-7B513F453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01743C-2422-05EE-E36C-67DE778EE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8D78E1-45E8-81F3-61A3-1C37BB1C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03F2F8D3-9BE2-B5F6-E927-52AE1DCD1B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94" y="137567"/>
            <a:ext cx="1464467" cy="360000"/>
          </a:xfrm>
          <a:prstGeom prst="rect">
            <a:avLst/>
          </a:prstGeom>
        </p:spPr>
      </p:pic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F386FA1-1CB1-3017-E9ED-F997034AF8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748" y="155567"/>
            <a:ext cx="832403" cy="324000"/>
          </a:xfrm>
          <a:prstGeom prst="rect">
            <a:avLst/>
          </a:prstGeom>
        </p:spPr>
      </p:pic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5E2BDFB4-CD8B-54F4-4143-EC71D059E4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58148" y="196215"/>
            <a:ext cx="2522118" cy="216000"/>
          </a:xfrm>
          <a:prstGeom prst="rect">
            <a:avLst/>
          </a:prstGeom>
        </p:spPr>
      </p:pic>
      <p:pic>
        <p:nvPicPr>
          <p:cNvPr id="14" name="Grafický objekt 4">
            <a:extLst>
              <a:ext uri="{FF2B5EF4-FFF2-40B4-BE49-F238E27FC236}">
                <a16:creationId xmlns:a16="http://schemas.microsoft.com/office/drawing/2014/main" id="{5E973340-FE21-BA57-9D50-BB63B930513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6102" y="6356350"/>
            <a:ext cx="359204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389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D9B428-312C-A941-3801-4037CD083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CB56582-A838-241A-33FF-529F6483D4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54BAFCD3-800A-6048-1849-A7A39DB85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96F82E2-4452-3685-E15E-A2779B7FD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F2933DB-E023-D67B-9F70-F151E6727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DC0A215-BDD3-64DC-E5DE-10E0F766C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1661122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A43BFA1-6B59-4872-C11C-CD9C99A3C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E4DB149-4300-3459-7A5F-EE6505328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FA0D9D9E-F6C2-10AC-D0B7-5E5C0CE4D6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07BE260-AFE0-09C7-5667-42981C716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97FBCAC6-9E6C-7841-406C-DFBACCD52F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4602281-0C1A-CE2D-2356-A78CBB986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0B490B3-98CC-4617-1448-8805BFEC6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BF7D5C8-AACE-EECD-92AB-B8F704EF6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59223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A602EC-17E2-56DD-B433-E35BC53BA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7670793-DA19-D861-01A8-1B28AACC2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D0E8B35-5708-B98F-4B28-D0FE9388F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ADF2DD-EBB5-0878-B252-DA73885DC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3281017-88F0-8F17-7F11-C2FE8D020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778807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C1497F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F9B519CA-61E7-77A2-B0D3-0B5236F99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D6970EC6-320B-BD5C-0790-AE81CB68B1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0" name="Přímá spojnice 3">
            <a:extLst>
              <a:ext uri="{FF2B5EF4-FFF2-40B4-BE49-F238E27FC236}">
                <a16:creationId xmlns:a16="http://schemas.microsoft.com/office/drawing/2014/main" id="{94E9B56D-79B4-B9FA-99F6-098E9265E629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796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964C0C6C-825D-DDBF-2EB4-C8F2958814D9}"/>
              </a:ext>
            </a:extLst>
          </p:cNvPr>
          <p:cNvSpPr/>
          <p:nvPr userDrawn="1"/>
        </p:nvSpPr>
        <p:spPr>
          <a:xfrm>
            <a:off x="1031837" y="6539370"/>
            <a:ext cx="5796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</a:rPr>
              <a:t>NÁRODNÍ SOCIÁLNÍ INFORMAČNÍ SYSTÉM (NSIS)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16468E"/>
              </a:solidFill>
              <a:effectLst/>
              <a:uLnTx/>
              <a:uFillTx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6B3B6E3C-FAB8-0A45-4D66-371977CC6C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6038" y="6500472"/>
            <a:ext cx="2101765" cy="180000"/>
          </a:xfrm>
          <a:prstGeom prst="rect">
            <a:avLst/>
          </a:prstGeom>
        </p:spPr>
      </p:pic>
      <p:pic>
        <p:nvPicPr>
          <p:cNvPr id="16" name="Obrázek 15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EF9089EA-7DBF-0196-BF97-D77A752AD3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107" y="6500472"/>
            <a:ext cx="1025126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350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16468E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F9B519CA-61E7-77A2-B0D3-0B5236F99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D6970EC6-320B-BD5C-0790-AE81CB68B1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0" name="Přímá spojnice 3">
            <a:extLst>
              <a:ext uri="{FF2B5EF4-FFF2-40B4-BE49-F238E27FC236}">
                <a16:creationId xmlns:a16="http://schemas.microsoft.com/office/drawing/2014/main" id="{94E9B56D-79B4-B9FA-99F6-098E9265E629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796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964C0C6C-825D-DDBF-2EB4-C8F2958814D9}"/>
              </a:ext>
            </a:extLst>
          </p:cNvPr>
          <p:cNvSpPr/>
          <p:nvPr userDrawn="1"/>
        </p:nvSpPr>
        <p:spPr>
          <a:xfrm>
            <a:off x="1031837" y="6539370"/>
            <a:ext cx="5796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</a:rPr>
              <a:t>Budování Národního sociálního informačního systému (NSIS)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16468E"/>
              </a:solidFill>
              <a:effectLst/>
              <a:uLnTx/>
              <a:uFillTx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6B3B6E3C-FAB8-0A45-4D66-371977CC6C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42600" y="6500472"/>
            <a:ext cx="2101765" cy="180000"/>
          </a:xfrm>
          <a:prstGeom prst="rect">
            <a:avLst/>
          </a:prstGeom>
        </p:spPr>
      </p:pic>
      <p:pic>
        <p:nvPicPr>
          <p:cNvPr id="16" name="Obrázek 15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EF9089EA-7DBF-0196-BF97-D77A752AD3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99" y="6442597"/>
            <a:ext cx="1328527" cy="32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16468E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020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E3970C3-AFF3-DAB9-B6C3-0D5BC7F85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18FBE35-0188-034D-692D-E3F8D6AC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FB53FA7-BF36-4CA8-A619-7A29FAE0D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398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image" Target="../media/image10.emf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9.emf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21" Type="http://schemas.openxmlformats.org/officeDocument/2006/relationships/theme" Target="../theme/theme5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slideLayout" Target="../slideLayouts/slideLayout81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123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8" r:id="rId13"/>
    <p:sldLayoutId id="2147483714" r:id="rId14"/>
    <p:sldLayoutId id="214748383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CBD84A8-2E77-76CA-FC78-9478C2963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BD5C160-FC39-FCA6-4123-28F4ACC9B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07B523-506C-26AA-35D0-F1927688DF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45734-1122-415C-80A2-CB7D62399CC7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A724B0D-D2F4-50E9-8BC8-B20065527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3A9555C-86E4-B7DF-5A8B-81061549A9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57F98-80B5-4566-9BB7-668220B538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1925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B489286-6FE2-D1FD-B09C-970FB58D1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AB518B2-236C-AA26-7C27-6FE593077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EA393EB-35C9-68E5-B10F-860BFC447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85EF6D1-889D-6C50-E374-3485E4A09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F273094-CE9F-2595-F064-215DB406A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666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7535631C-4CDD-42C2-A7AD-9AA51AFBB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010DE45-F4C7-4C3F-B3D7-F5ED14ED0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8A5DE6-F4CE-43D4-9B38-F7564481C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550C1-90E3-48F0-81D4-692D92D9D80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9B68E6B-3635-4F98-86A1-C42C823AD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ADC5EA2-659F-491D-ACEB-F665442B1D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81511-F24E-4788-83D8-296E9F7D633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852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  <p:sldLayoutId id="2147483736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1" name="Volný tvar 17">
            <a:extLst>
              <a:ext uri="{FF2B5EF4-FFF2-40B4-BE49-F238E27FC236}">
                <a16:creationId xmlns:a16="http://schemas.microsoft.com/office/drawing/2014/main" id="{4AEDF47B-C123-947F-E36B-05B80DD8FBC9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/>
          </a:p>
        </p:txBody>
      </p:sp>
      <p:sp>
        <p:nvSpPr>
          <p:cNvPr id="12" name="Volný tvar 19">
            <a:extLst>
              <a:ext uri="{FF2B5EF4-FFF2-40B4-BE49-F238E27FC236}">
                <a16:creationId xmlns:a16="http://schemas.microsoft.com/office/drawing/2014/main" id="{7A46EEFE-08DA-BFF4-9A92-2651CA7B7A98}"/>
              </a:ext>
            </a:extLst>
          </p:cNvPr>
          <p:cNvSpPr/>
          <p:nvPr userDrawn="1"/>
        </p:nvSpPr>
        <p:spPr>
          <a:xfrm>
            <a:off x="10158898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00"/>
          </a:p>
        </p:txBody>
      </p:sp>
      <p:pic>
        <p:nvPicPr>
          <p:cNvPr id="13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991D29D-A25C-9D29-41BF-94957D57257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1" y="6272815"/>
            <a:ext cx="778907" cy="303178"/>
          </a:xfrm>
          <a:prstGeom prst="rect">
            <a:avLst/>
          </a:prstGeom>
        </p:spPr>
      </p:pic>
      <p:pic>
        <p:nvPicPr>
          <p:cNvPr id="14" name="Logo MZ CR">
            <a:extLst>
              <a:ext uri="{FF2B5EF4-FFF2-40B4-BE49-F238E27FC236}">
                <a16:creationId xmlns:a16="http://schemas.microsoft.com/office/drawing/2014/main" id="{1E8E6EB3-F5F3-9B39-5D9F-6E8B13874DDB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10" y="6593923"/>
            <a:ext cx="2303581" cy="198318"/>
          </a:xfrm>
          <a:prstGeom prst="rect">
            <a:avLst/>
          </a:prstGeom>
        </p:spPr>
      </p:pic>
      <p:pic>
        <p:nvPicPr>
          <p:cNvPr id="15" name="Logo UZIS">
            <a:extLst>
              <a:ext uri="{FF2B5EF4-FFF2-40B4-BE49-F238E27FC236}">
                <a16:creationId xmlns:a16="http://schemas.microsoft.com/office/drawing/2014/main" id="{2052BA40-2BDD-9D1F-C691-4A8780189EF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5506" y="6508809"/>
            <a:ext cx="503419" cy="330529"/>
          </a:xfrm>
          <a:prstGeom prst="rect">
            <a:avLst/>
          </a:prstGeom>
        </p:spPr>
      </p:pic>
      <p:cxnSp>
        <p:nvCxnSpPr>
          <p:cNvPr id="16" name="Přímá spojnice 15">
            <a:extLst>
              <a:ext uri="{FF2B5EF4-FFF2-40B4-BE49-F238E27FC236}">
                <a16:creationId xmlns:a16="http://schemas.microsoft.com/office/drawing/2014/main" id="{98752B4C-2D4C-FD0E-F292-E4C54484D88B}"/>
              </a:ext>
            </a:extLst>
          </p:cNvPr>
          <p:cNvCxnSpPr/>
          <p:nvPr userDrawn="1"/>
        </p:nvCxnSpPr>
        <p:spPr>
          <a:xfrm>
            <a:off x="1326763" y="6460192"/>
            <a:ext cx="10332000" cy="7961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bdélník 16">
            <a:extLst>
              <a:ext uri="{FF2B5EF4-FFF2-40B4-BE49-F238E27FC236}">
                <a16:creationId xmlns:a16="http://schemas.microsoft.com/office/drawing/2014/main" id="{1923FC13-4383-CF1B-7CC3-EB1C6498EE90}"/>
              </a:ext>
            </a:extLst>
          </p:cNvPr>
          <p:cNvSpPr/>
          <p:nvPr userDrawn="1"/>
        </p:nvSpPr>
        <p:spPr>
          <a:xfrm>
            <a:off x="922421" y="6549099"/>
            <a:ext cx="82256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200" b="1" i="0" dirty="0">
                <a:solidFill>
                  <a:schemeClr val="accent5">
                    <a:lumMod val="50000"/>
                  </a:schemeClr>
                </a:solidFill>
              </a:rPr>
              <a:t>Strategický rámec rozvoje péče o zdraví v České republice do roku 2030: optimalizace personálních kapacit</a:t>
            </a:r>
            <a:endParaRPr lang="en-US" sz="1200" b="1" i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977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2AB32BF6-713C-4E30-BCDD-2637B3BB5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91A704A-9B47-48B0-A765-F3A2A741E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25039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68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</p:sldLayoutIdLst>
  <p:txStyles>
    <p:titleStyle>
      <a:lvl1pPr algn="l" defTabSz="91439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39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9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9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8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8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7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97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97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96" indent="-228600" algn="l" defTabSz="91439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9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9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8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8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97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97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96" algn="l" defTabSz="9143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FC1A4AD6-9D5E-00C8-DB45-9947534CC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D02BE9D-1235-C478-360C-4677D0235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DCB5763-F85A-4748-C556-15413DACE5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3083AF3-D3A8-6459-1B28-E398B0F2E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7C09D13-82FB-9AD7-7BDA-D0660A544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677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24D1CE7-99A5-59D1-D71F-50454BF44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BB025E9-7E49-1131-B8B0-7EE150AE7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47E6E07-5EF3-BB08-9FD6-BF5F97951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F43EB-2E3E-4643-B8B9-DA9E5C8705F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32682A7-8695-DF37-F06E-6B04D8ECCC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765AB07-76F8-C621-B064-9A3DC6E2D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83482-ADB2-404D-AAFB-407D1911DBE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141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FC1A4AD6-9D5E-00C8-DB45-9947534CC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D02BE9D-1235-C478-360C-4677D0235D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DCB5763-F85A-4748-C556-15413DACE5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3083AF3-D3A8-6459-1B28-E398B0F2EB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7C09D13-82FB-9AD7-7BDA-D0660A544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100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44.jpeg"/><Relationship Id="rId7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g"/><Relationship Id="rId5" Type="http://schemas.openxmlformats.org/officeDocument/2006/relationships/image" Target="../media/image46.emf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emf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6.emf"/><Relationship Id="rId3" Type="http://schemas.openxmlformats.org/officeDocument/2006/relationships/image" Target="../media/image49.jpeg"/><Relationship Id="rId7" Type="http://schemas.openxmlformats.org/officeDocument/2006/relationships/image" Target="../media/image43.pn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52.png"/><Relationship Id="rId11" Type="http://schemas.openxmlformats.org/officeDocument/2006/relationships/image" Target="../media/image47.jpg"/><Relationship Id="rId5" Type="http://schemas.openxmlformats.org/officeDocument/2006/relationships/image" Target="../media/image51.png"/><Relationship Id="rId10" Type="http://schemas.openxmlformats.org/officeDocument/2006/relationships/image" Target="../media/image54.jpeg"/><Relationship Id="rId4" Type="http://schemas.openxmlformats.org/officeDocument/2006/relationships/image" Target="../media/image50.png"/><Relationship Id="rId9" Type="http://schemas.openxmlformats.org/officeDocument/2006/relationships/image" Target="../media/image53.jpeg"/><Relationship Id="rId1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rg.uzis.cz/klasifikace-pripadu/web/" TargetMode="Externa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rdio-cz.cz/seznam-center-vysoce-specializovane-kardiovaskularni-pece-1070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Layout" Target="../slideLayouts/slideLayout28.xml"/><Relationship Id="rId4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slideLayout" Target="../slideLayouts/slideLayout29.xml"/><Relationship Id="rId4" Type="http://schemas.openxmlformats.org/officeDocument/2006/relationships/tags" Target="../tags/tag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70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75.jpe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05.xml"/><Relationship Id="rId4" Type="http://schemas.openxmlformats.org/officeDocument/2006/relationships/tags" Target="../tags/tag4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6.xml"/><Relationship Id="rId4" Type="http://schemas.openxmlformats.org/officeDocument/2006/relationships/image" Target="../media/image5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zip.cz/nkis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zip.cz/nkis" TargetMode="External"/><Relationship Id="rId7" Type="http://schemas.openxmlformats.org/officeDocument/2006/relationships/image" Target="../media/image83.sv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2.png"/><Relationship Id="rId5" Type="http://schemas.openxmlformats.org/officeDocument/2006/relationships/image" Target="../media/image81.tmp"/><Relationship Id="rId4" Type="http://schemas.openxmlformats.org/officeDocument/2006/relationships/hyperlink" Target="https://www.nzip.cz/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4" Type="http://schemas.openxmlformats.org/officeDocument/2006/relationships/image" Target="../media/image8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nzip.cz/nkis" TargetMode="External"/><Relationship Id="rId4" Type="http://schemas.openxmlformats.org/officeDocument/2006/relationships/image" Target="../media/image42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nzip.cz/nkis" TargetMode="External"/><Relationship Id="rId4" Type="http://schemas.openxmlformats.org/officeDocument/2006/relationships/image" Target="../media/image42.sv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www.nzip.cz/nkis" TargetMode="External"/><Relationship Id="rId4" Type="http://schemas.openxmlformats.org/officeDocument/2006/relationships/image" Target="../media/image42.sv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nzip.cz/nkis" TargetMode="External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hyperlink" Target="https://pzu.uzis.cz/" TargetMode="Externa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3" Type="http://schemas.openxmlformats.org/officeDocument/2006/relationships/tags" Target="../tags/tag56.xml"/><Relationship Id="rId18" Type="http://schemas.openxmlformats.org/officeDocument/2006/relationships/tags" Target="../tags/tag61.xml"/><Relationship Id="rId26" Type="http://schemas.openxmlformats.org/officeDocument/2006/relationships/tags" Target="../tags/tag69.xml"/><Relationship Id="rId3" Type="http://schemas.openxmlformats.org/officeDocument/2006/relationships/tags" Target="../tags/tag46.xml"/><Relationship Id="rId21" Type="http://schemas.openxmlformats.org/officeDocument/2006/relationships/tags" Target="../tags/tag64.xml"/><Relationship Id="rId34" Type="http://schemas.openxmlformats.org/officeDocument/2006/relationships/slideLayout" Target="../slideLayouts/slideLayout13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5" Type="http://schemas.openxmlformats.org/officeDocument/2006/relationships/tags" Target="../tags/tag68.xml"/><Relationship Id="rId33" Type="http://schemas.openxmlformats.org/officeDocument/2006/relationships/tags" Target="../tags/tag76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20" Type="http://schemas.openxmlformats.org/officeDocument/2006/relationships/tags" Target="../tags/tag63.xml"/><Relationship Id="rId29" Type="http://schemas.openxmlformats.org/officeDocument/2006/relationships/tags" Target="../tags/tag72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24" Type="http://schemas.openxmlformats.org/officeDocument/2006/relationships/tags" Target="../tags/tag67.xml"/><Relationship Id="rId32" Type="http://schemas.openxmlformats.org/officeDocument/2006/relationships/tags" Target="../tags/tag75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23" Type="http://schemas.openxmlformats.org/officeDocument/2006/relationships/tags" Target="../tags/tag66.xml"/><Relationship Id="rId28" Type="http://schemas.openxmlformats.org/officeDocument/2006/relationships/tags" Target="../tags/tag71.xml"/><Relationship Id="rId10" Type="http://schemas.openxmlformats.org/officeDocument/2006/relationships/tags" Target="../tags/tag53.xml"/><Relationship Id="rId19" Type="http://schemas.openxmlformats.org/officeDocument/2006/relationships/tags" Target="../tags/tag62.xml"/><Relationship Id="rId31" Type="http://schemas.openxmlformats.org/officeDocument/2006/relationships/tags" Target="../tags/tag74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Relationship Id="rId22" Type="http://schemas.openxmlformats.org/officeDocument/2006/relationships/tags" Target="../tags/tag65.xml"/><Relationship Id="rId27" Type="http://schemas.openxmlformats.org/officeDocument/2006/relationships/tags" Target="../tags/tag70.xml"/><Relationship Id="rId30" Type="http://schemas.openxmlformats.org/officeDocument/2006/relationships/tags" Target="../tags/tag73.xml"/><Relationship Id="rId8" Type="http://schemas.openxmlformats.org/officeDocument/2006/relationships/tags" Target="../tags/tag5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86F861A8-F98D-499F-A4DE-1F7719231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611" y="5762838"/>
            <a:ext cx="5488578" cy="577909"/>
          </a:xfrm>
        </p:spPr>
        <p:txBody>
          <a:bodyPr/>
          <a:lstStyle/>
          <a:p>
            <a:pPr algn="l"/>
            <a:r>
              <a:rPr lang="cs-CZ" sz="2800" dirty="0"/>
              <a:t>Informační základna NKVP 2030</a:t>
            </a:r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2EFB1457-7BAF-E5F2-6C58-D2E2FCC2DE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128" y="1392752"/>
            <a:ext cx="1027939" cy="400110"/>
          </a:xfrm>
          <a:prstGeom prst="rect">
            <a:avLst/>
          </a:prstGeom>
        </p:spPr>
      </p:pic>
      <p:sp>
        <p:nvSpPr>
          <p:cNvPr id="5" name="Zástupný text 6">
            <a:extLst>
              <a:ext uri="{FF2B5EF4-FFF2-40B4-BE49-F238E27FC236}">
                <a16:creationId xmlns:a16="http://schemas.microsoft.com/office/drawing/2014/main" id="{87FAA746-5813-FAE1-32A3-E92DC5671D8A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69611" y="6136891"/>
            <a:ext cx="6462189" cy="46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b="0" i="1" dirty="0">
                <a:solidFill>
                  <a:srgbClr val="C22728"/>
                </a:solidFill>
              </a:rPr>
              <a:t>Národní kardiologický informační systém (NKIS)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AA71E179-6E36-DAB3-D9F3-AC03417F031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14114" y="440313"/>
            <a:ext cx="9851983" cy="952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32C77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l"/>
            <a:r>
              <a:rPr lang="cs-CZ" sz="4400" dirty="0"/>
              <a:t>Národní kardiovaskulární plán ČR (NKVP 2030)</a:t>
            </a:r>
          </a:p>
        </p:txBody>
      </p:sp>
    </p:spTree>
    <p:extLst>
      <p:ext uri="{BB962C8B-B14F-4D97-AF65-F5344CB8AC3E}">
        <p14:creationId xmlns:p14="http://schemas.microsoft.com/office/powerpoint/2010/main" val="4045930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86" y="151142"/>
            <a:ext cx="12022627" cy="631589"/>
          </a:xfrm>
        </p:spPr>
        <p:txBody>
          <a:bodyPr>
            <a:noAutofit/>
          </a:bodyPr>
          <a:lstStyle/>
          <a:p>
            <a:r>
              <a:rPr lang="cs-CZ" sz="2800" noProof="0" dirty="0"/>
              <a:t>Cílem NKVP ČR je informační pokrytí všech dimenzí péče</a:t>
            </a:r>
            <a:endParaRPr lang="cs-CZ" sz="2800" dirty="0"/>
          </a:p>
        </p:txBody>
      </p:sp>
      <p:sp>
        <p:nvSpPr>
          <p:cNvPr id="71" name="Line 17">
            <a:extLst>
              <a:ext uri="{FF2B5EF4-FFF2-40B4-BE49-F238E27FC236}">
                <a16:creationId xmlns:a16="http://schemas.microsoft.com/office/drawing/2014/main" id="{2FF9CE9A-16A7-E819-2658-A2BBCBB70E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50226" y="3802697"/>
            <a:ext cx="22304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Line 18">
            <a:extLst>
              <a:ext uri="{FF2B5EF4-FFF2-40B4-BE49-F238E27FC236}">
                <a16:creationId xmlns:a16="http://schemas.microsoft.com/office/drawing/2014/main" id="{88D39EA1-0A46-E3F1-93B5-26C0FAE9E0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651" y="3802697"/>
            <a:ext cx="1298575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3" name="Line 19">
            <a:extLst>
              <a:ext uri="{FF2B5EF4-FFF2-40B4-BE49-F238E27FC236}">
                <a16:creationId xmlns:a16="http://schemas.microsoft.com/office/drawing/2014/main" id="{1653D2C5-432A-9CA6-9323-F3381C94880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448639" y="1570672"/>
            <a:ext cx="1587" cy="22320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" name="Text Box 20">
            <a:extLst>
              <a:ext uri="{FF2B5EF4-FFF2-40B4-BE49-F238E27FC236}">
                <a16:creationId xmlns:a16="http://schemas.microsoft.com/office/drawing/2014/main" id="{3CB62293-E2E5-BD3B-6D2B-4FE87FB27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564" y="1108710"/>
            <a:ext cx="19446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lang="cs-CZ" altLang="cs-CZ" sz="2000" b="0">
                <a:latin typeface="Arial Black" panose="020B0A04020102020204" pitchFamily="34" charset="0"/>
              </a:rPr>
              <a:t>Náklady</a:t>
            </a:r>
            <a:endParaRPr lang="en-US" altLang="cs-CZ" sz="2000" b="0">
              <a:latin typeface="Arial Black" panose="020B0A04020102020204" pitchFamily="34" charset="0"/>
            </a:endParaRPr>
          </a:p>
        </p:txBody>
      </p:sp>
      <p:sp>
        <p:nvSpPr>
          <p:cNvPr id="75" name="Text Box 21">
            <a:extLst>
              <a:ext uri="{FF2B5EF4-FFF2-40B4-BE49-F238E27FC236}">
                <a16:creationId xmlns:a16="http://schemas.microsoft.com/office/drawing/2014/main" id="{30020792-461E-9B0E-E519-848314E6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1542" y="3911328"/>
            <a:ext cx="2303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2000" b="0" dirty="0">
                <a:latin typeface="Arial Black" panose="020B0A04020102020204" pitchFamily="34" charset="0"/>
              </a:rPr>
              <a:t>Klinický vývoj a výsledky</a:t>
            </a:r>
            <a:endParaRPr lang="en-US" altLang="cs-CZ" sz="2000" b="0" dirty="0">
              <a:latin typeface="Arial Black" panose="020B0A04020102020204" pitchFamily="34" charset="0"/>
            </a:endParaRPr>
          </a:p>
        </p:txBody>
      </p:sp>
      <p:sp>
        <p:nvSpPr>
          <p:cNvPr id="76" name="Text Box 22">
            <a:extLst>
              <a:ext uri="{FF2B5EF4-FFF2-40B4-BE49-F238E27FC236}">
                <a16:creationId xmlns:a16="http://schemas.microsoft.com/office/drawing/2014/main" id="{8A4F9E40-28BF-1BBA-DE48-A6D2D51B4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364" y="5404485"/>
            <a:ext cx="2124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2000" b="0">
                <a:latin typeface="Arial Black" panose="020B0A04020102020204" pitchFamily="34" charset="0"/>
              </a:rPr>
              <a:t>Vstupní parametry</a:t>
            </a:r>
            <a:endParaRPr lang="en-US" altLang="cs-CZ" sz="2000" b="0">
              <a:latin typeface="Arial Black" panose="020B0A04020102020204" pitchFamily="34" charset="0"/>
            </a:endParaRPr>
          </a:p>
        </p:txBody>
      </p:sp>
      <p:sp>
        <p:nvSpPr>
          <p:cNvPr id="77" name="Rectangle 23">
            <a:extLst>
              <a:ext uri="{FF2B5EF4-FFF2-40B4-BE49-F238E27FC236}">
                <a16:creationId xmlns:a16="http://schemas.microsoft.com/office/drawing/2014/main" id="{C1D60A0A-DE85-643A-7457-A3F13CD5F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1086" y="1434739"/>
            <a:ext cx="21919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cs-CZ" altLang="cs-CZ" sz="1800" b="0" i="1" dirty="0">
                <a:cs typeface="Arial" panose="020B0604020202020204" pitchFamily="34" charset="0"/>
              </a:rPr>
              <a:t>Struktura - důvod </a:t>
            </a:r>
          </a:p>
        </p:txBody>
      </p:sp>
      <p:sp>
        <p:nvSpPr>
          <p:cNvPr id="78" name="Rectangle 25">
            <a:extLst>
              <a:ext uri="{FF2B5EF4-FFF2-40B4-BE49-F238E27FC236}">
                <a16:creationId xmlns:a16="http://schemas.microsoft.com/office/drawing/2014/main" id="{77CAA9A0-C31E-0731-A760-14E754A03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2146" y="4548766"/>
            <a:ext cx="20177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cs-CZ" altLang="cs-CZ" sz="1800" b="0" i="1" dirty="0">
                <a:cs typeface="Arial" panose="020B0604020202020204" pitchFamily="34" charset="0"/>
              </a:rPr>
              <a:t>Léčebné fáze </a:t>
            </a:r>
          </a:p>
        </p:txBody>
      </p:sp>
      <p:sp>
        <p:nvSpPr>
          <p:cNvPr id="79" name="Rectangle 26">
            <a:extLst>
              <a:ext uri="{FF2B5EF4-FFF2-40B4-BE49-F238E27FC236}">
                <a16:creationId xmlns:a16="http://schemas.microsoft.com/office/drawing/2014/main" id="{E6C5EA7D-0893-F8F7-9E34-9864765C5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1651" y="6034722"/>
            <a:ext cx="316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cs-CZ" altLang="cs-CZ" sz="1800" b="0" i="1" dirty="0">
                <a:cs typeface="Arial" panose="020B0604020202020204" pitchFamily="34" charset="0"/>
              </a:rPr>
              <a:t>Riziková stratifikace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kumimoji="0" lang="cs-CZ" altLang="cs-CZ" sz="1800" b="0" i="1" dirty="0">
                <a:cs typeface="Arial" panose="020B0604020202020204" pitchFamily="34" charset="0"/>
              </a:rPr>
              <a:t>Prognostické faktory</a:t>
            </a:r>
          </a:p>
        </p:txBody>
      </p:sp>
      <p:pic>
        <p:nvPicPr>
          <p:cNvPr id="80" name="Picture 33" descr="patient">
            <a:extLst>
              <a:ext uri="{FF2B5EF4-FFF2-40B4-BE49-F238E27FC236}">
                <a16:creationId xmlns:a16="http://schemas.microsoft.com/office/drawing/2014/main" id="{5E727250-7B71-F989-71F2-EF53B5909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1" t="21022" r="13565" b="5214"/>
          <a:stretch>
            <a:fillRect/>
          </a:stretch>
        </p:blipFill>
        <p:spPr bwMode="auto">
          <a:xfrm>
            <a:off x="6150928" y="5036979"/>
            <a:ext cx="792162" cy="747712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34" descr="Letecký snímek Nemocnice Blansko ">
            <a:extLst>
              <a:ext uri="{FF2B5EF4-FFF2-40B4-BE49-F238E27FC236}">
                <a16:creationId xmlns:a16="http://schemas.microsoft.com/office/drawing/2014/main" id="{CE57F5AD-392B-07C6-9550-F33AC1A26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1" t="28146" r="35474" b="28563"/>
          <a:stretch>
            <a:fillRect/>
          </a:stretch>
        </p:blipFill>
        <p:spPr bwMode="auto">
          <a:xfrm>
            <a:off x="6129280" y="2282617"/>
            <a:ext cx="798512" cy="763587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Rectangle 35">
            <a:extLst>
              <a:ext uri="{FF2B5EF4-FFF2-40B4-BE49-F238E27FC236}">
                <a16:creationId xmlns:a16="http://schemas.microsoft.com/office/drawing/2014/main" id="{2D332B09-22CC-9DE6-88CA-1491C3309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669" y="2699530"/>
            <a:ext cx="819150" cy="754063"/>
          </a:xfrm>
          <a:prstGeom prst="rect">
            <a:avLst/>
          </a:prstGeom>
          <a:solidFill>
            <a:srgbClr val="3366FF"/>
          </a:solidFill>
          <a:ln w="38100" cap="sq">
            <a:solidFill>
              <a:schemeClr val="fol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cs-CZ" altLang="cs-CZ"/>
          </a:p>
        </p:txBody>
      </p:sp>
      <p:sp>
        <p:nvSpPr>
          <p:cNvPr id="83" name="Rectangle 36">
            <a:extLst>
              <a:ext uri="{FF2B5EF4-FFF2-40B4-BE49-F238E27FC236}">
                <a16:creationId xmlns:a16="http://schemas.microsoft.com/office/drawing/2014/main" id="{2889FE1C-44EC-6C6A-434F-A3EE2964B9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751" y="4240847"/>
            <a:ext cx="819150" cy="754063"/>
          </a:xfrm>
          <a:prstGeom prst="rect">
            <a:avLst/>
          </a:prstGeom>
          <a:solidFill>
            <a:srgbClr val="3366FF"/>
          </a:solidFill>
          <a:ln w="38100" cap="sq">
            <a:solidFill>
              <a:schemeClr val="fol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cs-CZ" altLang="cs-CZ"/>
          </a:p>
        </p:txBody>
      </p:sp>
      <p:grpSp>
        <p:nvGrpSpPr>
          <p:cNvPr id="84" name="Group 37">
            <a:extLst>
              <a:ext uri="{FF2B5EF4-FFF2-40B4-BE49-F238E27FC236}">
                <a16:creationId xmlns:a16="http://schemas.microsoft.com/office/drawing/2014/main" id="{4ABD3234-75A2-C01B-0FE7-7D727CAA8B21}"/>
              </a:ext>
            </a:extLst>
          </p:cNvPr>
          <p:cNvGrpSpPr>
            <a:grpSpLocks/>
          </p:cNvGrpSpPr>
          <p:nvPr/>
        </p:nvGrpSpPr>
        <p:grpSpPr bwMode="auto">
          <a:xfrm>
            <a:off x="3935751" y="4240847"/>
            <a:ext cx="758825" cy="730250"/>
            <a:chOff x="1633" y="1482"/>
            <a:chExt cx="617" cy="620"/>
          </a:xfrm>
        </p:grpSpPr>
        <p:pic>
          <p:nvPicPr>
            <p:cNvPr id="85" name="Picture 38" descr="map">
              <a:extLst>
                <a:ext uri="{FF2B5EF4-FFF2-40B4-BE49-F238E27FC236}">
                  <a16:creationId xmlns:a16="http://schemas.microsoft.com/office/drawing/2014/main" id="{6F8C3319-E224-D802-9CDF-1B33C36154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" y="1482"/>
              <a:ext cx="528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icture 39">
              <a:extLst>
                <a:ext uri="{FF2B5EF4-FFF2-40B4-BE49-F238E27FC236}">
                  <a16:creationId xmlns:a16="http://schemas.microsoft.com/office/drawing/2014/main" id="{C9230D3B-6474-B8C0-2B4B-B007560C1C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1800"/>
              <a:ext cx="15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87" name="Picture 40">
              <a:extLst>
                <a:ext uri="{FF2B5EF4-FFF2-40B4-BE49-F238E27FC236}">
                  <a16:creationId xmlns:a16="http://schemas.microsoft.com/office/drawing/2014/main" id="{7A446036-2A23-0AD5-3F76-4D65B4A7DB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776"/>
              <a:ext cx="141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88" name="Picture 41">
              <a:extLst>
                <a:ext uri="{FF2B5EF4-FFF2-40B4-BE49-F238E27FC236}">
                  <a16:creationId xmlns:a16="http://schemas.microsoft.com/office/drawing/2014/main" id="{3A196967-57F9-698E-55BA-22BED0E108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8" y="1806"/>
              <a:ext cx="163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89" name="Picture 42">
              <a:extLst>
                <a:ext uri="{FF2B5EF4-FFF2-40B4-BE49-F238E27FC236}">
                  <a16:creationId xmlns:a16="http://schemas.microsoft.com/office/drawing/2014/main" id="{784042A0-1397-96B8-5766-77143C3D4E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3" y="1732"/>
              <a:ext cx="173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</p:grpSp>
      <p:grpSp>
        <p:nvGrpSpPr>
          <p:cNvPr id="90" name="Group 43">
            <a:extLst>
              <a:ext uri="{FF2B5EF4-FFF2-40B4-BE49-F238E27FC236}">
                <a16:creationId xmlns:a16="http://schemas.microsoft.com/office/drawing/2014/main" id="{A250A784-410F-2166-7FC2-2A0D5D5FEA53}"/>
              </a:ext>
            </a:extLst>
          </p:cNvPr>
          <p:cNvGrpSpPr>
            <a:grpSpLocks/>
          </p:cNvGrpSpPr>
          <p:nvPr/>
        </p:nvGrpSpPr>
        <p:grpSpPr bwMode="auto">
          <a:xfrm>
            <a:off x="6738682" y="2791605"/>
            <a:ext cx="649287" cy="565150"/>
            <a:chOff x="1680" y="2304"/>
            <a:chExt cx="528" cy="480"/>
          </a:xfrm>
        </p:grpSpPr>
        <p:sp>
          <p:nvSpPr>
            <p:cNvPr id="91" name="Line 44">
              <a:extLst>
                <a:ext uri="{FF2B5EF4-FFF2-40B4-BE49-F238E27FC236}">
                  <a16:creationId xmlns:a16="http://schemas.microsoft.com/office/drawing/2014/main" id="{FA055020-30F3-A5CA-348D-3D8B74AEEE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688"/>
              <a:ext cx="384" cy="48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Line 45">
              <a:extLst>
                <a:ext uri="{FF2B5EF4-FFF2-40B4-BE49-F238E27FC236}">
                  <a16:creationId xmlns:a16="http://schemas.microsoft.com/office/drawing/2014/main" id="{8580E74A-EE90-BBE7-BC54-EF37CE5261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2496"/>
              <a:ext cx="288" cy="96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Line 46">
              <a:extLst>
                <a:ext uri="{FF2B5EF4-FFF2-40B4-BE49-F238E27FC236}">
                  <a16:creationId xmlns:a16="http://schemas.microsoft.com/office/drawing/2014/main" id="{CD1F555B-9EAD-E526-702F-616B3C04DC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40"/>
              <a:ext cx="240" cy="48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Line 47">
              <a:extLst>
                <a:ext uri="{FF2B5EF4-FFF2-40B4-BE49-F238E27FC236}">
                  <a16:creationId xmlns:a16="http://schemas.microsoft.com/office/drawing/2014/main" id="{016EE6A1-7276-46D4-F7A1-FBC768AF5A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640"/>
              <a:ext cx="144" cy="96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Line 48">
              <a:extLst>
                <a:ext uri="{FF2B5EF4-FFF2-40B4-BE49-F238E27FC236}">
                  <a16:creationId xmlns:a16="http://schemas.microsoft.com/office/drawing/2014/main" id="{8284E1DD-2D7B-0F6F-88F3-FDF375D3D8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2352"/>
              <a:ext cx="192" cy="240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Line 49">
              <a:extLst>
                <a:ext uri="{FF2B5EF4-FFF2-40B4-BE49-F238E27FC236}">
                  <a16:creationId xmlns:a16="http://schemas.microsoft.com/office/drawing/2014/main" id="{21DB1479-8689-A15B-3DB9-0C4D154588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12" y="2496"/>
              <a:ext cx="48" cy="192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Line 50">
              <a:extLst>
                <a:ext uri="{FF2B5EF4-FFF2-40B4-BE49-F238E27FC236}">
                  <a16:creationId xmlns:a16="http://schemas.microsoft.com/office/drawing/2014/main" id="{5B11A22F-5538-B896-ECD3-984F8E034D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64" y="2352"/>
              <a:ext cx="48" cy="336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Line 51">
              <a:extLst>
                <a:ext uri="{FF2B5EF4-FFF2-40B4-BE49-F238E27FC236}">
                  <a16:creationId xmlns:a16="http://schemas.microsoft.com/office/drawing/2014/main" id="{6B408467-3D97-0821-DCE6-B4571D4EC1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2352"/>
              <a:ext cx="90" cy="144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Line 52">
              <a:extLst>
                <a:ext uri="{FF2B5EF4-FFF2-40B4-BE49-F238E27FC236}">
                  <a16:creationId xmlns:a16="http://schemas.microsoft.com/office/drawing/2014/main" id="{54BDB141-2032-7C8E-8EFD-5FE7A6C652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352"/>
              <a:ext cx="288" cy="336"/>
            </a:xfrm>
            <a:prstGeom prst="line">
              <a:avLst/>
            </a:prstGeom>
            <a:noFill/>
            <a:ln w="38100" cap="sq">
              <a:solidFill>
                <a:schemeClr val="tx2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Oval 53">
              <a:extLst>
                <a:ext uri="{FF2B5EF4-FFF2-40B4-BE49-F238E27FC236}">
                  <a16:creationId xmlns:a16="http://schemas.microsoft.com/office/drawing/2014/main" id="{DB9AE831-4ACE-A195-ABA8-9B43377E5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8" y="256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cs-CZ" altLang="cs-CZ"/>
            </a:p>
          </p:txBody>
        </p:sp>
        <p:sp>
          <p:nvSpPr>
            <p:cNvPr id="101" name="Line 54">
              <a:extLst>
                <a:ext uri="{FF2B5EF4-FFF2-40B4-BE49-F238E27FC236}">
                  <a16:creationId xmlns:a16="http://schemas.microsoft.com/office/drawing/2014/main" id="{5F1EF712-8E8C-7F94-D87C-FB9CC1432D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352"/>
              <a:ext cx="336" cy="48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Line 55">
              <a:extLst>
                <a:ext uri="{FF2B5EF4-FFF2-40B4-BE49-F238E27FC236}">
                  <a16:creationId xmlns:a16="http://schemas.microsoft.com/office/drawing/2014/main" id="{B8133E28-A392-4748-821F-8A8219B39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448"/>
              <a:ext cx="384" cy="48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Line 56">
              <a:extLst>
                <a:ext uri="{FF2B5EF4-FFF2-40B4-BE49-F238E27FC236}">
                  <a16:creationId xmlns:a16="http://schemas.microsoft.com/office/drawing/2014/main" id="{113DEB3D-A552-0016-B27B-BA9F93C9F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2448"/>
              <a:ext cx="144" cy="144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Line 57">
              <a:extLst>
                <a:ext uri="{FF2B5EF4-FFF2-40B4-BE49-F238E27FC236}">
                  <a16:creationId xmlns:a16="http://schemas.microsoft.com/office/drawing/2014/main" id="{DD8219B9-DBBC-5F84-A860-B1E89DB884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448"/>
              <a:ext cx="336" cy="240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Line 58">
              <a:extLst>
                <a:ext uri="{FF2B5EF4-FFF2-40B4-BE49-F238E27FC236}">
                  <a16:creationId xmlns:a16="http://schemas.microsoft.com/office/drawing/2014/main" id="{DCB69DF4-FA32-4D21-02A7-C8E6F4C230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448"/>
              <a:ext cx="0" cy="288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Oval 59">
              <a:extLst>
                <a:ext uri="{FF2B5EF4-FFF2-40B4-BE49-F238E27FC236}">
                  <a16:creationId xmlns:a16="http://schemas.microsoft.com/office/drawing/2014/main" id="{1D4799CC-E720-B965-D3A4-60C13C187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52"/>
              <a:ext cx="144" cy="144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ffectLst>
              <a:prstShdw prst="shdw17" dist="17961" dir="2700000">
                <a:srgbClr val="995C1F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cs-CZ" altLang="cs-CZ"/>
            </a:p>
          </p:txBody>
        </p:sp>
        <p:sp>
          <p:nvSpPr>
            <p:cNvPr id="107" name="Oval 60">
              <a:extLst>
                <a:ext uri="{FF2B5EF4-FFF2-40B4-BE49-F238E27FC236}">
                  <a16:creationId xmlns:a16="http://schemas.microsoft.com/office/drawing/2014/main" id="{3BE4A80A-8B25-4FB1-ACAD-293CDEE75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68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cs-CZ" altLang="cs-CZ"/>
            </a:p>
          </p:txBody>
        </p:sp>
        <p:sp>
          <p:nvSpPr>
            <p:cNvPr id="108" name="Oval 61">
              <a:extLst>
                <a:ext uri="{FF2B5EF4-FFF2-40B4-BE49-F238E27FC236}">
                  <a16:creationId xmlns:a16="http://schemas.microsoft.com/office/drawing/2014/main" id="{E4E7628A-2501-1AB2-1451-6CD2F72EC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44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cs-CZ" altLang="cs-CZ"/>
            </a:p>
          </p:txBody>
        </p:sp>
        <p:sp>
          <p:nvSpPr>
            <p:cNvPr id="109" name="Oval 62">
              <a:extLst>
                <a:ext uri="{FF2B5EF4-FFF2-40B4-BE49-F238E27FC236}">
                  <a16:creationId xmlns:a16="http://schemas.microsoft.com/office/drawing/2014/main" id="{8985DDC8-0473-1A2E-272F-4B75CD307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304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cs-CZ" altLang="cs-CZ"/>
            </a:p>
          </p:txBody>
        </p:sp>
        <p:sp>
          <p:nvSpPr>
            <p:cNvPr id="110" name="Oval 63">
              <a:extLst>
                <a:ext uri="{FF2B5EF4-FFF2-40B4-BE49-F238E27FC236}">
                  <a16:creationId xmlns:a16="http://schemas.microsoft.com/office/drawing/2014/main" id="{1F40F9CA-84BA-807D-EFE0-E28D6A414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640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660066"/>
                </a:buClr>
                <a:buFont typeface="Wingdings" panose="05000000000000000000" pitchFamily="2" charset="2"/>
                <a:buChar char="§"/>
                <a:defRPr kumimoji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endParaRPr lang="cs-CZ" altLang="cs-CZ"/>
            </a:p>
          </p:txBody>
        </p:sp>
      </p:grpSp>
      <p:sp>
        <p:nvSpPr>
          <p:cNvPr id="111" name="Text Box 32">
            <a:extLst>
              <a:ext uri="{FF2B5EF4-FFF2-40B4-BE49-F238E27FC236}">
                <a16:creationId xmlns:a16="http://schemas.microsoft.com/office/drawing/2014/main" id="{4B56FDAF-8D79-5726-E89C-F87393A1D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3742" y="2238641"/>
            <a:ext cx="1901312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ts val="0"/>
              </a:spcBef>
              <a:buClrTx/>
              <a:buFontTx/>
              <a:buNone/>
            </a:pPr>
            <a:r>
              <a:rPr lang="cs-CZ" altLang="cs-CZ" b="1" i="1" dirty="0">
                <a:solidFill>
                  <a:srgbClr val="C00000"/>
                </a:solidFill>
                <a:cs typeface="Arial" panose="020B0604020202020204" pitchFamily="34" charset="0"/>
              </a:rPr>
              <a:t>Nákladová efektivita</a:t>
            </a:r>
            <a:endParaRPr lang="en-US" altLang="cs-CZ" b="1" i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12" name="Rectangle 35">
            <a:extLst>
              <a:ext uri="{FF2B5EF4-FFF2-40B4-BE49-F238E27FC236}">
                <a16:creationId xmlns:a16="http://schemas.microsoft.com/office/drawing/2014/main" id="{F6F8645C-C76F-9A9F-20E0-0FA40487E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1525" y="1900077"/>
            <a:ext cx="819150" cy="7540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 cap="sq">
            <a:solidFill>
              <a:schemeClr val="fol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cs-CZ" altLang="cs-CZ"/>
          </a:p>
        </p:txBody>
      </p:sp>
      <p:pic>
        <p:nvPicPr>
          <p:cNvPr id="113" name="Obrázek 112">
            <a:extLst>
              <a:ext uri="{FF2B5EF4-FFF2-40B4-BE49-F238E27FC236}">
                <a16:creationId xmlns:a16="http://schemas.microsoft.com/office/drawing/2014/main" id="{9CEA9D2E-1B4A-B850-ABE5-D171CA8644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377" y="1968185"/>
            <a:ext cx="778871" cy="623717"/>
          </a:xfrm>
          <a:prstGeom prst="rect">
            <a:avLst/>
          </a:prstGeom>
        </p:spPr>
      </p:pic>
      <p:sp>
        <p:nvSpPr>
          <p:cNvPr id="114" name="Šipka doprava 68">
            <a:extLst>
              <a:ext uri="{FF2B5EF4-FFF2-40B4-BE49-F238E27FC236}">
                <a16:creationId xmlns:a16="http://schemas.microsoft.com/office/drawing/2014/main" id="{5B03AB72-79C2-080F-64F8-D1134FC5BD05}"/>
              </a:ext>
            </a:extLst>
          </p:cNvPr>
          <p:cNvSpPr/>
          <p:nvPr/>
        </p:nvSpPr>
        <p:spPr>
          <a:xfrm rot="12318462">
            <a:off x="3052694" y="2821203"/>
            <a:ext cx="576857" cy="445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Šipka doprava 69">
            <a:extLst>
              <a:ext uri="{FF2B5EF4-FFF2-40B4-BE49-F238E27FC236}">
                <a16:creationId xmlns:a16="http://schemas.microsoft.com/office/drawing/2014/main" id="{1D05546A-80EE-F3ED-1D7D-153A4918B658}"/>
              </a:ext>
            </a:extLst>
          </p:cNvPr>
          <p:cNvSpPr/>
          <p:nvPr/>
        </p:nvSpPr>
        <p:spPr>
          <a:xfrm rot="19127302">
            <a:off x="7873219" y="1806077"/>
            <a:ext cx="576857" cy="445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 Box 32">
            <a:extLst>
              <a:ext uri="{FF2B5EF4-FFF2-40B4-BE49-F238E27FC236}">
                <a16:creationId xmlns:a16="http://schemas.microsoft.com/office/drawing/2014/main" id="{8FA329E4-F474-78AA-DDF0-FC4913CD52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0020" y="1142701"/>
            <a:ext cx="2251271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buClrTx/>
              <a:buFontTx/>
              <a:buNone/>
            </a:pPr>
            <a:r>
              <a:rPr lang="cs-CZ" altLang="cs-CZ" b="1" i="1" dirty="0">
                <a:solidFill>
                  <a:srgbClr val="C00000"/>
                </a:solidFill>
                <a:cs typeface="Arial" panose="020B0604020202020204" pitchFamily="34" charset="0"/>
              </a:rPr>
              <a:t>Management Dostupnost</a:t>
            </a:r>
            <a:endParaRPr lang="en-US" altLang="cs-CZ" b="1" i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17" name="Šipka doprava 71">
            <a:extLst>
              <a:ext uri="{FF2B5EF4-FFF2-40B4-BE49-F238E27FC236}">
                <a16:creationId xmlns:a16="http://schemas.microsoft.com/office/drawing/2014/main" id="{6F54327B-E1EB-E3CB-F80E-1966BC441A0F}"/>
              </a:ext>
            </a:extLst>
          </p:cNvPr>
          <p:cNvSpPr/>
          <p:nvPr/>
        </p:nvSpPr>
        <p:spPr>
          <a:xfrm rot="2252098">
            <a:off x="8024489" y="5530652"/>
            <a:ext cx="576857" cy="445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xt Box 32">
            <a:extLst>
              <a:ext uri="{FF2B5EF4-FFF2-40B4-BE49-F238E27FC236}">
                <a16:creationId xmlns:a16="http://schemas.microsoft.com/office/drawing/2014/main" id="{BC96FDAF-1478-12C1-4D11-01E2598DE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5490" y="5719842"/>
            <a:ext cx="2251271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buClrTx/>
              <a:buFontTx/>
              <a:buNone/>
            </a:pPr>
            <a:r>
              <a:rPr lang="cs-CZ" altLang="cs-CZ" b="1" i="1" dirty="0">
                <a:solidFill>
                  <a:srgbClr val="C00000"/>
                </a:solidFill>
                <a:cs typeface="Arial" panose="020B0604020202020204" pitchFamily="34" charset="0"/>
              </a:rPr>
              <a:t>Výsledky</a:t>
            </a:r>
          </a:p>
          <a:p>
            <a:pPr>
              <a:spcBef>
                <a:spcPts val="0"/>
              </a:spcBef>
              <a:buClrTx/>
              <a:buFontTx/>
              <a:buNone/>
            </a:pPr>
            <a:r>
              <a:rPr lang="cs-CZ" altLang="cs-CZ" b="1" i="1" dirty="0">
                <a:solidFill>
                  <a:srgbClr val="C00000"/>
                </a:solidFill>
                <a:cs typeface="Arial" panose="020B0604020202020204" pitchFamily="34" charset="0"/>
              </a:rPr>
              <a:t>Kvalita</a:t>
            </a:r>
            <a:endParaRPr lang="en-US" altLang="cs-CZ" b="1" i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119" name="Grafický objekt 31">
            <a:extLst>
              <a:ext uri="{FF2B5EF4-FFF2-40B4-BE49-F238E27FC236}">
                <a16:creationId xmlns:a16="http://schemas.microsoft.com/office/drawing/2014/main" id="{B7E92C6C-79C7-9E91-7903-78094F1FD0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2011" y="1038889"/>
            <a:ext cx="2041354" cy="621792"/>
          </a:xfrm>
          <a:prstGeom prst="rect">
            <a:avLst/>
          </a:prstGeom>
        </p:spPr>
      </p:pic>
      <p:sp>
        <p:nvSpPr>
          <p:cNvPr id="120" name="Text Box 32">
            <a:extLst>
              <a:ext uri="{FF2B5EF4-FFF2-40B4-BE49-F238E27FC236}">
                <a16:creationId xmlns:a16="http://schemas.microsoft.com/office/drawing/2014/main" id="{911DB090-ED79-2E52-E194-D60898B27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011" y="4915478"/>
            <a:ext cx="219350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ts val="0"/>
              </a:spcBef>
              <a:buClrTx/>
              <a:buFontTx/>
              <a:buNone/>
            </a:pPr>
            <a:r>
              <a:rPr lang="cs-CZ" altLang="cs-CZ" b="1" i="1">
                <a:solidFill>
                  <a:srgbClr val="C00000"/>
                </a:solidFill>
                <a:cs typeface="Arial" panose="020B0604020202020204" pitchFamily="34" charset="0"/>
              </a:rPr>
              <a:t>Primární </a:t>
            </a:r>
          </a:p>
          <a:p>
            <a:pPr algn="r">
              <a:spcBef>
                <a:spcPts val="0"/>
              </a:spcBef>
              <a:buClrTx/>
              <a:buFontTx/>
              <a:buNone/>
            </a:pPr>
            <a:r>
              <a:rPr lang="cs-CZ" altLang="cs-CZ" b="1" i="1">
                <a:solidFill>
                  <a:srgbClr val="C00000"/>
                </a:solidFill>
                <a:cs typeface="Arial" panose="020B0604020202020204" pitchFamily="34" charset="0"/>
              </a:rPr>
              <a:t>&amp; sekundární prevence</a:t>
            </a:r>
          </a:p>
        </p:txBody>
      </p:sp>
      <p:sp>
        <p:nvSpPr>
          <p:cNvPr id="121" name="Šipka doprava 68">
            <a:extLst>
              <a:ext uri="{FF2B5EF4-FFF2-40B4-BE49-F238E27FC236}">
                <a16:creationId xmlns:a16="http://schemas.microsoft.com/office/drawing/2014/main" id="{7307CE1C-1A52-94CA-B6E1-12A295ACA805}"/>
              </a:ext>
            </a:extLst>
          </p:cNvPr>
          <p:cNvSpPr/>
          <p:nvPr/>
        </p:nvSpPr>
        <p:spPr>
          <a:xfrm rot="9306603">
            <a:off x="2914427" y="4613679"/>
            <a:ext cx="576857" cy="44594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441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BD001-88EC-63FE-8C7A-6C6FF6F5A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177" y="285393"/>
            <a:ext cx="11595358" cy="523137"/>
          </a:xfrm>
        </p:spPr>
        <p:txBody>
          <a:bodyPr/>
          <a:lstStyle/>
          <a:p>
            <a:r>
              <a:rPr lang="cs-CZ" sz="2800" noProof="0" dirty="0"/>
              <a:t>Cílem NKVP ČR je pokrytí všech aspektů k</a:t>
            </a:r>
            <a:r>
              <a:rPr lang="cs-CZ" dirty="0" err="1"/>
              <a:t>ardiologické</a:t>
            </a:r>
            <a:r>
              <a:rPr lang="cs-CZ" dirty="0"/>
              <a:t> péče v průběhu života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CED3882-DBC6-F3FC-D823-2C34D4FCD751}"/>
              </a:ext>
            </a:extLst>
          </p:cNvPr>
          <p:cNvCxnSpPr>
            <a:cxnSpLocks/>
          </p:cNvCxnSpPr>
          <p:nvPr/>
        </p:nvCxnSpPr>
        <p:spPr>
          <a:xfrm>
            <a:off x="1073791" y="3548543"/>
            <a:ext cx="10016455" cy="0"/>
          </a:xfrm>
          <a:prstGeom prst="straightConnector1">
            <a:avLst/>
          </a:prstGeom>
          <a:ln w="5715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60C5618-FC81-2840-83C9-79E41877AF8D}"/>
              </a:ext>
            </a:extLst>
          </p:cNvPr>
          <p:cNvSpPr txBox="1"/>
          <p:nvPr/>
        </p:nvSpPr>
        <p:spPr>
          <a:xfrm>
            <a:off x="997673" y="3779321"/>
            <a:ext cx="1510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Vrozené srdeční vady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C634D3C-D2C4-ED38-83BF-15C94263DB4C}"/>
              </a:ext>
            </a:extLst>
          </p:cNvPr>
          <p:cNvCxnSpPr/>
          <p:nvPr/>
        </p:nvCxnSpPr>
        <p:spPr>
          <a:xfrm>
            <a:off x="2348917" y="3347207"/>
            <a:ext cx="0" cy="3858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83D1356-FDEB-B5F6-D71B-928B5A4B31F1}"/>
              </a:ext>
            </a:extLst>
          </p:cNvPr>
          <p:cNvCxnSpPr/>
          <p:nvPr/>
        </p:nvCxnSpPr>
        <p:spPr>
          <a:xfrm>
            <a:off x="6249798" y="3355596"/>
            <a:ext cx="0" cy="3858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1D48460-BD8E-5DC1-2359-69549682A576}"/>
              </a:ext>
            </a:extLst>
          </p:cNvPr>
          <p:cNvCxnSpPr/>
          <p:nvPr/>
        </p:nvCxnSpPr>
        <p:spPr>
          <a:xfrm>
            <a:off x="10352015" y="3355596"/>
            <a:ext cx="0" cy="3858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FCDAE3C-FDB6-2AA6-DFE3-6A00EAA98FAB}"/>
              </a:ext>
            </a:extLst>
          </p:cNvPr>
          <p:cNvSpPr txBox="1"/>
          <p:nvPr/>
        </p:nvSpPr>
        <p:spPr>
          <a:xfrm>
            <a:off x="2770200" y="3934437"/>
            <a:ext cx="678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Preventivní prohlídky a specializovaná kardiologická vyšetření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F191FE-366F-5914-25A6-199CC7382913}"/>
              </a:ext>
            </a:extLst>
          </p:cNvPr>
          <p:cNvSpPr txBox="1"/>
          <p:nvPr/>
        </p:nvSpPr>
        <p:spPr>
          <a:xfrm rot="18848952">
            <a:off x="9082603" y="5016365"/>
            <a:ext cx="2093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Paliativní péče</a:t>
            </a:r>
          </a:p>
          <a:p>
            <a:pPr algn="ctr"/>
            <a:r>
              <a:rPr lang="cs-CZ" dirty="0"/>
              <a:t>Péče v závěru života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485823-0288-4409-6E2A-9E35F785019D}"/>
              </a:ext>
            </a:extLst>
          </p:cNvPr>
          <p:cNvSpPr txBox="1"/>
          <p:nvPr/>
        </p:nvSpPr>
        <p:spPr>
          <a:xfrm>
            <a:off x="2196" y="3347207"/>
            <a:ext cx="1015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i="1" dirty="0">
                <a:solidFill>
                  <a:srgbClr val="4472C4"/>
                </a:solidFill>
              </a:rPr>
              <a:t>Narození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42F9C0-1AC1-9807-ED78-0FD68B697CA6}"/>
              </a:ext>
            </a:extLst>
          </p:cNvPr>
          <p:cNvSpPr txBox="1"/>
          <p:nvPr/>
        </p:nvSpPr>
        <p:spPr>
          <a:xfrm>
            <a:off x="11101093" y="3347207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i="1" dirty="0">
                <a:solidFill>
                  <a:srgbClr val="4472C4"/>
                </a:solidFill>
              </a:rPr>
              <a:t>Úmrtí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42AC4D-BBA9-5C03-D342-12DCB2583536}"/>
              </a:ext>
            </a:extLst>
          </p:cNvPr>
          <p:cNvSpPr txBox="1"/>
          <p:nvPr/>
        </p:nvSpPr>
        <p:spPr>
          <a:xfrm>
            <a:off x="2711197" y="5197671"/>
            <a:ext cx="678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Ambulantní péče v oboru kardiologie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5D0CEB-CDAD-D7CC-A292-9380AD940A27}"/>
              </a:ext>
            </a:extLst>
          </p:cNvPr>
          <p:cNvSpPr txBox="1"/>
          <p:nvPr/>
        </p:nvSpPr>
        <p:spPr>
          <a:xfrm>
            <a:off x="2762420" y="4765640"/>
            <a:ext cx="678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Hospitalizační péče pro kardiovaskulární diagnózy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C79B8F-42B8-B7FE-56FC-893302E7B3AA}"/>
              </a:ext>
            </a:extLst>
          </p:cNvPr>
          <p:cNvSpPr txBox="1"/>
          <p:nvPr/>
        </p:nvSpPr>
        <p:spPr>
          <a:xfrm>
            <a:off x="2762421" y="4339573"/>
            <a:ext cx="678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Epidemiologie vybraných kardiovaskulárních onemocnění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4FB6B9-B999-38FA-FBD7-695A521D66D8}"/>
              </a:ext>
            </a:extLst>
          </p:cNvPr>
          <p:cNvSpPr txBox="1"/>
          <p:nvPr/>
        </p:nvSpPr>
        <p:spPr>
          <a:xfrm>
            <a:off x="2770200" y="5587361"/>
            <a:ext cx="678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Vybrané výkony v kardiologii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825E67-8082-C133-2330-34585F8E2FA9}"/>
              </a:ext>
            </a:extLst>
          </p:cNvPr>
          <p:cNvSpPr txBox="1"/>
          <p:nvPr/>
        </p:nvSpPr>
        <p:spPr>
          <a:xfrm>
            <a:off x="2859071" y="5992497"/>
            <a:ext cx="6781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Farmakoterapie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9FD099-014F-1073-3E09-8BC5BE2EFB1B}"/>
              </a:ext>
            </a:extLst>
          </p:cNvPr>
          <p:cNvSpPr txBox="1"/>
          <p:nvPr/>
        </p:nvSpPr>
        <p:spPr>
          <a:xfrm>
            <a:off x="2859071" y="2110743"/>
            <a:ext cx="67814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Personální kapacity</a:t>
            </a:r>
          </a:p>
          <a:p>
            <a:pPr algn="ctr"/>
            <a:r>
              <a:rPr lang="cs-CZ" dirty="0"/>
              <a:t>Zdravotnická zařízení a pracoviště, centra</a:t>
            </a:r>
          </a:p>
          <a:p>
            <a:pPr algn="ctr"/>
            <a:r>
              <a:rPr lang="cs-CZ" dirty="0"/>
              <a:t>Populační rizikové faktory kardiovaskulárních onemocnění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FC4986-34D0-AA78-7987-5853D8D0015C}"/>
              </a:ext>
            </a:extLst>
          </p:cNvPr>
          <p:cNvSpPr txBox="1"/>
          <p:nvPr/>
        </p:nvSpPr>
        <p:spPr>
          <a:xfrm>
            <a:off x="170923" y="834225"/>
            <a:ext cx="118221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i="1" dirty="0"/>
              <a:t>Dostupná data NZIS umožňují hodnotit kardiovaskulární stav populace v průběhu celého života a kardiovaskulární zdravotní péči z nejrůznějších aspektů od epidemiologie kardiovaskulárních onemocnění, provedenou zdravotní péči, charakteristiku pacientů a jejich přežití až po personální kapacity a dostupnost zdravotní péče.   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57D2D382-01F9-EB68-8915-4291EC0811E1}"/>
              </a:ext>
            </a:extLst>
          </p:cNvPr>
          <p:cNvSpPr txBox="1"/>
          <p:nvPr/>
        </p:nvSpPr>
        <p:spPr>
          <a:xfrm rot="2747507">
            <a:off x="1812368" y="5200922"/>
            <a:ext cx="2093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Kardiologická péče </a:t>
            </a:r>
          </a:p>
          <a:p>
            <a:pPr algn="ctr"/>
            <a:r>
              <a:rPr lang="cs-CZ" dirty="0"/>
              <a:t>o dětské pacienty </a:t>
            </a:r>
          </a:p>
        </p:txBody>
      </p:sp>
      <p:pic>
        <p:nvPicPr>
          <p:cNvPr id="8" name="Grafický objekt 31">
            <a:extLst>
              <a:ext uri="{FF2B5EF4-FFF2-40B4-BE49-F238E27FC236}">
                <a16:creationId xmlns:a16="http://schemas.microsoft.com/office/drawing/2014/main" id="{9D7AB842-58DC-8021-6AB6-77B3D6E42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9843" y="2025428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81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>
            <a:extLst>
              <a:ext uri="{FF2B5EF4-FFF2-40B4-BE49-F238E27FC236}">
                <a16:creationId xmlns:a16="http://schemas.microsoft.com/office/drawing/2014/main" id="{BA4DFB07-7C7F-E780-AF37-9DB45A5E62AA}"/>
              </a:ext>
            </a:extLst>
          </p:cNvPr>
          <p:cNvSpPr txBox="1">
            <a:spLocks/>
          </p:cNvSpPr>
          <p:nvPr/>
        </p:nvSpPr>
        <p:spPr>
          <a:xfrm>
            <a:off x="194310" y="276357"/>
            <a:ext cx="11997689" cy="832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22728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cs-CZ"/>
              <a:t>Národní kardiologický informační systém 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C286179-69DF-EDC9-9DC2-0678AC3E8E6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4514" y="1004686"/>
            <a:ext cx="558058" cy="368881"/>
          </a:xfrm>
          <a:prstGeom prst="rect">
            <a:avLst/>
          </a:prstGeom>
        </p:spPr>
      </p:pic>
      <p:grpSp>
        <p:nvGrpSpPr>
          <p:cNvPr id="6" name="Skupina 5">
            <a:extLst>
              <a:ext uri="{FF2B5EF4-FFF2-40B4-BE49-F238E27FC236}">
                <a16:creationId xmlns:a16="http://schemas.microsoft.com/office/drawing/2014/main" id="{113C0331-675B-2FED-0BA0-D6A7544AC76B}"/>
              </a:ext>
            </a:extLst>
          </p:cNvPr>
          <p:cNvGrpSpPr/>
          <p:nvPr/>
        </p:nvGrpSpPr>
        <p:grpSpPr>
          <a:xfrm>
            <a:off x="0" y="295019"/>
            <a:ext cx="12027029" cy="1022864"/>
            <a:chOff x="0" y="295019"/>
            <a:chExt cx="12027029" cy="1022864"/>
          </a:xfrm>
        </p:grpSpPr>
        <p:sp>
          <p:nvSpPr>
            <p:cNvPr id="7" name="Obdélník: se zakulacenými rohy 20">
              <a:extLst>
                <a:ext uri="{FF2B5EF4-FFF2-40B4-BE49-F238E27FC236}">
                  <a16:creationId xmlns:a16="http://schemas.microsoft.com/office/drawing/2014/main" id="{C51EDD4C-42C4-0761-CB75-E571021D19DA}"/>
                </a:ext>
              </a:extLst>
            </p:cNvPr>
            <p:cNvSpPr/>
            <p:nvPr/>
          </p:nvSpPr>
          <p:spPr>
            <a:xfrm>
              <a:off x="11055029" y="914216"/>
              <a:ext cx="972000" cy="36000"/>
            </a:xfrm>
            <a:prstGeom prst="roundRect">
              <a:avLst/>
            </a:prstGeom>
            <a:solidFill>
              <a:srgbClr val="C227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A0520FF3-4686-9B01-FFDA-49768CD94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6303" y="295019"/>
              <a:ext cx="1867288" cy="1022864"/>
            </a:xfrm>
            <a:prstGeom prst="rect">
              <a:avLst/>
            </a:prstGeom>
          </p:spPr>
        </p:pic>
        <p:sp>
          <p:nvSpPr>
            <p:cNvPr id="9" name="Obdélník: se zakulacenými rohy 13">
              <a:extLst>
                <a:ext uri="{FF2B5EF4-FFF2-40B4-BE49-F238E27FC236}">
                  <a16:creationId xmlns:a16="http://schemas.microsoft.com/office/drawing/2014/main" id="{9741B465-DB4D-CA30-6482-FF793D73CBB1}"/>
                </a:ext>
              </a:extLst>
            </p:cNvPr>
            <p:cNvSpPr/>
            <p:nvPr/>
          </p:nvSpPr>
          <p:spPr>
            <a:xfrm>
              <a:off x="0" y="930003"/>
              <a:ext cx="9864000" cy="36000"/>
            </a:xfrm>
            <a:prstGeom prst="roundRect">
              <a:avLst/>
            </a:prstGeom>
            <a:solidFill>
              <a:srgbClr val="C227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Rectangle 23">
            <a:extLst>
              <a:ext uri="{FF2B5EF4-FFF2-40B4-BE49-F238E27FC236}">
                <a16:creationId xmlns:a16="http://schemas.microsoft.com/office/drawing/2014/main" id="{22796F5B-BB33-2636-5DD3-511875B6E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56" y="3322199"/>
            <a:ext cx="2399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Epidemiologie Populační zátěž</a:t>
            </a:r>
          </a:p>
        </p:txBody>
      </p:sp>
      <p:sp>
        <p:nvSpPr>
          <p:cNvPr id="11" name="Rectangle 23">
            <a:extLst>
              <a:ext uri="{FF2B5EF4-FFF2-40B4-BE49-F238E27FC236}">
                <a16:creationId xmlns:a16="http://schemas.microsoft.com/office/drawing/2014/main" id="{CD4D36EC-DC4C-F66D-42B8-42715CAC9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7736" y="4949325"/>
            <a:ext cx="30867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Organizace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a dostupnost péče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Prevence </a:t>
            </a:r>
          </a:p>
        </p:txBody>
      </p:sp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C59E324A-EC1E-8C60-5886-4593B5B24676}"/>
              </a:ext>
            </a:extLst>
          </p:cNvPr>
          <p:cNvCxnSpPr/>
          <p:nvPr/>
        </p:nvCxnSpPr>
        <p:spPr>
          <a:xfrm flipH="1">
            <a:off x="2229523" y="2104043"/>
            <a:ext cx="2361451" cy="2557709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cxnSp>
        <p:nvCxnSpPr>
          <p:cNvPr id="13" name="Přímá spojnice se šipkou 12">
            <a:extLst>
              <a:ext uri="{FF2B5EF4-FFF2-40B4-BE49-F238E27FC236}">
                <a16:creationId xmlns:a16="http://schemas.microsoft.com/office/drawing/2014/main" id="{276EB091-93BB-38E6-0460-1589350CF9D5}"/>
              </a:ext>
            </a:extLst>
          </p:cNvPr>
          <p:cNvCxnSpPr>
            <a:cxnSpLocks/>
          </p:cNvCxnSpPr>
          <p:nvPr/>
        </p:nvCxnSpPr>
        <p:spPr>
          <a:xfrm>
            <a:off x="5863184" y="2096669"/>
            <a:ext cx="2673969" cy="2718631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4" name="Rectangle 23">
            <a:extLst>
              <a:ext uri="{FF2B5EF4-FFF2-40B4-BE49-F238E27FC236}">
                <a16:creationId xmlns:a16="http://schemas.microsoft.com/office/drawing/2014/main" id="{6EDB06B2-D8FD-FC80-E83B-18F7EDF80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2951" y="5588873"/>
            <a:ext cx="245665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Ekonomika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a úhrady péče</a:t>
            </a:r>
          </a:p>
        </p:txBody>
      </p:sp>
      <p:cxnSp>
        <p:nvCxnSpPr>
          <p:cNvPr id="15" name="Přímá spojnice se šipkou 14">
            <a:extLst>
              <a:ext uri="{FF2B5EF4-FFF2-40B4-BE49-F238E27FC236}">
                <a16:creationId xmlns:a16="http://schemas.microsoft.com/office/drawing/2014/main" id="{0E140804-6B12-7696-022D-A4C0E02BF1DD}"/>
              </a:ext>
            </a:extLst>
          </p:cNvPr>
          <p:cNvCxnSpPr>
            <a:cxnSpLocks/>
          </p:cNvCxnSpPr>
          <p:nvPr/>
        </p:nvCxnSpPr>
        <p:spPr>
          <a:xfrm>
            <a:off x="6224626" y="1967364"/>
            <a:ext cx="3973479" cy="1965628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6" name="Rectangle 23">
            <a:extLst>
              <a:ext uri="{FF2B5EF4-FFF2-40B4-BE49-F238E27FC236}">
                <a16:creationId xmlns:a16="http://schemas.microsoft.com/office/drawing/2014/main" id="{A4F2EAE4-300B-14A7-8BB2-2FE738EC7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9504" y="3715409"/>
            <a:ext cx="25790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Studie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Výběrová šetření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Otevřená data</a:t>
            </a:r>
          </a:p>
        </p:txBody>
      </p:sp>
      <p:cxnSp>
        <p:nvCxnSpPr>
          <p:cNvPr id="17" name="Přímá spojnice se šipkou 16">
            <a:extLst>
              <a:ext uri="{FF2B5EF4-FFF2-40B4-BE49-F238E27FC236}">
                <a16:creationId xmlns:a16="http://schemas.microsoft.com/office/drawing/2014/main" id="{37EC0122-E3EA-4AD3-C667-C0964E195B76}"/>
              </a:ext>
            </a:extLst>
          </p:cNvPr>
          <p:cNvCxnSpPr/>
          <p:nvPr/>
        </p:nvCxnSpPr>
        <p:spPr>
          <a:xfrm flipH="1">
            <a:off x="1678948" y="1906844"/>
            <a:ext cx="2432710" cy="1383062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18" name="Rectangle 23">
            <a:extLst>
              <a:ext uri="{FF2B5EF4-FFF2-40B4-BE49-F238E27FC236}">
                <a16:creationId xmlns:a16="http://schemas.microsoft.com/office/drawing/2014/main" id="{3EF0ACCF-7D2F-E2E9-0438-35F591C85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1287" y="5487415"/>
            <a:ext cx="26687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Indikátory výkonnosti 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a kvality</a:t>
            </a:r>
          </a:p>
        </p:txBody>
      </p:sp>
      <p:cxnSp>
        <p:nvCxnSpPr>
          <p:cNvPr id="19" name="Přímá spojnice se šipkou 18">
            <a:extLst>
              <a:ext uri="{FF2B5EF4-FFF2-40B4-BE49-F238E27FC236}">
                <a16:creationId xmlns:a16="http://schemas.microsoft.com/office/drawing/2014/main" id="{B8CCD739-BE2F-809C-36C7-BD8C7AB611C8}"/>
              </a:ext>
            </a:extLst>
          </p:cNvPr>
          <p:cNvCxnSpPr/>
          <p:nvPr/>
        </p:nvCxnSpPr>
        <p:spPr>
          <a:xfrm flipH="1">
            <a:off x="3925571" y="2175644"/>
            <a:ext cx="1021070" cy="3281513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cxnSp>
        <p:nvCxnSpPr>
          <p:cNvPr id="21" name="Přímá spojnice se šipkou 20">
            <a:extLst>
              <a:ext uri="{FF2B5EF4-FFF2-40B4-BE49-F238E27FC236}">
                <a16:creationId xmlns:a16="http://schemas.microsoft.com/office/drawing/2014/main" id="{FB3136D5-8FEB-8BB5-0F12-87273AC22C9B}"/>
              </a:ext>
            </a:extLst>
          </p:cNvPr>
          <p:cNvCxnSpPr>
            <a:cxnSpLocks/>
          </p:cNvCxnSpPr>
          <p:nvPr/>
        </p:nvCxnSpPr>
        <p:spPr>
          <a:xfrm>
            <a:off x="5440277" y="2116689"/>
            <a:ext cx="1354019" cy="3342375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B700EA44-34EE-4A4F-F730-1B48913B0337}"/>
              </a:ext>
            </a:extLst>
          </p:cNvPr>
          <p:cNvSpPr txBox="1"/>
          <p:nvPr/>
        </p:nvSpPr>
        <p:spPr>
          <a:xfrm>
            <a:off x="2392338" y="2301880"/>
            <a:ext cx="4031847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NZIS: z. 372 / 2011 Sb.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64FF7816-FDDC-FDB2-1822-066DB4DEDCC1}"/>
              </a:ext>
            </a:extLst>
          </p:cNvPr>
          <p:cNvSpPr txBox="1"/>
          <p:nvPr/>
        </p:nvSpPr>
        <p:spPr>
          <a:xfrm>
            <a:off x="4284763" y="2833220"/>
            <a:ext cx="3365224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Systé</a:t>
            </a:r>
            <a:r>
              <a:rPr lang="cs-CZ" b="1" kern="0" dirty="0">
                <a:solidFill>
                  <a:prstClr val="white"/>
                </a:solidFill>
              </a:rPr>
              <a:t>m CZ-DRG: z. 48 / 1996 Sb.</a:t>
            </a: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24" name="Grafický objekt 23">
            <a:extLst>
              <a:ext uri="{FF2B5EF4-FFF2-40B4-BE49-F238E27FC236}">
                <a16:creationId xmlns:a16="http://schemas.microsoft.com/office/drawing/2014/main" id="{569DCD20-4990-D11C-5BEE-DC93DD1496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31754" y="1104786"/>
            <a:ext cx="2329426" cy="709538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91CEBF1-A36C-56D0-908C-52EDF95201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653" y="1014542"/>
            <a:ext cx="462044" cy="446092"/>
          </a:xfrm>
          <a:prstGeom prst="rect">
            <a:avLst/>
          </a:prstGeom>
        </p:spPr>
      </p:pic>
      <p:sp>
        <p:nvSpPr>
          <p:cNvPr id="26" name="TextovéPole 25">
            <a:extLst>
              <a:ext uri="{FF2B5EF4-FFF2-40B4-BE49-F238E27FC236}">
                <a16:creationId xmlns:a16="http://schemas.microsoft.com/office/drawing/2014/main" id="{2F6B0DAC-F6CB-0783-63BF-55D96AF98F5D}"/>
              </a:ext>
            </a:extLst>
          </p:cNvPr>
          <p:cNvSpPr txBox="1"/>
          <p:nvPr/>
        </p:nvSpPr>
        <p:spPr>
          <a:xfrm>
            <a:off x="9428696" y="1006756"/>
            <a:ext cx="1139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8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8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0EBB603F-F9D0-2358-C9D1-2700B1EDF3DD}"/>
              </a:ext>
            </a:extLst>
          </p:cNvPr>
          <p:cNvSpPr txBox="1"/>
          <p:nvPr/>
        </p:nvSpPr>
        <p:spPr>
          <a:xfrm>
            <a:off x="6678836" y="3369636"/>
            <a:ext cx="313849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eHealth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: z. 372 / 2011 Sb.</a:t>
            </a:r>
          </a:p>
        </p:txBody>
      </p:sp>
      <p:sp>
        <p:nvSpPr>
          <p:cNvPr id="33" name="Rectangle 23">
            <a:extLst>
              <a:ext uri="{FF2B5EF4-FFF2-40B4-BE49-F238E27FC236}">
                <a16:creationId xmlns:a16="http://schemas.microsoft.com/office/drawing/2014/main" id="{2D29BEE7-F851-C445-3F2B-CD603754C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757" y="4661752"/>
            <a:ext cx="27176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60066"/>
              </a:buClr>
              <a:buFont typeface="Wingdings" panose="05000000000000000000" pitchFamily="2" charset="2"/>
              <a:buChar char="§"/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Kapacita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cs-CZ" altLang="cs-CZ" sz="2000" dirty="0">
                <a:solidFill>
                  <a:srgbClr val="C00000"/>
                </a:solidFill>
                <a:latin typeface="Arial Black" panose="020B0A04020102020204" pitchFamily="34" charset="0"/>
              </a:rPr>
              <a:t>a predikce potřeb</a:t>
            </a:r>
          </a:p>
        </p:txBody>
      </p:sp>
    </p:spTree>
    <p:extLst>
      <p:ext uri="{BB962C8B-B14F-4D97-AF65-F5344CB8AC3E}">
        <p14:creationId xmlns:p14="http://schemas.microsoft.com/office/powerpoint/2010/main" val="3068834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791" y="4962819"/>
            <a:ext cx="10493465" cy="1133602"/>
          </a:xfrm>
        </p:spPr>
        <p:txBody>
          <a:bodyPr>
            <a:noAutofit/>
          </a:bodyPr>
          <a:lstStyle/>
          <a:p>
            <a:pPr algn="l"/>
            <a:r>
              <a:rPr lang="cs-CZ" sz="3200" dirty="0"/>
              <a:t>Národní kardiologický informační systém (NKIS)</a:t>
            </a:r>
          </a:p>
          <a:p>
            <a:pPr algn="l"/>
            <a:r>
              <a:rPr lang="cs-CZ" sz="3200" dirty="0"/>
              <a:t>je součástí všech agend elektronizace českého zdravotnictví</a:t>
            </a:r>
          </a:p>
        </p:txBody>
      </p:sp>
    </p:spTree>
    <p:extLst>
      <p:ext uri="{BB962C8B-B14F-4D97-AF65-F5344CB8AC3E}">
        <p14:creationId xmlns:p14="http://schemas.microsoft.com/office/powerpoint/2010/main" val="2888518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72" y="122037"/>
            <a:ext cx="8335999" cy="973233"/>
          </a:xfrm>
        </p:spPr>
        <p:txBody>
          <a:bodyPr>
            <a:noAutofit/>
          </a:bodyPr>
          <a:lstStyle/>
          <a:p>
            <a:r>
              <a:rPr lang="cs-CZ" sz="2800" dirty="0"/>
              <a:t>Národní kardiologický informační systém je v souladu se strategií vývoje </a:t>
            </a:r>
            <a:r>
              <a:rPr lang="cs-CZ" sz="2800" dirty="0" err="1"/>
              <a:t>eHealth</a:t>
            </a:r>
            <a:r>
              <a:rPr lang="cs-CZ" sz="2800" dirty="0"/>
              <a:t> České republiky 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2CBD2D5-D62F-9ACC-AF98-D0D7D017D31B}"/>
              </a:ext>
            </a:extLst>
          </p:cNvPr>
          <p:cNvSpPr txBox="1"/>
          <p:nvPr/>
        </p:nvSpPr>
        <p:spPr>
          <a:xfrm>
            <a:off x="363907" y="1199322"/>
            <a:ext cx="11582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Jednotlivé komponenty a dílčí registry NKIS jsou plně digitalizované a získávání jejich primárních dat nepředstavuje nadbytečnou zátěž pro personál poskytovatelů zdravotních služeb. NKIS vyvíjí a implementuje plošné datové standardy, které umožňují plnou automatizaci hlášení dat. </a:t>
            </a:r>
          </a:p>
          <a:p>
            <a:endParaRPr lang="cs-CZ" sz="2000" b="1" dirty="0"/>
          </a:p>
          <a:p>
            <a:r>
              <a:rPr lang="cs-CZ" sz="2000" b="1" dirty="0"/>
              <a:t>Další komponenty a prvky NZIS relevantní pro oblast </a:t>
            </a:r>
            <a:r>
              <a:rPr lang="cs-CZ" sz="2000" b="1" dirty="0" err="1"/>
              <a:t>eHealth</a:t>
            </a:r>
            <a:r>
              <a:rPr lang="cs-CZ" sz="2000" b="1" dirty="0"/>
              <a:t> jsou: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Plná vazba na centrální registry („</a:t>
            </a:r>
            <a:r>
              <a:rPr lang="cs-CZ" sz="2000" dirty="0" err="1"/>
              <a:t>identitní</a:t>
            </a:r>
            <a:r>
              <a:rPr lang="cs-CZ" sz="2000" dirty="0"/>
              <a:t>“ prostor </a:t>
            </a:r>
            <a:r>
              <a:rPr lang="cs-CZ" sz="2000" dirty="0" err="1"/>
              <a:t>eHealth</a:t>
            </a:r>
            <a:r>
              <a:rPr lang="cs-CZ" sz="2000" dirty="0"/>
              <a:t>) – registr poskytovatelů, pracovníků a budovaný registr pacientů; NKIS odvozuje svoji infrastrukturu od již plošně implementovaných národních registrů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Sběr a hodnocení dat v individualizované podobě, která maximálně vyhovuje standardům vedení elektronické zdravotnické dokumentace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Připravenost absorbovat plošné datové standardy, např. standard propouštěcí zprávy z hospitalizací nebo systém e-žádanek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Plně implementovaná koncepce otevřených dat v kardiologii s výstupy, které odpovídají přípravě na nastupující EHDS (</a:t>
            </a:r>
            <a:r>
              <a:rPr lang="cs-CZ" sz="2000" dirty="0" err="1"/>
              <a:t>European</a:t>
            </a:r>
            <a:r>
              <a:rPr lang="cs-CZ" sz="2000" dirty="0"/>
              <a:t> </a:t>
            </a:r>
            <a:r>
              <a:rPr lang="cs-CZ" sz="2000" dirty="0" err="1"/>
              <a:t>Health</a:t>
            </a:r>
            <a:r>
              <a:rPr lang="cs-CZ" sz="2000" dirty="0"/>
              <a:t> Data </a:t>
            </a:r>
            <a:r>
              <a:rPr lang="cs-CZ" sz="2000" dirty="0" err="1"/>
              <a:t>Space</a:t>
            </a:r>
            <a:r>
              <a:rPr lang="cs-CZ" sz="2000" dirty="0"/>
              <a:t>) </a:t>
            </a:r>
          </a:p>
          <a:p>
            <a:endParaRPr lang="en-US" sz="2000" b="1" dirty="0"/>
          </a:p>
        </p:txBody>
      </p:sp>
      <p:pic>
        <p:nvPicPr>
          <p:cNvPr id="5" name="Grafický objekt 31">
            <a:extLst>
              <a:ext uri="{FF2B5EF4-FFF2-40B4-BE49-F238E27FC236}">
                <a16:creationId xmlns:a16="http://schemas.microsoft.com/office/drawing/2014/main" id="{17AAFBED-DEF8-C597-A4A9-ADCC75AE2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4953" y="375698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1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86" y="151142"/>
            <a:ext cx="12022627" cy="631589"/>
          </a:xfrm>
        </p:spPr>
        <p:txBody>
          <a:bodyPr>
            <a:noAutofit/>
          </a:bodyPr>
          <a:lstStyle/>
          <a:p>
            <a:r>
              <a:rPr lang="cs-CZ" sz="2800" noProof="0" dirty="0"/>
              <a:t>Cílem NKVP ČR je plně elektronizovaný Národní kardiologický informační systém</a:t>
            </a:r>
            <a:endParaRPr lang="cs-CZ" sz="2800" dirty="0"/>
          </a:p>
        </p:txBody>
      </p:sp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6FA1FB36-1FEB-5708-7A75-FF7C3EBB6813}"/>
              </a:ext>
            </a:extLst>
          </p:cNvPr>
          <p:cNvSpPr/>
          <p:nvPr/>
        </p:nvSpPr>
        <p:spPr>
          <a:xfrm>
            <a:off x="2980404" y="971386"/>
            <a:ext cx="5972003" cy="5500359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icture 2" descr="onkosit-k-2009-02-06">
            <a:extLst>
              <a:ext uri="{FF2B5EF4-FFF2-40B4-BE49-F238E27FC236}">
                <a16:creationId xmlns:a16="http://schemas.microsoft.com/office/drawing/2014/main" id="{855EB252-A422-5765-8DC3-99448D787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3744" y="1818121"/>
            <a:ext cx="2146109" cy="133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3000000" lon="0" rev="0"/>
            </a:camera>
            <a:lightRig rig="threePt" dir="t"/>
          </a:scene3d>
        </p:spPr>
      </p:pic>
      <p:pic>
        <p:nvPicPr>
          <p:cNvPr id="5" name="Picture 15">
            <a:extLst>
              <a:ext uri="{FF2B5EF4-FFF2-40B4-BE49-F238E27FC236}">
                <a16:creationId xmlns:a16="http://schemas.microsoft.com/office/drawing/2014/main" id="{5C3DD4C2-0817-9FD6-288F-6F89482B2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4059" y="3023032"/>
            <a:ext cx="3012508" cy="172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2700000" lon="0" rev="0"/>
            </a:camera>
            <a:lightRig rig="threePt" dir="t"/>
          </a:scene3d>
        </p:spPr>
      </p:pic>
      <p:pic>
        <p:nvPicPr>
          <p:cNvPr id="6" name="Picture 11">
            <a:extLst>
              <a:ext uri="{FF2B5EF4-FFF2-40B4-BE49-F238E27FC236}">
                <a16:creationId xmlns:a16="http://schemas.microsoft.com/office/drawing/2014/main" id="{B774249F-AABC-2EE7-2B89-1C341D9DE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9547" y="4472182"/>
            <a:ext cx="3701317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2700000" lon="0" rev="0"/>
            </a:camera>
            <a:lightRig rig="threePt" dir="t"/>
          </a:scene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6EB49C-3E2F-F0C2-9599-2869D36D6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196" y="739746"/>
            <a:ext cx="1785938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8" descr="patient">
            <a:extLst>
              <a:ext uri="{FF2B5EF4-FFF2-40B4-BE49-F238E27FC236}">
                <a16:creationId xmlns:a16="http://schemas.microsoft.com/office/drawing/2014/main" id="{451B5C9E-CCCF-0D44-927E-D620636E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1" t="21022" r="13565" b="5214"/>
          <a:stretch>
            <a:fillRect/>
          </a:stretch>
        </p:blipFill>
        <p:spPr bwMode="auto">
          <a:xfrm>
            <a:off x="9353330" y="5086842"/>
            <a:ext cx="839788" cy="792162"/>
          </a:xfrm>
          <a:prstGeom prst="rect">
            <a:avLst/>
          </a:prstGeom>
          <a:noFill/>
          <a:ln w="38100">
            <a:solidFill>
              <a:srgbClr val="608D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9" descr="Letecký snímek Nemocnice Blansko ">
            <a:extLst>
              <a:ext uri="{FF2B5EF4-FFF2-40B4-BE49-F238E27FC236}">
                <a16:creationId xmlns:a16="http://schemas.microsoft.com/office/drawing/2014/main" id="{6D00EB01-8137-CE18-23A0-36266971C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1" t="28146" r="35474" b="28563"/>
          <a:stretch>
            <a:fillRect/>
          </a:stretch>
        </p:blipFill>
        <p:spPr bwMode="auto">
          <a:xfrm>
            <a:off x="1962041" y="971386"/>
            <a:ext cx="798512" cy="763588"/>
          </a:xfrm>
          <a:prstGeom prst="rect">
            <a:avLst/>
          </a:prstGeom>
          <a:noFill/>
          <a:ln w="38100">
            <a:solidFill>
              <a:srgbClr val="608D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0">
            <a:extLst>
              <a:ext uri="{FF2B5EF4-FFF2-40B4-BE49-F238E27FC236}">
                <a16:creationId xmlns:a16="http://schemas.microsoft.com/office/drawing/2014/main" id="{C9C0EAAA-9E87-4C75-6718-C776C9E0C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1395" y="989306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cxnSp>
        <p:nvCxnSpPr>
          <p:cNvPr id="11" name="Přímá spojovací šipka 61">
            <a:extLst>
              <a:ext uri="{FF2B5EF4-FFF2-40B4-BE49-F238E27FC236}">
                <a16:creationId xmlns:a16="http://schemas.microsoft.com/office/drawing/2014/main" id="{764B2A9E-8A8C-F670-8CFD-52DFE100739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678321" y="1790671"/>
            <a:ext cx="949325" cy="3887787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Přímá spojovací šipka 62">
            <a:extLst>
              <a:ext uri="{FF2B5EF4-FFF2-40B4-BE49-F238E27FC236}">
                <a16:creationId xmlns:a16="http://schemas.microsoft.com/office/drawing/2014/main" id="{4B5F1DFF-4323-7BE8-62DA-B7DEBB1FF177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710321" y="1790671"/>
            <a:ext cx="863600" cy="3887787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Elipsa 66">
            <a:extLst>
              <a:ext uri="{FF2B5EF4-FFF2-40B4-BE49-F238E27FC236}">
                <a16:creationId xmlns:a16="http://schemas.microsoft.com/office/drawing/2014/main" id="{92F56B8E-181E-EF96-6B4D-BE6195F6BBBA}"/>
              </a:ext>
            </a:extLst>
          </p:cNvPr>
          <p:cNvSpPr/>
          <p:nvPr/>
        </p:nvSpPr>
        <p:spPr bwMode="auto">
          <a:xfrm>
            <a:off x="5681349" y="5031185"/>
            <a:ext cx="2880320" cy="1296144"/>
          </a:xfrm>
          <a:prstGeom prst="ellipse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2100000" lon="0" rev="0"/>
            </a:camera>
            <a:lightRig rig="threePt" dir="t"/>
          </a:scene3d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Elipsa 73">
            <a:extLst>
              <a:ext uri="{FF2B5EF4-FFF2-40B4-BE49-F238E27FC236}">
                <a16:creationId xmlns:a16="http://schemas.microsoft.com/office/drawing/2014/main" id="{C433EBF6-C1D6-692C-6480-D9F2AF5A26D4}"/>
              </a:ext>
            </a:extLst>
          </p:cNvPr>
          <p:cNvSpPr/>
          <p:nvPr/>
        </p:nvSpPr>
        <p:spPr bwMode="auto">
          <a:xfrm>
            <a:off x="6139613" y="3542545"/>
            <a:ext cx="2016224" cy="792088"/>
          </a:xfrm>
          <a:prstGeom prst="ellipse">
            <a:avLst/>
          </a:prstGeom>
          <a:noFill/>
          <a:ln w="2857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2100000" lon="0" rev="0"/>
            </a:camera>
            <a:lightRig rig="threePt" dir="t"/>
          </a:scene3d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Elipsa 74">
            <a:extLst>
              <a:ext uri="{FF2B5EF4-FFF2-40B4-BE49-F238E27FC236}">
                <a16:creationId xmlns:a16="http://schemas.microsoft.com/office/drawing/2014/main" id="{6D6DD1FE-57AF-C94D-CBF4-31360943404C}"/>
              </a:ext>
            </a:extLst>
          </p:cNvPr>
          <p:cNvSpPr/>
          <p:nvPr/>
        </p:nvSpPr>
        <p:spPr bwMode="auto">
          <a:xfrm>
            <a:off x="6499653" y="2306140"/>
            <a:ext cx="1368152" cy="414632"/>
          </a:xfrm>
          <a:prstGeom prst="ellipse">
            <a:avLst/>
          </a:prstGeom>
          <a:noFill/>
          <a:ln w="2857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2100000" lon="0" rev="0"/>
            </a:camera>
            <a:lightRig rig="threePt" dir="t"/>
          </a:scene3d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138579EE-01C8-CF1C-2E6C-E0EC31D10E4B}"/>
              </a:ext>
            </a:extLst>
          </p:cNvPr>
          <p:cNvSpPr/>
          <p:nvPr/>
        </p:nvSpPr>
        <p:spPr>
          <a:xfrm>
            <a:off x="10247257" y="4879393"/>
            <a:ext cx="1829734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Data klinická: vstupy – procesy - výstupy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7F523CCA-9389-AECC-CAC6-DBF57C3E308A}"/>
              </a:ext>
            </a:extLst>
          </p:cNvPr>
          <p:cNvSpPr/>
          <p:nvPr/>
        </p:nvSpPr>
        <p:spPr>
          <a:xfrm>
            <a:off x="-1" y="823628"/>
            <a:ext cx="19351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Síť zdravotních služeb, infrastruktura, dostupnost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4E0BA69A-C2DC-0D66-BBE2-C6057BDF8854}"/>
              </a:ext>
            </a:extLst>
          </p:cNvPr>
          <p:cNvSpPr/>
          <p:nvPr/>
        </p:nvSpPr>
        <p:spPr>
          <a:xfrm>
            <a:off x="10161872" y="917936"/>
            <a:ext cx="208823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Epidemiologie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Data populační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8F29A619-4D5D-6FED-CFD1-47E71804F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621" y="3762346"/>
            <a:ext cx="5127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EA44B736-D41B-02B0-A4F8-6FEEE5144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846" y="3762346"/>
            <a:ext cx="5127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ovéPole 1">
            <a:extLst>
              <a:ext uri="{FF2B5EF4-FFF2-40B4-BE49-F238E27FC236}">
                <a16:creationId xmlns:a16="http://schemas.microsoft.com/office/drawing/2014/main" id="{CE2EC5B5-CA9C-5B0E-27D2-0121E83689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0771" y="5451446"/>
            <a:ext cx="1714500" cy="52322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Zdravotní pojišťovny</a:t>
            </a:r>
            <a:endParaRPr kumimoji="0" lang="en-US" altLang="cs-CZ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2" name="Zaoblený obdélník 96">
            <a:extLst>
              <a:ext uri="{FF2B5EF4-FFF2-40B4-BE49-F238E27FC236}">
                <a16:creationId xmlns:a16="http://schemas.microsoft.com/office/drawing/2014/main" id="{6043E6D9-04AB-87BD-E00C-9620634D8B37}"/>
              </a:ext>
            </a:extLst>
          </p:cNvPr>
          <p:cNvSpPr/>
          <p:nvPr/>
        </p:nvSpPr>
        <p:spPr>
          <a:xfrm>
            <a:off x="3085933" y="3434582"/>
            <a:ext cx="1627188" cy="969962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ovéPole 68">
            <a:extLst>
              <a:ext uri="{FF2B5EF4-FFF2-40B4-BE49-F238E27FC236}">
                <a16:creationId xmlns:a16="http://schemas.microsoft.com/office/drawing/2014/main" id="{BBCD0B61-4A8B-C602-63FC-FF0B2A7C2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2921" y="3482207"/>
            <a:ext cx="1747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zdravotnických pracovníků </a:t>
            </a:r>
            <a:endParaRPr kumimoji="0" lang="en-US" alt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B573FACB-8FF6-75FF-BA8B-1159288EA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171" y="3723507"/>
            <a:ext cx="568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aoblený obdélník 99">
            <a:extLst>
              <a:ext uri="{FF2B5EF4-FFF2-40B4-BE49-F238E27FC236}">
                <a16:creationId xmlns:a16="http://schemas.microsoft.com/office/drawing/2014/main" id="{BA95A303-7C9A-9A63-C407-C1B847DF8A90}"/>
              </a:ext>
            </a:extLst>
          </p:cNvPr>
          <p:cNvSpPr/>
          <p:nvPr/>
        </p:nvSpPr>
        <p:spPr>
          <a:xfrm>
            <a:off x="3479869" y="5386211"/>
            <a:ext cx="1620838" cy="969962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ovéPole 71">
            <a:extLst>
              <a:ext uri="{FF2B5EF4-FFF2-40B4-BE49-F238E27FC236}">
                <a16:creationId xmlns:a16="http://schemas.microsoft.com/office/drawing/2014/main" id="{5C2F6C96-9E94-E7DB-8018-45348FDC5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6857" y="5346523"/>
            <a:ext cx="17478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hrazených zdravotních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služeb</a:t>
            </a:r>
            <a:endParaRPr kumimoji="0" lang="en-US" alt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76EE343E-959C-FC4C-502B-F063CA459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107" y="5676723"/>
            <a:ext cx="568325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Zaoblený obdélník 102">
            <a:extLst>
              <a:ext uri="{FF2B5EF4-FFF2-40B4-BE49-F238E27FC236}">
                <a16:creationId xmlns:a16="http://schemas.microsoft.com/office/drawing/2014/main" id="{74FFC2A4-33D6-7522-B04F-464BA997CF18}"/>
              </a:ext>
            </a:extLst>
          </p:cNvPr>
          <p:cNvSpPr/>
          <p:nvPr/>
        </p:nvSpPr>
        <p:spPr>
          <a:xfrm>
            <a:off x="3100221" y="1800196"/>
            <a:ext cx="1620838" cy="1175211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D71CBA81-679F-09C6-1B27-0D2004732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471" y="2019271"/>
            <a:ext cx="5683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ovéPole 76">
            <a:extLst>
              <a:ext uri="{FF2B5EF4-FFF2-40B4-BE49-F238E27FC236}">
                <a16:creationId xmlns:a16="http://schemas.microsoft.com/office/drawing/2014/main" id="{77F0FBDE-439E-5440-EE6F-E599AFF3A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2134" y="1806546"/>
            <a:ext cx="16605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poskytovatelů zdravotních služeb</a:t>
            </a:r>
            <a:endParaRPr kumimoji="0" lang="en-US" alt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bdélník 30">
            <a:extLst>
              <a:ext uri="{FF2B5EF4-FFF2-40B4-BE49-F238E27FC236}">
                <a16:creationId xmlns:a16="http://schemas.microsoft.com/office/drawing/2014/main" id="{49240355-E42A-2C54-169C-A14E4ED38C7F}"/>
              </a:ext>
            </a:extLst>
          </p:cNvPr>
          <p:cNvSpPr/>
          <p:nvPr/>
        </p:nvSpPr>
        <p:spPr>
          <a:xfrm>
            <a:off x="3078066" y="1447442"/>
            <a:ext cx="2088232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Data referenční</a:t>
            </a: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2" name="Obdélník 31">
            <a:extLst>
              <a:ext uri="{FF2B5EF4-FFF2-40B4-BE49-F238E27FC236}">
                <a16:creationId xmlns:a16="http://schemas.microsoft.com/office/drawing/2014/main" id="{4A2047EC-DE1C-A806-F8CB-3F21D5A9079B}"/>
              </a:ext>
            </a:extLst>
          </p:cNvPr>
          <p:cNvSpPr/>
          <p:nvPr/>
        </p:nvSpPr>
        <p:spPr>
          <a:xfrm rot="17054480">
            <a:off x="3494922" y="3431011"/>
            <a:ext cx="426576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Ukazatele zdravotních služeb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all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/>
                <a:ea typeface="+mn-ea"/>
                <a:cs typeface="+mn-cs"/>
              </a:rPr>
              <a:t>a zdravotního stavu </a:t>
            </a:r>
            <a:endParaRPr kumimoji="0" lang="en-US" sz="1600" b="1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3" name="Rectangle 30">
            <a:extLst>
              <a:ext uri="{FF2B5EF4-FFF2-40B4-BE49-F238E27FC236}">
                <a16:creationId xmlns:a16="http://schemas.microsoft.com/office/drawing/2014/main" id="{2E39179C-D15E-D67C-641A-F27568B68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3734" y="2709625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4" name="Obdélník 33">
            <a:extLst>
              <a:ext uri="{FF2B5EF4-FFF2-40B4-BE49-F238E27FC236}">
                <a16:creationId xmlns:a16="http://schemas.microsoft.com/office/drawing/2014/main" id="{01690477-8FB2-EBEC-0402-B79C3E7A41AC}"/>
              </a:ext>
            </a:extLst>
          </p:cNvPr>
          <p:cNvSpPr/>
          <p:nvPr/>
        </p:nvSpPr>
        <p:spPr>
          <a:xfrm>
            <a:off x="9874211" y="2638255"/>
            <a:ext cx="23854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Náklady – úhrady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Data administrativní</a:t>
            </a:r>
          </a:p>
        </p:txBody>
      </p:sp>
      <p:sp>
        <p:nvSpPr>
          <p:cNvPr id="35" name="Obdélník 34">
            <a:extLst>
              <a:ext uri="{FF2B5EF4-FFF2-40B4-BE49-F238E27FC236}">
                <a16:creationId xmlns:a16="http://schemas.microsoft.com/office/drawing/2014/main" id="{21E1FD54-17A7-2B2B-A943-3112EBD5F7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6927" y="3247258"/>
            <a:ext cx="1433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Personální kapacity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6" name="Rectangle 30">
            <a:extLst>
              <a:ext uri="{FF2B5EF4-FFF2-40B4-BE49-F238E27FC236}">
                <a16:creationId xmlns:a16="http://schemas.microsoft.com/office/drawing/2014/main" id="{FAE64EB0-0D91-C12D-10DB-8255A66EB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6291" y="3201079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37" name="Obdélník 36">
            <a:extLst>
              <a:ext uri="{FF2B5EF4-FFF2-40B4-BE49-F238E27FC236}">
                <a16:creationId xmlns:a16="http://schemas.microsoft.com/office/drawing/2014/main" id="{77469553-DDD5-94FC-3BB1-3A6EE1F7E64A}"/>
              </a:ext>
            </a:extLst>
          </p:cNvPr>
          <p:cNvSpPr/>
          <p:nvPr/>
        </p:nvSpPr>
        <p:spPr>
          <a:xfrm>
            <a:off x="52734" y="5378787"/>
            <a:ext cx="15144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Trebuchet MS"/>
                <a:ea typeface="+mn-ea"/>
                <a:cs typeface="+mn-cs"/>
              </a:rPr>
              <a:t>Konzumace zdravotních služeb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8" name="Rectangle 30">
            <a:extLst>
              <a:ext uri="{FF2B5EF4-FFF2-40B4-BE49-F238E27FC236}">
                <a16:creationId xmlns:a16="http://schemas.microsoft.com/office/drawing/2014/main" id="{2E0420B7-7DD3-2450-0D4A-E5AD99B45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4728" y="5485008"/>
            <a:ext cx="819150" cy="754063"/>
          </a:xfrm>
          <a:prstGeom prst="rect">
            <a:avLst/>
          </a:prstGeom>
          <a:solidFill>
            <a:sysClr val="window" lastClr="FFFFFF"/>
          </a:solidFill>
          <a:ln w="38100" cap="sq">
            <a:solidFill>
              <a:srgbClr val="608DC4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292929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CB80646-06FD-8FDC-FB7E-50EDBAECF4AA}"/>
              </a:ext>
            </a:extLst>
          </p:cNvPr>
          <p:cNvGrpSpPr>
            <a:grpSpLocks/>
          </p:cNvGrpSpPr>
          <p:nvPr/>
        </p:nvGrpSpPr>
        <p:grpSpPr bwMode="auto">
          <a:xfrm>
            <a:off x="1702470" y="5579464"/>
            <a:ext cx="649287" cy="565150"/>
            <a:chOff x="1680" y="2304"/>
            <a:chExt cx="528" cy="480"/>
          </a:xfrm>
        </p:grpSpPr>
        <p:sp>
          <p:nvSpPr>
            <p:cNvPr id="40" name="Line 39">
              <a:extLst>
                <a:ext uri="{FF2B5EF4-FFF2-40B4-BE49-F238E27FC236}">
                  <a16:creationId xmlns:a16="http://schemas.microsoft.com/office/drawing/2014/main" id="{C330497C-A0C9-EC90-C66A-DDFA16C4B4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688"/>
              <a:ext cx="385" cy="4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1" name="Line 40">
              <a:extLst>
                <a:ext uri="{FF2B5EF4-FFF2-40B4-BE49-F238E27FC236}">
                  <a16:creationId xmlns:a16="http://schemas.microsoft.com/office/drawing/2014/main" id="{C8FCD108-C288-939B-2D14-28CED2C8E9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2495"/>
              <a:ext cx="288" cy="9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2" name="Line 41">
              <a:extLst>
                <a:ext uri="{FF2B5EF4-FFF2-40B4-BE49-F238E27FC236}">
                  <a16:creationId xmlns:a16="http://schemas.microsoft.com/office/drawing/2014/main" id="{ABB8EB23-EC7F-EED6-D05A-61EB7D3934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40"/>
              <a:ext cx="240" cy="50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3" name="Line 42">
              <a:extLst>
                <a:ext uri="{FF2B5EF4-FFF2-40B4-BE49-F238E27FC236}">
                  <a16:creationId xmlns:a16="http://schemas.microsoft.com/office/drawing/2014/main" id="{D89063D5-F6CE-4AE7-66F3-B18AC89030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640"/>
              <a:ext cx="146" cy="96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4" name="Line 43">
              <a:extLst>
                <a:ext uri="{FF2B5EF4-FFF2-40B4-BE49-F238E27FC236}">
                  <a16:creationId xmlns:a16="http://schemas.microsoft.com/office/drawing/2014/main" id="{F84108E5-6872-BB30-CD5E-3CADE6F286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2353"/>
              <a:ext cx="191" cy="240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5" name="Line 44">
              <a:extLst>
                <a:ext uri="{FF2B5EF4-FFF2-40B4-BE49-F238E27FC236}">
                  <a16:creationId xmlns:a16="http://schemas.microsoft.com/office/drawing/2014/main" id="{739DC733-0F42-90AF-28C8-07CD856EAD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12" y="2495"/>
              <a:ext cx="48" cy="193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6" name="Line 45">
              <a:extLst>
                <a:ext uri="{FF2B5EF4-FFF2-40B4-BE49-F238E27FC236}">
                  <a16:creationId xmlns:a16="http://schemas.microsoft.com/office/drawing/2014/main" id="{64938076-4D01-1B14-4718-C65ED4042C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63" y="2353"/>
              <a:ext cx="49" cy="33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7" name="Line 46">
              <a:extLst>
                <a:ext uri="{FF2B5EF4-FFF2-40B4-BE49-F238E27FC236}">
                  <a16:creationId xmlns:a16="http://schemas.microsoft.com/office/drawing/2014/main" id="{11CE73D9-8A35-EDD6-E6D0-EBF385C8B6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3" y="2353"/>
              <a:ext cx="89" cy="143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8" name="Line 47">
              <a:extLst>
                <a:ext uri="{FF2B5EF4-FFF2-40B4-BE49-F238E27FC236}">
                  <a16:creationId xmlns:a16="http://schemas.microsoft.com/office/drawing/2014/main" id="{C57A88F9-47C4-ED4A-59E8-7D7F357A28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353"/>
              <a:ext cx="288" cy="337"/>
            </a:xfrm>
            <a:prstGeom prst="line">
              <a:avLst/>
            </a:prstGeom>
            <a:noFill/>
            <a:ln w="38100" cap="sq">
              <a:solidFill>
                <a:srgbClr val="1F497D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EB9690D7-3E23-E84E-8F6B-323530D7C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8" y="2568"/>
              <a:ext cx="97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0" name="Line 49">
              <a:extLst>
                <a:ext uri="{FF2B5EF4-FFF2-40B4-BE49-F238E27FC236}">
                  <a16:creationId xmlns:a16="http://schemas.microsoft.com/office/drawing/2014/main" id="{59FBC64C-0F04-A33A-E1A3-19AC004B69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353"/>
              <a:ext cx="336" cy="47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1" name="Line 50">
              <a:extLst>
                <a:ext uri="{FF2B5EF4-FFF2-40B4-BE49-F238E27FC236}">
                  <a16:creationId xmlns:a16="http://schemas.microsoft.com/office/drawing/2014/main" id="{F54D9DDB-29A9-5B76-B36E-2F0DBB9EA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448"/>
              <a:ext cx="386" cy="47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2" name="Line 51">
              <a:extLst>
                <a:ext uri="{FF2B5EF4-FFF2-40B4-BE49-F238E27FC236}">
                  <a16:creationId xmlns:a16="http://schemas.microsoft.com/office/drawing/2014/main" id="{062C79D4-E49C-6056-929D-0F293040B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2448"/>
              <a:ext cx="146" cy="144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3" name="Line 52">
              <a:extLst>
                <a:ext uri="{FF2B5EF4-FFF2-40B4-BE49-F238E27FC236}">
                  <a16:creationId xmlns:a16="http://schemas.microsoft.com/office/drawing/2014/main" id="{D877F854-405F-834A-8A29-BD6793A7A9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448"/>
              <a:ext cx="337" cy="240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4" name="Line 53">
              <a:extLst>
                <a:ext uri="{FF2B5EF4-FFF2-40B4-BE49-F238E27FC236}">
                  <a16:creationId xmlns:a16="http://schemas.microsoft.com/office/drawing/2014/main" id="{0DB080DB-9930-3741-11AB-F3237E523D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28" y="2448"/>
              <a:ext cx="0" cy="287"/>
            </a:xfrm>
            <a:prstGeom prst="line">
              <a:avLst/>
            </a:prstGeom>
            <a:noFill/>
            <a:ln w="38100" cap="sq">
              <a:solidFill>
                <a:srgbClr val="66FF33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362A59F-5C66-3CD5-498B-DB8DB9705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353"/>
              <a:ext cx="145" cy="143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ffectLst>
              <a:prstShdw prst="shdw17" dist="17961" dir="2700000">
                <a:srgbClr val="995C1F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6EC6E61-349E-1DBB-DBBA-177ADADD8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68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335C1237-8400-5C0E-40B6-4CF6EE390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448"/>
              <a:ext cx="96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59070E4-D71B-D21C-1834-7644841D2B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304"/>
              <a:ext cx="97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B4795B9-5136-7EA4-61BC-D5B834950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3" y="2640"/>
              <a:ext cx="97" cy="96"/>
            </a:xfrm>
            <a:prstGeom prst="ellipse">
              <a:avLst/>
            </a:prstGeom>
            <a:solidFill>
              <a:srgbClr val="66FFFF"/>
            </a:solidFill>
            <a:ln>
              <a:noFill/>
            </a:ln>
            <a:effectLst>
              <a:prstShdw prst="shdw17" dist="17961" dir="2700000">
                <a:srgbClr val="3D9999"/>
              </a:prstShdw>
            </a:effectLst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endParaRPr>
            </a:p>
          </p:txBody>
        </p:sp>
      </p:grpSp>
      <p:pic>
        <p:nvPicPr>
          <p:cNvPr id="60" name="Obrázek 68">
            <a:extLst>
              <a:ext uri="{FF2B5EF4-FFF2-40B4-BE49-F238E27FC236}">
                <a16:creationId xmlns:a16="http://schemas.microsoft.com/office/drawing/2014/main" id="{873146F4-83DF-3F96-F405-C4EF0EC13441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251" y="2764088"/>
            <a:ext cx="779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" name="Group 37">
            <a:extLst>
              <a:ext uri="{FF2B5EF4-FFF2-40B4-BE49-F238E27FC236}">
                <a16:creationId xmlns:a16="http://schemas.microsoft.com/office/drawing/2014/main" id="{1526DF9B-1ECD-AEBA-ED18-3213C5F3ACB4}"/>
              </a:ext>
            </a:extLst>
          </p:cNvPr>
          <p:cNvGrpSpPr>
            <a:grpSpLocks/>
          </p:cNvGrpSpPr>
          <p:nvPr/>
        </p:nvGrpSpPr>
        <p:grpSpPr bwMode="auto">
          <a:xfrm>
            <a:off x="9321557" y="996412"/>
            <a:ext cx="758825" cy="730250"/>
            <a:chOff x="1633" y="1482"/>
            <a:chExt cx="617" cy="620"/>
          </a:xfrm>
        </p:grpSpPr>
        <p:pic>
          <p:nvPicPr>
            <p:cNvPr id="62" name="Picture 38" descr="map">
              <a:extLst>
                <a:ext uri="{FF2B5EF4-FFF2-40B4-BE49-F238E27FC236}">
                  <a16:creationId xmlns:a16="http://schemas.microsoft.com/office/drawing/2014/main" id="{3BFAB0F8-9C82-F2ED-6A26-AA28FD9617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" y="1482"/>
              <a:ext cx="528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39">
              <a:extLst>
                <a:ext uri="{FF2B5EF4-FFF2-40B4-BE49-F238E27FC236}">
                  <a16:creationId xmlns:a16="http://schemas.microsoft.com/office/drawing/2014/main" id="{EE775F1E-C8B7-B772-3C2E-C146E41825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1800"/>
              <a:ext cx="156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64" name="Picture 40">
              <a:extLst>
                <a:ext uri="{FF2B5EF4-FFF2-40B4-BE49-F238E27FC236}">
                  <a16:creationId xmlns:a16="http://schemas.microsoft.com/office/drawing/2014/main" id="{0EDE838A-C9FB-EB43-FC5F-F1E3015DEA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1776"/>
              <a:ext cx="141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65" name="Picture 41">
              <a:extLst>
                <a:ext uri="{FF2B5EF4-FFF2-40B4-BE49-F238E27FC236}">
                  <a16:creationId xmlns:a16="http://schemas.microsoft.com/office/drawing/2014/main" id="{A1617DA1-B622-1058-C6BF-2C8BA6F131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8" y="1806"/>
              <a:ext cx="163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pic>
          <p:nvPicPr>
            <p:cNvPr id="66" name="Picture 42">
              <a:extLst>
                <a:ext uri="{FF2B5EF4-FFF2-40B4-BE49-F238E27FC236}">
                  <a16:creationId xmlns:a16="http://schemas.microsoft.com/office/drawing/2014/main" id="{609ADFA6-8CF4-1578-31B1-7FB9883B1E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3" y="1732"/>
              <a:ext cx="173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</p:grpSp>
      <p:pic>
        <p:nvPicPr>
          <p:cNvPr id="67" name="Obrázek 66">
            <a:extLst>
              <a:ext uri="{FF2B5EF4-FFF2-40B4-BE49-F238E27FC236}">
                <a16:creationId xmlns:a16="http://schemas.microsoft.com/office/drawing/2014/main" id="{5EFEBEA0-9BEB-D556-4818-89C7B8022D7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45"/>
          <a:stretch/>
        </p:blipFill>
        <p:spPr>
          <a:xfrm flipH="1">
            <a:off x="2093226" y="3265470"/>
            <a:ext cx="633036" cy="609069"/>
          </a:xfrm>
          <a:prstGeom prst="rect">
            <a:avLst/>
          </a:prstGeom>
        </p:spPr>
      </p:pic>
      <p:sp>
        <p:nvSpPr>
          <p:cNvPr id="68" name="TextovéPole 67">
            <a:extLst>
              <a:ext uri="{FF2B5EF4-FFF2-40B4-BE49-F238E27FC236}">
                <a16:creationId xmlns:a16="http://schemas.microsoft.com/office/drawing/2014/main" id="{97F4CD40-473E-9F95-D7F0-C3572B3F5A23}"/>
              </a:ext>
            </a:extLst>
          </p:cNvPr>
          <p:cNvSpPr txBox="1"/>
          <p:nvPr/>
        </p:nvSpPr>
        <p:spPr>
          <a:xfrm rot="2254595">
            <a:off x="8097170" y="1825294"/>
            <a:ext cx="154354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Populace </a:t>
            </a:r>
          </a:p>
        </p:txBody>
      </p:sp>
      <p:sp>
        <p:nvSpPr>
          <p:cNvPr id="69" name="TextovéPole 68">
            <a:extLst>
              <a:ext uri="{FF2B5EF4-FFF2-40B4-BE49-F238E27FC236}">
                <a16:creationId xmlns:a16="http://schemas.microsoft.com/office/drawing/2014/main" id="{4DA952EB-6186-45DD-AFAE-1C63006B9878}"/>
              </a:ext>
            </a:extLst>
          </p:cNvPr>
          <p:cNvSpPr txBox="1"/>
          <p:nvPr/>
        </p:nvSpPr>
        <p:spPr>
          <a:xfrm rot="2254595">
            <a:off x="8035510" y="3708934"/>
            <a:ext cx="154354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</p:txBody>
      </p:sp>
      <p:sp>
        <p:nvSpPr>
          <p:cNvPr id="70" name="TextovéPole 69">
            <a:extLst>
              <a:ext uri="{FF2B5EF4-FFF2-40B4-BE49-F238E27FC236}">
                <a16:creationId xmlns:a16="http://schemas.microsoft.com/office/drawing/2014/main" id="{26C8F0A5-D404-B330-363B-326B51F660F1}"/>
              </a:ext>
            </a:extLst>
          </p:cNvPr>
          <p:cNvSpPr txBox="1"/>
          <p:nvPr/>
        </p:nvSpPr>
        <p:spPr>
          <a:xfrm rot="2254595">
            <a:off x="7998670" y="5429774"/>
            <a:ext cx="154354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Plátci péče</a:t>
            </a:r>
          </a:p>
        </p:txBody>
      </p:sp>
    </p:spTree>
    <p:extLst>
      <p:ext uri="{BB962C8B-B14F-4D97-AF65-F5344CB8AC3E}">
        <p14:creationId xmlns:p14="http://schemas.microsoft.com/office/powerpoint/2010/main" val="2472453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02D2713-7B6D-542A-1AE6-D58DD651D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72" y="122037"/>
            <a:ext cx="8335999" cy="973233"/>
          </a:xfrm>
        </p:spPr>
        <p:txBody>
          <a:bodyPr>
            <a:noAutofit/>
          </a:bodyPr>
          <a:lstStyle/>
          <a:p>
            <a:r>
              <a:rPr lang="cs-CZ" sz="2800" b="1" dirty="0">
                <a:solidFill>
                  <a:srgbClr val="C22728"/>
                </a:solidFill>
                <a:latin typeface="+mn-lt"/>
              </a:rPr>
              <a:t>Národní kardiologický informační systém je v souladu se strategií vývoje </a:t>
            </a:r>
            <a:r>
              <a:rPr lang="cs-CZ" sz="2800" b="1" dirty="0" err="1">
                <a:solidFill>
                  <a:srgbClr val="C22728"/>
                </a:solidFill>
                <a:latin typeface="+mn-lt"/>
              </a:rPr>
              <a:t>eHealth</a:t>
            </a:r>
            <a:r>
              <a:rPr lang="cs-CZ" sz="2800" b="1" dirty="0">
                <a:solidFill>
                  <a:srgbClr val="C22728"/>
                </a:solidFill>
                <a:latin typeface="+mn-lt"/>
              </a:rPr>
              <a:t> České republiky 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AD25742-B472-D842-15BF-2E16F4672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42" y="1439694"/>
            <a:ext cx="914401" cy="914401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BE703F01-99C3-0039-D182-F98E5D72CE40}"/>
              </a:ext>
            </a:extLst>
          </p:cNvPr>
          <p:cNvSpPr txBox="1"/>
          <p:nvPr/>
        </p:nvSpPr>
        <p:spPr>
          <a:xfrm>
            <a:off x="988168" y="1585516"/>
            <a:ext cx="10815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1" u="none" strike="noStrike" kern="1200" cap="none" spc="0" normalizeH="0" baseline="0" noProof="0" dirty="0">
                <a:ln>
                  <a:noFill/>
                </a:ln>
                <a:solidFill>
                  <a:srgbClr val="31688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RESPEKTOVÁNÍ ZÁSAD DIGITÁLNĚ PŘÍVĚTIVÉ LEGISLATIVY 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40A44BC8-85DF-30B1-1E75-639239375A5E}"/>
              </a:ext>
            </a:extLst>
          </p:cNvPr>
          <p:cNvSpPr/>
          <p:nvPr/>
        </p:nvSpPr>
        <p:spPr>
          <a:xfrm>
            <a:off x="903853" y="2354095"/>
            <a:ext cx="1098459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Budování přednostně digitálních služeb (princip </a:t>
            </a:r>
            <a:r>
              <a:rPr kumimoji="0" lang="cs-CZ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digital</a:t>
            </a: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by default)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Maximální opakovatelnost a znovu použitelnost údajů a služeb (princip </a:t>
            </a:r>
            <a:r>
              <a:rPr kumimoji="0" lang="cs-CZ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only</a:t>
            </a:r>
            <a:r>
              <a:rPr kumimoji="0" 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once</a:t>
            </a:r>
            <a:r>
              <a:rPr kumimoji="0" 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rgbClr val="C2272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Budování služeb přístupných a použitelných pro všechny, včetně osob se zdravotním postižením (princip </a:t>
            </a:r>
            <a:r>
              <a:rPr kumimoji="0" lang="cs-CZ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governance</a:t>
            </a: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accessibility</a:t>
            </a: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Sdílené služby veřejné správy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Konsolidace a propojování informačních systémů veřejné správy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Mezinárodní interoperabilita – budování služeb propojitelných a využitelných v evropském prostoru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Ochrana osobních údajů v míře umožňující kvalitní služby (GDPR)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Otevřenost a transparentnost včetně otevřených dat a služeb (princip open </a:t>
            </a:r>
            <a:r>
              <a:rPr kumimoji="0" lang="cs-CZ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government</a:t>
            </a: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Technologická neutralita</a:t>
            </a:r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rgbClr val="C2272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Uživatelská přívětivost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Grafický objekt 31">
            <a:extLst>
              <a:ext uri="{FF2B5EF4-FFF2-40B4-BE49-F238E27FC236}">
                <a16:creationId xmlns:a16="http://schemas.microsoft.com/office/drawing/2014/main" id="{0350B711-4B1C-31D5-0E43-756466D12C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04953" y="375698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1043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">
            <a:extLst>
              <a:ext uri="{FF2B5EF4-FFF2-40B4-BE49-F238E27FC236}">
                <a16:creationId xmlns:a16="http://schemas.microsoft.com/office/drawing/2014/main" id="{9EAD53AC-4B2D-6DAB-5B00-4292259F5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177" y="3764283"/>
            <a:ext cx="2418772" cy="25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ázek 2">
            <a:extLst>
              <a:ext uri="{FF2B5EF4-FFF2-40B4-BE49-F238E27FC236}">
                <a16:creationId xmlns:a16="http://schemas.microsoft.com/office/drawing/2014/main" id="{FAEDD6BF-3095-0657-6416-CDB9B2F88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48" y="3818210"/>
            <a:ext cx="2697824" cy="2520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ovéPole 17">
            <a:extLst>
              <a:ext uri="{FF2B5EF4-FFF2-40B4-BE49-F238E27FC236}">
                <a16:creationId xmlns:a16="http://schemas.microsoft.com/office/drawing/2014/main" id="{9A413030-2E6F-B20A-C82E-5888F32F5347}"/>
              </a:ext>
            </a:extLst>
          </p:cNvPr>
          <p:cNvSpPr txBox="1"/>
          <p:nvPr/>
        </p:nvSpPr>
        <p:spPr>
          <a:xfrm rot="19569023">
            <a:off x="572102" y="3402712"/>
            <a:ext cx="2554356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Minimalizace ručního opisování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5D94B891-B95D-C7EB-AB35-652A4734C3B6}"/>
              </a:ext>
            </a:extLst>
          </p:cNvPr>
          <p:cNvSpPr txBox="1"/>
          <p:nvPr/>
        </p:nvSpPr>
        <p:spPr>
          <a:xfrm rot="2497814">
            <a:off x="9300695" y="3476708"/>
            <a:ext cx="2777132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Nezakládat nadbytečné registry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2D2713-7B6D-542A-1AE6-D58DD651D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72" y="122037"/>
            <a:ext cx="8335999" cy="973233"/>
          </a:xfrm>
        </p:spPr>
        <p:txBody>
          <a:bodyPr>
            <a:noAutofit/>
          </a:bodyPr>
          <a:lstStyle/>
          <a:p>
            <a:r>
              <a:rPr lang="cs-CZ" sz="2800" b="1" dirty="0">
                <a:solidFill>
                  <a:srgbClr val="C22728"/>
                </a:solidFill>
                <a:latin typeface="+mn-lt"/>
              </a:rPr>
              <a:t>Národní kardiologický informační systém je v souladu se strategií vývoje </a:t>
            </a:r>
            <a:r>
              <a:rPr lang="cs-CZ" sz="2800" b="1" dirty="0" err="1">
                <a:solidFill>
                  <a:srgbClr val="C22728"/>
                </a:solidFill>
                <a:latin typeface="+mn-lt"/>
              </a:rPr>
              <a:t>eHealth</a:t>
            </a:r>
            <a:r>
              <a:rPr lang="cs-CZ" sz="2800" b="1" dirty="0">
                <a:solidFill>
                  <a:srgbClr val="C22728"/>
                </a:solidFill>
                <a:latin typeface="+mn-lt"/>
              </a:rPr>
              <a:t> České republiky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7972EF1E-4B67-4E0F-7B83-CDDF299BD699}"/>
              </a:ext>
            </a:extLst>
          </p:cNvPr>
          <p:cNvSpPr txBox="1"/>
          <p:nvPr/>
        </p:nvSpPr>
        <p:spPr>
          <a:xfrm>
            <a:off x="169372" y="1124221"/>
            <a:ext cx="1158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Koncepce NKIS respektuje zásady digitálně přívětivé legislativy, a to zejména princip „</a:t>
            </a:r>
            <a:r>
              <a:rPr lang="cs-CZ" sz="2000" b="1" dirty="0" err="1"/>
              <a:t>only</a:t>
            </a:r>
            <a:r>
              <a:rPr lang="cs-CZ" sz="2000" b="1" dirty="0"/>
              <a:t> </a:t>
            </a:r>
            <a:r>
              <a:rPr lang="cs-CZ" sz="2000" b="1" dirty="0" err="1"/>
              <a:t>once</a:t>
            </a:r>
            <a:r>
              <a:rPr lang="cs-CZ" sz="2000" b="1" dirty="0"/>
              <a:t>“, tedy usilovat v maximální možné míře o vytěžování již existujících dat formou automatizace jejich sdílení a minimalizovat administrativní zátěž odborného personálu. </a:t>
            </a:r>
          </a:p>
        </p:txBody>
      </p:sp>
      <p:pic>
        <p:nvPicPr>
          <p:cNvPr id="2" name="Grafický objekt 31">
            <a:extLst>
              <a:ext uri="{FF2B5EF4-FFF2-40B4-BE49-F238E27FC236}">
                <a16:creationId xmlns:a16="http://schemas.microsoft.com/office/drawing/2014/main" id="{6905620F-D2E9-8E4A-1491-FA1BAD3994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04953" y="375698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729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411690" y="364522"/>
            <a:ext cx="11304060" cy="7747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36" name="Zaoblený obdélník 35"/>
          <p:cNvSpPr/>
          <p:nvPr/>
        </p:nvSpPr>
        <p:spPr>
          <a:xfrm>
            <a:off x="411690" y="1592663"/>
            <a:ext cx="11425268" cy="3881914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potenciál NKIS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pohledu hodnocení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poskytovatelů / center </a:t>
            </a:r>
          </a:p>
        </p:txBody>
      </p:sp>
      <p:pic>
        <p:nvPicPr>
          <p:cNvPr id="2" name="Grafický objekt 31">
            <a:extLst>
              <a:ext uri="{FF2B5EF4-FFF2-40B4-BE49-F238E27FC236}">
                <a16:creationId xmlns:a16="http://schemas.microsoft.com/office/drawing/2014/main" id="{F86AE99D-DBAC-A23B-023D-50105FE15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73502" y="508628"/>
            <a:ext cx="2543354" cy="774700"/>
          </a:xfrm>
          <a:prstGeom prst="rect">
            <a:avLst/>
          </a:prstGeom>
        </p:spPr>
      </p:pic>
      <p:sp>
        <p:nvSpPr>
          <p:cNvPr id="3" name="Šipka: dolů 2">
            <a:extLst>
              <a:ext uri="{FF2B5EF4-FFF2-40B4-BE49-F238E27FC236}">
                <a16:creationId xmlns:a16="http://schemas.microsoft.com/office/drawing/2014/main" id="{ACBB35F2-40A2-9C05-2909-96311C3A4623}"/>
              </a:ext>
            </a:extLst>
          </p:cNvPr>
          <p:cNvSpPr/>
          <p:nvPr/>
        </p:nvSpPr>
        <p:spPr>
          <a:xfrm>
            <a:off x="5384799" y="5261429"/>
            <a:ext cx="1799772" cy="1087943"/>
          </a:xfrm>
          <a:prstGeom prst="downArrow">
            <a:avLst/>
          </a:prstGeom>
          <a:solidFill>
            <a:srgbClr val="C2272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7591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9" descr="Letecký snímek Nemocnice Blansko ">
            <a:extLst>
              <a:ext uri="{FF2B5EF4-FFF2-40B4-BE49-F238E27FC236}">
                <a16:creationId xmlns:a16="http://schemas.microsoft.com/office/drawing/2014/main" id="{D798404B-66A4-A418-9A30-84E7AA610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1" t="28146" r="35474" b="28563"/>
          <a:stretch>
            <a:fillRect/>
          </a:stretch>
        </p:blipFill>
        <p:spPr bwMode="auto">
          <a:xfrm>
            <a:off x="5446836" y="3006969"/>
            <a:ext cx="897095" cy="857859"/>
          </a:xfrm>
          <a:prstGeom prst="rect">
            <a:avLst/>
          </a:prstGeom>
          <a:noFill/>
          <a:ln w="38100">
            <a:solidFill>
              <a:srgbClr val="608DC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A702D42F-4D4A-AE2A-5BFA-8E72B34FA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1668" y="863235"/>
            <a:ext cx="928234" cy="922899"/>
          </a:xfrm>
          <a:prstGeom prst="rect">
            <a:avLst/>
          </a:prstGeom>
        </p:spPr>
      </p:pic>
      <p:sp>
        <p:nvSpPr>
          <p:cNvPr id="45" name="TextovéPole 44">
            <a:extLst>
              <a:ext uri="{FF2B5EF4-FFF2-40B4-BE49-F238E27FC236}">
                <a16:creationId xmlns:a16="http://schemas.microsoft.com/office/drawing/2014/main" id="{A3F85010-B2E4-62D1-8B5B-E4BB47C1BACF}"/>
              </a:ext>
            </a:extLst>
          </p:cNvPr>
          <p:cNvSpPr txBox="1"/>
          <p:nvPr/>
        </p:nvSpPr>
        <p:spPr>
          <a:xfrm>
            <a:off x="5121660" y="3973448"/>
            <a:ext cx="1547446" cy="369332"/>
          </a:xfrm>
          <a:prstGeom prst="rect">
            <a:avLst/>
          </a:prstGeom>
          <a:solidFill>
            <a:srgbClr val="B6E5F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PZS / centrum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7" name="Přímá spojnice se šipkou 46">
            <a:extLst>
              <a:ext uri="{FF2B5EF4-FFF2-40B4-BE49-F238E27FC236}">
                <a16:creationId xmlns:a16="http://schemas.microsoft.com/office/drawing/2014/main" id="{DE4B4937-B0BD-B2C2-B9F3-BF0D4F6012CB}"/>
              </a:ext>
            </a:extLst>
          </p:cNvPr>
          <p:cNvCxnSpPr>
            <a:cxnSpLocks/>
          </p:cNvCxnSpPr>
          <p:nvPr/>
        </p:nvCxnSpPr>
        <p:spPr>
          <a:xfrm flipH="1">
            <a:off x="3910708" y="4552034"/>
            <a:ext cx="1131354" cy="4540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ovéPole 47">
            <a:extLst>
              <a:ext uri="{FF2B5EF4-FFF2-40B4-BE49-F238E27FC236}">
                <a16:creationId xmlns:a16="http://schemas.microsoft.com/office/drawing/2014/main" id="{957000EE-C241-49E2-385C-1E4348AED2BC}"/>
              </a:ext>
            </a:extLst>
          </p:cNvPr>
          <p:cNvSpPr txBox="1"/>
          <p:nvPr/>
        </p:nvSpPr>
        <p:spPr>
          <a:xfrm>
            <a:off x="2396271" y="6212787"/>
            <a:ext cx="71774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Strukturální indikátory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98455DD5-E540-9343-4C3F-0EE383A2341B}"/>
              </a:ext>
            </a:extLst>
          </p:cNvPr>
          <p:cNvSpPr txBox="1"/>
          <p:nvPr/>
        </p:nvSpPr>
        <p:spPr>
          <a:xfrm>
            <a:off x="2043588" y="5135949"/>
            <a:ext cx="2248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Personální kapacity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0" name="Přímá spojnice se šipkou 49">
            <a:extLst>
              <a:ext uri="{FF2B5EF4-FFF2-40B4-BE49-F238E27FC236}">
                <a16:creationId xmlns:a16="http://schemas.microsoft.com/office/drawing/2014/main" id="{8AAB539B-68A1-2AD3-CB75-FC6280858992}"/>
              </a:ext>
            </a:extLst>
          </p:cNvPr>
          <p:cNvCxnSpPr>
            <a:cxnSpLocks/>
            <a:endCxn id="52" idx="0"/>
          </p:cNvCxnSpPr>
          <p:nvPr/>
        </p:nvCxnSpPr>
        <p:spPr>
          <a:xfrm>
            <a:off x="5894057" y="4587182"/>
            <a:ext cx="0" cy="7023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ovéPole 51">
            <a:extLst>
              <a:ext uri="{FF2B5EF4-FFF2-40B4-BE49-F238E27FC236}">
                <a16:creationId xmlns:a16="http://schemas.microsoft.com/office/drawing/2014/main" id="{6CD6E1A2-AE37-ACEC-62AB-6298749B3C77}"/>
              </a:ext>
            </a:extLst>
          </p:cNvPr>
          <p:cNvSpPr txBox="1"/>
          <p:nvPr/>
        </p:nvSpPr>
        <p:spPr>
          <a:xfrm>
            <a:off x="4769972" y="5289545"/>
            <a:ext cx="2248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Vybavení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3" name="Přímá spojnice se šipkou 52">
            <a:extLst>
              <a:ext uri="{FF2B5EF4-FFF2-40B4-BE49-F238E27FC236}">
                <a16:creationId xmlns:a16="http://schemas.microsoft.com/office/drawing/2014/main" id="{1D4A132C-6034-5ADC-DF7E-4333B59F1485}"/>
              </a:ext>
            </a:extLst>
          </p:cNvPr>
          <p:cNvCxnSpPr>
            <a:cxnSpLocks/>
          </p:cNvCxnSpPr>
          <p:nvPr/>
        </p:nvCxnSpPr>
        <p:spPr>
          <a:xfrm>
            <a:off x="6746053" y="4559144"/>
            <a:ext cx="1061516" cy="5780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ovéPole 55">
            <a:extLst>
              <a:ext uri="{FF2B5EF4-FFF2-40B4-BE49-F238E27FC236}">
                <a16:creationId xmlns:a16="http://schemas.microsoft.com/office/drawing/2014/main" id="{0990D056-52A0-2B2D-7DB4-E94F60E6D45E}"/>
              </a:ext>
            </a:extLst>
          </p:cNvPr>
          <p:cNvSpPr txBox="1"/>
          <p:nvPr/>
        </p:nvSpPr>
        <p:spPr>
          <a:xfrm>
            <a:off x="7478116" y="5169427"/>
            <a:ext cx="2743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Provoz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zátěž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&amp;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spád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Pravá složená závorka 58">
            <a:extLst>
              <a:ext uri="{FF2B5EF4-FFF2-40B4-BE49-F238E27FC236}">
                <a16:creationId xmlns:a16="http://schemas.microsoft.com/office/drawing/2014/main" id="{9BB2D1F3-B1B9-283A-4C3A-D05D6EE8612C}"/>
              </a:ext>
            </a:extLst>
          </p:cNvPr>
          <p:cNvSpPr/>
          <p:nvPr/>
        </p:nvSpPr>
        <p:spPr>
          <a:xfrm rot="5400000">
            <a:off x="5784956" y="3037656"/>
            <a:ext cx="400111" cy="5895941"/>
          </a:xfrm>
          <a:prstGeom prst="rightBrace">
            <a:avLst/>
          </a:prstGeom>
          <a:solidFill>
            <a:srgbClr val="14647B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0" name="Přímá spojnice se šipkou 59">
            <a:extLst>
              <a:ext uri="{FF2B5EF4-FFF2-40B4-BE49-F238E27FC236}">
                <a16:creationId xmlns:a16="http://schemas.microsoft.com/office/drawing/2014/main" id="{2A85725B-AFFB-8548-C227-FE5D7C5B01B9}"/>
              </a:ext>
            </a:extLst>
          </p:cNvPr>
          <p:cNvCxnSpPr>
            <a:cxnSpLocks/>
          </p:cNvCxnSpPr>
          <p:nvPr/>
        </p:nvCxnSpPr>
        <p:spPr>
          <a:xfrm flipH="1" flipV="1">
            <a:off x="3471203" y="1786134"/>
            <a:ext cx="1766034" cy="12148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ovéPole 62">
            <a:extLst>
              <a:ext uri="{FF2B5EF4-FFF2-40B4-BE49-F238E27FC236}">
                <a16:creationId xmlns:a16="http://schemas.microsoft.com/office/drawing/2014/main" id="{B95DE078-9814-E16A-97EF-46482005348E}"/>
              </a:ext>
            </a:extLst>
          </p:cNvPr>
          <p:cNvSpPr txBox="1"/>
          <p:nvPr/>
        </p:nvSpPr>
        <p:spPr>
          <a:xfrm>
            <a:off x="1576965" y="4219612"/>
            <a:ext cx="1549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Pacienti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6" name="Přímá spojnice se šipkou 65">
            <a:extLst>
              <a:ext uri="{FF2B5EF4-FFF2-40B4-BE49-F238E27FC236}">
                <a16:creationId xmlns:a16="http://schemas.microsoft.com/office/drawing/2014/main" id="{96933CBF-DC52-479A-3703-DFD53FD84830}"/>
              </a:ext>
            </a:extLst>
          </p:cNvPr>
          <p:cNvCxnSpPr>
            <a:cxnSpLocks/>
          </p:cNvCxnSpPr>
          <p:nvPr/>
        </p:nvCxnSpPr>
        <p:spPr>
          <a:xfrm flipH="1">
            <a:off x="3234827" y="3466713"/>
            <a:ext cx="20535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ovéPole 68">
            <a:extLst>
              <a:ext uri="{FF2B5EF4-FFF2-40B4-BE49-F238E27FC236}">
                <a16:creationId xmlns:a16="http://schemas.microsoft.com/office/drawing/2014/main" id="{94AAB908-5ED3-C065-4B21-E070823BEBA1}"/>
              </a:ext>
            </a:extLst>
          </p:cNvPr>
          <p:cNvSpPr txBox="1"/>
          <p:nvPr/>
        </p:nvSpPr>
        <p:spPr>
          <a:xfrm>
            <a:off x="1580142" y="3094141"/>
            <a:ext cx="15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Objem péče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Výkony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0" name="TextovéPole 69">
            <a:extLst>
              <a:ext uri="{FF2B5EF4-FFF2-40B4-BE49-F238E27FC236}">
                <a16:creationId xmlns:a16="http://schemas.microsoft.com/office/drawing/2014/main" id="{09B73988-2E4E-405B-3F06-F6B131D94F5D}"/>
              </a:ext>
            </a:extLst>
          </p:cNvPr>
          <p:cNvSpPr txBox="1"/>
          <p:nvPr/>
        </p:nvSpPr>
        <p:spPr>
          <a:xfrm>
            <a:off x="5042062" y="417703"/>
            <a:ext cx="1547446" cy="369332"/>
          </a:xfrm>
          <a:prstGeom prst="rect">
            <a:avLst/>
          </a:prstGeom>
          <a:solidFill>
            <a:srgbClr val="B6E5F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Síť PZS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Pravá složená závorka 71">
            <a:extLst>
              <a:ext uri="{FF2B5EF4-FFF2-40B4-BE49-F238E27FC236}">
                <a16:creationId xmlns:a16="http://schemas.microsoft.com/office/drawing/2014/main" id="{9D410F2A-139C-F292-27AE-159628C3C5BC}"/>
              </a:ext>
            </a:extLst>
          </p:cNvPr>
          <p:cNvSpPr/>
          <p:nvPr/>
        </p:nvSpPr>
        <p:spPr>
          <a:xfrm rot="10800000">
            <a:off x="935687" y="2429639"/>
            <a:ext cx="400111" cy="2889140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14647B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3" name="Přímá spojnice se šipkou 72">
            <a:extLst>
              <a:ext uri="{FF2B5EF4-FFF2-40B4-BE49-F238E27FC236}">
                <a16:creationId xmlns:a16="http://schemas.microsoft.com/office/drawing/2014/main" id="{08BCB812-52D7-63DC-2B08-3C34129375C5}"/>
              </a:ext>
            </a:extLst>
          </p:cNvPr>
          <p:cNvCxnSpPr>
            <a:cxnSpLocks/>
          </p:cNvCxnSpPr>
          <p:nvPr/>
        </p:nvCxnSpPr>
        <p:spPr>
          <a:xfrm flipH="1">
            <a:off x="3228062" y="3854016"/>
            <a:ext cx="2009175" cy="560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ovéPole 76">
            <a:extLst>
              <a:ext uri="{FF2B5EF4-FFF2-40B4-BE49-F238E27FC236}">
                <a16:creationId xmlns:a16="http://schemas.microsoft.com/office/drawing/2014/main" id="{F1C3D782-0189-874F-323E-AA032EE885E6}"/>
              </a:ext>
            </a:extLst>
          </p:cNvPr>
          <p:cNvSpPr txBox="1"/>
          <p:nvPr/>
        </p:nvSpPr>
        <p:spPr>
          <a:xfrm>
            <a:off x="1776401" y="1456482"/>
            <a:ext cx="15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Efektivita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Náklady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TextovéPole 77">
            <a:extLst>
              <a:ext uri="{FF2B5EF4-FFF2-40B4-BE49-F238E27FC236}">
                <a16:creationId xmlns:a16="http://schemas.microsoft.com/office/drawing/2014/main" id="{71805EBE-6427-4C57-AC72-A58611C21C60}"/>
              </a:ext>
            </a:extLst>
          </p:cNvPr>
          <p:cNvSpPr txBox="1"/>
          <p:nvPr/>
        </p:nvSpPr>
        <p:spPr>
          <a:xfrm rot="16200000">
            <a:off x="-972576" y="3658765"/>
            <a:ext cx="3136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VOLUME</a:t>
            </a:r>
          </a:p>
        </p:txBody>
      </p:sp>
      <p:cxnSp>
        <p:nvCxnSpPr>
          <p:cNvPr id="80" name="Přímá spojnice se šipkou 79">
            <a:extLst>
              <a:ext uri="{FF2B5EF4-FFF2-40B4-BE49-F238E27FC236}">
                <a16:creationId xmlns:a16="http://schemas.microsoft.com/office/drawing/2014/main" id="{4B74EEBA-FDCC-B1B1-9E2E-DE378E61C4B8}"/>
              </a:ext>
            </a:extLst>
          </p:cNvPr>
          <p:cNvCxnSpPr>
            <a:cxnSpLocks/>
          </p:cNvCxnSpPr>
          <p:nvPr/>
        </p:nvCxnSpPr>
        <p:spPr>
          <a:xfrm flipV="1">
            <a:off x="6504883" y="1924459"/>
            <a:ext cx="1996022" cy="10398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Přímá spojnice se šipkou 83">
            <a:extLst>
              <a:ext uri="{FF2B5EF4-FFF2-40B4-BE49-F238E27FC236}">
                <a16:creationId xmlns:a16="http://schemas.microsoft.com/office/drawing/2014/main" id="{6F26580B-65F0-B6BA-7787-767DF90B8505}"/>
              </a:ext>
            </a:extLst>
          </p:cNvPr>
          <p:cNvCxnSpPr>
            <a:cxnSpLocks/>
          </p:cNvCxnSpPr>
          <p:nvPr/>
        </p:nvCxnSpPr>
        <p:spPr>
          <a:xfrm>
            <a:off x="6558848" y="3419210"/>
            <a:ext cx="21018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ovéPole 85">
            <a:extLst>
              <a:ext uri="{FF2B5EF4-FFF2-40B4-BE49-F238E27FC236}">
                <a16:creationId xmlns:a16="http://schemas.microsoft.com/office/drawing/2014/main" id="{CA871756-AB2E-6FA7-3AC4-4C72EDDD7EF5}"/>
              </a:ext>
            </a:extLst>
          </p:cNvPr>
          <p:cNvSpPr txBox="1"/>
          <p:nvPr/>
        </p:nvSpPr>
        <p:spPr>
          <a:xfrm>
            <a:off x="8647659" y="1432191"/>
            <a:ext cx="1549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Trajektorie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časy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TextovéPole 86">
            <a:extLst>
              <a:ext uri="{FF2B5EF4-FFF2-40B4-BE49-F238E27FC236}">
                <a16:creationId xmlns:a16="http://schemas.microsoft.com/office/drawing/2014/main" id="{E139DCDE-CD65-B216-139B-7706A85F7E92}"/>
              </a:ext>
            </a:extLst>
          </p:cNvPr>
          <p:cNvSpPr txBox="1"/>
          <p:nvPr/>
        </p:nvSpPr>
        <p:spPr>
          <a:xfrm>
            <a:off x="8691400" y="3065267"/>
            <a:ext cx="2101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F-UP, dlouhodobé výsledky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8" name="Přímá spojnice se šipkou 87">
            <a:extLst>
              <a:ext uri="{FF2B5EF4-FFF2-40B4-BE49-F238E27FC236}">
                <a16:creationId xmlns:a16="http://schemas.microsoft.com/office/drawing/2014/main" id="{C70A7F32-471A-A52B-E42F-0A09E56D89EE}"/>
              </a:ext>
            </a:extLst>
          </p:cNvPr>
          <p:cNvCxnSpPr>
            <a:cxnSpLocks/>
          </p:cNvCxnSpPr>
          <p:nvPr/>
        </p:nvCxnSpPr>
        <p:spPr>
          <a:xfrm>
            <a:off x="6546355" y="3779576"/>
            <a:ext cx="2114385" cy="6442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ovéPole 90">
            <a:extLst>
              <a:ext uri="{FF2B5EF4-FFF2-40B4-BE49-F238E27FC236}">
                <a16:creationId xmlns:a16="http://schemas.microsoft.com/office/drawing/2014/main" id="{DBA1236D-325F-B437-4EF6-EEF9874B69B2}"/>
              </a:ext>
            </a:extLst>
          </p:cNvPr>
          <p:cNvSpPr txBox="1"/>
          <p:nvPr/>
        </p:nvSpPr>
        <p:spPr>
          <a:xfrm>
            <a:off x="8647659" y="4253179"/>
            <a:ext cx="2101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Nálezy, procesy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Pravá složená závorka 91">
            <a:extLst>
              <a:ext uri="{FF2B5EF4-FFF2-40B4-BE49-F238E27FC236}">
                <a16:creationId xmlns:a16="http://schemas.microsoft.com/office/drawing/2014/main" id="{59D3EE49-BDFE-2C8A-A84D-3B97AD03DDA1}"/>
              </a:ext>
            </a:extLst>
          </p:cNvPr>
          <p:cNvSpPr/>
          <p:nvPr/>
        </p:nvSpPr>
        <p:spPr>
          <a:xfrm>
            <a:off x="10681886" y="2512088"/>
            <a:ext cx="400111" cy="2889140"/>
          </a:xfrm>
          <a:prstGeom prst="rightBrace">
            <a:avLst>
              <a:gd name="adj1" fmla="val 8333"/>
              <a:gd name="adj2" fmla="val 50000"/>
            </a:avLst>
          </a:prstGeom>
          <a:solidFill>
            <a:srgbClr val="14647B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TextovéPole 92">
            <a:extLst>
              <a:ext uri="{FF2B5EF4-FFF2-40B4-BE49-F238E27FC236}">
                <a16:creationId xmlns:a16="http://schemas.microsoft.com/office/drawing/2014/main" id="{4E543BEF-1EEF-E8EF-16FC-9FDCA2D34CE9}"/>
              </a:ext>
            </a:extLst>
          </p:cNvPr>
          <p:cNvSpPr txBox="1"/>
          <p:nvPr/>
        </p:nvSpPr>
        <p:spPr>
          <a:xfrm rot="5400000">
            <a:off x="9824326" y="3758004"/>
            <a:ext cx="31363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OUTPUTS </a:t>
            </a:r>
          </a:p>
        </p:txBody>
      </p:sp>
      <p:sp>
        <p:nvSpPr>
          <p:cNvPr id="96" name="Šipka: nahoru 95">
            <a:extLst>
              <a:ext uri="{FF2B5EF4-FFF2-40B4-BE49-F238E27FC236}">
                <a16:creationId xmlns:a16="http://schemas.microsoft.com/office/drawing/2014/main" id="{70F87D48-AF3C-60D3-EC75-055FE20AB357}"/>
              </a:ext>
            </a:extLst>
          </p:cNvPr>
          <p:cNvSpPr/>
          <p:nvPr/>
        </p:nvSpPr>
        <p:spPr>
          <a:xfrm>
            <a:off x="485279" y="1924458"/>
            <a:ext cx="204830" cy="1328757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TextovéPole 96">
            <a:extLst>
              <a:ext uri="{FF2B5EF4-FFF2-40B4-BE49-F238E27FC236}">
                <a16:creationId xmlns:a16="http://schemas.microsoft.com/office/drawing/2014/main" id="{44C496CC-C80C-7463-941D-38DC5A053660}"/>
              </a:ext>
            </a:extLst>
          </p:cNvPr>
          <p:cNvSpPr txBox="1"/>
          <p:nvPr/>
        </p:nvSpPr>
        <p:spPr>
          <a:xfrm rot="20450809">
            <a:off x="135435" y="738580"/>
            <a:ext cx="2202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COST EFFECTIVENESS</a:t>
            </a:r>
          </a:p>
        </p:txBody>
      </p:sp>
      <p:sp>
        <p:nvSpPr>
          <p:cNvPr id="98" name="TextovéPole 97">
            <a:extLst>
              <a:ext uri="{FF2B5EF4-FFF2-40B4-BE49-F238E27FC236}">
                <a16:creationId xmlns:a16="http://schemas.microsoft.com/office/drawing/2014/main" id="{4B55AC80-A03B-725B-2E4B-DDA172CA9068}"/>
              </a:ext>
            </a:extLst>
          </p:cNvPr>
          <p:cNvSpPr txBox="1"/>
          <p:nvPr/>
        </p:nvSpPr>
        <p:spPr>
          <a:xfrm rot="1608653">
            <a:off x="9691890" y="698461"/>
            <a:ext cx="2202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OUTPUTS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DOSTUPNOST</a:t>
            </a:r>
          </a:p>
        </p:txBody>
      </p:sp>
      <p:sp>
        <p:nvSpPr>
          <p:cNvPr id="99" name="Šipka: obousměrná svislá 98">
            <a:extLst>
              <a:ext uri="{FF2B5EF4-FFF2-40B4-BE49-F238E27FC236}">
                <a16:creationId xmlns:a16="http://schemas.microsoft.com/office/drawing/2014/main" id="{08283E24-E1E2-11D3-E606-95FE64210C0A}"/>
              </a:ext>
            </a:extLst>
          </p:cNvPr>
          <p:cNvSpPr/>
          <p:nvPr/>
        </p:nvSpPr>
        <p:spPr>
          <a:xfrm>
            <a:off x="5673753" y="1892979"/>
            <a:ext cx="328674" cy="1005370"/>
          </a:xfrm>
          <a:prstGeom prst="upDownArrow">
            <a:avLst>
              <a:gd name="adj1" fmla="val 23149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TextovéPole 99">
            <a:extLst>
              <a:ext uri="{FF2B5EF4-FFF2-40B4-BE49-F238E27FC236}">
                <a16:creationId xmlns:a16="http://schemas.microsoft.com/office/drawing/2014/main" id="{BCB61FB4-0346-2D09-8589-BC16FF62B0E5}"/>
              </a:ext>
            </a:extLst>
          </p:cNvPr>
          <p:cNvSpPr txBox="1"/>
          <p:nvPr/>
        </p:nvSpPr>
        <p:spPr>
          <a:xfrm>
            <a:off x="4769656" y="2157613"/>
            <a:ext cx="220280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benchmarking</a:t>
            </a:r>
          </a:p>
        </p:txBody>
      </p:sp>
      <p:sp>
        <p:nvSpPr>
          <p:cNvPr id="101" name="Šipka: nahoru 100">
            <a:extLst>
              <a:ext uri="{FF2B5EF4-FFF2-40B4-BE49-F238E27FC236}">
                <a16:creationId xmlns:a16="http://schemas.microsoft.com/office/drawing/2014/main" id="{D6129449-B5C8-0223-B7BD-B888A5EB0B07}"/>
              </a:ext>
            </a:extLst>
          </p:cNvPr>
          <p:cNvSpPr/>
          <p:nvPr/>
        </p:nvSpPr>
        <p:spPr>
          <a:xfrm>
            <a:off x="11248746" y="1892979"/>
            <a:ext cx="204830" cy="1328757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44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535" y="4991847"/>
            <a:ext cx="9914382" cy="1133602"/>
          </a:xfrm>
        </p:spPr>
        <p:txBody>
          <a:bodyPr>
            <a:normAutofit lnSpcReduction="10000"/>
          </a:bodyPr>
          <a:lstStyle/>
          <a:p>
            <a:pPr algn="l"/>
            <a:r>
              <a:rPr lang="cs-CZ" dirty="0"/>
              <a:t>Národní kardiologický informační systém (NKIS)</a:t>
            </a:r>
          </a:p>
          <a:p>
            <a:pPr algn="l"/>
            <a:r>
              <a:rPr lang="cs-CZ" dirty="0"/>
              <a:t>Datová a informační základna české kardiologie </a:t>
            </a:r>
          </a:p>
        </p:txBody>
      </p:sp>
    </p:spTree>
    <p:extLst>
      <p:ext uri="{BB962C8B-B14F-4D97-AF65-F5344CB8AC3E}">
        <p14:creationId xmlns:p14="http://schemas.microsoft.com/office/powerpoint/2010/main" val="33080158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6F93BEEF-560D-44DA-9122-4742F52E5638}"/>
              </a:ext>
            </a:extLst>
          </p:cNvPr>
          <p:cNvSpPr txBox="1">
            <a:spLocks/>
          </p:cNvSpPr>
          <p:nvPr/>
        </p:nvSpPr>
        <p:spPr>
          <a:xfrm>
            <a:off x="87746" y="1885635"/>
            <a:ext cx="12016508" cy="354633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Informační potenciál NKIS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z pohledu procesů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7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 pacientů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5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pic>
        <p:nvPicPr>
          <p:cNvPr id="2" name="Grafický objekt 31">
            <a:extLst>
              <a:ext uri="{FF2B5EF4-FFF2-40B4-BE49-F238E27FC236}">
                <a16:creationId xmlns:a16="http://schemas.microsoft.com/office/drawing/2014/main" id="{7E73F9D6-3B29-0E19-E718-17BE5841D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5544" y="648348"/>
            <a:ext cx="2489565" cy="758316"/>
          </a:xfrm>
          <a:prstGeom prst="rect">
            <a:avLst/>
          </a:prstGeom>
        </p:spPr>
      </p:pic>
      <p:sp>
        <p:nvSpPr>
          <p:cNvPr id="4" name="Šipka: dolů 3">
            <a:extLst>
              <a:ext uri="{FF2B5EF4-FFF2-40B4-BE49-F238E27FC236}">
                <a16:creationId xmlns:a16="http://schemas.microsoft.com/office/drawing/2014/main" id="{D64EDF81-7689-372D-EEB7-E8AECE43FFD1}"/>
              </a:ext>
            </a:extLst>
          </p:cNvPr>
          <p:cNvSpPr/>
          <p:nvPr/>
        </p:nvSpPr>
        <p:spPr>
          <a:xfrm>
            <a:off x="5300440" y="5254172"/>
            <a:ext cx="1799772" cy="1087943"/>
          </a:xfrm>
          <a:prstGeom prst="downArrow">
            <a:avLst/>
          </a:prstGeom>
          <a:solidFill>
            <a:srgbClr val="C2272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8779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ovéPole 44">
            <a:extLst>
              <a:ext uri="{FF2B5EF4-FFF2-40B4-BE49-F238E27FC236}">
                <a16:creationId xmlns:a16="http://schemas.microsoft.com/office/drawing/2014/main" id="{A3F85010-B2E4-62D1-8B5B-E4BB47C1BACF}"/>
              </a:ext>
            </a:extLst>
          </p:cNvPr>
          <p:cNvSpPr txBox="1"/>
          <p:nvPr/>
        </p:nvSpPr>
        <p:spPr>
          <a:xfrm>
            <a:off x="4285797" y="4595615"/>
            <a:ext cx="3097892" cy="369332"/>
          </a:xfrm>
          <a:prstGeom prst="rect">
            <a:avLst/>
          </a:prstGeom>
          <a:solidFill>
            <a:srgbClr val="B6E5F3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Centrum / jiná pracoviště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phic 4" descr="Man">
            <a:extLst>
              <a:ext uri="{FF2B5EF4-FFF2-40B4-BE49-F238E27FC236}">
                <a16:creationId xmlns:a16="http://schemas.microsoft.com/office/drawing/2014/main" id="{AAA36AE5-92CB-44BF-A27A-215DAE65A8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268" r="21381"/>
          <a:stretch/>
        </p:blipFill>
        <p:spPr>
          <a:xfrm>
            <a:off x="5264332" y="2469721"/>
            <a:ext cx="1140823" cy="1955075"/>
          </a:xfrm>
          <a:prstGeom prst="rect">
            <a:avLst/>
          </a:prstGeom>
        </p:spPr>
      </p:pic>
      <p:sp>
        <p:nvSpPr>
          <p:cNvPr id="3" name="Šipka: nahoru 2">
            <a:extLst>
              <a:ext uri="{FF2B5EF4-FFF2-40B4-BE49-F238E27FC236}">
                <a16:creationId xmlns:a16="http://schemas.microsoft.com/office/drawing/2014/main" id="{4459A1E1-3DB1-3639-D7B3-D0A51AB61CE4}"/>
              </a:ext>
            </a:extLst>
          </p:cNvPr>
          <p:cNvSpPr/>
          <p:nvPr/>
        </p:nvSpPr>
        <p:spPr>
          <a:xfrm rot="5400000">
            <a:off x="3645279" y="2576026"/>
            <a:ext cx="295232" cy="2538528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B933B0F-CABE-BC14-3D32-7454C7254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6413" y="1257250"/>
            <a:ext cx="928234" cy="922899"/>
          </a:xfrm>
          <a:prstGeom prst="rect">
            <a:avLst/>
          </a:prstGeom>
        </p:spPr>
      </p:pic>
      <p:sp>
        <p:nvSpPr>
          <p:cNvPr id="7" name="Šipka: nahoru 6">
            <a:extLst>
              <a:ext uri="{FF2B5EF4-FFF2-40B4-BE49-F238E27FC236}">
                <a16:creationId xmlns:a16="http://schemas.microsoft.com/office/drawing/2014/main" id="{F4485D0E-762A-BA9A-B6C2-0A05BB93CAEC}"/>
              </a:ext>
            </a:extLst>
          </p:cNvPr>
          <p:cNvSpPr/>
          <p:nvPr/>
        </p:nvSpPr>
        <p:spPr>
          <a:xfrm rot="16200000">
            <a:off x="3254804" y="2057558"/>
            <a:ext cx="295232" cy="2538528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0FECEAA-6F5B-DFD5-6F39-1F380E18252D}"/>
              </a:ext>
            </a:extLst>
          </p:cNvPr>
          <p:cNvSpPr txBox="1"/>
          <p:nvPr/>
        </p:nvSpPr>
        <p:spPr>
          <a:xfrm>
            <a:off x="6500384" y="5109870"/>
            <a:ext cx="22481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Dg-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647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2BA95F5B-10C7-0605-F896-F3219866D56F}"/>
              </a:ext>
            </a:extLst>
          </p:cNvPr>
          <p:cNvSpPr txBox="1"/>
          <p:nvPr/>
        </p:nvSpPr>
        <p:spPr>
          <a:xfrm>
            <a:off x="6405155" y="3896694"/>
            <a:ext cx="22481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14647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Dg+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14647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: zahnutá nahoru 9">
            <a:extLst>
              <a:ext uri="{FF2B5EF4-FFF2-40B4-BE49-F238E27FC236}">
                <a16:creationId xmlns:a16="http://schemas.microsoft.com/office/drawing/2014/main" id="{405361C3-EC53-3E80-1A18-F50C32D1FC62}"/>
              </a:ext>
            </a:extLst>
          </p:cNvPr>
          <p:cNvSpPr/>
          <p:nvPr/>
        </p:nvSpPr>
        <p:spPr>
          <a:xfrm>
            <a:off x="7555396" y="5847833"/>
            <a:ext cx="1999622" cy="8497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9D238E1F-F6A2-513B-3B24-B9939BBE83F5}"/>
              </a:ext>
            </a:extLst>
          </p:cNvPr>
          <p:cNvSpPr txBox="1"/>
          <p:nvPr/>
        </p:nvSpPr>
        <p:spPr>
          <a:xfrm>
            <a:off x="8758191" y="5417296"/>
            <a:ext cx="2101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Následný F-up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Šipka: zahnutá nahoru 11">
            <a:extLst>
              <a:ext uri="{FF2B5EF4-FFF2-40B4-BE49-F238E27FC236}">
                <a16:creationId xmlns:a16="http://schemas.microsoft.com/office/drawing/2014/main" id="{A305CFCC-3963-E6D5-7D24-783F1D2DB684}"/>
              </a:ext>
            </a:extLst>
          </p:cNvPr>
          <p:cNvSpPr/>
          <p:nvPr/>
        </p:nvSpPr>
        <p:spPr>
          <a:xfrm rot="12378544">
            <a:off x="7997922" y="4137965"/>
            <a:ext cx="1999622" cy="849786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Šipka: nahoru 12">
            <a:extLst>
              <a:ext uri="{FF2B5EF4-FFF2-40B4-BE49-F238E27FC236}">
                <a16:creationId xmlns:a16="http://schemas.microsoft.com/office/drawing/2014/main" id="{52BC936A-BC7F-058C-7C4A-2A9CE4BD014A}"/>
              </a:ext>
            </a:extLst>
          </p:cNvPr>
          <p:cNvSpPr/>
          <p:nvPr/>
        </p:nvSpPr>
        <p:spPr>
          <a:xfrm rot="3880954">
            <a:off x="8760312" y="1936746"/>
            <a:ext cx="295232" cy="2538528"/>
          </a:xfrm>
          <a:prstGeom prst="up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D42C2339-DB7F-8873-1B46-ED3679680159}"/>
              </a:ext>
            </a:extLst>
          </p:cNvPr>
          <p:cNvSpPr txBox="1"/>
          <p:nvPr/>
        </p:nvSpPr>
        <p:spPr>
          <a:xfrm rot="20080954">
            <a:off x="7965632" y="2719326"/>
            <a:ext cx="2101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Následný F-up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AB488093-4149-7F24-6405-D04D15735FF0}"/>
              </a:ext>
            </a:extLst>
          </p:cNvPr>
          <p:cNvSpPr txBox="1"/>
          <p:nvPr/>
        </p:nvSpPr>
        <p:spPr>
          <a:xfrm>
            <a:off x="10142350" y="1826206"/>
            <a:ext cx="15706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Dlouhodobé výsledky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7BF44B06-1796-34C9-37F8-8428242E5A04}"/>
              </a:ext>
            </a:extLst>
          </p:cNvPr>
          <p:cNvSpPr txBox="1"/>
          <p:nvPr/>
        </p:nvSpPr>
        <p:spPr>
          <a:xfrm>
            <a:off x="4074962" y="5449131"/>
            <a:ext cx="2101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Procesy vedoucí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 diagnóze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Šipka: obousměrná svislá 17">
            <a:extLst>
              <a:ext uri="{FF2B5EF4-FFF2-40B4-BE49-F238E27FC236}">
                <a16:creationId xmlns:a16="http://schemas.microsoft.com/office/drawing/2014/main" id="{D3EDC54B-8036-C22A-A116-17AD6ADE2652}"/>
              </a:ext>
            </a:extLst>
          </p:cNvPr>
          <p:cNvSpPr/>
          <p:nvPr/>
        </p:nvSpPr>
        <p:spPr>
          <a:xfrm rot="5400000">
            <a:off x="4967824" y="4030579"/>
            <a:ext cx="295233" cy="2612260"/>
          </a:xfrm>
          <a:prstGeom prst="upDownArrow">
            <a:avLst/>
          </a:prstGeom>
          <a:solidFill>
            <a:srgbClr val="14647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2FE1FA82-4543-C2B6-D3C1-07D1A07A168E}"/>
              </a:ext>
            </a:extLst>
          </p:cNvPr>
          <p:cNvSpPr txBox="1"/>
          <p:nvPr/>
        </p:nvSpPr>
        <p:spPr>
          <a:xfrm>
            <a:off x="82641" y="3156352"/>
            <a:ext cx="2365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První kontakt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7C2A8892-AAF6-4A6F-5652-24EF79C7A395}"/>
              </a:ext>
            </a:extLst>
          </p:cNvPr>
          <p:cNvSpPr txBox="1"/>
          <p:nvPr/>
        </p:nvSpPr>
        <p:spPr>
          <a:xfrm>
            <a:off x="930076" y="3944540"/>
            <a:ext cx="2365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Sekvence vyšetření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2" name="Přímá spojnice se šipkou 21">
            <a:extLst>
              <a:ext uri="{FF2B5EF4-FFF2-40B4-BE49-F238E27FC236}">
                <a16:creationId xmlns:a16="http://schemas.microsoft.com/office/drawing/2014/main" id="{663B63AA-7DCF-FE6A-4013-18829EA1431C}"/>
              </a:ext>
            </a:extLst>
          </p:cNvPr>
          <p:cNvCxnSpPr>
            <a:cxnSpLocks/>
          </p:cNvCxnSpPr>
          <p:nvPr/>
        </p:nvCxnSpPr>
        <p:spPr>
          <a:xfrm flipV="1">
            <a:off x="8373451" y="1731272"/>
            <a:ext cx="682058" cy="1239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33D44ADF-EFA6-3EAE-2684-ECA6B9B1BE1B}"/>
              </a:ext>
            </a:extLst>
          </p:cNvPr>
          <p:cNvSpPr txBox="1"/>
          <p:nvPr/>
        </p:nvSpPr>
        <p:spPr>
          <a:xfrm>
            <a:off x="8880388" y="710325"/>
            <a:ext cx="1820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Zahájení léčby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4F7F4C33-FDF0-2109-E338-812B7358F9FF}"/>
              </a:ext>
            </a:extLst>
          </p:cNvPr>
          <p:cNvSpPr txBox="1"/>
          <p:nvPr/>
        </p:nvSpPr>
        <p:spPr>
          <a:xfrm>
            <a:off x="8892041" y="1194685"/>
            <a:ext cx="1820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Léčba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Šipka: nahoru 25">
            <a:extLst>
              <a:ext uri="{FF2B5EF4-FFF2-40B4-BE49-F238E27FC236}">
                <a16:creationId xmlns:a16="http://schemas.microsoft.com/office/drawing/2014/main" id="{0A91D1CE-519C-C4FC-C373-FF56B835AE60}"/>
              </a:ext>
            </a:extLst>
          </p:cNvPr>
          <p:cNvSpPr/>
          <p:nvPr/>
        </p:nvSpPr>
        <p:spPr>
          <a:xfrm rot="4579020">
            <a:off x="3046206" y="1329757"/>
            <a:ext cx="238105" cy="218913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09A617AC-6566-14E9-5CEC-DC757EFD0D19}"/>
              </a:ext>
            </a:extLst>
          </p:cNvPr>
          <p:cNvSpPr txBox="1"/>
          <p:nvPr/>
        </p:nvSpPr>
        <p:spPr>
          <a:xfrm>
            <a:off x="3666593" y="2324760"/>
            <a:ext cx="17180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Síť center VSP</a:t>
            </a:r>
          </a:p>
        </p:txBody>
      </p:sp>
      <p:sp>
        <p:nvSpPr>
          <p:cNvPr id="28" name="Šipka: nahoru 27">
            <a:extLst>
              <a:ext uri="{FF2B5EF4-FFF2-40B4-BE49-F238E27FC236}">
                <a16:creationId xmlns:a16="http://schemas.microsoft.com/office/drawing/2014/main" id="{55D9BDD0-D855-DC9B-2031-10AF006CFB5E}"/>
              </a:ext>
            </a:extLst>
          </p:cNvPr>
          <p:cNvSpPr/>
          <p:nvPr/>
        </p:nvSpPr>
        <p:spPr>
          <a:xfrm rot="2161369">
            <a:off x="1775281" y="711856"/>
            <a:ext cx="238105" cy="218913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ovéPole 28">
            <a:extLst>
              <a:ext uri="{FF2B5EF4-FFF2-40B4-BE49-F238E27FC236}">
                <a16:creationId xmlns:a16="http://schemas.microsoft.com/office/drawing/2014/main" id="{3E21528C-2325-3341-520E-70B4D38C14A6}"/>
              </a:ext>
            </a:extLst>
          </p:cNvPr>
          <p:cNvSpPr txBox="1"/>
          <p:nvPr/>
        </p:nvSpPr>
        <p:spPr>
          <a:xfrm>
            <a:off x="2586609" y="373764"/>
            <a:ext cx="1718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Jiná pracoviště</a:t>
            </a:r>
          </a:p>
        </p:txBody>
      </p:sp>
      <p:sp>
        <p:nvSpPr>
          <p:cNvPr id="30" name="Šipka: nahoru 29">
            <a:extLst>
              <a:ext uri="{FF2B5EF4-FFF2-40B4-BE49-F238E27FC236}">
                <a16:creationId xmlns:a16="http://schemas.microsoft.com/office/drawing/2014/main" id="{F854D00C-800E-A2DD-F249-328A5C00E422}"/>
              </a:ext>
            </a:extLst>
          </p:cNvPr>
          <p:cNvSpPr/>
          <p:nvPr/>
        </p:nvSpPr>
        <p:spPr>
          <a:xfrm rot="5400000">
            <a:off x="6197012" y="-1135430"/>
            <a:ext cx="291043" cy="40735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9BC4A5A-0804-19B3-F156-3A3167920EC0}"/>
              </a:ext>
            </a:extLst>
          </p:cNvPr>
          <p:cNvSpPr txBox="1"/>
          <p:nvPr/>
        </p:nvSpPr>
        <p:spPr>
          <a:xfrm>
            <a:off x="899352" y="2794231"/>
            <a:ext cx="1053057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ZZS</a:t>
            </a:r>
          </a:p>
        </p:txBody>
      </p:sp>
    </p:spTree>
    <p:extLst>
      <p:ext uri="{BB962C8B-B14F-4D97-AF65-F5344CB8AC3E}">
        <p14:creationId xmlns:p14="http://schemas.microsoft.com/office/powerpoint/2010/main" val="331672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B2D6-C1FF-66E1-98AD-7F3B7B22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BAA79-A347-EE41-841F-FD794DE321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279314" y="5216930"/>
            <a:ext cx="11245029" cy="468000"/>
          </a:xfrm>
        </p:spPr>
        <p:txBody>
          <a:bodyPr/>
          <a:lstStyle/>
          <a:p>
            <a:r>
              <a:rPr lang="cs-CZ" dirty="0"/>
              <a:t>NKIS: významné dílčí registry a odvozené informační systémy </a:t>
            </a:r>
            <a:endParaRPr lang="cs-CZ" dirty="0">
              <a:effectLst/>
            </a:endParaRPr>
          </a:p>
          <a:p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Systém CZ-DRG jako datová základna pro management akutní lůžkové péče</a:t>
            </a:r>
            <a:endParaRPr lang="cs-CZ" sz="2800" dirty="0">
              <a:solidFill>
                <a:schemeClr val="bg1"/>
              </a:solidFill>
              <a:effectLst/>
              <a:highlight>
                <a:srgbClr val="C22728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55750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142133"/>
            <a:ext cx="12077699" cy="832353"/>
          </a:xfrm>
        </p:spPr>
        <p:txBody>
          <a:bodyPr>
            <a:noAutofit/>
          </a:bodyPr>
          <a:lstStyle/>
          <a:p>
            <a:r>
              <a:rPr lang="cs-CZ" sz="2400" dirty="0"/>
              <a:t>Klasifikační systém CZ-DRG pro akutní lůžkovou péči (ALP) v ČR </a:t>
            </a:r>
          </a:p>
        </p:txBody>
      </p:sp>
      <p:sp>
        <p:nvSpPr>
          <p:cNvPr id="38" name="Zástupný obsah 4">
            <a:extLst>
              <a:ext uri="{FF2B5EF4-FFF2-40B4-BE49-F238E27FC236}">
                <a16:creationId xmlns:a16="http://schemas.microsoft.com/office/drawing/2014/main" id="{37656B8E-5945-DC65-4007-937C91925D8E}"/>
              </a:ext>
            </a:extLst>
          </p:cNvPr>
          <p:cNvSpPr txBox="1">
            <a:spLocks/>
          </p:cNvSpPr>
          <p:nvPr/>
        </p:nvSpPr>
        <p:spPr>
          <a:xfrm>
            <a:off x="240437" y="805972"/>
            <a:ext cx="11356649" cy="49635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</a:pPr>
            <a:r>
              <a:rPr lang="cs-CZ" sz="1800" b="1" dirty="0"/>
              <a:t>Hodnocení zátěže, výkonnosti, výsledků a reálných nákladů akutní lůžkové péče v kardiologii se v ČR opírá o legislativně ukotvený a plně udržitelný systém DRG. Velkým přínosem české koncepce v této oblasti je dlouhodobě funkční referenční síť nemocnic, které každoročně generují referenční databázi všech hospitalizačních případů s vysokým rozlišením obsahu péče a nákladových položek.</a:t>
            </a:r>
            <a:endParaRPr lang="en-US" sz="1800" b="1" dirty="0"/>
          </a:p>
          <a:p>
            <a:pPr marL="265113" lvl="1" indent="-265113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600" b="1" dirty="0">
                <a:solidFill>
                  <a:prstClr val="black"/>
                </a:solidFill>
              </a:rPr>
              <a:t>Klasifikační systém hospitalizačních případů CZ-DRG </a:t>
            </a:r>
            <a:r>
              <a:rPr lang="cs-CZ" sz="1600" dirty="0">
                <a:solidFill>
                  <a:prstClr val="black"/>
                </a:solidFill>
              </a:rPr>
              <a:t>představuje nástroj pro zařazování (třídění) pacientů do omezeného množství skupin, v nichž jsou jednotlivé hospitalizační případy vzájemně </a:t>
            </a:r>
            <a:r>
              <a:rPr lang="cs-CZ" sz="1600" b="1" dirty="0">
                <a:solidFill>
                  <a:prstClr val="black"/>
                </a:solidFill>
              </a:rPr>
              <a:t>klinicky i ekonomicky podobné</a:t>
            </a:r>
            <a:r>
              <a:rPr lang="cs-CZ" sz="1600" dirty="0">
                <a:solidFill>
                  <a:prstClr val="black"/>
                </a:solidFill>
              </a:rPr>
              <a:t>. </a:t>
            </a:r>
            <a:r>
              <a:rPr lang="cs-CZ" sz="1600" dirty="0"/>
              <a:t>Systém CZ-DRG pro ALP je vzájemně provázaný </a:t>
            </a:r>
            <a:r>
              <a:rPr lang="cs-CZ" sz="1600" b="1" dirty="0"/>
              <a:t>soubor klasifikačních pravidel, metodických postupů a algoritmů, číselníků, informačních systémů a softwarových nástrojů</a:t>
            </a:r>
            <a:r>
              <a:rPr lang="cs-CZ" sz="1600" dirty="0"/>
              <a:t>, které jsou nezbytné pro jeho korektní fungování a které zároveň ovlivňují procesy a chování poskytovatelů nejen v ALP, ale i v dalších zdravotních segmentech.</a:t>
            </a:r>
          </a:p>
          <a:p>
            <a:pPr marL="265113" indent="-265113"/>
            <a:r>
              <a:rPr lang="cs-CZ" sz="1600" dirty="0"/>
              <a:t>Hlavní přínosy systému CZ-DRG s ohledem na proces úhrad ALP:</a:t>
            </a:r>
          </a:p>
          <a:p>
            <a:pPr marL="630238" lvl="1" indent="-268288">
              <a:spcBef>
                <a:spcPts val="600"/>
              </a:spcBef>
              <a:buFont typeface="+mj-lt"/>
              <a:buAutoNum type="arabicPeriod"/>
            </a:pPr>
            <a:r>
              <a:rPr lang="cs-CZ" sz="1600" b="1" dirty="0">
                <a:cs typeface="Calibri" pitchFamily="34" charset="0"/>
              </a:rPr>
              <a:t>Odraz reálně poskytované ALP: </a:t>
            </a:r>
            <a:r>
              <a:rPr lang="cs-CZ" sz="1600" dirty="0">
                <a:cs typeface="Calibri" pitchFamily="34" charset="0"/>
              </a:rPr>
              <a:t>vytvoření struktury klasifikačního systému s adekvátním klinickým detailem, který odpovídá léčebným modalitám 21. století.</a:t>
            </a:r>
          </a:p>
          <a:p>
            <a:pPr marL="630238" lvl="1" indent="-268288">
              <a:spcBef>
                <a:spcPts val="600"/>
              </a:spcBef>
              <a:buFont typeface="+mj-lt"/>
              <a:buAutoNum type="arabicPeriod"/>
            </a:pPr>
            <a:r>
              <a:rPr lang="cs-CZ" sz="1600" b="1" dirty="0"/>
              <a:t>Odraz reálné nákladovosti ALP</a:t>
            </a:r>
            <a:r>
              <a:rPr lang="cs-CZ" sz="1600" dirty="0"/>
              <a:t>: kalkulace nákladovosti hospitalizačních případů dle mezinárodně uznaných metodických postupů implementovaných v síti referenčních nemocnic (reprezentativní soubor poskytovatelů ALP v ČR), kteří pravidelně předávají ÚZIS ČR data o produkci a ekonomice ALP.</a:t>
            </a:r>
            <a:endParaRPr lang="cs-CZ" sz="1600" dirty="0">
              <a:cs typeface="Calibri" pitchFamily="34" charset="0"/>
            </a:endParaRP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buSzPct val="100000"/>
            </a:pPr>
            <a:endParaRPr lang="cs-CZ" sz="1600" dirty="0">
              <a:solidFill>
                <a:prstClr val="black"/>
              </a:solidFill>
            </a:endParaRP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buSzPct val="100000"/>
            </a:pP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39" name="Zaoblený obdélník 3">
            <a:extLst>
              <a:ext uri="{FF2B5EF4-FFF2-40B4-BE49-F238E27FC236}">
                <a16:creationId xmlns:a16="http://schemas.microsoft.com/office/drawing/2014/main" id="{4D1F3F19-F8EE-0812-9E54-BFC68B1D1C89}"/>
              </a:ext>
            </a:extLst>
          </p:cNvPr>
          <p:cNvSpPr/>
          <p:nvPr/>
        </p:nvSpPr>
        <p:spPr>
          <a:xfrm>
            <a:off x="350138" y="5089909"/>
            <a:ext cx="9961696" cy="1521183"/>
          </a:xfrm>
          <a:prstGeom prst="roundRect">
            <a:avLst>
              <a:gd name="adj" fmla="val 2988"/>
            </a:avLst>
          </a:prstGeom>
          <a:gradFill flip="none" rotWithShape="1">
            <a:gsLst>
              <a:gs pos="0">
                <a:srgbClr val="C22728">
                  <a:tint val="66000"/>
                  <a:satMod val="160000"/>
                </a:srgbClr>
              </a:gs>
              <a:gs pos="50000">
                <a:srgbClr val="C22728">
                  <a:tint val="44500"/>
                  <a:satMod val="160000"/>
                </a:srgbClr>
              </a:gs>
              <a:gs pos="100000">
                <a:srgbClr val="C22728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400" dirty="0">
                <a:solidFill>
                  <a:schemeClr val="tx1"/>
                </a:solidFill>
              </a:rPr>
              <a:t>Pověření  ÚZIS ČR na základě </a:t>
            </a:r>
            <a:r>
              <a:rPr lang="cs-CZ" sz="1400" b="1" dirty="0">
                <a:solidFill>
                  <a:schemeClr val="tx1"/>
                </a:solidFill>
              </a:rPr>
              <a:t> § 41a </a:t>
            </a:r>
            <a:r>
              <a:rPr lang="cs-CZ" sz="1400" dirty="0">
                <a:solidFill>
                  <a:schemeClr val="tx1"/>
                </a:solidFill>
              </a:rPr>
              <a:t>zákona č. 48/1997 Sb. o veřejném zdravotním pojištění a o změně a doplnění některých souvisejících zákonů ve znění pozdějších předpisů („</a:t>
            </a:r>
            <a:r>
              <a:rPr lang="cs-CZ" sz="1400" b="1" dirty="0">
                <a:solidFill>
                  <a:schemeClr val="tx1"/>
                </a:solidFill>
              </a:rPr>
              <a:t>zákon č. 48/1997 Sb., o </a:t>
            </a:r>
            <a:r>
              <a:rPr lang="cs-CZ" sz="1400" b="1" dirty="0" err="1">
                <a:solidFill>
                  <a:schemeClr val="tx1"/>
                </a:solidFill>
              </a:rPr>
              <a:t>v.z.p</a:t>
            </a:r>
            <a:r>
              <a:rPr lang="cs-CZ" sz="1400" b="1" dirty="0">
                <a:solidFill>
                  <a:schemeClr val="tx1"/>
                </a:solidFill>
              </a:rPr>
              <a:t>.“</a:t>
            </a:r>
            <a:r>
              <a:rPr lang="cs-CZ" sz="1400" dirty="0">
                <a:solidFill>
                  <a:schemeClr val="tx1"/>
                </a:solidFill>
              </a:rPr>
              <a:t>): </a:t>
            </a:r>
          </a:p>
          <a:p>
            <a:r>
              <a:rPr lang="cs-CZ" sz="1400" dirty="0">
                <a:solidFill>
                  <a:schemeClr val="tx1"/>
                </a:solidFill>
              </a:rPr>
              <a:t>(1) Pro účely racionalizace fungování systému veřejného zdravotního pojištění v oblasti akutní lůžkové péče </a:t>
            </a:r>
            <a:r>
              <a:rPr lang="cs-CZ" sz="1400" b="1" dirty="0">
                <a:solidFill>
                  <a:schemeClr val="tx1"/>
                </a:solidFill>
              </a:rPr>
              <a:t>Ústav zdravotnických informací a statistiky České republiky </a:t>
            </a:r>
            <a:r>
              <a:rPr lang="cs-CZ" sz="1400" dirty="0">
                <a:solidFill>
                  <a:schemeClr val="tx1"/>
                </a:solidFill>
              </a:rPr>
              <a:t>(dále jen "Ústav zdravotnických informací") </a:t>
            </a:r>
            <a:r>
              <a:rPr lang="cs-CZ" sz="1400" b="1" dirty="0">
                <a:solidFill>
                  <a:schemeClr val="tx1"/>
                </a:solidFill>
              </a:rPr>
              <a:t>vytváří a každoročně aktualizuje </a:t>
            </a:r>
            <a:r>
              <a:rPr lang="cs-CZ" sz="1400" dirty="0">
                <a:solidFill>
                  <a:schemeClr val="tx1"/>
                </a:solidFill>
              </a:rPr>
              <a:t>seznam skupin hospitalizací v akutní lůžkové péči vztažených k diagnóze (dále jen "skupiny"), jejich relativní nákladovost, pravidla zařazování hospitalizací do skupin a metodiky související s vykazováním poskytnutých hrazených služeb v akutní lůžkové péči.</a:t>
            </a:r>
          </a:p>
        </p:txBody>
      </p:sp>
    </p:spTree>
    <p:extLst>
      <p:ext uri="{BB962C8B-B14F-4D97-AF65-F5344CB8AC3E}">
        <p14:creationId xmlns:p14="http://schemas.microsoft.com/office/powerpoint/2010/main" val="29845564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142133"/>
            <a:ext cx="12077699" cy="832353"/>
          </a:xfrm>
        </p:spPr>
        <p:txBody>
          <a:bodyPr>
            <a:noAutofit/>
          </a:bodyPr>
          <a:lstStyle/>
          <a:p>
            <a:r>
              <a:rPr lang="pl-PL" sz="2800" dirty="0"/>
              <a:t>Struktura systému CZ-DRG</a:t>
            </a:r>
            <a:endParaRPr lang="cs-CZ" sz="2800" dirty="0"/>
          </a:p>
        </p:txBody>
      </p:sp>
      <p:sp>
        <p:nvSpPr>
          <p:cNvPr id="3" name="Zástupný obsah 4">
            <a:extLst>
              <a:ext uri="{FF2B5EF4-FFF2-40B4-BE49-F238E27FC236}">
                <a16:creationId xmlns:a16="http://schemas.microsoft.com/office/drawing/2014/main" id="{743A650D-349B-80A9-26CA-EAFCED4B55F1}"/>
              </a:ext>
            </a:extLst>
          </p:cNvPr>
          <p:cNvSpPr txBox="1">
            <a:spLocks/>
          </p:cNvSpPr>
          <p:nvPr/>
        </p:nvSpPr>
        <p:spPr>
          <a:xfrm>
            <a:off x="402363" y="989517"/>
            <a:ext cx="11356649" cy="45569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5113" lvl="1" indent="-265113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600" b="1" dirty="0"/>
              <a:t>Systém CZ-DRG </a:t>
            </a:r>
            <a:r>
              <a:rPr lang="cs-CZ" sz="1600" dirty="0"/>
              <a:t>je založen na hierarchickém třídění jednotek klasifikace, kterými jsou tzv. </a:t>
            </a:r>
            <a:r>
              <a:rPr lang="cs-CZ" sz="1600" b="1" dirty="0"/>
              <a:t>hospitalizační případy</a:t>
            </a:r>
            <a:r>
              <a:rPr lang="cs-CZ" sz="1600" dirty="0"/>
              <a:t>, do výsledných tříd systému, tzv. DRG skupin. Třídění probíhá podle předem stanovených kritérií a na základě známých charakteristik hospitalizačního případu popsaných s využitím primárních klasifikačních systémů, kterými v případě CZ-DRG jsou Mezinárodní klasifikace nemocí 10. revize (MKN-10) a Seznam zdravotních výkonů s bodovými hodnotami.</a:t>
            </a:r>
            <a:endParaRPr lang="cs-CZ" sz="2000" dirty="0">
              <a:solidFill>
                <a:prstClr val="black"/>
              </a:solidFill>
            </a:endParaRPr>
          </a:p>
        </p:txBody>
      </p:sp>
      <p:pic>
        <p:nvPicPr>
          <p:cNvPr id="4" name="Picture 2" descr="http://icons.iconarchive.com/icons/icons-land/medical/256/People-Patient-Male-icon.png">
            <a:extLst>
              <a:ext uri="{FF2B5EF4-FFF2-40B4-BE49-F238E27FC236}">
                <a16:creationId xmlns:a16="http://schemas.microsoft.com/office/drawing/2014/main" id="{6CDCCFAC-6E8A-36C4-1CA1-023CDE943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6777" y="2187328"/>
            <a:ext cx="540000" cy="540000"/>
          </a:xfrm>
          <a:prstGeom prst="rect">
            <a:avLst/>
          </a:prstGeom>
          <a:noFill/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F05B0BC4-913B-0249-1FB6-8D61691BCE1D}"/>
              </a:ext>
            </a:extLst>
          </p:cNvPr>
          <p:cNvSpPr/>
          <p:nvPr/>
        </p:nvSpPr>
        <p:spPr>
          <a:xfrm>
            <a:off x="749073" y="2928106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cs-CZ" b="1" dirty="0">
                <a:cs typeface="Arial" pitchFamily="34" charset="0"/>
              </a:rPr>
              <a:t>MDC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504585D0-7363-4C18-F189-FE41BDD3554C}"/>
              </a:ext>
            </a:extLst>
          </p:cNvPr>
          <p:cNvSpPr/>
          <p:nvPr/>
        </p:nvSpPr>
        <p:spPr>
          <a:xfrm>
            <a:off x="749073" y="3809864"/>
            <a:ext cx="1098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cs-CZ" b="1" dirty="0">
                <a:cs typeface="Arial" pitchFamily="34" charset="0"/>
              </a:rPr>
              <a:t>DRG </a:t>
            </a:r>
            <a:r>
              <a:rPr lang="cs-CZ" altLang="cs-CZ" b="1" dirty="0">
                <a:cs typeface="Arial" pitchFamily="34" charset="0"/>
              </a:rPr>
              <a:t>báze</a:t>
            </a:r>
            <a:endParaRPr lang="pl-PL" altLang="cs-CZ" b="1" dirty="0">
              <a:cs typeface="Arial" pitchFamily="34" charset="0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AD90641D-DAA2-0C32-B29B-3FB698ADCB49}"/>
              </a:ext>
            </a:extLst>
          </p:cNvPr>
          <p:cNvSpPr/>
          <p:nvPr/>
        </p:nvSpPr>
        <p:spPr>
          <a:xfrm>
            <a:off x="749073" y="4669246"/>
            <a:ext cx="1398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cs-CZ" b="1" dirty="0">
                <a:cs typeface="Arial" pitchFamily="34" charset="0"/>
              </a:rPr>
              <a:t>DRG skupina</a:t>
            </a:r>
          </a:p>
        </p:txBody>
      </p:sp>
      <p:sp>
        <p:nvSpPr>
          <p:cNvPr id="8" name="Rectangle 184">
            <a:extLst>
              <a:ext uri="{FF2B5EF4-FFF2-40B4-BE49-F238E27FC236}">
                <a16:creationId xmlns:a16="http://schemas.microsoft.com/office/drawing/2014/main" id="{742A6D44-52CF-F1EB-DC2F-0B5BADAE4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2934" y="4728106"/>
            <a:ext cx="360362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9" name="Rectangle 184">
            <a:extLst>
              <a:ext uri="{FF2B5EF4-FFF2-40B4-BE49-F238E27FC236}">
                <a16:creationId xmlns:a16="http://schemas.microsoft.com/office/drawing/2014/main" id="{F10D82B8-63C8-52D6-C538-1C44C29A6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4274" y="4728106"/>
            <a:ext cx="360362" cy="3603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10" name="Rectangle 184">
            <a:extLst>
              <a:ext uri="{FF2B5EF4-FFF2-40B4-BE49-F238E27FC236}">
                <a16:creationId xmlns:a16="http://schemas.microsoft.com/office/drawing/2014/main" id="{5CAC3EC3-F4B2-7B14-599B-568ACE66F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614" y="4728106"/>
            <a:ext cx="360362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F05F240F-30E7-4132-2C9A-3B214321712F}"/>
              </a:ext>
            </a:extLst>
          </p:cNvPr>
          <p:cNvSpPr/>
          <p:nvPr/>
        </p:nvSpPr>
        <p:spPr>
          <a:xfrm>
            <a:off x="2251124" y="5209196"/>
            <a:ext cx="728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cs-CZ" sz="1400" dirty="0">
                <a:cs typeface="Arial" pitchFamily="34" charset="0"/>
              </a:rPr>
              <a:t>DRG </a:t>
            </a:r>
            <a:r>
              <a:rPr lang="cs-CZ" altLang="cs-CZ" sz="1400" b="1" dirty="0">
                <a:cs typeface="Arial" pitchFamily="34" charset="0"/>
              </a:rPr>
              <a:t>0</a:t>
            </a:r>
            <a:r>
              <a:rPr lang="pl-PL" altLang="cs-CZ" sz="1400" b="1" dirty="0">
                <a:cs typeface="Arial" pitchFamily="34" charset="0"/>
              </a:rPr>
              <a:t>1</a:t>
            </a:r>
            <a:endParaRPr lang="cs-CZ" sz="1400" b="1" dirty="0"/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6D82A9BE-D4DD-8EBD-8441-138D8F81263E}"/>
              </a:ext>
            </a:extLst>
          </p:cNvPr>
          <p:cNvSpPr/>
          <p:nvPr/>
        </p:nvSpPr>
        <p:spPr>
          <a:xfrm>
            <a:off x="2982462" y="5209196"/>
            <a:ext cx="728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cs-CZ" sz="1400" dirty="0">
                <a:cs typeface="Arial" pitchFamily="34" charset="0"/>
              </a:rPr>
              <a:t>DRG </a:t>
            </a:r>
            <a:r>
              <a:rPr lang="cs-CZ" altLang="cs-CZ" sz="1400" b="1" dirty="0">
                <a:cs typeface="Arial" pitchFamily="34" charset="0"/>
              </a:rPr>
              <a:t>0</a:t>
            </a:r>
            <a:r>
              <a:rPr lang="pl-PL" altLang="cs-CZ" sz="1400" b="1" dirty="0">
                <a:cs typeface="Arial" pitchFamily="34" charset="0"/>
              </a:rPr>
              <a:t>2</a:t>
            </a:r>
            <a:endParaRPr lang="cs-CZ" sz="1400" b="1" dirty="0"/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775C6F32-171F-9BC8-798F-F201E29324BA}"/>
              </a:ext>
            </a:extLst>
          </p:cNvPr>
          <p:cNvSpPr/>
          <p:nvPr/>
        </p:nvSpPr>
        <p:spPr>
          <a:xfrm>
            <a:off x="3713800" y="5209196"/>
            <a:ext cx="728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cs-CZ" sz="1400" dirty="0">
                <a:cs typeface="Arial" pitchFamily="34" charset="0"/>
              </a:rPr>
              <a:t>DRG </a:t>
            </a:r>
            <a:r>
              <a:rPr lang="cs-CZ" altLang="cs-CZ" sz="1400" b="1" dirty="0">
                <a:cs typeface="Arial" pitchFamily="34" charset="0"/>
              </a:rPr>
              <a:t>0</a:t>
            </a:r>
            <a:r>
              <a:rPr lang="pl-PL" altLang="cs-CZ" sz="1400" b="1" dirty="0">
                <a:cs typeface="Arial" pitchFamily="34" charset="0"/>
              </a:rPr>
              <a:t>3</a:t>
            </a:r>
            <a:endParaRPr lang="cs-CZ" sz="1400" b="1" dirty="0"/>
          </a:p>
        </p:txBody>
      </p:sp>
      <p:sp>
        <p:nvSpPr>
          <p:cNvPr id="14" name="Rectangle 184">
            <a:extLst>
              <a:ext uri="{FF2B5EF4-FFF2-40B4-BE49-F238E27FC236}">
                <a16:creationId xmlns:a16="http://schemas.microsoft.com/office/drawing/2014/main" id="{69FD8CFB-B7BA-BF0B-4B62-492E0ED19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953" y="4728106"/>
            <a:ext cx="360362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EDA54392-5022-37B1-0604-1902A7A89758}"/>
              </a:ext>
            </a:extLst>
          </p:cNvPr>
          <p:cNvSpPr/>
          <p:nvPr/>
        </p:nvSpPr>
        <p:spPr>
          <a:xfrm>
            <a:off x="4445139" y="5209196"/>
            <a:ext cx="728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cs-CZ" sz="1400" dirty="0">
                <a:cs typeface="Arial" pitchFamily="34" charset="0"/>
              </a:rPr>
              <a:t>DRG </a:t>
            </a:r>
            <a:r>
              <a:rPr lang="cs-CZ" altLang="cs-CZ" sz="1400" b="1" dirty="0">
                <a:cs typeface="Arial" pitchFamily="34" charset="0"/>
              </a:rPr>
              <a:t>0</a:t>
            </a:r>
            <a:r>
              <a:rPr lang="pl-PL" altLang="cs-CZ" sz="1400" b="1" dirty="0">
                <a:cs typeface="Arial" pitchFamily="34" charset="0"/>
              </a:rPr>
              <a:t>4</a:t>
            </a:r>
            <a:endParaRPr lang="cs-CZ" sz="1400" b="1" dirty="0"/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ED0DD0E2-6F2A-F503-6F0F-FE2C80F58E89}"/>
              </a:ext>
            </a:extLst>
          </p:cNvPr>
          <p:cNvSpPr/>
          <p:nvPr/>
        </p:nvSpPr>
        <p:spPr>
          <a:xfrm>
            <a:off x="749073" y="2198777"/>
            <a:ext cx="255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cs-CZ" b="1" dirty="0">
                <a:cs typeface="Arial" pitchFamily="34" charset="0"/>
              </a:rPr>
              <a:t>Hospitalizační případ</a:t>
            </a:r>
          </a:p>
        </p:txBody>
      </p:sp>
      <p:cxnSp>
        <p:nvCxnSpPr>
          <p:cNvPr id="17" name="Pravoúhlá spojnice 66">
            <a:extLst>
              <a:ext uri="{FF2B5EF4-FFF2-40B4-BE49-F238E27FC236}">
                <a16:creationId xmlns:a16="http://schemas.microsoft.com/office/drawing/2014/main" id="{C6828BF9-332A-1E7F-FAFE-E267EAC8CF5B}"/>
              </a:ext>
            </a:extLst>
          </p:cNvPr>
          <p:cNvCxnSpPr>
            <a:stCxn id="36" idx="2"/>
            <a:endCxn id="10" idx="0"/>
          </p:cNvCxnSpPr>
          <p:nvPr/>
        </p:nvCxnSpPr>
        <p:spPr>
          <a:xfrm rot="16200000" flipH="1">
            <a:off x="3653471" y="4305782"/>
            <a:ext cx="484286" cy="360362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ravoúhlá spojnice 68">
            <a:extLst>
              <a:ext uri="{FF2B5EF4-FFF2-40B4-BE49-F238E27FC236}">
                <a16:creationId xmlns:a16="http://schemas.microsoft.com/office/drawing/2014/main" id="{C608BDF3-EA30-9B30-5713-C1975D1FC8E2}"/>
              </a:ext>
            </a:extLst>
          </p:cNvPr>
          <p:cNvCxnSpPr>
            <a:stCxn id="36" idx="2"/>
            <a:endCxn id="14" idx="0"/>
          </p:cNvCxnSpPr>
          <p:nvPr/>
        </p:nvCxnSpPr>
        <p:spPr>
          <a:xfrm rot="16200000" flipH="1">
            <a:off x="4019140" y="3940112"/>
            <a:ext cx="484286" cy="1091701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ravoúhlá spojnice 69">
            <a:extLst>
              <a:ext uri="{FF2B5EF4-FFF2-40B4-BE49-F238E27FC236}">
                <a16:creationId xmlns:a16="http://schemas.microsoft.com/office/drawing/2014/main" id="{479334F3-66B5-6334-92B0-6A840F807803}"/>
              </a:ext>
            </a:extLst>
          </p:cNvPr>
          <p:cNvCxnSpPr>
            <a:stCxn id="36" idx="2"/>
            <a:endCxn id="9" idx="0"/>
          </p:cNvCxnSpPr>
          <p:nvPr/>
        </p:nvCxnSpPr>
        <p:spPr>
          <a:xfrm rot="5400000">
            <a:off x="3287801" y="4300474"/>
            <a:ext cx="484286" cy="37097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ravoúhlá spojnice 73">
            <a:extLst>
              <a:ext uri="{FF2B5EF4-FFF2-40B4-BE49-F238E27FC236}">
                <a16:creationId xmlns:a16="http://schemas.microsoft.com/office/drawing/2014/main" id="{52607FC9-5B09-C11B-055B-A8446F5DAD32}"/>
              </a:ext>
            </a:extLst>
          </p:cNvPr>
          <p:cNvCxnSpPr>
            <a:stCxn id="36" idx="2"/>
            <a:endCxn id="8" idx="0"/>
          </p:cNvCxnSpPr>
          <p:nvPr/>
        </p:nvCxnSpPr>
        <p:spPr>
          <a:xfrm rot="5400000">
            <a:off x="2922131" y="3934804"/>
            <a:ext cx="484286" cy="1102318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87">
            <a:extLst>
              <a:ext uri="{FF2B5EF4-FFF2-40B4-BE49-F238E27FC236}">
                <a16:creationId xmlns:a16="http://schemas.microsoft.com/office/drawing/2014/main" id="{38B7BF22-4228-ABEF-5D39-04DF0FACE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3869" y="3130520"/>
            <a:ext cx="252000" cy="252000"/>
          </a:xfrm>
          <a:prstGeom prst="rect">
            <a:avLst/>
          </a:prstGeom>
          <a:solidFill>
            <a:srgbClr val="D68C8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22" name="Rectangle 187">
            <a:extLst>
              <a:ext uri="{FF2B5EF4-FFF2-40B4-BE49-F238E27FC236}">
                <a16:creationId xmlns:a16="http://schemas.microsoft.com/office/drawing/2014/main" id="{6E4445BA-66D9-71F4-2CDD-CC6E1B267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251" y="3128207"/>
            <a:ext cx="360363" cy="360363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23" name="Rectangle 187">
            <a:extLst>
              <a:ext uri="{FF2B5EF4-FFF2-40B4-BE49-F238E27FC236}">
                <a16:creationId xmlns:a16="http://schemas.microsoft.com/office/drawing/2014/main" id="{4784B860-49C9-5D50-82E9-59E01CF69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487" y="3128207"/>
            <a:ext cx="180000" cy="180000"/>
          </a:xfrm>
          <a:prstGeom prst="rect">
            <a:avLst/>
          </a:prstGeom>
          <a:solidFill>
            <a:srgbClr val="DC9E9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24" name="Rectangle 187">
            <a:extLst>
              <a:ext uri="{FF2B5EF4-FFF2-40B4-BE49-F238E27FC236}">
                <a16:creationId xmlns:a16="http://schemas.microsoft.com/office/drawing/2014/main" id="{A3B6F33C-1A1E-203C-35AD-884E80D61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460" y="3128207"/>
            <a:ext cx="144000" cy="144000"/>
          </a:xfrm>
          <a:prstGeom prst="rect">
            <a:avLst/>
          </a:prstGeom>
          <a:solidFill>
            <a:srgbClr val="EAC5C4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25" name="Rectangle 187">
            <a:extLst>
              <a:ext uri="{FF2B5EF4-FFF2-40B4-BE49-F238E27FC236}">
                <a16:creationId xmlns:a16="http://schemas.microsoft.com/office/drawing/2014/main" id="{8EC21A09-C39F-A300-C07D-85D9E8067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3976" y="3128207"/>
            <a:ext cx="252000" cy="252000"/>
          </a:xfrm>
          <a:prstGeom prst="rect">
            <a:avLst/>
          </a:prstGeom>
          <a:solidFill>
            <a:srgbClr val="D68C8A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26" name="Rectangle 187">
            <a:extLst>
              <a:ext uri="{FF2B5EF4-FFF2-40B4-BE49-F238E27FC236}">
                <a16:creationId xmlns:a16="http://schemas.microsoft.com/office/drawing/2014/main" id="{397DBD02-4DA8-7523-BB88-DFBF524076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4338" y="3129973"/>
            <a:ext cx="180000" cy="180000"/>
          </a:xfrm>
          <a:prstGeom prst="rect">
            <a:avLst/>
          </a:prstGeom>
          <a:solidFill>
            <a:srgbClr val="DC9E9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27" name="Rectangle 187">
            <a:extLst>
              <a:ext uri="{FF2B5EF4-FFF2-40B4-BE49-F238E27FC236}">
                <a16:creationId xmlns:a16="http://schemas.microsoft.com/office/drawing/2014/main" id="{A9BA135B-6B23-EF25-E6C7-2012E6E9A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700" y="3128207"/>
            <a:ext cx="144000" cy="144000"/>
          </a:xfrm>
          <a:prstGeom prst="rect">
            <a:avLst/>
          </a:prstGeom>
          <a:solidFill>
            <a:srgbClr val="EAC5C4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cxnSp>
        <p:nvCxnSpPr>
          <p:cNvPr id="28" name="Pravoúhlá spojnice 38">
            <a:extLst>
              <a:ext uri="{FF2B5EF4-FFF2-40B4-BE49-F238E27FC236}">
                <a16:creationId xmlns:a16="http://schemas.microsoft.com/office/drawing/2014/main" id="{69D0228D-56E5-948F-4FD3-32363E695E34}"/>
              </a:ext>
            </a:extLst>
          </p:cNvPr>
          <p:cNvCxnSpPr>
            <a:stCxn id="4" idx="2"/>
            <a:endCxn id="27" idx="0"/>
          </p:cNvCxnSpPr>
          <p:nvPr/>
        </p:nvCxnSpPr>
        <p:spPr>
          <a:xfrm rot="16200000" flipH="1">
            <a:off x="4020299" y="2423805"/>
            <a:ext cx="400879" cy="100792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ravoúhlá spojnice 41">
            <a:extLst>
              <a:ext uri="{FF2B5EF4-FFF2-40B4-BE49-F238E27FC236}">
                <a16:creationId xmlns:a16="http://schemas.microsoft.com/office/drawing/2014/main" id="{A5538FD7-608D-3662-3E1A-601A5BED1762}"/>
              </a:ext>
            </a:extLst>
          </p:cNvPr>
          <p:cNvCxnSpPr>
            <a:stCxn id="4" idx="2"/>
            <a:endCxn id="26" idx="0"/>
          </p:cNvCxnSpPr>
          <p:nvPr/>
        </p:nvCxnSpPr>
        <p:spPr>
          <a:xfrm rot="16200000" flipH="1">
            <a:off x="3884235" y="2559869"/>
            <a:ext cx="402645" cy="737561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ravoúhlá spojnice 55">
            <a:extLst>
              <a:ext uri="{FF2B5EF4-FFF2-40B4-BE49-F238E27FC236}">
                <a16:creationId xmlns:a16="http://schemas.microsoft.com/office/drawing/2014/main" id="{50780E55-FBF4-DF11-80D8-49D91624D8B4}"/>
              </a:ext>
            </a:extLst>
          </p:cNvPr>
          <p:cNvCxnSpPr>
            <a:stCxn id="4" idx="2"/>
            <a:endCxn id="25" idx="0"/>
          </p:cNvCxnSpPr>
          <p:nvPr/>
        </p:nvCxnSpPr>
        <p:spPr>
          <a:xfrm rot="16200000" flipH="1">
            <a:off x="3722937" y="2721167"/>
            <a:ext cx="400879" cy="413199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ravoúhlá spojnice 56">
            <a:extLst>
              <a:ext uri="{FF2B5EF4-FFF2-40B4-BE49-F238E27FC236}">
                <a16:creationId xmlns:a16="http://schemas.microsoft.com/office/drawing/2014/main" id="{0DF90AFB-DBC0-3F8A-B2F2-948443566E61}"/>
              </a:ext>
            </a:extLst>
          </p:cNvPr>
          <p:cNvCxnSpPr>
            <a:stCxn id="4" idx="2"/>
            <a:endCxn id="21" idx="0"/>
          </p:cNvCxnSpPr>
          <p:nvPr/>
        </p:nvCxnSpPr>
        <p:spPr>
          <a:xfrm rot="5400000">
            <a:off x="3306727" y="2720470"/>
            <a:ext cx="403192" cy="416908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ravoúhlá spojnice 57">
            <a:extLst>
              <a:ext uri="{FF2B5EF4-FFF2-40B4-BE49-F238E27FC236}">
                <a16:creationId xmlns:a16="http://schemas.microsoft.com/office/drawing/2014/main" id="{72899DA9-201E-2DE7-B34A-BB777037F5DE}"/>
              </a:ext>
            </a:extLst>
          </p:cNvPr>
          <p:cNvCxnSpPr>
            <a:stCxn id="4" idx="2"/>
            <a:endCxn id="23" idx="0"/>
          </p:cNvCxnSpPr>
          <p:nvPr/>
        </p:nvCxnSpPr>
        <p:spPr>
          <a:xfrm rot="5400000">
            <a:off x="3145193" y="2556622"/>
            <a:ext cx="400879" cy="742290"/>
          </a:xfrm>
          <a:prstGeom prst="bentConnector3">
            <a:avLst>
              <a:gd name="adj1" fmla="val 50000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ravoúhlá spojnice 58">
            <a:extLst>
              <a:ext uri="{FF2B5EF4-FFF2-40B4-BE49-F238E27FC236}">
                <a16:creationId xmlns:a16="http://schemas.microsoft.com/office/drawing/2014/main" id="{A2B7FC6B-5524-F67C-DF4B-4CC78B88690F}"/>
              </a:ext>
            </a:extLst>
          </p:cNvPr>
          <p:cNvCxnSpPr>
            <a:stCxn id="4" idx="2"/>
            <a:endCxn id="24" idx="0"/>
          </p:cNvCxnSpPr>
          <p:nvPr/>
        </p:nvCxnSpPr>
        <p:spPr>
          <a:xfrm rot="5400000">
            <a:off x="3007680" y="2419109"/>
            <a:ext cx="400879" cy="1017317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nice se šipkou 33">
            <a:extLst>
              <a:ext uri="{FF2B5EF4-FFF2-40B4-BE49-F238E27FC236}">
                <a16:creationId xmlns:a16="http://schemas.microsoft.com/office/drawing/2014/main" id="{2A9609BB-5DDB-E649-B7C1-ED3EC2A69AF5}"/>
              </a:ext>
            </a:extLst>
          </p:cNvPr>
          <p:cNvCxnSpPr>
            <a:stCxn id="4" idx="2"/>
            <a:endCxn id="22" idx="0"/>
          </p:cNvCxnSpPr>
          <p:nvPr/>
        </p:nvCxnSpPr>
        <p:spPr>
          <a:xfrm flipH="1">
            <a:off x="3715433" y="2727328"/>
            <a:ext cx="1344" cy="40087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187">
            <a:extLst>
              <a:ext uri="{FF2B5EF4-FFF2-40B4-BE49-F238E27FC236}">
                <a16:creationId xmlns:a16="http://schemas.microsoft.com/office/drawing/2014/main" id="{55CAB770-50EE-47AE-B9F5-7CC8C073D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487" y="3991820"/>
            <a:ext cx="252000" cy="252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36" name="Rectangle 187">
            <a:extLst>
              <a:ext uri="{FF2B5EF4-FFF2-40B4-BE49-F238E27FC236}">
                <a16:creationId xmlns:a16="http://schemas.microsoft.com/office/drawing/2014/main" id="{CA69148A-6928-DC2F-4C10-FFCD82144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251" y="3883457"/>
            <a:ext cx="360363" cy="36036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37" name="Rectangle 187">
            <a:extLst>
              <a:ext uri="{FF2B5EF4-FFF2-40B4-BE49-F238E27FC236}">
                <a16:creationId xmlns:a16="http://schemas.microsoft.com/office/drawing/2014/main" id="{F71F84D5-0DE6-9C33-3F84-F8AF8F72D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3346" y="4063638"/>
            <a:ext cx="180000" cy="180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38" name="Rectangle 187">
            <a:extLst>
              <a:ext uri="{FF2B5EF4-FFF2-40B4-BE49-F238E27FC236}">
                <a16:creationId xmlns:a16="http://schemas.microsoft.com/office/drawing/2014/main" id="{EB68E304-61B6-305B-E6BC-6C5A6BF81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8205" y="4099638"/>
            <a:ext cx="144000" cy="1440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39" name="Rectangle 187">
            <a:extLst>
              <a:ext uri="{FF2B5EF4-FFF2-40B4-BE49-F238E27FC236}">
                <a16:creationId xmlns:a16="http://schemas.microsoft.com/office/drawing/2014/main" id="{EB258BF3-29C0-75EF-2CB4-65AB9975D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9064" y="3998183"/>
            <a:ext cx="252000" cy="252000"/>
          </a:xfrm>
          <a:prstGeom prst="rect">
            <a:avLst/>
          </a:prstGeom>
          <a:solidFill>
            <a:srgbClr val="9ED56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40" name="Rectangle 187">
            <a:extLst>
              <a:ext uri="{FF2B5EF4-FFF2-40B4-BE49-F238E27FC236}">
                <a16:creationId xmlns:a16="http://schemas.microsoft.com/office/drawing/2014/main" id="{8525508B-5205-4725-C69D-84529FF05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4514" y="4070183"/>
            <a:ext cx="180000" cy="18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sp>
        <p:nvSpPr>
          <p:cNvPr id="41" name="Rectangle 187">
            <a:extLst>
              <a:ext uri="{FF2B5EF4-FFF2-40B4-BE49-F238E27FC236}">
                <a16:creationId xmlns:a16="http://schemas.microsoft.com/office/drawing/2014/main" id="{F8EC4314-E550-30DC-AA4B-F4E7036AC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7964" y="4106183"/>
            <a:ext cx="144000" cy="144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b="1" dirty="0">
              <a:solidFill>
                <a:srgbClr val="000000"/>
              </a:solidFill>
            </a:endParaRPr>
          </a:p>
        </p:txBody>
      </p:sp>
      <p:cxnSp>
        <p:nvCxnSpPr>
          <p:cNvPr id="42" name="Pravoúhlá spojnice 71">
            <a:extLst>
              <a:ext uri="{FF2B5EF4-FFF2-40B4-BE49-F238E27FC236}">
                <a16:creationId xmlns:a16="http://schemas.microsoft.com/office/drawing/2014/main" id="{3F3F034C-4D4B-2AF2-29C5-FF5B651E3F52}"/>
              </a:ext>
            </a:extLst>
          </p:cNvPr>
          <p:cNvCxnSpPr>
            <a:stCxn id="22" idx="2"/>
            <a:endCxn id="41" idx="0"/>
          </p:cNvCxnSpPr>
          <p:nvPr/>
        </p:nvCxnSpPr>
        <p:spPr>
          <a:xfrm rot="16200000" flipH="1">
            <a:off x="4068892" y="3135110"/>
            <a:ext cx="617613" cy="1324531"/>
          </a:xfrm>
          <a:prstGeom prst="bentConnector3">
            <a:avLst>
              <a:gd name="adj1" fmla="val 38931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ravoúhlá spojnice 72">
            <a:extLst>
              <a:ext uri="{FF2B5EF4-FFF2-40B4-BE49-F238E27FC236}">
                <a16:creationId xmlns:a16="http://schemas.microsoft.com/office/drawing/2014/main" id="{10A061DC-DC72-7FAF-E4CC-BCBCED6E86ED}"/>
              </a:ext>
            </a:extLst>
          </p:cNvPr>
          <p:cNvCxnSpPr>
            <a:cxnSpLocks/>
            <a:stCxn id="22" idx="2"/>
            <a:endCxn id="40" idx="0"/>
          </p:cNvCxnSpPr>
          <p:nvPr/>
        </p:nvCxnSpPr>
        <p:spPr>
          <a:xfrm rot="16200000" flipH="1">
            <a:off x="3899167" y="3304835"/>
            <a:ext cx="581613" cy="949081"/>
          </a:xfrm>
          <a:prstGeom prst="bentConnector3">
            <a:avLst>
              <a:gd name="adj1" fmla="val 42653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ravoúhlá spojnice 74">
            <a:extLst>
              <a:ext uri="{FF2B5EF4-FFF2-40B4-BE49-F238E27FC236}">
                <a16:creationId xmlns:a16="http://schemas.microsoft.com/office/drawing/2014/main" id="{AB636DEE-1B0D-6F81-EEA5-BF13B5A456A6}"/>
              </a:ext>
            </a:extLst>
          </p:cNvPr>
          <p:cNvCxnSpPr>
            <a:stCxn id="22" idx="2"/>
            <a:endCxn id="39" idx="0"/>
          </p:cNvCxnSpPr>
          <p:nvPr/>
        </p:nvCxnSpPr>
        <p:spPr>
          <a:xfrm rot="16200000" flipH="1">
            <a:off x="3720442" y="3483560"/>
            <a:ext cx="509613" cy="51963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ravoúhlá spojnice 75">
            <a:extLst>
              <a:ext uri="{FF2B5EF4-FFF2-40B4-BE49-F238E27FC236}">
                <a16:creationId xmlns:a16="http://schemas.microsoft.com/office/drawing/2014/main" id="{8BCB7C2C-FCAD-3838-261C-B8F538561F22}"/>
              </a:ext>
            </a:extLst>
          </p:cNvPr>
          <p:cNvCxnSpPr>
            <a:stCxn id="22" idx="2"/>
            <a:endCxn id="35" idx="0"/>
          </p:cNvCxnSpPr>
          <p:nvPr/>
        </p:nvCxnSpPr>
        <p:spPr>
          <a:xfrm rot="5400000">
            <a:off x="3201335" y="3477722"/>
            <a:ext cx="503250" cy="524946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ravoúhlá spojnice 76">
            <a:extLst>
              <a:ext uri="{FF2B5EF4-FFF2-40B4-BE49-F238E27FC236}">
                <a16:creationId xmlns:a16="http://schemas.microsoft.com/office/drawing/2014/main" id="{47CC22B3-0469-D76E-149E-FB3EF4F135D4}"/>
              </a:ext>
            </a:extLst>
          </p:cNvPr>
          <p:cNvCxnSpPr>
            <a:stCxn id="22" idx="2"/>
            <a:endCxn id="37" idx="0"/>
          </p:cNvCxnSpPr>
          <p:nvPr/>
        </p:nvCxnSpPr>
        <p:spPr>
          <a:xfrm rot="5400000">
            <a:off x="2946856" y="3295061"/>
            <a:ext cx="575068" cy="962087"/>
          </a:xfrm>
          <a:prstGeom prst="bentConnector3">
            <a:avLst>
              <a:gd name="adj1" fmla="val 42570"/>
            </a:avLst>
          </a:prstGeom>
          <a:ln w="9525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ravoúhlá spojnice 77">
            <a:extLst>
              <a:ext uri="{FF2B5EF4-FFF2-40B4-BE49-F238E27FC236}">
                <a16:creationId xmlns:a16="http://schemas.microsoft.com/office/drawing/2014/main" id="{1CCF43E7-5BBD-0AC8-D16A-5BDD725A41AE}"/>
              </a:ext>
            </a:extLst>
          </p:cNvPr>
          <p:cNvCxnSpPr>
            <a:stCxn id="22" idx="2"/>
            <a:endCxn id="38" idx="0"/>
          </p:cNvCxnSpPr>
          <p:nvPr/>
        </p:nvCxnSpPr>
        <p:spPr>
          <a:xfrm rot="5400000">
            <a:off x="2737285" y="3121490"/>
            <a:ext cx="611068" cy="1345228"/>
          </a:xfrm>
          <a:prstGeom prst="bentConnector3">
            <a:avLst>
              <a:gd name="adj1" fmla="val 40211"/>
            </a:avLst>
          </a:prstGeom>
          <a:ln w="63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se šipkou 47">
            <a:extLst>
              <a:ext uri="{FF2B5EF4-FFF2-40B4-BE49-F238E27FC236}">
                <a16:creationId xmlns:a16="http://schemas.microsoft.com/office/drawing/2014/main" id="{6660A3C0-FE30-09D5-EB52-2831720655AF}"/>
              </a:ext>
            </a:extLst>
          </p:cNvPr>
          <p:cNvCxnSpPr>
            <a:stCxn id="22" idx="2"/>
            <a:endCxn id="36" idx="0"/>
          </p:cNvCxnSpPr>
          <p:nvPr/>
        </p:nvCxnSpPr>
        <p:spPr>
          <a:xfrm>
            <a:off x="3715433" y="3488570"/>
            <a:ext cx="0" cy="3948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bdélník 48">
            <a:extLst>
              <a:ext uri="{FF2B5EF4-FFF2-40B4-BE49-F238E27FC236}">
                <a16:creationId xmlns:a16="http://schemas.microsoft.com/office/drawing/2014/main" id="{D0D881B8-20E6-950D-02F1-F16AE0143A67}"/>
              </a:ext>
            </a:extLst>
          </p:cNvPr>
          <p:cNvSpPr/>
          <p:nvPr/>
        </p:nvSpPr>
        <p:spPr>
          <a:xfrm>
            <a:off x="3511812" y="3120395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cs-CZ" b="1" dirty="0">
                <a:solidFill>
                  <a:schemeClr val="bg1"/>
                </a:solidFill>
                <a:cs typeface="Arial" pitchFamily="34" charset="0"/>
              </a:rPr>
              <a:t>05</a:t>
            </a:r>
          </a:p>
        </p:txBody>
      </p:sp>
      <p:sp>
        <p:nvSpPr>
          <p:cNvPr id="50" name="Obdélník 49">
            <a:extLst>
              <a:ext uri="{FF2B5EF4-FFF2-40B4-BE49-F238E27FC236}">
                <a16:creationId xmlns:a16="http://schemas.microsoft.com/office/drawing/2014/main" id="{96755100-883B-851D-8D25-E236362F2207}"/>
              </a:ext>
            </a:extLst>
          </p:cNvPr>
          <p:cNvSpPr/>
          <p:nvPr/>
        </p:nvSpPr>
        <p:spPr>
          <a:xfrm>
            <a:off x="3507878" y="3919133"/>
            <a:ext cx="4154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cs-CZ" sz="1400" b="1" dirty="0">
                <a:cs typeface="Arial" pitchFamily="34" charset="0"/>
              </a:rPr>
              <a:t>I03</a:t>
            </a:r>
          </a:p>
        </p:txBody>
      </p:sp>
      <p:sp>
        <p:nvSpPr>
          <p:cNvPr id="51" name="Obdélník 50">
            <a:extLst>
              <a:ext uri="{FF2B5EF4-FFF2-40B4-BE49-F238E27FC236}">
                <a16:creationId xmlns:a16="http://schemas.microsoft.com/office/drawing/2014/main" id="{CDF8A51F-E3D8-97BF-0E4B-BF0BD88B3B64}"/>
              </a:ext>
            </a:extLst>
          </p:cNvPr>
          <p:cNvSpPr/>
          <p:nvPr/>
        </p:nvSpPr>
        <p:spPr>
          <a:xfrm>
            <a:off x="3159223" y="4764942"/>
            <a:ext cx="3674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cs-CZ" sz="1400" b="1" dirty="0">
                <a:cs typeface="Arial" pitchFamily="34" charset="0"/>
              </a:rPr>
              <a:t>02</a:t>
            </a:r>
          </a:p>
        </p:txBody>
      </p:sp>
      <p:sp>
        <p:nvSpPr>
          <p:cNvPr id="52" name="Obdélník 51">
            <a:extLst>
              <a:ext uri="{FF2B5EF4-FFF2-40B4-BE49-F238E27FC236}">
                <a16:creationId xmlns:a16="http://schemas.microsoft.com/office/drawing/2014/main" id="{CDBB1EBF-1E85-35C7-8F30-B408C72F09BF}"/>
              </a:ext>
            </a:extLst>
          </p:cNvPr>
          <p:cNvSpPr/>
          <p:nvPr/>
        </p:nvSpPr>
        <p:spPr>
          <a:xfrm>
            <a:off x="749073" y="5879005"/>
            <a:ext cx="1546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cs-CZ" b="1" dirty="0">
                <a:cs typeface="Arial" pitchFamily="34" charset="0"/>
              </a:rPr>
              <a:t>Relativní váha</a:t>
            </a:r>
          </a:p>
        </p:txBody>
      </p:sp>
      <p:cxnSp>
        <p:nvCxnSpPr>
          <p:cNvPr id="53" name="Přímá spojnice 52">
            <a:extLst>
              <a:ext uri="{FF2B5EF4-FFF2-40B4-BE49-F238E27FC236}">
                <a16:creationId xmlns:a16="http://schemas.microsoft.com/office/drawing/2014/main" id="{B10C451D-A1E8-F5DC-EC58-A77EA88FCB6E}"/>
              </a:ext>
            </a:extLst>
          </p:cNvPr>
          <p:cNvCxnSpPr/>
          <p:nvPr/>
        </p:nvCxnSpPr>
        <p:spPr>
          <a:xfrm>
            <a:off x="704157" y="5642348"/>
            <a:ext cx="4670089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Obrázek 53">
            <a:extLst>
              <a:ext uri="{FF2B5EF4-FFF2-40B4-BE49-F238E27FC236}">
                <a16:creationId xmlns:a16="http://schemas.microsoft.com/office/drawing/2014/main" id="{84B9037C-4577-BDC1-C8DA-971166CB4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869" y="5896888"/>
            <a:ext cx="347179" cy="3482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" name="Obdélník 54">
            <a:extLst>
              <a:ext uri="{FF2B5EF4-FFF2-40B4-BE49-F238E27FC236}">
                <a16:creationId xmlns:a16="http://schemas.microsoft.com/office/drawing/2014/main" id="{499DFD7A-0B16-6A1F-81CA-B36D6BA66ABA}"/>
              </a:ext>
            </a:extLst>
          </p:cNvPr>
          <p:cNvSpPr/>
          <p:nvPr/>
        </p:nvSpPr>
        <p:spPr>
          <a:xfrm>
            <a:off x="3461659" y="5915578"/>
            <a:ext cx="3892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altLang="cs-CZ" sz="1400" b="1" dirty="0">
                <a:cs typeface="Arial" pitchFamily="34" charset="0"/>
              </a:rPr>
              <a:t>RV</a:t>
            </a:r>
            <a:endParaRPr lang="cs-CZ" sz="1400" b="1" dirty="0"/>
          </a:p>
        </p:txBody>
      </p:sp>
      <p:cxnSp>
        <p:nvCxnSpPr>
          <p:cNvPr id="56" name="Přímá spojnice se šipkou 55">
            <a:extLst>
              <a:ext uri="{FF2B5EF4-FFF2-40B4-BE49-F238E27FC236}">
                <a16:creationId xmlns:a16="http://schemas.microsoft.com/office/drawing/2014/main" id="{C23805C2-F7BF-5907-81E3-48178E62288F}"/>
              </a:ext>
            </a:extLst>
          </p:cNvPr>
          <p:cNvCxnSpPr>
            <a:stCxn id="12" idx="2"/>
          </p:cNvCxnSpPr>
          <p:nvPr/>
        </p:nvCxnSpPr>
        <p:spPr>
          <a:xfrm flipH="1">
            <a:off x="3344455" y="5516973"/>
            <a:ext cx="2017" cy="33639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bdélník 56">
            <a:extLst>
              <a:ext uri="{FF2B5EF4-FFF2-40B4-BE49-F238E27FC236}">
                <a16:creationId xmlns:a16="http://schemas.microsoft.com/office/drawing/2014/main" id="{06CA1DF9-0406-E2A1-497E-EBC5C3227F03}"/>
              </a:ext>
            </a:extLst>
          </p:cNvPr>
          <p:cNvSpPr/>
          <p:nvPr/>
        </p:nvSpPr>
        <p:spPr>
          <a:xfrm>
            <a:off x="5582183" y="2884835"/>
            <a:ext cx="61853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cs-CZ" sz="1400" b="1" dirty="0">
                <a:cs typeface="Arial" pitchFamily="34" charset="0"/>
              </a:rPr>
              <a:t>Zařazení</a:t>
            </a:r>
            <a:r>
              <a:rPr lang="cs-CZ" altLang="cs-CZ" sz="1400" b="1" dirty="0">
                <a:cs typeface="Arial" pitchFamily="34" charset="0"/>
              </a:rPr>
              <a:t> do MDC </a:t>
            </a:r>
            <a:r>
              <a:rPr lang="cs-CZ" altLang="cs-CZ" sz="1400" dirty="0">
                <a:cs typeface="Arial" pitchFamily="34" charset="0"/>
              </a:rPr>
              <a:t>na základě kompletního rozkladu sady přípustných </a:t>
            </a:r>
            <a:r>
              <a:rPr lang="cs-CZ" altLang="cs-CZ" sz="1400" b="1" dirty="0">
                <a:cs typeface="Arial" pitchFamily="34" charset="0"/>
              </a:rPr>
              <a:t>MKN-10 kódů pro hlavní diagnózy </a:t>
            </a:r>
            <a:r>
              <a:rPr lang="cs-CZ" altLang="cs-CZ" sz="1400" dirty="0">
                <a:cs typeface="Arial" pitchFamily="34" charset="0"/>
              </a:rPr>
              <a:t>v systému CZ-DRG mezi jednotlivé MDC (s výjimkou MDC 00, 15, 25).</a:t>
            </a:r>
            <a:endParaRPr lang="pl-PL" altLang="cs-CZ" sz="1400" dirty="0">
              <a:cs typeface="Arial" pitchFamily="34" charset="0"/>
            </a:endParaRPr>
          </a:p>
        </p:txBody>
      </p:sp>
      <p:sp>
        <p:nvSpPr>
          <p:cNvPr id="58" name="Obdélník 57">
            <a:extLst>
              <a:ext uri="{FF2B5EF4-FFF2-40B4-BE49-F238E27FC236}">
                <a16:creationId xmlns:a16="http://schemas.microsoft.com/office/drawing/2014/main" id="{9F78430B-7983-90AC-64F3-CB6C6C22E2B7}"/>
              </a:ext>
            </a:extLst>
          </p:cNvPr>
          <p:cNvSpPr/>
          <p:nvPr/>
        </p:nvSpPr>
        <p:spPr>
          <a:xfrm>
            <a:off x="5582183" y="3779765"/>
            <a:ext cx="64595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cs-CZ" sz="1400" b="1" dirty="0">
                <a:cs typeface="Arial" pitchFamily="34" charset="0"/>
              </a:rPr>
              <a:t>Zařazení do DRG báze </a:t>
            </a:r>
            <a:r>
              <a:rPr lang="pl-PL" altLang="cs-CZ" sz="1400" dirty="0">
                <a:cs typeface="Arial" pitchFamily="34" charset="0"/>
              </a:rPr>
              <a:t>na základě příslušné léčebné modality (vyjádřené zejména </a:t>
            </a:r>
            <a:r>
              <a:rPr lang="pl-PL" altLang="cs-CZ" sz="1400" b="1" dirty="0">
                <a:cs typeface="Arial" pitchFamily="34" charset="0"/>
              </a:rPr>
              <a:t>provedeným výkonem SZV</a:t>
            </a:r>
            <a:r>
              <a:rPr lang="pl-PL" altLang="cs-CZ" sz="1400" dirty="0">
                <a:cs typeface="Arial" pitchFamily="34" charset="0"/>
              </a:rPr>
              <a:t>). </a:t>
            </a:r>
          </a:p>
        </p:txBody>
      </p:sp>
      <p:sp>
        <p:nvSpPr>
          <p:cNvPr id="59" name="Obdélník 58">
            <a:extLst>
              <a:ext uri="{FF2B5EF4-FFF2-40B4-BE49-F238E27FC236}">
                <a16:creationId xmlns:a16="http://schemas.microsoft.com/office/drawing/2014/main" id="{97473180-4ED5-F3B2-0E1A-0D1CC471F082}"/>
              </a:ext>
            </a:extLst>
          </p:cNvPr>
          <p:cNvSpPr/>
          <p:nvPr/>
        </p:nvSpPr>
        <p:spPr>
          <a:xfrm>
            <a:off x="5582183" y="4535887"/>
            <a:ext cx="63758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cs-CZ" sz="1400" b="1" dirty="0">
                <a:cs typeface="Arial" pitchFamily="34" charset="0"/>
              </a:rPr>
              <a:t>Zařazení do DRG skupiny </a:t>
            </a:r>
            <a:r>
              <a:rPr lang="pl-PL" altLang="cs-CZ" sz="1400" dirty="0">
                <a:cs typeface="Arial" pitchFamily="34" charset="0"/>
              </a:rPr>
              <a:t>na základě vybraných charakteristik hospitalizačního případu </a:t>
            </a:r>
            <a:r>
              <a:rPr lang="pl-PL" altLang="cs-CZ" sz="1400" b="1" dirty="0">
                <a:cs typeface="Arial" pitchFamily="34" charset="0"/>
              </a:rPr>
              <a:t>asociovaných s náklady</a:t>
            </a:r>
            <a:r>
              <a:rPr lang="pl-PL" altLang="cs-CZ" sz="1400" dirty="0">
                <a:cs typeface="Arial" pitchFamily="34" charset="0"/>
              </a:rPr>
              <a:t> (zejména věk, závažnost hlavních a vedlejších diagnóz, případně další provedené výkony).</a:t>
            </a:r>
            <a:endParaRPr lang="pl-PL" altLang="cs-CZ" sz="1600" dirty="0">
              <a:cs typeface="Arial" pitchFamily="34" charset="0"/>
            </a:endParaRPr>
          </a:p>
        </p:txBody>
      </p:sp>
      <p:sp>
        <p:nvSpPr>
          <p:cNvPr id="60" name="Obdélník 59">
            <a:extLst>
              <a:ext uri="{FF2B5EF4-FFF2-40B4-BE49-F238E27FC236}">
                <a16:creationId xmlns:a16="http://schemas.microsoft.com/office/drawing/2014/main" id="{AEF6311F-2BCA-CF7A-2F26-31FB5BBC55AC}"/>
              </a:ext>
            </a:extLst>
          </p:cNvPr>
          <p:cNvSpPr/>
          <p:nvPr/>
        </p:nvSpPr>
        <p:spPr>
          <a:xfrm>
            <a:off x="5582183" y="5774048"/>
            <a:ext cx="6375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cs-CZ" sz="1400" b="1" dirty="0">
                <a:cs typeface="Arial" pitchFamily="34" charset="0"/>
              </a:rPr>
              <a:t>Přirazení výsledné relativní váhy </a:t>
            </a:r>
            <a:r>
              <a:rPr lang="pl-PL" altLang="cs-CZ" sz="1400" dirty="0">
                <a:cs typeface="Arial" pitchFamily="34" charset="0"/>
              </a:rPr>
              <a:t>(RV) na základě dané DRG skupiny a následná </a:t>
            </a:r>
            <a:r>
              <a:rPr lang="pl-PL" altLang="cs-CZ" sz="1400" b="1" dirty="0">
                <a:cs typeface="Arial" pitchFamily="34" charset="0"/>
              </a:rPr>
              <a:t>modifikace dle délky hospitalizace a přímých nákladů</a:t>
            </a:r>
            <a:r>
              <a:rPr lang="pl-PL" altLang="cs-CZ" sz="1400" dirty="0">
                <a:cs typeface="Arial" pitchFamily="34" charset="0"/>
              </a:rPr>
              <a:t> konkrétního případu.</a:t>
            </a:r>
            <a:endParaRPr lang="pl-PL" altLang="cs-CZ" sz="16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367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142133"/>
            <a:ext cx="12077699" cy="832353"/>
          </a:xfrm>
        </p:spPr>
        <p:txBody>
          <a:bodyPr>
            <a:noAutofit/>
          </a:bodyPr>
          <a:lstStyle/>
          <a:p>
            <a:r>
              <a:rPr lang="cs-CZ" sz="2800" dirty="0"/>
              <a:t>Transparentní publikace klasifikace systému CZ-DRG na webovém portálu</a:t>
            </a:r>
            <a:endParaRPr lang="cs-CZ" sz="3600" dirty="0"/>
          </a:p>
        </p:txBody>
      </p:sp>
      <p:sp>
        <p:nvSpPr>
          <p:cNvPr id="109" name="Zástupný obsah 8">
            <a:extLst>
              <a:ext uri="{FF2B5EF4-FFF2-40B4-BE49-F238E27FC236}">
                <a16:creationId xmlns:a16="http://schemas.microsoft.com/office/drawing/2014/main" id="{D100B65E-ECF9-E68C-EFD8-45CAE12A761A}"/>
              </a:ext>
            </a:extLst>
          </p:cNvPr>
          <p:cNvSpPr txBox="1">
            <a:spLocks/>
          </p:cNvSpPr>
          <p:nvPr/>
        </p:nvSpPr>
        <p:spPr>
          <a:xfrm>
            <a:off x="410910" y="2076627"/>
            <a:ext cx="3981628" cy="386105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000" dirty="0"/>
              <a:t>Struktura a jednotky systému</a:t>
            </a:r>
          </a:p>
          <a:p>
            <a:r>
              <a:rPr lang="cs-CZ" sz="2000" dirty="0"/>
              <a:t>Klasifikační pravidla na úrovni DRG skupin</a:t>
            </a:r>
          </a:p>
          <a:p>
            <a:r>
              <a:rPr lang="cs-CZ" sz="2000" dirty="0"/>
              <a:t>Interaktivní webový klasifikátor</a:t>
            </a:r>
          </a:p>
          <a:p>
            <a:r>
              <a:rPr lang="cs-CZ" sz="2000" dirty="0"/>
              <a:t>Vyhledávání </a:t>
            </a:r>
          </a:p>
          <a:p>
            <a:r>
              <a:rPr lang="cs-CZ" sz="2000" dirty="0"/>
              <a:t>Nákladová data</a:t>
            </a:r>
          </a:p>
          <a:p>
            <a:r>
              <a:rPr lang="cs-CZ" sz="2000" dirty="0"/>
              <a:t>Rozdílová dokumentace proti předchozí verzi systému</a:t>
            </a:r>
          </a:p>
          <a:p>
            <a:endParaRPr lang="cs-CZ" sz="2000" dirty="0"/>
          </a:p>
        </p:txBody>
      </p:sp>
      <p:sp>
        <p:nvSpPr>
          <p:cNvPr id="110" name="Obdélník 109">
            <a:extLst>
              <a:ext uri="{FF2B5EF4-FFF2-40B4-BE49-F238E27FC236}">
                <a16:creationId xmlns:a16="http://schemas.microsoft.com/office/drawing/2014/main" id="{AA18A0D2-8538-F2D3-AFC0-B56EF722EA0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72590" y="1177769"/>
            <a:ext cx="91689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cs-CZ" altLang="cs-CZ" sz="2400" dirty="0"/>
              <a:t>Portál dostupný na adrese </a:t>
            </a:r>
            <a:r>
              <a:rPr lang="cs-CZ" sz="2400" b="1" dirty="0">
                <a:solidFill>
                  <a:srgbClr val="FF0000"/>
                </a:solidFill>
                <a:hlinkClick r:id="rId3"/>
              </a:rPr>
              <a:t>https://drg.uzis.cz/klasifikace-pripadu/web/</a:t>
            </a:r>
            <a:r>
              <a:rPr lang="cs-CZ" sz="24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26BF0CA-0E27-30AA-9CD5-24D5C42BE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3312" y="1723165"/>
            <a:ext cx="7200000" cy="456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81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1903529" cy="832353"/>
          </a:xfrm>
        </p:spPr>
        <p:txBody>
          <a:bodyPr>
            <a:noAutofit/>
          </a:bodyPr>
          <a:lstStyle/>
          <a:p>
            <a:r>
              <a:rPr lang="cs-CZ" sz="2800" dirty="0"/>
              <a:t>Datová základna systému CZ-DRG: </a:t>
            </a:r>
            <a:br>
              <a:rPr lang="cs-CZ" sz="2800" dirty="0"/>
            </a:br>
            <a:r>
              <a:rPr lang="cs-CZ" sz="2600" dirty="0"/>
              <a:t>síť referenčních nemocnic</a:t>
            </a:r>
            <a:r>
              <a:rPr lang="en-US" sz="2600" dirty="0"/>
              <a:t> </a:t>
            </a:r>
            <a:r>
              <a:rPr lang="cs-CZ" sz="2600" dirty="0"/>
              <a:t>a Národní registr hrazených zdravotních služeb (NRHZS)</a:t>
            </a:r>
          </a:p>
        </p:txBody>
      </p:sp>
      <p:sp>
        <p:nvSpPr>
          <p:cNvPr id="30" name="Zástupný obsah 4">
            <a:extLst>
              <a:ext uri="{FF2B5EF4-FFF2-40B4-BE49-F238E27FC236}">
                <a16:creationId xmlns:a16="http://schemas.microsoft.com/office/drawing/2014/main" id="{9CE4C012-FFD0-74DF-7F02-BD84692B8DB6}"/>
              </a:ext>
            </a:extLst>
          </p:cNvPr>
          <p:cNvSpPr txBox="1">
            <a:spLocks/>
          </p:cNvSpPr>
          <p:nvPr/>
        </p:nvSpPr>
        <p:spPr>
          <a:xfrm>
            <a:off x="402364" y="1768979"/>
            <a:ext cx="5597842" cy="433573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1800" b="1" dirty="0"/>
              <a:t>Síť referenčních nemocnic = soubor reprezentativních zástupců českých poskytovatelů ALP</a:t>
            </a:r>
            <a:r>
              <a:rPr lang="cs-CZ" sz="1800" dirty="0"/>
              <a:t>, který je nedílnou součástí vývoje a kultivace systému CZ-DRG a je specifikován i legislativně v rámci § 41a zákona č. 48/1997 Sb., o veřejném zdravotním pojištění. </a:t>
            </a:r>
          </a:p>
          <a:p>
            <a:endParaRPr lang="cs-CZ" sz="1800" dirty="0"/>
          </a:p>
          <a:p>
            <a:pPr>
              <a:spcBef>
                <a:spcPts val="600"/>
              </a:spcBef>
            </a:pPr>
            <a:r>
              <a:rPr lang="cs-CZ" sz="1800" dirty="0"/>
              <a:t>Dalším </a:t>
            </a:r>
            <a:r>
              <a:rPr lang="cs-CZ" sz="1800" b="1" dirty="0"/>
              <a:t>datovým zdrojem pro vývoj a kultivaci CZ-DRG je Národní registr hrazených zdravotních služeb</a:t>
            </a:r>
            <a:r>
              <a:rPr lang="cs-CZ" sz="1800" dirty="0"/>
              <a:t>, který obsahuje data všech zdravotních pojišťoven ČR = 100 % pokrytí akutní lůžkové péče v ČR v období let 2010-2021.</a:t>
            </a:r>
          </a:p>
          <a:p>
            <a:pPr>
              <a:spcBef>
                <a:spcPts val="600"/>
              </a:spcBef>
            </a:pPr>
            <a:endParaRPr lang="cs-CZ" sz="1800" dirty="0"/>
          </a:p>
        </p:txBody>
      </p:sp>
      <p:grpSp>
        <p:nvGrpSpPr>
          <p:cNvPr id="33" name="Skupina 32">
            <a:extLst>
              <a:ext uri="{FF2B5EF4-FFF2-40B4-BE49-F238E27FC236}">
                <a16:creationId xmlns:a16="http://schemas.microsoft.com/office/drawing/2014/main" id="{6B40AD52-6DFE-C4C0-147D-35111F33A0A1}"/>
              </a:ext>
            </a:extLst>
          </p:cNvPr>
          <p:cNvGrpSpPr/>
          <p:nvPr/>
        </p:nvGrpSpPr>
        <p:grpSpPr>
          <a:xfrm>
            <a:off x="7060982" y="3986669"/>
            <a:ext cx="3960672" cy="891009"/>
            <a:chOff x="6712348" y="3637493"/>
            <a:chExt cx="3960672" cy="891009"/>
          </a:xfrm>
        </p:grpSpPr>
        <p:sp>
          <p:nvSpPr>
            <p:cNvPr id="34" name="Ovál 33">
              <a:extLst>
                <a:ext uri="{FF2B5EF4-FFF2-40B4-BE49-F238E27FC236}">
                  <a16:creationId xmlns:a16="http://schemas.microsoft.com/office/drawing/2014/main" id="{D0BF2CE6-3288-DE8C-4093-5FE2C6927E9C}"/>
                </a:ext>
              </a:extLst>
            </p:cNvPr>
            <p:cNvSpPr/>
            <p:nvPr/>
          </p:nvSpPr>
          <p:spPr>
            <a:xfrm>
              <a:off x="6712348" y="3995078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D000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600" dirty="0"/>
            </a:p>
          </p:txBody>
        </p:sp>
        <p:sp>
          <p:nvSpPr>
            <p:cNvPr id="35" name="Ovál 34">
              <a:extLst>
                <a:ext uri="{FF2B5EF4-FFF2-40B4-BE49-F238E27FC236}">
                  <a16:creationId xmlns:a16="http://schemas.microsoft.com/office/drawing/2014/main" id="{AD632F9B-10FA-6FE6-0DDB-26CC5DACFE57}"/>
                </a:ext>
              </a:extLst>
            </p:cNvPr>
            <p:cNvSpPr/>
            <p:nvPr/>
          </p:nvSpPr>
          <p:spPr>
            <a:xfrm>
              <a:off x="6712348" y="3716770"/>
              <a:ext cx="108000" cy="108000"/>
            </a:xfrm>
            <a:prstGeom prst="ellipse">
              <a:avLst/>
            </a:prstGeom>
            <a:solidFill>
              <a:srgbClr val="030303"/>
            </a:solidFill>
            <a:ln>
              <a:solidFill>
                <a:srgbClr val="0303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600"/>
            </a:p>
          </p:txBody>
        </p:sp>
        <p:sp>
          <p:nvSpPr>
            <p:cNvPr id="36" name="Ovál 35">
              <a:extLst>
                <a:ext uri="{FF2B5EF4-FFF2-40B4-BE49-F238E27FC236}">
                  <a16:creationId xmlns:a16="http://schemas.microsoft.com/office/drawing/2014/main" id="{2B901C66-EF5C-F92E-62AF-12832C4CC48B}"/>
                </a:ext>
              </a:extLst>
            </p:cNvPr>
            <p:cNvSpPr/>
            <p:nvPr/>
          </p:nvSpPr>
          <p:spPr>
            <a:xfrm>
              <a:off x="6712348" y="4300002"/>
              <a:ext cx="108000" cy="108000"/>
            </a:xfrm>
            <a:prstGeom prst="ellipse">
              <a:avLst/>
            </a:prstGeom>
            <a:solidFill>
              <a:srgbClr val="016805"/>
            </a:solidFill>
            <a:ln>
              <a:solidFill>
                <a:srgbClr val="0066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600"/>
            </a:p>
          </p:txBody>
        </p:sp>
        <p:sp>
          <p:nvSpPr>
            <p:cNvPr id="37" name="TextovéPole 36">
              <a:extLst>
                <a:ext uri="{FF2B5EF4-FFF2-40B4-BE49-F238E27FC236}">
                  <a16:creationId xmlns:a16="http://schemas.microsoft.com/office/drawing/2014/main" id="{88728086-B8EC-76A1-CF51-7777D2A8F62F}"/>
                </a:ext>
              </a:extLst>
            </p:cNvPr>
            <p:cNvSpPr txBox="1"/>
            <p:nvPr/>
          </p:nvSpPr>
          <p:spPr>
            <a:xfrm>
              <a:off x="7136891" y="3637493"/>
              <a:ext cx="35361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s-CZ" sz="1400" dirty="0"/>
                <a:t>Fakultní a velké krajské nemocnice</a:t>
              </a:r>
            </a:p>
          </p:txBody>
        </p:sp>
        <p:sp>
          <p:nvSpPr>
            <p:cNvPr id="38" name="TextovéPole 37">
              <a:extLst>
                <a:ext uri="{FF2B5EF4-FFF2-40B4-BE49-F238E27FC236}">
                  <a16:creationId xmlns:a16="http://schemas.microsoft.com/office/drawing/2014/main" id="{A0E59276-F2F0-749F-44AE-FBE718BEC67A}"/>
                </a:ext>
              </a:extLst>
            </p:cNvPr>
            <p:cNvSpPr txBox="1"/>
            <p:nvPr/>
          </p:nvSpPr>
          <p:spPr>
            <a:xfrm>
              <a:off x="7136891" y="3915801"/>
              <a:ext cx="35361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s-CZ" sz="1400" dirty="0"/>
                <a:t>ZZ vysoce specializované péče</a:t>
              </a:r>
            </a:p>
          </p:txBody>
        </p:sp>
        <p:sp>
          <p:nvSpPr>
            <p:cNvPr id="39" name="TextovéPole 38">
              <a:extLst>
                <a:ext uri="{FF2B5EF4-FFF2-40B4-BE49-F238E27FC236}">
                  <a16:creationId xmlns:a16="http://schemas.microsoft.com/office/drawing/2014/main" id="{59392C74-18EB-D8C9-3998-6AFD13A9CA8F}"/>
                </a:ext>
              </a:extLst>
            </p:cNvPr>
            <p:cNvSpPr txBox="1"/>
            <p:nvPr/>
          </p:nvSpPr>
          <p:spPr>
            <a:xfrm>
              <a:off x="7136892" y="4220725"/>
              <a:ext cx="35361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s-CZ" sz="1400" dirty="0"/>
                <a:t>Krajské a oblastní nemocnice s komplexní péčí</a:t>
              </a:r>
            </a:p>
          </p:txBody>
        </p:sp>
      </p:grpSp>
      <p:sp>
        <p:nvSpPr>
          <p:cNvPr id="40" name="TextovéPole 39">
            <a:extLst>
              <a:ext uri="{FF2B5EF4-FFF2-40B4-BE49-F238E27FC236}">
                <a16:creationId xmlns:a16="http://schemas.microsoft.com/office/drawing/2014/main" id="{D9697E6D-63C0-71C1-10FA-CBAA19EB5EEA}"/>
              </a:ext>
            </a:extLst>
          </p:cNvPr>
          <p:cNvSpPr txBox="1"/>
          <p:nvPr/>
        </p:nvSpPr>
        <p:spPr>
          <a:xfrm>
            <a:off x="1572295" y="5170785"/>
            <a:ext cx="9992507" cy="9162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cs-CZ" sz="3200" b="1" dirty="0" smtClean="0">
                <a:solidFill>
                  <a:srgbClr val="D71440"/>
                </a:solidFill>
              </a:defRPr>
            </a:lvl1pPr>
          </a:lstStyle>
          <a:p>
            <a:r>
              <a:rPr lang="cs-CZ" sz="2400" dirty="0"/>
              <a:t>Klasifikace dle CZ-DRG je parametrizována v obou databázích </a:t>
            </a:r>
            <a:r>
              <a:rPr lang="cs-CZ" sz="2400" b="0" dirty="0"/>
              <a:t>–</a:t>
            </a:r>
            <a:r>
              <a:rPr lang="en-US" sz="2400" b="0" dirty="0"/>
              <a:t>&gt;</a:t>
            </a:r>
            <a:r>
              <a:rPr lang="cs-CZ" sz="2400" b="0" dirty="0"/>
              <a:t> časové trendy v poskytované ALP je možné hodnotit na úrovni celé ČR, nákladovost ALP pak na reprezentativním souboru ZZ.</a:t>
            </a:r>
          </a:p>
        </p:txBody>
      </p:sp>
      <p:sp>
        <p:nvSpPr>
          <p:cNvPr id="41" name="Šipka: dolů 40">
            <a:extLst>
              <a:ext uri="{FF2B5EF4-FFF2-40B4-BE49-F238E27FC236}">
                <a16:creationId xmlns:a16="http://schemas.microsoft.com/office/drawing/2014/main" id="{B722BE83-2132-1951-24F0-FCE517CE56D9}"/>
              </a:ext>
            </a:extLst>
          </p:cNvPr>
          <p:cNvSpPr/>
          <p:nvPr/>
        </p:nvSpPr>
        <p:spPr>
          <a:xfrm rot="16200000">
            <a:off x="821960" y="5324948"/>
            <a:ext cx="388217" cy="621344"/>
          </a:xfrm>
          <a:prstGeom prst="downArrow">
            <a:avLst/>
          </a:prstGeom>
          <a:solidFill>
            <a:srgbClr val="DA2128"/>
          </a:solidFill>
          <a:ln>
            <a:solidFill>
              <a:srgbClr val="DA21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48" name="Skupina 47">
            <a:extLst>
              <a:ext uri="{FF2B5EF4-FFF2-40B4-BE49-F238E27FC236}">
                <a16:creationId xmlns:a16="http://schemas.microsoft.com/office/drawing/2014/main" id="{22F19A1E-DB46-160C-F07F-A0611A1ECB5C}"/>
              </a:ext>
            </a:extLst>
          </p:cNvPr>
          <p:cNvGrpSpPr/>
          <p:nvPr/>
        </p:nvGrpSpPr>
        <p:grpSpPr>
          <a:xfrm>
            <a:off x="6916527" y="1245623"/>
            <a:ext cx="4105126" cy="2561248"/>
            <a:chOff x="2506835" y="1340382"/>
            <a:chExt cx="4105126" cy="2561248"/>
          </a:xfrm>
        </p:grpSpPr>
        <p:pic>
          <p:nvPicPr>
            <p:cNvPr id="11" name="Obrázek 10">
              <a:extLst>
                <a:ext uri="{FF2B5EF4-FFF2-40B4-BE49-F238E27FC236}">
                  <a16:creationId xmlns:a16="http://schemas.microsoft.com/office/drawing/2014/main" id="{38B2C818-B02D-4900-EA89-E2DD7627A3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325" r="3032" b="739"/>
            <a:stretch/>
          </p:blipFill>
          <p:spPr>
            <a:xfrm rot="21183052">
              <a:off x="2506835" y="1340382"/>
              <a:ext cx="4105126" cy="2561248"/>
            </a:xfrm>
            <a:prstGeom prst="rect">
              <a:avLst/>
            </a:prstGeom>
          </p:spPr>
        </p:pic>
        <p:grpSp>
          <p:nvGrpSpPr>
            <p:cNvPr id="27" name="Skupina 26">
              <a:extLst>
                <a:ext uri="{FF2B5EF4-FFF2-40B4-BE49-F238E27FC236}">
                  <a16:creationId xmlns:a16="http://schemas.microsoft.com/office/drawing/2014/main" id="{A78BB157-4B6E-B713-AE3B-600DC5B08EC3}"/>
                </a:ext>
              </a:extLst>
            </p:cNvPr>
            <p:cNvGrpSpPr/>
            <p:nvPr/>
          </p:nvGrpSpPr>
          <p:grpSpPr>
            <a:xfrm>
              <a:off x="3723484" y="2166257"/>
              <a:ext cx="328475" cy="427725"/>
              <a:chOff x="3723484" y="2166257"/>
              <a:chExt cx="328475" cy="427725"/>
            </a:xfrm>
          </p:grpSpPr>
          <p:sp>
            <p:nvSpPr>
              <p:cNvPr id="13" name="Ovál 12">
                <a:extLst>
                  <a:ext uri="{FF2B5EF4-FFF2-40B4-BE49-F238E27FC236}">
                    <a16:creationId xmlns:a16="http://schemas.microsoft.com/office/drawing/2014/main" id="{A26BC2AF-1588-B8C3-D51F-305CEAE40B0D}"/>
                  </a:ext>
                </a:extLst>
              </p:cNvPr>
              <p:cNvSpPr/>
              <p:nvPr/>
            </p:nvSpPr>
            <p:spPr>
              <a:xfrm>
                <a:off x="3779722" y="2272120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grpSp>
            <p:nvGrpSpPr>
              <p:cNvPr id="26" name="Skupina 25">
                <a:extLst>
                  <a:ext uri="{FF2B5EF4-FFF2-40B4-BE49-F238E27FC236}">
                    <a16:creationId xmlns:a16="http://schemas.microsoft.com/office/drawing/2014/main" id="{DE43B418-B36A-C3EE-377D-332003801756}"/>
                  </a:ext>
                </a:extLst>
              </p:cNvPr>
              <p:cNvGrpSpPr/>
              <p:nvPr/>
            </p:nvGrpSpPr>
            <p:grpSpPr>
              <a:xfrm>
                <a:off x="3723484" y="2166257"/>
                <a:ext cx="328475" cy="427725"/>
                <a:chOff x="3721247" y="2265088"/>
                <a:chExt cx="328475" cy="427725"/>
              </a:xfrm>
            </p:grpSpPr>
            <p:grpSp>
              <p:nvGrpSpPr>
                <p:cNvPr id="25" name="Skupina 24">
                  <a:extLst>
                    <a:ext uri="{FF2B5EF4-FFF2-40B4-BE49-F238E27FC236}">
                      <a16:creationId xmlns:a16="http://schemas.microsoft.com/office/drawing/2014/main" id="{2147A2EC-D27B-F1A6-8D99-898388E250BD}"/>
                    </a:ext>
                  </a:extLst>
                </p:cNvPr>
                <p:cNvGrpSpPr/>
                <p:nvPr/>
              </p:nvGrpSpPr>
              <p:grpSpPr>
                <a:xfrm>
                  <a:off x="3721247" y="2265088"/>
                  <a:ext cx="328475" cy="320976"/>
                  <a:chOff x="3721247" y="2265088"/>
                  <a:chExt cx="328475" cy="320976"/>
                </a:xfrm>
              </p:grpSpPr>
              <p:sp>
                <p:nvSpPr>
                  <p:cNvPr id="12" name="Ovál 11">
                    <a:extLst>
                      <a:ext uri="{FF2B5EF4-FFF2-40B4-BE49-F238E27FC236}">
                        <a16:creationId xmlns:a16="http://schemas.microsoft.com/office/drawing/2014/main" id="{376FE18D-F177-53B2-8239-50F6385AC700}"/>
                      </a:ext>
                    </a:extLst>
                  </p:cNvPr>
                  <p:cNvSpPr/>
                  <p:nvPr/>
                </p:nvSpPr>
                <p:spPr>
                  <a:xfrm>
                    <a:off x="3725722" y="2266490"/>
                    <a:ext cx="108000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14" name="Ovál 13">
                    <a:extLst>
                      <a:ext uri="{FF2B5EF4-FFF2-40B4-BE49-F238E27FC236}">
                        <a16:creationId xmlns:a16="http://schemas.microsoft.com/office/drawing/2014/main" id="{4E8E9972-4D27-7E60-45B0-7C846D0E0EC1}"/>
                      </a:ext>
                    </a:extLst>
                  </p:cNvPr>
                  <p:cNvSpPr/>
                  <p:nvPr/>
                </p:nvSpPr>
                <p:spPr>
                  <a:xfrm>
                    <a:off x="3834007" y="2265088"/>
                    <a:ext cx="108000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15" name="Ovál 14">
                    <a:extLst>
                      <a:ext uri="{FF2B5EF4-FFF2-40B4-BE49-F238E27FC236}">
                        <a16:creationId xmlns:a16="http://schemas.microsoft.com/office/drawing/2014/main" id="{B0AD7D8D-2929-49FC-175A-108DA518B253}"/>
                      </a:ext>
                    </a:extLst>
                  </p:cNvPr>
                  <p:cNvSpPr/>
                  <p:nvPr/>
                </p:nvSpPr>
                <p:spPr>
                  <a:xfrm>
                    <a:off x="3937247" y="2265204"/>
                    <a:ext cx="108000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16" name="Ovál 15">
                    <a:extLst>
                      <a:ext uri="{FF2B5EF4-FFF2-40B4-BE49-F238E27FC236}">
                        <a16:creationId xmlns:a16="http://schemas.microsoft.com/office/drawing/2014/main" id="{ED865C1C-71B9-6FE9-38C8-066DE5AFA293}"/>
                      </a:ext>
                    </a:extLst>
                  </p:cNvPr>
                  <p:cNvSpPr/>
                  <p:nvPr/>
                </p:nvSpPr>
                <p:spPr>
                  <a:xfrm>
                    <a:off x="3730197" y="2373239"/>
                    <a:ext cx="108000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17" name="Ovál 16">
                    <a:extLst>
                      <a:ext uri="{FF2B5EF4-FFF2-40B4-BE49-F238E27FC236}">
                        <a16:creationId xmlns:a16="http://schemas.microsoft.com/office/drawing/2014/main" id="{FB63A114-79D6-14BF-E586-FC9DED7A6D31}"/>
                      </a:ext>
                    </a:extLst>
                  </p:cNvPr>
                  <p:cNvSpPr/>
                  <p:nvPr/>
                </p:nvSpPr>
                <p:spPr>
                  <a:xfrm>
                    <a:off x="3838482" y="2371837"/>
                    <a:ext cx="108000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18" name="Ovál 17">
                    <a:extLst>
                      <a:ext uri="{FF2B5EF4-FFF2-40B4-BE49-F238E27FC236}">
                        <a16:creationId xmlns:a16="http://schemas.microsoft.com/office/drawing/2014/main" id="{4C1CC4B8-0EAD-052E-A633-976E52CCE66C}"/>
                      </a:ext>
                    </a:extLst>
                  </p:cNvPr>
                  <p:cNvSpPr/>
                  <p:nvPr/>
                </p:nvSpPr>
                <p:spPr>
                  <a:xfrm>
                    <a:off x="3941722" y="2371953"/>
                    <a:ext cx="108000" cy="1080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19" name="Ovál 18">
                    <a:extLst>
                      <a:ext uri="{FF2B5EF4-FFF2-40B4-BE49-F238E27FC236}">
                        <a16:creationId xmlns:a16="http://schemas.microsoft.com/office/drawing/2014/main" id="{93DE3F3D-E54C-44E9-9BA1-A7082A851880}"/>
                      </a:ext>
                    </a:extLst>
                  </p:cNvPr>
                  <p:cNvSpPr/>
                  <p:nvPr/>
                </p:nvSpPr>
                <p:spPr>
                  <a:xfrm>
                    <a:off x="3721247" y="2478064"/>
                    <a:ext cx="108000" cy="108000"/>
                  </a:xfrm>
                  <a:prstGeom prst="ellipse">
                    <a:avLst/>
                  </a:prstGeom>
                  <a:solidFill>
                    <a:srgbClr val="FD03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20" name="Ovál 19">
                    <a:extLst>
                      <a:ext uri="{FF2B5EF4-FFF2-40B4-BE49-F238E27FC236}">
                        <a16:creationId xmlns:a16="http://schemas.microsoft.com/office/drawing/2014/main" id="{7DCC77D7-4652-BADB-49FD-5095C1755ED5}"/>
                      </a:ext>
                    </a:extLst>
                  </p:cNvPr>
                  <p:cNvSpPr/>
                  <p:nvPr/>
                </p:nvSpPr>
                <p:spPr>
                  <a:xfrm>
                    <a:off x="3829532" y="2476662"/>
                    <a:ext cx="108000" cy="108000"/>
                  </a:xfrm>
                  <a:prstGeom prst="ellipse">
                    <a:avLst/>
                  </a:prstGeom>
                  <a:solidFill>
                    <a:srgbClr val="FD03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  <p:sp>
                <p:nvSpPr>
                  <p:cNvPr id="21" name="Ovál 20">
                    <a:extLst>
                      <a:ext uri="{FF2B5EF4-FFF2-40B4-BE49-F238E27FC236}">
                        <a16:creationId xmlns:a16="http://schemas.microsoft.com/office/drawing/2014/main" id="{636819C6-99AB-C6BF-315E-C05DC60D090B}"/>
                      </a:ext>
                    </a:extLst>
                  </p:cNvPr>
                  <p:cNvSpPr/>
                  <p:nvPr/>
                </p:nvSpPr>
                <p:spPr>
                  <a:xfrm>
                    <a:off x="3932772" y="2476778"/>
                    <a:ext cx="108000" cy="108000"/>
                  </a:xfrm>
                  <a:prstGeom prst="ellipse">
                    <a:avLst/>
                  </a:prstGeom>
                  <a:solidFill>
                    <a:srgbClr val="FD03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/>
                  </a:p>
                </p:txBody>
              </p:sp>
            </p:grpSp>
            <p:sp>
              <p:nvSpPr>
                <p:cNvPr id="22" name="Ovál 21">
                  <a:extLst>
                    <a:ext uri="{FF2B5EF4-FFF2-40B4-BE49-F238E27FC236}">
                      <a16:creationId xmlns:a16="http://schemas.microsoft.com/office/drawing/2014/main" id="{404504EA-DCB2-7A77-3867-6FD4E9CB9284}"/>
                    </a:ext>
                  </a:extLst>
                </p:cNvPr>
                <p:cNvSpPr/>
                <p:nvPr/>
              </p:nvSpPr>
              <p:spPr>
                <a:xfrm>
                  <a:off x="3725722" y="2584813"/>
                  <a:ext cx="108000" cy="108000"/>
                </a:xfrm>
                <a:prstGeom prst="ellipse">
                  <a:avLst/>
                </a:prstGeom>
                <a:solidFill>
                  <a:srgbClr val="FD0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23" name="Ovál 22">
                  <a:extLst>
                    <a:ext uri="{FF2B5EF4-FFF2-40B4-BE49-F238E27FC236}">
                      <a16:creationId xmlns:a16="http://schemas.microsoft.com/office/drawing/2014/main" id="{9D1E6ED0-0B8C-7509-0DA7-D17E136C483E}"/>
                    </a:ext>
                  </a:extLst>
                </p:cNvPr>
                <p:cNvSpPr/>
                <p:nvPr/>
              </p:nvSpPr>
              <p:spPr>
                <a:xfrm>
                  <a:off x="3834007" y="2583411"/>
                  <a:ext cx="108000" cy="108000"/>
                </a:xfrm>
                <a:prstGeom prst="ellipse">
                  <a:avLst/>
                </a:prstGeom>
                <a:solidFill>
                  <a:srgbClr val="FD0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24" name="Ovál 23">
                  <a:extLst>
                    <a:ext uri="{FF2B5EF4-FFF2-40B4-BE49-F238E27FC236}">
                      <a16:creationId xmlns:a16="http://schemas.microsoft.com/office/drawing/2014/main" id="{5ADAC617-658E-9AEF-1E6D-72C75AF46C89}"/>
                    </a:ext>
                  </a:extLst>
                </p:cNvPr>
                <p:cNvSpPr/>
                <p:nvPr/>
              </p:nvSpPr>
              <p:spPr>
                <a:xfrm>
                  <a:off x="3937247" y="2583527"/>
                  <a:ext cx="108000" cy="108000"/>
                </a:xfrm>
                <a:prstGeom prst="ellipse">
                  <a:avLst/>
                </a:prstGeom>
                <a:solidFill>
                  <a:srgbClr val="006D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</p:grpSp>
        </p:grpSp>
        <p:grpSp>
          <p:nvGrpSpPr>
            <p:cNvPr id="47" name="Skupina 46">
              <a:extLst>
                <a:ext uri="{FF2B5EF4-FFF2-40B4-BE49-F238E27FC236}">
                  <a16:creationId xmlns:a16="http://schemas.microsoft.com/office/drawing/2014/main" id="{43E50284-5E42-85B8-218F-B019D81B2DA6}"/>
                </a:ext>
              </a:extLst>
            </p:cNvPr>
            <p:cNvGrpSpPr/>
            <p:nvPr/>
          </p:nvGrpSpPr>
          <p:grpSpPr>
            <a:xfrm>
              <a:off x="5096910" y="3140026"/>
              <a:ext cx="214014" cy="212941"/>
              <a:chOff x="5096910" y="3140026"/>
              <a:chExt cx="214014" cy="212941"/>
            </a:xfrm>
          </p:grpSpPr>
          <p:sp>
            <p:nvSpPr>
              <p:cNvPr id="28" name="Ovál 27">
                <a:extLst>
                  <a:ext uri="{FF2B5EF4-FFF2-40B4-BE49-F238E27FC236}">
                    <a16:creationId xmlns:a16="http://schemas.microsoft.com/office/drawing/2014/main" id="{7A4F19ED-F119-37E2-2E4D-66B7A4AB6F26}"/>
                  </a:ext>
                </a:extLst>
              </p:cNvPr>
              <p:cNvSpPr/>
              <p:nvPr/>
            </p:nvSpPr>
            <p:spPr>
              <a:xfrm>
                <a:off x="5111262" y="3156497"/>
                <a:ext cx="180000" cy="1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k-SK"/>
              </a:p>
            </p:txBody>
          </p:sp>
          <p:grpSp>
            <p:nvGrpSpPr>
              <p:cNvPr id="46" name="Skupina 45">
                <a:extLst>
                  <a:ext uri="{FF2B5EF4-FFF2-40B4-BE49-F238E27FC236}">
                    <a16:creationId xmlns:a16="http://schemas.microsoft.com/office/drawing/2014/main" id="{667BB547-BA84-ECC7-A8D7-5A578C6690F0}"/>
                  </a:ext>
                </a:extLst>
              </p:cNvPr>
              <p:cNvGrpSpPr/>
              <p:nvPr/>
            </p:nvGrpSpPr>
            <p:grpSpPr>
              <a:xfrm>
                <a:off x="5096910" y="3140026"/>
                <a:ext cx="214014" cy="212941"/>
                <a:chOff x="5214772" y="3117960"/>
                <a:chExt cx="214014" cy="212941"/>
              </a:xfrm>
            </p:grpSpPr>
            <p:sp>
              <p:nvSpPr>
                <p:cNvPr id="42" name="Ovál 41">
                  <a:extLst>
                    <a:ext uri="{FF2B5EF4-FFF2-40B4-BE49-F238E27FC236}">
                      <a16:creationId xmlns:a16="http://schemas.microsoft.com/office/drawing/2014/main" id="{5B902ED4-21FC-A843-86FB-94EF8B2245FC}"/>
                    </a:ext>
                  </a:extLst>
                </p:cNvPr>
                <p:cNvSpPr/>
                <p:nvPr/>
              </p:nvSpPr>
              <p:spPr>
                <a:xfrm>
                  <a:off x="5214772" y="3117960"/>
                  <a:ext cx="108000" cy="1080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43" name="Ovál 42">
                  <a:extLst>
                    <a:ext uri="{FF2B5EF4-FFF2-40B4-BE49-F238E27FC236}">
                      <a16:creationId xmlns:a16="http://schemas.microsoft.com/office/drawing/2014/main" id="{17D6981B-D9B5-25BF-001C-F6617BD5C5FE}"/>
                    </a:ext>
                  </a:extLst>
                </p:cNvPr>
                <p:cNvSpPr/>
                <p:nvPr/>
              </p:nvSpPr>
              <p:spPr>
                <a:xfrm>
                  <a:off x="5318012" y="3118076"/>
                  <a:ext cx="108000" cy="1080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44" name="Ovál 43">
                  <a:extLst>
                    <a:ext uri="{FF2B5EF4-FFF2-40B4-BE49-F238E27FC236}">
                      <a16:creationId xmlns:a16="http://schemas.microsoft.com/office/drawing/2014/main" id="{AD1394AE-0480-DDEE-38BE-C1AD3AD39D6F}"/>
                    </a:ext>
                  </a:extLst>
                </p:cNvPr>
                <p:cNvSpPr/>
                <p:nvPr/>
              </p:nvSpPr>
              <p:spPr>
                <a:xfrm>
                  <a:off x="5217546" y="3222785"/>
                  <a:ext cx="108000" cy="108000"/>
                </a:xfrm>
                <a:prstGeom prst="ellipse">
                  <a:avLst/>
                </a:prstGeom>
                <a:solidFill>
                  <a:srgbClr val="FD0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  <p:sp>
              <p:nvSpPr>
                <p:cNvPr id="45" name="Ovál 44">
                  <a:extLst>
                    <a:ext uri="{FF2B5EF4-FFF2-40B4-BE49-F238E27FC236}">
                      <a16:creationId xmlns:a16="http://schemas.microsoft.com/office/drawing/2014/main" id="{66B3EF79-BE3B-54A5-8239-69B3DFCC88C2}"/>
                    </a:ext>
                  </a:extLst>
                </p:cNvPr>
                <p:cNvSpPr/>
                <p:nvPr/>
              </p:nvSpPr>
              <p:spPr>
                <a:xfrm>
                  <a:off x="5320786" y="3222901"/>
                  <a:ext cx="108000" cy="108000"/>
                </a:xfrm>
                <a:prstGeom prst="ellipse">
                  <a:avLst/>
                </a:prstGeom>
                <a:solidFill>
                  <a:srgbClr val="FD0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k-SK"/>
                </a:p>
              </p:txBody>
            </p:sp>
          </p:grpSp>
        </p:grpSp>
      </p:grp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3A0AAA9B-E2AF-D83D-1073-E38DD070EB3E}"/>
              </a:ext>
            </a:extLst>
          </p:cNvPr>
          <p:cNvSpPr txBox="1"/>
          <p:nvPr/>
        </p:nvSpPr>
        <p:spPr>
          <a:xfrm>
            <a:off x="10049405" y="3684158"/>
            <a:ext cx="1602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200" dirty="0"/>
              <a:t>stav k 1. 3. 2023</a:t>
            </a:r>
          </a:p>
        </p:txBody>
      </p:sp>
    </p:spTree>
    <p:extLst>
      <p:ext uri="{BB962C8B-B14F-4D97-AF65-F5344CB8AC3E}">
        <p14:creationId xmlns:p14="http://schemas.microsoft.com/office/powerpoint/2010/main" val="1949459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72" y="142133"/>
            <a:ext cx="12022627" cy="832353"/>
          </a:xfrm>
        </p:spPr>
        <p:txBody>
          <a:bodyPr>
            <a:noAutofit/>
          </a:bodyPr>
          <a:lstStyle/>
          <a:p>
            <a:r>
              <a:rPr lang="cs-CZ" sz="2400" dirty="0"/>
              <a:t>Síť referenčních nemocnic CZ-DRG: pokrytí center vysoce specializované komplexní kardiovaskulární péče a center kardiovaskulární péče</a:t>
            </a:r>
            <a:endParaRPr lang="cs-CZ" sz="2800" dirty="0"/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825108EC-D01A-2EB7-2DAD-E270DA90EDDE}"/>
              </a:ext>
            </a:extLst>
          </p:cNvPr>
          <p:cNvGraphicFramePr>
            <a:graphicFrameLocks noGrp="1"/>
          </p:cNvGraphicFramePr>
          <p:nvPr/>
        </p:nvGraphicFramePr>
        <p:xfrm>
          <a:off x="88875" y="1581597"/>
          <a:ext cx="1928608" cy="3534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894">
                  <a:extLst>
                    <a:ext uri="{9D8B030D-6E8A-4147-A177-3AD203B41FA5}">
                      <a16:colId xmlns:a16="http://schemas.microsoft.com/office/drawing/2014/main" val="932068856"/>
                    </a:ext>
                  </a:extLst>
                </a:gridCol>
                <a:gridCol w="1752714">
                  <a:extLst>
                    <a:ext uri="{9D8B030D-6E8A-4147-A177-3AD203B41FA5}">
                      <a16:colId xmlns:a16="http://schemas.microsoft.com/office/drawing/2014/main" val="3829767641"/>
                    </a:ext>
                  </a:extLst>
                </a:gridCol>
              </a:tblGrid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FF7C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v Motole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66015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VFN v Praze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103101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Královské Vinohrady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99915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Kardiologie na Bulovce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7426505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Nemocnice na Homolce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483281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IKEM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691776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Plzeň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284385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Nemocnice České Budějovice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7397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MN v Ústí nad Labem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7408302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Hradec Králové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315713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Pardubická nemocnice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76379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Brno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8543548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u sv. Anny v Brně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4475561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CKTCH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59852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Olomouc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11027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Ostrava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43934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Městská nemocnice Ostrava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74870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ctr">
                    <a:solidFill>
                      <a:srgbClr val="C2272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Nemocnice AGEL Třinec-Podlesí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435828"/>
                  </a:ext>
                </a:extLst>
              </a:tr>
            </a:tbl>
          </a:graphicData>
        </a:graphic>
      </p:graphicFrame>
      <p:graphicFrame>
        <p:nvGraphicFramePr>
          <p:cNvPr id="109" name="Graf 108">
            <a:extLst>
              <a:ext uri="{FF2B5EF4-FFF2-40B4-BE49-F238E27FC236}">
                <a16:creationId xmlns:a16="http://schemas.microsoft.com/office/drawing/2014/main" id="{D9FBD8D2-4866-2506-67DE-E4F0627D1CB8}"/>
              </a:ext>
            </a:extLst>
          </p:cNvPr>
          <p:cNvGraphicFramePr/>
          <p:nvPr/>
        </p:nvGraphicFramePr>
        <p:xfrm>
          <a:off x="1546493" y="4651348"/>
          <a:ext cx="1800000" cy="12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Pravá složená závorka 28">
            <a:extLst>
              <a:ext uri="{FF2B5EF4-FFF2-40B4-BE49-F238E27FC236}">
                <a16:creationId xmlns:a16="http://schemas.microsoft.com/office/drawing/2014/main" id="{C286393C-1A38-B684-B1E1-D3C9A8FA09C2}"/>
              </a:ext>
            </a:extLst>
          </p:cNvPr>
          <p:cNvSpPr/>
          <p:nvPr/>
        </p:nvSpPr>
        <p:spPr>
          <a:xfrm rot="5400000">
            <a:off x="3745185" y="2516863"/>
            <a:ext cx="247717" cy="3960001"/>
          </a:xfrm>
          <a:prstGeom prst="rightBrace">
            <a:avLst>
              <a:gd name="adj1" fmla="val 5744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Pravá složená závorka 91">
            <a:extLst>
              <a:ext uri="{FF2B5EF4-FFF2-40B4-BE49-F238E27FC236}">
                <a16:creationId xmlns:a16="http://schemas.microsoft.com/office/drawing/2014/main" id="{08B97A88-65CF-6815-06BB-EFE4C41010A3}"/>
              </a:ext>
            </a:extLst>
          </p:cNvPr>
          <p:cNvSpPr/>
          <p:nvPr/>
        </p:nvSpPr>
        <p:spPr>
          <a:xfrm rot="5400000">
            <a:off x="8490591" y="2503232"/>
            <a:ext cx="247717" cy="3960001"/>
          </a:xfrm>
          <a:prstGeom prst="rightBrace">
            <a:avLst>
              <a:gd name="adj1" fmla="val 5744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TextovéPole 93">
            <a:extLst>
              <a:ext uri="{FF2B5EF4-FFF2-40B4-BE49-F238E27FC236}">
                <a16:creationId xmlns:a16="http://schemas.microsoft.com/office/drawing/2014/main" id="{1ED6E104-B382-A486-00D0-2628E4684E61}"/>
              </a:ext>
            </a:extLst>
          </p:cNvPr>
          <p:cNvSpPr txBox="1"/>
          <p:nvPr/>
        </p:nvSpPr>
        <p:spPr>
          <a:xfrm>
            <a:off x="3338273" y="5055744"/>
            <a:ext cx="29837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Komplexní kardiocentrum je součástí sítě RN</a:t>
            </a:r>
          </a:p>
        </p:txBody>
      </p:sp>
      <p:sp>
        <p:nvSpPr>
          <p:cNvPr id="95" name="Obdélník 94">
            <a:extLst>
              <a:ext uri="{FF2B5EF4-FFF2-40B4-BE49-F238E27FC236}">
                <a16:creationId xmlns:a16="http://schemas.microsoft.com/office/drawing/2014/main" id="{6B0B79BD-FFB8-5542-CC50-CD6910F471BB}"/>
              </a:ext>
            </a:extLst>
          </p:cNvPr>
          <p:cNvSpPr/>
          <p:nvPr/>
        </p:nvSpPr>
        <p:spPr>
          <a:xfrm>
            <a:off x="3132665" y="5101354"/>
            <a:ext cx="180000" cy="180000"/>
          </a:xfrm>
          <a:prstGeom prst="rect">
            <a:avLst/>
          </a:prstGeom>
          <a:solidFill>
            <a:srgbClr val="C5E0B4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6" name="Obdélník 95">
            <a:extLst>
              <a:ext uri="{FF2B5EF4-FFF2-40B4-BE49-F238E27FC236}">
                <a16:creationId xmlns:a16="http://schemas.microsoft.com/office/drawing/2014/main" id="{3EC724A2-1EE5-E278-B23B-FCAF2038AE80}"/>
              </a:ext>
            </a:extLst>
          </p:cNvPr>
          <p:cNvSpPr/>
          <p:nvPr/>
        </p:nvSpPr>
        <p:spPr>
          <a:xfrm>
            <a:off x="3132665" y="5360723"/>
            <a:ext cx="180000" cy="180000"/>
          </a:xfrm>
          <a:prstGeom prst="rect">
            <a:avLst/>
          </a:prstGeom>
          <a:solidFill>
            <a:srgbClr val="D0CECE"/>
          </a:solidFill>
          <a:ln>
            <a:solidFill>
              <a:srgbClr val="D0C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7" name="TextovéPole 96">
            <a:extLst>
              <a:ext uri="{FF2B5EF4-FFF2-40B4-BE49-F238E27FC236}">
                <a16:creationId xmlns:a16="http://schemas.microsoft.com/office/drawing/2014/main" id="{FDA980B5-F9B2-3610-07B2-EF7E6C8A2752}"/>
              </a:ext>
            </a:extLst>
          </p:cNvPr>
          <p:cNvSpPr txBox="1"/>
          <p:nvPr/>
        </p:nvSpPr>
        <p:spPr>
          <a:xfrm>
            <a:off x="3329782" y="5313666"/>
            <a:ext cx="311987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Komplexní kardiocentrum není součástí sítě RN</a:t>
            </a:r>
          </a:p>
        </p:txBody>
      </p:sp>
      <p:sp>
        <p:nvSpPr>
          <p:cNvPr id="98" name="TextovéPole 97">
            <a:extLst>
              <a:ext uri="{FF2B5EF4-FFF2-40B4-BE49-F238E27FC236}">
                <a16:creationId xmlns:a16="http://schemas.microsoft.com/office/drawing/2014/main" id="{C06A5485-D08F-CC6C-26B2-8A8F831F3CC4}"/>
              </a:ext>
            </a:extLst>
          </p:cNvPr>
          <p:cNvSpPr txBox="1"/>
          <p:nvPr/>
        </p:nvSpPr>
        <p:spPr>
          <a:xfrm>
            <a:off x="8135306" y="5044765"/>
            <a:ext cx="29837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Kardiocentrum je součástí sítě RN</a:t>
            </a:r>
          </a:p>
        </p:txBody>
      </p:sp>
      <p:sp>
        <p:nvSpPr>
          <p:cNvPr id="99" name="Obdélník 98">
            <a:extLst>
              <a:ext uri="{FF2B5EF4-FFF2-40B4-BE49-F238E27FC236}">
                <a16:creationId xmlns:a16="http://schemas.microsoft.com/office/drawing/2014/main" id="{D82ABC81-6990-7F40-713B-71FC2F761BB9}"/>
              </a:ext>
            </a:extLst>
          </p:cNvPr>
          <p:cNvSpPr/>
          <p:nvPr/>
        </p:nvSpPr>
        <p:spPr>
          <a:xfrm>
            <a:off x="7938392" y="5089556"/>
            <a:ext cx="180000" cy="180000"/>
          </a:xfrm>
          <a:prstGeom prst="rect">
            <a:avLst/>
          </a:prstGeom>
          <a:solidFill>
            <a:srgbClr val="C5E0B4"/>
          </a:solidFill>
          <a:ln>
            <a:solidFill>
              <a:srgbClr val="C5E0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0" name="Obdélník 99">
            <a:extLst>
              <a:ext uri="{FF2B5EF4-FFF2-40B4-BE49-F238E27FC236}">
                <a16:creationId xmlns:a16="http://schemas.microsoft.com/office/drawing/2014/main" id="{8DDC0839-05A2-3E73-8F06-E24D1F6AABF7}"/>
              </a:ext>
            </a:extLst>
          </p:cNvPr>
          <p:cNvSpPr/>
          <p:nvPr/>
        </p:nvSpPr>
        <p:spPr>
          <a:xfrm>
            <a:off x="7938392" y="5348925"/>
            <a:ext cx="180000" cy="180000"/>
          </a:xfrm>
          <a:prstGeom prst="rect">
            <a:avLst/>
          </a:prstGeom>
          <a:solidFill>
            <a:srgbClr val="D0CECE"/>
          </a:solidFill>
          <a:ln>
            <a:solidFill>
              <a:srgbClr val="D0C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TextovéPole 100">
            <a:extLst>
              <a:ext uri="{FF2B5EF4-FFF2-40B4-BE49-F238E27FC236}">
                <a16:creationId xmlns:a16="http://schemas.microsoft.com/office/drawing/2014/main" id="{CCF7756D-440F-636F-FEF9-90397BB8BF8E}"/>
              </a:ext>
            </a:extLst>
          </p:cNvPr>
          <p:cNvSpPr txBox="1"/>
          <p:nvPr/>
        </p:nvSpPr>
        <p:spPr>
          <a:xfrm>
            <a:off x="8135306" y="5299012"/>
            <a:ext cx="29837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Kardiocentrum není součástí sítě RN</a:t>
            </a:r>
          </a:p>
        </p:txBody>
      </p:sp>
      <p:sp>
        <p:nvSpPr>
          <p:cNvPr id="102" name="TextovéPole 101">
            <a:extLst>
              <a:ext uri="{FF2B5EF4-FFF2-40B4-BE49-F238E27FC236}">
                <a16:creationId xmlns:a16="http://schemas.microsoft.com/office/drawing/2014/main" id="{0015C5AB-2A56-0795-B0EB-7AF864FDAC20}"/>
              </a:ext>
            </a:extLst>
          </p:cNvPr>
          <p:cNvSpPr txBox="1"/>
          <p:nvPr/>
        </p:nvSpPr>
        <p:spPr>
          <a:xfrm>
            <a:off x="2718743" y="6088809"/>
            <a:ext cx="789815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Síť referenčních nemocnic pokrývá více než 70 % center vysoce specializované komplexní péče v kardiologii (KKC). V rámci poskytování vysoce specializované kardiovaskulární péče (KC) pokrývá síť referenčních nemocnic polovinu poskytovatelů.</a:t>
            </a:r>
          </a:p>
        </p:txBody>
      </p:sp>
      <p:sp>
        <p:nvSpPr>
          <p:cNvPr id="103" name="TextovéPole 102">
            <a:extLst>
              <a:ext uri="{FF2B5EF4-FFF2-40B4-BE49-F238E27FC236}">
                <a16:creationId xmlns:a16="http://schemas.microsoft.com/office/drawing/2014/main" id="{EF1E19FA-E4DA-087A-7248-9FF0B882831A}"/>
              </a:ext>
            </a:extLst>
          </p:cNvPr>
          <p:cNvSpPr txBox="1"/>
          <p:nvPr/>
        </p:nvSpPr>
        <p:spPr>
          <a:xfrm>
            <a:off x="3065916" y="4729453"/>
            <a:ext cx="7507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 = 18</a:t>
            </a: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ovéPole 103">
            <a:extLst>
              <a:ext uri="{FF2B5EF4-FFF2-40B4-BE49-F238E27FC236}">
                <a16:creationId xmlns:a16="http://schemas.microsoft.com/office/drawing/2014/main" id="{93A7DCEA-CB93-B456-AF10-DA22392ECA0B}"/>
              </a:ext>
            </a:extLst>
          </p:cNvPr>
          <p:cNvSpPr txBox="1"/>
          <p:nvPr/>
        </p:nvSpPr>
        <p:spPr>
          <a:xfrm>
            <a:off x="44198" y="6138786"/>
            <a:ext cx="285556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 sumarizována dle </a:t>
            </a:r>
            <a:r>
              <a:rPr kumimoji="0" lang="cs-CZ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https://www.kardio-cz.cz/seznam-center-vysoce-specializovane-kardiovaskularni-pece-1070/</a:t>
            </a:r>
            <a:endParaRPr lang="cs-CZ" sz="10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5" name="TextovéPole 104">
            <a:extLst>
              <a:ext uri="{FF2B5EF4-FFF2-40B4-BE49-F238E27FC236}">
                <a16:creationId xmlns:a16="http://schemas.microsoft.com/office/drawing/2014/main" id="{AD4E3772-3C17-E0C6-56F3-E8A8EFF397DC}"/>
              </a:ext>
            </a:extLst>
          </p:cNvPr>
          <p:cNvSpPr txBox="1"/>
          <p:nvPr/>
        </p:nvSpPr>
        <p:spPr>
          <a:xfrm>
            <a:off x="7855262" y="4721250"/>
            <a:ext cx="75072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 = 6</a:t>
            </a:r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7" name="TextovéPole 106">
            <a:extLst>
              <a:ext uri="{FF2B5EF4-FFF2-40B4-BE49-F238E27FC236}">
                <a16:creationId xmlns:a16="http://schemas.microsoft.com/office/drawing/2014/main" id="{0C32F00E-E34F-72B2-4E72-B878B5AB86CE}"/>
              </a:ext>
            </a:extLst>
          </p:cNvPr>
          <p:cNvSpPr txBox="1"/>
          <p:nvPr/>
        </p:nvSpPr>
        <p:spPr>
          <a:xfrm>
            <a:off x="6793866" y="967957"/>
            <a:ext cx="36499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 vysoce specializované kardiovaskulární péče (KC)</a:t>
            </a: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D63D5E3E-6426-376E-5E98-24F7D99B30C9}"/>
              </a:ext>
            </a:extLst>
          </p:cNvPr>
          <p:cNvSpPr txBox="1"/>
          <p:nvPr/>
        </p:nvSpPr>
        <p:spPr>
          <a:xfrm>
            <a:off x="2048459" y="979755"/>
            <a:ext cx="36499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Centra vysoce specializované komplexní kardiovaskulární péče (KKC)</a:t>
            </a:r>
          </a:p>
        </p:txBody>
      </p:sp>
      <p:sp>
        <p:nvSpPr>
          <p:cNvPr id="81" name="TextovéPole 80">
            <a:extLst>
              <a:ext uri="{FF2B5EF4-FFF2-40B4-BE49-F238E27FC236}">
                <a16:creationId xmlns:a16="http://schemas.microsoft.com/office/drawing/2014/main" id="{38403B67-486E-525A-EDE0-2A5905A3790B}"/>
              </a:ext>
            </a:extLst>
          </p:cNvPr>
          <p:cNvSpPr txBox="1"/>
          <p:nvPr/>
        </p:nvSpPr>
        <p:spPr>
          <a:xfrm>
            <a:off x="4670109" y="3865879"/>
            <a:ext cx="3583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b="1" dirty="0">
                <a:solidFill>
                  <a:schemeClr val="bg1"/>
                </a:solidFill>
              </a:rPr>
              <a:t>14</a:t>
            </a:r>
          </a:p>
        </p:txBody>
      </p:sp>
      <p:grpSp>
        <p:nvGrpSpPr>
          <p:cNvPr id="88" name="Skupina 87">
            <a:extLst>
              <a:ext uri="{FF2B5EF4-FFF2-40B4-BE49-F238E27FC236}">
                <a16:creationId xmlns:a16="http://schemas.microsoft.com/office/drawing/2014/main" id="{64BBCA47-983C-3D5B-EC7F-443A639DB242}"/>
              </a:ext>
            </a:extLst>
          </p:cNvPr>
          <p:cNvGrpSpPr/>
          <p:nvPr/>
        </p:nvGrpSpPr>
        <p:grpSpPr>
          <a:xfrm>
            <a:off x="1414156" y="1680796"/>
            <a:ext cx="4804964" cy="2836948"/>
            <a:chOff x="1709580" y="1710332"/>
            <a:chExt cx="4912265" cy="2860475"/>
          </a:xfrm>
        </p:grpSpPr>
        <p:grpSp>
          <p:nvGrpSpPr>
            <p:cNvPr id="86" name="Skupina 85">
              <a:extLst>
                <a:ext uri="{FF2B5EF4-FFF2-40B4-BE49-F238E27FC236}">
                  <a16:creationId xmlns:a16="http://schemas.microsoft.com/office/drawing/2014/main" id="{8F627782-53E8-07D7-764C-1B63700C72D2}"/>
                </a:ext>
              </a:extLst>
            </p:cNvPr>
            <p:cNvGrpSpPr/>
            <p:nvPr/>
          </p:nvGrpSpPr>
          <p:grpSpPr>
            <a:xfrm>
              <a:off x="1709580" y="1710332"/>
              <a:ext cx="4912265" cy="2860475"/>
              <a:chOff x="1709580" y="1710332"/>
              <a:chExt cx="4912265" cy="2860475"/>
            </a:xfrm>
          </p:grpSpPr>
          <p:grpSp>
            <p:nvGrpSpPr>
              <p:cNvPr id="75" name="Skupina 74">
                <a:extLst>
                  <a:ext uri="{FF2B5EF4-FFF2-40B4-BE49-F238E27FC236}">
                    <a16:creationId xmlns:a16="http://schemas.microsoft.com/office/drawing/2014/main" id="{866E82DD-FB18-6B84-B867-336B13CE1F13}"/>
                  </a:ext>
                </a:extLst>
              </p:cNvPr>
              <p:cNvGrpSpPr/>
              <p:nvPr/>
            </p:nvGrpSpPr>
            <p:grpSpPr>
              <a:xfrm>
                <a:off x="1709580" y="1710332"/>
                <a:ext cx="4912265" cy="2860475"/>
                <a:chOff x="1709580" y="1710332"/>
                <a:chExt cx="4912265" cy="2860475"/>
              </a:xfrm>
            </p:grpSpPr>
            <p:grpSp>
              <p:nvGrpSpPr>
                <p:cNvPr id="64" name="Skupina 63">
                  <a:extLst>
                    <a:ext uri="{FF2B5EF4-FFF2-40B4-BE49-F238E27FC236}">
                      <a16:creationId xmlns:a16="http://schemas.microsoft.com/office/drawing/2014/main" id="{FDF214AE-CB50-71CD-F8FA-78C234D3444B}"/>
                    </a:ext>
                  </a:extLst>
                </p:cNvPr>
                <p:cNvGrpSpPr/>
                <p:nvPr/>
              </p:nvGrpSpPr>
              <p:grpSpPr>
                <a:xfrm>
                  <a:off x="1709580" y="1710332"/>
                  <a:ext cx="4912265" cy="2860475"/>
                  <a:chOff x="2384957" y="1615431"/>
                  <a:chExt cx="4912265" cy="2860475"/>
                </a:xfrm>
              </p:grpSpPr>
              <p:grpSp>
                <p:nvGrpSpPr>
                  <p:cNvPr id="61" name="Skupina 60">
                    <a:extLst>
                      <a:ext uri="{FF2B5EF4-FFF2-40B4-BE49-F238E27FC236}">
                        <a16:creationId xmlns:a16="http://schemas.microsoft.com/office/drawing/2014/main" id="{6F39D594-6DCB-527D-FC45-C50BA6E48A2D}"/>
                      </a:ext>
                    </a:extLst>
                  </p:cNvPr>
                  <p:cNvGrpSpPr/>
                  <p:nvPr/>
                </p:nvGrpSpPr>
                <p:grpSpPr>
                  <a:xfrm>
                    <a:off x="2384957" y="1615431"/>
                    <a:ext cx="4912265" cy="2860475"/>
                    <a:chOff x="2384957" y="1615431"/>
                    <a:chExt cx="4912265" cy="2860475"/>
                  </a:xfrm>
                </p:grpSpPr>
                <p:grpSp>
                  <p:nvGrpSpPr>
                    <p:cNvPr id="55" name="Skupina 54">
                      <a:extLst>
                        <a:ext uri="{FF2B5EF4-FFF2-40B4-BE49-F238E27FC236}">
                          <a16:creationId xmlns:a16="http://schemas.microsoft.com/office/drawing/2014/main" id="{664CECB1-CB48-A5AD-AFEA-915F371163D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84957" y="1615431"/>
                      <a:ext cx="4912265" cy="2860475"/>
                      <a:chOff x="2384957" y="1615431"/>
                      <a:chExt cx="4912265" cy="2860475"/>
                    </a:xfrm>
                  </p:grpSpPr>
                  <p:pic>
                    <p:nvPicPr>
                      <p:cNvPr id="38" name="Obrázek 37">
                        <a:extLst>
                          <a:ext uri="{FF2B5EF4-FFF2-40B4-BE49-F238E27FC236}">
                            <a16:creationId xmlns:a16="http://schemas.microsoft.com/office/drawing/2014/main" id="{D5F5D587-0033-2913-A238-10F6ECEEAD34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84957" y="1615431"/>
                        <a:ext cx="4912265" cy="2860475"/>
                      </a:xfrm>
                      <a:prstGeom prst="rect">
                        <a:avLst/>
                      </a:prstGeom>
                    </p:spPr>
                  </p:pic>
                  <p:grpSp>
                    <p:nvGrpSpPr>
                      <p:cNvPr id="48" name="Skupina 47">
                        <a:extLst>
                          <a:ext uri="{FF2B5EF4-FFF2-40B4-BE49-F238E27FC236}">
                            <a16:creationId xmlns:a16="http://schemas.microsoft.com/office/drawing/2014/main" id="{C784D6E8-D524-2576-DAFB-F35F8AF76A9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948118" y="2579948"/>
                        <a:ext cx="432202" cy="296327"/>
                        <a:chOff x="3948118" y="2579948"/>
                        <a:chExt cx="432202" cy="296327"/>
                      </a:xfrm>
                    </p:grpSpPr>
                    <p:sp>
                      <p:nvSpPr>
                        <p:cNvPr id="40" name="Ovál 39">
                          <a:extLst>
                            <a:ext uri="{FF2B5EF4-FFF2-40B4-BE49-F238E27FC236}">
                              <a16:creationId xmlns:a16="http://schemas.microsoft.com/office/drawing/2014/main" id="{93EA7A41-23D3-74B7-C70B-00E4945DA9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037467" y="2579948"/>
                          <a:ext cx="252000" cy="252000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1270"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sk-SK" sz="1600"/>
                        </a:p>
                      </p:txBody>
                    </p:sp>
                    <p:grpSp>
                      <p:nvGrpSpPr>
                        <p:cNvPr id="46" name="Skupina 45">
                          <a:extLst>
                            <a:ext uri="{FF2B5EF4-FFF2-40B4-BE49-F238E27FC236}">
                              <a16:creationId xmlns:a16="http://schemas.microsoft.com/office/drawing/2014/main" id="{2580559E-3B46-3588-C122-88C3C9F7CAB6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3948118" y="2593679"/>
                          <a:ext cx="432202" cy="282596"/>
                          <a:chOff x="4001467" y="2577778"/>
                          <a:chExt cx="432202" cy="282596"/>
                        </a:xfrm>
                      </p:grpSpPr>
                      <p:sp>
                        <p:nvSpPr>
                          <p:cNvPr id="39" name="Ovál 38">
                            <a:extLst>
                              <a:ext uri="{FF2B5EF4-FFF2-40B4-BE49-F238E27FC236}">
                                <a16:creationId xmlns:a16="http://schemas.microsoft.com/office/drawing/2014/main" id="{21D73C84-5C68-C5F0-7D9F-6354146CBEA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45467" y="2577778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  <p:sp>
                        <p:nvSpPr>
                          <p:cNvPr id="41" name="Ovál 40">
                            <a:extLst>
                              <a:ext uri="{FF2B5EF4-FFF2-40B4-BE49-F238E27FC236}">
                                <a16:creationId xmlns:a16="http://schemas.microsoft.com/office/drawing/2014/main" id="{AB362B8F-90B8-8E87-5479-35AD853F99A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01467" y="2577778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FF7C80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  <p:sp>
                        <p:nvSpPr>
                          <p:cNvPr id="42" name="Ovál 41">
                            <a:extLst>
                              <a:ext uri="{FF2B5EF4-FFF2-40B4-BE49-F238E27FC236}">
                                <a16:creationId xmlns:a16="http://schemas.microsoft.com/office/drawing/2014/main" id="{B36F729F-8BC8-EE76-6A16-027A076360B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89669" y="2577778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  <p:sp>
                        <p:nvSpPr>
                          <p:cNvPr id="43" name="Ovál 42">
                            <a:extLst>
                              <a:ext uri="{FF2B5EF4-FFF2-40B4-BE49-F238E27FC236}">
                                <a16:creationId xmlns:a16="http://schemas.microsoft.com/office/drawing/2014/main" id="{B268A533-7479-1817-853E-6A3D7E7298D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145467" y="2716374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  <p:sp>
                        <p:nvSpPr>
                          <p:cNvPr id="44" name="Ovál 43">
                            <a:extLst>
                              <a:ext uri="{FF2B5EF4-FFF2-40B4-BE49-F238E27FC236}">
                                <a16:creationId xmlns:a16="http://schemas.microsoft.com/office/drawing/2014/main" id="{8EC0FE3D-3D7D-FEBB-E76D-D880FC5966D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001467" y="2716374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  <p:sp>
                        <p:nvSpPr>
                          <p:cNvPr id="45" name="Ovál 44">
                            <a:extLst>
                              <a:ext uri="{FF2B5EF4-FFF2-40B4-BE49-F238E27FC236}">
                                <a16:creationId xmlns:a16="http://schemas.microsoft.com/office/drawing/2014/main" id="{C6D1DE75-1F4D-B33E-DA54-D85169BAF42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89669" y="2716374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</p:grpSp>
                  </p:grpSp>
                  <p:grpSp>
                    <p:nvGrpSpPr>
                      <p:cNvPr id="54" name="Skupina 53">
                        <a:extLst>
                          <a:ext uri="{FF2B5EF4-FFF2-40B4-BE49-F238E27FC236}">
                            <a16:creationId xmlns:a16="http://schemas.microsoft.com/office/drawing/2014/main" id="{CD7C2196-CF00-D500-58F8-AF1F68759F8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341032" y="3676254"/>
                        <a:ext cx="288202" cy="276993"/>
                        <a:chOff x="5341032" y="3676254"/>
                        <a:chExt cx="288202" cy="276993"/>
                      </a:xfrm>
                    </p:grpSpPr>
                    <p:sp>
                      <p:nvSpPr>
                        <p:cNvPr id="47" name="Ovál 46">
                          <a:extLst>
                            <a:ext uri="{FF2B5EF4-FFF2-40B4-BE49-F238E27FC236}">
                              <a16:creationId xmlns:a16="http://schemas.microsoft.com/office/drawing/2014/main" id="{12DE0C0B-A2DF-C935-6D22-BF80A4FA41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359133" y="3676254"/>
                          <a:ext cx="252000" cy="252000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1270"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sk-SK" sz="1600"/>
                        </a:p>
                      </p:txBody>
                    </p:sp>
                    <p:grpSp>
                      <p:nvGrpSpPr>
                        <p:cNvPr id="53" name="Skupina 52">
                          <a:extLst>
                            <a:ext uri="{FF2B5EF4-FFF2-40B4-BE49-F238E27FC236}">
                              <a16:creationId xmlns:a16="http://schemas.microsoft.com/office/drawing/2014/main" id="{5FD51D80-3279-EA66-4F53-B039EBE21EB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5341032" y="3688340"/>
                          <a:ext cx="288202" cy="264907"/>
                          <a:chOff x="5410849" y="3761249"/>
                          <a:chExt cx="288202" cy="264907"/>
                        </a:xfrm>
                      </p:grpSpPr>
                      <p:sp>
                        <p:nvSpPr>
                          <p:cNvPr id="49" name="Ovál 48">
                            <a:extLst>
                              <a:ext uri="{FF2B5EF4-FFF2-40B4-BE49-F238E27FC236}">
                                <a16:creationId xmlns:a16="http://schemas.microsoft.com/office/drawing/2014/main" id="{278B535E-2678-8634-938D-67F5352AC1D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410849" y="3761249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/>
                          </a:p>
                        </p:txBody>
                      </p:sp>
                      <p:sp>
                        <p:nvSpPr>
                          <p:cNvPr id="50" name="Ovál 49">
                            <a:extLst>
                              <a:ext uri="{FF2B5EF4-FFF2-40B4-BE49-F238E27FC236}">
                                <a16:creationId xmlns:a16="http://schemas.microsoft.com/office/drawing/2014/main" id="{C0C59E3C-9E9C-CAD7-0D4A-BBCA6278717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555051" y="3761249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 dirty="0"/>
                          </a:p>
                        </p:txBody>
                      </p:sp>
                      <p:sp>
                        <p:nvSpPr>
                          <p:cNvPr id="52" name="Ovál 51">
                            <a:extLst>
                              <a:ext uri="{FF2B5EF4-FFF2-40B4-BE49-F238E27FC236}">
                                <a16:creationId xmlns:a16="http://schemas.microsoft.com/office/drawing/2014/main" id="{C10B9DD6-C730-2A06-D60A-DCE206094F5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5485346" y="3882156"/>
                            <a:ext cx="144000" cy="144000"/>
                          </a:xfrm>
                          <a:prstGeom prst="ellipse">
                            <a:avLst/>
                          </a:prstGeom>
                          <a:solidFill>
                            <a:srgbClr val="C22728"/>
                          </a:solidFill>
                          <a:ln w="1270"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sk-SK" sz="1600" dirty="0"/>
                          </a:p>
                        </p:txBody>
                      </p:sp>
                    </p:grpSp>
                  </p:grpSp>
                </p:grpSp>
                <p:sp>
                  <p:nvSpPr>
                    <p:cNvPr id="60" name="Obdélník 59">
                      <a:extLst>
                        <a:ext uri="{FF2B5EF4-FFF2-40B4-BE49-F238E27FC236}">
                          <a16:creationId xmlns:a16="http://schemas.microsoft.com/office/drawing/2014/main" id="{7A105F20-E1E9-2060-4978-D03BF85773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6268" y="3158871"/>
                      <a:ext cx="258599" cy="16852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sk-SK" sz="1600"/>
                    </a:p>
                  </p:txBody>
                </p:sp>
              </p:grpSp>
              <p:sp>
                <p:nvSpPr>
                  <p:cNvPr id="62" name="Ovál 61">
                    <a:extLst>
                      <a:ext uri="{FF2B5EF4-FFF2-40B4-BE49-F238E27FC236}">
                        <a16:creationId xmlns:a16="http://schemas.microsoft.com/office/drawing/2014/main" id="{AF426AD0-F13B-DF39-CA75-AA581CB3CE28}"/>
                      </a:ext>
                    </a:extLst>
                  </p:cNvPr>
                  <p:cNvSpPr/>
                  <p:nvPr/>
                </p:nvSpPr>
                <p:spPr>
                  <a:xfrm>
                    <a:off x="6492664" y="3157049"/>
                    <a:ext cx="144000" cy="144000"/>
                  </a:xfrm>
                  <a:prstGeom prst="ellipse">
                    <a:avLst/>
                  </a:prstGeom>
                  <a:solidFill>
                    <a:srgbClr val="C22728"/>
                  </a:solidFill>
                  <a:ln w="127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 sz="1600"/>
                  </a:p>
                </p:txBody>
              </p:sp>
              <p:sp>
                <p:nvSpPr>
                  <p:cNvPr id="63" name="Ovál 62">
                    <a:extLst>
                      <a:ext uri="{FF2B5EF4-FFF2-40B4-BE49-F238E27FC236}">
                        <a16:creationId xmlns:a16="http://schemas.microsoft.com/office/drawing/2014/main" id="{64E361C8-3075-3252-CC75-5568F64C8562}"/>
                      </a:ext>
                    </a:extLst>
                  </p:cNvPr>
                  <p:cNvSpPr/>
                  <p:nvPr/>
                </p:nvSpPr>
                <p:spPr>
                  <a:xfrm>
                    <a:off x="6636866" y="3157049"/>
                    <a:ext cx="144000" cy="144000"/>
                  </a:xfrm>
                  <a:prstGeom prst="ellipse">
                    <a:avLst/>
                  </a:prstGeom>
                  <a:solidFill>
                    <a:srgbClr val="C22728"/>
                  </a:solidFill>
                  <a:ln w="127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sk-SK" sz="1600" dirty="0"/>
                  </a:p>
                </p:txBody>
              </p:sp>
            </p:grpSp>
            <p:sp>
              <p:nvSpPr>
                <p:cNvPr id="69" name="TextovéPole 68">
                  <a:extLst>
                    <a:ext uri="{FF2B5EF4-FFF2-40B4-BE49-F238E27FC236}">
                      <a16:creationId xmlns:a16="http://schemas.microsoft.com/office/drawing/2014/main" id="{1D78272B-5986-7D6A-0203-98689C0CF4C6}"/>
                    </a:ext>
                  </a:extLst>
                </p:cNvPr>
                <p:cNvSpPr txBox="1"/>
                <p:nvPr/>
              </p:nvSpPr>
              <p:spPr>
                <a:xfrm>
                  <a:off x="3372459" y="2778883"/>
                  <a:ext cx="19734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800" b="1" dirty="0">
                      <a:solidFill>
                        <a:schemeClr val="bg1"/>
                      </a:solidFill>
                    </a:rPr>
                    <a:t>5</a:t>
                  </a:r>
                </a:p>
              </p:txBody>
            </p:sp>
            <p:grpSp>
              <p:nvGrpSpPr>
                <p:cNvPr id="74" name="Skupina 73">
                  <a:extLst>
                    <a:ext uri="{FF2B5EF4-FFF2-40B4-BE49-F238E27FC236}">
                      <a16:creationId xmlns:a16="http://schemas.microsoft.com/office/drawing/2014/main" id="{4EFF54AA-724B-C81B-947F-B9D96A0E5EC5}"/>
                    </a:ext>
                  </a:extLst>
                </p:cNvPr>
                <p:cNvGrpSpPr/>
                <p:nvPr/>
              </p:nvGrpSpPr>
              <p:grpSpPr>
                <a:xfrm>
                  <a:off x="2587027" y="2024539"/>
                  <a:ext cx="1126882" cy="1995561"/>
                  <a:chOff x="2587027" y="2024539"/>
                  <a:chExt cx="1126882" cy="1995561"/>
                </a:xfrm>
              </p:grpSpPr>
              <p:sp>
                <p:nvSpPr>
                  <p:cNvPr id="65" name="TextovéPole 64">
                    <a:extLst>
                      <a:ext uri="{FF2B5EF4-FFF2-40B4-BE49-F238E27FC236}">
                        <a16:creationId xmlns:a16="http://schemas.microsoft.com/office/drawing/2014/main" id="{E250D609-D93F-3BF7-010D-234DC0B496BE}"/>
                      </a:ext>
                    </a:extLst>
                  </p:cNvPr>
                  <p:cNvSpPr txBox="1"/>
                  <p:nvPr/>
                </p:nvSpPr>
                <p:spPr>
                  <a:xfrm>
                    <a:off x="3281848" y="2634768"/>
                    <a:ext cx="71136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66" name="TextovéPole 65">
                    <a:extLst>
                      <a:ext uri="{FF2B5EF4-FFF2-40B4-BE49-F238E27FC236}">
                        <a16:creationId xmlns:a16="http://schemas.microsoft.com/office/drawing/2014/main" id="{2CBFA02F-58BE-9A78-E51D-7990239C1050}"/>
                      </a:ext>
                    </a:extLst>
                  </p:cNvPr>
                  <p:cNvSpPr txBox="1"/>
                  <p:nvPr/>
                </p:nvSpPr>
                <p:spPr>
                  <a:xfrm>
                    <a:off x="3375082" y="2634768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67" name="TextovéPole 66">
                    <a:extLst>
                      <a:ext uri="{FF2B5EF4-FFF2-40B4-BE49-F238E27FC236}">
                        <a16:creationId xmlns:a16="http://schemas.microsoft.com/office/drawing/2014/main" id="{3D45A297-A404-39F4-4552-37E79E4C6DA3}"/>
                      </a:ext>
                    </a:extLst>
                  </p:cNvPr>
                  <p:cNvSpPr txBox="1"/>
                  <p:nvPr/>
                </p:nvSpPr>
                <p:spPr>
                  <a:xfrm>
                    <a:off x="3516560" y="2634768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3</a:t>
                    </a:r>
                  </a:p>
                </p:txBody>
              </p:sp>
              <p:sp>
                <p:nvSpPr>
                  <p:cNvPr id="68" name="TextovéPole 67">
                    <a:extLst>
                      <a:ext uri="{FF2B5EF4-FFF2-40B4-BE49-F238E27FC236}">
                        <a16:creationId xmlns:a16="http://schemas.microsoft.com/office/drawing/2014/main" id="{A8501BCB-5B87-F58B-310D-B798B917555C}"/>
                      </a:ext>
                    </a:extLst>
                  </p:cNvPr>
                  <p:cNvSpPr txBox="1"/>
                  <p:nvPr/>
                </p:nvSpPr>
                <p:spPr>
                  <a:xfrm>
                    <a:off x="3228358" y="2778883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4</a:t>
                    </a:r>
                  </a:p>
                </p:txBody>
              </p:sp>
              <p:sp>
                <p:nvSpPr>
                  <p:cNvPr id="70" name="TextovéPole 69">
                    <a:extLst>
                      <a:ext uri="{FF2B5EF4-FFF2-40B4-BE49-F238E27FC236}">
                        <a16:creationId xmlns:a16="http://schemas.microsoft.com/office/drawing/2014/main" id="{94FA434D-65A2-87CF-0612-2B89BCB3CEB1}"/>
                      </a:ext>
                    </a:extLst>
                  </p:cNvPr>
                  <p:cNvSpPr txBox="1"/>
                  <p:nvPr/>
                </p:nvSpPr>
                <p:spPr>
                  <a:xfrm>
                    <a:off x="3516459" y="2778883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6</a:t>
                    </a:r>
                  </a:p>
                </p:txBody>
              </p:sp>
              <p:sp>
                <p:nvSpPr>
                  <p:cNvPr id="71" name="TextovéPole 70">
                    <a:extLst>
                      <a:ext uri="{FF2B5EF4-FFF2-40B4-BE49-F238E27FC236}">
                        <a16:creationId xmlns:a16="http://schemas.microsoft.com/office/drawing/2014/main" id="{2A59ABAE-BBCB-1D52-EB40-AA9E0BF65731}"/>
                      </a:ext>
                    </a:extLst>
                  </p:cNvPr>
                  <p:cNvSpPr txBox="1"/>
                  <p:nvPr/>
                </p:nvSpPr>
                <p:spPr>
                  <a:xfrm>
                    <a:off x="2587027" y="2933343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7</a:t>
                    </a:r>
                  </a:p>
                </p:txBody>
              </p:sp>
              <p:sp>
                <p:nvSpPr>
                  <p:cNvPr id="72" name="TextovéPole 71">
                    <a:extLst>
                      <a:ext uri="{FF2B5EF4-FFF2-40B4-BE49-F238E27FC236}">
                        <a16:creationId xmlns:a16="http://schemas.microsoft.com/office/drawing/2014/main" id="{87D6D0C4-09E8-4104-5F55-ADCA524D80AC}"/>
                      </a:ext>
                    </a:extLst>
                  </p:cNvPr>
                  <p:cNvSpPr txBox="1"/>
                  <p:nvPr/>
                </p:nvSpPr>
                <p:spPr>
                  <a:xfrm>
                    <a:off x="3230820" y="3804656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8</a:t>
                    </a:r>
                  </a:p>
                </p:txBody>
              </p:sp>
              <p:sp>
                <p:nvSpPr>
                  <p:cNvPr id="73" name="TextovéPole 72">
                    <a:extLst>
                      <a:ext uri="{FF2B5EF4-FFF2-40B4-BE49-F238E27FC236}">
                        <a16:creationId xmlns:a16="http://schemas.microsoft.com/office/drawing/2014/main" id="{B5432A03-25F7-2D86-C05D-C512E0E02C03}"/>
                      </a:ext>
                    </a:extLst>
                  </p:cNvPr>
                  <p:cNvSpPr txBox="1"/>
                  <p:nvPr/>
                </p:nvSpPr>
                <p:spPr>
                  <a:xfrm>
                    <a:off x="3183173" y="2024539"/>
                    <a:ext cx="197349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k-SK" sz="800" b="1" dirty="0">
                        <a:solidFill>
                          <a:schemeClr val="bg1"/>
                        </a:solidFill>
                      </a:rPr>
                      <a:t>9</a:t>
                    </a:r>
                  </a:p>
                </p:txBody>
              </p:sp>
            </p:grpSp>
          </p:grpSp>
          <p:grpSp>
            <p:nvGrpSpPr>
              <p:cNvPr id="80" name="Skupina 79">
                <a:extLst>
                  <a:ext uri="{FF2B5EF4-FFF2-40B4-BE49-F238E27FC236}">
                    <a16:creationId xmlns:a16="http://schemas.microsoft.com/office/drawing/2014/main" id="{C513B7AF-7187-AA8B-0817-7682D79628D0}"/>
                  </a:ext>
                </a:extLst>
              </p:cNvPr>
              <p:cNvGrpSpPr/>
              <p:nvPr/>
            </p:nvGrpSpPr>
            <p:grpSpPr>
              <a:xfrm>
                <a:off x="4236764" y="2670388"/>
                <a:ext cx="858904" cy="1286245"/>
                <a:chOff x="4236764" y="2670388"/>
                <a:chExt cx="858904" cy="1286245"/>
              </a:xfrm>
            </p:grpSpPr>
            <p:sp>
              <p:nvSpPr>
                <p:cNvPr id="76" name="TextovéPole 75">
                  <a:extLst>
                    <a:ext uri="{FF2B5EF4-FFF2-40B4-BE49-F238E27FC236}">
                      <a16:creationId xmlns:a16="http://schemas.microsoft.com/office/drawing/2014/main" id="{1A3B7CD4-0D0E-8B37-3709-B4846DE137E0}"/>
                    </a:ext>
                  </a:extLst>
                </p:cNvPr>
                <p:cNvSpPr txBox="1"/>
                <p:nvPr/>
              </p:nvSpPr>
              <p:spPr>
                <a:xfrm>
                  <a:off x="4277933" y="2670388"/>
                  <a:ext cx="35832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700" b="1" dirty="0">
                      <a:solidFill>
                        <a:schemeClr val="bg1"/>
                      </a:solidFill>
                    </a:rPr>
                    <a:t>10</a:t>
                  </a:r>
                </a:p>
              </p:txBody>
            </p:sp>
            <p:sp>
              <p:nvSpPr>
                <p:cNvPr id="77" name="TextovéPole 76">
                  <a:extLst>
                    <a:ext uri="{FF2B5EF4-FFF2-40B4-BE49-F238E27FC236}">
                      <a16:creationId xmlns:a16="http://schemas.microsoft.com/office/drawing/2014/main" id="{291753AD-A34A-5852-B762-48987D45DFCB}"/>
                    </a:ext>
                  </a:extLst>
                </p:cNvPr>
                <p:cNvSpPr txBox="1"/>
                <p:nvPr/>
              </p:nvSpPr>
              <p:spPr>
                <a:xfrm>
                  <a:off x="4236764" y="2873364"/>
                  <a:ext cx="35832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700" b="1" dirty="0">
                      <a:solidFill>
                        <a:schemeClr val="bg1"/>
                      </a:solidFill>
                    </a:rPr>
                    <a:t>11</a:t>
                  </a:r>
                </a:p>
              </p:txBody>
            </p:sp>
            <p:sp>
              <p:nvSpPr>
                <p:cNvPr id="78" name="TextovéPole 77">
                  <a:extLst>
                    <a:ext uri="{FF2B5EF4-FFF2-40B4-BE49-F238E27FC236}">
                      <a16:creationId xmlns:a16="http://schemas.microsoft.com/office/drawing/2014/main" id="{D8AA2B5D-AE95-2173-DAA5-3EE580D6700A}"/>
                    </a:ext>
                  </a:extLst>
                </p:cNvPr>
                <p:cNvSpPr txBox="1"/>
                <p:nvPr/>
              </p:nvSpPr>
              <p:spPr>
                <a:xfrm>
                  <a:off x="4598281" y="3756578"/>
                  <a:ext cx="35832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700" b="1" dirty="0">
                      <a:solidFill>
                        <a:schemeClr val="bg1"/>
                      </a:solidFill>
                    </a:rPr>
                    <a:t>12</a:t>
                  </a:r>
                </a:p>
              </p:txBody>
            </p:sp>
            <p:sp>
              <p:nvSpPr>
                <p:cNvPr id="79" name="TextovéPole 78">
                  <a:extLst>
                    <a:ext uri="{FF2B5EF4-FFF2-40B4-BE49-F238E27FC236}">
                      <a16:creationId xmlns:a16="http://schemas.microsoft.com/office/drawing/2014/main" id="{28A3DFF0-D620-84FC-C115-C590CF47293B}"/>
                    </a:ext>
                  </a:extLst>
                </p:cNvPr>
                <p:cNvSpPr txBox="1"/>
                <p:nvPr/>
              </p:nvSpPr>
              <p:spPr>
                <a:xfrm>
                  <a:off x="4737344" y="3747519"/>
                  <a:ext cx="35832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k-SK" sz="700" b="1" dirty="0">
                      <a:solidFill>
                        <a:schemeClr val="bg1"/>
                      </a:solidFill>
                    </a:rPr>
                    <a:t>13</a:t>
                  </a:r>
                </a:p>
              </p:txBody>
            </p:sp>
          </p:grpSp>
          <p:sp>
            <p:nvSpPr>
              <p:cNvPr id="82" name="TextovéPole 81">
                <a:extLst>
                  <a:ext uri="{FF2B5EF4-FFF2-40B4-BE49-F238E27FC236}">
                    <a16:creationId xmlns:a16="http://schemas.microsoft.com/office/drawing/2014/main" id="{1CCCE73F-A30D-3CDD-94E5-83FF581B820A}"/>
                  </a:ext>
                </a:extLst>
              </p:cNvPr>
              <p:cNvSpPr txBox="1"/>
              <p:nvPr/>
            </p:nvSpPr>
            <p:spPr>
              <a:xfrm>
                <a:off x="5171031" y="3409128"/>
                <a:ext cx="35832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700" b="1" dirty="0">
                    <a:solidFill>
                      <a:schemeClr val="bg1"/>
                    </a:solidFill>
                  </a:rPr>
                  <a:t>15</a:t>
                </a:r>
              </a:p>
            </p:txBody>
          </p:sp>
          <p:sp>
            <p:nvSpPr>
              <p:cNvPr id="83" name="TextovéPole 82">
                <a:extLst>
                  <a:ext uri="{FF2B5EF4-FFF2-40B4-BE49-F238E27FC236}">
                    <a16:creationId xmlns:a16="http://schemas.microsoft.com/office/drawing/2014/main" id="{296F1469-FF66-7914-3E60-492983CF5DAA}"/>
                  </a:ext>
                </a:extLst>
              </p:cNvPr>
              <p:cNvSpPr txBox="1"/>
              <p:nvPr/>
            </p:nvSpPr>
            <p:spPr>
              <a:xfrm>
                <a:off x="5747165" y="3223590"/>
                <a:ext cx="35832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700" b="1" dirty="0">
                    <a:solidFill>
                      <a:schemeClr val="bg1"/>
                    </a:solidFill>
                  </a:rPr>
                  <a:t>16</a:t>
                </a:r>
              </a:p>
            </p:txBody>
          </p:sp>
          <p:sp>
            <p:nvSpPr>
              <p:cNvPr id="84" name="TextovéPole 83">
                <a:extLst>
                  <a:ext uri="{FF2B5EF4-FFF2-40B4-BE49-F238E27FC236}">
                    <a16:creationId xmlns:a16="http://schemas.microsoft.com/office/drawing/2014/main" id="{34DFAFB3-2C2C-A9EF-FB3C-AE5727B735EB}"/>
                  </a:ext>
                </a:extLst>
              </p:cNvPr>
              <p:cNvSpPr txBox="1"/>
              <p:nvPr/>
            </p:nvSpPr>
            <p:spPr>
              <a:xfrm>
                <a:off x="5889287" y="3223590"/>
                <a:ext cx="35832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700" b="1" dirty="0">
                    <a:solidFill>
                      <a:schemeClr val="bg1"/>
                    </a:solidFill>
                  </a:rPr>
                  <a:t>17</a:t>
                </a:r>
              </a:p>
            </p:txBody>
          </p:sp>
          <p:sp>
            <p:nvSpPr>
              <p:cNvPr id="85" name="TextovéPole 84">
                <a:extLst>
                  <a:ext uri="{FF2B5EF4-FFF2-40B4-BE49-F238E27FC236}">
                    <a16:creationId xmlns:a16="http://schemas.microsoft.com/office/drawing/2014/main" id="{EC19A78C-D774-F883-ABD2-4565D1A1388D}"/>
                  </a:ext>
                </a:extLst>
              </p:cNvPr>
              <p:cNvSpPr txBox="1"/>
              <p:nvPr/>
            </p:nvSpPr>
            <p:spPr>
              <a:xfrm>
                <a:off x="6089490" y="3434412"/>
                <a:ext cx="35832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k-SK" sz="700" b="1" dirty="0">
                    <a:solidFill>
                      <a:schemeClr val="bg1"/>
                    </a:solidFill>
                  </a:rPr>
                  <a:t>18</a:t>
                </a:r>
              </a:p>
            </p:txBody>
          </p:sp>
        </p:grpSp>
        <p:sp>
          <p:nvSpPr>
            <p:cNvPr id="87" name="TextovéPole 86">
              <a:extLst>
                <a:ext uri="{FF2B5EF4-FFF2-40B4-BE49-F238E27FC236}">
                  <a16:creationId xmlns:a16="http://schemas.microsoft.com/office/drawing/2014/main" id="{4451796A-11E4-9D56-D6AC-2495CAEEF498}"/>
                </a:ext>
              </a:extLst>
            </p:cNvPr>
            <p:cNvSpPr txBox="1"/>
            <p:nvPr/>
          </p:nvSpPr>
          <p:spPr>
            <a:xfrm>
              <a:off x="4677310" y="3874938"/>
              <a:ext cx="35832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700" b="1" dirty="0">
                  <a:solidFill>
                    <a:schemeClr val="bg1"/>
                  </a:solidFill>
                </a:rPr>
                <a:t>14</a:t>
              </a:r>
            </a:p>
          </p:txBody>
        </p:sp>
      </p:grpSp>
      <p:graphicFrame>
        <p:nvGraphicFramePr>
          <p:cNvPr id="112" name="Tabulka 111">
            <a:extLst>
              <a:ext uri="{FF2B5EF4-FFF2-40B4-BE49-F238E27FC236}">
                <a16:creationId xmlns:a16="http://schemas.microsoft.com/office/drawing/2014/main" id="{2A043088-905F-F2CB-2169-5076FCC2AF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951752"/>
              </p:ext>
            </p:extLst>
          </p:nvPr>
        </p:nvGraphicFramePr>
        <p:xfrm>
          <a:off x="10141290" y="1586665"/>
          <a:ext cx="1929600" cy="11781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3200">
                  <a:extLst>
                    <a:ext uri="{9D8B030D-6E8A-4147-A177-3AD203B41FA5}">
                      <a16:colId xmlns:a16="http://schemas.microsoft.com/office/drawing/2014/main" val="3829767641"/>
                    </a:ext>
                  </a:extLst>
                </a:gridCol>
                <a:gridCol w="176400">
                  <a:extLst>
                    <a:ext uri="{9D8B030D-6E8A-4147-A177-3AD203B41FA5}">
                      <a16:colId xmlns:a16="http://schemas.microsoft.com/office/drawing/2014/main" val="4216396441"/>
                    </a:ext>
                  </a:extLst>
                </a:gridCol>
              </a:tblGrid>
              <a:tr h="196356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ÚVN v Praze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1F78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9660150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Krajská nemocnice Liberec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1F78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31016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Krajská nemocnice T. Bati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1F78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999159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Karlovarská krajská nemocnice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1F78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426505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Nemocnice Jihlava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1F78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832814"/>
                  </a:ext>
                </a:extLst>
              </a:tr>
              <a:tr h="196356">
                <a:tc>
                  <a:txBody>
                    <a:bodyPr/>
                    <a:lstStyle/>
                    <a:p>
                      <a:pPr algn="r" fontAlgn="b"/>
                      <a:r>
                        <a:rPr lang="cs-CZ" sz="1000" b="0" i="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Calibri" panose="020F0502020204030204" pitchFamily="34" charset="0"/>
                        </a:rPr>
                        <a:t>FN Brno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solidFill>
                      <a:srgbClr val="A6C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917764"/>
                  </a:ext>
                </a:extLst>
              </a:tr>
            </a:tbl>
          </a:graphicData>
        </a:graphic>
      </p:graphicFrame>
      <p:grpSp>
        <p:nvGrpSpPr>
          <p:cNvPr id="119" name="Skupina 118">
            <a:extLst>
              <a:ext uri="{FF2B5EF4-FFF2-40B4-BE49-F238E27FC236}">
                <a16:creationId xmlns:a16="http://schemas.microsoft.com/office/drawing/2014/main" id="{97F3A783-3694-711A-C76C-2E2D1AA4CF7B}"/>
              </a:ext>
            </a:extLst>
          </p:cNvPr>
          <p:cNvGrpSpPr/>
          <p:nvPr/>
        </p:nvGrpSpPr>
        <p:grpSpPr>
          <a:xfrm>
            <a:off x="6180685" y="1680796"/>
            <a:ext cx="4871862" cy="2836948"/>
            <a:chOff x="6180685" y="1609242"/>
            <a:chExt cx="4871862" cy="2836948"/>
          </a:xfrm>
        </p:grpSpPr>
        <p:pic>
          <p:nvPicPr>
            <p:cNvPr id="111" name="Obrázek 110">
              <a:extLst>
                <a:ext uri="{FF2B5EF4-FFF2-40B4-BE49-F238E27FC236}">
                  <a16:creationId xmlns:a16="http://schemas.microsoft.com/office/drawing/2014/main" id="{8695B08A-33D3-A4D8-4BCE-832156825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80685" y="1609242"/>
              <a:ext cx="4871862" cy="2836948"/>
            </a:xfrm>
            <a:prstGeom prst="rect">
              <a:avLst/>
            </a:prstGeom>
          </p:spPr>
        </p:pic>
        <p:sp>
          <p:nvSpPr>
            <p:cNvPr id="113" name="TextovéPole 112">
              <a:extLst>
                <a:ext uri="{FF2B5EF4-FFF2-40B4-BE49-F238E27FC236}">
                  <a16:creationId xmlns:a16="http://schemas.microsoft.com/office/drawing/2014/main" id="{699FFE95-0DC9-8138-BBB5-9B103FCEF403}"/>
                </a:ext>
              </a:extLst>
            </p:cNvPr>
            <p:cNvSpPr txBox="1"/>
            <p:nvPr/>
          </p:nvSpPr>
          <p:spPr>
            <a:xfrm>
              <a:off x="7806234" y="2550554"/>
              <a:ext cx="69582" cy="213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8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4" name="TextovéPole 113">
              <a:extLst>
                <a:ext uri="{FF2B5EF4-FFF2-40B4-BE49-F238E27FC236}">
                  <a16:creationId xmlns:a16="http://schemas.microsoft.com/office/drawing/2014/main" id="{061A91C7-D7B5-984E-C080-335FD11E2A32}"/>
                </a:ext>
              </a:extLst>
            </p:cNvPr>
            <p:cNvSpPr txBox="1"/>
            <p:nvPr/>
          </p:nvSpPr>
          <p:spPr>
            <a:xfrm>
              <a:off x="8356261" y="1928446"/>
              <a:ext cx="6958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800" b="1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5" name="TextovéPole 114">
              <a:extLst>
                <a:ext uri="{FF2B5EF4-FFF2-40B4-BE49-F238E27FC236}">
                  <a16:creationId xmlns:a16="http://schemas.microsoft.com/office/drawing/2014/main" id="{E9B01DF1-EDA1-DDBF-0982-68CF2135D12A}"/>
                </a:ext>
              </a:extLst>
            </p:cNvPr>
            <p:cNvSpPr txBox="1"/>
            <p:nvPr/>
          </p:nvSpPr>
          <p:spPr>
            <a:xfrm>
              <a:off x="9925864" y="3685386"/>
              <a:ext cx="6958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800" b="1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16" name="TextovéPole 115">
              <a:extLst>
                <a:ext uri="{FF2B5EF4-FFF2-40B4-BE49-F238E27FC236}">
                  <a16:creationId xmlns:a16="http://schemas.microsoft.com/office/drawing/2014/main" id="{81735EDE-A06C-392C-9A8B-F6EF3521B571}"/>
                </a:ext>
              </a:extLst>
            </p:cNvPr>
            <p:cNvSpPr txBox="1"/>
            <p:nvPr/>
          </p:nvSpPr>
          <p:spPr>
            <a:xfrm>
              <a:off x="6863310" y="2283182"/>
              <a:ext cx="6958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8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17" name="TextovéPole 116">
              <a:extLst>
                <a:ext uri="{FF2B5EF4-FFF2-40B4-BE49-F238E27FC236}">
                  <a16:creationId xmlns:a16="http://schemas.microsoft.com/office/drawing/2014/main" id="{429DA042-C970-E794-D703-437A2618C83F}"/>
                </a:ext>
              </a:extLst>
            </p:cNvPr>
            <p:cNvSpPr txBox="1"/>
            <p:nvPr/>
          </p:nvSpPr>
          <p:spPr>
            <a:xfrm>
              <a:off x="8548181" y="3358985"/>
              <a:ext cx="6958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800" b="1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18" name="TextovéPole 117">
              <a:extLst>
                <a:ext uri="{FF2B5EF4-FFF2-40B4-BE49-F238E27FC236}">
                  <a16:creationId xmlns:a16="http://schemas.microsoft.com/office/drawing/2014/main" id="{70925A4B-762B-9D78-D5C0-64A6347F53C9}"/>
                </a:ext>
              </a:extLst>
            </p:cNvPr>
            <p:cNvSpPr txBox="1"/>
            <p:nvPr/>
          </p:nvSpPr>
          <p:spPr>
            <a:xfrm>
              <a:off x="9181604" y="3682163"/>
              <a:ext cx="6958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k-SK" sz="800" b="1" dirty="0">
                  <a:solidFill>
                    <a:schemeClr val="bg1"/>
                  </a:solidFill>
                </a:rPr>
                <a:t>6</a:t>
              </a:r>
            </a:p>
          </p:txBody>
        </p:sp>
      </p:grpSp>
      <p:graphicFrame>
        <p:nvGraphicFramePr>
          <p:cNvPr id="120" name="Graf 119">
            <a:extLst>
              <a:ext uri="{FF2B5EF4-FFF2-40B4-BE49-F238E27FC236}">
                <a16:creationId xmlns:a16="http://schemas.microsoft.com/office/drawing/2014/main" id="{DDCE4D09-409A-EF83-0C2A-B5850F831B24}"/>
              </a:ext>
            </a:extLst>
          </p:cNvPr>
          <p:cNvGraphicFramePr/>
          <p:nvPr/>
        </p:nvGraphicFramePr>
        <p:xfrm>
          <a:off x="6369608" y="4639556"/>
          <a:ext cx="1800000" cy="12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35" name="Skupina 134">
            <a:extLst>
              <a:ext uri="{FF2B5EF4-FFF2-40B4-BE49-F238E27FC236}">
                <a16:creationId xmlns:a16="http://schemas.microsoft.com/office/drawing/2014/main" id="{BD18BB3A-FCCD-2B4D-06F9-A6C1104A208A}"/>
              </a:ext>
            </a:extLst>
          </p:cNvPr>
          <p:cNvGrpSpPr/>
          <p:nvPr/>
        </p:nvGrpSpPr>
        <p:grpSpPr>
          <a:xfrm>
            <a:off x="5821820" y="3878940"/>
            <a:ext cx="1159244" cy="464202"/>
            <a:chOff x="4746478" y="1822586"/>
            <a:chExt cx="1159244" cy="464202"/>
          </a:xfrm>
        </p:grpSpPr>
        <p:sp>
          <p:nvSpPr>
            <p:cNvPr id="123" name="Ovál 122">
              <a:extLst>
                <a:ext uri="{FF2B5EF4-FFF2-40B4-BE49-F238E27FC236}">
                  <a16:creationId xmlns:a16="http://schemas.microsoft.com/office/drawing/2014/main" id="{0F97444B-1CE6-B8D6-DB3E-A40581B30CCC}"/>
                </a:ext>
              </a:extLst>
            </p:cNvPr>
            <p:cNvSpPr/>
            <p:nvPr/>
          </p:nvSpPr>
          <p:spPr>
            <a:xfrm>
              <a:off x="4746478" y="1901614"/>
              <a:ext cx="108000" cy="108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24" name="TextovéPole 123">
              <a:extLst>
                <a:ext uri="{FF2B5EF4-FFF2-40B4-BE49-F238E27FC236}">
                  <a16:creationId xmlns:a16="http://schemas.microsoft.com/office/drawing/2014/main" id="{D2079C6E-A70D-5A60-A4C7-83BF0EBA4CB6}"/>
                </a:ext>
              </a:extLst>
            </p:cNvPr>
            <p:cNvSpPr txBox="1"/>
            <p:nvPr/>
          </p:nvSpPr>
          <p:spPr>
            <a:xfrm>
              <a:off x="4844682" y="1822586"/>
              <a:ext cx="10512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KKC pro dospělé</a:t>
              </a:r>
            </a:p>
          </p:txBody>
        </p:sp>
        <p:sp>
          <p:nvSpPr>
            <p:cNvPr id="125" name="Ovál 124">
              <a:extLst>
                <a:ext uri="{FF2B5EF4-FFF2-40B4-BE49-F238E27FC236}">
                  <a16:creationId xmlns:a16="http://schemas.microsoft.com/office/drawing/2014/main" id="{948C0E00-4AB5-B657-731C-2676E60EA711}"/>
                </a:ext>
              </a:extLst>
            </p:cNvPr>
            <p:cNvSpPr/>
            <p:nvPr/>
          </p:nvSpPr>
          <p:spPr>
            <a:xfrm>
              <a:off x="4746478" y="2113535"/>
              <a:ext cx="108000" cy="108000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26" name="TextovéPole 125">
              <a:extLst>
                <a:ext uri="{FF2B5EF4-FFF2-40B4-BE49-F238E27FC236}">
                  <a16:creationId xmlns:a16="http://schemas.microsoft.com/office/drawing/2014/main" id="{C03E2399-C306-41D7-3C8C-83C95F827B4D}"/>
                </a:ext>
              </a:extLst>
            </p:cNvPr>
            <p:cNvSpPr txBox="1"/>
            <p:nvPr/>
          </p:nvSpPr>
          <p:spPr>
            <a:xfrm>
              <a:off x="4854478" y="2040567"/>
              <a:ext cx="10512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KKC pro děti</a:t>
              </a:r>
            </a:p>
          </p:txBody>
        </p:sp>
      </p:grpSp>
      <p:grpSp>
        <p:nvGrpSpPr>
          <p:cNvPr id="136" name="Skupina 135">
            <a:extLst>
              <a:ext uri="{FF2B5EF4-FFF2-40B4-BE49-F238E27FC236}">
                <a16:creationId xmlns:a16="http://schemas.microsoft.com/office/drawing/2014/main" id="{D0A743FE-9A1B-A9B4-6A58-7E6DD8703343}"/>
              </a:ext>
            </a:extLst>
          </p:cNvPr>
          <p:cNvGrpSpPr/>
          <p:nvPr/>
        </p:nvGrpSpPr>
        <p:grpSpPr>
          <a:xfrm>
            <a:off x="10616901" y="3849222"/>
            <a:ext cx="1159244" cy="464202"/>
            <a:chOff x="10914583" y="4033571"/>
            <a:chExt cx="1159244" cy="464202"/>
          </a:xfrm>
        </p:grpSpPr>
        <p:sp>
          <p:nvSpPr>
            <p:cNvPr id="131" name="Ovál 130">
              <a:extLst>
                <a:ext uri="{FF2B5EF4-FFF2-40B4-BE49-F238E27FC236}">
                  <a16:creationId xmlns:a16="http://schemas.microsoft.com/office/drawing/2014/main" id="{583A2C62-AFAA-25B7-90C2-6E6D0FEEB1CA}"/>
                </a:ext>
              </a:extLst>
            </p:cNvPr>
            <p:cNvSpPr/>
            <p:nvPr/>
          </p:nvSpPr>
          <p:spPr>
            <a:xfrm>
              <a:off x="10914583" y="4112599"/>
              <a:ext cx="108000" cy="108000"/>
            </a:xfrm>
            <a:prstGeom prst="ellipse">
              <a:avLst/>
            </a:prstGeom>
            <a:solidFill>
              <a:srgbClr val="2078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32" name="TextovéPole 131">
              <a:extLst>
                <a:ext uri="{FF2B5EF4-FFF2-40B4-BE49-F238E27FC236}">
                  <a16:creationId xmlns:a16="http://schemas.microsoft.com/office/drawing/2014/main" id="{09760084-DDD9-EFBA-1DD8-39BE620B5A69}"/>
                </a:ext>
              </a:extLst>
            </p:cNvPr>
            <p:cNvSpPr txBox="1"/>
            <p:nvPr/>
          </p:nvSpPr>
          <p:spPr>
            <a:xfrm>
              <a:off x="11012787" y="4033571"/>
              <a:ext cx="10512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KC pro dospělé</a:t>
              </a:r>
            </a:p>
          </p:txBody>
        </p:sp>
        <p:sp>
          <p:nvSpPr>
            <p:cNvPr id="133" name="Ovál 132">
              <a:extLst>
                <a:ext uri="{FF2B5EF4-FFF2-40B4-BE49-F238E27FC236}">
                  <a16:creationId xmlns:a16="http://schemas.microsoft.com/office/drawing/2014/main" id="{4F2D3C3A-9CDE-7A8C-8787-1BD0A3B01C17}"/>
                </a:ext>
              </a:extLst>
            </p:cNvPr>
            <p:cNvSpPr/>
            <p:nvPr/>
          </p:nvSpPr>
          <p:spPr>
            <a:xfrm>
              <a:off x="10914583" y="4324520"/>
              <a:ext cx="108000" cy="108000"/>
            </a:xfrm>
            <a:prstGeom prst="ellipse">
              <a:avLst/>
            </a:prstGeom>
            <a:solidFill>
              <a:srgbClr val="A6C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34" name="TextovéPole 133">
              <a:extLst>
                <a:ext uri="{FF2B5EF4-FFF2-40B4-BE49-F238E27FC236}">
                  <a16:creationId xmlns:a16="http://schemas.microsoft.com/office/drawing/2014/main" id="{E802FBE4-4E4E-D8EE-3B63-278953513F22}"/>
                </a:ext>
              </a:extLst>
            </p:cNvPr>
            <p:cNvSpPr txBox="1"/>
            <p:nvPr/>
          </p:nvSpPr>
          <p:spPr>
            <a:xfrm>
              <a:off x="11022583" y="4251552"/>
              <a:ext cx="10512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1000" dirty="0"/>
                <a:t>KC pro děti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32608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B2D6-C1FF-66E1-98AD-7F3B7B22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BAA79-A347-EE41-841F-FD794DE321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293829" y="5296759"/>
            <a:ext cx="11245029" cy="468000"/>
          </a:xfrm>
        </p:spPr>
        <p:txBody>
          <a:bodyPr/>
          <a:lstStyle/>
          <a:p>
            <a:r>
              <a:rPr lang="cs-CZ" dirty="0"/>
              <a:t>NKIS: významné dílčí registry a odvozené informační systémy </a:t>
            </a:r>
            <a:endParaRPr lang="cs-CZ" dirty="0">
              <a:effectLst/>
            </a:endParaRPr>
          </a:p>
          <a:p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Národní registr kardiovaskulárních operací a intervencí (NRKOI)</a:t>
            </a:r>
            <a:r>
              <a:rPr lang="cs-CZ" sz="2800" dirty="0">
                <a:solidFill>
                  <a:schemeClr val="bg1"/>
                </a:solidFill>
              </a:rPr>
              <a:t>                   </a:t>
            </a:r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Modul kardiovaskulárních intervencí (NRKI)</a:t>
            </a:r>
            <a:endParaRPr lang="cs-CZ" sz="2800" dirty="0">
              <a:solidFill>
                <a:schemeClr val="bg1"/>
              </a:solidFill>
              <a:effectLst/>
              <a:highlight>
                <a:srgbClr val="C22728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723855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49E68-B0B8-3CF6-47C4-3B19C0194E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Modul kardiovaskulárních intervencí (NRKI)</a:t>
            </a:r>
            <a:endParaRPr lang="cs-CZ" dirty="0"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7EB7E2-7E59-D710-C338-6FB9E056D14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4051" y="683394"/>
            <a:ext cx="1159535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Modul kardiovaskulárních intervencí (NRKI) je součástí Národního registru kardiovaskulárních operací a intervencí (NRKOI), jenž sbírá data od roku 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2005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shromažďuje údaje o provedených kardiovaskulárních intervencích u osob s ischemickou chorobou srdeční. Do registru se povinně hlásí všechny provedené koronární i nekoronární katetrizační kardiovaskulární intervence.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Každé zdravotnické zařízení, ve kterém byla pacientovi provedena kardiovaskulární intervence, má povinnost danou intervenci hlásit do registru.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Registr plní funkci informativní a přehledovou, shromažďuje data reálné situace ČR a umožňuje dlouhodobé sledování trendů závažných kardiovaskulárních onemocnění, kvality poskytované péče, vývoje v léčebných postupech i použitých stentech. Následné doplnění mortality z mortalitních dat nabízí zpětnou vazbu o efektivitě používaných invazivních technik a materiálů.  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Významným přínosem registru je také možnost zjistit pro konkrétního pacienta historii provedených kardiovaskulárních intervencí a provázáním na další registry NZIS provádět křížovou validaci dat.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806777D0-5303-9A01-3E8A-EA4AD9933EB0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21258" y="5082821"/>
          <a:ext cx="11028380" cy="95440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27696">
                  <a:extLst>
                    <a:ext uri="{9D8B030D-6E8A-4147-A177-3AD203B41FA5}">
                      <a16:colId xmlns:a16="http://schemas.microsoft.com/office/drawing/2014/main" val="2828134094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57295315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17648674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2980573499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742890269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68995221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274159746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365283504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146551146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672092636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728705712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2528698489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12072874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403255765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8699284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956656851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4282357217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2909422572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64093489"/>
                    </a:ext>
                  </a:extLst>
                </a:gridCol>
              </a:tblGrid>
              <a:tr h="1909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počet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2005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2006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2009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2012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2014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2015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2016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2017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2018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* 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54520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Celkem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19 929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22 036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20 751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21 427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22 166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22 251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22 381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22 522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21 581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22 395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23 396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24 290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24 458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24 495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25 347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23 250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23 781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25 069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9317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Koronární intervence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19 437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21 434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20 071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20 737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21 421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21 264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21 182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21 422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20 550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21 572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22 082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22 870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22 926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22 830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23 379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21 119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21 331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21 945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35613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Nekoronární intervence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492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602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680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690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745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1 306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1 518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1 649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1 944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2 113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2 421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3 067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694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Kombinace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9131728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0B02B750-3CC7-0566-1ADA-C0CBBB498D6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38827" y="6048375"/>
            <a:ext cx="39228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i="1" dirty="0"/>
              <a:t>* Data za rok 2022 prochází aktualizací a výsledky jsou pouze předběžné</a:t>
            </a:r>
          </a:p>
        </p:txBody>
      </p:sp>
    </p:spTree>
    <p:extLst>
      <p:ext uri="{BB962C8B-B14F-4D97-AF65-F5344CB8AC3E}">
        <p14:creationId xmlns:p14="http://schemas.microsoft.com/office/powerpoint/2010/main" val="480531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142133"/>
            <a:ext cx="12077699" cy="832353"/>
          </a:xfrm>
        </p:spPr>
        <p:txBody>
          <a:bodyPr>
            <a:noAutofit/>
          </a:bodyPr>
          <a:lstStyle/>
          <a:p>
            <a:r>
              <a:rPr lang="en-US" sz="2800" dirty="0" err="1"/>
              <a:t>Datov</a:t>
            </a:r>
            <a:r>
              <a:rPr lang="cs-CZ" sz="2800" dirty="0"/>
              <a:t>á základna </a:t>
            </a:r>
            <a:r>
              <a:rPr lang="en-US" sz="2800" dirty="0" err="1"/>
              <a:t>hodnocení</a:t>
            </a:r>
            <a:r>
              <a:rPr lang="en-US" sz="2800" dirty="0"/>
              <a:t> </a:t>
            </a:r>
            <a:r>
              <a:rPr lang="cs-CZ" sz="2800" dirty="0"/>
              <a:t>kardiologické péče </a:t>
            </a:r>
            <a:r>
              <a:rPr lang="en-US" sz="2800" dirty="0"/>
              <a:t>v ČR</a:t>
            </a:r>
            <a:r>
              <a:rPr lang="cs-CZ" sz="2800" dirty="0"/>
              <a:t>: </a:t>
            </a:r>
            <a:br>
              <a:rPr lang="cs-CZ" sz="2800" dirty="0"/>
            </a:br>
            <a:r>
              <a:rPr lang="cs-CZ" sz="2800" dirty="0"/>
              <a:t>Národní zdravotnický informační systém (NZIS)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E467B03D-B804-627B-CB3A-9E00E37D9246}"/>
              </a:ext>
            </a:extLst>
          </p:cNvPr>
          <p:cNvSpPr/>
          <p:nvPr/>
        </p:nvSpPr>
        <p:spPr>
          <a:xfrm>
            <a:off x="304800" y="2221019"/>
            <a:ext cx="11534775" cy="4442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NZIS je jednotný celostátní informační systém veřejné správy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v němž jsou shromažďovány a zpracovávány údaje ze základních registrů orgánů veřejné správy, ministerstev, od poskytovatelů zdravotních služeb, případně dalších osob předávajících údaje do NZIS. Postup a podmínky správy a přístup               k těmto údajům jsou komplexně upraveny v § 70–78 z. č. 372 / 2011 Sb. (z.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zdravotních službách a podmínkách jejich poskytování)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, ve znění pozdějších předpisů a jeho prováděcími předpisy, zejména vyhláškou Ministerstva zdravotnictví č. 116/2012 Sb., o předávání údajů do Národního zdravotnického informačního systému, resp. vyhláškou č. 373/2016 Sb., o předávání údajů do Národního zdravotnického informačního systému (s účinností od 1. 1. 2017).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cs-CZ" sz="1400" dirty="0">
                <a:solidFill>
                  <a:prstClr val="black">
                    <a:lumMod val="50000"/>
                  </a:prstClr>
                </a:solidFill>
                <a:ea typeface="Times New Roman" panose="02020603050405020304" pitchFamily="18" charset="0"/>
              </a:rPr>
              <a:t>Vedle hlavních komponent NZIS (národních registrů) jsou pro analýzy NKVP 2030 využitelné následující zdroje </a:t>
            </a:r>
            <a:r>
              <a:rPr lang="pl-PL" altLang="cs-CZ" sz="1400" dirty="0">
                <a:cs typeface="Arial" pitchFamily="34" charset="0"/>
              </a:rPr>
              <a:t>informací o demografickém a epidemiologickém pozadí populace ČR, komorbiditách a dalších vlastnostech pacientů, popřípadě jako zdroj endpointů pro komplexní analýzy: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Demografická data ČSU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onkologický registr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diabetologický registr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registr reprodukčního zdraví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registr úrazů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registr kloubních náhrad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registr nemocí z povolání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registr pracovních neschopností</a:t>
            </a:r>
          </a:p>
          <a:p>
            <a:pPr marL="742950" lvl="1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cs-CZ" sz="1400" dirty="0"/>
              <a:t>Národní registr léčby uživatelů drog</a:t>
            </a:r>
            <a:endParaRPr kumimoji="0" lang="cs-CZ" sz="14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</a:prstClr>
              </a:solidFill>
              <a:effectLst/>
              <a:uLnTx/>
              <a:uFillTx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875C5CF-517E-E315-E697-005F836E60B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4800" y="1171942"/>
            <a:ext cx="1158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/>
              <a:t>Česká kardiologická  společnost ČLS JEP buduje komplexní informační systém, který se opírá zejména o data Národního zdravotnického informačního systému (NZIS) a jeho komponent (národní registry vedené dle platných zákonů). Tyto plošné registry dále ve vybraných oblastech doplňují detailní klinické registry a sběry dat ze standardizovaných datových skladů nemocnic tvořících síť komplexních center pro specializovanou a vysoce specializovanou péči.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705325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Nadpis 1">
            <a:extLst>
              <a:ext uri="{FF2B5EF4-FFF2-40B4-BE49-F238E27FC236}">
                <a16:creationId xmlns:a16="http://schemas.microsoft.com/office/drawing/2014/main" id="{BA125FB5-B1C8-4D72-91FB-5EE90346252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72591" y="160257"/>
            <a:ext cx="10515600" cy="6315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Validace dat ukazuje na vysokou kvalitu obsahu NRKI</a:t>
            </a:r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A08FAFD2-42F5-DEC1-DBEE-74F763589BB6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65646" y="1615207"/>
          <a:ext cx="11028380" cy="7696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027696">
                  <a:extLst>
                    <a:ext uri="{9D8B030D-6E8A-4147-A177-3AD203B41FA5}">
                      <a16:colId xmlns:a16="http://schemas.microsoft.com/office/drawing/2014/main" val="2828134094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57295315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17648674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2980573499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742890269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68995221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274159746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365283504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146551146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1672092636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728705712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2528698489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12072874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403255765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386992845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956656851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4282357217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2909422572"/>
                    </a:ext>
                  </a:extLst>
                </a:gridCol>
                <a:gridCol w="500038">
                  <a:extLst>
                    <a:ext uri="{9D8B030D-6E8A-4147-A177-3AD203B41FA5}">
                      <a16:colId xmlns:a16="http://schemas.microsoft.com/office/drawing/2014/main" val="4067545084"/>
                    </a:ext>
                  </a:extLst>
                </a:gridCol>
              </a:tblGrid>
              <a:tr h="192405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počet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2005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2006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2009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2012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2014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2015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2016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2017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2018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* 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5452035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NRHZS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19 938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20 024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20 979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20 057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21 404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21 840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21 380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21 352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21 714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19 616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19 659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20 411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9317000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NRKI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19 437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21 434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20 071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20 737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21 421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21 264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21 182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20 550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21 572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22 082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22 870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22 926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22 830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23 379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21 119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21 331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21 945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561306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NRKI vs. NRHZS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736484"/>
                  </a:ext>
                </a:extLst>
              </a:tr>
            </a:tbl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53FDC7B3-6253-432E-D83A-8F489ED4E4F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3220" y="578954"/>
            <a:ext cx="9803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2010–2022, NRKI 2005–2022, NKR 2007–2022 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09F0BAAD-5D3A-E255-44FB-8F429A441E8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0518" y="1150996"/>
            <a:ext cx="11531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Informace o provedených PCI jsou od roku 2005 sbírány v rámci registru NRKI a od roku 2010 též v NRHZS.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E7FAD27-120B-8B33-D34C-5504B0FB9845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5056565" y="2448173"/>
          <a:ext cx="7031604" cy="5619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0018">
                  <a:extLst>
                    <a:ext uri="{9D8B030D-6E8A-4147-A177-3AD203B41FA5}">
                      <a16:colId xmlns:a16="http://schemas.microsoft.com/office/drawing/2014/main" val="2662869245"/>
                    </a:ext>
                  </a:extLst>
                </a:gridCol>
                <a:gridCol w="6381586">
                  <a:extLst>
                    <a:ext uri="{9D8B030D-6E8A-4147-A177-3AD203B41FA5}">
                      <a16:colId xmlns:a16="http://schemas.microsoft.com/office/drawing/2014/main" val="567852189"/>
                    </a:ext>
                  </a:extLst>
                </a:gridCol>
              </a:tblGrid>
              <a:tr h="178673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89435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2" marR="6662" marT="666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PERKUTÁNNÍ TRANSLUMINÁLNÍ KORONÁRNÍ ANGIOPLASTIKA (PTCA) JEDNÉ VĚNČITÉ TEPNY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2" marR="6662" marT="666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9443776"/>
                  </a:ext>
                </a:extLst>
              </a:tr>
              <a:tr h="371323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89437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2" marR="6662" marT="666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PERKUTÁNNÍ TRANSLUMINÁLNÍ KORONÁRNÍ ANGIOPLASTIKA (PTCA) VÍCE VĚNČITÝCH TEPEN NEBO OPAKOVANÁ PERKUTÁNNÍ TRANSLUMINÁLNÍ KORONÁRNÍ ANGIOPLASTIKA TÉŽE TEPNY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62" marR="6662" marT="666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9275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5F49780-8E0F-1E5C-8011-10934EBF8EA3}"/>
              </a:ext>
            </a:extLst>
          </p:cNvPr>
          <p:cNvSpPr txBox="1"/>
          <p:nvPr/>
        </p:nvSpPr>
        <p:spPr>
          <a:xfrm>
            <a:off x="610726" y="2559081"/>
            <a:ext cx="43545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datech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NRHZS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identifikov</a:t>
            </a:r>
            <a:r>
              <a:rPr kumimoji="0" lang="cs-CZ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áno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prostřednictvím výkonů:</a:t>
            </a:r>
          </a:p>
        </p:txBody>
      </p:sp>
      <p:sp>
        <p:nvSpPr>
          <p:cNvPr id="5" name="Obdélník 10">
            <a:extLst>
              <a:ext uri="{FF2B5EF4-FFF2-40B4-BE49-F238E27FC236}">
                <a16:creationId xmlns:a16="http://schemas.microsoft.com/office/drawing/2014/main" id="{953360B9-2620-17DE-9FED-BD162B0BE9F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23018" y="3551913"/>
            <a:ext cx="11531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Informace o provedených TAVI jsou od roku 2016 sbírány v rámci registru NRKI a NKR. 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DBD6D528-13AF-897B-6965-9AFCD3A69FF5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819992" y="3954854"/>
          <a:ext cx="9752786" cy="114681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764637">
                  <a:extLst>
                    <a:ext uri="{9D8B030D-6E8A-4147-A177-3AD203B41FA5}">
                      <a16:colId xmlns:a16="http://schemas.microsoft.com/office/drawing/2014/main" val="2828134094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3274159746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1365283504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3146551146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1672092636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728705712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2528698489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312072874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4032557655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386992845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956656851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4282357217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2909422572"/>
                    </a:ext>
                  </a:extLst>
                </a:gridCol>
                <a:gridCol w="614473">
                  <a:extLst>
                    <a:ext uri="{9D8B030D-6E8A-4147-A177-3AD203B41FA5}">
                      <a16:colId xmlns:a16="http://schemas.microsoft.com/office/drawing/2014/main" val="3010107298"/>
                    </a:ext>
                  </a:extLst>
                </a:gridCol>
              </a:tblGrid>
              <a:tr h="1909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Počty výkonů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2012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2014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2015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2016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2017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2018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* 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54520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NRHZS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67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90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114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185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222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382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532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620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744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946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1 099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1 337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1 654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9317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NRKI + NKR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1 292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1 585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5613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NRKI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1 191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1 493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694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91317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NRKI+NKR vs. NRHZS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-9,0%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-1,8%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-4,2%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063382"/>
                  </a:ext>
                </a:extLst>
              </a:tr>
            </a:tbl>
          </a:graphicData>
        </a:graphic>
      </p:graphicFrame>
      <p:graphicFrame>
        <p:nvGraphicFramePr>
          <p:cNvPr id="7" name="Table 8">
            <a:extLst>
              <a:ext uri="{FF2B5EF4-FFF2-40B4-BE49-F238E27FC236}">
                <a16:creationId xmlns:a16="http://schemas.microsoft.com/office/drawing/2014/main" id="{E860F58E-A7A7-19C4-86E8-536A38F76ABC}"/>
              </a:ext>
            </a:extLst>
          </p:cNvPr>
          <p:cNvGraphicFramePr>
            <a:graphicFrameLocks noGrp="1"/>
          </p:cNvGraphicFramePr>
          <p:nvPr/>
        </p:nvGraphicFramePr>
        <p:xfrm>
          <a:off x="5696386" y="5247665"/>
          <a:ext cx="6391782" cy="942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3610">
                  <a:extLst>
                    <a:ext uri="{9D8B030D-6E8A-4147-A177-3AD203B41FA5}">
                      <a16:colId xmlns:a16="http://schemas.microsoft.com/office/drawing/2014/main" val="2356888468"/>
                    </a:ext>
                  </a:extLst>
                </a:gridCol>
                <a:gridCol w="5728172">
                  <a:extLst>
                    <a:ext uri="{9D8B030D-6E8A-4147-A177-3AD203B41FA5}">
                      <a16:colId xmlns:a16="http://schemas.microsoft.com/office/drawing/2014/main" val="21021345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07035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(DRG) TRANSAPIKÁLNÍ TRANSKATETROVÁ IMPLANTACE AORTÁLNÍ CHLOPNĚ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8618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17697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KATETRIZAČNÍ IMPLANTACE CHLOPNĚ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5553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55097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(DRG) TRANSAPIKÁLNÍ IMPLANTACE BIOLOGICKÉ SRDEČNÍ CHLOPNĚ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7414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55225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TRANSKATÉTROVÁ IMPLANTACE BIOLOGICKÉ SRDEČNÍ CHLOPNĚ CHIRURGICKOU CESTOU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155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>
                          <a:effectLst/>
                        </a:rPr>
                        <a:t>91757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(DRG) TRANSAORTÁLNÍ TRANSKATETROVÁ IMPLANTACE AORTÁLNÍ CHLOPNĚ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2" marR="5712" marT="571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050497"/>
                  </a:ext>
                </a:extLst>
              </a:tr>
            </a:tbl>
          </a:graphicData>
        </a:graphic>
      </p:graphicFrame>
      <p:sp>
        <p:nvSpPr>
          <p:cNvPr id="8" name="TextBox 9">
            <a:extLst>
              <a:ext uri="{FF2B5EF4-FFF2-40B4-BE49-F238E27FC236}">
                <a16:creationId xmlns:a16="http://schemas.microsoft.com/office/drawing/2014/main" id="{17C0634B-2CBD-F6E9-4E48-DEBE788686FB}"/>
              </a:ext>
            </a:extLst>
          </p:cNvPr>
          <p:cNvSpPr txBox="1"/>
          <p:nvPr/>
        </p:nvSpPr>
        <p:spPr>
          <a:xfrm>
            <a:off x="789743" y="5565256"/>
            <a:ext cx="43545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datech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NRHZS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identifikov</a:t>
            </a:r>
            <a:r>
              <a:rPr kumimoji="0" lang="cs-CZ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áno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prostřednictvím výkonů: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275EB4D-FE92-6684-4EB6-C20A96A24A4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38827" y="6048375"/>
            <a:ext cx="39228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000" i="1" dirty="0"/>
              <a:t>* Data za rok 2022 prochází aktualizací a výsledky jsou pouze předběžné</a:t>
            </a:r>
          </a:p>
        </p:txBody>
      </p:sp>
    </p:spTree>
    <p:extLst>
      <p:ext uri="{BB962C8B-B14F-4D97-AF65-F5344CB8AC3E}">
        <p14:creationId xmlns:p14="http://schemas.microsoft.com/office/powerpoint/2010/main" val="19621357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7B3316-0A79-A1B6-47DC-18FF08986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11547"/>
          </a:xfrm>
        </p:spPr>
        <p:txBody>
          <a:bodyPr/>
          <a:lstStyle/>
          <a:p>
            <a:r>
              <a:rPr lang="cs-CZ" dirty="0"/>
              <a:t>Nové moduly pro Národní registr kardiovaskulárních intervencí (NRKI)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972F8C6-A603-ECB6-C424-58509CC8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985" y="3481478"/>
            <a:ext cx="11710176" cy="316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Aft>
                <a:spcPct val="0"/>
              </a:spcAft>
              <a:buClrTx/>
              <a:buSzTx/>
              <a:tabLst/>
            </a:pPr>
            <a:r>
              <a:rPr lang="cs-CZ" sz="2000" dirty="0">
                <a:solidFill>
                  <a:srgbClr val="C10C1D"/>
                </a:solidFill>
              </a:rPr>
              <a:t>Harmonogram prací </a:t>
            </a:r>
            <a:endParaRPr lang="cs-CZ" altLang="cs-CZ" sz="2000" dirty="0">
              <a:solidFill>
                <a:srgbClr val="C10C1D"/>
              </a:solidFill>
            </a:endParaRPr>
          </a:p>
          <a:p>
            <a:pPr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09 – 10/2022:	Příprava zadání s zadavateli jednotlivých modulů (konzultace, verifikace návrhu)</a:t>
            </a:r>
          </a:p>
          <a:p>
            <a:pPr indent="-972000"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lang="cs-CZ" altLang="cs-CZ" dirty="0">
                <a:cs typeface="Times New Roman" panose="02020603050405020304" pitchFamily="18" charset="0"/>
              </a:rPr>
              <a:t>11 – 12/2022: 	</a:t>
            </a: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Analýza a příprava vývoje (datový model, návrh formulářů, příprava číselníků, validace</a:t>
            </a:r>
            <a:r>
              <a:rPr lang="cs-CZ" altLang="cs-CZ" dirty="0">
                <a:cs typeface="Times New Roman" panose="02020603050405020304" pitchFamily="18" charset="0"/>
              </a:rPr>
              <a:t>, exporty, úprava 								existujících </a:t>
            </a: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funkcionalit)  </a:t>
            </a:r>
          </a:p>
          <a:p>
            <a:pPr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lang="cs-CZ" altLang="cs-CZ" dirty="0">
                <a:cs typeface="Times New Roman" panose="02020603050405020304" pitchFamily="18" charset="0"/>
              </a:rPr>
              <a:t>        03/2023:	Podpis</a:t>
            </a: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 smlouvy s dodavatelem registru</a:t>
            </a:r>
          </a:p>
          <a:p>
            <a:pPr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lang="cs-CZ" altLang="cs-CZ" dirty="0">
                <a:cs typeface="Times New Roman" panose="02020603050405020304" pitchFamily="18" charset="0"/>
              </a:rPr>
              <a:t>04 – 05/2023</a:t>
            </a: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: </a:t>
            </a:r>
            <a:r>
              <a:rPr lang="cs-CZ" altLang="cs-CZ" dirty="0">
                <a:cs typeface="Times New Roman" panose="02020603050405020304" pitchFamily="18" charset="0"/>
              </a:rPr>
              <a:t>	</a:t>
            </a: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Vývoj nových modulů (dodavatel), ověřování v testovacím prostředí registru (dodavatel</a:t>
            </a:r>
            <a:r>
              <a:rPr lang="cs-CZ" altLang="cs-CZ" dirty="0">
                <a:cs typeface="Times New Roman" panose="02020603050405020304" pitchFamily="18" charset="0"/>
              </a:rPr>
              <a:t>, ÚZIS)</a:t>
            </a:r>
            <a:r>
              <a:rPr kumimoji="0" lang="cs-CZ" altLang="cs-CZ" b="0" i="0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	</a:t>
            </a:r>
          </a:p>
          <a:p>
            <a:pPr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lang="cs-CZ" altLang="cs-CZ" dirty="0">
                <a:cs typeface="Times New Roman" panose="02020603050405020304" pitchFamily="18" charset="0"/>
              </a:rPr>
              <a:t>05 – 06/2023: 	Ověřování v testovacím prostředí registru (zadavatelé jednotlivých modulů)</a:t>
            </a:r>
          </a:p>
          <a:p>
            <a:pPr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lang="cs-CZ" altLang="cs-CZ" dirty="0">
                <a:cs typeface="Times New Roman" panose="02020603050405020304" pitchFamily="18" charset="0"/>
              </a:rPr>
              <a:t>07 – 12/2023:   Zkušební provoz v produkčním prostředí registru vybranými pracovišti (pracoviště budou určena odbornou 							společností, přesný termín bude domluven na základě výsledků testování)</a:t>
            </a:r>
          </a:p>
          <a:p>
            <a:pPr defTabSz="360000" eaLnBrk="0" fontAlgn="base" hangingPunct="0">
              <a:spcBef>
                <a:spcPts val="300"/>
              </a:spcBef>
              <a:spcAft>
                <a:spcPct val="0"/>
              </a:spcAft>
              <a:tabLst>
                <a:tab pos="180000" algn="l"/>
                <a:tab pos="360000" algn="l"/>
                <a:tab pos="540000" algn="l"/>
              </a:tabLst>
            </a:pPr>
            <a:r>
              <a:rPr lang="cs-CZ" altLang="cs-CZ" dirty="0">
                <a:cs typeface="Times New Roman" panose="02020603050405020304" pitchFamily="18" charset="0"/>
              </a:rPr>
              <a:t>        01/2024: 	Povinné hlášení všech pracovišť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F35A38E-D0F3-BCE8-252F-5B42AFD90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985" y="705177"/>
            <a:ext cx="11710177" cy="272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</a:pPr>
            <a:r>
              <a:rPr lang="cs-CZ" sz="2000" dirty="0">
                <a:solidFill>
                  <a:srgbClr val="C10C1D"/>
                </a:solidFill>
              </a:rPr>
              <a:t>Přínosy</a:t>
            </a:r>
            <a:endParaRPr lang="cs-CZ" sz="2400" dirty="0">
              <a:solidFill>
                <a:srgbClr val="C10C1D"/>
              </a:solidFill>
            </a:endParaRPr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lang="cs-CZ" altLang="cs-CZ" dirty="0">
                <a:cs typeface="Arial" panose="020B0604020202020204" pitchFamily="34" charset="0"/>
              </a:rPr>
              <a:t>Evidence specifických </a:t>
            </a:r>
            <a:r>
              <a:rPr lang="cs-CZ" dirty="0">
                <a:cs typeface="Arial" panose="020B0604020202020204" pitchFamily="34" charset="0"/>
              </a:rPr>
              <a:t>kardiologických intervencí a výkonů, prováděných na kardiologických pracovištích ČR</a:t>
            </a:r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lang="cs-CZ" altLang="cs-CZ" dirty="0">
                <a:cs typeface="Arial" panose="020B0604020202020204" pitchFamily="34" charset="0"/>
              </a:rPr>
              <a:t>Možnost </a:t>
            </a:r>
            <a:r>
              <a:rPr lang="cs-CZ" dirty="0">
                <a:cs typeface="Arial" panose="020B0604020202020204" pitchFamily="34" charset="0"/>
              </a:rPr>
              <a:t>evidovat pro tyto typy intervenčních výkonů adekvátní informace v souladu s novými </a:t>
            </a:r>
            <a:r>
              <a:rPr lang="cs-CZ" i="1" dirty="0">
                <a:cs typeface="Arial" panose="020B0604020202020204" pitchFamily="34" charset="0"/>
              </a:rPr>
              <a:t>lege </a:t>
            </a:r>
            <a:r>
              <a:rPr lang="cs-CZ" i="1" dirty="0" err="1">
                <a:cs typeface="Arial" panose="020B0604020202020204" pitchFamily="34" charset="0"/>
              </a:rPr>
              <a:t>artis</a:t>
            </a:r>
            <a:r>
              <a:rPr lang="cs-CZ" i="1" dirty="0">
                <a:cs typeface="Arial" panose="020B0604020202020204" pitchFamily="34" charset="0"/>
              </a:rPr>
              <a:t> </a:t>
            </a:r>
            <a:r>
              <a:rPr lang="cs-CZ" dirty="0">
                <a:cs typeface="Arial" panose="020B0604020202020204" pitchFamily="34" charset="0"/>
              </a:rPr>
              <a:t>postupy v kardiologii</a:t>
            </a:r>
          </a:p>
          <a:p>
            <a:pPr marL="288000" lvl="0" indent="-2880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Font typeface="Wingdings" panose="05000000000000000000" pitchFamily="2" charset="2"/>
              <a:buChar char="§"/>
            </a:pPr>
            <a:r>
              <a:rPr lang="cs-CZ" altLang="cs-CZ" dirty="0">
                <a:cs typeface="Arial" panose="020B0604020202020204" pitchFamily="34" charset="0"/>
              </a:rPr>
              <a:t>Zajištění datové základny </a:t>
            </a:r>
            <a:r>
              <a:rPr lang="cs-CZ" dirty="0">
                <a:cs typeface="Arial" panose="020B0604020202020204" pitchFamily="34" charset="0"/>
              </a:rPr>
              <a:t>pro analýzy a vědecké studie, pro rizikovou stratifikaci pacientů, pro hodnocení používaných postupů a materiálů</a:t>
            </a:r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</a:pPr>
            <a:r>
              <a:rPr lang="cs-CZ" dirty="0">
                <a:cs typeface="Arial" panose="020B0604020202020204" pitchFamily="34" charset="0"/>
              </a:rPr>
              <a:t>Využití existujících funkcionalit registru (export, měsíční přehledy, kombinovaný filtr, celkový souhrn) </a:t>
            </a:r>
          </a:p>
          <a:p>
            <a:pPr marL="288000" indent="-28800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Font typeface="Wingdings" panose="05000000000000000000" pitchFamily="2" charset="2"/>
              <a:buChar char="§"/>
            </a:pP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Samostatné formuláře pro ruční zadání i pro odeslání dávkou</a:t>
            </a:r>
            <a:endParaRPr lang="cs-CZ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687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7B3316-0A79-A1B6-47DC-18FF08986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Nové moduly pro národní registru kardiovaskulárních intervencí (NRKI)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972F8C6-A603-ECB6-C424-58509CC8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591" y="932155"/>
            <a:ext cx="6567143" cy="576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Strukturální intervence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pt-BR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ntervence na aortální chlopni (TAVI) 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I</a:t>
            </a:r>
            <a:r>
              <a:rPr kumimoji="0" lang="pt-BR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ntervence na mitrální chlopni (TMVR) 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Intervence na trikuspidální chlopni (TTVI)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Zadávání údajů o provedených katetrizačních implantací chlopně aortální, mitrální a trikuspidální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Jednotná struktura zadávaných informací, ale přizpůsobení konkrétních sledovaných údajů 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typu intervenované chlopně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anamnestické údaje, klinické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charakteristiky,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rizikové faktory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ředchozí operace a intervence (dle intervenované chlopně)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předoperační diagnostika 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(dle intervenované chlopně)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popis operace, postupy a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implantované zdravotnické prostředky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 (dle intervenované chlopně)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komplikace na sále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pooperační diagnostika 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(dle intervenované chlopně)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pooperační komplikace, ukončení hospitalizace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9BF13D3A-4E91-3313-8F4D-AAFCD8E32080}"/>
              </a:ext>
            </a:extLst>
          </p:cNvPr>
          <p:cNvSpPr/>
          <p:nvPr/>
        </p:nvSpPr>
        <p:spPr>
          <a:xfrm>
            <a:off x="7122162" y="791852"/>
            <a:ext cx="4581573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Identifikace pracoviště a případu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744845BA-05E1-3088-1252-FD29E9767ACE}"/>
              </a:ext>
            </a:extLst>
          </p:cNvPr>
          <p:cNvSpPr/>
          <p:nvPr/>
        </p:nvSpPr>
        <p:spPr>
          <a:xfrm>
            <a:off x="7122161" y="1282370"/>
            <a:ext cx="4581574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(identifikace)</a:t>
            </a: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35555AF0-1E63-CDE7-442E-AC8C57D8A174}"/>
              </a:ext>
            </a:extLst>
          </p:cNvPr>
          <p:cNvSpPr/>
          <p:nvPr/>
        </p:nvSpPr>
        <p:spPr>
          <a:xfrm>
            <a:off x="7122160" y="5915061"/>
            <a:ext cx="4581573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Mortalita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(doplňována v rámci registru)</a:t>
            </a:r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B82B4991-D517-B87E-F656-536A4A059424}"/>
              </a:ext>
            </a:extLst>
          </p:cNvPr>
          <p:cNvSpPr/>
          <p:nvPr/>
        </p:nvSpPr>
        <p:spPr>
          <a:xfrm>
            <a:off x="7122160" y="4876799"/>
            <a:ext cx="4581573" cy="934423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Pooperační informace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Pooperační stav, Pooperační komplikace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Ukončení hospitalizace</a:t>
            </a: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7AC81B8C-5DC1-6D31-CE20-2D92AEA11A2A}"/>
              </a:ext>
            </a:extLst>
          </p:cNvPr>
          <p:cNvSpPr/>
          <p:nvPr/>
        </p:nvSpPr>
        <p:spPr>
          <a:xfrm>
            <a:off x="7122160" y="1791737"/>
            <a:ext cx="4581573" cy="1561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Předoperační informace: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Anamnéza a klinické charakteristiky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Předchozí operace a intervence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Rizikové faktory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Srdeční vyšetření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78B89412-126E-0EE4-3265-6C6D2CAB1483}"/>
              </a:ext>
            </a:extLst>
          </p:cNvPr>
          <p:cNvSpPr/>
          <p:nvPr/>
        </p:nvSpPr>
        <p:spPr>
          <a:xfrm>
            <a:off x="7122160" y="3429000"/>
            <a:ext cx="4581573" cy="13439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operační informace: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Zahájení operacie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Popis operace, implantované zdr. prostředky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Komplikace na sále</a:t>
            </a:r>
          </a:p>
        </p:txBody>
      </p:sp>
    </p:spTree>
    <p:extLst>
      <p:ext uri="{BB962C8B-B14F-4D97-AF65-F5344CB8AC3E}">
        <p14:creationId xmlns:p14="http://schemas.microsoft.com/office/powerpoint/2010/main" val="28647960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7B3316-0A79-A1B6-47DC-18FF08986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Nové moduly pro národní registru kardiovaskulárních intervencí (NRKI)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972F8C6-A603-ECB6-C424-58509CC8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591" y="932156"/>
            <a:ext cx="6567143" cy="530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400" b="0" i="0" u="sng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Implantabilní generátory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Zadávání údajů o provedených implantacích a explantacích pacemakerů, kardioverterů-defibrilátorů a použitých elektrod, včetně výměn generátoru nebo elektrod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klinické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charakteristiky a symptomy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předoperační diagnostika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celkové informace o provedených implantací/explantací, včetně délky výkonu a skiaskopické dávce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podrobný popis provedených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implantací/explantací generátorů (pacemaker/defibrilátor)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podrobný popis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implantací/explantací elektrod s možností popisu více elektrod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při extrakci elektrod informace o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použití anestezie, krevních derivátů, specifických léků a výsledku výkonu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evidence všech implantovaných a explantovaných zdravotnických prostředků</a:t>
            </a: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76951153-E4E4-E651-0D05-B2EF26FE0BAD}"/>
              </a:ext>
            </a:extLst>
          </p:cNvPr>
          <p:cNvSpPr/>
          <p:nvPr/>
        </p:nvSpPr>
        <p:spPr>
          <a:xfrm>
            <a:off x="7061202" y="791852"/>
            <a:ext cx="4581573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Identifikace pracoviště a případu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73D6400F-BFAE-ACC1-B60C-59D695D7D244}"/>
              </a:ext>
            </a:extLst>
          </p:cNvPr>
          <p:cNvSpPr/>
          <p:nvPr/>
        </p:nvSpPr>
        <p:spPr>
          <a:xfrm>
            <a:off x="7061201" y="1282370"/>
            <a:ext cx="4581574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(identifikace)</a:t>
            </a: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1EB91506-7BB3-E916-BB21-5714BDCBFFDC}"/>
              </a:ext>
            </a:extLst>
          </p:cNvPr>
          <p:cNvSpPr/>
          <p:nvPr/>
        </p:nvSpPr>
        <p:spPr>
          <a:xfrm>
            <a:off x="7061200" y="5915061"/>
            <a:ext cx="4581573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Mortalita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(doplňována v rámci registru)</a:t>
            </a:r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999C50B1-EE1F-7F49-3BDA-1098C07D2061}"/>
              </a:ext>
            </a:extLst>
          </p:cNvPr>
          <p:cNvSpPr/>
          <p:nvPr/>
        </p:nvSpPr>
        <p:spPr>
          <a:xfrm>
            <a:off x="7061200" y="5130101"/>
            <a:ext cx="4581573" cy="681121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Pooperační informace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Nebude vyplňována</a:t>
            </a: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C18F2B61-A230-71D9-02A9-E20D572EC723}"/>
              </a:ext>
            </a:extLst>
          </p:cNvPr>
          <p:cNvSpPr/>
          <p:nvPr/>
        </p:nvSpPr>
        <p:spPr>
          <a:xfrm>
            <a:off x="7061200" y="1781577"/>
            <a:ext cx="4581573" cy="14790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Předoperační informace: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Klinické charakteristiky a symptomy,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EHRA diagnostika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Přidružená onemocnění a předchozí výkony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Srdeční rytmus, Diagnostika EKG, Vyšetření LK</a:t>
            </a:r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00050B43-9635-8BD1-E971-D6C836C5AFA8}"/>
              </a:ext>
            </a:extLst>
          </p:cNvPr>
          <p:cNvSpPr/>
          <p:nvPr/>
        </p:nvSpPr>
        <p:spPr>
          <a:xfrm>
            <a:off x="7061200" y="3364501"/>
            <a:ext cx="4581573" cy="16640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operační informace: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Základní informace o výkonu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Implantace generátoru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Implantace elektrod (max 3)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Explantace generátoru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Explantace/extrakce elektrody (max 5)</a:t>
            </a:r>
          </a:p>
        </p:txBody>
      </p:sp>
    </p:spTree>
    <p:extLst>
      <p:ext uri="{BB962C8B-B14F-4D97-AF65-F5344CB8AC3E}">
        <p14:creationId xmlns:p14="http://schemas.microsoft.com/office/powerpoint/2010/main" val="24660211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7B3316-0A79-A1B6-47DC-18FF08986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Nové moduly pro národní registru kardiovaskulárních intervencí (NRKI)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972F8C6-A603-ECB6-C424-58509CC8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591" y="932156"/>
            <a:ext cx="6567143" cy="530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2400" b="0" i="0" u="sng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Katetrizační ablace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Zadávání údajů o provedených katetrizačních ablacích a typech arytmií, které vedly k vlastnímu výkonu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anamnestické údaje, klinické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charakteristiky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podrobný popis intervenovaných arytmií, včetně typu a lokalizace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podrobný popis použitých prostředků pro navigaci a mapování a zobrazování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použité ablační katetry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C10C1D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použitá energie a ablační čas, včetně délky výkonu a skiaskopické dávky</a:t>
            </a:r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7DA8E267-B2C7-71B3-4AC5-B72741A860DA}"/>
              </a:ext>
            </a:extLst>
          </p:cNvPr>
          <p:cNvSpPr/>
          <p:nvPr/>
        </p:nvSpPr>
        <p:spPr>
          <a:xfrm>
            <a:off x="7122162" y="791852"/>
            <a:ext cx="4581573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Identifikace pracoviště a případu</a:t>
            </a:r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902096A7-27F2-04D8-617E-E9C0312710B4}"/>
              </a:ext>
            </a:extLst>
          </p:cNvPr>
          <p:cNvSpPr/>
          <p:nvPr/>
        </p:nvSpPr>
        <p:spPr>
          <a:xfrm>
            <a:off x="7122161" y="1282370"/>
            <a:ext cx="4581574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(identifikace)</a:t>
            </a: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45BCD85F-C9ED-F68A-0F82-B6656E4F1668}"/>
              </a:ext>
            </a:extLst>
          </p:cNvPr>
          <p:cNvSpPr/>
          <p:nvPr/>
        </p:nvSpPr>
        <p:spPr>
          <a:xfrm>
            <a:off x="7122160" y="5915061"/>
            <a:ext cx="4581573" cy="43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Mortalita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(doplňována v rámci registru)</a:t>
            </a:r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FDC90EEA-01AA-3D39-71A5-D10815BC1E1C}"/>
              </a:ext>
            </a:extLst>
          </p:cNvPr>
          <p:cNvSpPr/>
          <p:nvPr/>
        </p:nvSpPr>
        <p:spPr>
          <a:xfrm>
            <a:off x="7122160" y="5130101"/>
            <a:ext cx="4581573" cy="681121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Pooperační informace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Nebude vyplňována</a:t>
            </a:r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70EC0F80-A3EC-DB71-51AC-DA20A67854CB}"/>
              </a:ext>
            </a:extLst>
          </p:cNvPr>
          <p:cNvSpPr/>
          <p:nvPr/>
        </p:nvSpPr>
        <p:spPr>
          <a:xfrm>
            <a:off x="7122160" y="1781577"/>
            <a:ext cx="4581573" cy="14790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Předoperační informace: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Typ výkonu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Klinická charakteristika pacienta,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Intervenovaná arytmie</a:t>
            </a:r>
          </a:p>
        </p:txBody>
      </p:sp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FCC234D4-0CA5-303C-0CAD-12321EEEDB99}"/>
              </a:ext>
            </a:extLst>
          </p:cNvPr>
          <p:cNvSpPr/>
          <p:nvPr/>
        </p:nvSpPr>
        <p:spPr>
          <a:xfrm>
            <a:off x="7122160" y="3364501"/>
            <a:ext cx="4581573" cy="16640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all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operační informace: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Přístupy, Navigace a mapování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Zobrazení procedurální a pomocné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Ablační katetr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Ablační energie a výkon</a:t>
            </a:r>
          </a:p>
        </p:txBody>
      </p:sp>
    </p:spTree>
    <p:extLst>
      <p:ext uri="{BB962C8B-B14F-4D97-AF65-F5344CB8AC3E}">
        <p14:creationId xmlns:p14="http://schemas.microsoft.com/office/powerpoint/2010/main" val="10441588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B2D6-C1FF-66E1-98AD-7F3B7B22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BAA79-A347-EE41-841F-FD794DE321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293829" y="5296759"/>
            <a:ext cx="11245029" cy="468000"/>
          </a:xfrm>
        </p:spPr>
        <p:txBody>
          <a:bodyPr/>
          <a:lstStyle/>
          <a:p>
            <a:r>
              <a:rPr lang="cs-CZ" dirty="0"/>
              <a:t>NKIS: významné dílčí registry a odvozené informační systémy </a:t>
            </a:r>
            <a:endParaRPr lang="cs-CZ" dirty="0">
              <a:effectLst/>
            </a:endParaRPr>
          </a:p>
          <a:p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Národní registr kardiovaskulárních operací a intervencí (NRKOI)</a:t>
            </a:r>
            <a:r>
              <a:rPr lang="cs-CZ" sz="2800" dirty="0">
                <a:solidFill>
                  <a:schemeClr val="bg1"/>
                </a:solidFill>
              </a:rPr>
              <a:t>                   </a:t>
            </a:r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Modul kardiochirurgických operací (NKR)</a:t>
            </a:r>
            <a:endParaRPr lang="cs-CZ" sz="2800" dirty="0">
              <a:solidFill>
                <a:schemeClr val="bg1"/>
              </a:solidFill>
              <a:effectLst/>
              <a:highlight>
                <a:srgbClr val="C22728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396095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49E68-B0B8-3CF6-47C4-3B19C0194E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Modul kardiochirurgických operací (NKR)</a:t>
            </a:r>
            <a:endParaRPr lang="cs-CZ" dirty="0"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7EB7E2-7E59-D710-C338-6FB9E056D14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8321" y="824157"/>
            <a:ext cx="115953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Modul kardiochirurgických operací (NKR) je součástí Národního registru kardiovaskulárních operací a intervencí (NRKOI), jenž sbírá data od roku 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2007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shromažďuje záznamy o všech provedených kardiochirurgických operací. Patří sem každý výkon na srdci, velkých cévách, perikardu nebo uvnitř </a:t>
            </a:r>
            <a:r>
              <a:rPr kumimoji="0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perikardiální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dutiny, při kterém je změněna struktura nebo funkce uvedených struktur a který je proveden z chirurgických incizí na hrudníku. Dále i kombinovaný výkon (např. CABG + AVR, MVR apod.) je považován za jednu srdeční operaci. Každé zdravotnické zařízení, ve kterém byla provedena kardiochirurgická operace, má povinnost danou operaci hlásit do registru.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Registr plní funkci informativní a přehledovou, shromažďuje data reálné situace ČR a umožňuje dlouhodobé sledování trendů závažných kardiovaskulárních onemocnění, kvality poskytované péče, vývoje v léčebných postupech i použitých stentech. Následné doplnění mortality z mortalitních dat nabízí zpětnou vazbu o efektivitě používaných invazivních technik a materiálů.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Významným přínosem registru je také možnost zjistit pro konkrétního pacienta historii provedených kardiochirurgických operací a provázáním na další registry NZIS provádět křížovou validaci dat.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80501C7C-B83A-C963-098B-ED532FA596F2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703187" y="5077168"/>
          <a:ext cx="11296481" cy="110680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689889">
                  <a:extLst>
                    <a:ext uri="{9D8B030D-6E8A-4147-A177-3AD203B41FA5}">
                      <a16:colId xmlns:a16="http://schemas.microsoft.com/office/drawing/2014/main" val="2828134094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742890269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1640392019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1689952215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3274159746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1365283504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3146551146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1672092636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728705712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2528698489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312072874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4032557655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386992845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956656851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4282357217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2909422572"/>
                    </a:ext>
                  </a:extLst>
                </a:gridCol>
                <a:gridCol w="475412">
                  <a:extLst>
                    <a:ext uri="{9D8B030D-6E8A-4147-A177-3AD203B41FA5}">
                      <a16:colId xmlns:a16="http://schemas.microsoft.com/office/drawing/2014/main" val="2424438770"/>
                    </a:ext>
                  </a:extLst>
                </a:gridCol>
              </a:tblGrid>
              <a:tr h="19095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počet případů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2009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2012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2014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2015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2016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2017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2018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54520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8 821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8 488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8 862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8 883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8 229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8 644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8 428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8 561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8 344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8 336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8 523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8 189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8 179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6 970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8 011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9317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kardiochirurgických operací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8 151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8 176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6 970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8 008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35613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samostatný výkon na ao chlopni s náhradou TAVI transfemorálně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6948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samostatný výkon ECMO (v-a / v-v) bez dalších intervencí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9131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94799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Nadpis 1">
            <a:extLst>
              <a:ext uri="{FF2B5EF4-FFF2-40B4-BE49-F238E27FC236}">
                <a16:creationId xmlns:a16="http://schemas.microsoft.com/office/drawing/2014/main" id="{BA125FB5-B1C8-4D72-91FB-5EE90346252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72591" y="160257"/>
            <a:ext cx="10515600" cy="6315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Srovnání výkonu na chlopních napříč registry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BE589D5-5E9A-C1A8-7323-B1DF0291112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629212"/>
            <a:ext cx="9803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2010–2021, NKR 2007–2021 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4EA388B5-4EBA-BECE-411B-F3CF4100E69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2591" y="936989"/>
            <a:ext cx="11531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Informace o provedených výkonech na chlopních jsou od roku 2007 sbírány v rámci registru NKR a v letech 2010–2021 byly sbírány v rámci registru NRHZS.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7DA98B-6BA0-80D7-C597-6F7F8FC42419}"/>
              </a:ext>
            </a:extLst>
          </p:cNvPr>
          <p:cNvSpPr txBox="1"/>
          <p:nvPr/>
        </p:nvSpPr>
        <p:spPr>
          <a:xfrm>
            <a:off x="238361" y="1260807"/>
            <a:ext cx="1171527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datech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NRHZS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identifikov</a:t>
            </a:r>
            <a:r>
              <a:rPr kumimoji="0" lang="cs-CZ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áno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prostřednictvím výkonů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Operace na aortální chlopni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cs-CZ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07011 (DRG) VALVOTOMIE AORTÁLNÍ CHLOPNĚ; 07012 (DRG) DEKALCIFIKACE LÍSTKŮ AORTÁLNÍ CHLOPNĚ; 07013 (DRG) PLASTIKA LÍSTKŮ AORTÁLNÍ CHLOPNĚ; 07014 (DRG) ANNULOPLASTIKA AORTÁLNÍ CHLOPNĚ BEZ POUŽITÍ PRSTENCE; 07015 (DRG) ANNULOPLASTIKA AORTÁLNÍ CHLOPNĚ S POUŽITÍM PRSTENCE; 07017 (DRG) NÁHRADA KOŘENE AORTY A PŘÍPADNĚ ASCENDENTNÍ AORTY SE ZACHOVÁNÍM NATIVNÍ AORTÁLNÍ CHLOPNĚ A S PLASTIKOU AORTÁLNÍCH LÍSTKŮ NEBO BEZ; 07018 (DRG) NÁHRADA AORTÁLNÍ CHLOPNĚ MECHANICKOU PROTÉZOU; 07019 (DRG) NÁHRADA AORTÁLNÍ CHLOPNĚ STENTOVANOU BIOLOGICKOU PROTÉZOU; 07020 (DRG) NÁHRADA AORTÁLNÍ CHLOPNĚ BEZSTENTOVOU BIOLOGICKOU PROTÉZOU; 07021 (DRG) NÁHRADA AORTÁLNÍ CHLOPNĚ HOMOGRAFTEM (IZOLOVANÁ NÁHRADA AORTÁLNÍ CHLOPNĚ); 07023 (DRG) NÁHRADA AORTÁLNÍ CHLOPNĚ AUTOGRAFTEM (IZOLOVANÁ NÁHRADA AORTÁLNÍ CHLOPNĚ); 07024 (DRG) NÁHRADA AORTÁLNÍ CHLOPNĚ A KOŘENE AORTY A PŘÍPADNĚ ASCENDENTNÍ AORTY KONDUITEM S MECHANICKOU CHLOPNÍ; 07025 (DRG) NÁHRADA AORTÁLNÍ CHLOPNĚ A KOŘENE AORTY A PŘÍPADNĚ ASCENDENTNÍ AORTY BEZSTENTOVOU CHLOPNÍ; 07026 (DRG) NÁHRADA AORTÁLNÍ CHLOPNĚ A KOŘENE AORTY A PŘÍPADNĚ ASCENDENTNÍ AORTY   KONDUITEM S BIOLOGICKOU CHLOPNÍ; 07027 (DRG) NÁHRADA AORTÁLNÍ CHLOPNĚ A KOŘENE AORTY A PŘÍPADNĚ ASCENDENTNÍ AORTY HOMOGRAFTEM; 07028 (DRG) NÁHRADA AORTÁLNÍ CHLOPNĚ A KOŘENE AORTY AUTOGRAFTEM; 07029 (DRG) ROZŠÍŘENÍ AORTÁLNÍHO ANULU ZÁPLATOU Z CIZÍHO MATERIÁLU (ANULOPLASTIKA DLE MANOUGUIANA A/NEBO NICKSE); 07030 (DRG) KOREKCE SUBVALVÁRNÍ STENÓZY AORTY; 07031 (DRG) KOREKCE SUPRAVALVÁRNÍ STENÓZY AORTY; 07032 (DRG) KOREKCE AORTOVENTRIKULÁRNÍHO TUNELU; 07033 (DRG) NÁHRADA AORTÁLNÍ CHLOPNĚ AUTOGRAFTEM A ROZŠÍŘENÍ VÝTOKOVÉHO TRAKTU LEVÉ KOMORY ZÁPLATOU Z CIZÍHO MATERIÁLU (ROSS- KONNOVA OPERACE); 07034 (DRG) NÁHRADA AORTÁLNÍ CHLOPNĚ MECHANICKOU PROTÉZOU A ROZŠÍŘENÍ VÝTOKOVÉHO TRAKTU LEVÉ KOMORY SRDEČNÍ ZÁPLATOU Z CIZÍHO MATERIÁLU (KONNOVA OPERACE); 07035 (DRG) TRANSAPIKÁLNÍ TRANSKATETROVÁ IMPLANTACE AORTÁLNÍ CHLOPNĚ; 07036 (DRG) JINÝ ZÁKROK NA AORTÁLNÍ CHLOPNI; 07153 (DRG) NORWOODOVA OPERACE; 07224 (DRG) KOREKCE SPOLEČNÉHO ARTERIÁLNÍHO TRUNKU; 07349 (DRG) REKONSTRUKCE AORTO - TRUNKÁLNÍ; 32530 PERKUTÁNNÍ VALVULOPLASTIKA (AORTÁLNÍ NEBO  PULMONÁLNÍ CHLOPNĚ); 54310 AORTOILICKÝ ÚSEK - ENDARTEREKTOMIE; 55130 OPERACE VROZENÝCH SRDEČNÍCH VAD  S POUŽITÍM MO - MTO II VČETNĚ CENY MO - PRIMOOPERACE; 55131 OPERACE VROZENÝCH SRDEČNÍCH VAD  S POUŽITÍM MO - MTO II VČETNĚ CENY MO - REOPERACE; 91757 (DRG) TRANSAORTÁLNÍ TRANSKATETROVÁ IMPLANTACE AORTÁLNÍ CHLOPNĚ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Operace na mitrální chlopni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cs-CZ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07037 (DRG) PLASTIKA MITRÁLNÍ CHLOPNĚ BEZ IMPLANTACE PRSTENCE; 07038 (DRG) PLASTIKA MITRÁLNÍ CHLOPNĚ S IMPLANTACÍ PRSTENCE; 07039 (DRG) PLASTIKA MITRÁLNÍ CHLOPNĚ S IMPLANTACÍ PRSTENCE A ZÁKROKEM NA 1 CÍPU CHLOPNĚ; 07040 (DRG) PLASTIKA MITRÁLNÍ CHLOPNĚ S IMPLANTACÍ PRSTENCE A ZÁKROKEM NA 2 CÍPECH CHLOPNĚ; 07041 (DRG) NÁHRADA MITRÁLNÍ CHLOPNĚ MECHANICKOU PROTÉZOU; 07042 (DRG) NÁHRADA MITRÁLNÍ CHLOPNĚ BIOLOGICKOU PROTÉZOU; 07043 (DRG) NÁHRADA MITRÁLNÍ CHLOPNĚ HOMOGRAFTEM; 07044 (DRG) NÁHRADA MITRÁLNÍ CHLOPNĚ AUTOGRAFTEM; 07045 (DRG) KOREKCE SUPRAVALVÁRNÍ MITRÁLNÍ STENÓZY; 07046 (DRG) JINÝ ZÁKROK NA MITRÁLNÍ CHLOPNI; 07120 (DRG) OPERACE PRO POINFARKTOVOU RUPTURU PAPILÁRNÍHO SVALU A MITRÁLNÍ REGURGITACI - PLASTIKA CHLOPNĚ (DO 30 DNŮ OD JEJÍHO VZNIKU); 07121 (DRG) OPERACE PRO POINFARKTOVOU RUPTURU PAPILÁRNÍHO SVALU A MITRÁLNÍ REGURGITACI - NÁHRADA CHLOPNĚ MECHANICKOU PROTÉZOU (DO 30 DNŮ OD JEJÍHO VZNIKU); 07122 (DRG) OPERACE PRO POINFARKTOVOU RUPTURU PAPILÁRNÍHO SVALU A MITRÁLNÍ REGURGITACI - NÁHRADA CHLOPNĚ BIOLOGICKOU PROTÉZOU (DO 30 DNŮ OD JEJÍHO VZNIKU); 07149 (DRG) KOREKCE INKOMPLETNÍ FORMY DEFEKTU ATRIOVENTRIKULÁRNÍHO SEPTA; 07150 (DRG) KOREKCE PŘECHODNÉ FORMY DEFEKTU ATRIOVENTRIKULÁRNÍHO SEPTA; 07151 (DRG) KOREKCE KOMPLETNÍ FORMY DEFEKTU ATRIOVENTRIKULÁRNÍHO SEPTA; 07152 (DRG) KOREKCE KOMPLETNÍ FORMY DEFEKTU ATRIOVENTRIKULÁRNÍHO SEPTA S FALLOTOVOU TETRALOGIÍ; 07153 (DRG) NORWOODOVA OPERACE; 07582 (DRG) TRANSAPIKÁLNÍ TRANSKATETROVÁ IMPLANTACE MITRÁLNÍ CHLOPNĚ - CHIRURGICKY; 07583 (DRG) TRANSAPIKÁLNÍ TRANSKATETROVÁ PLASTIKA MITRÁLNÍ CHLOPNĚ - CHIRURGICKY; 17125 MITRÁLNÍ VALVULOPLASTIKA; 17705 KATETROVÁ LÉČBA NEDOMYKAVOSTI ATRIOVENTRIKULÁRNÍ CHLOPNĚ (= AV INSUFICIENCE); 17707 (DRG) KATETRIZAČNÍ KOREKCE MITRÁLNÍ INSUFICIENCE; 55416 ROBOTICKY PROVEDENÁ NEBO ASISTOVANÁ OPERACE NA ATRIOVENTRIKULÁRNÍCH CHLOPNÍCH, SRDEČNÍCH SÍNÍCH A MEZISÍŇOVÉ PŘEPÁŽCE (LEAR OPERACE); 91970 (DRG) ROBOTICKY ASISTOVANÁ PLASTIKA MITRÁLNÍ CHLOPNĚ; 91972 (DRG) ROBOTICKY ASISTOVANÁ NÁHRADA MITRÁLNÍ CHLOPNĚ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Operace na trikuspidální chlopni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cs-CZ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07047 (DRG) PLASTIKA TRIKUSPIDÁLNÍ CHLOPNĚ BEZ IMPLANTACE PRSTENCE; 07048 (DRG) PLASTIKA TRIKUSPIDÁLNÍ CHLOPNĚ S IMPLANTACÍ PRSTENCE; 07049 (DRG) PLASTIKA TRIKUSPIDÁLNÍ CHLOPNĚ S IMPLANTACÍ PRSTENCE A ZÁKROKEM NA 1- 3 CÍPECH CHLOPNĚ; 07050 (DRG) KOREKCE EBSTAINOVY ANOMÁLIE TRIKUSPIDÁLNÍ CHLOPNĚ; 07051 (DRG) NÁHRADA TRIKUSPIDÁLNÍ CHLOPNĚ MECHANICKOU PROTÉZOU; 07052 (DRG) NÁHRADA TRIKUSPIDÁLNÍ CHLOPNĚ BIOLOGICKOU PROTÉZOU; 07053 (DRG) NÁHRADA TRIKUSPIDÁLNÍ CHLOPNĚ HOMOGRAFTEM; 07054 (DRG) JINÝ ZÁKROK NA TRIKUSPIDÁLNÍ CHLOPNI; 07149 (DRG) KOREKCE INKOMPLETNÍ FORMY DEFEKTU ATRIOVENTRIKULÁRNÍHO SEPTA; 07150 (DRG) KOREKCE PŘECHODNÉ FORMY DEFEKTU ATRIOVENTRIKULÁRNÍHO SEPTA; 07151 (DRG) KOREKCE KOMPLETNÍ FORMY DEFEKTU ATRIOVENTRIKULÁRNÍHO SEPTA; 07152 (DRG) KOREKCE KOMPLETNÍ FORMY DEFEKTU ATRIOVENTRIKULÁRNÍHO SEPTA S FALLOTOVOU TETRALOGIÍ; 17705 KATETROVÁ LÉČBA NEDOMYKAVOSTI ATRIOVENTRIKULÁRNÍ CHLOPNĚ (= AV INSUFICIENCE); 55416 ROBOTICKY PROVEDENÁ NEBO ASISTOVANÁ OPERACE NA ATRIOVENTRIKULÁRNÍCH CHLOPNÍCH, SRDEČNÍCH SÍNÍCH A MEZISÍŇOVÉ PŘEPÁŽCE (LEAR OPERACE); 91971 (DRG) ROBOTICKY ASISTOVANÁ PLASTIKA TRIKUSPIDÁLNÍ CHLOPNĚ; 91973 (DRG) ROBOTICKY ASISTOVANÁ NÁHRADA TRIKUSPIDÁLNÍ CHLOPNĚ</a:t>
            </a:r>
          </a:p>
        </p:txBody>
      </p:sp>
    </p:spTree>
    <p:extLst>
      <p:ext uri="{BB962C8B-B14F-4D97-AF65-F5344CB8AC3E}">
        <p14:creationId xmlns:p14="http://schemas.microsoft.com/office/powerpoint/2010/main" val="17533987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Nadpis 1">
            <a:extLst>
              <a:ext uri="{FF2B5EF4-FFF2-40B4-BE49-F238E27FC236}">
                <a16:creationId xmlns:a16="http://schemas.microsoft.com/office/drawing/2014/main" id="{BA125FB5-B1C8-4D72-91FB-5EE90346252C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272591" y="160257"/>
            <a:ext cx="10515600" cy="6315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Srovnání výkonu na chlopních napříč registry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II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4A56B0E6-2C32-BD81-4415-DE6C928BC726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66896" y="1355787"/>
          <a:ext cx="11342863" cy="197660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95854">
                  <a:extLst>
                    <a:ext uri="{9D8B030D-6E8A-4147-A177-3AD203B41FA5}">
                      <a16:colId xmlns:a16="http://schemas.microsoft.com/office/drawing/2014/main" val="2828134094"/>
                    </a:ext>
                  </a:extLst>
                </a:gridCol>
                <a:gridCol w="1099649">
                  <a:extLst>
                    <a:ext uri="{9D8B030D-6E8A-4147-A177-3AD203B41FA5}">
                      <a16:colId xmlns:a16="http://schemas.microsoft.com/office/drawing/2014/main" val="941283548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1689952215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3274159746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1365283504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3146551146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1672092636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728705712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2528698489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312072874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4032557655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386992845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956656851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4282357217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2909422572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1894457617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4116951805"/>
                    </a:ext>
                  </a:extLst>
                </a:gridCol>
                <a:gridCol w="515460">
                  <a:extLst>
                    <a:ext uri="{9D8B030D-6E8A-4147-A177-3AD203B41FA5}">
                      <a16:colId xmlns:a16="http://schemas.microsoft.com/office/drawing/2014/main" val="3838066414"/>
                    </a:ext>
                  </a:extLst>
                </a:gridCol>
              </a:tblGrid>
              <a:tr h="190956">
                <a:tc>
                  <a:txBody>
                    <a:bodyPr/>
                    <a:lstStyle/>
                    <a:p>
                      <a:pPr algn="l" fontAlgn="b"/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2007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2009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5452035"/>
                  </a:ext>
                </a:extLst>
              </a:tr>
              <a:tr h="25936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Operace na aortální chlopni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NRHZS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3 159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3 322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3 527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3 407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3 332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3 266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2 955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3 124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3 258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0745965"/>
                  </a:ext>
                </a:extLst>
              </a:tr>
              <a:tr h="190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2 099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2 175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2 324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2 541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2 528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2 673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2 522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2 641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2 649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2 710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2 815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2 605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2 232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2 379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2 510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929707"/>
                  </a:ext>
                </a:extLst>
              </a:tr>
              <a:tr h="190956">
                <a:tc>
                  <a:txBody>
                    <a:bodyPr/>
                    <a:lstStyle/>
                    <a:p>
                      <a:pPr algn="ctr" rtl="0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 vs. NRHZS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-22,9%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-23,2%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-17,4%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-22,6%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-20,2%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-24,5%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-23,8%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-23,0%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5701003"/>
                  </a:ext>
                </a:extLst>
              </a:tr>
              <a:tr h="19095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Operace na mitrální chlopni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NRHZS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1 572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1 399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1 486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1 352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1 459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1 629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223978"/>
                  </a:ext>
                </a:extLst>
              </a:tr>
              <a:tr h="1909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1 458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1 457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1 721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1 640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1 459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1 271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1 352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1 329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1 240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1 359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526052"/>
                  </a:ext>
                </a:extLst>
              </a:tr>
              <a:tr h="190956">
                <a:tc>
                  <a:txBody>
                    <a:bodyPr/>
                    <a:lstStyle/>
                    <a:p>
                      <a:pPr algn="ctr" rtl="0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 vs. NRHZS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-3,8%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-9,9%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-12,1%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-11,3%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-15,0%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-16,6%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9626234"/>
                  </a:ext>
                </a:extLst>
              </a:tr>
              <a:tr h="190500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Operace na trikuspidální chlopni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NRHZS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317000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595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5613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 vs. NRHZS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-8,2%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-6,8%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-13,7%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-11,9%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-15,1%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-17,4%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-15,6%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-18,5%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-25,1%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-27,3%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726386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2BE589D5-5E9A-C1A8-7323-B1DF029111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1" y="629212"/>
            <a:ext cx="9803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2010–2021, NKR 2007–2021 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4EA388B5-4EBA-BECE-411B-F3CF4100E69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72591" y="936989"/>
            <a:ext cx="11531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50000"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Informace o provedených výkonech na chlopních jsou od roku 2007 sbírány v rámci registru NKR a v letech 2010–2021 byly sbírány v rámci registru NRHZS. </a:t>
            </a:r>
          </a:p>
        </p:txBody>
      </p:sp>
    </p:spTree>
    <p:extLst>
      <p:ext uri="{BB962C8B-B14F-4D97-AF65-F5344CB8AC3E}">
        <p14:creationId xmlns:p14="http://schemas.microsoft.com/office/powerpoint/2010/main" val="4956732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B2D6-C1FF-66E1-98AD-7F3B7B22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BAA79-A347-EE41-841F-FD794DE321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293829" y="5296759"/>
            <a:ext cx="11245029" cy="468000"/>
          </a:xfrm>
        </p:spPr>
        <p:txBody>
          <a:bodyPr/>
          <a:lstStyle/>
          <a:p>
            <a:r>
              <a:rPr lang="cs-CZ" dirty="0"/>
              <a:t>NKIS: významné dílčí registry a odvozené informační systémy </a:t>
            </a:r>
            <a:endParaRPr lang="cs-CZ" dirty="0">
              <a:effectLst/>
            </a:endParaRPr>
          </a:p>
          <a:p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Centrální datový sklad pro hodnocení dostupnosti a predikce potřeb personálních kapacit</a:t>
            </a:r>
            <a:endParaRPr lang="cs-CZ" sz="2800" dirty="0">
              <a:solidFill>
                <a:schemeClr val="bg1"/>
              </a:solidFill>
              <a:effectLst/>
              <a:highlight>
                <a:srgbClr val="C22728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64552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142133"/>
            <a:ext cx="12077699" cy="832353"/>
          </a:xfrm>
        </p:spPr>
        <p:txBody>
          <a:bodyPr>
            <a:noAutofit/>
          </a:bodyPr>
          <a:lstStyle/>
          <a:p>
            <a:r>
              <a:rPr lang="en-US" sz="2800" dirty="0" err="1"/>
              <a:t>Datov</a:t>
            </a:r>
            <a:r>
              <a:rPr lang="cs-CZ" sz="2800" dirty="0"/>
              <a:t>á základna </a:t>
            </a:r>
            <a:r>
              <a:rPr lang="en-US" sz="2800" dirty="0" err="1"/>
              <a:t>hodnocení</a:t>
            </a:r>
            <a:r>
              <a:rPr lang="en-US" sz="2800" dirty="0"/>
              <a:t> </a:t>
            </a:r>
            <a:r>
              <a:rPr lang="cs-CZ" sz="2800" dirty="0"/>
              <a:t>kardiologické péče </a:t>
            </a:r>
            <a:r>
              <a:rPr lang="en-US" sz="2800" dirty="0"/>
              <a:t>v ČR</a:t>
            </a:r>
            <a:r>
              <a:rPr lang="cs-CZ" sz="2800" dirty="0"/>
              <a:t>: </a:t>
            </a:r>
            <a:br>
              <a:rPr lang="cs-CZ" sz="2800" dirty="0"/>
            </a:br>
            <a:r>
              <a:rPr lang="cs-CZ" sz="2800" dirty="0"/>
              <a:t>Národní zdravotnický informační systém (NZIS)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E467B03D-B804-627B-CB3A-9E00E37D9246}"/>
              </a:ext>
            </a:extLst>
          </p:cNvPr>
          <p:cNvSpPr/>
          <p:nvPr/>
        </p:nvSpPr>
        <p:spPr>
          <a:xfrm>
            <a:off x="234461" y="1034571"/>
            <a:ext cx="11534775" cy="546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+mn-cs"/>
              </a:rPr>
              <a:t>Pro analytickou studii NKVP ČR 2030 byly využity zejména následující datové zdroje (národní registry jako komponenty NZIS):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C22728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  <a:cs typeface="+mn-cs"/>
            </a:endParaRPr>
          </a:p>
          <a:p>
            <a:pPr marL="285750" indent="-285750">
              <a:spcAft>
                <a:spcPts val="1200"/>
              </a:spcAft>
              <a:buSzPct val="150000"/>
              <a:buFont typeface="Wingdings" panose="05000000000000000000" pitchFamily="2" charset="2"/>
              <a:buChar char="§"/>
            </a:pPr>
            <a:r>
              <a:rPr lang="pl-PL" altLang="cs-CZ" sz="1400" b="1" dirty="0">
                <a:cs typeface="Arial" pitchFamily="34" charset="0"/>
              </a:rPr>
              <a:t>Národní registr poskytovatelů zdravotních služeb (</a:t>
            </a:r>
            <a:r>
              <a:rPr lang="pl-PL" altLang="cs-CZ" sz="1400" b="1" u="sng" dirty="0">
                <a:cs typeface="Arial" pitchFamily="34" charset="0"/>
              </a:rPr>
              <a:t>NRPZS</a:t>
            </a:r>
            <a:r>
              <a:rPr lang="pl-PL" altLang="cs-CZ" sz="1400" b="1" dirty="0">
                <a:cs typeface="Arial" pitchFamily="34" charset="0"/>
              </a:rPr>
              <a:t>) </a:t>
            </a:r>
            <a:r>
              <a:rPr lang="pl-PL" altLang="cs-CZ" sz="1400" dirty="0">
                <a:cs typeface="Arial" pitchFamily="34" charset="0"/>
              </a:rPr>
              <a:t>jako plošný registr evidující všechny typy posktovatelů zdravotních služeb a jejich základní charakteristiky. Vedle vlastní evidence registr umožňuje analýzu časových trendů a dynamiky v počtech poskytovatelů. Data jsou aktualizovaná měsíčně. </a:t>
            </a:r>
          </a:p>
          <a:p>
            <a:pPr marL="285750" indent="-285750">
              <a:spcAft>
                <a:spcPts val="1200"/>
              </a:spcAft>
              <a:buSzPct val="150000"/>
              <a:buFont typeface="Wingdings" panose="05000000000000000000" pitchFamily="2" charset="2"/>
              <a:buChar char="§"/>
            </a:pPr>
            <a:r>
              <a:rPr lang="pl-PL" altLang="cs-CZ" sz="1400" b="1" dirty="0">
                <a:cs typeface="Arial" pitchFamily="34" charset="0"/>
              </a:rPr>
              <a:t>Národní registr zdravotnických pracovníků (</a:t>
            </a:r>
            <a:r>
              <a:rPr lang="pl-PL" altLang="cs-CZ" sz="1400" b="1" u="sng" dirty="0">
                <a:cs typeface="Arial" pitchFamily="34" charset="0"/>
              </a:rPr>
              <a:t>NRZP</a:t>
            </a:r>
            <a:r>
              <a:rPr lang="pl-PL" altLang="cs-CZ" sz="1400" b="1" dirty="0">
                <a:cs typeface="Arial" pitchFamily="34" charset="0"/>
              </a:rPr>
              <a:t>) </a:t>
            </a:r>
            <a:r>
              <a:rPr lang="pl-PL" altLang="cs-CZ" sz="1400" dirty="0">
                <a:cs typeface="Arial" pitchFamily="34" charset="0"/>
              </a:rPr>
              <a:t>je plošnou evidencí všech zdravotnických pracovníků, tedy lékařů i jednotlivých profesí NLZP. Registr obsahuje základní charakteristiky pracovníků jako je věk, pohlaví, získání příslušných odborností a místo působení ve zdravotnictví. Data jsou aktualizovaná měsíčně.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Národní registr hrazených zdravotních služeb (</a:t>
            </a:r>
            <a:r>
              <a:rPr kumimoji="0" lang="pl-PL" altLang="cs-CZ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NRHZS</a:t>
            </a:r>
            <a:r>
              <a:rPr kumimoji="0" lang="pl-PL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) </a:t>
            </a:r>
            <a:r>
              <a:rPr kumimoji="0" lang="pl-PL" alt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obsahuje data zdravotních pojišťoven v hospitalizační i ambulantní oblasti včetně kompletních dat o vykázaných diagnózách, procedurách a léčbě; v současnosti jsou data k dispozici v letech 2010–2021.</a:t>
            </a:r>
          </a:p>
          <a:p>
            <a:pPr marL="285750" indent="-285750">
              <a:spcAft>
                <a:spcPts val="1200"/>
              </a:spcAft>
              <a:buSzPct val="150000"/>
              <a:buFont typeface="Wingdings" panose="05000000000000000000" pitchFamily="2" charset="2"/>
              <a:buChar char="§"/>
              <a:defRPr/>
            </a:pPr>
            <a:r>
              <a:rPr lang="pl-PL" altLang="cs-CZ" sz="1400" b="1" dirty="0">
                <a:cs typeface="Arial" pitchFamily="34" charset="0"/>
              </a:rPr>
              <a:t>Národní registr hospitalizovaných (NRHOSP) </a:t>
            </a:r>
            <a:r>
              <a:rPr lang="pl-PL" altLang="cs-CZ" sz="1400" dirty="0">
                <a:cs typeface="Arial" pitchFamily="34" charset="0"/>
              </a:rPr>
              <a:t>je celoplošným populačním registrem, kde jsou evidovány hospitalizace na lůžkových odděleních, které byly ve sledovaném období ukončeny. Data jsou k dispozici od roku 1994 do roku 2022, plný rozsah sledovaných údajů pak v letech 2007–2022.</a:t>
            </a:r>
          </a:p>
          <a:p>
            <a:pPr marL="285750" indent="-285750">
              <a:spcAft>
                <a:spcPts val="1200"/>
              </a:spcAft>
              <a:buSzPct val="150000"/>
              <a:buFont typeface="Wingdings" panose="05000000000000000000" pitchFamily="2" charset="2"/>
              <a:buChar char="§"/>
            </a:pPr>
            <a:r>
              <a:rPr lang="pl-PL" altLang="cs-CZ" sz="1400" b="1" dirty="0">
                <a:cs typeface="Arial" pitchFamily="34" charset="0"/>
              </a:rPr>
              <a:t>Národní registr kardiovaskulárních operací a intervencí (NRKOI)</a:t>
            </a:r>
          </a:p>
          <a:p>
            <a:pPr marL="742950" lvl="1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pl-PL" altLang="cs-CZ" sz="1400" b="1" dirty="0">
                <a:cs typeface="Arial" pitchFamily="34" charset="0"/>
              </a:rPr>
              <a:t>Modul kardiochirurgických operací (NKR) </a:t>
            </a:r>
            <a:r>
              <a:rPr lang="pl-PL" altLang="cs-CZ" sz="1400" dirty="0">
                <a:cs typeface="Arial" pitchFamily="34" charset="0"/>
              </a:rPr>
              <a:t>eviduje všechny provedené kardiochirurgické operace</a:t>
            </a:r>
            <a:r>
              <a:rPr lang="cs-CZ" sz="1400" dirty="0">
                <a:cs typeface="Arial" pitchFamily="34" charset="0"/>
              </a:rPr>
              <a:t>, data jsou k dispozici v jednotné formě od roku 2007.</a:t>
            </a:r>
            <a:r>
              <a:rPr lang="pl-PL" altLang="cs-CZ" sz="1400" b="1" dirty="0">
                <a:cs typeface="Arial" pitchFamily="34" charset="0"/>
              </a:rPr>
              <a:t> </a:t>
            </a:r>
            <a:r>
              <a:rPr lang="pl-PL" altLang="cs-CZ" sz="1400" dirty="0">
                <a:cs typeface="Arial" pitchFamily="34" charset="0"/>
              </a:rPr>
              <a:t>Registr pokrývá činnost 100% kardiochirurgických center.  </a:t>
            </a:r>
          </a:p>
          <a:p>
            <a:pPr marL="742950" lvl="1" indent="-285750">
              <a:spcAft>
                <a:spcPts val="1200"/>
              </a:spcAft>
              <a:buSzPct val="150000"/>
              <a:buFont typeface="Arial" panose="020B0604020202020204" pitchFamily="34" charset="0"/>
              <a:buChar char="•"/>
            </a:pPr>
            <a:r>
              <a:rPr lang="pl-PL" altLang="cs-CZ" sz="1400" b="1" dirty="0">
                <a:cs typeface="Arial" pitchFamily="34" charset="0"/>
              </a:rPr>
              <a:t>Modul kardiovaskulárních intervencí (NRKI) </a:t>
            </a:r>
            <a:r>
              <a:rPr lang="cs-CZ" sz="1400" dirty="0">
                <a:cs typeface="Arial" pitchFamily="34" charset="0"/>
              </a:rPr>
              <a:t>eviduje všechny provedené koronární i nekoronární katetrizační kardiovaskulární intervence, data jsou k dispozici v jednotné formě od roku 2005.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Pct val="15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pl-PL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List o prohlídce zemřelého (</a:t>
            </a:r>
            <a:r>
              <a:rPr kumimoji="0" lang="pl-PL" altLang="cs-CZ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LPZ</a:t>
            </a:r>
            <a:r>
              <a:rPr kumimoji="0" lang="pl-PL" alt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) </a:t>
            </a:r>
            <a:r>
              <a:rPr kumimoji="0" lang="pl-PL" alt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je základním zdrojem informací o každém úmrtí. Bezodkladně po prohlídce zemřelého jej vyplňuje prohlížející lékař, který kromě základních socio-demografických charakteristik zaznamenává také posloupnost příčin vedoucích ke smrti (od roku 1994 kódováno pomocí MKN-10), data jsou k dispozici do roku 2020. </a:t>
            </a:r>
          </a:p>
        </p:txBody>
      </p:sp>
    </p:spTree>
    <p:extLst>
      <p:ext uri="{BB962C8B-B14F-4D97-AF65-F5344CB8AC3E}">
        <p14:creationId xmlns:p14="http://schemas.microsoft.com/office/powerpoint/2010/main" val="17049754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Nadpis 1">
            <a:extLst>
              <a:ext uri="{FF2B5EF4-FFF2-40B4-BE49-F238E27FC236}">
                <a16:creationId xmlns:a16="http://schemas.microsoft.com/office/drawing/2014/main" id="{DBA5B695-2371-BB14-CCBC-4F3A4D03C24C}"/>
              </a:ext>
            </a:extLst>
          </p:cNvPr>
          <p:cNvSpPr txBox="1">
            <a:spLocks/>
          </p:cNvSpPr>
          <p:nvPr/>
        </p:nvSpPr>
        <p:spPr>
          <a:xfrm>
            <a:off x="125467" y="99248"/>
            <a:ext cx="11828407" cy="111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B0000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NKIS pokrývá všechny zásadní dimenze potřebné pro hodnocení a predikce potřeb personálních kapacit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4EBFBCA-9922-EF02-F9C6-C37525FF24A4}"/>
              </a:ext>
            </a:extLst>
          </p:cNvPr>
          <p:cNvSpPr txBox="1"/>
          <p:nvPr/>
        </p:nvSpPr>
        <p:spPr>
          <a:xfrm>
            <a:off x="2232837" y="1410947"/>
            <a:ext cx="98865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NKIS centralizuje veškerá data o poskytované péči dle výkaznictví zdravotním pojišťovnám. Na úrovni jednotlivých poskytovatelů sdružuje standardizované exporty o hospitalizacích, ambulantních službách i následné péči se 100% systému veřejného zdravotního pojištění. Tato data umožňují plně reprezentativní sledování konzumace péče a trajektorií pacientů v systému zdravotních služeb, mapování dostupnosti péče a migrace pacientů za péčí.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Součástí NKIS jsou národní registry mapující síť poskytovatelů zdravotních služeb, jejich kapacitu, vybavení a rozsah poskytovaných služeb, a dále kapacity lékařů i nelékařských zdravotnických pracovníků až na úroveň poskytovatele a jeho organizačních jednotek.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Nově plošně implementovaný systém CZ-DRG zajišťuje jednotnou klasifikaci hospitalizačních případů v akutní péči, jejich skórování dle obtížnosti a kvantifikaci přímých i nepřímých nákladů na péči. </a:t>
            </a:r>
          </a:p>
        </p:txBody>
      </p:sp>
      <p:pic>
        <p:nvPicPr>
          <p:cNvPr id="18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7E7DA831-342F-3A5B-32E3-A8CFF40DA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519373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006038B6-8713-0119-23A9-42FBC7144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3729337"/>
            <a:ext cx="417141" cy="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FFDD377-DC6B-5C07-F3E3-5D2108821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197375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664DF2AD-7559-64A7-2C29-6CF4FB338BD4}"/>
              </a:ext>
            </a:extLst>
          </p:cNvPr>
          <p:cNvSpPr txBox="1"/>
          <p:nvPr/>
        </p:nvSpPr>
        <p:spPr>
          <a:xfrm>
            <a:off x="125468" y="1451651"/>
            <a:ext cx="16055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Konzumované zdravotní služby, poskytovaná péče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354717EC-A83E-064C-4ADE-4888AEBCEBCB}"/>
              </a:ext>
            </a:extLst>
          </p:cNvPr>
          <p:cNvSpPr txBox="1"/>
          <p:nvPr/>
        </p:nvSpPr>
        <p:spPr>
          <a:xfrm>
            <a:off x="71513" y="3451078"/>
            <a:ext cx="165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Zdravotníci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C94E780C-3212-F13E-8311-9334ED6F0789}"/>
              </a:ext>
            </a:extLst>
          </p:cNvPr>
          <p:cNvSpPr txBox="1"/>
          <p:nvPr/>
        </p:nvSpPr>
        <p:spPr>
          <a:xfrm>
            <a:off x="98491" y="4987984"/>
            <a:ext cx="1659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Akutní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lůžková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péče (DRG)</a:t>
            </a:r>
          </a:p>
        </p:txBody>
      </p:sp>
    </p:spTree>
    <p:extLst>
      <p:ext uri="{BB962C8B-B14F-4D97-AF65-F5344CB8AC3E}">
        <p14:creationId xmlns:p14="http://schemas.microsoft.com/office/powerpoint/2010/main" val="29341017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Nadpis 1">
            <a:extLst>
              <a:ext uri="{FF2B5EF4-FFF2-40B4-BE49-F238E27FC236}">
                <a16:creationId xmlns:a16="http://schemas.microsoft.com/office/drawing/2014/main" id="{DBA5B695-2371-BB14-CCBC-4F3A4D03C24C}"/>
              </a:ext>
            </a:extLst>
          </p:cNvPr>
          <p:cNvSpPr txBox="1">
            <a:spLocks/>
          </p:cNvSpPr>
          <p:nvPr/>
        </p:nvSpPr>
        <p:spPr>
          <a:xfrm>
            <a:off x="125467" y="99248"/>
            <a:ext cx="11828407" cy="111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B0000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Systém hodnocení personálních kapacit: hlavní využité komponenty NZIS 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A4EBFBCA-9922-EF02-F9C6-C37525FF24A4}"/>
              </a:ext>
            </a:extLst>
          </p:cNvPr>
          <p:cNvSpPr txBox="1"/>
          <p:nvPr/>
        </p:nvSpPr>
        <p:spPr>
          <a:xfrm>
            <a:off x="2232837" y="1163297"/>
            <a:ext cx="98865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NRZP je klíčovým registrem, který centralizuje data o všech lékařských i nelékařských zdravotnických profesích. Zpravodajskými jednotkami jsou vzdělávací instituce (dokončené vzdělání, získaná způsobilost) a poskytovatelé (skutečný výkon zaměstnání, úvazky). Od 1.1. 2023 je registr napojen i na hlášení zdravotních pojišťoven (pozice pracovníka, úvazky).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NRHZS centralizuje data o personálních kapacitách všech segmentů poskytovatelů, o jejich produkci a výkonu. Je referenčním zdrojem dat o přístrojovém vybavení, kapacitách lůžkového fondu a infrastruktuře poskytovatelů.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Roční výkazy o personálních kapacitách zdravotnických zařízení v ČR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Roční výkaz o zaměstnavatelích, evidenčním počtu zaměstnanců, smluvních pracovnících a odměňování, E(MZ) 4-01.</a:t>
            </a: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7E7DA831-342F-3A5B-32E3-A8CFF40DA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529851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006038B6-8713-0119-23A9-42FBC7144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3338812"/>
            <a:ext cx="417141" cy="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FFDD377-DC6B-5C07-F3E3-5D2108821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3" y="173562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ovéPole 20">
            <a:extLst>
              <a:ext uri="{FF2B5EF4-FFF2-40B4-BE49-F238E27FC236}">
                <a16:creationId xmlns:a16="http://schemas.microsoft.com/office/drawing/2014/main" id="{664DF2AD-7559-64A7-2C29-6CF4FB338BD4}"/>
              </a:ext>
            </a:extLst>
          </p:cNvPr>
          <p:cNvSpPr txBox="1"/>
          <p:nvPr/>
        </p:nvSpPr>
        <p:spPr>
          <a:xfrm>
            <a:off x="33414" y="1171085"/>
            <a:ext cx="1659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zdravotnických pracovníků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(NRZP) 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354717EC-A83E-064C-4ADE-4888AEBCEBCB}"/>
              </a:ext>
            </a:extLst>
          </p:cNvPr>
          <p:cNvSpPr txBox="1"/>
          <p:nvPr/>
        </p:nvSpPr>
        <p:spPr>
          <a:xfrm>
            <a:off x="33414" y="2987423"/>
            <a:ext cx="1659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hrazených zdravotních služeb (NRHZS)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C94E780C-3212-F13E-8311-9334ED6F0789}"/>
              </a:ext>
            </a:extLst>
          </p:cNvPr>
          <p:cNvSpPr txBox="1"/>
          <p:nvPr/>
        </p:nvSpPr>
        <p:spPr>
          <a:xfrm>
            <a:off x="98491" y="4530784"/>
            <a:ext cx="16594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Statistická šetření v rámci státní statistické služby</a:t>
            </a:r>
          </a:p>
        </p:txBody>
      </p:sp>
    </p:spTree>
    <p:extLst>
      <p:ext uri="{BB962C8B-B14F-4D97-AF65-F5344CB8AC3E}">
        <p14:creationId xmlns:p14="http://schemas.microsoft.com/office/powerpoint/2010/main" val="24609248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Text Box 17">
            <a:extLst>
              <a:ext uri="{FF2B5EF4-FFF2-40B4-BE49-F238E27FC236}">
                <a16:creationId xmlns:a16="http://schemas.microsoft.com/office/drawing/2014/main" id="{B60B11B2-BD39-4805-BBE0-E32344FC7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95" y="4964884"/>
            <a:ext cx="21921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zdravotnických pracovníků </a:t>
            </a:r>
          </a:p>
        </p:txBody>
      </p:sp>
      <p:pic>
        <p:nvPicPr>
          <p:cNvPr id="60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EE6A886-1662-48A4-AF2F-70F111D08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694" y="3576237"/>
            <a:ext cx="805410" cy="9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BB3D3BEE-ABC5-1D66-6A8E-41AC7A201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76" y="48123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F40B3733-5924-3628-8682-7E0AF0D5F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76" y="48123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798B6303-53C0-D56B-F9FB-43363E35D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076" y="49647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3E7598B6-F179-D3FA-2DCA-BB5FE20CA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76" y="51171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35DD7A49-AE08-BA02-F7B2-005DC04DC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01" y="23739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50E7A62D-C256-19C6-8FDC-501FCE764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01" y="23739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2C3B6C1E-B695-68C7-6CEF-6C9945E4D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701" y="25263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D3E2DE7E-E6ED-B748-C7F4-895D92471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01" y="26787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Přímá spojnice se šipkou 10">
            <a:extLst>
              <a:ext uri="{FF2B5EF4-FFF2-40B4-BE49-F238E27FC236}">
                <a16:creationId xmlns:a16="http://schemas.microsoft.com/office/drawing/2014/main" id="{7A9FA903-0A71-7DB1-EE2C-0E534D683BB8}"/>
              </a:ext>
            </a:extLst>
          </p:cNvPr>
          <p:cNvCxnSpPr>
            <a:cxnSpLocks/>
          </p:cNvCxnSpPr>
          <p:nvPr/>
        </p:nvCxnSpPr>
        <p:spPr>
          <a:xfrm flipV="1">
            <a:off x="1907756" y="4321038"/>
            <a:ext cx="2347163" cy="79615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E0D980B3-6D9C-53B0-797F-8BE82B9035AC}"/>
              </a:ext>
            </a:extLst>
          </p:cNvPr>
          <p:cNvCxnSpPr>
            <a:cxnSpLocks/>
          </p:cNvCxnSpPr>
          <p:nvPr/>
        </p:nvCxnSpPr>
        <p:spPr>
          <a:xfrm>
            <a:off x="2345896" y="3063693"/>
            <a:ext cx="1909023" cy="76868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F4DA6ACB-F361-5B62-305E-B2615B1FC02C}"/>
              </a:ext>
            </a:extLst>
          </p:cNvPr>
          <p:cNvSpPr txBox="1"/>
          <p:nvPr/>
        </p:nvSpPr>
        <p:spPr>
          <a:xfrm rot="20485565">
            <a:off x="2245088" y="4758377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Vzdělavatelé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68815854-CACA-33D7-5808-DE9D67B3C465}"/>
              </a:ext>
            </a:extLst>
          </p:cNvPr>
          <p:cNvSpPr txBox="1"/>
          <p:nvPr/>
        </p:nvSpPr>
        <p:spPr>
          <a:xfrm rot="21047465">
            <a:off x="8129769" y="2053098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Krajské úřady</a:t>
            </a:r>
          </a:p>
        </p:txBody>
      </p:sp>
      <p:pic>
        <p:nvPicPr>
          <p:cNvPr id="19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DE9E7F1F-227F-B1D0-4543-C166BA9BE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919" y="3576237"/>
            <a:ext cx="805410" cy="9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17">
            <a:extLst>
              <a:ext uri="{FF2B5EF4-FFF2-40B4-BE49-F238E27FC236}">
                <a16:creationId xmlns:a16="http://schemas.microsoft.com/office/drawing/2014/main" id="{9267B9FA-F9B3-1E3B-B749-CCDF00A99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524" y="4955106"/>
            <a:ext cx="31571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hrazených zdravotních služeb</a:t>
            </a:r>
          </a:p>
        </p:txBody>
      </p:sp>
      <p:pic>
        <p:nvPicPr>
          <p:cNvPr id="21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4A427A0A-F45E-1CDD-587E-3A31EF447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426" y="36789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4D6F5402-FC3F-D1B7-8B56-0D592027F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426" y="36789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3B82AE91-5EC0-7B83-F875-75B32ACE2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5826" y="38313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EF83E187-6DDE-9DE2-CDB0-68DB82171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226" y="39837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Přímá spojnice se šipkou 24">
            <a:extLst>
              <a:ext uri="{FF2B5EF4-FFF2-40B4-BE49-F238E27FC236}">
                <a16:creationId xmlns:a16="http://schemas.microsoft.com/office/drawing/2014/main" id="{96F29923-570D-95AF-CEA1-88D297F5B884}"/>
              </a:ext>
            </a:extLst>
          </p:cNvPr>
          <p:cNvCxnSpPr>
            <a:cxnSpLocks/>
          </p:cNvCxnSpPr>
          <p:nvPr/>
        </p:nvCxnSpPr>
        <p:spPr>
          <a:xfrm flipH="1">
            <a:off x="9281754" y="4070353"/>
            <a:ext cx="1839272" cy="2074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35B83011-FD3D-7FF8-1475-F7452E341AEA}"/>
              </a:ext>
            </a:extLst>
          </p:cNvPr>
          <p:cNvSpPr txBox="1"/>
          <p:nvPr/>
        </p:nvSpPr>
        <p:spPr>
          <a:xfrm>
            <a:off x="9483361" y="3744939"/>
            <a:ext cx="178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 pojišťovny</a:t>
            </a:r>
          </a:p>
        </p:txBody>
      </p:sp>
      <p:sp>
        <p:nvSpPr>
          <p:cNvPr id="29" name="Text Box 17">
            <a:extLst>
              <a:ext uri="{FF2B5EF4-FFF2-40B4-BE49-F238E27FC236}">
                <a16:creationId xmlns:a16="http://schemas.microsoft.com/office/drawing/2014/main" id="{EE20E87F-C71C-89E0-0BED-A12E1C6CF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9268" y="1179063"/>
            <a:ext cx="4290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poskytovatelů zdravotních služeb</a:t>
            </a:r>
          </a:p>
        </p:txBody>
      </p:sp>
      <p:pic>
        <p:nvPicPr>
          <p:cNvPr id="3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AB3994B2-8766-8810-6860-039CCE79D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230" y="2238174"/>
            <a:ext cx="805410" cy="9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Přímá spojnice se šipkou 30">
            <a:extLst>
              <a:ext uri="{FF2B5EF4-FFF2-40B4-BE49-F238E27FC236}">
                <a16:creationId xmlns:a16="http://schemas.microsoft.com/office/drawing/2014/main" id="{D15C25E0-5637-6004-9303-D72728550109}"/>
              </a:ext>
            </a:extLst>
          </p:cNvPr>
          <p:cNvCxnSpPr>
            <a:cxnSpLocks/>
          </p:cNvCxnSpPr>
          <p:nvPr/>
        </p:nvCxnSpPr>
        <p:spPr>
          <a:xfrm>
            <a:off x="2345896" y="2508383"/>
            <a:ext cx="3962947" cy="29704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1631037E-3993-6D77-8789-C747F31B0129}"/>
              </a:ext>
            </a:extLst>
          </p:cNvPr>
          <p:cNvSpPr txBox="1"/>
          <p:nvPr/>
        </p:nvSpPr>
        <p:spPr>
          <a:xfrm rot="1246759">
            <a:off x="2374794" y="3070594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</p:txBody>
      </p:sp>
      <p:pic>
        <p:nvPicPr>
          <p:cNvPr id="35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A5175DC1-69F0-9193-ED5E-E0A25B539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886" y="15180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E942C28A-644C-87CE-74A7-311DF787B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886" y="15180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C2701C52-D700-F3C2-066B-AD4E58CF6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286" y="16704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DA00FF0-535F-5D3F-3AED-11E8D65F5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686" y="18228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Přímá spojnice se šipkou 38">
            <a:extLst>
              <a:ext uri="{FF2B5EF4-FFF2-40B4-BE49-F238E27FC236}">
                <a16:creationId xmlns:a16="http://schemas.microsoft.com/office/drawing/2014/main" id="{19DB7960-6A4B-DFE9-E75F-2DDEDF98E8CB}"/>
              </a:ext>
            </a:extLst>
          </p:cNvPr>
          <p:cNvCxnSpPr>
            <a:cxnSpLocks/>
          </p:cNvCxnSpPr>
          <p:nvPr/>
        </p:nvCxnSpPr>
        <p:spPr>
          <a:xfrm flipH="1">
            <a:off x="7396710" y="2167070"/>
            <a:ext cx="3414165" cy="52935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ovéPole 47">
            <a:extLst>
              <a:ext uri="{FF2B5EF4-FFF2-40B4-BE49-F238E27FC236}">
                <a16:creationId xmlns:a16="http://schemas.microsoft.com/office/drawing/2014/main" id="{5DC24572-2FAE-0214-116E-81972F0198A1}"/>
              </a:ext>
            </a:extLst>
          </p:cNvPr>
          <p:cNvSpPr txBox="1"/>
          <p:nvPr/>
        </p:nvSpPr>
        <p:spPr>
          <a:xfrm rot="276719">
            <a:off x="3501382" y="2269428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</p:txBody>
      </p:sp>
      <p:cxnSp>
        <p:nvCxnSpPr>
          <p:cNvPr id="50" name="Přímá spojnice 49">
            <a:extLst>
              <a:ext uri="{FF2B5EF4-FFF2-40B4-BE49-F238E27FC236}">
                <a16:creationId xmlns:a16="http://schemas.microsoft.com/office/drawing/2014/main" id="{1A92AB00-C8FF-C83B-64DF-BCDF17F3C8DC}"/>
              </a:ext>
            </a:extLst>
          </p:cNvPr>
          <p:cNvCxnSpPr>
            <a:cxnSpLocks/>
          </p:cNvCxnSpPr>
          <p:nvPr/>
        </p:nvCxnSpPr>
        <p:spPr>
          <a:xfrm flipV="1">
            <a:off x="5294522" y="3329920"/>
            <a:ext cx="1358384" cy="68973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50">
            <a:extLst>
              <a:ext uri="{FF2B5EF4-FFF2-40B4-BE49-F238E27FC236}">
                <a16:creationId xmlns:a16="http://schemas.microsoft.com/office/drawing/2014/main" id="{102881A7-DDE1-7851-F79D-D783AE3A63CB}"/>
              </a:ext>
            </a:extLst>
          </p:cNvPr>
          <p:cNvCxnSpPr>
            <a:cxnSpLocks/>
          </p:cNvCxnSpPr>
          <p:nvPr/>
        </p:nvCxnSpPr>
        <p:spPr>
          <a:xfrm>
            <a:off x="5306420" y="4211059"/>
            <a:ext cx="2895099" cy="285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>
            <a:extLst>
              <a:ext uri="{FF2B5EF4-FFF2-40B4-BE49-F238E27FC236}">
                <a16:creationId xmlns:a16="http://schemas.microsoft.com/office/drawing/2014/main" id="{3849E32C-1514-C59B-D6AF-A52933B4FA91}"/>
              </a:ext>
            </a:extLst>
          </p:cNvPr>
          <p:cNvCxnSpPr>
            <a:cxnSpLocks/>
          </p:cNvCxnSpPr>
          <p:nvPr/>
        </p:nvCxnSpPr>
        <p:spPr>
          <a:xfrm>
            <a:off x="6894875" y="3333211"/>
            <a:ext cx="1336619" cy="722633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ovéPole 60">
            <a:extLst>
              <a:ext uri="{FF2B5EF4-FFF2-40B4-BE49-F238E27FC236}">
                <a16:creationId xmlns:a16="http://schemas.microsoft.com/office/drawing/2014/main" id="{F9D2AC79-97CE-7B13-0979-B9472624FC59}"/>
              </a:ext>
            </a:extLst>
          </p:cNvPr>
          <p:cNvSpPr txBox="1"/>
          <p:nvPr/>
        </p:nvSpPr>
        <p:spPr>
          <a:xfrm>
            <a:off x="6010275" y="3533840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Vzájemné kontroly</a:t>
            </a:r>
          </a:p>
        </p:txBody>
      </p:sp>
      <p:sp>
        <p:nvSpPr>
          <p:cNvPr id="62" name="Text Box 17">
            <a:extLst>
              <a:ext uri="{FF2B5EF4-FFF2-40B4-BE49-F238E27FC236}">
                <a16:creationId xmlns:a16="http://schemas.microsoft.com/office/drawing/2014/main" id="{D55E397F-1B49-4E24-3CE9-8D9AE6B203A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794768" y="3442178"/>
            <a:ext cx="46170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Nově budovaný systém </a:t>
            </a:r>
            <a:r>
              <a:rPr kumimoji="0" lang="cs-CZ" altLang="cs-CZ" sz="2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ADMINISTRÁTOR</a:t>
            </a:r>
          </a:p>
        </p:txBody>
      </p:sp>
      <p:pic>
        <p:nvPicPr>
          <p:cNvPr id="759" name="Obrázek 758">
            <a:extLst>
              <a:ext uri="{FF2B5EF4-FFF2-40B4-BE49-F238E27FC236}">
                <a16:creationId xmlns:a16="http://schemas.microsoft.com/office/drawing/2014/main" id="{50E1E228-3FBA-0B95-0BF4-8DD626F74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9807" y="5476623"/>
            <a:ext cx="1904400" cy="1381053"/>
          </a:xfrm>
          <a:prstGeom prst="rect">
            <a:avLst/>
          </a:prstGeom>
        </p:spPr>
      </p:pic>
      <p:cxnSp>
        <p:nvCxnSpPr>
          <p:cNvPr id="763" name="Přímá spojnice 762">
            <a:extLst>
              <a:ext uri="{FF2B5EF4-FFF2-40B4-BE49-F238E27FC236}">
                <a16:creationId xmlns:a16="http://schemas.microsoft.com/office/drawing/2014/main" id="{99F571B9-1273-9DE8-29BD-DA3D5A0FEA22}"/>
              </a:ext>
            </a:extLst>
          </p:cNvPr>
          <p:cNvCxnSpPr>
            <a:cxnSpLocks/>
          </p:cNvCxnSpPr>
          <p:nvPr/>
        </p:nvCxnSpPr>
        <p:spPr>
          <a:xfrm>
            <a:off x="9111903" y="4545084"/>
            <a:ext cx="952782" cy="1019964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6" name="Přímá spojnice 765">
            <a:extLst>
              <a:ext uri="{FF2B5EF4-FFF2-40B4-BE49-F238E27FC236}">
                <a16:creationId xmlns:a16="http://schemas.microsoft.com/office/drawing/2014/main" id="{A2355B10-C295-A5C4-E7CD-C73BD6DEC8D9}"/>
              </a:ext>
            </a:extLst>
          </p:cNvPr>
          <p:cNvCxnSpPr>
            <a:cxnSpLocks/>
          </p:cNvCxnSpPr>
          <p:nvPr/>
        </p:nvCxnSpPr>
        <p:spPr>
          <a:xfrm flipH="1">
            <a:off x="11169286" y="4554204"/>
            <a:ext cx="697810" cy="113323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4" name="TextovéPole 773">
            <a:extLst>
              <a:ext uri="{FF2B5EF4-FFF2-40B4-BE49-F238E27FC236}">
                <a16:creationId xmlns:a16="http://schemas.microsoft.com/office/drawing/2014/main" id="{D95E5B5A-959F-E625-BFFC-B35F06785C1E}"/>
              </a:ext>
            </a:extLst>
          </p:cNvPr>
          <p:cNvSpPr txBox="1"/>
          <p:nvPr/>
        </p:nvSpPr>
        <p:spPr>
          <a:xfrm>
            <a:off x="9907812" y="4723314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Akutní lůžková péče</a:t>
            </a:r>
          </a:p>
        </p:txBody>
      </p: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0A95140D-48C6-AFC0-C38A-9FBBE4F71CC4}"/>
              </a:ext>
            </a:extLst>
          </p:cNvPr>
          <p:cNvCxnSpPr>
            <a:cxnSpLocks/>
          </p:cNvCxnSpPr>
          <p:nvPr/>
        </p:nvCxnSpPr>
        <p:spPr>
          <a:xfrm>
            <a:off x="11123021" y="2235539"/>
            <a:ext cx="23771" cy="1507442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F2EF5215-504E-233A-179C-CFE5B9AA2068}"/>
              </a:ext>
            </a:extLst>
          </p:cNvPr>
          <p:cNvCxnSpPr>
            <a:cxnSpLocks/>
          </p:cNvCxnSpPr>
          <p:nvPr/>
        </p:nvCxnSpPr>
        <p:spPr>
          <a:xfrm>
            <a:off x="1695100" y="3342037"/>
            <a:ext cx="23771" cy="1507442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63672505-6E03-878E-4BA3-70B8AFEB16E6}"/>
              </a:ext>
            </a:extLst>
          </p:cNvPr>
          <p:cNvSpPr txBox="1"/>
          <p:nvPr/>
        </p:nvSpPr>
        <p:spPr>
          <a:xfrm rot="16200000">
            <a:off x="10811441" y="2697428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Místa poskytování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899DD393-DAE2-49D0-D96D-0885650F5602}"/>
              </a:ext>
            </a:extLst>
          </p:cNvPr>
          <p:cNvSpPr txBox="1"/>
          <p:nvPr/>
        </p:nvSpPr>
        <p:spPr>
          <a:xfrm rot="16200000">
            <a:off x="591131" y="3655792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Trajektorie absolventů</a:t>
            </a: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AA5E2E38-DFB8-0069-9039-6D63177DAB29}"/>
              </a:ext>
            </a:extLst>
          </p:cNvPr>
          <p:cNvSpPr txBox="1">
            <a:spLocks/>
          </p:cNvSpPr>
          <p:nvPr/>
        </p:nvSpPr>
        <p:spPr>
          <a:xfrm>
            <a:off x="120621" y="-16982"/>
            <a:ext cx="11828407" cy="111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B0000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NKIS pokrývá všechny zásadní dimenze potřebné pro hodnocení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 predikce potřeb personálních kapacit</a:t>
            </a:r>
          </a:p>
        </p:txBody>
      </p:sp>
    </p:spTree>
    <p:extLst>
      <p:ext uri="{BB962C8B-B14F-4D97-AF65-F5344CB8AC3E}">
        <p14:creationId xmlns:p14="http://schemas.microsoft.com/office/powerpoint/2010/main" val="883489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6B6FA412-445B-1BEA-C67E-7FF481A69D8A}"/>
              </a:ext>
            </a:extLst>
          </p:cNvPr>
          <p:cNvCxnSpPr>
            <a:cxnSpLocks/>
          </p:cNvCxnSpPr>
          <p:nvPr/>
        </p:nvCxnSpPr>
        <p:spPr>
          <a:xfrm>
            <a:off x="11123021" y="2197439"/>
            <a:ext cx="23771" cy="1507442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>
            <a:extLst>
              <a:ext uri="{FF2B5EF4-FFF2-40B4-BE49-F238E27FC236}">
                <a16:creationId xmlns:a16="http://schemas.microsoft.com/office/drawing/2014/main" id="{F5F87721-E91F-4970-529E-EE802EF7BC06}"/>
              </a:ext>
            </a:extLst>
          </p:cNvPr>
          <p:cNvCxnSpPr>
            <a:cxnSpLocks/>
          </p:cNvCxnSpPr>
          <p:nvPr/>
        </p:nvCxnSpPr>
        <p:spPr>
          <a:xfrm>
            <a:off x="1695100" y="3303937"/>
            <a:ext cx="23771" cy="1507442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761C77E7-EF02-568D-35A6-AD3C462753AF}"/>
              </a:ext>
            </a:extLst>
          </p:cNvPr>
          <p:cNvSpPr txBox="1"/>
          <p:nvPr/>
        </p:nvSpPr>
        <p:spPr>
          <a:xfrm rot="16200000">
            <a:off x="10811441" y="2659328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Místa poskytování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8AE1820-2A6D-EA44-A901-CF76E9ECE28A}"/>
              </a:ext>
            </a:extLst>
          </p:cNvPr>
          <p:cNvSpPr txBox="1"/>
          <p:nvPr/>
        </p:nvSpPr>
        <p:spPr>
          <a:xfrm rot="16200000">
            <a:off x="591131" y="3617692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Trajektorie absolventů</a:t>
            </a:r>
          </a:p>
        </p:txBody>
      </p:sp>
      <p:sp>
        <p:nvSpPr>
          <p:cNvPr id="599" name="Text Box 17">
            <a:extLst>
              <a:ext uri="{FF2B5EF4-FFF2-40B4-BE49-F238E27FC236}">
                <a16:creationId xmlns:a16="http://schemas.microsoft.com/office/drawing/2014/main" id="{B60B11B2-BD39-4805-BBE0-E32344FC7B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95" y="4926784"/>
            <a:ext cx="21921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zdravotnických pracovníků </a:t>
            </a:r>
          </a:p>
        </p:txBody>
      </p:sp>
      <p:pic>
        <p:nvPicPr>
          <p:cNvPr id="60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EE6A886-1662-48A4-AF2F-70F111D08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694" y="3538137"/>
            <a:ext cx="805410" cy="9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BB3D3BEE-ABC5-1D66-6A8E-41AC7A201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76" y="47742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F40B3733-5924-3628-8682-7E0AF0D5F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76" y="47742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798B6303-53C0-D56B-F9FB-43363E35D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076" y="49266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3E7598B6-F179-D3FA-2DCA-BB5FE20CA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476" y="50790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35DD7A49-AE08-BA02-F7B2-005DC04DC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01" y="23358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50E7A62D-C256-19C6-8FDC-501FCE764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301" y="23358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2C3B6C1E-B695-68C7-6CEF-6C9945E4D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701" y="24882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D3E2DE7E-E6ED-B748-C7F4-895D92471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01" y="2640695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Přímá spojnice se šipkou 10">
            <a:extLst>
              <a:ext uri="{FF2B5EF4-FFF2-40B4-BE49-F238E27FC236}">
                <a16:creationId xmlns:a16="http://schemas.microsoft.com/office/drawing/2014/main" id="{7A9FA903-0A71-7DB1-EE2C-0E534D683BB8}"/>
              </a:ext>
            </a:extLst>
          </p:cNvPr>
          <p:cNvCxnSpPr>
            <a:cxnSpLocks/>
          </p:cNvCxnSpPr>
          <p:nvPr/>
        </p:nvCxnSpPr>
        <p:spPr>
          <a:xfrm flipV="1">
            <a:off x="1907756" y="4282938"/>
            <a:ext cx="2347163" cy="79615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E0D980B3-6D9C-53B0-797F-8BE82B9035AC}"/>
              </a:ext>
            </a:extLst>
          </p:cNvPr>
          <p:cNvCxnSpPr>
            <a:cxnSpLocks/>
          </p:cNvCxnSpPr>
          <p:nvPr/>
        </p:nvCxnSpPr>
        <p:spPr>
          <a:xfrm>
            <a:off x="2345896" y="3025593"/>
            <a:ext cx="1909023" cy="76868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F4DA6ACB-F361-5B62-305E-B2615B1FC02C}"/>
              </a:ext>
            </a:extLst>
          </p:cNvPr>
          <p:cNvSpPr txBox="1"/>
          <p:nvPr/>
        </p:nvSpPr>
        <p:spPr>
          <a:xfrm rot="20485565">
            <a:off x="2245088" y="4720277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Vzdělavatelé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68815854-CACA-33D7-5808-DE9D67B3C465}"/>
              </a:ext>
            </a:extLst>
          </p:cNvPr>
          <p:cNvSpPr txBox="1"/>
          <p:nvPr/>
        </p:nvSpPr>
        <p:spPr>
          <a:xfrm rot="21047465">
            <a:off x="8129769" y="2014998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Krajské úřady</a:t>
            </a:r>
          </a:p>
        </p:txBody>
      </p:sp>
      <p:pic>
        <p:nvPicPr>
          <p:cNvPr id="19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DE9E7F1F-227F-B1D0-4543-C166BA9BE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919" y="3538137"/>
            <a:ext cx="805410" cy="9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17">
            <a:extLst>
              <a:ext uri="{FF2B5EF4-FFF2-40B4-BE49-F238E27FC236}">
                <a16:creationId xmlns:a16="http://schemas.microsoft.com/office/drawing/2014/main" id="{9267B9FA-F9B3-1E3B-B749-CCDF00A99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524" y="4917006"/>
            <a:ext cx="31571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hrazených zdravotních služeb</a:t>
            </a:r>
          </a:p>
        </p:txBody>
      </p:sp>
      <p:pic>
        <p:nvPicPr>
          <p:cNvPr id="21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4A427A0A-F45E-1CDD-587E-3A31EF447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426" y="36408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4D6F5402-FC3F-D1B7-8B56-0D592027F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3426" y="36408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3B82AE91-5EC0-7B83-F875-75B32ACE2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5826" y="37932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EF83E187-6DDE-9DE2-CDB0-68DB82171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226" y="3945620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Přímá spojnice se šipkou 24">
            <a:extLst>
              <a:ext uri="{FF2B5EF4-FFF2-40B4-BE49-F238E27FC236}">
                <a16:creationId xmlns:a16="http://schemas.microsoft.com/office/drawing/2014/main" id="{96F29923-570D-95AF-CEA1-88D297F5B884}"/>
              </a:ext>
            </a:extLst>
          </p:cNvPr>
          <p:cNvCxnSpPr>
            <a:cxnSpLocks/>
          </p:cNvCxnSpPr>
          <p:nvPr/>
        </p:nvCxnSpPr>
        <p:spPr>
          <a:xfrm flipH="1">
            <a:off x="9281754" y="4032253"/>
            <a:ext cx="1839272" cy="2074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ovéPole 27">
            <a:extLst>
              <a:ext uri="{FF2B5EF4-FFF2-40B4-BE49-F238E27FC236}">
                <a16:creationId xmlns:a16="http://schemas.microsoft.com/office/drawing/2014/main" id="{35B83011-FD3D-7FF8-1475-F7452E341AEA}"/>
              </a:ext>
            </a:extLst>
          </p:cNvPr>
          <p:cNvSpPr txBox="1"/>
          <p:nvPr/>
        </p:nvSpPr>
        <p:spPr>
          <a:xfrm>
            <a:off x="9483361" y="3706839"/>
            <a:ext cx="1781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 pojišťovny</a:t>
            </a:r>
          </a:p>
        </p:txBody>
      </p:sp>
      <p:sp>
        <p:nvSpPr>
          <p:cNvPr id="29" name="Text Box 17">
            <a:extLst>
              <a:ext uri="{FF2B5EF4-FFF2-40B4-BE49-F238E27FC236}">
                <a16:creationId xmlns:a16="http://schemas.microsoft.com/office/drawing/2014/main" id="{EE20E87F-C71C-89E0-0BED-A12E1C6CF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9268" y="1140963"/>
            <a:ext cx="4290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registr poskytovatelů zdravotních služeb</a:t>
            </a:r>
          </a:p>
        </p:txBody>
      </p:sp>
      <p:pic>
        <p:nvPicPr>
          <p:cNvPr id="30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AB3994B2-8766-8810-6860-039CCE79D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230" y="2200074"/>
            <a:ext cx="805410" cy="9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Přímá spojnice se šipkou 30">
            <a:extLst>
              <a:ext uri="{FF2B5EF4-FFF2-40B4-BE49-F238E27FC236}">
                <a16:creationId xmlns:a16="http://schemas.microsoft.com/office/drawing/2014/main" id="{D15C25E0-5637-6004-9303-D72728550109}"/>
              </a:ext>
            </a:extLst>
          </p:cNvPr>
          <p:cNvCxnSpPr>
            <a:cxnSpLocks/>
          </p:cNvCxnSpPr>
          <p:nvPr/>
        </p:nvCxnSpPr>
        <p:spPr>
          <a:xfrm>
            <a:off x="2345896" y="2470283"/>
            <a:ext cx="3962947" cy="29704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1631037E-3993-6D77-8789-C747F31B0129}"/>
              </a:ext>
            </a:extLst>
          </p:cNvPr>
          <p:cNvSpPr txBox="1"/>
          <p:nvPr/>
        </p:nvSpPr>
        <p:spPr>
          <a:xfrm rot="1246759">
            <a:off x="2374794" y="3032494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</p:txBody>
      </p:sp>
      <p:pic>
        <p:nvPicPr>
          <p:cNvPr id="35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A5175DC1-69F0-9193-ED5E-E0A25B539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886" y="14799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E942C28A-644C-87CE-74A7-311DF787B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886" y="14799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C2701C52-D700-F3C2-066B-AD4E58CF6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286" y="16323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6" descr="http://t3.gstatic.com/images?q=tbn:ANd9GcQcJxskDqnVD5QpYG4wNPrHjkMQ3yWcw6e0BS11wFJM7mul-Om4JA">
            <a:extLst>
              <a:ext uri="{FF2B5EF4-FFF2-40B4-BE49-F238E27FC236}">
                <a16:creationId xmlns:a16="http://schemas.microsoft.com/office/drawing/2014/main" id="{1DA00FF0-535F-5D3F-3AED-11E8D65F5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1686" y="1784706"/>
            <a:ext cx="417140" cy="51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Přímá spojnice se šipkou 38">
            <a:extLst>
              <a:ext uri="{FF2B5EF4-FFF2-40B4-BE49-F238E27FC236}">
                <a16:creationId xmlns:a16="http://schemas.microsoft.com/office/drawing/2014/main" id="{19DB7960-6A4B-DFE9-E75F-2DDEDF98E8CB}"/>
              </a:ext>
            </a:extLst>
          </p:cNvPr>
          <p:cNvCxnSpPr>
            <a:cxnSpLocks/>
          </p:cNvCxnSpPr>
          <p:nvPr/>
        </p:nvCxnSpPr>
        <p:spPr>
          <a:xfrm flipH="1">
            <a:off x="7396710" y="2128970"/>
            <a:ext cx="3414165" cy="52935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ovéPole 47">
            <a:extLst>
              <a:ext uri="{FF2B5EF4-FFF2-40B4-BE49-F238E27FC236}">
                <a16:creationId xmlns:a16="http://schemas.microsoft.com/office/drawing/2014/main" id="{5DC24572-2FAE-0214-116E-81972F0198A1}"/>
              </a:ext>
            </a:extLst>
          </p:cNvPr>
          <p:cNvSpPr txBox="1"/>
          <p:nvPr/>
        </p:nvSpPr>
        <p:spPr>
          <a:xfrm rot="276719">
            <a:off x="3501382" y="2231328"/>
            <a:ext cx="1781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</a:t>
            </a:r>
          </a:p>
        </p:txBody>
      </p:sp>
      <p:cxnSp>
        <p:nvCxnSpPr>
          <p:cNvPr id="50" name="Přímá spojnice 49">
            <a:extLst>
              <a:ext uri="{FF2B5EF4-FFF2-40B4-BE49-F238E27FC236}">
                <a16:creationId xmlns:a16="http://schemas.microsoft.com/office/drawing/2014/main" id="{1A92AB00-C8FF-C83B-64DF-BCDF17F3C8DC}"/>
              </a:ext>
            </a:extLst>
          </p:cNvPr>
          <p:cNvCxnSpPr>
            <a:cxnSpLocks/>
          </p:cNvCxnSpPr>
          <p:nvPr/>
        </p:nvCxnSpPr>
        <p:spPr>
          <a:xfrm flipV="1">
            <a:off x="5294522" y="3291820"/>
            <a:ext cx="1358384" cy="68973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50">
            <a:extLst>
              <a:ext uri="{FF2B5EF4-FFF2-40B4-BE49-F238E27FC236}">
                <a16:creationId xmlns:a16="http://schemas.microsoft.com/office/drawing/2014/main" id="{102881A7-DDE1-7851-F79D-D783AE3A63CB}"/>
              </a:ext>
            </a:extLst>
          </p:cNvPr>
          <p:cNvCxnSpPr>
            <a:cxnSpLocks/>
          </p:cNvCxnSpPr>
          <p:nvPr/>
        </p:nvCxnSpPr>
        <p:spPr>
          <a:xfrm>
            <a:off x="5306420" y="4172959"/>
            <a:ext cx="2895099" cy="2857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53">
            <a:extLst>
              <a:ext uri="{FF2B5EF4-FFF2-40B4-BE49-F238E27FC236}">
                <a16:creationId xmlns:a16="http://schemas.microsoft.com/office/drawing/2014/main" id="{3849E32C-1514-C59B-D6AF-A52933B4FA91}"/>
              </a:ext>
            </a:extLst>
          </p:cNvPr>
          <p:cNvCxnSpPr>
            <a:cxnSpLocks/>
          </p:cNvCxnSpPr>
          <p:nvPr/>
        </p:nvCxnSpPr>
        <p:spPr>
          <a:xfrm>
            <a:off x="6894875" y="3295111"/>
            <a:ext cx="1336619" cy="722633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ovéPole 60">
            <a:extLst>
              <a:ext uri="{FF2B5EF4-FFF2-40B4-BE49-F238E27FC236}">
                <a16:creationId xmlns:a16="http://schemas.microsoft.com/office/drawing/2014/main" id="{F9D2AC79-97CE-7B13-0979-B9472624FC59}"/>
              </a:ext>
            </a:extLst>
          </p:cNvPr>
          <p:cNvSpPr txBox="1"/>
          <p:nvPr/>
        </p:nvSpPr>
        <p:spPr>
          <a:xfrm>
            <a:off x="6010275" y="3495740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Vzájemné kontroly</a:t>
            </a:r>
          </a:p>
        </p:txBody>
      </p:sp>
      <p:sp>
        <p:nvSpPr>
          <p:cNvPr id="62" name="Text Box 17">
            <a:extLst>
              <a:ext uri="{FF2B5EF4-FFF2-40B4-BE49-F238E27FC236}">
                <a16:creationId xmlns:a16="http://schemas.microsoft.com/office/drawing/2014/main" id="{D55E397F-1B49-4E24-3CE9-8D9AE6B203A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1794768" y="3404078"/>
            <a:ext cx="46170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Tx/>
              <a:buNone/>
              <a:tabLst/>
              <a:defRPr/>
            </a:pPr>
            <a:r>
              <a:rPr kumimoji="0" lang="cs-CZ" altLang="cs-CZ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Nově budovaný systém </a:t>
            </a:r>
            <a:r>
              <a:rPr kumimoji="0" lang="cs-CZ" altLang="cs-CZ" sz="2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ADMINISTRÁTOR</a:t>
            </a:r>
          </a:p>
        </p:txBody>
      </p:sp>
      <p:pic>
        <p:nvPicPr>
          <p:cNvPr id="759" name="Obrázek 758">
            <a:extLst>
              <a:ext uri="{FF2B5EF4-FFF2-40B4-BE49-F238E27FC236}">
                <a16:creationId xmlns:a16="http://schemas.microsoft.com/office/drawing/2014/main" id="{50E1E228-3FBA-0B95-0BF4-8DD626F74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9807" y="5438523"/>
            <a:ext cx="1904400" cy="1381053"/>
          </a:xfrm>
          <a:prstGeom prst="rect">
            <a:avLst/>
          </a:prstGeom>
        </p:spPr>
      </p:pic>
      <p:cxnSp>
        <p:nvCxnSpPr>
          <p:cNvPr id="763" name="Přímá spojnice 762">
            <a:extLst>
              <a:ext uri="{FF2B5EF4-FFF2-40B4-BE49-F238E27FC236}">
                <a16:creationId xmlns:a16="http://schemas.microsoft.com/office/drawing/2014/main" id="{99F571B9-1273-9DE8-29BD-DA3D5A0FEA22}"/>
              </a:ext>
            </a:extLst>
          </p:cNvPr>
          <p:cNvCxnSpPr>
            <a:cxnSpLocks/>
          </p:cNvCxnSpPr>
          <p:nvPr/>
        </p:nvCxnSpPr>
        <p:spPr>
          <a:xfrm>
            <a:off x="9111903" y="4506984"/>
            <a:ext cx="952782" cy="1019964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6" name="Přímá spojnice 765">
            <a:extLst>
              <a:ext uri="{FF2B5EF4-FFF2-40B4-BE49-F238E27FC236}">
                <a16:creationId xmlns:a16="http://schemas.microsoft.com/office/drawing/2014/main" id="{A2355B10-C295-A5C4-E7CD-C73BD6DEC8D9}"/>
              </a:ext>
            </a:extLst>
          </p:cNvPr>
          <p:cNvCxnSpPr>
            <a:cxnSpLocks/>
          </p:cNvCxnSpPr>
          <p:nvPr/>
        </p:nvCxnSpPr>
        <p:spPr>
          <a:xfrm flipH="1">
            <a:off x="11169286" y="4516104"/>
            <a:ext cx="697810" cy="113323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4" name="TextovéPole 773">
            <a:extLst>
              <a:ext uri="{FF2B5EF4-FFF2-40B4-BE49-F238E27FC236}">
                <a16:creationId xmlns:a16="http://schemas.microsoft.com/office/drawing/2014/main" id="{D95E5B5A-959F-E625-BFFC-B35F06785C1E}"/>
              </a:ext>
            </a:extLst>
          </p:cNvPr>
          <p:cNvSpPr txBox="1"/>
          <p:nvPr/>
        </p:nvSpPr>
        <p:spPr>
          <a:xfrm>
            <a:off x="9907812" y="4685214"/>
            <a:ext cx="1514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Akutní lůžková péče</a:t>
            </a:r>
          </a:p>
        </p:txBody>
      </p:sp>
      <p:sp>
        <p:nvSpPr>
          <p:cNvPr id="776" name="TextovéPole 775">
            <a:extLst>
              <a:ext uri="{FF2B5EF4-FFF2-40B4-BE49-F238E27FC236}">
                <a16:creationId xmlns:a16="http://schemas.microsoft.com/office/drawing/2014/main" id="{C43BC59D-A4EF-5431-13F2-2CE133A589CC}"/>
              </a:ext>
            </a:extLst>
          </p:cNvPr>
          <p:cNvSpPr txBox="1"/>
          <p:nvPr/>
        </p:nvSpPr>
        <p:spPr>
          <a:xfrm rot="19519048">
            <a:off x="1209592" y="4789205"/>
            <a:ext cx="2654144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Produkce škol</a:t>
            </a:r>
          </a:p>
        </p:txBody>
      </p:sp>
      <p:sp>
        <p:nvSpPr>
          <p:cNvPr id="777" name="TextovéPole 776">
            <a:extLst>
              <a:ext uri="{FF2B5EF4-FFF2-40B4-BE49-F238E27FC236}">
                <a16:creationId xmlns:a16="http://schemas.microsoft.com/office/drawing/2014/main" id="{387C9E62-5EC7-05DE-7F07-BCFFD0FA9D04}"/>
              </a:ext>
            </a:extLst>
          </p:cNvPr>
          <p:cNvSpPr txBox="1"/>
          <p:nvPr/>
        </p:nvSpPr>
        <p:spPr>
          <a:xfrm rot="19519048">
            <a:off x="-132546" y="5015441"/>
            <a:ext cx="2654143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Zájem o studium</a:t>
            </a:r>
          </a:p>
        </p:txBody>
      </p:sp>
      <p:sp>
        <p:nvSpPr>
          <p:cNvPr id="778" name="TextovéPole 777">
            <a:extLst>
              <a:ext uri="{FF2B5EF4-FFF2-40B4-BE49-F238E27FC236}">
                <a16:creationId xmlns:a16="http://schemas.microsoft.com/office/drawing/2014/main" id="{D79EC2C3-699C-A12C-0F5C-1E7241ECFB23}"/>
              </a:ext>
            </a:extLst>
          </p:cNvPr>
          <p:cNvSpPr txBox="1"/>
          <p:nvPr/>
        </p:nvSpPr>
        <p:spPr>
          <a:xfrm rot="19519048">
            <a:off x="1286424" y="2386525"/>
            <a:ext cx="2654143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Uplatnění v praxi</a:t>
            </a:r>
          </a:p>
        </p:txBody>
      </p:sp>
      <p:sp>
        <p:nvSpPr>
          <p:cNvPr id="779" name="TextovéPole 778">
            <a:extLst>
              <a:ext uri="{FF2B5EF4-FFF2-40B4-BE49-F238E27FC236}">
                <a16:creationId xmlns:a16="http://schemas.microsoft.com/office/drawing/2014/main" id="{728D1E46-1C92-76E8-D45E-5A0962DF5797}"/>
              </a:ext>
            </a:extLst>
          </p:cNvPr>
          <p:cNvSpPr txBox="1"/>
          <p:nvPr/>
        </p:nvSpPr>
        <p:spPr>
          <a:xfrm rot="19519048">
            <a:off x="4563341" y="2997543"/>
            <a:ext cx="2654143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Distribuce kapacit</a:t>
            </a:r>
          </a:p>
        </p:txBody>
      </p:sp>
      <p:sp>
        <p:nvSpPr>
          <p:cNvPr id="780" name="TextovéPole 779">
            <a:extLst>
              <a:ext uri="{FF2B5EF4-FFF2-40B4-BE49-F238E27FC236}">
                <a16:creationId xmlns:a16="http://schemas.microsoft.com/office/drawing/2014/main" id="{F6C5ADC9-07EA-C6A1-22AF-6204F96E26C3}"/>
              </a:ext>
            </a:extLst>
          </p:cNvPr>
          <p:cNvSpPr txBox="1"/>
          <p:nvPr/>
        </p:nvSpPr>
        <p:spPr>
          <a:xfrm rot="19519048">
            <a:off x="8435302" y="1968392"/>
            <a:ext cx="2654143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Regionální mapování</a:t>
            </a:r>
          </a:p>
        </p:txBody>
      </p:sp>
      <p:sp>
        <p:nvSpPr>
          <p:cNvPr id="781" name="TextovéPole 780">
            <a:extLst>
              <a:ext uri="{FF2B5EF4-FFF2-40B4-BE49-F238E27FC236}">
                <a16:creationId xmlns:a16="http://schemas.microsoft.com/office/drawing/2014/main" id="{ED0B3AD4-F77D-833B-E26A-EF77812A555C}"/>
              </a:ext>
            </a:extLst>
          </p:cNvPr>
          <p:cNvSpPr txBox="1"/>
          <p:nvPr/>
        </p:nvSpPr>
        <p:spPr>
          <a:xfrm rot="19519048">
            <a:off x="6721938" y="4243025"/>
            <a:ext cx="2654143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Úvazková kapacita</a:t>
            </a:r>
          </a:p>
        </p:txBody>
      </p:sp>
      <p:sp>
        <p:nvSpPr>
          <p:cNvPr id="782" name="TextovéPole 781">
            <a:extLst>
              <a:ext uri="{FF2B5EF4-FFF2-40B4-BE49-F238E27FC236}">
                <a16:creationId xmlns:a16="http://schemas.microsoft.com/office/drawing/2014/main" id="{9B584336-4ABF-34BC-7AE9-770CF598A5B1}"/>
              </a:ext>
            </a:extLst>
          </p:cNvPr>
          <p:cNvSpPr txBox="1"/>
          <p:nvPr/>
        </p:nvSpPr>
        <p:spPr>
          <a:xfrm rot="19519048">
            <a:off x="9384442" y="5376871"/>
            <a:ext cx="2654143" cy="43088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Systemizace míst</a:t>
            </a:r>
          </a:p>
        </p:txBody>
      </p:sp>
      <p:sp>
        <p:nvSpPr>
          <p:cNvPr id="26" name="Nadpis 1">
            <a:extLst>
              <a:ext uri="{FF2B5EF4-FFF2-40B4-BE49-F238E27FC236}">
                <a16:creationId xmlns:a16="http://schemas.microsoft.com/office/drawing/2014/main" id="{E8F849BC-EE14-6CF1-4D69-D2CFE623A1A7}"/>
              </a:ext>
            </a:extLst>
          </p:cNvPr>
          <p:cNvSpPr txBox="1">
            <a:spLocks/>
          </p:cNvSpPr>
          <p:nvPr/>
        </p:nvSpPr>
        <p:spPr>
          <a:xfrm>
            <a:off x="120621" y="-16982"/>
            <a:ext cx="11828407" cy="111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EB0000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NKIS pokrývá všechny zásadní dimenze potřebné pro hodnocení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 predikce potřeb personálních kapacit</a:t>
            </a:r>
          </a:p>
        </p:txBody>
      </p:sp>
    </p:spTree>
    <p:extLst>
      <p:ext uri="{BB962C8B-B14F-4D97-AF65-F5344CB8AC3E}">
        <p14:creationId xmlns:p14="http://schemas.microsoft.com/office/powerpoint/2010/main" val="1869225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Nadpis 1">
            <a:extLst>
              <a:ext uri="{FF2B5EF4-FFF2-40B4-BE49-F238E27FC236}">
                <a16:creationId xmlns:a16="http://schemas.microsoft.com/office/drawing/2014/main" id="{473E9B45-49B3-E061-AF23-6F7082688126}"/>
              </a:ext>
            </a:extLst>
          </p:cNvPr>
          <p:cNvSpPr txBox="1">
            <a:spLocks/>
          </p:cNvSpPr>
          <p:nvPr/>
        </p:nvSpPr>
        <p:spPr>
          <a:xfrm>
            <a:off x="263572" y="121198"/>
            <a:ext cx="11382467" cy="7961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22728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Integrace různých zdrojů primárních dat umožňuje široké spektrum funkčních analýz („use </a:t>
            </a:r>
            <a:r>
              <a:rPr kumimoji="0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cases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“)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135164F9-9CA1-A3AC-123C-6CFD7BD19B22}"/>
              </a:ext>
            </a:extLst>
          </p:cNvPr>
          <p:cNvSpPr txBox="1"/>
          <p:nvPr/>
        </p:nvSpPr>
        <p:spPr>
          <a:xfrm>
            <a:off x="263571" y="917354"/>
            <a:ext cx="11382468" cy="58568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Hodnocení a modelování produkce vzdělavatelů</a:t>
            </a: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Efektivita vzdělávání ZP z hlediska systému veřejného zdravotnictví</a:t>
            </a: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Trajektorie absolventů v systému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Dostupnost a průchodnost studia, uplatnění absolventů vzdělávacích programů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Dostupnost personálních kapacit dle regionů, trendy, benchmarking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Identifikace rizikových faktorů determinujících personální kapacity systému, kritické analýzy distribuce personálních kapacit v segmentech péče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Standardizované analýzy a predikce dostatečného kapacitního zajištění péče 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Odměňování zdravotnických pracovníků</a:t>
            </a: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Sjednocený reporting nad personálními kapacitami lékařů a NLZP pro zdravotní pojišťovny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marR="0" lvl="2" indent="-531813" algn="l" defTabSz="9144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Vzájemná validace centralizovaných zdrojů primárních dat</a:t>
            </a:r>
            <a:endParaRPr kumimoji="0" lang="en-GB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Grafický objekt 31">
            <a:extLst>
              <a:ext uri="{FF2B5EF4-FFF2-40B4-BE49-F238E27FC236}">
                <a16:creationId xmlns:a16="http://schemas.microsoft.com/office/drawing/2014/main" id="{3819DC95-3873-B603-2AF5-C5D2FEB07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34839" y="760327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227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B2D6-C1FF-66E1-98AD-7F3B7B22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BAA79-A347-EE41-841F-FD794DE32129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293829" y="5296759"/>
            <a:ext cx="11245029" cy="468000"/>
          </a:xfrm>
        </p:spPr>
        <p:txBody>
          <a:bodyPr/>
          <a:lstStyle/>
          <a:p>
            <a:r>
              <a:rPr lang="cs-CZ" dirty="0"/>
              <a:t>NKIS: významné dílčí registry a odvozené informační systémy </a:t>
            </a:r>
            <a:endParaRPr lang="cs-CZ" dirty="0">
              <a:effectLst/>
            </a:endParaRPr>
          </a:p>
          <a:p>
            <a:r>
              <a:rPr lang="cs-CZ" sz="2800" dirty="0">
                <a:solidFill>
                  <a:schemeClr val="bg1"/>
                </a:solidFill>
                <a:highlight>
                  <a:srgbClr val="C22728"/>
                </a:highlight>
              </a:rPr>
              <a:t>Nově budovaný meziresortní datový sklad propojující data resortu práce a sociálních věcí a resortu zdravotnictví</a:t>
            </a:r>
            <a:endParaRPr lang="cs-CZ" sz="2800" dirty="0">
              <a:solidFill>
                <a:schemeClr val="bg1"/>
              </a:solidFill>
              <a:effectLst/>
              <a:highlight>
                <a:srgbClr val="C22728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101953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DE625DAB-1958-4CCF-8B46-366BD85C4BB0}"/>
              </a:ext>
            </a:extLst>
          </p:cNvPr>
          <p:cNvSpPr txBox="1"/>
          <p:nvPr/>
        </p:nvSpPr>
        <p:spPr>
          <a:xfrm>
            <a:off x="729272" y="1468934"/>
            <a:ext cx="9981817" cy="139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233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REALITA</a:t>
            </a:r>
            <a:r>
              <a:rPr kumimoji="0" lang="cs-CZ" sz="4233" b="1" i="0" u="none" strike="noStrike" kern="120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INFORMAČNÍ A ANALYTICKÉ PODPORY SOCIÁLNĚ ZDRAVOTNÍCH SLUŽEB </a:t>
            </a:r>
          </a:p>
        </p:txBody>
      </p:sp>
      <p:cxnSp>
        <p:nvCxnSpPr>
          <p:cNvPr id="4" name="Přímá spojnice se šipkou 3">
            <a:extLst>
              <a:ext uri="{FF2B5EF4-FFF2-40B4-BE49-F238E27FC236}">
                <a16:creationId xmlns:a16="http://schemas.microsoft.com/office/drawing/2014/main" id="{BF18402F-CCF7-4D81-A029-856BF41297ED}"/>
              </a:ext>
            </a:extLst>
          </p:cNvPr>
          <p:cNvCxnSpPr/>
          <p:nvPr/>
        </p:nvCxnSpPr>
        <p:spPr>
          <a:xfrm flipH="1">
            <a:off x="2162780" y="3225996"/>
            <a:ext cx="3276474" cy="8381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ovéPole 4">
            <a:extLst>
              <a:ext uri="{FF2B5EF4-FFF2-40B4-BE49-F238E27FC236}">
                <a16:creationId xmlns:a16="http://schemas.microsoft.com/office/drawing/2014/main" id="{B32C9E41-C15A-42D0-A0EA-36164704DB2D}"/>
              </a:ext>
            </a:extLst>
          </p:cNvPr>
          <p:cNvSpPr txBox="1"/>
          <p:nvPr/>
        </p:nvSpPr>
        <p:spPr>
          <a:xfrm>
            <a:off x="454926" y="4284823"/>
            <a:ext cx="33526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NZIS</a:t>
            </a:r>
          </a:p>
        </p:txBody>
      </p:sp>
      <p:cxnSp>
        <p:nvCxnSpPr>
          <p:cNvPr id="6" name="Přímá spojnice se šipkou 5">
            <a:extLst>
              <a:ext uri="{FF2B5EF4-FFF2-40B4-BE49-F238E27FC236}">
                <a16:creationId xmlns:a16="http://schemas.microsoft.com/office/drawing/2014/main" id="{1DA920B5-2E28-48A8-88DC-2144A17DE3DB}"/>
              </a:ext>
            </a:extLst>
          </p:cNvPr>
          <p:cNvCxnSpPr>
            <a:cxnSpLocks/>
          </p:cNvCxnSpPr>
          <p:nvPr/>
        </p:nvCxnSpPr>
        <p:spPr>
          <a:xfrm>
            <a:off x="6239324" y="3225997"/>
            <a:ext cx="3314573" cy="9524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>
            <a:extLst>
              <a:ext uri="{FF2B5EF4-FFF2-40B4-BE49-F238E27FC236}">
                <a16:creationId xmlns:a16="http://schemas.microsoft.com/office/drawing/2014/main" id="{F895EBC8-A6DF-42E6-ADF3-7F862DF6F9B5}"/>
              </a:ext>
            </a:extLst>
          </p:cNvPr>
          <p:cNvSpPr txBox="1"/>
          <p:nvPr/>
        </p:nvSpPr>
        <p:spPr>
          <a:xfrm>
            <a:off x="9301443" y="4303816"/>
            <a:ext cx="28192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NSIS</a:t>
            </a:r>
          </a:p>
        </p:txBody>
      </p:sp>
      <p:sp>
        <p:nvSpPr>
          <p:cNvPr id="10" name="Šipka: doprava 9">
            <a:extLst>
              <a:ext uri="{FF2B5EF4-FFF2-40B4-BE49-F238E27FC236}">
                <a16:creationId xmlns:a16="http://schemas.microsoft.com/office/drawing/2014/main" id="{8E139379-F4E3-41A5-BE00-4DFC0FD60D98}"/>
              </a:ext>
            </a:extLst>
          </p:cNvPr>
          <p:cNvSpPr/>
          <p:nvPr/>
        </p:nvSpPr>
        <p:spPr>
          <a:xfrm>
            <a:off x="3186826" y="4924184"/>
            <a:ext cx="1181055" cy="304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11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Šipka: doprava 10">
            <a:extLst>
              <a:ext uri="{FF2B5EF4-FFF2-40B4-BE49-F238E27FC236}">
                <a16:creationId xmlns:a16="http://schemas.microsoft.com/office/drawing/2014/main" id="{A1FB4015-1830-4234-9852-2C3C6B12AEBA}"/>
              </a:ext>
            </a:extLst>
          </p:cNvPr>
          <p:cNvSpPr/>
          <p:nvPr/>
        </p:nvSpPr>
        <p:spPr>
          <a:xfrm rot="10800000">
            <a:off x="7741499" y="4902332"/>
            <a:ext cx="1181055" cy="3047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11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8E018497-18D2-47B8-9D1E-FAC9C989A5D2}"/>
              </a:ext>
            </a:extLst>
          </p:cNvPr>
          <p:cNvSpPr txBox="1"/>
          <p:nvPr/>
        </p:nvSpPr>
        <p:spPr>
          <a:xfrm>
            <a:off x="4675810" y="4541778"/>
            <a:ext cx="2514503" cy="106913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116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Centrální sklad ukazatelů / indikátorů</a:t>
            </a:r>
          </a:p>
        </p:txBody>
      </p:sp>
      <p:sp>
        <p:nvSpPr>
          <p:cNvPr id="14" name="Šipka: dolů 13">
            <a:extLst>
              <a:ext uri="{FF2B5EF4-FFF2-40B4-BE49-F238E27FC236}">
                <a16:creationId xmlns:a16="http://schemas.microsoft.com/office/drawing/2014/main" id="{C61DBEFA-44E9-41D4-9A44-BFEEBC6045F8}"/>
              </a:ext>
            </a:extLst>
          </p:cNvPr>
          <p:cNvSpPr/>
          <p:nvPr/>
        </p:nvSpPr>
        <p:spPr>
          <a:xfrm>
            <a:off x="5167950" y="5847460"/>
            <a:ext cx="1409646" cy="7401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5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11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Nadpis 1">
            <a:extLst>
              <a:ext uri="{FF2B5EF4-FFF2-40B4-BE49-F238E27FC236}">
                <a16:creationId xmlns:a16="http://schemas.microsoft.com/office/drawing/2014/main" id="{6915F46B-11EF-25EA-3D19-7C2EECBD89D6}"/>
              </a:ext>
            </a:extLst>
          </p:cNvPr>
          <p:cNvSpPr txBox="1">
            <a:spLocks/>
          </p:cNvSpPr>
          <p:nvPr/>
        </p:nvSpPr>
        <p:spPr>
          <a:xfrm>
            <a:off x="241827" y="242768"/>
            <a:ext cx="11382467" cy="7961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C22728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Nově budovaný datový sklad NZIS a NSIS vstupuje do všech analytických modulů Národního kardiologického informačního systému </a:t>
            </a:r>
          </a:p>
        </p:txBody>
      </p:sp>
    </p:spTree>
    <p:extLst>
      <p:ext uri="{BB962C8B-B14F-4D97-AF65-F5344CB8AC3E}">
        <p14:creationId xmlns:p14="http://schemas.microsoft.com/office/powerpoint/2010/main" val="58994886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BFC0B-D8FE-468C-3C70-4D7614E31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F50FEB-156F-F885-89D7-D2B79320E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209" y="2346"/>
            <a:ext cx="11302314" cy="802390"/>
          </a:xfrm>
        </p:spPr>
        <p:txBody>
          <a:bodyPr>
            <a:normAutofit/>
          </a:bodyPr>
          <a:lstStyle/>
          <a:p>
            <a:pPr algn="ctr"/>
            <a:r>
              <a:rPr lang="cs-CZ" sz="3000" b="1" dirty="0">
                <a:solidFill>
                  <a:srgbClr val="C00000"/>
                </a:solidFill>
                <a:latin typeface="+mn-lt"/>
              </a:rPr>
              <a:t>Současné možnosti společných meziresortních analýz nejsou malé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97CE585-9238-487C-CF4B-F32BE2DA5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21" y="1012139"/>
            <a:ext cx="1924357" cy="1239363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EBBF60E3-05B0-4102-88D7-ADD6F28A1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8495" y="5411726"/>
            <a:ext cx="2072167" cy="1284541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87732D9-6F99-CEB1-02DE-EBDA1DF07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680" y="3716668"/>
            <a:ext cx="1832929" cy="151773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BD1D96C-0AB0-582B-6419-07F25B6A5F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0711" y="3641486"/>
            <a:ext cx="1855133" cy="1604747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A5F1F684-CC5D-E289-56F9-A9A963C79F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4503" y="818065"/>
            <a:ext cx="1778662" cy="1517734"/>
          </a:xfrm>
          <a:prstGeom prst="rect">
            <a:avLst/>
          </a:prstGeom>
        </p:spPr>
      </p:pic>
      <p:sp>
        <p:nvSpPr>
          <p:cNvPr id="29" name="Šipka: obousměrná vodorovná 28">
            <a:extLst>
              <a:ext uri="{FF2B5EF4-FFF2-40B4-BE49-F238E27FC236}">
                <a16:creationId xmlns:a16="http://schemas.microsoft.com/office/drawing/2014/main" id="{DF62C49D-9685-0F45-1001-F415F7B66E36}"/>
              </a:ext>
            </a:extLst>
          </p:cNvPr>
          <p:cNvSpPr/>
          <p:nvPr/>
        </p:nvSpPr>
        <p:spPr>
          <a:xfrm>
            <a:off x="3487660" y="1410763"/>
            <a:ext cx="4953838" cy="251494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ovéPole 29">
            <a:extLst>
              <a:ext uri="{FF2B5EF4-FFF2-40B4-BE49-F238E27FC236}">
                <a16:creationId xmlns:a16="http://schemas.microsoft.com/office/drawing/2014/main" id="{A599A285-2D67-D063-B3BA-F1EEF76ED5DF}"/>
              </a:ext>
            </a:extLst>
          </p:cNvPr>
          <p:cNvSpPr txBox="1"/>
          <p:nvPr/>
        </p:nvSpPr>
        <p:spPr>
          <a:xfrm>
            <a:off x="4146835" y="880375"/>
            <a:ext cx="36584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Poskytovatelé </a:t>
            </a:r>
          </a:p>
        </p:txBody>
      </p:sp>
      <p:pic>
        <p:nvPicPr>
          <p:cNvPr id="33" name="Obrázek 32">
            <a:extLst>
              <a:ext uri="{FF2B5EF4-FFF2-40B4-BE49-F238E27FC236}">
                <a16:creationId xmlns:a16="http://schemas.microsoft.com/office/drawing/2014/main" id="{18A93853-E94F-F350-B8C7-28C7C4CAEE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5619" y="3457309"/>
            <a:ext cx="1974581" cy="1680084"/>
          </a:xfrm>
          <a:prstGeom prst="rect">
            <a:avLst/>
          </a:prstGeom>
        </p:spPr>
      </p:pic>
      <p:pic>
        <p:nvPicPr>
          <p:cNvPr id="34" name="Obrázek 33">
            <a:extLst>
              <a:ext uri="{FF2B5EF4-FFF2-40B4-BE49-F238E27FC236}">
                <a16:creationId xmlns:a16="http://schemas.microsoft.com/office/drawing/2014/main" id="{2682C66D-2CF8-EFFD-0550-40D0D4EF71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6085" y="3582943"/>
            <a:ext cx="1789534" cy="1522635"/>
          </a:xfrm>
          <a:prstGeom prst="rect">
            <a:avLst/>
          </a:prstGeom>
        </p:spPr>
      </p:pic>
      <p:sp>
        <p:nvSpPr>
          <p:cNvPr id="35" name="Šipka: obousměrná vodorovná 34">
            <a:extLst>
              <a:ext uri="{FF2B5EF4-FFF2-40B4-BE49-F238E27FC236}">
                <a16:creationId xmlns:a16="http://schemas.microsoft.com/office/drawing/2014/main" id="{9F18D3CA-8071-3F03-CDAF-1C5ECBA90116}"/>
              </a:ext>
            </a:extLst>
          </p:cNvPr>
          <p:cNvSpPr/>
          <p:nvPr/>
        </p:nvSpPr>
        <p:spPr>
          <a:xfrm>
            <a:off x="4350935" y="4317525"/>
            <a:ext cx="3446584" cy="274564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9CBADEF9-E020-C9FA-8048-FBB030D34739}"/>
              </a:ext>
            </a:extLst>
          </p:cNvPr>
          <p:cNvSpPr txBox="1"/>
          <p:nvPr/>
        </p:nvSpPr>
        <p:spPr>
          <a:xfrm>
            <a:off x="4267413" y="3812642"/>
            <a:ext cx="36584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Konzumace služeb</a:t>
            </a:r>
          </a:p>
        </p:txBody>
      </p:sp>
      <p:sp>
        <p:nvSpPr>
          <p:cNvPr id="37" name="Šipka: ohnutá 36">
            <a:extLst>
              <a:ext uri="{FF2B5EF4-FFF2-40B4-BE49-F238E27FC236}">
                <a16:creationId xmlns:a16="http://schemas.microsoft.com/office/drawing/2014/main" id="{05B938A1-FBDD-6837-1A10-F635BA9E82B7}"/>
              </a:ext>
            </a:extLst>
          </p:cNvPr>
          <p:cNvSpPr/>
          <p:nvPr/>
        </p:nvSpPr>
        <p:spPr>
          <a:xfrm rot="10800000" flipH="1">
            <a:off x="2495803" y="5494341"/>
            <a:ext cx="1855132" cy="948202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Šipka: ohnutá 37">
            <a:extLst>
              <a:ext uri="{FF2B5EF4-FFF2-40B4-BE49-F238E27FC236}">
                <a16:creationId xmlns:a16="http://schemas.microsoft.com/office/drawing/2014/main" id="{A18CFE32-B6B7-DFFB-1458-477817B94B0E}"/>
              </a:ext>
            </a:extLst>
          </p:cNvPr>
          <p:cNvSpPr/>
          <p:nvPr/>
        </p:nvSpPr>
        <p:spPr>
          <a:xfrm rot="10800000">
            <a:off x="8083562" y="5478679"/>
            <a:ext cx="1974580" cy="948202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8DCA1753-AC80-85BF-61A9-9F210DFC5D26}"/>
              </a:ext>
            </a:extLst>
          </p:cNvPr>
          <p:cNvSpPr txBox="1"/>
          <p:nvPr/>
        </p:nvSpPr>
        <p:spPr>
          <a:xfrm>
            <a:off x="425613" y="5765051"/>
            <a:ext cx="2965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Trajektorie pacientů</a:t>
            </a:r>
          </a:p>
        </p:txBody>
      </p:sp>
      <p:sp>
        <p:nvSpPr>
          <p:cNvPr id="40" name="TextovéPole 39">
            <a:extLst>
              <a:ext uri="{FF2B5EF4-FFF2-40B4-BE49-F238E27FC236}">
                <a16:creationId xmlns:a16="http://schemas.microsoft.com/office/drawing/2014/main" id="{335A8D66-2301-ED77-3A75-CF26D53262FF}"/>
              </a:ext>
            </a:extLst>
          </p:cNvPr>
          <p:cNvSpPr txBox="1"/>
          <p:nvPr/>
        </p:nvSpPr>
        <p:spPr>
          <a:xfrm>
            <a:off x="9070852" y="5820877"/>
            <a:ext cx="2965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Trajektorie pacientů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72204DCB-5D4E-8435-1668-78E1B8FEBF16}"/>
              </a:ext>
            </a:extLst>
          </p:cNvPr>
          <p:cNvSpPr txBox="1"/>
          <p:nvPr/>
        </p:nvSpPr>
        <p:spPr>
          <a:xfrm>
            <a:off x="1567544" y="2764542"/>
            <a:ext cx="165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Hospitalizace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ADDF1ADC-D92F-29FF-DC1A-87A1FFACA2E5}"/>
              </a:ext>
            </a:extLst>
          </p:cNvPr>
          <p:cNvSpPr txBox="1"/>
          <p:nvPr/>
        </p:nvSpPr>
        <p:spPr>
          <a:xfrm>
            <a:off x="2619606" y="2454971"/>
            <a:ext cx="165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Náklady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30C86938-6F19-7FAE-27AC-D35305A97C85}"/>
              </a:ext>
            </a:extLst>
          </p:cNvPr>
          <p:cNvSpPr txBox="1"/>
          <p:nvPr/>
        </p:nvSpPr>
        <p:spPr>
          <a:xfrm>
            <a:off x="3270518" y="2898107"/>
            <a:ext cx="165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Výkony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4DFB3927-197B-2266-BA46-19480BE54230}"/>
              </a:ext>
            </a:extLst>
          </p:cNvPr>
          <p:cNvSpPr txBox="1"/>
          <p:nvPr/>
        </p:nvSpPr>
        <p:spPr>
          <a:xfrm>
            <a:off x="7296526" y="2434265"/>
            <a:ext cx="165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Nemocnost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26622D0-3C64-3AAB-7262-280C804C2D50}"/>
              </a:ext>
            </a:extLst>
          </p:cNvPr>
          <p:cNvSpPr txBox="1"/>
          <p:nvPr/>
        </p:nvSpPr>
        <p:spPr>
          <a:xfrm>
            <a:off x="8229128" y="2713441"/>
            <a:ext cx="165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Invalidita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D434E7D1-D979-FFD8-6409-FD805C5616DD}"/>
              </a:ext>
            </a:extLst>
          </p:cNvPr>
          <p:cNvSpPr txBox="1"/>
          <p:nvPr/>
        </p:nvSpPr>
        <p:spPr>
          <a:xfrm>
            <a:off x="9534577" y="2511681"/>
            <a:ext cx="197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Pobytové služby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7EF85A54-4B1A-08F8-DE46-3B60B253338C}"/>
              </a:ext>
            </a:extLst>
          </p:cNvPr>
          <p:cNvSpPr txBox="1"/>
          <p:nvPr/>
        </p:nvSpPr>
        <p:spPr>
          <a:xfrm>
            <a:off x="8756678" y="3090305"/>
            <a:ext cx="165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PnP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B3BF68F8-8441-F9F1-41EF-50FC4BB2D6C2}"/>
              </a:ext>
            </a:extLst>
          </p:cNvPr>
          <p:cNvSpPr txBox="1"/>
          <p:nvPr/>
        </p:nvSpPr>
        <p:spPr>
          <a:xfrm>
            <a:off x="299552" y="2485749"/>
            <a:ext cx="150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 péče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E4E16BCB-878B-3441-2D83-94598A4B6162}"/>
              </a:ext>
            </a:extLst>
          </p:cNvPr>
          <p:cNvSpPr txBox="1"/>
          <p:nvPr/>
        </p:nvSpPr>
        <p:spPr>
          <a:xfrm>
            <a:off x="510209" y="3121083"/>
            <a:ext cx="150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Akutnost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93C35E39-EA5B-B373-AC2B-DDC13666D2E0}"/>
              </a:ext>
            </a:extLst>
          </p:cNvPr>
          <p:cNvSpPr txBox="1"/>
          <p:nvPr/>
        </p:nvSpPr>
        <p:spPr>
          <a:xfrm>
            <a:off x="10201099" y="2979986"/>
            <a:ext cx="150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Podpora</a:t>
            </a:r>
          </a:p>
        </p:txBody>
      </p:sp>
    </p:spTree>
    <p:extLst>
      <p:ext uri="{BB962C8B-B14F-4D97-AF65-F5344CB8AC3E}">
        <p14:creationId xmlns:p14="http://schemas.microsoft.com/office/powerpoint/2010/main" val="8981847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18EFD09-F267-58CE-B74C-FC51982B299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1992" y="191875"/>
            <a:ext cx="10935056" cy="817398"/>
          </a:xfrm>
        </p:spPr>
        <p:txBody>
          <a:bodyPr>
            <a:noAutofit/>
          </a:bodyPr>
          <a:lstStyle/>
          <a:p>
            <a:r>
              <a:rPr lang="cs-CZ" sz="2800" dirty="0">
                <a:solidFill>
                  <a:srgbClr val="C00000"/>
                </a:solidFill>
              </a:rPr>
              <a:t>Obsah a časová dostupnost dat resortu MPSV pro společné analýzy </a:t>
            </a:r>
            <a:br>
              <a:rPr lang="cs-CZ" sz="2800" dirty="0">
                <a:solidFill>
                  <a:srgbClr val="C00000"/>
                </a:solidFill>
              </a:rPr>
            </a:br>
            <a:r>
              <a:rPr lang="cs-CZ" sz="2800" dirty="0">
                <a:solidFill>
                  <a:srgbClr val="C00000"/>
                </a:solidFill>
              </a:rPr>
              <a:t>sociálních a zdravotních dat  </a:t>
            </a:r>
          </a:p>
        </p:txBody>
      </p:sp>
      <p:graphicFrame>
        <p:nvGraphicFramePr>
          <p:cNvPr id="2" name="Tabulka 4">
            <a:extLst>
              <a:ext uri="{FF2B5EF4-FFF2-40B4-BE49-F238E27FC236}">
                <a16:creationId xmlns:a16="http://schemas.microsoft.com/office/drawing/2014/main" id="{66B41497-0D67-64F3-8B63-22EE0DD0FE96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41992" y="1732481"/>
          <a:ext cx="11483754" cy="3413760"/>
        </p:xfrm>
        <a:graphic>
          <a:graphicData uri="http://schemas.openxmlformats.org/drawingml/2006/table">
            <a:tbl>
              <a:tblPr firstRow="1" bandRow="1"/>
              <a:tblGrid>
                <a:gridCol w="3060000">
                  <a:extLst>
                    <a:ext uri="{9D8B030D-6E8A-4147-A177-3AD203B41FA5}">
                      <a16:colId xmlns:a16="http://schemas.microsoft.com/office/drawing/2014/main" val="1577844425"/>
                    </a:ext>
                  </a:extLst>
                </a:gridCol>
                <a:gridCol w="658569">
                  <a:extLst>
                    <a:ext uri="{9D8B030D-6E8A-4147-A177-3AD203B41FA5}">
                      <a16:colId xmlns:a16="http://schemas.microsoft.com/office/drawing/2014/main" val="765078558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2733150614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3105382"/>
                    </a:ext>
                  </a:extLst>
                </a:gridCol>
                <a:gridCol w="463657">
                  <a:extLst>
                    <a:ext uri="{9D8B030D-6E8A-4147-A177-3AD203B41FA5}">
                      <a16:colId xmlns:a16="http://schemas.microsoft.com/office/drawing/2014/main" val="3082580491"/>
                    </a:ext>
                  </a:extLst>
                </a:gridCol>
                <a:gridCol w="465656">
                  <a:extLst>
                    <a:ext uri="{9D8B030D-6E8A-4147-A177-3AD203B41FA5}">
                      <a16:colId xmlns:a16="http://schemas.microsoft.com/office/drawing/2014/main" val="3250674503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1658824084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3034330730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4198500329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2409101000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2203310984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2273481926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2498444085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3868497724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2663857180"/>
                    </a:ext>
                  </a:extLst>
                </a:gridCol>
                <a:gridCol w="464656">
                  <a:extLst>
                    <a:ext uri="{9D8B030D-6E8A-4147-A177-3AD203B41FA5}">
                      <a16:colId xmlns:a16="http://schemas.microsoft.com/office/drawing/2014/main" val="312904097"/>
                    </a:ext>
                  </a:extLst>
                </a:gridCol>
                <a:gridCol w="180000">
                  <a:extLst>
                    <a:ext uri="{9D8B030D-6E8A-4147-A177-3AD203B41FA5}">
                      <a16:colId xmlns:a16="http://schemas.microsoft.com/office/drawing/2014/main" val="1999868817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969025475"/>
                    </a:ext>
                  </a:extLst>
                </a:gridCol>
              </a:tblGrid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b="1" dirty="0"/>
                        <a:t>Data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dirty="0"/>
                        <a:t>ČR*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2019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1" spc="-100" baseline="0" dirty="0"/>
                        <a:t>2023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b="1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Forma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0827147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Dočasná pracovní neschopnost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Datum od-do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2923499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Důchody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Měsíc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2252308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Sociální pobytové a ambulantní služby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943583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Zaměstnání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51238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SVČ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6323747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Vyměřovací základ (u zaměstnanců)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Rok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498204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Pomoc v hmotné nouzi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Měsíc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180056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Příspěvek na péči + stupeň závislosti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b="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Měsíc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687992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Dávky nemocenského pojištění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8202709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Evidence úřadu práce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Ano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2124835"/>
                  </a:ext>
                </a:extLst>
              </a:tr>
              <a:tr h="111641">
                <a:tc>
                  <a:txBody>
                    <a:bodyPr/>
                    <a:lstStyle/>
                    <a:p>
                      <a:pPr algn="l"/>
                      <a:endParaRPr lang="cs-CZ" sz="1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4773528"/>
                  </a:ext>
                </a:extLst>
              </a:tr>
              <a:tr h="1840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Dávky v nezaměstnanosti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Měsíc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3647499"/>
                  </a:ext>
                </a:extLst>
              </a:tr>
              <a:tr h="1509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Dávky státní sociální podpory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0917513"/>
                  </a:ext>
                </a:extLst>
              </a:tr>
              <a:tr h="1116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Průkaz OZP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od-do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531245"/>
                  </a:ext>
                </a:extLst>
              </a:tr>
              <a:tr h="664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cs-CZ" sz="1400" dirty="0"/>
                        <a:t>Exekuce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cs-CZ" sz="1400" dirty="0"/>
                        <a:t>Ne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Datum od-</a:t>
                      </a:r>
                      <a:r>
                        <a:rPr kumimoji="0" lang="cs-CZ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xx</a:t>
                      </a:r>
                      <a:endParaRPr kumimoji="0" lang="cs-CZ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267366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0A63227E-3122-F424-070F-CD8593B2E97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50078" y="5420696"/>
            <a:ext cx="11372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Calibri" panose="020F0502020204030204" pitchFamily="34" charset="0"/>
              </a:rPr>
              <a:t>*Pokud nejsou data dostupná pro celou ČR, jsou dostupná pouze pro vybrané kohorty pacientů: 1) pacienti po CMP 2010–2021; 2) pacienti s demencí 2010–2021; 3) pacienti s roztroušenou sklerózou 2010–2021; 4) pacienti s onkologickým onemocněním incidentní do roku 2020.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DA2B47"/>
              </a:solidFill>
              <a:effectLst/>
              <a:uLnTx/>
              <a:uFillTx/>
              <a:latin typeface="Arial" panose="020B0604020202020204"/>
              <a:ea typeface="+mn-ea"/>
              <a:cs typeface="Calibri" panose="020F0502020204030204" pitchFamily="34" charset="0"/>
            </a:endParaRP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0CB67932-D2D0-277A-896E-C63BE08EAA30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8291307" y="826461"/>
          <a:ext cx="2700000" cy="640080"/>
        </p:xfrm>
        <a:graphic>
          <a:graphicData uri="http://schemas.openxmlformats.org/drawingml/2006/table">
            <a:tbl>
              <a:tblPr firstRow="1" bandRow="1"/>
              <a:tblGrid>
                <a:gridCol w="360000">
                  <a:extLst>
                    <a:ext uri="{9D8B030D-6E8A-4147-A177-3AD203B41FA5}">
                      <a16:colId xmlns:a16="http://schemas.microsoft.com/office/drawing/2014/main" val="135019957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2963614280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cs-CZ" sz="1400" b="0" dirty="0"/>
                    </a:p>
                  </a:txBody>
                  <a:tcPr marL="0" marR="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2B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cs-CZ" sz="1400" b="0" dirty="0">
                          <a:solidFill>
                            <a:schemeClr val="tx1"/>
                          </a:solidFill>
                        </a:rPr>
                        <a:t>Data nedostupná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6777274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cs-CZ" sz="1400" b="0" dirty="0"/>
                    </a:p>
                  </a:txBody>
                  <a:tcPr marL="0" marR="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7A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cs-CZ" sz="1400" b="0" dirty="0">
                          <a:solidFill>
                            <a:schemeClr val="tx1"/>
                          </a:solidFill>
                        </a:rPr>
                        <a:t>Data částečně dostupná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01265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cs-CZ" sz="1400" b="0" dirty="0"/>
                    </a:p>
                  </a:txBody>
                  <a:tcPr marL="0" marR="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74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cs-CZ" sz="1400" b="0" dirty="0">
                          <a:solidFill>
                            <a:schemeClr val="tx1"/>
                          </a:solidFill>
                        </a:rPr>
                        <a:t>Data dostupná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025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7435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">
            <a:extLst>
              <a:ext uri="{FF2B5EF4-FFF2-40B4-BE49-F238E27FC236}">
                <a16:creationId xmlns:a16="http://schemas.microsoft.com/office/drawing/2014/main" id="{0C49AF34-4F37-4442-8E9B-CC66D4863925}"/>
              </a:ext>
            </a:extLst>
          </p:cNvPr>
          <p:cNvSpPr txBox="1">
            <a:spLocks/>
          </p:cNvSpPr>
          <p:nvPr/>
        </p:nvSpPr>
        <p:spPr>
          <a:xfrm>
            <a:off x="178982" y="244813"/>
            <a:ext cx="11834036" cy="126527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Nová meziresortní datová základna obohacuje Národní kardiovaskulární plán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 možnost hodnotit i sociální dopady kardiovaskulárních nemocí a naopak kvantifikovat efekt přijatých opatření a intervencí nejen pro zdravotnický, ale i pro sociální systém 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C08F8BB3-EC92-3B59-7326-8438F8120B9F}"/>
              </a:ext>
            </a:extLst>
          </p:cNvPr>
          <p:cNvSpPr txBox="1"/>
          <p:nvPr/>
        </p:nvSpPr>
        <p:spPr>
          <a:xfrm>
            <a:off x="106410" y="2000821"/>
            <a:ext cx="4731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Kde jsou ošetřováni a léčeni pacienti s KV nemocemi)?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D87AD10-C74F-C822-D9BF-602CC2C818E7}"/>
              </a:ext>
            </a:extLst>
          </p:cNvPr>
          <p:cNvSpPr txBox="1"/>
          <p:nvPr/>
        </p:nvSpPr>
        <p:spPr>
          <a:xfrm>
            <a:off x="903602" y="4534378"/>
            <a:ext cx="4731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Kolik vážně nemocných pacientů je ošetřováno v domácím prostředí?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A23687B-AD5E-3508-532A-DDB26CFADE51}"/>
              </a:ext>
            </a:extLst>
          </p:cNvPr>
          <p:cNvSpPr txBox="1"/>
          <p:nvPr/>
        </p:nvSpPr>
        <p:spPr>
          <a:xfrm>
            <a:off x="5382942" y="2438037"/>
            <a:ext cx="6106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Jaký je </a:t>
            </a:r>
            <a:r>
              <a:rPr kumimoji="0" lang="cs-CZ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invalidizující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dopad KV chorob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 nimi související omezení práceschopnosti?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39F08EE8-669B-11D5-B990-BD249EA2787B}"/>
              </a:ext>
            </a:extLst>
          </p:cNvPr>
          <p:cNvSpPr txBox="1"/>
          <p:nvPr/>
        </p:nvSpPr>
        <p:spPr>
          <a:xfrm>
            <a:off x="6300885" y="3607744"/>
            <a:ext cx="4270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Vracíme draze léčené pacienty do práce a do kvalitního života?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0AAA73E-4A47-4224-6C2E-FE3C0481B9E0}"/>
              </a:ext>
            </a:extLst>
          </p:cNvPr>
          <p:cNvSpPr txBox="1"/>
          <p:nvPr/>
        </p:nvSpPr>
        <p:spPr>
          <a:xfrm>
            <a:off x="1733104" y="5782190"/>
            <a:ext cx="55679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Jaká je predikce potřeb domácí péče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zdravotní péče v sociálních službách?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EC8A5C8A-2A09-CE4C-6C81-82F5E686DAD8}"/>
              </a:ext>
            </a:extLst>
          </p:cNvPr>
          <p:cNvSpPr txBox="1"/>
          <p:nvPr/>
        </p:nvSpPr>
        <p:spPr>
          <a:xfrm>
            <a:off x="6769734" y="4931133"/>
            <a:ext cx="5131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Jaká je trajektorie těžce nemocných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systému sociálně zdravotních služeb?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B01C7DF-A470-82E2-282A-2B8BFB62089D}"/>
              </a:ext>
            </a:extLst>
          </p:cNvPr>
          <p:cNvSpPr txBox="1"/>
          <p:nvPr/>
        </p:nvSpPr>
        <p:spPr>
          <a:xfrm>
            <a:off x="425724" y="3322552"/>
            <a:ext cx="47314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 KV onemocnění zkracují délku života ve zdraví české populace?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4655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142133"/>
            <a:ext cx="12077699" cy="832353"/>
          </a:xfrm>
        </p:spPr>
        <p:txBody>
          <a:bodyPr>
            <a:noAutofit/>
          </a:bodyPr>
          <a:lstStyle/>
          <a:p>
            <a:r>
              <a:rPr lang="cs-CZ" sz="2400" dirty="0"/>
              <a:t>Hlavní zdroje demografických dat a ukazatelů zdravotního stavu populace</a:t>
            </a: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AC00CE45-017D-2F40-ED17-3C172515451D}"/>
              </a:ext>
            </a:extLst>
          </p:cNvPr>
          <p:cNvSpPr/>
          <p:nvPr/>
        </p:nvSpPr>
        <p:spPr>
          <a:xfrm>
            <a:off x="343090" y="922096"/>
            <a:ext cx="1153477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Zdroje demografických populačních dat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Jako součást monitoringu vývoje české populace zpracovává Český statistický úřad (CSÚ) data o demografické struktuře obyvatelstva ČR, které jsou k dispozici na webových stránkách ČSÚ. Tato data postihují hlavní demografické charakteristiky české populace, zejména celkový počet obyvatel, detailní věkovou strukturu, charakteristiky očekávané délky života i např. projekci vývoje věkové struktury obyvatelstva ČR až do roku 2050.</a:t>
            </a: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FEB1C726-63B0-39DD-277D-8F5ADEE53CF4}"/>
              </a:ext>
            </a:extLst>
          </p:cNvPr>
          <p:cNvSpPr/>
          <p:nvPr/>
        </p:nvSpPr>
        <p:spPr>
          <a:xfrm>
            <a:off x="343090" y="2293967"/>
            <a:ext cx="1153477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Evropská výběrová šetření o zdraví v ČR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Šetření EHIS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(European Health Interview Survey)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Evropské výběrové šetření o zdraví (EHIS) je důležitou součástí zdravotnické statistiky v mezinárodním měřítku. Realizace tohoto šetření je pro země EU povinná, a to dle nařízení Evropského parlamentu a Rady (ES) č. 1338/2008 o statistice Společenství v oblasti veřejného zdraví a bezpečnosti a ochrany zdraví při práci. 1. vlna šetření EHIS byla realizována dle jednotné metodiky na dobrovolné bázi v letech 2006–2009             a 2. vlna šetření EHIS v rozmezí let 2013–2015 ve všech zemích EU28. Metodicky je realizace výběrových šetření koordinována v rámci Technické skupiny TG HIS při Eurostatu, složené ze zástupců členských zemí, poslední jednání TG HIS proběhlo 21.3.2019 v Lucemburku.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Šetření EHES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(European Health Examination Survey)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Výběrové šetření zdravotního stavu evropské populace s lékařským vyšetřením je zaměřeno především na srdečně-cévní onemocnění, sledování vybraných ukazatelů patří mezi indikátory navržené WHO pro splnění cíle snížit předčasnou intenzitu úmrtnosti na chronická onemocnění vhodnými preventivními aktivitami. Úkolem EHES je tak monitorovat situaci v populaci a poskytovat informace potřebné pro zlepšení zdravotního stavu, snížení nákladů na léčbu onemocnění a jejich komplikací a zvýšení produktivity populace v ekonomicky aktivním věku.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Hlavním metodikem v provedení lékařských vyšetření s odběrem žilní krve je v rámci Evropy koordinační centrum pro realizaci EHES, Institut pro zdraví a sociální péči (THL) v Helsinkách. Pomáhá budovat síť EHES ve státech EU a usiluje o zajištění standardizovaného a vysoce kvalitního sběru dat prostřednictvím národních šetření s lékařským vyšetřením. Je realizováno v cca 15 zemích Evropy.</a:t>
            </a:r>
          </a:p>
        </p:txBody>
      </p:sp>
    </p:spTree>
    <p:extLst>
      <p:ext uri="{BB962C8B-B14F-4D97-AF65-F5344CB8AC3E}">
        <p14:creationId xmlns:p14="http://schemas.microsoft.com/office/powerpoint/2010/main" val="33180071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C08D0-3DD5-3A66-F461-50B703635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NZIS a NSIS: data </a:t>
            </a:r>
            <a:r>
              <a:rPr lang="cs-CZ" dirty="0" err="1"/>
              <a:t>linkage</a:t>
            </a: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996BBD8-FE94-D317-4034-6E771F101826}"/>
              </a:ext>
            </a:extLst>
          </p:cNvPr>
          <p:cNvSpPr/>
          <p:nvPr/>
        </p:nvSpPr>
        <p:spPr>
          <a:xfrm>
            <a:off x="2962364" y="3503816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NRHZS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75EDD9-FCED-88E6-7C84-FC9836FE5E59}"/>
              </a:ext>
            </a:extLst>
          </p:cNvPr>
          <p:cNvSpPr/>
          <p:nvPr/>
        </p:nvSpPr>
        <p:spPr>
          <a:xfrm>
            <a:off x="2962364" y="3993833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NRHOSP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A6C338-5EC2-A2A2-109B-E5E071BB0C89}"/>
              </a:ext>
            </a:extLst>
          </p:cNvPr>
          <p:cNvSpPr txBox="1"/>
          <p:nvPr/>
        </p:nvSpPr>
        <p:spPr>
          <a:xfrm>
            <a:off x="340822" y="6466718"/>
            <a:ext cx="4729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Individuální klinická a administrativní data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62DA36-1476-66DD-803A-F739AAB9A217}"/>
              </a:ext>
            </a:extLst>
          </p:cNvPr>
          <p:cNvSpPr txBox="1"/>
          <p:nvPr/>
        </p:nvSpPr>
        <p:spPr>
          <a:xfrm>
            <a:off x="7384474" y="6466718"/>
            <a:ext cx="4807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Individuální sociální data MPSV a ČSSZ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FB45800-AE7A-77E4-DE05-25829C40537F}"/>
              </a:ext>
            </a:extLst>
          </p:cNvPr>
          <p:cNvSpPr/>
          <p:nvPr/>
        </p:nvSpPr>
        <p:spPr>
          <a:xfrm>
            <a:off x="2962364" y="4477662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C0A9D4E-23AC-C726-4DE6-5D228B1CE0DF}"/>
              </a:ext>
            </a:extLst>
          </p:cNvPr>
          <p:cNvSpPr/>
          <p:nvPr/>
        </p:nvSpPr>
        <p:spPr>
          <a:xfrm>
            <a:off x="1781692" y="3503816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0E34BF7-D623-87FF-9D19-B1981EA27555}"/>
              </a:ext>
            </a:extLst>
          </p:cNvPr>
          <p:cNvSpPr/>
          <p:nvPr/>
        </p:nvSpPr>
        <p:spPr>
          <a:xfrm>
            <a:off x="1781692" y="4473948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NRIP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EFC0FCE-9A3C-9CCE-9D22-1529C22FD5A6}"/>
              </a:ext>
            </a:extLst>
          </p:cNvPr>
          <p:cNvSpPr/>
          <p:nvPr/>
        </p:nvSpPr>
        <p:spPr>
          <a:xfrm>
            <a:off x="875605" y="1386127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NRPZS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2F22F19-9BE5-2D28-7E58-561EC62811EE}"/>
              </a:ext>
            </a:extLst>
          </p:cNvPr>
          <p:cNvSpPr/>
          <p:nvPr/>
        </p:nvSpPr>
        <p:spPr>
          <a:xfrm>
            <a:off x="2498841" y="1401743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NRZP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EE56489-97CE-347F-81E0-4B3C9EAA2578}"/>
              </a:ext>
            </a:extLst>
          </p:cNvPr>
          <p:cNvSpPr/>
          <p:nvPr/>
        </p:nvSpPr>
        <p:spPr>
          <a:xfrm>
            <a:off x="2962364" y="4961491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NRRZ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A465557-0A91-509E-CA6B-245B115D15C9}"/>
              </a:ext>
            </a:extLst>
          </p:cNvPr>
          <p:cNvSpPr/>
          <p:nvPr/>
        </p:nvSpPr>
        <p:spPr>
          <a:xfrm>
            <a:off x="2962364" y="5445320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NRKI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848942A-130B-B47F-D188-017B395FA2A6}"/>
              </a:ext>
            </a:extLst>
          </p:cNvPr>
          <p:cNvSpPr/>
          <p:nvPr/>
        </p:nvSpPr>
        <p:spPr>
          <a:xfrm>
            <a:off x="2962364" y="5929147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NKR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A3749CC-4775-57BF-32ED-D847A0B285B9}"/>
              </a:ext>
            </a:extLst>
          </p:cNvPr>
          <p:cNvSpPr/>
          <p:nvPr/>
        </p:nvSpPr>
        <p:spPr>
          <a:xfrm>
            <a:off x="1781692" y="4959014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NRKN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91ADB8D-E55C-7A3A-38FC-A47A567FE4DD}"/>
              </a:ext>
            </a:extLst>
          </p:cNvPr>
          <p:cNvSpPr/>
          <p:nvPr/>
        </p:nvSpPr>
        <p:spPr>
          <a:xfrm>
            <a:off x="1781692" y="5444080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NRNP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0086598-3F28-CE83-F633-8A04845741A0}"/>
              </a:ext>
            </a:extLst>
          </p:cNvPr>
          <p:cNvSpPr/>
          <p:nvPr/>
        </p:nvSpPr>
        <p:spPr>
          <a:xfrm>
            <a:off x="586633" y="4959014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NRLUD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D42B417-5510-AC65-724E-13EF7916D952}"/>
              </a:ext>
            </a:extLst>
          </p:cNvPr>
          <p:cNvSpPr/>
          <p:nvPr/>
        </p:nvSpPr>
        <p:spPr>
          <a:xfrm>
            <a:off x="1781692" y="3988882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NRU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17FC9D9-CECB-99F6-FBD3-644D8FB2BE2C}"/>
              </a:ext>
            </a:extLst>
          </p:cNvPr>
          <p:cNvSpPr/>
          <p:nvPr/>
        </p:nvSpPr>
        <p:spPr>
          <a:xfrm>
            <a:off x="586633" y="5929147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NRVODK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7D9D236-63E9-A585-B4A6-C0FAF00FC13E}"/>
              </a:ext>
            </a:extLst>
          </p:cNvPr>
          <p:cNvSpPr/>
          <p:nvPr/>
        </p:nvSpPr>
        <p:spPr>
          <a:xfrm>
            <a:off x="586633" y="5444080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NRPATV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40CD089-844C-2C61-AE02-7BF990D54927}"/>
              </a:ext>
            </a:extLst>
          </p:cNvPr>
          <p:cNvSpPr/>
          <p:nvPr/>
        </p:nvSpPr>
        <p:spPr>
          <a:xfrm>
            <a:off x="1781692" y="5929147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LPZ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9B32ACD-8467-8342-72C5-CDF33A120D94}"/>
              </a:ext>
            </a:extLst>
          </p:cNvPr>
          <p:cNvSpPr/>
          <p:nvPr/>
        </p:nvSpPr>
        <p:spPr>
          <a:xfrm>
            <a:off x="586633" y="3503816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ISIN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A616492-3736-1690-5F99-6F28B60880EF}"/>
              </a:ext>
            </a:extLst>
          </p:cNvPr>
          <p:cNvSpPr/>
          <p:nvPr/>
        </p:nvSpPr>
        <p:spPr>
          <a:xfrm>
            <a:off x="586633" y="4473948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RPN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0457BD8-E7F1-4DDA-B966-F17CCD578F6C}"/>
              </a:ext>
            </a:extLst>
          </p:cNvPr>
          <p:cNvSpPr/>
          <p:nvPr/>
        </p:nvSpPr>
        <p:spPr>
          <a:xfrm>
            <a:off x="586633" y="3988882"/>
            <a:ext cx="1111136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TBC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A7E61F-B7C8-A065-874C-4BC96C1130B4}"/>
              </a:ext>
            </a:extLst>
          </p:cNvPr>
          <p:cNvSpPr txBox="1"/>
          <p:nvPr/>
        </p:nvSpPr>
        <p:spPr>
          <a:xfrm>
            <a:off x="262893" y="848987"/>
            <a:ext cx="4729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Zdravotnická zařízení a pracovníci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BD8B78D-9299-E9BB-33FF-24B181047160}"/>
              </a:ext>
            </a:extLst>
          </p:cNvPr>
          <p:cNvSpPr txBox="1"/>
          <p:nvPr/>
        </p:nvSpPr>
        <p:spPr>
          <a:xfrm>
            <a:off x="6625246" y="6047397"/>
            <a:ext cx="15936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Exekuce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F8458AC-D118-7194-A168-58B4323ECE22}"/>
              </a:ext>
            </a:extLst>
          </p:cNvPr>
          <p:cNvSpPr txBox="1"/>
          <p:nvPr/>
        </p:nvSpPr>
        <p:spPr>
          <a:xfrm>
            <a:off x="9987741" y="5028949"/>
            <a:ext cx="178723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Dočasná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pracovní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neschopnost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A17BAF-CC0C-F42F-CCFB-06734FDA06D8}"/>
              </a:ext>
            </a:extLst>
          </p:cNvPr>
          <p:cNvSpPr txBox="1"/>
          <p:nvPr/>
        </p:nvSpPr>
        <p:spPr>
          <a:xfrm>
            <a:off x="9987741" y="5645895"/>
            <a:ext cx="178723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Důchody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F67F128-46D1-04DB-3029-6A07C714C06E}"/>
              </a:ext>
            </a:extLst>
          </p:cNvPr>
          <p:cNvSpPr txBox="1"/>
          <p:nvPr/>
        </p:nvSpPr>
        <p:spPr>
          <a:xfrm>
            <a:off x="9985663" y="4412003"/>
            <a:ext cx="178723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Sociální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pobytové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ambulantní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služby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2372C9D-A427-B824-54F0-3DBD08019D34}"/>
              </a:ext>
            </a:extLst>
          </p:cNvPr>
          <p:cNvSpPr txBox="1"/>
          <p:nvPr/>
        </p:nvSpPr>
        <p:spPr>
          <a:xfrm>
            <a:off x="9978304" y="6047397"/>
            <a:ext cx="178723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Zaměstnání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F6EB704-357C-E241-8EC1-7A4DC2A4D819}"/>
              </a:ext>
            </a:extLst>
          </p:cNvPr>
          <p:cNvSpPr txBox="1"/>
          <p:nvPr/>
        </p:nvSpPr>
        <p:spPr>
          <a:xfrm>
            <a:off x="8313465" y="5645895"/>
            <a:ext cx="15936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SVČ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DAB781F-E5BB-3165-D4B1-6AB05FF002FC}"/>
              </a:ext>
            </a:extLst>
          </p:cNvPr>
          <p:cNvSpPr txBox="1"/>
          <p:nvPr/>
        </p:nvSpPr>
        <p:spPr>
          <a:xfrm>
            <a:off x="8313465" y="6047397"/>
            <a:ext cx="15936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Vyměřovací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základ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8A1AD03-62BC-9B60-AE72-79C390BBFC50}"/>
              </a:ext>
            </a:extLst>
          </p:cNvPr>
          <p:cNvSpPr txBox="1"/>
          <p:nvPr/>
        </p:nvSpPr>
        <p:spPr>
          <a:xfrm>
            <a:off x="8313465" y="5028949"/>
            <a:ext cx="15936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Pomoc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hmotné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nouzi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CE5F3F-D7FE-FE05-1614-39B1185F8B8C}"/>
              </a:ext>
            </a:extLst>
          </p:cNvPr>
          <p:cNvSpPr txBox="1"/>
          <p:nvPr/>
        </p:nvSpPr>
        <p:spPr>
          <a:xfrm>
            <a:off x="8313465" y="4412003"/>
            <a:ext cx="15936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Příspěvek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stupeň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závislosti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37FC878-E7E4-045D-BB5A-F2D72B86EA32}"/>
              </a:ext>
            </a:extLst>
          </p:cNvPr>
          <p:cNvSpPr txBox="1"/>
          <p:nvPr/>
        </p:nvSpPr>
        <p:spPr>
          <a:xfrm>
            <a:off x="10000211" y="3795057"/>
            <a:ext cx="178723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Dávky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nemocenského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pojištění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BEC2771-EB7F-AA21-5914-C4C365D89A61}"/>
              </a:ext>
            </a:extLst>
          </p:cNvPr>
          <p:cNvSpPr txBox="1"/>
          <p:nvPr/>
        </p:nvSpPr>
        <p:spPr>
          <a:xfrm>
            <a:off x="6625246" y="5430452"/>
            <a:ext cx="15936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Evidence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úřadu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práce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8A5EF11-8A3D-5522-CA6A-1CB4B277923F}"/>
              </a:ext>
            </a:extLst>
          </p:cNvPr>
          <p:cNvSpPr txBox="1"/>
          <p:nvPr/>
        </p:nvSpPr>
        <p:spPr>
          <a:xfrm>
            <a:off x="6625246" y="4412003"/>
            <a:ext cx="15936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Dávky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státní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sociální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podpory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339F436-024E-79DC-8607-DC2D700CB7A9}"/>
              </a:ext>
            </a:extLst>
          </p:cNvPr>
          <p:cNvSpPr txBox="1"/>
          <p:nvPr/>
        </p:nvSpPr>
        <p:spPr>
          <a:xfrm>
            <a:off x="6625246" y="5028949"/>
            <a:ext cx="15936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Průkaz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OZP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17CE4AA-2D2F-248D-C27A-49A6733A66DA}"/>
              </a:ext>
            </a:extLst>
          </p:cNvPr>
          <p:cNvSpPr txBox="1"/>
          <p:nvPr/>
        </p:nvSpPr>
        <p:spPr>
          <a:xfrm>
            <a:off x="8313465" y="3795057"/>
            <a:ext cx="15936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Dávky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nezaměstnanosti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A76BAA1-894C-3AE1-1A25-C49DBA651597}"/>
              </a:ext>
            </a:extLst>
          </p:cNvPr>
          <p:cNvSpPr/>
          <p:nvPr/>
        </p:nvSpPr>
        <p:spPr>
          <a:xfrm>
            <a:off x="74815" y="2751387"/>
            <a:ext cx="5926974" cy="4084663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57037E1-706D-9087-37A9-89A1DAB4BA05}"/>
              </a:ext>
            </a:extLst>
          </p:cNvPr>
          <p:cNvSpPr/>
          <p:nvPr/>
        </p:nvSpPr>
        <p:spPr>
          <a:xfrm>
            <a:off x="6001789" y="2751386"/>
            <a:ext cx="5926974" cy="4084663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744F14C-3940-83B5-7BE2-46FCED87B526}"/>
              </a:ext>
            </a:extLst>
          </p:cNvPr>
          <p:cNvSpPr txBox="1"/>
          <p:nvPr/>
        </p:nvSpPr>
        <p:spPr>
          <a:xfrm>
            <a:off x="7198821" y="829539"/>
            <a:ext cx="4729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Soci</a:t>
            </a:r>
            <a:r>
              <a:rPr kumimoji="0" lang="cs-CZ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ální</a:t>
            </a:r>
            <a:r>
              <a:rPr kumimoji="0" lang="cs-CZ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zařízení a pracovníci</a:t>
            </a:r>
            <a:endParaRPr kumimoji="0" lang="en-US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EFF0D6A-A387-6C89-B3C6-671157C807DE}"/>
              </a:ext>
            </a:extLst>
          </p:cNvPr>
          <p:cNvSpPr/>
          <p:nvPr/>
        </p:nvSpPr>
        <p:spPr>
          <a:xfrm>
            <a:off x="74815" y="773439"/>
            <a:ext cx="5926974" cy="1977948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A8758FE-0873-EDB8-BEF7-F1F0AA59BCFE}"/>
              </a:ext>
            </a:extLst>
          </p:cNvPr>
          <p:cNvSpPr/>
          <p:nvPr/>
        </p:nvSpPr>
        <p:spPr>
          <a:xfrm>
            <a:off x="6001789" y="773438"/>
            <a:ext cx="5926974" cy="1977948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A9EAAAB-77E3-C1CF-D299-5C9B07F1D56D}"/>
              </a:ext>
            </a:extLst>
          </p:cNvPr>
          <p:cNvSpPr/>
          <p:nvPr/>
        </p:nvSpPr>
        <p:spPr>
          <a:xfrm>
            <a:off x="4780187" y="2413918"/>
            <a:ext cx="2377440" cy="1159625"/>
          </a:xfrm>
          <a:prstGeom prst="roundRect">
            <a:avLst/>
          </a:prstGeom>
          <a:solidFill>
            <a:srgbClr val="D7144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Pacienti veřejného zdravotního pojištění (téměř 100% populace ČR)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E2C9DBE2-B9A4-8554-B475-1C70167B275B}"/>
              </a:ext>
            </a:extLst>
          </p:cNvPr>
          <p:cNvSpPr/>
          <p:nvPr/>
        </p:nvSpPr>
        <p:spPr>
          <a:xfrm>
            <a:off x="6647925" y="1381937"/>
            <a:ext cx="2953792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Registr poskytovatelů služeb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3A813A2C-5044-A7EE-E70F-A88FC7B1A520}"/>
              </a:ext>
            </a:extLst>
          </p:cNvPr>
          <p:cNvSpPr/>
          <p:nvPr/>
        </p:nvSpPr>
        <p:spPr>
          <a:xfrm>
            <a:off x="9753766" y="1390688"/>
            <a:ext cx="1713810" cy="40870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Výkaz V 1-01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Arrow: Left-Right 68">
            <a:extLst>
              <a:ext uri="{FF2B5EF4-FFF2-40B4-BE49-F238E27FC236}">
                <a16:creationId xmlns:a16="http://schemas.microsoft.com/office/drawing/2014/main" id="{2224C9BC-0794-2F4E-ADC6-E9B65581775C}"/>
              </a:ext>
            </a:extLst>
          </p:cNvPr>
          <p:cNvSpPr/>
          <p:nvPr/>
        </p:nvSpPr>
        <p:spPr>
          <a:xfrm rot="18900000">
            <a:off x="4283453" y="3331594"/>
            <a:ext cx="962777" cy="484632"/>
          </a:xfrm>
          <a:prstGeom prst="leftRightArrow">
            <a:avLst>
              <a:gd name="adj1" fmla="val 40297"/>
              <a:gd name="adj2" fmla="val 5682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002CAB3-9DF5-7F87-C6A8-95C7EA77DE21}"/>
              </a:ext>
            </a:extLst>
          </p:cNvPr>
          <p:cNvSpPr txBox="1"/>
          <p:nvPr/>
        </p:nvSpPr>
        <p:spPr>
          <a:xfrm>
            <a:off x="4229103" y="181666"/>
            <a:ext cx="2371205" cy="3693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Propojení dle osob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258E768-9621-CF27-545A-FAC513B30A17}"/>
              </a:ext>
            </a:extLst>
          </p:cNvPr>
          <p:cNvSpPr txBox="1"/>
          <p:nvPr/>
        </p:nvSpPr>
        <p:spPr>
          <a:xfrm>
            <a:off x="6739090" y="181666"/>
            <a:ext cx="2371205" cy="3693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Propojení dle zařízení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5E9FB32-0A80-E0F5-91F1-AA63AD7AA9B3}"/>
              </a:ext>
            </a:extLst>
          </p:cNvPr>
          <p:cNvSpPr txBox="1"/>
          <p:nvPr/>
        </p:nvSpPr>
        <p:spPr>
          <a:xfrm>
            <a:off x="9228295" y="181666"/>
            <a:ext cx="2371205" cy="36933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cs-CZ"/>
            </a:defPPr>
            <a:lvl1pPr algn="ctr">
              <a:defRPr/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Propojení dle geografie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5" name="Arrow: Left-Right 74">
            <a:extLst>
              <a:ext uri="{FF2B5EF4-FFF2-40B4-BE49-F238E27FC236}">
                <a16:creationId xmlns:a16="http://schemas.microsoft.com/office/drawing/2014/main" id="{6468D8E5-78D6-EF55-2293-DD01CBB22AA5}"/>
              </a:ext>
            </a:extLst>
          </p:cNvPr>
          <p:cNvSpPr/>
          <p:nvPr/>
        </p:nvSpPr>
        <p:spPr>
          <a:xfrm rot="13500000">
            <a:off x="6630656" y="3285327"/>
            <a:ext cx="962777" cy="484632"/>
          </a:xfrm>
          <a:prstGeom prst="leftRightArrow">
            <a:avLst>
              <a:gd name="adj1" fmla="val 40297"/>
              <a:gd name="adj2" fmla="val 56825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6" name="Arrow: Left-Right 75">
            <a:extLst>
              <a:ext uri="{FF2B5EF4-FFF2-40B4-BE49-F238E27FC236}">
                <a16:creationId xmlns:a16="http://schemas.microsoft.com/office/drawing/2014/main" id="{9900B084-781F-1D4B-56FA-9D98AC82802D}"/>
              </a:ext>
            </a:extLst>
          </p:cNvPr>
          <p:cNvSpPr/>
          <p:nvPr/>
        </p:nvSpPr>
        <p:spPr>
          <a:xfrm rot="16200000">
            <a:off x="1640496" y="2505957"/>
            <a:ext cx="962777" cy="484632"/>
          </a:xfrm>
          <a:prstGeom prst="leftRightArrow">
            <a:avLst>
              <a:gd name="adj1" fmla="val 40297"/>
              <a:gd name="adj2" fmla="val 56825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Arrow: Left-Right 76">
            <a:extLst>
              <a:ext uri="{FF2B5EF4-FFF2-40B4-BE49-F238E27FC236}">
                <a16:creationId xmlns:a16="http://schemas.microsoft.com/office/drawing/2014/main" id="{20350209-7FC2-F7DB-9E24-07CC108280E7}"/>
              </a:ext>
            </a:extLst>
          </p:cNvPr>
          <p:cNvSpPr/>
          <p:nvPr/>
        </p:nvSpPr>
        <p:spPr>
          <a:xfrm rot="16200000">
            <a:off x="8989223" y="2549517"/>
            <a:ext cx="962777" cy="484632"/>
          </a:xfrm>
          <a:prstGeom prst="leftRightArrow">
            <a:avLst>
              <a:gd name="adj1" fmla="val 40297"/>
              <a:gd name="adj2" fmla="val 56825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Arrow: Left-Right 77">
            <a:extLst>
              <a:ext uri="{FF2B5EF4-FFF2-40B4-BE49-F238E27FC236}">
                <a16:creationId xmlns:a16="http://schemas.microsoft.com/office/drawing/2014/main" id="{328DB942-4F0D-73EB-3133-36CD7DDB1026}"/>
              </a:ext>
            </a:extLst>
          </p:cNvPr>
          <p:cNvSpPr/>
          <p:nvPr/>
        </p:nvSpPr>
        <p:spPr>
          <a:xfrm rot="10800000">
            <a:off x="5521527" y="1103174"/>
            <a:ext cx="962777" cy="484632"/>
          </a:xfrm>
          <a:prstGeom prst="leftRightArrow">
            <a:avLst>
              <a:gd name="adj1" fmla="val 40297"/>
              <a:gd name="adj2" fmla="val 56825"/>
            </a:avLst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Arrow: Left-Right 78">
            <a:extLst>
              <a:ext uri="{FF2B5EF4-FFF2-40B4-BE49-F238E27FC236}">
                <a16:creationId xmlns:a16="http://schemas.microsoft.com/office/drawing/2014/main" id="{36EDE21B-23CB-29CB-00F3-0B24E2FF7645}"/>
              </a:ext>
            </a:extLst>
          </p:cNvPr>
          <p:cNvSpPr/>
          <p:nvPr/>
        </p:nvSpPr>
        <p:spPr>
          <a:xfrm rot="10800000">
            <a:off x="5530391" y="1726313"/>
            <a:ext cx="962777" cy="484632"/>
          </a:xfrm>
          <a:prstGeom prst="leftRightArrow">
            <a:avLst>
              <a:gd name="adj1" fmla="val 40297"/>
              <a:gd name="adj2" fmla="val 56825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3112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sz="3600" dirty="0"/>
              <a:t>Národní kardiologický informační systém (NKIS)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534" y="4991847"/>
            <a:ext cx="11170055" cy="1133602"/>
          </a:xfrm>
        </p:spPr>
        <p:txBody>
          <a:bodyPr>
            <a:normAutofit/>
          </a:bodyPr>
          <a:lstStyle/>
          <a:p>
            <a:pPr algn="l"/>
            <a:r>
              <a:rPr lang="cs-CZ" sz="2800" dirty="0"/>
              <a:t>Národní kardiologický informační systém (NKIS)</a:t>
            </a:r>
          </a:p>
          <a:p>
            <a:pPr algn="l"/>
            <a:r>
              <a:rPr lang="cs-CZ" sz="3800" dirty="0"/>
              <a:t>Struktura datových zdrojů a koncepce zpřístupňování</a:t>
            </a:r>
          </a:p>
        </p:txBody>
      </p:sp>
    </p:spTree>
    <p:extLst>
      <p:ext uri="{BB962C8B-B14F-4D97-AF65-F5344CB8AC3E}">
        <p14:creationId xmlns:p14="http://schemas.microsoft.com/office/powerpoint/2010/main" val="23461112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291DEC-4109-4AAE-B1C6-41A83EA6A6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4311" y="116174"/>
            <a:ext cx="11997689" cy="759561"/>
          </a:xfrm>
        </p:spPr>
        <p:txBody>
          <a:bodyPr>
            <a:no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  <a:cs typeface="Arial" panose="020B0604020202020204" pitchFamily="34" charset="0"/>
              </a:rPr>
              <a:t>NKIS: zdroj centrálních dat pro komplexní hodnocení zdravotní péče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F2F8B66D-944A-43AB-88BC-AED4BC8DEDFD}"/>
              </a:ext>
            </a:extLst>
          </p:cNvPr>
          <p:cNvSpPr txBox="1"/>
          <p:nvPr/>
        </p:nvSpPr>
        <p:spPr>
          <a:xfrm rot="16200000">
            <a:off x="-186215" y="4622269"/>
            <a:ext cx="1754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Administrativní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provozní data poskytovatelů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796299B6-D72B-4D45-975D-0EE7DFBC99DF}"/>
              </a:ext>
            </a:extLst>
          </p:cNvPr>
          <p:cNvSpPr txBox="1"/>
          <p:nvPr/>
        </p:nvSpPr>
        <p:spPr>
          <a:xfrm>
            <a:off x="1378103" y="4206771"/>
            <a:ext cx="31796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Vykazované zdravotní služby                       a intervence, preskripce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Diagnostika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Náplň a postup léčby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Sledování v čase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 poskytovatelů</a:t>
            </a:r>
          </a:p>
        </p:txBody>
      </p:sp>
      <p:pic>
        <p:nvPicPr>
          <p:cNvPr id="3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E4B5E349-C016-45EE-9688-649975DAB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923" y="4793196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B9A51FD-8439-48DC-97F6-9FEF90DA7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23" y="4945596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12DAD64-F240-4C6B-9645-1FF785416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723" y="5097996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AD476CF-00CC-4DDC-863A-88F86738B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5311" y="3438915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EFDD2CA9-F0A5-4DF7-B51D-CAA1AE3B9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711" y="3591315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273F12F-3605-444A-B964-EFAA65DCD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111" y="3743715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ovéPole 71">
            <a:extLst>
              <a:ext uri="{FF2B5EF4-FFF2-40B4-BE49-F238E27FC236}">
                <a16:creationId xmlns:a16="http://schemas.microsoft.com/office/drawing/2014/main" id="{0EF8F7B5-E7B9-42AD-86E3-C59710DE90BE}"/>
              </a:ext>
            </a:extLst>
          </p:cNvPr>
          <p:cNvSpPr txBox="1"/>
          <p:nvPr/>
        </p:nvSpPr>
        <p:spPr>
          <a:xfrm>
            <a:off x="6046463" y="3158360"/>
            <a:ext cx="223617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systémy poskytovatelů</a:t>
            </a:r>
          </a:p>
        </p:txBody>
      </p:sp>
      <p:cxnSp>
        <p:nvCxnSpPr>
          <p:cNvPr id="48" name="Přímá spojnice se šipkou 6">
            <a:extLst>
              <a:ext uri="{FF2B5EF4-FFF2-40B4-BE49-F238E27FC236}">
                <a16:creationId xmlns:a16="http://schemas.microsoft.com/office/drawing/2014/main" id="{041CDEF4-77C1-45EC-9928-BA401B351C61}"/>
              </a:ext>
            </a:extLst>
          </p:cNvPr>
          <p:cNvCxnSpPr>
            <a:cxnSpLocks/>
          </p:cNvCxnSpPr>
          <p:nvPr/>
        </p:nvCxnSpPr>
        <p:spPr>
          <a:xfrm flipV="1">
            <a:off x="4349817" y="4336357"/>
            <a:ext cx="2686753" cy="71278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Nadpis 1">
            <a:extLst>
              <a:ext uri="{FF2B5EF4-FFF2-40B4-BE49-F238E27FC236}">
                <a16:creationId xmlns:a16="http://schemas.microsoft.com/office/drawing/2014/main" id="{CEE1A716-DEB4-4011-865F-835855C6C422}"/>
              </a:ext>
            </a:extLst>
          </p:cNvPr>
          <p:cNvSpPr txBox="1">
            <a:spLocks/>
          </p:cNvSpPr>
          <p:nvPr/>
        </p:nvSpPr>
        <p:spPr>
          <a:xfrm rot="20722300">
            <a:off x="4477915" y="4577876"/>
            <a:ext cx="2668203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Automatizovaně dostupná, standardizovaná data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E1A5029C-04E0-897E-F77B-8AA7F3E765AF}"/>
              </a:ext>
            </a:extLst>
          </p:cNvPr>
          <p:cNvSpPr txBox="1"/>
          <p:nvPr/>
        </p:nvSpPr>
        <p:spPr>
          <a:xfrm>
            <a:off x="203494" y="1211238"/>
            <a:ext cx="10654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Administrativní, rutinně sbíraná, data představují hlavní zdroj informací pro prediktivní modely kapacit i finanční náročnosti zdravotní a zdravotně sociální péče. Utilizace těchto dat zásadně snižuje administrativní zátěž odborného personálu a poskytovatelů služeb. Výhodou těchto zdrojů je již do značené míry standardizovaná parametrická struktura a nastavený systém automatického odesílání a centralizace. Nevýhodou je často omezený informační obsah z důvodu úzce zaměřeného účelu sběru těchto dat – často jsou zaměřena pouze na výkaznictví péče a zajištění úhrad. Proto musí být doplňována dalšími zdroji z interních systémů poskytovatelů. 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055BD51-E0A7-98F1-26E0-35CA2DB629F1}"/>
              </a:ext>
            </a:extLst>
          </p:cNvPr>
          <p:cNvSpPr txBox="1"/>
          <p:nvPr/>
        </p:nvSpPr>
        <p:spPr>
          <a:xfrm>
            <a:off x="3819898" y="5075108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</a:p>
        </p:txBody>
      </p:sp>
    </p:spTree>
    <p:extLst>
      <p:ext uri="{BB962C8B-B14F-4D97-AF65-F5344CB8AC3E}">
        <p14:creationId xmlns:p14="http://schemas.microsoft.com/office/powerpoint/2010/main" val="6354810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291DEC-4109-4AAE-B1C6-41A83EA6A6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5208" y="96264"/>
            <a:ext cx="11997689" cy="824526"/>
          </a:xfrm>
        </p:spPr>
        <p:txBody>
          <a:bodyPr>
            <a:no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  <a:cs typeface="Arial" panose="020B0604020202020204" pitchFamily="34" charset="0"/>
              </a:rPr>
              <a:t>NKIS: zdroj centrálních dat pro komplexní hodnocení zdravotní péče</a:t>
            </a:r>
            <a:endParaRPr lang="cs-CZ" sz="2800" b="1" dirty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F2F8B66D-944A-43AB-88BC-AED4BC8DEDFD}"/>
              </a:ext>
            </a:extLst>
          </p:cNvPr>
          <p:cNvSpPr txBox="1"/>
          <p:nvPr/>
        </p:nvSpPr>
        <p:spPr>
          <a:xfrm rot="16200000">
            <a:off x="-210290" y="4774305"/>
            <a:ext cx="1754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Administrativní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provozní data poskytovatelů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796299B6-D72B-4D45-975D-0EE7DFBC99DF}"/>
              </a:ext>
            </a:extLst>
          </p:cNvPr>
          <p:cNvSpPr txBox="1"/>
          <p:nvPr/>
        </p:nvSpPr>
        <p:spPr>
          <a:xfrm>
            <a:off x="1354028" y="4358807"/>
            <a:ext cx="31796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Vykazované zdravotní služby                       a intervence, preskripce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Diagnostika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Náplň a postup léčby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Sledování v čase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 poskytovatelů</a:t>
            </a:r>
          </a:p>
        </p:txBody>
      </p:sp>
      <p:pic>
        <p:nvPicPr>
          <p:cNvPr id="3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E4B5E349-C016-45EE-9688-649975DAB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848" y="4945232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B9A51FD-8439-48DC-97F6-9FEF90DA7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248" y="5097632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12DAD64-F240-4C6B-9645-1FF785416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648" y="5250032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AD476CF-00CC-4DDC-863A-88F86738B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236" y="3590951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EFDD2CA9-F0A5-4DF7-B51D-CAA1AE3B9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636" y="3743351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273F12F-3605-444A-B964-EFAA65DCD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036" y="3895751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ovéPole 71">
            <a:extLst>
              <a:ext uri="{FF2B5EF4-FFF2-40B4-BE49-F238E27FC236}">
                <a16:creationId xmlns:a16="http://schemas.microsoft.com/office/drawing/2014/main" id="{0EF8F7B5-E7B9-42AD-86E3-C59710DE90BE}"/>
              </a:ext>
            </a:extLst>
          </p:cNvPr>
          <p:cNvSpPr txBox="1"/>
          <p:nvPr/>
        </p:nvSpPr>
        <p:spPr>
          <a:xfrm>
            <a:off x="6022388" y="3310396"/>
            <a:ext cx="223617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systémy poskytovatelů</a:t>
            </a:r>
          </a:p>
        </p:txBody>
      </p:sp>
      <p:cxnSp>
        <p:nvCxnSpPr>
          <p:cNvPr id="48" name="Přímá spojnice se šipkou 6">
            <a:extLst>
              <a:ext uri="{FF2B5EF4-FFF2-40B4-BE49-F238E27FC236}">
                <a16:creationId xmlns:a16="http://schemas.microsoft.com/office/drawing/2014/main" id="{041CDEF4-77C1-45EC-9928-BA401B351C61}"/>
              </a:ext>
            </a:extLst>
          </p:cNvPr>
          <p:cNvCxnSpPr>
            <a:cxnSpLocks/>
          </p:cNvCxnSpPr>
          <p:nvPr/>
        </p:nvCxnSpPr>
        <p:spPr>
          <a:xfrm flipV="1">
            <a:off x="4325742" y="4488393"/>
            <a:ext cx="2686753" cy="71278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Nadpis 1">
            <a:extLst>
              <a:ext uri="{FF2B5EF4-FFF2-40B4-BE49-F238E27FC236}">
                <a16:creationId xmlns:a16="http://schemas.microsoft.com/office/drawing/2014/main" id="{CEE1A716-DEB4-4011-865F-835855C6C422}"/>
              </a:ext>
            </a:extLst>
          </p:cNvPr>
          <p:cNvSpPr txBox="1">
            <a:spLocks/>
          </p:cNvSpPr>
          <p:nvPr/>
        </p:nvSpPr>
        <p:spPr>
          <a:xfrm rot="20722300">
            <a:off x="4453840" y="4729912"/>
            <a:ext cx="2668203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Automatizovaně dostupná, standardizovaná data</a:t>
            </a:r>
          </a:p>
        </p:txBody>
      </p:sp>
      <p:sp>
        <p:nvSpPr>
          <p:cNvPr id="14" name="TextovéPole 38">
            <a:extLst>
              <a:ext uri="{FF2B5EF4-FFF2-40B4-BE49-F238E27FC236}">
                <a16:creationId xmlns:a16="http://schemas.microsoft.com/office/drawing/2014/main" id="{1B2E6C13-2989-4318-B264-68F79651A722}"/>
              </a:ext>
            </a:extLst>
          </p:cNvPr>
          <p:cNvSpPr txBox="1"/>
          <p:nvPr/>
        </p:nvSpPr>
        <p:spPr>
          <a:xfrm rot="16200000">
            <a:off x="-395014" y="2448777"/>
            <a:ext cx="2123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vyžadující expertní vstup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validaci</a:t>
            </a:r>
          </a:p>
        </p:txBody>
      </p:sp>
      <p:sp>
        <p:nvSpPr>
          <p:cNvPr id="15" name="TextovéPole 39">
            <a:extLst>
              <a:ext uri="{FF2B5EF4-FFF2-40B4-BE49-F238E27FC236}">
                <a16:creationId xmlns:a16="http://schemas.microsoft.com/office/drawing/2014/main" id="{C915FA66-F19E-43C9-B354-6A59784BAC31}"/>
              </a:ext>
            </a:extLst>
          </p:cNvPr>
          <p:cNvSpPr txBox="1"/>
          <p:nvPr/>
        </p:nvSpPr>
        <p:spPr>
          <a:xfrm>
            <a:off x="1354028" y="2164764"/>
            <a:ext cx="3418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Prediktivní a prognostické markery, riziková skóre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Ukazatele terapeutické odpovědi, kompenzace nemoci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Výsledky léčby</a:t>
            </a:r>
          </a:p>
        </p:txBody>
      </p:sp>
      <p:pic>
        <p:nvPicPr>
          <p:cNvPr id="1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2C9FC43-ECFD-4BA7-9895-D0D8B5E89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160" y="2243593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1B556542-267F-4838-9426-341CDC72E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560" y="2395993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C9216FA9-74F7-488D-A2F7-EB8EC999F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960" y="2548393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Přímá spojnice se šipkou 73">
            <a:extLst>
              <a:ext uri="{FF2B5EF4-FFF2-40B4-BE49-F238E27FC236}">
                <a16:creationId xmlns:a16="http://schemas.microsoft.com/office/drawing/2014/main" id="{7010ED17-120A-4976-B2D0-CFCFC7C15685}"/>
              </a:ext>
            </a:extLst>
          </p:cNvPr>
          <p:cNvCxnSpPr>
            <a:cxnSpLocks/>
          </p:cNvCxnSpPr>
          <p:nvPr/>
        </p:nvCxnSpPr>
        <p:spPr>
          <a:xfrm>
            <a:off x="4533645" y="2499012"/>
            <a:ext cx="2751208" cy="76957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Nadpis 1">
            <a:extLst>
              <a:ext uri="{FF2B5EF4-FFF2-40B4-BE49-F238E27FC236}">
                <a16:creationId xmlns:a16="http://schemas.microsoft.com/office/drawing/2014/main" id="{D4E9A48B-825C-443B-9C2C-DC69D6B1F837}"/>
              </a:ext>
            </a:extLst>
          </p:cNvPr>
          <p:cNvSpPr txBox="1">
            <a:spLocks/>
          </p:cNvSpPr>
          <p:nvPr/>
        </p:nvSpPr>
        <p:spPr>
          <a:xfrm rot="911642">
            <a:off x="4407113" y="2206805"/>
            <a:ext cx="3024277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Postupná parametrizace elektronické </a:t>
            </a:r>
            <a:r>
              <a:rPr kumimoji="0" lang="cs-CZ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zdr</a:t>
            </a: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dokumentace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856307B6-5594-B73D-C002-CD0BE7E00A72}"/>
              </a:ext>
            </a:extLst>
          </p:cNvPr>
          <p:cNvSpPr txBox="1"/>
          <p:nvPr/>
        </p:nvSpPr>
        <p:spPr>
          <a:xfrm>
            <a:off x="205208" y="976664"/>
            <a:ext cx="10654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Klinické informační systémy poskytovatelů jsou druhou úrovní systému a pro prediktivní modelování kapacit poskytují zejména detailní data o struktuře produkce, personálních kapacitách a náročnosti péče. Velmi zásadním vstupem jsou data zpřesňující diagnózu onemocnění, prognostické a prediktivní markery, apod. 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D46285EF-CD55-456A-8979-97CC0FAF612F}"/>
              </a:ext>
            </a:extLst>
          </p:cNvPr>
          <p:cNvSpPr txBox="1"/>
          <p:nvPr/>
        </p:nvSpPr>
        <p:spPr>
          <a:xfrm>
            <a:off x="3819898" y="5306219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6D6CB536-7D62-DBCC-03A1-D8BFAE998BDA}"/>
              </a:ext>
            </a:extLst>
          </p:cNvPr>
          <p:cNvSpPr txBox="1"/>
          <p:nvPr/>
        </p:nvSpPr>
        <p:spPr>
          <a:xfrm>
            <a:off x="3962863" y="2566941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</a:p>
        </p:txBody>
      </p:sp>
    </p:spTree>
    <p:extLst>
      <p:ext uri="{BB962C8B-B14F-4D97-AF65-F5344CB8AC3E}">
        <p14:creationId xmlns:p14="http://schemas.microsoft.com/office/powerpoint/2010/main" val="36062779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291DEC-4109-4AAE-B1C6-41A83EA6A67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155" y="73445"/>
            <a:ext cx="11997689" cy="546580"/>
          </a:xfrm>
        </p:spPr>
        <p:txBody>
          <a:bodyPr>
            <a:noAutofit/>
          </a:bodyPr>
          <a:lstStyle/>
          <a:p>
            <a:r>
              <a:rPr lang="cs-CZ" sz="2800" b="1" dirty="0">
                <a:solidFill>
                  <a:srgbClr val="D71440"/>
                </a:solidFill>
                <a:latin typeface="+mn-lt"/>
                <a:cs typeface="Arial" panose="020B0604020202020204" pitchFamily="34" charset="0"/>
              </a:rPr>
              <a:t>NKIS: zdroj centrálních dat pro komplexní hodnocení zdravotní péče</a:t>
            </a:r>
            <a:endParaRPr lang="cs-CZ" sz="2800" b="1" dirty="0">
              <a:solidFill>
                <a:srgbClr val="C00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F2F8B66D-944A-43AB-88BC-AED4BC8DEDFD}"/>
              </a:ext>
            </a:extLst>
          </p:cNvPr>
          <p:cNvSpPr txBox="1"/>
          <p:nvPr/>
        </p:nvSpPr>
        <p:spPr>
          <a:xfrm rot="16200000">
            <a:off x="-348582" y="4955553"/>
            <a:ext cx="1754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Administrativní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provozní data poskytovatelů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796299B6-D72B-4D45-975D-0EE7DFBC99DF}"/>
              </a:ext>
            </a:extLst>
          </p:cNvPr>
          <p:cNvSpPr txBox="1"/>
          <p:nvPr/>
        </p:nvSpPr>
        <p:spPr>
          <a:xfrm>
            <a:off x="1215736" y="4540055"/>
            <a:ext cx="31796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Vykazované zdravotní služby                       a intervence, preskripce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Diagnostika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Náplň a postup léčby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Sledování v čase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 poskytovatelů</a:t>
            </a:r>
          </a:p>
        </p:txBody>
      </p:sp>
      <p:pic>
        <p:nvPicPr>
          <p:cNvPr id="3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E4B5E349-C016-45EE-9688-649975DAB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56" y="5374314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B9A51FD-8439-48DC-97F6-9FEF90DA77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956" y="5526714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12DAD64-F240-4C6B-9645-1FF785416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356" y="5679114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AD476CF-00CC-4DDC-863A-88F86738B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944" y="4020033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EFDD2CA9-F0A5-4DF7-B51D-CAA1AE3B9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344" y="4172433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273F12F-3605-444A-B964-EFAA65DCD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744" y="4324833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ovéPole 71">
            <a:extLst>
              <a:ext uri="{FF2B5EF4-FFF2-40B4-BE49-F238E27FC236}">
                <a16:creationId xmlns:a16="http://schemas.microsoft.com/office/drawing/2014/main" id="{0EF8F7B5-E7B9-42AD-86E3-C59710DE90BE}"/>
              </a:ext>
            </a:extLst>
          </p:cNvPr>
          <p:cNvSpPr txBox="1"/>
          <p:nvPr/>
        </p:nvSpPr>
        <p:spPr>
          <a:xfrm>
            <a:off x="5884096" y="3739478"/>
            <a:ext cx="223617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systémy poskytovatelů</a:t>
            </a:r>
          </a:p>
        </p:txBody>
      </p:sp>
      <p:cxnSp>
        <p:nvCxnSpPr>
          <p:cNvPr id="48" name="Přímá spojnice se šipkou 6">
            <a:extLst>
              <a:ext uri="{FF2B5EF4-FFF2-40B4-BE49-F238E27FC236}">
                <a16:creationId xmlns:a16="http://schemas.microsoft.com/office/drawing/2014/main" id="{041CDEF4-77C1-45EC-9928-BA401B351C61}"/>
              </a:ext>
            </a:extLst>
          </p:cNvPr>
          <p:cNvCxnSpPr>
            <a:cxnSpLocks/>
          </p:cNvCxnSpPr>
          <p:nvPr/>
        </p:nvCxnSpPr>
        <p:spPr>
          <a:xfrm flipV="1">
            <a:off x="4187450" y="4917475"/>
            <a:ext cx="2686753" cy="71278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Nadpis 1">
            <a:extLst>
              <a:ext uri="{FF2B5EF4-FFF2-40B4-BE49-F238E27FC236}">
                <a16:creationId xmlns:a16="http://schemas.microsoft.com/office/drawing/2014/main" id="{CEE1A716-DEB4-4011-865F-835855C6C422}"/>
              </a:ext>
            </a:extLst>
          </p:cNvPr>
          <p:cNvSpPr txBox="1">
            <a:spLocks/>
          </p:cNvSpPr>
          <p:nvPr/>
        </p:nvSpPr>
        <p:spPr>
          <a:xfrm rot="20722300">
            <a:off x="4315548" y="5158994"/>
            <a:ext cx="2668203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Automatizovaně dostupná, standardizovaná data</a:t>
            </a:r>
          </a:p>
        </p:txBody>
      </p:sp>
      <p:sp>
        <p:nvSpPr>
          <p:cNvPr id="14" name="TextovéPole 38">
            <a:extLst>
              <a:ext uri="{FF2B5EF4-FFF2-40B4-BE49-F238E27FC236}">
                <a16:creationId xmlns:a16="http://schemas.microsoft.com/office/drawing/2014/main" id="{1B2E6C13-2989-4318-B264-68F79651A722}"/>
              </a:ext>
            </a:extLst>
          </p:cNvPr>
          <p:cNvSpPr txBox="1"/>
          <p:nvPr/>
        </p:nvSpPr>
        <p:spPr>
          <a:xfrm rot="16200000">
            <a:off x="-533306" y="2929135"/>
            <a:ext cx="2123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vyžadující expertní vstup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validaci</a:t>
            </a:r>
          </a:p>
        </p:txBody>
      </p:sp>
      <p:sp>
        <p:nvSpPr>
          <p:cNvPr id="15" name="TextovéPole 39">
            <a:extLst>
              <a:ext uri="{FF2B5EF4-FFF2-40B4-BE49-F238E27FC236}">
                <a16:creationId xmlns:a16="http://schemas.microsoft.com/office/drawing/2014/main" id="{C915FA66-F19E-43C9-B354-6A59784BAC31}"/>
              </a:ext>
            </a:extLst>
          </p:cNvPr>
          <p:cNvSpPr txBox="1"/>
          <p:nvPr/>
        </p:nvSpPr>
        <p:spPr>
          <a:xfrm>
            <a:off x="1215736" y="2645122"/>
            <a:ext cx="3418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Prediktivní a prognostické markery, riziková skóre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Ukazatele terapeutické odpovědi, kompenzace nemoci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Výsledky léčby</a:t>
            </a:r>
          </a:p>
        </p:txBody>
      </p:sp>
      <p:pic>
        <p:nvPicPr>
          <p:cNvPr id="1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22C9FC43-ECFD-4BA7-9895-D0D8B5E89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868" y="2672675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1B556542-267F-4838-9426-341CDC72E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268" y="2825075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C9216FA9-74F7-488D-A2F7-EB8EC999F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668" y="2977475"/>
            <a:ext cx="416799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Přímá spojnice se šipkou 73">
            <a:extLst>
              <a:ext uri="{FF2B5EF4-FFF2-40B4-BE49-F238E27FC236}">
                <a16:creationId xmlns:a16="http://schemas.microsoft.com/office/drawing/2014/main" id="{7010ED17-120A-4976-B2D0-CFCFC7C15685}"/>
              </a:ext>
            </a:extLst>
          </p:cNvPr>
          <p:cNvCxnSpPr>
            <a:cxnSpLocks/>
          </p:cNvCxnSpPr>
          <p:nvPr/>
        </p:nvCxnSpPr>
        <p:spPr>
          <a:xfrm>
            <a:off x="4395353" y="2928094"/>
            <a:ext cx="2751208" cy="76957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Nadpis 1">
            <a:extLst>
              <a:ext uri="{FF2B5EF4-FFF2-40B4-BE49-F238E27FC236}">
                <a16:creationId xmlns:a16="http://schemas.microsoft.com/office/drawing/2014/main" id="{D4E9A48B-825C-443B-9C2C-DC69D6B1F837}"/>
              </a:ext>
            </a:extLst>
          </p:cNvPr>
          <p:cNvSpPr txBox="1">
            <a:spLocks/>
          </p:cNvSpPr>
          <p:nvPr/>
        </p:nvSpPr>
        <p:spPr>
          <a:xfrm rot="911642">
            <a:off x="4268821" y="2635887"/>
            <a:ext cx="3024277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Postupná parametrizace elektronické </a:t>
            </a:r>
            <a:r>
              <a:rPr kumimoji="0" lang="cs-CZ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zdr</a:t>
            </a: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dokumentace</a:t>
            </a:r>
          </a:p>
        </p:txBody>
      </p:sp>
      <p:sp>
        <p:nvSpPr>
          <p:cNvPr id="21" name="TextovéPole 40">
            <a:extLst>
              <a:ext uri="{FF2B5EF4-FFF2-40B4-BE49-F238E27FC236}">
                <a16:creationId xmlns:a16="http://schemas.microsoft.com/office/drawing/2014/main" id="{800C70B8-9FD2-4D6D-B377-B2E9D433B19F}"/>
              </a:ext>
            </a:extLst>
          </p:cNvPr>
          <p:cNvSpPr txBox="1"/>
          <p:nvPr/>
        </p:nvSpPr>
        <p:spPr>
          <a:xfrm rot="16200000">
            <a:off x="-602929" y="979635"/>
            <a:ext cx="2284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vyžadující podporu dílčích registrů</a:t>
            </a:r>
          </a:p>
        </p:txBody>
      </p:sp>
      <p:sp>
        <p:nvSpPr>
          <p:cNvPr id="22" name="TextovéPole 41">
            <a:extLst>
              <a:ext uri="{FF2B5EF4-FFF2-40B4-BE49-F238E27FC236}">
                <a16:creationId xmlns:a16="http://schemas.microsoft.com/office/drawing/2014/main" id="{DBC90C9F-F1EB-4399-8403-EF5A926112E2}"/>
              </a:ext>
            </a:extLst>
          </p:cNvPr>
          <p:cNvSpPr txBox="1"/>
          <p:nvPr/>
        </p:nvSpPr>
        <p:spPr>
          <a:xfrm>
            <a:off x="1215736" y="661956"/>
            <a:ext cx="3418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Rozšířené panely </a:t>
            </a:r>
            <a:r>
              <a:rPr kumimoji="0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bioamarkerů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jejich validace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Klinické studie a observační šetření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Zpětná vazba pacientů, kvalita života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84E16A2-E16D-A357-5499-1487F803A4D0}"/>
              </a:ext>
            </a:extLst>
          </p:cNvPr>
          <p:cNvSpPr txBox="1"/>
          <p:nvPr/>
        </p:nvSpPr>
        <p:spPr>
          <a:xfrm>
            <a:off x="5610226" y="592070"/>
            <a:ext cx="60690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Progresivně se vyvíjejících diagnostické a léčebné technologie a personalizace medicíny často vyžadují zapojení dalších registrů a informačních systémů zaměřených na úzce zaměřenou problematiku. Tyto zdroje dat doplňují administrativní úroveň ad hoc exporty nebo jsou základem pro déle trvající observační klinický hodnocení. 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5E9DA4F-1B50-B833-A296-E778E18EEE6A}"/>
              </a:ext>
            </a:extLst>
          </p:cNvPr>
          <p:cNvSpPr txBox="1"/>
          <p:nvPr/>
        </p:nvSpPr>
        <p:spPr>
          <a:xfrm>
            <a:off x="3689270" y="5366507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FCB985DD-471E-B04B-A3DA-6ED546FB4CC1}"/>
              </a:ext>
            </a:extLst>
          </p:cNvPr>
          <p:cNvSpPr txBox="1"/>
          <p:nvPr/>
        </p:nvSpPr>
        <p:spPr>
          <a:xfrm>
            <a:off x="3947386" y="3031302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6D51C78-0A1F-271F-1353-25EB680D6CC1}"/>
              </a:ext>
            </a:extLst>
          </p:cNvPr>
          <p:cNvSpPr txBox="1"/>
          <p:nvPr/>
        </p:nvSpPr>
        <p:spPr>
          <a:xfrm>
            <a:off x="4240929" y="1077150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</a:p>
        </p:txBody>
      </p:sp>
    </p:spTree>
    <p:extLst>
      <p:ext uri="{BB962C8B-B14F-4D97-AF65-F5344CB8AC3E}">
        <p14:creationId xmlns:p14="http://schemas.microsoft.com/office/powerpoint/2010/main" val="2662062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291528-906D-F43F-850E-D6B981A0CA7A}"/>
              </a:ext>
            </a:extLst>
          </p:cNvPr>
          <p:cNvSpPr txBox="1">
            <a:spLocks/>
          </p:cNvSpPr>
          <p:nvPr/>
        </p:nvSpPr>
        <p:spPr>
          <a:xfrm>
            <a:off x="104205" y="20843"/>
            <a:ext cx="11941625" cy="546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j-ea"/>
                <a:cs typeface="Arial" panose="020B0604020202020204" pitchFamily="34" charset="0"/>
              </a:rPr>
              <a:t>NKIS: zdroj centrálních dat pro komplexní hodnocení zdravotní péče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1F987261-6A12-E462-BC8D-CD67F2A25FE8}"/>
              </a:ext>
            </a:extLst>
          </p:cNvPr>
          <p:cNvSpPr txBox="1"/>
          <p:nvPr/>
        </p:nvSpPr>
        <p:spPr>
          <a:xfrm rot="16200000">
            <a:off x="-280214" y="5417028"/>
            <a:ext cx="1754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Administrativní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provozní data poskytovatelů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BA215BC7-1CE0-4FC8-5FF7-48B8B940FDB3}"/>
              </a:ext>
            </a:extLst>
          </p:cNvPr>
          <p:cNvSpPr txBox="1"/>
          <p:nvPr/>
        </p:nvSpPr>
        <p:spPr>
          <a:xfrm>
            <a:off x="1230594" y="5001530"/>
            <a:ext cx="31647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Vykazované zdravotní služby                       a intervence, preskripce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Diagnostika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Náplň a postup léčby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Sledování v čase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Kapacity poskytovatelů</a:t>
            </a:r>
          </a:p>
        </p:txBody>
      </p:sp>
      <p:pic>
        <p:nvPicPr>
          <p:cNvPr id="5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DB66FF6F-CD3F-923D-9B9D-5959EB623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504" y="5758875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916DB451-9E04-BE31-52C0-8F4B729A6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904" y="5911275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A6F1B53A-5D70-6BA0-1AC5-F36A15735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304" y="6063675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D95B3380-DC8F-1220-4845-477AD0004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92" y="4404594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060BDBBA-6A02-C880-9A91-62F3A04F0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7292" y="4556994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70120376-D2F0-C042-0183-E7D0A354B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692" y="4709394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71">
            <a:extLst>
              <a:ext uri="{FF2B5EF4-FFF2-40B4-BE49-F238E27FC236}">
                <a16:creationId xmlns:a16="http://schemas.microsoft.com/office/drawing/2014/main" id="{C17B3287-476F-99FF-8E78-205A98EC0DA2}"/>
              </a:ext>
            </a:extLst>
          </p:cNvPr>
          <p:cNvSpPr txBox="1"/>
          <p:nvPr/>
        </p:nvSpPr>
        <p:spPr>
          <a:xfrm>
            <a:off x="5894544" y="4124039"/>
            <a:ext cx="2225729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Informační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systémy poskytovatelů</a:t>
            </a:r>
          </a:p>
        </p:txBody>
      </p:sp>
      <p:cxnSp>
        <p:nvCxnSpPr>
          <p:cNvPr id="12" name="Přímá spojnice se šipkou 6">
            <a:extLst>
              <a:ext uri="{FF2B5EF4-FFF2-40B4-BE49-F238E27FC236}">
                <a16:creationId xmlns:a16="http://schemas.microsoft.com/office/drawing/2014/main" id="{F6276835-FFF7-314D-1FC1-B37FC2F79E84}"/>
              </a:ext>
            </a:extLst>
          </p:cNvPr>
          <p:cNvCxnSpPr>
            <a:cxnSpLocks/>
          </p:cNvCxnSpPr>
          <p:nvPr/>
        </p:nvCxnSpPr>
        <p:spPr>
          <a:xfrm flipV="1">
            <a:off x="4187450" y="5302036"/>
            <a:ext cx="2686753" cy="71278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Nadpis 1">
            <a:extLst>
              <a:ext uri="{FF2B5EF4-FFF2-40B4-BE49-F238E27FC236}">
                <a16:creationId xmlns:a16="http://schemas.microsoft.com/office/drawing/2014/main" id="{76DFF61D-2E52-911A-411A-F88DA7EFAAB3}"/>
              </a:ext>
            </a:extLst>
          </p:cNvPr>
          <p:cNvSpPr txBox="1">
            <a:spLocks/>
          </p:cNvSpPr>
          <p:nvPr/>
        </p:nvSpPr>
        <p:spPr>
          <a:xfrm rot="20722300">
            <a:off x="4327814" y="5541981"/>
            <a:ext cx="2655735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Automatizovaně dostupná, standardizovaná data</a:t>
            </a:r>
          </a:p>
        </p:txBody>
      </p:sp>
      <p:sp>
        <p:nvSpPr>
          <p:cNvPr id="14" name="TextovéPole 38">
            <a:extLst>
              <a:ext uri="{FF2B5EF4-FFF2-40B4-BE49-F238E27FC236}">
                <a16:creationId xmlns:a16="http://schemas.microsoft.com/office/drawing/2014/main" id="{169BDB0E-C5EA-A8A1-C7A5-FFA5CEDD0C66}"/>
              </a:ext>
            </a:extLst>
          </p:cNvPr>
          <p:cNvSpPr txBox="1"/>
          <p:nvPr/>
        </p:nvSpPr>
        <p:spPr>
          <a:xfrm rot="16200000">
            <a:off x="-464938" y="3262420"/>
            <a:ext cx="2123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vyžadující expertní vstup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validaci</a:t>
            </a:r>
          </a:p>
        </p:txBody>
      </p:sp>
      <p:sp>
        <p:nvSpPr>
          <p:cNvPr id="15" name="TextovéPole 39">
            <a:extLst>
              <a:ext uri="{FF2B5EF4-FFF2-40B4-BE49-F238E27FC236}">
                <a16:creationId xmlns:a16="http://schemas.microsoft.com/office/drawing/2014/main" id="{83A943BC-FF2E-A1FE-6805-450F5A022D8D}"/>
              </a:ext>
            </a:extLst>
          </p:cNvPr>
          <p:cNvSpPr txBox="1"/>
          <p:nvPr/>
        </p:nvSpPr>
        <p:spPr>
          <a:xfrm>
            <a:off x="1231710" y="2978407"/>
            <a:ext cx="34026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Prediktivní a prognostické markery, riziková skóre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Ukazatele terapeutické odpovědi, kompenzace nemoci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Výsledky léčby</a:t>
            </a:r>
          </a:p>
        </p:txBody>
      </p:sp>
      <p:pic>
        <p:nvPicPr>
          <p:cNvPr id="16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4A150376-F74A-7D14-F8BF-C265EAD77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816" y="3057236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6273F721-DE69-144B-9106-25576B558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216" y="3209636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D854A36D-9DDA-DD7C-607C-24408F466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616" y="3362036"/>
            <a:ext cx="414851" cy="51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Přímá spojnice se šipkou 73">
            <a:extLst>
              <a:ext uri="{FF2B5EF4-FFF2-40B4-BE49-F238E27FC236}">
                <a16:creationId xmlns:a16="http://schemas.microsoft.com/office/drawing/2014/main" id="{3FA07AD4-A763-DF7D-CCC8-944B4339CCCE}"/>
              </a:ext>
            </a:extLst>
          </p:cNvPr>
          <p:cNvCxnSpPr>
            <a:cxnSpLocks/>
          </p:cNvCxnSpPr>
          <p:nvPr/>
        </p:nvCxnSpPr>
        <p:spPr>
          <a:xfrm>
            <a:off x="4395353" y="3312655"/>
            <a:ext cx="2751208" cy="76957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Nadpis 1">
            <a:extLst>
              <a:ext uri="{FF2B5EF4-FFF2-40B4-BE49-F238E27FC236}">
                <a16:creationId xmlns:a16="http://schemas.microsoft.com/office/drawing/2014/main" id="{45C1B12C-D513-77A9-6D3F-3961F996C632}"/>
              </a:ext>
            </a:extLst>
          </p:cNvPr>
          <p:cNvSpPr txBox="1">
            <a:spLocks/>
          </p:cNvSpPr>
          <p:nvPr/>
        </p:nvSpPr>
        <p:spPr>
          <a:xfrm rot="911642">
            <a:off x="4282705" y="3022299"/>
            <a:ext cx="3010146" cy="7202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Postupná parametrizace elektronické </a:t>
            </a:r>
            <a:r>
              <a:rPr kumimoji="0" lang="cs-CZ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zdr</a:t>
            </a: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dokumentace</a:t>
            </a:r>
          </a:p>
        </p:txBody>
      </p:sp>
      <p:sp>
        <p:nvSpPr>
          <p:cNvPr id="21" name="TextovéPole 40">
            <a:extLst>
              <a:ext uri="{FF2B5EF4-FFF2-40B4-BE49-F238E27FC236}">
                <a16:creationId xmlns:a16="http://schemas.microsoft.com/office/drawing/2014/main" id="{6E9EB3C3-482F-E72F-8407-342FD5D75233}"/>
              </a:ext>
            </a:extLst>
          </p:cNvPr>
          <p:cNvSpPr txBox="1"/>
          <p:nvPr/>
        </p:nvSpPr>
        <p:spPr>
          <a:xfrm rot="16200000">
            <a:off x="-534561" y="1082187"/>
            <a:ext cx="22847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Data vyžadující podporu dílčích registrů</a:t>
            </a:r>
          </a:p>
        </p:txBody>
      </p:sp>
      <p:sp>
        <p:nvSpPr>
          <p:cNvPr id="22" name="TextovéPole 41">
            <a:extLst>
              <a:ext uri="{FF2B5EF4-FFF2-40B4-BE49-F238E27FC236}">
                <a16:creationId xmlns:a16="http://schemas.microsoft.com/office/drawing/2014/main" id="{D4687D47-AD1F-B971-2210-23CAB7A0CA56}"/>
              </a:ext>
            </a:extLst>
          </p:cNvPr>
          <p:cNvSpPr txBox="1"/>
          <p:nvPr/>
        </p:nvSpPr>
        <p:spPr>
          <a:xfrm>
            <a:off x="1231710" y="764508"/>
            <a:ext cx="34026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Rozšířené panely </a:t>
            </a:r>
            <a:r>
              <a:rPr kumimoji="0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bioamarkerů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jejich validace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Klinické studie a observační šetření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Zpětná vazba pacientů, kvalita života</a:t>
            </a:r>
          </a:p>
        </p:txBody>
      </p:sp>
      <p:sp>
        <p:nvSpPr>
          <p:cNvPr id="23" name="Pravá složená závorka 12">
            <a:extLst>
              <a:ext uri="{FF2B5EF4-FFF2-40B4-BE49-F238E27FC236}">
                <a16:creationId xmlns:a16="http://schemas.microsoft.com/office/drawing/2014/main" id="{7884D010-2CB6-A462-E3B6-C9ACC623CA29}"/>
              </a:ext>
            </a:extLst>
          </p:cNvPr>
          <p:cNvSpPr/>
          <p:nvPr/>
        </p:nvSpPr>
        <p:spPr>
          <a:xfrm>
            <a:off x="9249549" y="3261427"/>
            <a:ext cx="330955" cy="3242342"/>
          </a:xfrm>
          <a:prstGeom prst="rightBrac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solidFill>
                  <a:prstClr val="black"/>
                </a:solidFill>
                <a:prstDash val="dash"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Nadpis 1">
            <a:extLst>
              <a:ext uri="{FF2B5EF4-FFF2-40B4-BE49-F238E27FC236}">
                <a16:creationId xmlns:a16="http://schemas.microsoft.com/office/drawing/2014/main" id="{53C7714A-3B80-ACBD-5F4B-C963000B421B}"/>
              </a:ext>
            </a:extLst>
          </p:cNvPr>
          <p:cNvSpPr txBox="1">
            <a:spLocks/>
          </p:cNvSpPr>
          <p:nvPr/>
        </p:nvSpPr>
        <p:spPr>
          <a:xfrm>
            <a:off x="9736563" y="4791950"/>
            <a:ext cx="2253671" cy="1257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Hlášení a exporty dat pro národní (plošné) registry, zdravotní pojišťovny a regulační autority </a:t>
            </a:r>
          </a:p>
        </p:txBody>
      </p:sp>
      <p:sp>
        <p:nvSpPr>
          <p:cNvPr id="25" name="Pravá složená závorka 76">
            <a:extLst>
              <a:ext uri="{FF2B5EF4-FFF2-40B4-BE49-F238E27FC236}">
                <a16:creationId xmlns:a16="http://schemas.microsoft.com/office/drawing/2014/main" id="{12D448B2-3A1D-3F02-87E2-B819E0A567DE}"/>
              </a:ext>
            </a:extLst>
          </p:cNvPr>
          <p:cNvSpPr/>
          <p:nvPr/>
        </p:nvSpPr>
        <p:spPr>
          <a:xfrm>
            <a:off x="4635904" y="777526"/>
            <a:ext cx="332298" cy="1606692"/>
          </a:xfrm>
          <a:prstGeom prst="rightBrac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solidFill>
                  <a:prstClr val="black"/>
                </a:solidFill>
                <a:prstDash val="dash"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Nadpis 1">
            <a:extLst>
              <a:ext uri="{FF2B5EF4-FFF2-40B4-BE49-F238E27FC236}">
                <a16:creationId xmlns:a16="http://schemas.microsoft.com/office/drawing/2014/main" id="{B27DCC6E-A4E5-D5BE-B18C-E35E683BE29F}"/>
              </a:ext>
            </a:extLst>
          </p:cNvPr>
          <p:cNvSpPr txBox="1">
            <a:spLocks/>
          </p:cNvSpPr>
          <p:nvPr/>
        </p:nvSpPr>
        <p:spPr>
          <a:xfrm>
            <a:off x="5092613" y="994480"/>
            <a:ext cx="4587660" cy="5664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Role výzkumných klinických registrů, studií,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sběrů dat v referenčních sítích poskytovatelů</a:t>
            </a:r>
          </a:p>
        </p:txBody>
      </p:sp>
      <p:sp>
        <p:nvSpPr>
          <p:cNvPr id="27" name="TextovéPole 78">
            <a:extLst>
              <a:ext uri="{FF2B5EF4-FFF2-40B4-BE49-F238E27FC236}">
                <a16:creationId xmlns:a16="http://schemas.microsoft.com/office/drawing/2014/main" id="{55E543C9-D59B-A5AC-3885-C0CA7D2A0A8F}"/>
              </a:ext>
            </a:extLst>
          </p:cNvPr>
          <p:cNvSpPr txBox="1"/>
          <p:nvPr/>
        </p:nvSpPr>
        <p:spPr>
          <a:xfrm>
            <a:off x="9669939" y="3740740"/>
            <a:ext cx="2225729" cy="43088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Centrální registry </a:t>
            </a:r>
          </a:p>
        </p:txBody>
      </p:sp>
      <p:cxnSp>
        <p:nvCxnSpPr>
          <p:cNvPr id="28" name="Přímá spojnice se šipkou 79">
            <a:extLst>
              <a:ext uri="{FF2B5EF4-FFF2-40B4-BE49-F238E27FC236}">
                <a16:creationId xmlns:a16="http://schemas.microsoft.com/office/drawing/2014/main" id="{80C95FA8-3796-3D21-AF12-95F6BBB7B00C}"/>
              </a:ext>
            </a:extLst>
          </p:cNvPr>
          <p:cNvCxnSpPr>
            <a:cxnSpLocks/>
          </p:cNvCxnSpPr>
          <p:nvPr/>
        </p:nvCxnSpPr>
        <p:spPr>
          <a:xfrm>
            <a:off x="5166092" y="1577777"/>
            <a:ext cx="4248157" cy="309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6" descr="http://www.logicplus.com.au/wp-content/uploads/2013/05/dedicated-servers.jpg">
            <a:extLst>
              <a:ext uri="{FF2B5EF4-FFF2-40B4-BE49-F238E27FC236}">
                <a16:creationId xmlns:a16="http://schemas.microsoft.com/office/drawing/2014/main" id="{06C03AE8-57BE-0C1C-17E4-2807485D0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335" y="4016232"/>
            <a:ext cx="1546842" cy="99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https://encrypted-tbn1.gstatic.com/images?q=tbn:ANd9GcRsnrIoJwOLc1Y4Cv-WiNBltFQQTtghjzuvks8KaawVzvhnBUkISw">
            <a:extLst>
              <a:ext uri="{FF2B5EF4-FFF2-40B4-BE49-F238E27FC236}">
                <a16:creationId xmlns:a16="http://schemas.microsoft.com/office/drawing/2014/main" id="{83A91D0F-639B-A1B9-A8E8-DFCDE8039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4170" y="1208731"/>
            <a:ext cx="587729" cy="72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ovéPole 82">
            <a:extLst>
              <a:ext uri="{FF2B5EF4-FFF2-40B4-BE49-F238E27FC236}">
                <a16:creationId xmlns:a16="http://schemas.microsoft.com/office/drawing/2014/main" id="{6CE812AC-68FC-169B-FECB-65B0DEF98EE8}"/>
              </a:ext>
            </a:extLst>
          </p:cNvPr>
          <p:cNvSpPr txBox="1"/>
          <p:nvPr/>
        </p:nvSpPr>
        <p:spPr>
          <a:xfrm>
            <a:off x="10215532" y="1204616"/>
            <a:ext cx="195111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Specializované (dílčí) registry</a:t>
            </a:r>
          </a:p>
        </p:txBody>
      </p:sp>
      <p:cxnSp>
        <p:nvCxnSpPr>
          <p:cNvPr id="32" name="Přímá spojnice se šipkou 83">
            <a:extLst>
              <a:ext uri="{FF2B5EF4-FFF2-40B4-BE49-F238E27FC236}">
                <a16:creationId xmlns:a16="http://schemas.microsoft.com/office/drawing/2014/main" id="{5EA38CF6-6245-3929-6B52-FCBA19742D87}"/>
              </a:ext>
            </a:extLst>
          </p:cNvPr>
          <p:cNvCxnSpPr>
            <a:cxnSpLocks/>
          </p:cNvCxnSpPr>
          <p:nvPr/>
        </p:nvCxnSpPr>
        <p:spPr>
          <a:xfrm flipH="1">
            <a:off x="8296430" y="2285712"/>
            <a:ext cx="806006" cy="167047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římá spojnice se šipkou 84">
            <a:extLst>
              <a:ext uri="{FF2B5EF4-FFF2-40B4-BE49-F238E27FC236}">
                <a16:creationId xmlns:a16="http://schemas.microsoft.com/office/drawing/2014/main" id="{C70844D3-25CF-308B-CE32-87954FFC476D}"/>
              </a:ext>
            </a:extLst>
          </p:cNvPr>
          <p:cNvCxnSpPr>
            <a:cxnSpLocks/>
          </p:cNvCxnSpPr>
          <p:nvPr/>
        </p:nvCxnSpPr>
        <p:spPr>
          <a:xfrm>
            <a:off x="9660094" y="2223387"/>
            <a:ext cx="1039140" cy="144040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Nadpis 1">
            <a:extLst>
              <a:ext uri="{FF2B5EF4-FFF2-40B4-BE49-F238E27FC236}">
                <a16:creationId xmlns:a16="http://schemas.microsoft.com/office/drawing/2014/main" id="{3DF3F8B9-EF56-468C-CB6C-F70CEE28BD84}"/>
              </a:ext>
            </a:extLst>
          </p:cNvPr>
          <p:cNvSpPr txBox="1">
            <a:spLocks/>
          </p:cNvSpPr>
          <p:nvPr/>
        </p:nvSpPr>
        <p:spPr>
          <a:xfrm>
            <a:off x="6746571" y="1333355"/>
            <a:ext cx="2824841" cy="1257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Výsledky obohacují administrativně sbíraná data</a:t>
            </a: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396ADADB-3DCF-1C41-4087-DED360585EB9}"/>
              </a:ext>
            </a:extLst>
          </p:cNvPr>
          <p:cNvSpPr txBox="1"/>
          <p:nvPr/>
        </p:nvSpPr>
        <p:spPr>
          <a:xfrm>
            <a:off x="3689270" y="5647860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</a:t>
            </a:r>
          </a:p>
        </p:txBody>
      </p: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E8A70C1B-0FF4-B731-BBBE-E7AF1D6493B4}"/>
              </a:ext>
            </a:extLst>
          </p:cNvPr>
          <p:cNvSpPr txBox="1"/>
          <p:nvPr/>
        </p:nvSpPr>
        <p:spPr>
          <a:xfrm>
            <a:off x="3947386" y="3312655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65ECD93C-C6A4-C112-3C0A-71E065ACCAFB}"/>
              </a:ext>
            </a:extLst>
          </p:cNvPr>
          <p:cNvSpPr txBox="1"/>
          <p:nvPr/>
        </p:nvSpPr>
        <p:spPr>
          <a:xfrm>
            <a:off x="4240929" y="1358503"/>
            <a:ext cx="519802" cy="4616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</a:t>
            </a:r>
          </a:p>
        </p:txBody>
      </p:sp>
    </p:spTree>
    <p:extLst>
      <p:ext uri="{BB962C8B-B14F-4D97-AF65-F5344CB8AC3E}">
        <p14:creationId xmlns:p14="http://schemas.microsoft.com/office/powerpoint/2010/main" val="29012362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335490" y="234852"/>
            <a:ext cx="10379363" cy="7747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Režimy práce s daty v NKIS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440962" y="1209245"/>
            <a:ext cx="4103160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Zpřístupnění / čtení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3424223" y="4267767"/>
            <a:ext cx="4103160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Zveřejnění 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5160780" y="5647324"/>
            <a:ext cx="4103160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Otevření 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288995" y="2669328"/>
            <a:ext cx="4103160" cy="58477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Poskytnutí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683133" y="993800"/>
            <a:ext cx="18573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Instituce dle zákona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5514057" y="2413007"/>
            <a:ext cx="27725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Identifikovaný uživatel 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7658837" y="4052322"/>
            <a:ext cx="35618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Řízená / recenzovaná publikace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9439767" y="5431879"/>
            <a:ext cx="2561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Otevřený formát</a:t>
            </a:r>
          </a:p>
        </p:txBody>
      </p:sp>
      <p:sp>
        <p:nvSpPr>
          <p:cNvPr id="17" name="TextovéPole 16"/>
          <p:cNvSpPr txBox="1"/>
          <p:nvPr/>
        </p:nvSpPr>
        <p:spPr>
          <a:xfrm rot="2254595">
            <a:off x="6351485" y="1117287"/>
            <a:ext cx="1987769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UŽIVATEL – ANALYTIK </a:t>
            </a:r>
          </a:p>
        </p:txBody>
      </p:sp>
      <p:sp>
        <p:nvSpPr>
          <p:cNvPr id="18" name="TextovéPole 17"/>
          <p:cNvSpPr txBox="1"/>
          <p:nvPr/>
        </p:nvSpPr>
        <p:spPr>
          <a:xfrm rot="2254595">
            <a:off x="2527936" y="5411085"/>
            <a:ext cx="1987769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UŽIVATEL - SPOTŘEBITEL</a:t>
            </a:r>
          </a:p>
        </p:txBody>
      </p: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2CF93B06-8F2F-BBBF-D14E-A0A22BFEF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01794" y="1218384"/>
            <a:ext cx="1859807" cy="56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13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160772" y="184913"/>
            <a:ext cx="12172967" cy="5794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Režimy otevírání dat NKIS 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446999" y="814290"/>
            <a:ext cx="492918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10800" rIns="18000" bIns="10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cs-CZ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cxnSp>
        <p:nvCxnSpPr>
          <p:cNvPr id="3" name="Přímá spojnice se šipkou 2">
            <a:extLst>
              <a:ext uri="{FF2B5EF4-FFF2-40B4-BE49-F238E27FC236}">
                <a16:creationId xmlns:a16="http://schemas.microsoft.com/office/drawing/2014/main" id="{F647FB51-8625-C961-64FF-0236F73B8E38}"/>
              </a:ext>
            </a:extLst>
          </p:cNvPr>
          <p:cNvCxnSpPr>
            <a:cxnSpLocks/>
          </p:cNvCxnSpPr>
          <p:nvPr/>
        </p:nvCxnSpPr>
        <p:spPr>
          <a:xfrm flipH="1">
            <a:off x="2058831" y="1149772"/>
            <a:ext cx="2267052" cy="1403422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ovéPole 3">
            <a:extLst>
              <a:ext uri="{FF2B5EF4-FFF2-40B4-BE49-F238E27FC236}">
                <a16:creationId xmlns:a16="http://schemas.microsoft.com/office/drawing/2014/main" id="{1269A943-908D-4D35-BDEC-BE2A39A009FE}"/>
              </a:ext>
            </a:extLst>
          </p:cNvPr>
          <p:cNvSpPr txBox="1"/>
          <p:nvPr/>
        </p:nvSpPr>
        <p:spPr>
          <a:xfrm>
            <a:off x="-16443" y="2553194"/>
            <a:ext cx="29155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Analytické reporty, 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</a:t>
            </a: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servis, portály</a:t>
            </a:r>
          </a:p>
        </p:txBody>
      </p:sp>
      <p:cxnSp>
        <p:nvCxnSpPr>
          <p:cNvPr id="6" name="Přímá spojnice se šipkou 5">
            <a:extLst>
              <a:ext uri="{FF2B5EF4-FFF2-40B4-BE49-F238E27FC236}">
                <a16:creationId xmlns:a16="http://schemas.microsoft.com/office/drawing/2014/main" id="{6F990F3E-E753-454C-C708-99FC5D875DDE}"/>
              </a:ext>
            </a:extLst>
          </p:cNvPr>
          <p:cNvCxnSpPr>
            <a:cxnSpLocks/>
          </p:cNvCxnSpPr>
          <p:nvPr/>
        </p:nvCxnSpPr>
        <p:spPr>
          <a:xfrm flipH="1">
            <a:off x="2597248" y="1524722"/>
            <a:ext cx="2133692" cy="3087471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>
            <a:extLst>
              <a:ext uri="{FF2B5EF4-FFF2-40B4-BE49-F238E27FC236}">
                <a16:creationId xmlns:a16="http://schemas.microsoft.com/office/drawing/2014/main" id="{431D6891-CFE6-8B66-8248-2A223988E6EF}"/>
              </a:ext>
            </a:extLst>
          </p:cNvPr>
          <p:cNvSpPr txBox="1"/>
          <p:nvPr/>
        </p:nvSpPr>
        <p:spPr>
          <a:xfrm>
            <a:off x="459247" y="4225560"/>
            <a:ext cx="291553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Agregované „excelové“ reporty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3" name="Přímá spojnice se šipkou 12">
            <a:extLst>
              <a:ext uri="{FF2B5EF4-FFF2-40B4-BE49-F238E27FC236}">
                <a16:creationId xmlns:a16="http://schemas.microsoft.com/office/drawing/2014/main" id="{8CC3A09B-4A61-B89C-7C19-3391CCDAED07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3951908" y="1438390"/>
            <a:ext cx="1484295" cy="438308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3F2DF34-2D79-0B4F-6C4A-E84738AC6424}"/>
              </a:ext>
            </a:extLst>
          </p:cNvPr>
          <p:cNvSpPr txBox="1"/>
          <p:nvPr/>
        </p:nvSpPr>
        <p:spPr>
          <a:xfrm>
            <a:off x="1894361" y="5821474"/>
            <a:ext cx="411509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Dílčí (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tématické</a:t>
            </a: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autorské) datové sady (otevřená data)</a:t>
            </a:r>
          </a:p>
        </p:txBody>
      </p:sp>
      <p:cxnSp>
        <p:nvCxnSpPr>
          <p:cNvPr id="16" name="Přímá spojnice se šipkou 15">
            <a:extLst>
              <a:ext uri="{FF2B5EF4-FFF2-40B4-BE49-F238E27FC236}">
                <a16:creationId xmlns:a16="http://schemas.microsoft.com/office/drawing/2014/main" id="{A68D6CE1-6BDB-53CB-39B0-A916FF0CCF3D}"/>
              </a:ext>
            </a:extLst>
          </p:cNvPr>
          <p:cNvCxnSpPr>
            <a:cxnSpLocks/>
          </p:cNvCxnSpPr>
          <p:nvPr/>
        </p:nvCxnSpPr>
        <p:spPr>
          <a:xfrm>
            <a:off x="6074204" y="1438390"/>
            <a:ext cx="1874042" cy="437960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0FAD6892-DBD0-9EDC-6C2E-33E5A08C4474}"/>
              </a:ext>
            </a:extLst>
          </p:cNvPr>
          <p:cNvSpPr txBox="1"/>
          <p:nvPr/>
        </p:nvSpPr>
        <p:spPr>
          <a:xfrm>
            <a:off x="6818565" y="5838977"/>
            <a:ext cx="51435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Komplexní otevřená 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(režimy: syntetická data, 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</a:t>
            </a: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room</a:t>
            </a: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4FBB49B3-7D6C-9640-0FB9-FC5FB205BF2F}"/>
              </a:ext>
            </a:extLst>
          </p:cNvPr>
          <p:cNvSpPr txBox="1"/>
          <p:nvPr/>
        </p:nvSpPr>
        <p:spPr>
          <a:xfrm>
            <a:off x="9528788" y="1914191"/>
            <a:ext cx="22682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Resortní referenční statistiky </a:t>
            </a:r>
          </a:p>
        </p:txBody>
      </p:sp>
      <p:cxnSp>
        <p:nvCxnSpPr>
          <p:cNvPr id="30" name="Přímá spojnice se šipkou 29">
            <a:extLst>
              <a:ext uri="{FF2B5EF4-FFF2-40B4-BE49-F238E27FC236}">
                <a16:creationId xmlns:a16="http://schemas.microsoft.com/office/drawing/2014/main" id="{9FD7297A-D4B8-8ACC-2AFB-071F43FD1625}"/>
              </a:ext>
            </a:extLst>
          </p:cNvPr>
          <p:cNvCxnSpPr>
            <a:cxnSpLocks/>
          </p:cNvCxnSpPr>
          <p:nvPr/>
        </p:nvCxnSpPr>
        <p:spPr>
          <a:xfrm>
            <a:off x="7011225" y="1020243"/>
            <a:ext cx="2835110" cy="1435037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římá spojnice se šipkou 4">
            <a:extLst>
              <a:ext uri="{FF2B5EF4-FFF2-40B4-BE49-F238E27FC236}">
                <a16:creationId xmlns:a16="http://schemas.microsoft.com/office/drawing/2014/main" id="{0CBA3DAC-3B42-E50B-49AB-EED5D3C1D7A4}"/>
              </a:ext>
            </a:extLst>
          </p:cNvPr>
          <p:cNvCxnSpPr>
            <a:cxnSpLocks/>
          </p:cNvCxnSpPr>
          <p:nvPr/>
        </p:nvCxnSpPr>
        <p:spPr>
          <a:xfrm>
            <a:off x="6624017" y="1336431"/>
            <a:ext cx="2633417" cy="2502165"/>
          </a:xfrm>
          <a:prstGeom prst="straightConnector1">
            <a:avLst/>
          </a:prstGeom>
          <a:ln w="571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1867DF4A-64BF-3BA5-320C-5A5A5B0E7473}"/>
              </a:ext>
            </a:extLst>
          </p:cNvPr>
          <p:cNvSpPr txBox="1"/>
          <p:nvPr/>
        </p:nvSpPr>
        <p:spPr>
          <a:xfrm>
            <a:off x="9257434" y="3662496"/>
            <a:ext cx="291553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Portál zdravotnických ukazatelů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18B9B635-EBAE-E518-E0ED-2BF8489C5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30940" y="557416"/>
            <a:ext cx="2057434" cy="62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1138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184765" y="234852"/>
            <a:ext cx="9471701" cy="5794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Režimy práce s daty vycházejí z různé informační hodnoty a citlivosti různých komponent NKIS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446999" y="814290"/>
            <a:ext cx="492918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10800" rIns="18000" bIns="10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cs-CZ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09312" y="1347220"/>
            <a:ext cx="10807878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Zcela volně dostupná </a:t>
            </a:r>
            <a:r>
              <a:rPr kumimoji="0" lang="cs-CZ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primární data</a:t>
            </a: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bez úprav</a:t>
            </a:r>
            <a:endParaRPr kumimoji="0" lang="cs-CZ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Data popisná a populační vztahující se k neživým objektům, zveřejněná se zákonným zmocněním a v souladu s účelem NZIS (příklad: popisné charakteristiky poskytovatelů zdravotních služeb, přístrojová technika a její parametry, charakteristiky vody v koupalištích, …)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1164938" y="3013120"/>
            <a:ext cx="1102706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Data zveřejnitelná po nezbytných úpravách – </a:t>
            </a:r>
            <a:r>
              <a:rPr kumimoji="0" lang="cs-CZ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datové sady a souhrny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Data vyžadující doplnění, transformaci a agregaci tak, aby při nemohla být identifikována žádná fyzická či právnická osoba. Publikované datové sady musí odpovídat účelu NZIS a musí vznikat dle standardizované metodiky. Příkladem úprav může být označení chybějících hodnot, korekce chybných záznamů, agregace skupin záznamů přes věkové kategorie pacientů, dopočet nových proměnných, apod. 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89546" y="4886596"/>
            <a:ext cx="965064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Data vyžadující referenční interpretaci – </a:t>
            </a:r>
            <a:r>
              <a:rPr kumimoji="0" lang="cs-CZ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referenční statistiky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Záznamy s vysokým rizikem chybné interpretace, která by mohla vést k nevratným a chybným rozhodnutím na straně pacientů, poskytovatelů či regulátorů. Příkladem může být např. nemocniční mortalita jako údaj vyžadující sofistikované analytické zpracování a interpretaci. Publikace takových statistik bude řízena prováděcím předpisem. </a:t>
            </a:r>
          </a:p>
        </p:txBody>
      </p:sp>
      <p:sp>
        <p:nvSpPr>
          <p:cNvPr id="7" name="TextovéPole 6"/>
          <p:cNvSpPr txBox="1"/>
          <p:nvPr/>
        </p:nvSpPr>
        <p:spPr>
          <a:xfrm rot="2847937">
            <a:off x="10426849" y="1406641"/>
            <a:ext cx="1665901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Otevření 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 rot="2799633">
            <a:off x="197294" y="5261897"/>
            <a:ext cx="1935287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Zveřejnění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EDB5F4E-2D09-5A4D-D943-0CF117A23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06615" y="234852"/>
            <a:ext cx="1859807" cy="56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9980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446999" y="814290"/>
            <a:ext cx="492918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10800" rIns="18000" bIns="10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cs-CZ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82469" y="427871"/>
            <a:ext cx="11027062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Data zveřejnitelná po nezbytných úpravách – </a:t>
            </a:r>
            <a:r>
              <a:rPr kumimoji="0" lang="cs-CZ" sz="28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datové sady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Data vyžadující doplnění, transformaci a agregaci tak, aby při nemohla být identifikována žádná fyzická či právnická osoba. Publikované datové sady musí odpovídat účelu NZIS a musí vznikat dle standardizované metodiky. Příkladem úprav může být označení chybějících hodnot, korekce chybných záznamů, agregace skupin záznamů přes věkové kategorie pacientů, dopočet nových proměnných, apod. </a:t>
            </a:r>
          </a:p>
        </p:txBody>
      </p:sp>
      <p:sp>
        <p:nvSpPr>
          <p:cNvPr id="2" name="Šipka: dolů 1">
            <a:extLst>
              <a:ext uri="{FF2B5EF4-FFF2-40B4-BE49-F238E27FC236}">
                <a16:creationId xmlns:a16="http://schemas.microsoft.com/office/drawing/2014/main" id="{1E320CB1-1768-59B2-BD47-A420E47669ED}"/>
              </a:ext>
            </a:extLst>
          </p:cNvPr>
          <p:cNvSpPr/>
          <p:nvPr/>
        </p:nvSpPr>
        <p:spPr>
          <a:xfrm>
            <a:off x="476250" y="2800350"/>
            <a:ext cx="1181100" cy="714375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1DE10A4D-A785-1D16-7032-135A22244994}"/>
              </a:ext>
            </a:extLst>
          </p:cNvPr>
          <p:cNvSpPr txBox="1"/>
          <p:nvPr/>
        </p:nvSpPr>
        <p:spPr>
          <a:xfrm>
            <a:off x="476249" y="3740693"/>
            <a:ext cx="3914775" cy="830997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Dílčí (tematické) datové sady určené k plnému zveřejnění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7D624C92-C9F1-E60C-32FB-AA8961C6E8AA}"/>
              </a:ext>
            </a:extLst>
          </p:cNvPr>
          <p:cNvSpPr/>
          <p:nvPr/>
        </p:nvSpPr>
        <p:spPr>
          <a:xfrm>
            <a:off x="10506075" y="2802983"/>
            <a:ext cx="1181100" cy="714375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662CAC17-B36F-732C-07AA-3DD0C20208CB}"/>
              </a:ext>
            </a:extLst>
          </p:cNvPr>
          <p:cNvSpPr txBox="1"/>
          <p:nvPr/>
        </p:nvSpPr>
        <p:spPr>
          <a:xfrm>
            <a:off x="7772400" y="3740692"/>
            <a:ext cx="3914775" cy="830997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Rozsáhlejší datové sady (kombinující různá data)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Šipka: doprava 5">
            <a:extLst>
              <a:ext uri="{FF2B5EF4-FFF2-40B4-BE49-F238E27FC236}">
                <a16:creationId xmlns:a16="http://schemas.microsoft.com/office/drawing/2014/main" id="{10BAE751-ADAD-DDB5-51DF-0BEAD73789F4}"/>
              </a:ext>
            </a:extLst>
          </p:cNvPr>
          <p:cNvSpPr/>
          <p:nvPr/>
        </p:nvSpPr>
        <p:spPr>
          <a:xfrm>
            <a:off x="876300" y="4962525"/>
            <a:ext cx="45720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97C2D249-D5BA-32BE-2CE7-23EF200DE618}"/>
              </a:ext>
            </a:extLst>
          </p:cNvPr>
          <p:cNvSpPr txBox="1"/>
          <p:nvPr/>
        </p:nvSpPr>
        <p:spPr>
          <a:xfrm>
            <a:off x="1400175" y="4933950"/>
            <a:ext cx="2552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 data / web 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Šipka: doprava 11">
            <a:extLst>
              <a:ext uri="{FF2B5EF4-FFF2-40B4-BE49-F238E27FC236}">
                <a16:creationId xmlns:a16="http://schemas.microsoft.com/office/drawing/2014/main" id="{E6BE2C9B-6C16-5481-B4BB-0D1B88350A8D}"/>
              </a:ext>
            </a:extLst>
          </p:cNvPr>
          <p:cNvSpPr/>
          <p:nvPr/>
        </p:nvSpPr>
        <p:spPr>
          <a:xfrm>
            <a:off x="8115300" y="5183862"/>
            <a:ext cx="45720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9186B544-7430-589B-8354-DFD882189E15}"/>
              </a:ext>
            </a:extLst>
          </p:cNvPr>
          <p:cNvSpPr txBox="1"/>
          <p:nvPr/>
        </p:nvSpPr>
        <p:spPr>
          <a:xfrm>
            <a:off x="8648700" y="4933950"/>
            <a:ext cx="2552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Režim dostupnosti přes syntetická data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Šipka: doprava 15">
            <a:extLst>
              <a:ext uri="{FF2B5EF4-FFF2-40B4-BE49-F238E27FC236}">
                <a16:creationId xmlns:a16="http://schemas.microsoft.com/office/drawing/2014/main" id="{1D4CD1EE-CB62-1A8B-22FE-17A9BB81D112}"/>
              </a:ext>
            </a:extLst>
          </p:cNvPr>
          <p:cNvSpPr/>
          <p:nvPr/>
        </p:nvSpPr>
        <p:spPr>
          <a:xfrm>
            <a:off x="8115300" y="6072413"/>
            <a:ext cx="457200" cy="3619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F1FA5F69-F0E6-DC97-5C63-2C46FE98BA47}"/>
              </a:ext>
            </a:extLst>
          </p:cNvPr>
          <p:cNvSpPr txBox="1"/>
          <p:nvPr/>
        </p:nvSpPr>
        <p:spPr>
          <a:xfrm>
            <a:off x="8648700" y="6072413"/>
            <a:ext cx="2552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Režim „</a:t>
            </a:r>
            <a:r>
              <a:rPr kumimoji="0" lang="cs-CZ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room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507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BD001-88EC-63FE-8C7A-6C6FF6F5A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243821"/>
            <a:ext cx="11595358" cy="523137"/>
          </a:xfrm>
        </p:spPr>
        <p:txBody>
          <a:bodyPr/>
          <a:lstStyle/>
          <a:p>
            <a:r>
              <a:rPr lang="cs-CZ" dirty="0"/>
              <a:t>Časová dostupnost dat klíčových komponent a registrů NZIS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3B83A5-B673-2C53-9C61-BD35F5C5E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05670"/>
              </p:ext>
            </p:extLst>
          </p:nvPr>
        </p:nvGraphicFramePr>
        <p:xfrm>
          <a:off x="367115" y="936350"/>
          <a:ext cx="11406309" cy="4403701"/>
        </p:xfrm>
        <a:graphic>
          <a:graphicData uri="http://schemas.openxmlformats.org/drawingml/2006/table">
            <a:tbl>
              <a:tblPr/>
              <a:tblGrid>
                <a:gridCol w="393321">
                  <a:extLst>
                    <a:ext uri="{9D8B030D-6E8A-4147-A177-3AD203B41FA5}">
                      <a16:colId xmlns:a16="http://schemas.microsoft.com/office/drawing/2014/main" val="3251042856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3039439811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912873947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997399809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4122617681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504519320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482490666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456972774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29012300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841309714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3950212767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607116719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4091464833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312982642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4140424551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4021356846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214175855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630173366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577428686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670356439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454352752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442074474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630915474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445833060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1695443047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3928393991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3480755733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421756420"/>
                    </a:ext>
                  </a:extLst>
                </a:gridCol>
                <a:gridCol w="393321">
                  <a:extLst>
                    <a:ext uri="{9D8B030D-6E8A-4147-A177-3AD203B41FA5}">
                      <a16:colId xmlns:a16="http://schemas.microsoft.com/office/drawing/2014/main" val="2619259307"/>
                    </a:ext>
                  </a:extLst>
                </a:gridCol>
              </a:tblGrid>
              <a:tr h="18249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1994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1995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1996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1997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1998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1999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2001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2002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2003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2004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2005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2006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2007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2008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2009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912228"/>
                  </a:ext>
                </a:extLst>
              </a:tr>
              <a:tr h="18249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847799"/>
                  </a:ext>
                </a:extLst>
              </a:tr>
              <a:tr h="282871">
                <a:tc gridSpan="29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NRHOSP (hospitalizace)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193666"/>
                  </a:ext>
                </a:extLst>
              </a:tr>
              <a:tr h="101196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1486"/>
                  </a:ext>
                </a:extLst>
              </a:tr>
              <a:tr h="282871">
                <a:tc gridSpan="29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Databáze zemřelých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119237"/>
                  </a:ext>
                </a:extLst>
              </a:tr>
              <a:tr h="98869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2909445"/>
                  </a:ext>
                </a:extLst>
              </a:tr>
              <a:tr h="282871">
                <a:tc gridSpan="29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NRRZ (reprodukční zdraví, vrozené vývojové vady)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8724065"/>
                  </a:ext>
                </a:extLst>
              </a:tr>
              <a:tr h="134134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082805"/>
                  </a:ext>
                </a:extLst>
              </a:tr>
              <a:tr h="282871">
                <a:tc gridSpan="29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 (onkologie), od 1976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36892"/>
                  </a:ext>
                </a:extLst>
              </a:tr>
              <a:tr h="143257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cs-CZ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744889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8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NRKI (</a:t>
                      </a:r>
                      <a:r>
                        <a:rPr lang="cs-CZ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kardiointervence</a:t>
                      </a:r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936715"/>
                  </a:ext>
                </a:extLst>
              </a:tr>
              <a:tr h="143258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478269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6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NKR (kardiochirurgie)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092162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566728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3">
                  <a:txBody>
                    <a:bodyPr/>
                    <a:lstStyle/>
                    <a:p>
                      <a:pPr algn="ctr" rtl="0" fontAlgn="ctr"/>
                      <a:r>
                        <a:rPr lang="cs-CZ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NRHZS (vykázaná péče)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767925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479848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NRPZS</a:t>
                      </a:r>
                      <a:r>
                        <a:rPr lang="cs-CZ" sz="15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421196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883168"/>
                  </a:ext>
                </a:extLst>
              </a:tr>
              <a:tr h="282871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>
                      <a:noFill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cs-CZ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NRZP</a:t>
                      </a:r>
                      <a:r>
                        <a:rPr lang="cs-CZ" sz="15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cs-CZ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74" marR="7674" marT="7674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8257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80ADF83-3C4A-5999-494E-29D5851114BD}"/>
              </a:ext>
            </a:extLst>
          </p:cNvPr>
          <p:cNvSpPr txBox="1"/>
          <p:nvPr/>
        </p:nvSpPr>
        <p:spPr>
          <a:xfrm>
            <a:off x="272591" y="6112968"/>
            <a:ext cx="5885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aseline="30000" dirty="0"/>
              <a:t>1 </a:t>
            </a:r>
            <a:r>
              <a:rPr lang="cs-CZ" sz="1600" dirty="0"/>
              <a:t>poskytovatelé zdravotních služeb</a:t>
            </a:r>
          </a:p>
          <a:p>
            <a:r>
              <a:rPr lang="cs-CZ" sz="1600" baseline="30000" dirty="0"/>
              <a:t>2</a:t>
            </a:r>
            <a:r>
              <a:rPr lang="cs-CZ" sz="1600" dirty="0"/>
              <a:t> zdravotnický personál, jeho odbornosti, specializace, věk a pohlaví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012CD6-10A4-7D48-6E67-698996FAF75D}"/>
              </a:ext>
            </a:extLst>
          </p:cNvPr>
          <p:cNvSpPr txBox="1"/>
          <p:nvPr/>
        </p:nvSpPr>
        <p:spPr>
          <a:xfrm>
            <a:off x="470517" y="3613211"/>
            <a:ext cx="45098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C00000"/>
                </a:solidFill>
              </a:rPr>
              <a:t>Všechny datové zdroje jsou za účelem analýz </a:t>
            </a:r>
          </a:p>
          <a:p>
            <a:r>
              <a:rPr lang="cs-CZ" dirty="0">
                <a:solidFill>
                  <a:srgbClr val="C00000"/>
                </a:solidFill>
              </a:rPr>
              <a:t>a tvorby anonymizovaných otevřených dat vzájemně propojitelné přes pseudonymní identifikátory pacientů a identifikaci zdravotnických zařízení.</a:t>
            </a:r>
          </a:p>
        </p:txBody>
      </p:sp>
    </p:spTree>
    <p:extLst>
      <p:ext uri="{BB962C8B-B14F-4D97-AF65-F5344CB8AC3E}">
        <p14:creationId xmlns:p14="http://schemas.microsoft.com/office/powerpoint/2010/main" val="22811897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3B444-0391-336B-1878-0ADB7D9C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0" y="160257"/>
            <a:ext cx="11987471" cy="523137"/>
          </a:xfrm>
        </p:spPr>
        <p:txBody>
          <a:bodyPr/>
          <a:lstStyle/>
          <a:p>
            <a:r>
              <a:rPr lang="cs-CZ" dirty="0"/>
              <a:t>Agregované datové přehledy vybraných kardiologických témat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094CE2-11B3-C6FF-CCE6-1E8298CEC49D}"/>
              </a:ext>
            </a:extLst>
          </p:cNvPr>
          <p:cNvSpPr txBox="1"/>
          <p:nvPr/>
        </p:nvSpPr>
        <p:spPr>
          <a:xfrm>
            <a:off x="289249" y="683394"/>
            <a:ext cx="1161350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Provedené kardiovaskulární intervence v období  2005–2021 (přehled_2021_NRKI.xlsx)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Report přináší základní údaje o kardiovaskulárních intervencích v České republice v letech 2005-2021 z dat Národního registru kardiovaskulárních operací a intervencí (NRKOI), modulu kardiovaskulárních intervencí (NRKI). Sumarizován je typ prováděné koronární i nekoronární intervence, charakteristiky pacientů, detailně jsou rozebrány koronární intervence z pohledu indikace, časů STEMI, angiografie a popisu vlastní PCI procedury včetně zasažených tepen a použitých stentů a komplikací výkonu.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Provedené kardiochirurgické operace v období  2007–2021 (přehled_2021_NKR.xlsx)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Report přináší základní údaje o kardiovaskulárních operacích v České republice v letech 2007-2021 z dat Národního registru kardiovaskulárních operací a intervencí (NRKOI), modulu kardiovaskulárních operací (NKR). Sumarizovány jsou sociodemografické charakteristiky operovaných pacientů, jejich kardiální anamnéza a historie předchozích intervencí, rizikovost z pohledu ICHS, předoperační vyšetření a stav a charakteristiky provedené kardiovaskulární operace.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Epidemiologie pacientů se srdečním selháním - prevalence pacientů s historií onemocnění (prehled_2021_srdecni_selhani.xlsx)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Report přináší základní údaje o epidemiologii pacientů s historií srdečního selhání z dat Národního registru hrazených zdravotních služeb (NRHZS) na základě vykázané zdravotní péče. Data jsou stratifikována dle pohlaví, věkových kategorií a regionu bydliště a výsledky jsou vyjádřeny v absolutních počtech, demografické struktuře pacientů a v přepočtu na 100 000 obyvatel dané kategorie.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Epidemiologie pacientů s ischemickou chorobou srdeční - prevalence pacientů s historií onemocnění (prehled_2021_ICHS.xlsx)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Report přináší základní údaje o epidemiologii pacientů s historií ischemické choroby srdeční z dat Národního registru hrazených zdravotních služeb (NRHZS) na základě vykázané zdravotní péče. Data jsou stratifikována dle pohlaví, věkových kategorií a regionu bydliště a výsledky jsou vyjádřeny v absolutních počtech, demografické struktuře pacientů a v přepočtu na 100 000 obyvatel dané kategorie.</a:t>
            </a:r>
          </a:p>
        </p:txBody>
      </p:sp>
    </p:spTree>
    <p:extLst>
      <p:ext uri="{BB962C8B-B14F-4D97-AF65-F5344CB8AC3E}">
        <p14:creationId xmlns:p14="http://schemas.microsoft.com/office/powerpoint/2010/main" val="17358366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sz="3600" dirty="0"/>
              <a:t>Národní kardiologický informační systém (NKIS)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4534" y="4991847"/>
            <a:ext cx="11170055" cy="1133602"/>
          </a:xfrm>
        </p:spPr>
        <p:txBody>
          <a:bodyPr>
            <a:normAutofit/>
          </a:bodyPr>
          <a:lstStyle/>
          <a:p>
            <a:pPr algn="l"/>
            <a:r>
              <a:rPr lang="cs-CZ" sz="2800" dirty="0"/>
              <a:t>Národní kardiologický informační systém (NKIS)</a:t>
            </a:r>
          </a:p>
          <a:p>
            <a:pPr algn="l"/>
            <a:r>
              <a:rPr lang="cs-CZ" sz="3800" dirty="0"/>
              <a:t>Sekce národního zdravotnického informačního portálu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52E1CD19-F97F-4DC8-213D-544055892323}"/>
              </a:ext>
            </a:extLst>
          </p:cNvPr>
          <p:cNvSpPr txBox="1"/>
          <p:nvPr/>
        </p:nvSpPr>
        <p:spPr>
          <a:xfrm>
            <a:off x="174534" y="6007608"/>
            <a:ext cx="61093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2"/>
              </a:rPr>
              <a:t>https://www.nzip.cz/nkis</a:t>
            </a:r>
            <a:endParaRPr kumimoji="0" lang="cs-CZ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55121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Nadpis 1"/>
          <p:cNvSpPr txBox="1">
            <a:spLocks/>
          </p:cNvSpPr>
          <p:nvPr/>
        </p:nvSpPr>
        <p:spPr>
          <a:xfrm>
            <a:off x="335490" y="234852"/>
            <a:ext cx="10379363" cy="63935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Portál Národního kardiologického informačního systému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990AFF4-CD2D-F29E-BA87-6EE827729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92" t="21685" r="29945" b="13113"/>
          <a:stretch/>
        </p:blipFill>
        <p:spPr>
          <a:xfrm>
            <a:off x="6243510" y="1762247"/>
            <a:ext cx="5764012" cy="499024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38D2BD42-E8B8-3F13-2F1A-3B3F6F69A0CB}"/>
              </a:ext>
            </a:extLst>
          </p:cNvPr>
          <p:cNvSpPr txBox="1"/>
          <p:nvPr/>
        </p:nvSpPr>
        <p:spPr>
          <a:xfrm>
            <a:off x="6096000" y="1261655"/>
            <a:ext cx="29103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3"/>
              </a:rPr>
              <a:t>https://www.nzip.cz/nkis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1D0AB041-AFAA-DFCC-13ED-627FD84C70D9}"/>
              </a:ext>
            </a:extLst>
          </p:cNvPr>
          <p:cNvSpPr txBox="1"/>
          <p:nvPr/>
        </p:nvSpPr>
        <p:spPr>
          <a:xfrm>
            <a:off x="184478" y="1429180"/>
            <a:ext cx="48056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kardiologický informační systém bude plně dostupný on-line v samostatné sekci 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Národním zdravotnickém informačním portálu 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https://www.nzip.cz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Obrázek 14" descr="Obsah obrázku text&#10;&#10;Popis byl vytvořen automaticky">
            <a:extLst>
              <a:ext uri="{FF2B5EF4-FFF2-40B4-BE49-F238E27FC236}">
                <a16:creationId xmlns:a16="http://schemas.microsoft.com/office/drawing/2014/main" id="{7C2B6758-EB27-07DC-8FBA-A938769B8A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9" r="12093" b="2610"/>
          <a:stretch/>
        </p:blipFill>
        <p:spPr>
          <a:xfrm>
            <a:off x="157424" y="2906508"/>
            <a:ext cx="5938576" cy="3634025"/>
          </a:xfrm>
          <a:prstGeom prst="rect">
            <a:avLst/>
          </a:prstGeom>
        </p:spPr>
      </p:pic>
      <p:sp>
        <p:nvSpPr>
          <p:cNvPr id="20" name="Šipka: doprava 19">
            <a:extLst>
              <a:ext uri="{FF2B5EF4-FFF2-40B4-BE49-F238E27FC236}">
                <a16:creationId xmlns:a16="http://schemas.microsoft.com/office/drawing/2014/main" id="{4B696395-CBCD-EADF-A690-FAA4CA72655A}"/>
              </a:ext>
            </a:extLst>
          </p:cNvPr>
          <p:cNvSpPr/>
          <p:nvPr/>
        </p:nvSpPr>
        <p:spPr>
          <a:xfrm>
            <a:off x="4990101" y="1553513"/>
            <a:ext cx="834852" cy="101109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2CF93B06-8F2F-BBBF-D14E-A0A22BFEFB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93202" y="2629509"/>
            <a:ext cx="1251569" cy="3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293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C8B5929D-DE3E-9C4F-5B09-D06FB30DFC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92" t="21685" r="29945" b="48603"/>
          <a:stretch/>
        </p:blipFill>
        <p:spPr>
          <a:xfrm>
            <a:off x="4355558" y="607211"/>
            <a:ext cx="3930749" cy="1550777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9F20303-2FDE-1DD6-DF2B-D9E9C46D8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42" y="141076"/>
            <a:ext cx="11595358" cy="523137"/>
          </a:xfrm>
        </p:spPr>
        <p:txBody>
          <a:bodyPr/>
          <a:lstStyle/>
          <a:p>
            <a:r>
              <a:rPr lang="cs-CZ" dirty="0"/>
              <a:t>Nový portál Národního kardiologického informačního systému</a:t>
            </a:r>
          </a:p>
        </p:txBody>
      </p:sp>
      <p:sp>
        <p:nvSpPr>
          <p:cNvPr id="8" name="TextovéPole 8">
            <a:extLst>
              <a:ext uri="{FF2B5EF4-FFF2-40B4-BE49-F238E27FC236}">
                <a16:creationId xmlns:a16="http://schemas.microsoft.com/office/drawing/2014/main" id="{234E0F41-2889-84C8-4E50-9B9168BF5A91}"/>
              </a:ext>
            </a:extLst>
          </p:cNvPr>
          <p:cNvSpPr txBox="1">
            <a:spLocks noChangeAspect="1"/>
          </p:cNvSpPr>
          <p:nvPr/>
        </p:nvSpPr>
        <p:spPr>
          <a:xfrm>
            <a:off x="114591" y="550244"/>
            <a:ext cx="29571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https://www.nzip.cz/nkis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0626B04-4103-FA61-DEFB-316A4641220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852"/>
          <a:stretch/>
        </p:blipFill>
        <p:spPr>
          <a:xfrm>
            <a:off x="2460272" y="2097049"/>
            <a:ext cx="7832802" cy="3791928"/>
          </a:xfrm>
          <a:prstGeom prst="rect">
            <a:avLst/>
          </a:prstGeom>
        </p:spPr>
      </p:pic>
      <p:sp>
        <p:nvSpPr>
          <p:cNvPr id="13" name="TextovéPole 1">
            <a:extLst>
              <a:ext uri="{FF2B5EF4-FFF2-40B4-BE49-F238E27FC236}">
                <a16:creationId xmlns:a16="http://schemas.microsoft.com/office/drawing/2014/main" id="{D17EC584-732D-E67C-8EC5-198E36465176}"/>
              </a:ext>
            </a:extLst>
          </p:cNvPr>
          <p:cNvSpPr txBox="1"/>
          <p:nvPr/>
        </p:nvSpPr>
        <p:spPr>
          <a:xfrm>
            <a:off x="71503" y="1223920"/>
            <a:ext cx="2236691" cy="58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Úvodní informace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Koncepce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4" name="Přímá spojnice se šipkou 13">
            <a:extLst>
              <a:ext uri="{FF2B5EF4-FFF2-40B4-BE49-F238E27FC236}">
                <a16:creationId xmlns:a16="http://schemas.microsoft.com/office/drawing/2014/main" id="{26677E1C-DA79-BCAB-1021-965F3CB7C739}"/>
              </a:ext>
            </a:extLst>
          </p:cNvPr>
          <p:cNvCxnSpPr>
            <a:cxnSpLocks/>
          </p:cNvCxnSpPr>
          <p:nvPr/>
        </p:nvCxnSpPr>
        <p:spPr>
          <a:xfrm flipH="1" flipV="1">
            <a:off x="2308194" y="1516307"/>
            <a:ext cx="763543" cy="10524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Přímá spojnice se šipkou 13">
            <a:extLst>
              <a:ext uri="{FF2B5EF4-FFF2-40B4-BE49-F238E27FC236}">
                <a16:creationId xmlns:a16="http://schemas.microsoft.com/office/drawing/2014/main" id="{83BA1255-9741-6380-0A98-C0119BF5E35E}"/>
              </a:ext>
            </a:extLst>
          </p:cNvPr>
          <p:cNvCxnSpPr>
            <a:cxnSpLocks/>
          </p:cNvCxnSpPr>
          <p:nvPr/>
        </p:nvCxnSpPr>
        <p:spPr>
          <a:xfrm flipH="1" flipV="1">
            <a:off x="2308194" y="1516306"/>
            <a:ext cx="3568823" cy="10524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TextovéPole 1">
            <a:extLst>
              <a:ext uri="{FF2B5EF4-FFF2-40B4-BE49-F238E27FC236}">
                <a16:creationId xmlns:a16="http://schemas.microsoft.com/office/drawing/2014/main" id="{73C04422-03FB-442F-163E-ED5DCB211369}"/>
              </a:ext>
            </a:extLst>
          </p:cNvPr>
          <p:cNvSpPr txBox="1"/>
          <p:nvPr/>
        </p:nvSpPr>
        <p:spPr>
          <a:xfrm>
            <a:off x="9883806" y="1100807"/>
            <a:ext cx="2236691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Tiskov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 konference a konferenční vystoupení</a:t>
            </a:r>
          </a:p>
        </p:txBody>
      </p:sp>
      <p:cxnSp>
        <p:nvCxnSpPr>
          <p:cNvPr id="19" name="Přímá spojnice se šipkou 13">
            <a:extLst>
              <a:ext uri="{FF2B5EF4-FFF2-40B4-BE49-F238E27FC236}">
                <a16:creationId xmlns:a16="http://schemas.microsoft.com/office/drawing/2014/main" id="{EED3446C-CF0A-06A6-BEFB-0B80ACA1ED60}"/>
              </a:ext>
            </a:extLst>
          </p:cNvPr>
          <p:cNvCxnSpPr>
            <a:cxnSpLocks/>
            <a:endCxn id="18" idx="2"/>
          </p:cNvCxnSpPr>
          <p:nvPr/>
        </p:nvCxnSpPr>
        <p:spPr>
          <a:xfrm flipV="1">
            <a:off x="9570128" y="1931804"/>
            <a:ext cx="1432024" cy="8144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2" name="TextovéPole 1">
            <a:extLst>
              <a:ext uri="{FF2B5EF4-FFF2-40B4-BE49-F238E27FC236}">
                <a16:creationId xmlns:a16="http://schemas.microsoft.com/office/drawing/2014/main" id="{AA6A360C-44F1-29A1-00FA-01FBCC71B119}"/>
              </a:ext>
            </a:extLst>
          </p:cNvPr>
          <p:cNvSpPr txBox="1"/>
          <p:nvPr/>
        </p:nvSpPr>
        <p:spPr>
          <a:xfrm>
            <a:off x="9915392" y="4574900"/>
            <a:ext cx="2236691" cy="107721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Informace a odkaz na samostatný portál regionálního zpravodajství PZÚ</a:t>
            </a:r>
          </a:p>
        </p:txBody>
      </p:sp>
      <p:cxnSp>
        <p:nvCxnSpPr>
          <p:cNvPr id="23" name="Přímá spojnice se šipkou 13">
            <a:extLst>
              <a:ext uri="{FF2B5EF4-FFF2-40B4-BE49-F238E27FC236}">
                <a16:creationId xmlns:a16="http://schemas.microsoft.com/office/drawing/2014/main" id="{F530729C-7F19-E3E8-DF6A-0C12697A739C}"/>
              </a:ext>
            </a:extLst>
          </p:cNvPr>
          <p:cNvCxnSpPr>
            <a:cxnSpLocks/>
            <a:endCxn id="22" idx="1"/>
          </p:cNvCxnSpPr>
          <p:nvPr/>
        </p:nvCxnSpPr>
        <p:spPr>
          <a:xfrm>
            <a:off x="9282532" y="4859167"/>
            <a:ext cx="632860" cy="25434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TextovéPole 1">
            <a:extLst>
              <a:ext uri="{FF2B5EF4-FFF2-40B4-BE49-F238E27FC236}">
                <a16:creationId xmlns:a16="http://schemas.microsoft.com/office/drawing/2014/main" id="{72E2595F-4D8F-402B-537F-77358C07C29C}"/>
              </a:ext>
            </a:extLst>
          </p:cNvPr>
          <p:cNvSpPr txBox="1"/>
          <p:nvPr/>
        </p:nvSpPr>
        <p:spPr>
          <a:xfrm>
            <a:off x="9883805" y="3068545"/>
            <a:ext cx="2236691" cy="132343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Analytický souhrn dat NKIS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ČR v mezinárodním srovnání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Systém CZ-DRG</a:t>
            </a:r>
          </a:p>
        </p:txBody>
      </p:sp>
      <p:cxnSp>
        <p:nvCxnSpPr>
          <p:cNvPr id="27" name="Přímá spojnice se šipkou 13">
            <a:extLst>
              <a:ext uri="{FF2B5EF4-FFF2-40B4-BE49-F238E27FC236}">
                <a16:creationId xmlns:a16="http://schemas.microsoft.com/office/drawing/2014/main" id="{F2DF104A-6ADA-4474-678D-8DA5A60A23F1}"/>
              </a:ext>
            </a:extLst>
          </p:cNvPr>
          <p:cNvCxnSpPr>
            <a:cxnSpLocks/>
            <a:endCxn id="26" idx="1"/>
          </p:cNvCxnSpPr>
          <p:nvPr/>
        </p:nvCxnSpPr>
        <p:spPr>
          <a:xfrm flipV="1">
            <a:off x="9312676" y="3730265"/>
            <a:ext cx="571129" cy="1524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" name="TextovéPole 1">
            <a:extLst>
              <a:ext uri="{FF2B5EF4-FFF2-40B4-BE49-F238E27FC236}">
                <a16:creationId xmlns:a16="http://schemas.microsoft.com/office/drawing/2014/main" id="{92C0A8E3-AFC8-B92B-8CD0-E293A1FA424B}"/>
              </a:ext>
            </a:extLst>
          </p:cNvPr>
          <p:cNvSpPr txBox="1"/>
          <p:nvPr/>
        </p:nvSpPr>
        <p:spPr>
          <a:xfrm>
            <a:off x="114591" y="6008997"/>
            <a:ext cx="2236691" cy="3385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Standardní ročenky</a:t>
            </a:r>
          </a:p>
        </p:txBody>
      </p:sp>
      <p:cxnSp>
        <p:nvCxnSpPr>
          <p:cNvPr id="30" name="Přímá spojnice se šipkou 13">
            <a:extLst>
              <a:ext uri="{FF2B5EF4-FFF2-40B4-BE49-F238E27FC236}">
                <a16:creationId xmlns:a16="http://schemas.microsoft.com/office/drawing/2014/main" id="{C70620A1-F21B-E4F4-8F0F-401BFF3478ED}"/>
              </a:ext>
            </a:extLst>
          </p:cNvPr>
          <p:cNvCxnSpPr>
            <a:cxnSpLocks/>
            <a:endCxn id="29" idx="3"/>
          </p:cNvCxnSpPr>
          <p:nvPr/>
        </p:nvCxnSpPr>
        <p:spPr>
          <a:xfrm flipH="1">
            <a:off x="2351282" y="5533870"/>
            <a:ext cx="720455" cy="6444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3" name="TextovéPole 1">
            <a:extLst>
              <a:ext uri="{FF2B5EF4-FFF2-40B4-BE49-F238E27FC236}">
                <a16:creationId xmlns:a16="http://schemas.microsoft.com/office/drawing/2014/main" id="{8ED87476-3C9E-B678-3ABF-F96700617AE6}"/>
              </a:ext>
            </a:extLst>
          </p:cNvPr>
          <p:cNvSpPr txBox="1"/>
          <p:nvPr/>
        </p:nvSpPr>
        <p:spPr>
          <a:xfrm>
            <a:off x="147542" y="3077932"/>
            <a:ext cx="2236691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Metodika otevírání dat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Otevřená data (sady)</a:t>
            </a:r>
          </a:p>
        </p:txBody>
      </p:sp>
      <p:cxnSp>
        <p:nvCxnSpPr>
          <p:cNvPr id="34" name="Přímá spojnice se šipkou 13">
            <a:extLst>
              <a:ext uri="{FF2B5EF4-FFF2-40B4-BE49-F238E27FC236}">
                <a16:creationId xmlns:a16="http://schemas.microsoft.com/office/drawing/2014/main" id="{416EF690-324F-1087-FB65-3EC6C00479D8}"/>
              </a:ext>
            </a:extLst>
          </p:cNvPr>
          <p:cNvCxnSpPr>
            <a:cxnSpLocks/>
            <a:endCxn id="33" idx="3"/>
          </p:cNvCxnSpPr>
          <p:nvPr/>
        </p:nvCxnSpPr>
        <p:spPr>
          <a:xfrm flipH="1" flipV="1">
            <a:off x="2384233" y="3493431"/>
            <a:ext cx="687504" cy="4540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7" name="TextovéPole 1">
            <a:extLst>
              <a:ext uri="{FF2B5EF4-FFF2-40B4-BE49-F238E27FC236}">
                <a16:creationId xmlns:a16="http://schemas.microsoft.com/office/drawing/2014/main" id="{105203E3-8F96-3FBF-C3C7-9C3112005495}"/>
              </a:ext>
            </a:extLst>
          </p:cNvPr>
          <p:cNvSpPr txBox="1"/>
          <p:nvPr/>
        </p:nvSpPr>
        <p:spPr>
          <a:xfrm>
            <a:off x="114591" y="4603485"/>
            <a:ext cx="2236691" cy="33855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Datové souhrny</a:t>
            </a:r>
          </a:p>
        </p:txBody>
      </p:sp>
      <p:cxnSp>
        <p:nvCxnSpPr>
          <p:cNvPr id="38" name="Přímá spojnice se šipkou 13">
            <a:extLst>
              <a:ext uri="{FF2B5EF4-FFF2-40B4-BE49-F238E27FC236}">
                <a16:creationId xmlns:a16="http://schemas.microsoft.com/office/drawing/2014/main" id="{D9FFFF77-B1DB-301F-D3E3-46E86134FCD6}"/>
              </a:ext>
            </a:extLst>
          </p:cNvPr>
          <p:cNvCxnSpPr>
            <a:cxnSpLocks/>
            <a:endCxn id="37" idx="3"/>
          </p:cNvCxnSpPr>
          <p:nvPr/>
        </p:nvCxnSpPr>
        <p:spPr>
          <a:xfrm flipH="1">
            <a:off x="2351282" y="4269710"/>
            <a:ext cx="3277161" cy="5030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4" name="TextovéPole 1">
            <a:extLst>
              <a:ext uri="{FF2B5EF4-FFF2-40B4-BE49-F238E27FC236}">
                <a16:creationId xmlns:a16="http://schemas.microsoft.com/office/drawing/2014/main" id="{0725F6B9-119C-D7AA-6CBE-6706BF3FB2FD}"/>
              </a:ext>
            </a:extLst>
          </p:cNvPr>
          <p:cNvSpPr txBox="1"/>
          <p:nvPr/>
        </p:nvSpPr>
        <p:spPr>
          <a:xfrm>
            <a:off x="3391752" y="5970030"/>
            <a:ext cx="5728513" cy="5847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Vyhledávání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poskytovatelů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kardiologii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Interaktivní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mapa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poskytovatelů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zdravotní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péče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kardiologii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5" name="Přímá spojnice se šipkou 13">
            <a:extLst>
              <a:ext uri="{FF2B5EF4-FFF2-40B4-BE49-F238E27FC236}">
                <a16:creationId xmlns:a16="http://schemas.microsoft.com/office/drawing/2014/main" id="{C98A761F-7D8E-E12E-AAFC-032781DD5089}"/>
              </a:ext>
            </a:extLst>
          </p:cNvPr>
          <p:cNvCxnSpPr>
            <a:cxnSpLocks/>
            <a:endCxn id="44" idx="0"/>
          </p:cNvCxnSpPr>
          <p:nvPr/>
        </p:nvCxnSpPr>
        <p:spPr>
          <a:xfrm flipH="1">
            <a:off x="6256009" y="5188260"/>
            <a:ext cx="1059191" cy="7817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F9C43355-6F31-0271-8AAB-D6043C2B3C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36069" y="1154985"/>
            <a:ext cx="1159931" cy="35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321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F86873-7EC6-A832-F22F-1B87AF569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0" y="103264"/>
            <a:ext cx="10712900" cy="6609035"/>
          </a:xfrm>
          <a:prstGeom prst="rect">
            <a:avLst/>
          </a:prstGeom>
        </p:spPr>
      </p:pic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FE2DAF66-4BB3-B5C5-FFE1-2EC33D391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81420" y="103264"/>
            <a:ext cx="1485134" cy="452369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A5229AE-257E-8F4D-1EB4-332D8EDBCA65}"/>
              </a:ext>
            </a:extLst>
          </p:cNvPr>
          <p:cNvSpPr txBox="1"/>
          <p:nvPr/>
        </p:nvSpPr>
        <p:spPr>
          <a:xfrm>
            <a:off x="7814591" y="6182360"/>
            <a:ext cx="29103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5"/>
              </a:rPr>
              <a:t>https://www.nzip.cz/nkis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79253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B85518-68B1-2565-4DAA-3A9E38E1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43329"/>
          </a:xfrm>
          <a:prstGeom prst="rect">
            <a:avLst/>
          </a:prstGeom>
        </p:spPr>
      </p:pic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D431075C-4449-49DF-6ECF-39982B1C8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5402" y="87981"/>
            <a:ext cx="2057434" cy="626690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F958CFB-CC16-C107-09E0-D3FD8FA28B9D}"/>
              </a:ext>
            </a:extLst>
          </p:cNvPr>
          <p:cNvSpPr txBox="1"/>
          <p:nvPr/>
        </p:nvSpPr>
        <p:spPr>
          <a:xfrm>
            <a:off x="9150397" y="5678279"/>
            <a:ext cx="29103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5"/>
              </a:rPr>
              <a:t>https://www.nzip.cz/nkis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8996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36F4ED-7290-453C-C7FE-7D841DB10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234"/>
            <a:ext cx="12192000" cy="6100671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8CBBB013-9D08-C8C3-18C1-EE68A4BD04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15402" y="87981"/>
            <a:ext cx="2057434" cy="626690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FA97E9BA-5361-FD43-43F3-DBC8D9F09C09}"/>
              </a:ext>
            </a:extLst>
          </p:cNvPr>
          <p:cNvSpPr txBox="1"/>
          <p:nvPr/>
        </p:nvSpPr>
        <p:spPr>
          <a:xfrm>
            <a:off x="9150397" y="5718471"/>
            <a:ext cx="29103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5"/>
              </a:rPr>
              <a:t>https://www.nzip.cz/nkis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0945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76478EA-25F8-F8D1-D480-074E76E04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192"/>
            <a:ext cx="12192000" cy="30880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7AFD2D-7199-CADB-395F-19F1A4812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50730"/>
            <a:ext cx="12192000" cy="2523118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8EF14F78-0D32-2E1E-7AE7-030596AF05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35499" y="304192"/>
            <a:ext cx="2057434" cy="626690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1F953F77-EBDF-B359-94B8-621B1CDAFFBA}"/>
              </a:ext>
            </a:extLst>
          </p:cNvPr>
          <p:cNvSpPr txBox="1"/>
          <p:nvPr/>
        </p:nvSpPr>
        <p:spPr>
          <a:xfrm>
            <a:off x="9150397" y="5718471"/>
            <a:ext cx="291030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  <a:hlinkClick r:id="rId6"/>
              </a:rPr>
              <a:t>https://www.nzip.cz/nkis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77754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922" y="4932990"/>
            <a:ext cx="9914382" cy="1133602"/>
          </a:xfrm>
        </p:spPr>
        <p:txBody>
          <a:bodyPr>
            <a:normAutofit fontScale="92500"/>
          </a:bodyPr>
          <a:lstStyle/>
          <a:p>
            <a:pPr algn="l"/>
            <a:r>
              <a:rPr lang="cs-CZ" dirty="0"/>
              <a:t>Regionální zpravodajství Národního kardiologického informačního systému: portál zdravotnických ukazatelů  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177FCA02-26B4-6BFB-4D87-CB6537DE368B}"/>
              </a:ext>
            </a:extLst>
          </p:cNvPr>
          <p:cNvSpPr txBox="1"/>
          <p:nvPr/>
        </p:nvSpPr>
        <p:spPr>
          <a:xfrm>
            <a:off x="275018" y="5876979"/>
            <a:ext cx="60943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https://pzu.uzis.cz</a:t>
            </a:r>
            <a:r>
              <a:rPr kumimoji="0" lang="cs-CZ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00164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4F2E6-AA4F-83A9-267A-BA00DC13C16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Portál zdravotnických ukazatelů (PZU)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2F8172F4-6150-48A4-9881-4ACDE1B374A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00424" y="698622"/>
            <a:ext cx="11397554" cy="55307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NZIS a demografická data jsou ÚZIS ČR prezentovaná v rámci souhrnného reportingu zdravotnických ukazatelů prostřednictvím 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Portálu zdravotnických ukazatelů (PZU)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online platform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ě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pro prezentaci regionálních da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t</a:t>
            </a: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PZU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umožňuje prezentovat vybrané zdravotnické ukazatele regionů České republiky v časové řadě od roku 1994.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Ukazatele jsou rozčleněny do kapitol: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315A8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Populace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315A8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Preventivní programy a vakcinace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315A8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Zdravotní služby a péče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315A8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Populační charakteristika vybraných onemocnění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315A8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Ekonomika ve zdravotnictví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Účelem systému, který navazuje na prezentační systémy pro kraje a okresy, je předkládat statistické údaje přehledným a pro uživatele snadným způsobem. Na rozdíl od předchozích systémů, které zobrazovaly izolované ukazatele za kraje a okresy, umožňuje nový systém získat zároveň hodnoty ukazatelů pro region jako celek (např. kraj) i za jeho nižší složky (např. okresy).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Ukazatele jsou k dispozici v jednotlivých letech, na úrovni regionů, pro celou populaci a dle pohlaví, i v detailních věkových kategorií (pro relevantní ukazatele)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Výstupy je možné uživatelsky generovat na stránce: Regionální zpravodajství NZIS - PZU</a:t>
            </a:r>
          </a:p>
        </p:txBody>
      </p:sp>
    </p:spTree>
    <p:extLst>
      <p:ext uri="{BB962C8B-B14F-4D97-AF65-F5344CB8AC3E}">
        <p14:creationId xmlns:p14="http://schemas.microsoft.com/office/powerpoint/2010/main" val="87785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BD001-88EC-63FE-8C7A-6C6FF6F5A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21" y="267525"/>
            <a:ext cx="11595358" cy="523137"/>
          </a:xfrm>
        </p:spPr>
        <p:txBody>
          <a:bodyPr/>
          <a:lstStyle/>
          <a:p>
            <a:r>
              <a:rPr lang="cs-CZ" dirty="0"/>
              <a:t>Vstupní data národního kardiologického informačního systému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3D9EE0-C68E-B21C-8B80-8E189B60C731}"/>
              </a:ext>
            </a:extLst>
          </p:cNvPr>
          <p:cNvSpPr txBox="1"/>
          <p:nvPr/>
        </p:nvSpPr>
        <p:spPr>
          <a:xfrm>
            <a:off x="1010900" y="1551963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NRHZS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8F8D5C-7A17-840E-09F5-BC020DA33051}"/>
              </a:ext>
            </a:extLst>
          </p:cNvPr>
          <p:cNvSpPr txBox="1"/>
          <p:nvPr/>
        </p:nvSpPr>
        <p:spPr>
          <a:xfrm>
            <a:off x="1010900" y="1993099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NRHOSP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B9EC78-82F0-7F53-E9E5-1FA3AA001669}"/>
              </a:ext>
            </a:extLst>
          </p:cNvPr>
          <p:cNvSpPr txBox="1"/>
          <p:nvPr/>
        </p:nvSpPr>
        <p:spPr>
          <a:xfrm>
            <a:off x="1010900" y="3316507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NRRZ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33453-3E7C-7B36-901E-EB02A6E4E178}"/>
              </a:ext>
            </a:extLst>
          </p:cNvPr>
          <p:cNvSpPr txBox="1"/>
          <p:nvPr/>
        </p:nvSpPr>
        <p:spPr>
          <a:xfrm>
            <a:off x="1010900" y="3757643"/>
            <a:ext cx="2059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Databáze zemřelých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BA8443-F0CF-092C-38E6-BABBADD51926}"/>
              </a:ext>
            </a:extLst>
          </p:cNvPr>
          <p:cNvSpPr txBox="1"/>
          <p:nvPr/>
        </p:nvSpPr>
        <p:spPr>
          <a:xfrm>
            <a:off x="1010900" y="4198779"/>
            <a:ext cx="128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Demografie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C287AD-A21F-D303-4E82-8A4B2E9533F3}"/>
              </a:ext>
            </a:extLst>
          </p:cNvPr>
          <p:cNvSpPr txBox="1"/>
          <p:nvPr/>
        </p:nvSpPr>
        <p:spPr>
          <a:xfrm>
            <a:off x="1010900" y="2434235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NRKI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C1DBB3-4E9D-F4FE-9E0D-8D1BB581D7AE}"/>
              </a:ext>
            </a:extLst>
          </p:cNvPr>
          <p:cNvSpPr txBox="1"/>
          <p:nvPr/>
        </p:nvSpPr>
        <p:spPr>
          <a:xfrm>
            <a:off x="1010900" y="2875371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NKR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6D5694-4CDB-0301-2D31-BB74B9578655}"/>
              </a:ext>
            </a:extLst>
          </p:cNvPr>
          <p:cNvSpPr txBox="1"/>
          <p:nvPr/>
        </p:nvSpPr>
        <p:spPr>
          <a:xfrm>
            <a:off x="1010900" y="4639915"/>
            <a:ext cx="787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NRPZS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1F75A7F-933C-99C2-EA68-901F4DC1138D}"/>
              </a:ext>
            </a:extLst>
          </p:cNvPr>
          <p:cNvSpPr txBox="1"/>
          <p:nvPr/>
        </p:nvSpPr>
        <p:spPr>
          <a:xfrm>
            <a:off x="1010900" y="5081049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NRZP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9670646-97DC-6BE8-7918-00A0B2390E42}"/>
              </a:ext>
            </a:extLst>
          </p:cNvPr>
          <p:cNvSpPr/>
          <p:nvPr/>
        </p:nvSpPr>
        <p:spPr>
          <a:xfrm>
            <a:off x="4807693" y="2547959"/>
            <a:ext cx="2038524" cy="19616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/>
              <a:t>Integrace dat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754E1DB-C7D6-77A1-AF02-761433B4C885}"/>
              </a:ext>
            </a:extLst>
          </p:cNvPr>
          <p:cNvCxnSpPr>
            <a:stCxn id="3" idx="3"/>
            <a:endCxn id="15" idx="1"/>
          </p:cNvCxnSpPr>
          <p:nvPr/>
        </p:nvCxnSpPr>
        <p:spPr>
          <a:xfrm>
            <a:off x="1827149" y="1736629"/>
            <a:ext cx="3279079" cy="1098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35D5C1E2-CE19-E947-F910-A64A38C660B1}"/>
              </a:ext>
            </a:extLst>
          </p:cNvPr>
          <p:cNvCxnSpPr>
            <a:cxnSpLocks/>
            <a:stCxn id="14" idx="3"/>
            <a:endCxn id="15" idx="3"/>
          </p:cNvCxnSpPr>
          <p:nvPr/>
        </p:nvCxnSpPr>
        <p:spPr>
          <a:xfrm flipV="1">
            <a:off x="1695703" y="4222341"/>
            <a:ext cx="3410525" cy="1043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919B4EF-F41A-162D-BAA3-5A41626D22B7}"/>
              </a:ext>
            </a:extLst>
          </p:cNvPr>
          <p:cNvCxnSpPr>
            <a:cxnSpLocks/>
            <a:stCxn id="4" idx="3"/>
            <a:endCxn id="15" idx="1"/>
          </p:cNvCxnSpPr>
          <p:nvPr/>
        </p:nvCxnSpPr>
        <p:spPr>
          <a:xfrm>
            <a:off x="1990655" y="2177765"/>
            <a:ext cx="3115573" cy="6574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2135C7D-7EBA-6505-0A46-ECD276CEED57}"/>
              </a:ext>
            </a:extLst>
          </p:cNvPr>
          <p:cNvCxnSpPr>
            <a:cxnSpLocks/>
            <a:stCxn id="13" idx="3"/>
            <a:endCxn id="15" idx="3"/>
          </p:cNvCxnSpPr>
          <p:nvPr/>
        </p:nvCxnSpPr>
        <p:spPr>
          <a:xfrm flipV="1">
            <a:off x="1798231" y="4222341"/>
            <a:ext cx="3307997" cy="602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4E3E6BA-C204-9955-A713-5B80F8E3137F}"/>
              </a:ext>
            </a:extLst>
          </p:cNvPr>
          <p:cNvCxnSpPr>
            <a:cxnSpLocks/>
            <a:stCxn id="11" idx="3"/>
            <a:endCxn id="15" idx="1"/>
          </p:cNvCxnSpPr>
          <p:nvPr/>
        </p:nvCxnSpPr>
        <p:spPr>
          <a:xfrm>
            <a:off x="1647613" y="2618901"/>
            <a:ext cx="3458615" cy="2163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BF33A93-D5D0-AE78-BB9D-A00AA17841E3}"/>
              </a:ext>
            </a:extLst>
          </p:cNvPr>
          <p:cNvCxnSpPr>
            <a:cxnSpLocks/>
            <a:stCxn id="10" idx="3"/>
            <a:endCxn id="15" idx="3"/>
          </p:cNvCxnSpPr>
          <p:nvPr/>
        </p:nvCxnSpPr>
        <p:spPr>
          <a:xfrm flipV="1">
            <a:off x="2292341" y="4222341"/>
            <a:ext cx="2813887" cy="1611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4F88633-F008-55A1-C288-2FB29F7101A9}"/>
              </a:ext>
            </a:extLst>
          </p:cNvPr>
          <p:cNvCxnSpPr>
            <a:cxnSpLocks/>
            <a:stCxn id="6" idx="3"/>
            <a:endCxn id="15" idx="2"/>
          </p:cNvCxnSpPr>
          <p:nvPr/>
        </p:nvCxnSpPr>
        <p:spPr>
          <a:xfrm flipV="1">
            <a:off x="3070631" y="3528790"/>
            <a:ext cx="1737062" cy="4135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DD052A7-C6CF-9D3D-3A7E-8E64078E06AC}"/>
              </a:ext>
            </a:extLst>
          </p:cNvPr>
          <p:cNvCxnSpPr>
            <a:cxnSpLocks/>
            <a:stCxn id="5" idx="3"/>
            <a:endCxn id="15" idx="2"/>
          </p:cNvCxnSpPr>
          <p:nvPr/>
        </p:nvCxnSpPr>
        <p:spPr>
          <a:xfrm>
            <a:off x="1702115" y="3501173"/>
            <a:ext cx="3105578" cy="27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C55701F-24CA-CA52-BAEA-7BF10C8B785A}"/>
              </a:ext>
            </a:extLst>
          </p:cNvPr>
          <p:cNvCxnSpPr>
            <a:cxnSpLocks/>
            <a:stCxn id="12" idx="3"/>
            <a:endCxn id="15" idx="2"/>
          </p:cNvCxnSpPr>
          <p:nvPr/>
        </p:nvCxnSpPr>
        <p:spPr>
          <a:xfrm>
            <a:off x="1589905" y="3060037"/>
            <a:ext cx="3217788" cy="4687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FA622CA-5456-9A64-16AF-723D2BB17880}"/>
              </a:ext>
            </a:extLst>
          </p:cNvPr>
          <p:cNvSpPr txBox="1"/>
          <p:nvPr/>
        </p:nvSpPr>
        <p:spPr>
          <a:xfrm>
            <a:off x="8065541" y="1091474"/>
            <a:ext cx="1701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Epidemiologie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B1F888B-A88B-E84F-9E09-75D8308D19BC}"/>
              </a:ext>
            </a:extLst>
          </p:cNvPr>
          <p:cNvSpPr txBox="1"/>
          <p:nvPr/>
        </p:nvSpPr>
        <p:spPr>
          <a:xfrm>
            <a:off x="8065541" y="1582797"/>
            <a:ext cx="3281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Demografické charakteristiky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6D7334-0393-E8D7-26C5-9DD6C805EDCE}"/>
              </a:ext>
            </a:extLst>
          </p:cNvPr>
          <p:cNvSpPr txBox="1"/>
          <p:nvPr/>
        </p:nvSpPr>
        <p:spPr>
          <a:xfrm>
            <a:off x="8065541" y="2074120"/>
            <a:ext cx="15078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Komorbidity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507CEB-9994-508F-7539-F0D494060FAE}"/>
              </a:ext>
            </a:extLst>
          </p:cNvPr>
          <p:cNvSpPr txBox="1"/>
          <p:nvPr/>
        </p:nvSpPr>
        <p:spPr>
          <a:xfrm>
            <a:off x="8065541" y="2565443"/>
            <a:ext cx="11879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Mortalita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DDD7F6E-D37D-80BC-B119-E3DFB7BAFF26}"/>
              </a:ext>
            </a:extLst>
          </p:cNvPr>
          <p:cNvSpPr txBox="1"/>
          <p:nvPr/>
        </p:nvSpPr>
        <p:spPr>
          <a:xfrm>
            <a:off x="8065541" y="4039412"/>
            <a:ext cx="795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Léčba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D3448C-98D8-7DC4-7156-678C81D34A52}"/>
              </a:ext>
            </a:extLst>
          </p:cNvPr>
          <p:cNvSpPr txBox="1"/>
          <p:nvPr/>
        </p:nvSpPr>
        <p:spPr>
          <a:xfrm>
            <a:off x="8065541" y="3056766"/>
            <a:ext cx="852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Přežití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9FB320-DC4F-2697-73DD-46D0C0AD9658}"/>
              </a:ext>
            </a:extLst>
          </p:cNvPr>
          <p:cNvSpPr txBox="1"/>
          <p:nvPr/>
        </p:nvSpPr>
        <p:spPr>
          <a:xfrm>
            <a:off x="8065541" y="3548089"/>
            <a:ext cx="1587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Hospitalizace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C865CF4-61CA-DB88-887F-26628AB58226}"/>
              </a:ext>
            </a:extLst>
          </p:cNvPr>
          <p:cNvSpPr txBox="1"/>
          <p:nvPr/>
        </p:nvSpPr>
        <p:spPr>
          <a:xfrm>
            <a:off x="1010899" y="5518130"/>
            <a:ext cx="596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DRG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0AD91FF-3581-45E0-F176-22754A6667CD}"/>
              </a:ext>
            </a:extLst>
          </p:cNvPr>
          <p:cNvCxnSpPr>
            <a:cxnSpLocks/>
            <a:stCxn id="32" idx="3"/>
            <a:endCxn id="15" idx="3"/>
          </p:cNvCxnSpPr>
          <p:nvPr/>
        </p:nvCxnSpPr>
        <p:spPr>
          <a:xfrm flipV="1">
            <a:off x="1607024" y="4222341"/>
            <a:ext cx="3499204" cy="1480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622B95C-0912-7B45-080C-532FF4CC3681}"/>
              </a:ext>
            </a:extLst>
          </p:cNvPr>
          <p:cNvSpPr txBox="1"/>
          <p:nvPr/>
        </p:nvSpPr>
        <p:spPr>
          <a:xfrm>
            <a:off x="8065541" y="4530735"/>
            <a:ext cx="2251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Personální kapacity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001B5E2-44B7-DB27-9522-C0A2C4594B50}"/>
              </a:ext>
            </a:extLst>
          </p:cNvPr>
          <p:cNvSpPr txBox="1"/>
          <p:nvPr/>
        </p:nvSpPr>
        <p:spPr>
          <a:xfrm>
            <a:off x="8065541" y="5513381"/>
            <a:ext cx="1708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Otevřená data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580DC2E-1AD5-90E4-AA89-DAA260B83FE3}"/>
              </a:ext>
            </a:extLst>
          </p:cNvPr>
          <p:cNvSpPr txBox="1"/>
          <p:nvPr/>
        </p:nvSpPr>
        <p:spPr>
          <a:xfrm>
            <a:off x="8065541" y="5022058"/>
            <a:ext cx="2417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Zdravotnická zařízení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B198F8F-FCA5-6C7B-42C8-4117B3923EDA}"/>
              </a:ext>
            </a:extLst>
          </p:cNvPr>
          <p:cNvSpPr txBox="1"/>
          <p:nvPr/>
        </p:nvSpPr>
        <p:spPr>
          <a:xfrm>
            <a:off x="8065541" y="6004706"/>
            <a:ext cx="11641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b="1" dirty="0">
                <a:solidFill>
                  <a:srgbClr val="0070C0"/>
                </a:solidFill>
              </a:rPr>
              <a:t>Atd., atd.</a:t>
            </a: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35084896-F4E2-5EAE-49CF-5B195DAD0970}"/>
              </a:ext>
            </a:extLst>
          </p:cNvPr>
          <p:cNvSpPr/>
          <p:nvPr/>
        </p:nvSpPr>
        <p:spPr>
          <a:xfrm rot="5400000">
            <a:off x="6578356" y="3280863"/>
            <a:ext cx="1755045" cy="46823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Grafický objekt 31">
            <a:extLst>
              <a:ext uri="{FF2B5EF4-FFF2-40B4-BE49-F238E27FC236}">
                <a16:creationId xmlns:a16="http://schemas.microsoft.com/office/drawing/2014/main" id="{E5694326-1F1D-5C40-F957-487180BE8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30336" y="958816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4352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3B444-0391-336B-1878-0ADB7D9C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0" y="160257"/>
            <a:ext cx="11987471" cy="523137"/>
          </a:xfrm>
        </p:spPr>
        <p:txBody>
          <a:bodyPr/>
          <a:lstStyle/>
          <a:p>
            <a:r>
              <a:rPr lang="cs-CZ" dirty="0"/>
              <a:t>Význam portálu zdravotnických ukazatelů (PZU) pro NKVP ČR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4FEE556-9C34-B9E5-80F7-F09771CC8D73}"/>
              </a:ext>
            </a:extLst>
          </p:cNvPr>
          <p:cNvSpPr txBox="1">
            <a:spLocks/>
          </p:cNvSpPr>
          <p:nvPr/>
        </p:nvSpPr>
        <p:spPr>
          <a:xfrm>
            <a:off x="342522" y="683394"/>
            <a:ext cx="11506955" cy="549263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Portál zdravotnických ukazatelů představuje snadno dostupnou online formu informací jak pro laickou veřejnost, tak pro odborníky umožňující sledovat aktuální stav populace a jeho vývoj z pohledu kardiovaskulárních diagnóz. Data jsou primárně prezentována ve srovnání regionů, kromě toho jsou možné pohledy dle věku, pohlaví a jejich kombinace a různé standardizace dat (absolutní počty, procentuální zastoupení, přepočet na 100 000 obyvatel). Na základě požadavků je možné přidávat další ukazatele z dat Národního informačního systému (NZIS) související se sledováním kardiovaskulárního zdraví obyvatelstva a Národním kardiologickým plánem.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současné verzi PZU jsou k dispozici údaje o prevenci, rizikových faktorech a životním stylu související s kardiovaskulárním zdravím, epidemiologie a mortalita vybraných kardiovaskulárních onemocnění, poskytovaná zdravotní péče (hospitalizace, farmakoterapie, kardiovaskulární intervence a operace). Dostupná data umožňují i hodnocení kapacit zdravotní péče, ty jsou zastoupeny počty lékařů dle specializace.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Současná verze systému PZU obsahuje 848 ukazatelů (při zahrnutí různých úrovní geografických detailů, věkových stratifikací a standardizací jde o 31 797 dílčích ukazatelů)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Potenciál dat NZIS je nicméně mnohem širší a PZU je možné dále rozšiřovat na základě již existujících ad-hoc analýz v různých oblastech</a:t>
            </a:r>
          </a:p>
        </p:txBody>
      </p:sp>
    </p:spTree>
    <p:extLst>
      <p:ext uri="{BB962C8B-B14F-4D97-AF65-F5344CB8AC3E}">
        <p14:creationId xmlns:p14="http://schemas.microsoft.com/office/powerpoint/2010/main" val="178943944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C8AE7-D16C-A083-BDC3-2BE8070C2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Pozice PZU v procesu zpracování a prezentace dat NKIS</a:t>
            </a:r>
            <a:endParaRPr lang="cs-CZ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F8B5D3-3BD8-549E-D198-CEF8453E4FBC}"/>
              </a:ext>
            </a:extLst>
          </p:cNvPr>
          <p:cNvSpPr/>
          <p:nvPr/>
        </p:nvSpPr>
        <p:spPr>
          <a:xfrm>
            <a:off x="0" y="5855572"/>
            <a:ext cx="12192000" cy="986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B68A24-231F-69F6-FAF3-A72789DBBA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80796" y="944694"/>
            <a:ext cx="138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Vstupní data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6211A4-C026-A56D-36E1-8AFC05490DB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51934" y="944694"/>
            <a:ext cx="1438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Integrace dat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D905DA-91D4-6F83-07E4-6928282CC3C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14859" y="2289856"/>
            <a:ext cx="3682864" cy="91491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Jednotná data napříč celým hodnoceným obdobím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1729CE-009C-296E-E7F2-57CC92CF19D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175885" y="2574289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Open datové sady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88B468-8EC1-6ACF-0F0E-B3F6068D40B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75885" y="4908595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Ročenky / H2030 report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780550-AFF4-48B6-ECCF-72D62CD3DB4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175885" y="3352391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(Automatizované) tabulkové souhrny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4F0E40-1745-2786-0908-8954B8749A4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879906" y="944694"/>
            <a:ext cx="178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Příprava výstupů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73FFF9-D5A8-337C-5509-97305182D64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016284" y="1258040"/>
            <a:ext cx="3666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Standardizovaná data jsou základem pro veškerou analytickou činnost a její automatizaci.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66A499-F8C7-30C5-E167-1FB634CB9F2C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276696" y="6103611"/>
            <a:ext cx="74672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Klíčovou komponentou procesu přípravy je nastavení procesu aktualizace po každém uzavřeném roku, kromě vlastního aktualizačního skriptu je nezbytná i aktualizace číselníků a zapracování proběhlých změn.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1AAA16-EBC9-D6F9-319E-6A1A6FFF44A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82556" y="1258040"/>
            <a:ext cx="403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Plně integrovaná data napříč všemi časovými obdobími sběru s maximálně konzistentními údaji jsou základem jakýchkoliv automatizovaných i ručně vytvářených analytických výstupů.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DDC7F3-7491-3020-9734-B80706AC7E7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809317" y="3572144"/>
            <a:ext cx="3682864" cy="91491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Jednotné číselníky  napříč celým hodnoceným obdobím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6D4D8D-DEAE-F458-43B1-196BD38C5BB3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809317" y="4940658"/>
            <a:ext cx="3682864" cy="914914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Nastavení automatizovaného procesu přidávání dalších uzavřených let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77D5DE-511D-C17D-9676-E35009ACA905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175885" y="3741442"/>
            <a:ext cx="3666877" cy="327627"/>
          </a:xfrm>
          <a:prstGeom prst="rect">
            <a:avLst/>
          </a:prstGeom>
          <a:solidFill>
            <a:srgbClr val="C00000"/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Portál zdravotnických ukazatelů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1582A4-71D5-5170-7A4D-46E773A02736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8175885" y="4519544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Reporty pro centra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2FBD11-23B8-78BB-7123-8A7E04AEA22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175885" y="5297646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 hoc-analýzy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8AB9C44-B113-7CDF-B027-612369F05237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flipV="1">
            <a:off x="7906304" y="1306202"/>
            <a:ext cx="0" cy="4806177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dash"/>
            <a:miter lim="800000"/>
          </a:ln>
          <a:effectLst/>
        </p:spPr>
      </p:cxnSp>
      <p:sp>
        <p:nvSpPr>
          <p:cNvPr id="20" name="Right Brace 19">
            <a:extLst>
              <a:ext uri="{FF2B5EF4-FFF2-40B4-BE49-F238E27FC236}">
                <a16:creationId xmlns:a16="http://schemas.microsoft.com/office/drawing/2014/main" id="{835BD039-356B-09DE-0839-3A920903EFC9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7481741" y="2082471"/>
            <a:ext cx="534545" cy="3899474"/>
          </a:xfrm>
          <a:prstGeom prst="rightBrace">
            <a:avLst>
              <a:gd name="adj1" fmla="val 0"/>
              <a:gd name="adj2" fmla="val 50000"/>
            </a:avLst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E32CC93-0E32-1333-602E-D87519B428D3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>
            <a:off x="8056365" y="1781260"/>
            <a:ext cx="0" cy="4163863"/>
          </a:xfrm>
          <a:prstGeom prst="straightConnector1">
            <a:avLst/>
          </a:prstGeom>
          <a:ln w="38100">
            <a:solidFill>
              <a:srgbClr val="00B0F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8927A4D-EEB9-FD46-F5AC-B7419B845DDE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 rot="5400000">
            <a:off x="11274485" y="2268276"/>
            <a:ext cx="1505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Automatizace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1B7FEEA-AE08-4A08-7489-2C110349B48D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 rot="5400000">
            <a:off x="11274485" y="5267798"/>
            <a:ext cx="15054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Odborná analýza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7C82BB-660A-D69C-3E12-9978908DE6FE}"/>
              </a:ext>
            </a:extLst>
          </p:cNvPr>
          <p:cNvCxnSpPr>
            <a:cxnSpLocks/>
          </p:cNvCxnSpPr>
          <p:nvPr>
            <p:custDataLst>
              <p:tags r:id="rId21"/>
            </p:custDataLst>
          </p:nvPr>
        </p:nvCxnSpPr>
        <p:spPr>
          <a:xfrm flipV="1">
            <a:off x="3550269" y="1306202"/>
            <a:ext cx="0" cy="4806177"/>
          </a:xfrm>
          <a:prstGeom prst="line">
            <a:avLst/>
          </a:prstGeom>
          <a:noFill/>
          <a:ln w="6350" cap="flat" cmpd="sng" algn="ctr">
            <a:solidFill>
              <a:srgbClr val="4472C4"/>
            </a:solidFill>
            <a:prstDash val="dash"/>
            <a:miter lim="800000"/>
          </a:ln>
          <a:effectLst/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1FFE119-A522-3C95-236B-54C4585552CF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412955" y="2289856"/>
            <a:ext cx="2803601" cy="914914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Formuláře registrů v různých obdobích (změny CRF v čase)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91191C7-84EF-6C4E-99D3-36C1DB83C156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412955" y="3572144"/>
            <a:ext cx="2803601" cy="914914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Číselníky registrů v různých obdobích (změny v čase)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6FD572-5D86-C09B-CF1C-0330B4C997BB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1080796" y="944694"/>
            <a:ext cx="138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Vstupní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968DCB-FF15-4310-C526-3E3E87637D25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412955" y="4940658"/>
            <a:ext cx="2803601" cy="914914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Technické řešení sběru dat v průběhu času pomocí různých systémů a databází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E82641A-7EE9-29D1-B18F-4FEBFBF76E0B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840758" y="5974431"/>
            <a:ext cx="23757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Aktualizace v rámci každoročního zpracování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B7E31E-8BCE-97F1-F8C8-94C1C3F0E228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33267" y="1258040"/>
            <a:ext cx="3159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Registry NZIS se v průběhu doby měnily z hlediska struktury a obsahu formulářů i systémů pro sběr dat – nejednotná forma vstupních dat</a:t>
            </a:r>
          </a:p>
        </p:txBody>
      </p:sp>
      <p:sp>
        <p:nvSpPr>
          <p:cNvPr id="31" name="Right Brace 30">
            <a:extLst>
              <a:ext uri="{FF2B5EF4-FFF2-40B4-BE49-F238E27FC236}">
                <a16:creationId xmlns:a16="http://schemas.microsoft.com/office/drawing/2014/main" id="{C27DC351-BDEC-575B-FC6E-C1A7EF8FD927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3125706" y="2082471"/>
            <a:ext cx="534545" cy="3899474"/>
          </a:xfrm>
          <a:prstGeom prst="rightBrace">
            <a:avLst>
              <a:gd name="adj1" fmla="val 0"/>
              <a:gd name="adj2" fmla="val 50000"/>
            </a:avLst>
          </a:prstGeom>
          <a:noFill/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FE438CD-4610-01C6-CE82-6023FD451030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8175885" y="2963340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Online vizualizace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9BFF67-7BED-C297-4868-BE9B1234980B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8175885" y="4130493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Resortní referenční statistiky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E134BA-F37D-046F-6F7A-E82018770BF4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8175885" y="2185238"/>
            <a:ext cx="3666877" cy="327627"/>
          </a:xfrm>
          <a:prstGeom prst="rect">
            <a:avLst/>
          </a:prstGeom>
          <a:solidFill>
            <a:srgbClr val="FFE699"/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Syntetická data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9C51989-D6D9-F7A4-09F6-F44234120233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8175885" y="5686694"/>
            <a:ext cx="3666877" cy="327627"/>
          </a:xfrm>
          <a:prstGeom prst="rect">
            <a:avLst/>
          </a:prstGeom>
          <a:solidFill>
            <a:srgbClr val="FFC000">
              <a:lumMod val="40000"/>
              <a:lumOff val="60000"/>
            </a:srgbClr>
          </a:solidFill>
          <a:ln>
            <a:solidFill>
              <a:sysClr val="windowText" lastClr="000000"/>
            </a:solidFill>
          </a:ln>
        </p:spPr>
        <p:txBody>
          <a:bodyPr wrap="square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E0FA49-C545-F8E5-EC17-BFCD9350F31D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8175885" y="1796187"/>
            <a:ext cx="3666877" cy="327627"/>
          </a:xfrm>
          <a:prstGeom prst="rect">
            <a:avLst/>
          </a:prstGeom>
          <a:solidFill>
            <a:srgbClr val="FFE699"/>
          </a:soli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Safe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room</a:t>
            </a: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60364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3B444-0391-336B-1878-0ADB7D9C5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29" y="131177"/>
            <a:ext cx="11987471" cy="523137"/>
          </a:xfrm>
        </p:spPr>
        <p:txBody>
          <a:bodyPr/>
          <a:lstStyle/>
          <a:p>
            <a:r>
              <a:rPr lang="cs-CZ" dirty="0"/>
              <a:t>Nové skupiny kardiologických ukazatelů portálu zdravotnických ukazatelů (PZU)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C674EE6-0D07-DCF5-D69C-8535C120596E}"/>
              </a:ext>
            </a:extLst>
          </p:cNvPr>
          <p:cNvGraphicFramePr>
            <a:graphicFrameLocks noGrp="1"/>
          </p:cNvGraphicFramePr>
          <p:nvPr/>
        </p:nvGraphicFramePr>
        <p:xfrm>
          <a:off x="296264" y="683394"/>
          <a:ext cx="5823410" cy="59937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2906">
                  <a:extLst>
                    <a:ext uri="{9D8B030D-6E8A-4147-A177-3AD203B41FA5}">
                      <a16:colId xmlns:a16="http://schemas.microsoft.com/office/drawing/2014/main" val="540731835"/>
                    </a:ext>
                  </a:extLst>
                </a:gridCol>
                <a:gridCol w="4250504">
                  <a:extLst>
                    <a:ext uri="{9D8B030D-6E8A-4147-A177-3AD203B41FA5}">
                      <a16:colId xmlns:a16="http://schemas.microsoft.com/office/drawing/2014/main" val="940979743"/>
                    </a:ext>
                  </a:extLst>
                </a:gridCol>
              </a:tblGrid>
              <a:tr h="153711">
                <a:tc rowSpan="2"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  <a:latin typeface="+mn-lt"/>
                        </a:rPr>
                        <a:t>Rizikové faktory a prevence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Preventivní prohlídky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2837658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Rizikové faktory a ukazatele životního stylu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4696522"/>
                  </a:ext>
                </a:extLst>
              </a:tr>
              <a:tr h="212657">
                <a:tc rowSpan="6"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  <a:latin typeface="+mn-lt"/>
                        </a:rPr>
                        <a:t>Epidemiologie vybraných diagnóz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Hypertenze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832652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Poruchy srdečního rytmu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152847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Akutní koronární syndrom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6570955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Ischemická choroba srdeční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215300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Srdeční selhání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3649090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Transplantace srdce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4787854"/>
                  </a:ext>
                </a:extLst>
              </a:tr>
              <a:tr h="212657">
                <a:tc rowSpan="12"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  <a:latin typeface="+mn-lt"/>
                        </a:rPr>
                        <a:t>Hospitalizace z kardiovaskulárních příčin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Celkový počet hospitalizací pro nemoci oběhové soustavy  (I00–I99)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6263098"/>
                  </a:ext>
                </a:extLst>
              </a:tr>
              <a:tr h="30143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Celkový počet hospitalizací pro nemoci oběhové soustavy  (I00–I99) mimo CMP (I60-I69)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256769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Akutní revmatická horečka (I00–I02)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981231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  <a:latin typeface="+mn-lt"/>
                        </a:rPr>
                        <a:t>Chronické revmatické choroby srdeční (I05–I09)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643879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Hypertenzní nemoci (I10–I15)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198780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>
                          <a:effectLst/>
                          <a:latin typeface="+mn-lt"/>
                        </a:rPr>
                        <a:t>Ischemické nemoci srdeční (I20–I25)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964476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Kardiopulmonální nemoc a nemoci plicního oběhu (I26–I28)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5842416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Jiné formy srdečního onemocnění (I30–I52)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614055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Cévní nemoci mozku (I60–I69)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9063243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Nemoci tepen‚ tepének a vlásečnic (I70–I79)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6511355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Nemoci žil‚ mízních cév a mízních uzlin nezařazené jinde (I80–I89)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606726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Jiná a neurčená onemocnění oběhové soustavy  (I95–I99)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895639"/>
                  </a:ext>
                </a:extLst>
              </a:tr>
              <a:tr h="153711">
                <a:tc rowSpan="12"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  <a:latin typeface="+mn-lt"/>
                        </a:rPr>
                        <a:t>Úmrtí z kardiovaskulárních příčin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Celkový počet hospitalizací pro nemoci oběhové soustavy  (I00–I99)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0711653"/>
                  </a:ext>
                </a:extLst>
              </a:tr>
              <a:tr h="30143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Celkový počet hospitalizací pro nemoci oběhové soustavy  (I00–I99) mimo CMP (I60-I69)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1983129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Akutní revmatická horečka (I00–I02)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185087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 dirty="0">
                          <a:effectLst/>
                          <a:latin typeface="+mn-lt"/>
                        </a:rPr>
                        <a:t>Chronické revmatické choroby srdeční (I05–I09)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2379102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Hypertenzní nemoci (I10–I15)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2547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>
                          <a:effectLst/>
                          <a:latin typeface="+mn-lt"/>
                        </a:rPr>
                        <a:t>Ischemické nemoci srdeční (I20–I25)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797677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Kardiopulmonální nemoc a nemoci plicního oběhu (I26–I28)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0110825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Jiné formy srdečního onemocnění (I30–I52)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3496499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Cévní nemoci mozku (I60–I69)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4232558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Nemoci tepen‚ tepének a vlásečnic (I70–I79)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8853412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  <a:latin typeface="+mn-lt"/>
                        </a:rPr>
                        <a:t>Nemoci žil‚ mízních cév a mízních uzlin nezařazené jinde (I80–I89)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1249384"/>
                  </a:ext>
                </a:extLst>
              </a:tr>
              <a:tr h="153711">
                <a:tc vMerge="1">
                  <a:txBody>
                    <a:bodyPr/>
                    <a:lstStyle/>
                    <a:p>
                      <a:pPr algn="l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  <a:latin typeface="+mn-lt"/>
                        </a:rPr>
                        <a:t>Jiná a neurčená onemocnění oběhové soustavy  (I95–I99)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799" marR="6799" marT="6799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70558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D23288-BC0B-EA80-58BF-74D5239D972F}"/>
              </a:ext>
            </a:extLst>
          </p:cNvPr>
          <p:cNvGraphicFramePr>
            <a:graphicFrameLocks noGrp="1"/>
          </p:cNvGraphicFramePr>
          <p:nvPr/>
        </p:nvGraphicFramePr>
        <p:xfrm>
          <a:off x="6329131" y="683394"/>
          <a:ext cx="5726745" cy="55487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6797">
                  <a:extLst>
                    <a:ext uri="{9D8B030D-6E8A-4147-A177-3AD203B41FA5}">
                      <a16:colId xmlns:a16="http://schemas.microsoft.com/office/drawing/2014/main" val="3024435054"/>
                    </a:ext>
                  </a:extLst>
                </a:gridCol>
                <a:gridCol w="4179948">
                  <a:extLst>
                    <a:ext uri="{9D8B030D-6E8A-4147-A177-3AD203B41FA5}">
                      <a16:colId xmlns:a16="http://schemas.microsoft.com/office/drawing/2014/main" val="4265814429"/>
                    </a:ext>
                  </a:extLst>
                </a:gridCol>
              </a:tblGrid>
              <a:tr h="185810">
                <a:tc rowSpan="13"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Farmakoterapie</a:t>
                      </a:r>
                      <a:r>
                        <a:rPr lang="en-US" sz="1100" b="1" u="none" strike="noStrike" dirty="0">
                          <a:effectLst/>
                        </a:rPr>
                        <a:t> (po</a:t>
                      </a:r>
                      <a:r>
                        <a:rPr lang="cs-CZ" sz="1100" b="1" u="none" strike="noStrike" dirty="0">
                          <a:effectLst/>
                        </a:rPr>
                        <a:t>čet léčených pacientů)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Warfarin (B01AA03)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8519447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Kyselina acetylsalicylová (B01AC06)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0005242"/>
                  </a:ext>
                </a:extLst>
              </a:tr>
              <a:tr h="363098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 err="1">
                          <a:effectLst/>
                        </a:rPr>
                        <a:t>Antiagregancia</a:t>
                      </a:r>
                      <a:r>
                        <a:rPr lang="cs-CZ" sz="1100" u="none" strike="noStrike" dirty="0">
                          <a:effectLst/>
                        </a:rPr>
                        <a:t> – </a:t>
                      </a:r>
                      <a:r>
                        <a:rPr lang="cs-CZ" sz="1100" u="none" strike="noStrike" dirty="0" err="1">
                          <a:effectLst/>
                        </a:rPr>
                        <a:t>clopidogrel</a:t>
                      </a:r>
                      <a:r>
                        <a:rPr lang="cs-CZ" sz="1100" u="none" strike="noStrike" dirty="0">
                          <a:effectLst/>
                        </a:rPr>
                        <a:t>, </a:t>
                      </a:r>
                      <a:r>
                        <a:rPr lang="cs-CZ" sz="1100" u="none" strike="noStrike" dirty="0" err="1">
                          <a:effectLst/>
                        </a:rPr>
                        <a:t>tiklopidin</a:t>
                      </a:r>
                      <a:r>
                        <a:rPr lang="cs-CZ" sz="1100" u="none" strike="noStrike" dirty="0">
                          <a:effectLst/>
                        </a:rPr>
                        <a:t>, </a:t>
                      </a:r>
                      <a:r>
                        <a:rPr lang="cs-CZ" sz="1100" u="none" strike="noStrike" dirty="0" err="1">
                          <a:effectLst/>
                        </a:rPr>
                        <a:t>prasugrel</a:t>
                      </a:r>
                      <a:r>
                        <a:rPr lang="cs-CZ" sz="1100" u="none" strike="noStrike" dirty="0">
                          <a:effectLst/>
                        </a:rPr>
                        <a:t>, </a:t>
                      </a:r>
                      <a:r>
                        <a:rPr lang="cs-CZ" sz="1100" u="none" strike="noStrike" dirty="0" err="1">
                          <a:effectLst/>
                        </a:rPr>
                        <a:t>ticagrelor</a:t>
                      </a:r>
                      <a:r>
                        <a:rPr lang="cs-CZ" sz="1100" u="none" strike="noStrike" dirty="0">
                          <a:effectLst/>
                        </a:rPr>
                        <a:t> (B01AC04, B01AC05, B01AC22, B01AC24)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7386155"/>
                  </a:ext>
                </a:extLst>
              </a:tr>
              <a:tr h="363098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Nová orální antikoagulancia (NOAC) – </a:t>
                      </a:r>
                      <a:r>
                        <a:rPr lang="cs-CZ" sz="1100" u="none" strike="noStrike" dirty="0" err="1">
                          <a:effectLst/>
                        </a:rPr>
                        <a:t>dabigatran</a:t>
                      </a:r>
                      <a:r>
                        <a:rPr lang="cs-CZ" sz="1100" u="none" strike="noStrike" dirty="0">
                          <a:effectLst/>
                        </a:rPr>
                        <a:t>, </a:t>
                      </a:r>
                      <a:r>
                        <a:rPr lang="cs-CZ" sz="1100" u="none" strike="noStrike" dirty="0" err="1">
                          <a:effectLst/>
                        </a:rPr>
                        <a:t>rivaroxaban</a:t>
                      </a:r>
                      <a:r>
                        <a:rPr lang="cs-CZ" sz="1100" u="none" strike="noStrike" dirty="0">
                          <a:effectLst/>
                        </a:rPr>
                        <a:t>, </a:t>
                      </a:r>
                      <a:r>
                        <a:rPr lang="cs-CZ" sz="1100" u="none" strike="noStrike" dirty="0" err="1">
                          <a:effectLst/>
                        </a:rPr>
                        <a:t>apixaban</a:t>
                      </a:r>
                      <a:r>
                        <a:rPr lang="cs-CZ" sz="1100" u="none" strike="noStrike" dirty="0">
                          <a:effectLst/>
                        </a:rPr>
                        <a:t>, </a:t>
                      </a:r>
                      <a:r>
                        <a:rPr lang="cs-CZ" sz="1100" u="none" strike="noStrike" dirty="0" err="1">
                          <a:effectLst/>
                        </a:rPr>
                        <a:t>edoxaban</a:t>
                      </a:r>
                      <a:r>
                        <a:rPr lang="cs-CZ" sz="1100" u="none" strike="noStrike" dirty="0">
                          <a:effectLst/>
                        </a:rPr>
                        <a:t> (B01AE07, B01AF01, B01AF02, B01AF03 )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1391455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Diuretika (C03)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8116306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     z toho: spironolakton, eplerenon (C03DA01, C03DA04)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1260114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Betablokátory (C07)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541157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Blokátory kalciových kanálů (C08)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714813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ACE inhibitory (C09A, C09B)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1189357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Blokátory receptorů pro </a:t>
                      </a:r>
                      <a:r>
                        <a:rPr lang="cs-CZ" sz="1100" u="none" strike="noStrike" dirty="0" err="1">
                          <a:effectLst/>
                        </a:rPr>
                        <a:t>angiotenzin</a:t>
                      </a:r>
                      <a:r>
                        <a:rPr lang="cs-CZ" sz="1100" u="none" strike="noStrike" dirty="0">
                          <a:effectLst/>
                        </a:rPr>
                        <a:t> II (C09C, C09D)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006351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z toho: </a:t>
                      </a:r>
                      <a:r>
                        <a:rPr lang="cs-CZ" sz="1100" u="none" strike="noStrike" dirty="0" err="1">
                          <a:effectLst/>
                        </a:rPr>
                        <a:t>sakubitril-valsartan</a:t>
                      </a:r>
                      <a:r>
                        <a:rPr lang="cs-CZ" sz="1100" u="none" strike="noStrike" dirty="0">
                          <a:effectLst/>
                        </a:rPr>
                        <a:t> (C09DX04)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952723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 err="1">
                          <a:effectLst/>
                        </a:rPr>
                        <a:t>Statiny</a:t>
                      </a:r>
                      <a:r>
                        <a:rPr lang="cs-CZ" sz="1100" u="none" strike="noStrike" dirty="0">
                          <a:effectLst/>
                        </a:rPr>
                        <a:t> (C10AA, C10B)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098141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Inhibitory PCSK9 (C10AX13, C10AX14)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609978"/>
                  </a:ext>
                </a:extLst>
              </a:tr>
              <a:tr h="185810">
                <a:tc rowSpan="12"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Kardiologické registry NZIS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i="0" u="none" strike="noStrike" dirty="0">
                          <a:effectLst/>
                        </a:rPr>
                        <a:t>Národní registr kardiovaskulárních intervencí (počet případů)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5775853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AKS - STEMI - akutní fáze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286612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AKS - STEMI - subakutní fáze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429218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AKS - NSTEMI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189017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AKS - NAP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9698549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Národní kardiochirurgický registr (počet případů)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070897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Aortokoronální bypass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7402383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Výkony na chlopních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809900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</a:rPr>
                        <a:t>Operace na aortální chlopni (Ao)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1645755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Operace na mitrální chlopni (Mi)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3016737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Operace na trikuspidální chlopni (Tr)</a:t>
                      </a:r>
                      <a:endParaRPr lang="pl-PL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9907790"/>
                  </a:ext>
                </a:extLst>
              </a:tr>
              <a:tr h="185810">
                <a:tc vMerge="1"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Operace na pulmonální chlopni (Pl)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439010"/>
                  </a:ext>
                </a:extLst>
              </a:tr>
              <a:tr h="18581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1" u="none" strike="noStrike" dirty="0">
                          <a:effectLst/>
                        </a:rPr>
                        <a:t>Personální zabezpečení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Aktivní lékaři dle specializace (počet osob)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86388"/>
                  </a:ext>
                </a:extLst>
              </a:tr>
              <a:tr h="363098">
                <a:tc>
                  <a:txBody>
                    <a:bodyPr/>
                    <a:lstStyle/>
                    <a:p>
                      <a:pPr algn="l" fontAlgn="b"/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Aktivní lékaři dle specializace v zařízeních akutní lůžkové péče (počet osob)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1953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10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4C4258CB-F29E-3461-9040-F264CCFD0955}"/>
              </a:ext>
            </a:extLst>
          </p:cNvPr>
          <p:cNvSpPr/>
          <p:nvPr/>
        </p:nvSpPr>
        <p:spPr>
          <a:xfrm>
            <a:off x="9454776" y="6046683"/>
            <a:ext cx="2737224" cy="670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" y="33000"/>
            <a:ext cx="12077699" cy="832353"/>
          </a:xfrm>
        </p:spPr>
        <p:txBody>
          <a:bodyPr>
            <a:normAutofit/>
          </a:bodyPr>
          <a:lstStyle/>
          <a:p>
            <a:r>
              <a:rPr lang="cs-CZ" sz="2800" dirty="0"/>
              <a:t>Obsah Národního kardiologického informačního systému: hlavní kategorie dat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1DA6C1-4E97-C25C-F108-84B0C32D67E9}"/>
              </a:ext>
            </a:extLst>
          </p:cNvPr>
          <p:cNvSpPr txBox="1"/>
          <p:nvPr/>
        </p:nvSpPr>
        <p:spPr>
          <a:xfrm>
            <a:off x="1257768" y="857040"/>
            <a:ext cx="1990673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Rok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Identifikace pacienta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Rok narození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Pohlaví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Okres bydliště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300CA4-19CE-FD86-1969-35CC7A3057C7}"/>
              </a:ext>
            </a:extLst>
          </p:cNvPr>
          <p:cNvSpPr txBox="1"/>
          <p:nvPr/>
        </p:nvSpPr>
        <p:spPr>
          <a:xfrm>
            <a:off x="41944" y="903260"/>
            <a:ext cx="16022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Základní charakteristika záznamu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95B689-09CF-F63F-1C3A-9C5043103A0A}"/>
              </a:ext>
            </a:extLst>
          </p:cNvPr>
          <p:cNvSpPr txBox="1"/>
          <p:nvPr/>
        </p:nvSpPr>
        <p:spPr>
          <a:xfrm>
            <a:off x="5674713" y="2938462"/>
            <a:ext cx="19294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Historie vykazování kardiovaskulárních diagnóz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45B0FA-EED5-DC41-80C6-E5359C950B4C}"/>
              </a:ext>
            </a:extLst>
          </p:cNvPr>
          <p:cNvSpPr txBox="1"/>
          <p:nvPr/>
        </p:nvSpPr>
        <p:spPr>
          <a:xfrm>
            <a:off x="7213421" y="2946560"/>
            <a:ext cx="4788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Datum prvního výskytu pro každou diagnózu a výskyt v hodnoceném roce nebo před ním</a:t>
            </a:r>
            <a:r>
              <a:rPr lang="cs-CZ" sz="1400" i="1" dirty="0"/>
              <a:t>: Kardiologické vrozené vady, Hypertenze, Akutní koronární syndrom, Ischemická choroba srdeční, Arytmie, Srdeční selhání, Chlopenní vady, Kardiomyopatie, Plicní kardiovaskulární onemocnění</a:t>
            </a:r>
          </a:p>
          <a:p>
            <a:endParaRPr lang="cs-CZ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73ADD1-DB44-8FD2-DD62-1593833DF810}"/>
              </a:ext>
            </a:extLst>
          </p:cNvPr>
          <p:cNvSpPr txBox="1"/>
          <p:nvPr/>
        </p:nvSpPr>
        <p:spPr>
          <a:xfrm>
            <a:off x="37135" y="3742063"/>
            <a:ext cx="14655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KV diagnózy vykázané v daném roce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F5D1D0-DE1C-193C-978E-B377B24B2B77}"/>
              </a:ext>
            </a:extLst>
          </p:cNvPr>
          <p:cNvSpPr txBox="1"/>
          <p:nvPr/>
        </p:nvSpPr>
        <p:spPr>
          <a:xfrm>
            <a:off x="1257768" y="3669923"/>
            <a:ext cx="43552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Diagnózy vykázané přímo v hodnoceném roce</a:t>
            </a:r>
            <a:r>
              <a:rPr lang="cs-CZ" sz="1400" i="1" dirty="0"/>
              <a:t>: Kardiologické vrozené vady, Hypertenze, Akutní koronární syndrom, Ischemická choroba srdeční, Arytmie, Srdeční selhání, Chlopenní vady, Kardiomyopatie, Plicní kardiovaskulární onemocnění</a:t>
            </a:r>
          </a:p>
          <a:p>
            <a:endParaRPr lang="cs-CZ" sz="1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3DAA688-5550-509B-BD14-1E361F676E11}"/>
              </a:ext>
            </a:extLst>
          </p:cNvPr>
          <p:cNvSpPr txBox="1"/>
          <p:nvPr/>
        </p:nvSpPr>
        <p:spPr>
          <a:xfrm>
            <a:off x="57150" y="1997795"/>
            <a:ext cx="19294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Komorbidity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B02A3D-45C6-2884-512D-89E5701DCD58}"/>
              </a:ext>
            </a:extLst>
          </p:cNvPr>
          <p:cNvSpPr txBox="1"/>
          <p:nvPr/>
        </p:nvSpPr>
        <p:spPr>
          <a:xfrm>
            <a:off x="1257768" y="1995628"/>
            <a:ext cx="4523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Datum prvního výskytu pro každou diagnózu a relevantní výskyt v hodnoceném roce</a:t>
            </a:r>
            <a:r>
              <a:rPr lang="cs-CZ" sz="1400" i="1" dirty="0"/>
              <a:t>: Diabetes </a:t>
            </a:r>
            <a:r>
              <a:rPr lang="cs-CZ" sz="1400" i="1" dirty="0" err="1"/>
              <a:t>mellitus</a:t>
            </a:r>
            <a:r>
              <a:rPr lang="cs-CZ" sz="1400" i="1" dirty="0"/>
              <a:t>, CHOPN, cévní onemocnění, onemocnění ledvin, onemocnění jater, CMP, onkologické onemocnění, </a:t>
            </a:r>
            <a:r>
              <a:rPr lang="cs-CZ" sz="1400" i="1" dirty="0" err="1"/>
              <a:t>hematoonkologické</a:t>
            </a:r>
            <a:r>
              <a:rPr lang="cs-CZ" sz="1400" i="1" dirty="0"/>
              <a:t> onemocnění, demence, DCCI</a:t>
            </a:r>
            <a:endParaRPr lang="cs-CZ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00EAFE-ACC4-9E9D-6E41-45AA7E507371}"/>
              </a:ext>
            </a:extLst>
          </p:cNvPr>
          <p:cNvSpPr txBox="1"/>
          <p:nvPr/>
        </p:nvSpPr>
        <p:spPr>
          <a:xfrm>
            <a:off x="7213421" y="4091377"/>
            <a:ext cx="47887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Datum prvního výskytu daného zákroku a výskyt v hodnoceném roce nebo před ním</a:t>
            </a:r>
            <a:r>
              <a:rPr lang="cs-CZ" sz="1400" i="1" dirty="0"/>
              <a:t>: PCI, CABG, TAVI, </a:t>
            </a:r>
            <a:r>
              <a:rPr lang="cs-CZ" sz="1400" i="1" dirty="0" err="1"/>
              <a:t>mitraclip</a:t>
            </a:r>
            <a:r>
              <a:rPr lang="cs-CZ" sz="1400" i="1" dirty="0"/>
              <a:t>, chirurgická náhrada chlopně, uzávěr ouška levé síně, implantace kardiostimulátoru, ICD, katetrizační ablace, dlouhodobá a krátkodobá srdeční podpora, transplantace srdce</a:t>
            </a:r>
            <a:endParaRPr lang="cs-CZ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AC7D1F-09FE-7063-139B-945642F5A8F2}"/>
              </a:ext>
            </a:extLst>
          </p:cNvPr>
          <p:cNvSpPr txBox="1"/>
          <p:nvPr/>
        </p:nvSpPr>
        <p:spPr>
          <a:xfrm>
            <a:off x="5697522" y="4071603"/>
            <a:ext cx="167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Historie vybraných zákroků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AA6B23-9951-5F0F-220F-3B04F1ECF657}"/>
              </a:ext>
            </a:extLst>
          </p:cNvPr>
          <p:cNvSpPr txBox="1"/>
          <p:nvPr/>
        </p:nvSpPr>
        <p:spPr>
          <a:xfrm>
            <a:off x="7213421" y="900668"/>
            <a:ext cx="46653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Farmakoterapie vykázána v daném roce a DDD</a:t>
            </a:r>
            <a:r>
              <a:rPr lang="cs-CZ" sz="1400" i="1" dirty="0"/>
              <a:t>: </a:t>
            </a:r>
            <a:r>
              <a:rPr lang="cs-CZ" sz="14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statiny</a:t>
            </a:r>
            <a:r>
              <a:rPr lang="cs-CZ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ACEI, ARB, ARNI (</a:t>
            </a:r>
            <a:r>
              <a:rPr lang="cs-CZ" sz="14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sakubitril</a:t>
            </a:r>
            <a:r>
              <a:rPr lang="cs-CZ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cs-CZ" sz="14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valsartan</a:t>
            </a:r>
            <a:r>
              <a:rPr lang="cs-CZ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), betablokátory, diuretika, blokátory Ca kanálu, </a:t>
            </a:r>
            <a:r>
              <a:rPr lang="cs-CZ" sz="14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antitrombotika</a:t>
            </a:r>
            <a:r>
              <a:rPr lang="cs-CZ" sz="1400" i="1" dirty="0">
                <a:ea typeface="Calibri" panose="020F0502020204030204" pitchFamily="34" charset="0"/>
                <a:cs typeface="Times New Roman" panose="02020603050405020304" pitchFamily="18" charset="0"/>
              </a:rPr>
              <a:t>, nová </a:t>
            </a:r>
            <a:r>
              <a:rPr lang="cs-CZ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antikoagulancia, </a:t>
            </a:r>
            <a:r>
              <a:rPr lang="cs-CZ" sz="14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warfarin</a:t>
            </a:r>
            <a:r>
              <a:rPr lang="cs-CZ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inhibitory PCSK9</a:t>
            </a:r>
            <a:endParaRPr lang="cs-CZ" sz="14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2C55C-5FEE-A823-D138-12D2C4FA8BAC}"/>
              </a:ext>
            </a:extLst>
          </p:cNvPr>
          <p:cNvSpPr txBox="1"/>
          <p:nvPr/>
        </p:nvSpPr>
        <p:spPr>
          <a:xfrm>
            <a:off x="5697522" y="900668"/>
            <a:ext cx="1676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Farmakoterapie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6F6A62-11D5-D67E-6155-A0A522A4806F}"/>
              </a:ext>
            </a:extLst>
          </p:cNvPr>
          <p:cNvSpPr txBox="1"/>
          <p:nvPr/>
        </p:nvSpPr>
        <p:spPr>
          <a:xfrm>
            <a:off x="5697522" y="6083018"/>
            <a:ext cx="167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Paliativní péče a úmrtí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F1102B-123A-9FA2-C15E-E3A871C260FD}"/>
              </a:ext>
            </a:extLst>
          </p:cNvPr>
          <p:cNvSpPr txBox="1"/>
          <p:nvPr/>
        </p:nvSpPr>
        <p:spPr>
          <a:xfrm>
            <a:off x="7213421" y="6093469"/>
            <a:ext cx="4665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Péče odborností 913, 916, 925, 926 v daném roce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Datum a příčina úmrtí </a:t>
            </a:r>
            <a:endParaRPr lang="cs-CZ" sz="1400" i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1BD85C-D894-265D-C814-15B4D92DC87B}"/>
              </a:ext>
            </a:extLst>
          </p:cNvPr>
          <p:cNvSpPr txBox="1"/>
          <p:nvPr/>
        </p:nvSpPr>
        <p:spPr>
          <a:xfrm>
            <a:off x="57150" y="3159033"/>
            <a:ext cx="1465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Preventivní prohlídky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866AC5-5A6B-9FF0-B366-D200E61B7904}"/>
              </a:ext>
            </a:extLst>
          </p:cNvPr>
          <p:cNvSpPr txBox="1"/>
          <p:nvPr/>
        </p:nvSpPr>
        <p:spPr>
          <a:xfrm>
            <a:off x="1257768" y="3144180"/>
            <a:ext cx="4355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Vykázané přímo v hodnoceném roce</a:t>
            </a:r>
            <a:r>
              <a:rPr lang="cs-CZ" sz="1400" i="1" dirty="0"/>
              <a:t>: preventivní prohlídky u praktického lékaře, vyšetření kardiologem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EC87E2-D216-A107-CC17-41F26940868D}"/>
              </a:ext>
            </a:extLst>
          </p:cNvPr>
          <p:cNvSpPr txBox="1"/>
          <p:nvPr/>
        </p:nvSpPr>
        <p:spPr>
          <a:xfrm>
            <a:off x="1257768" y="4802365"/>
            <a:ext cx="44513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Zákroky vykázané v daném roce</a:t>
            </a:r>
            <a:r>
              <a:rPr lang="cs-CZ" sz="1400" i="1" dirty="0"/>
              <a:t>: PCI, CABG, TAVI, </a:t>
            </a:r>
            <a:r>
              <a:rPr lang="cs-CZ" sz="1400" i="1" dirty="0" err="1"/>
              <a:t>mitraclip</a:t>
            </a:r>
            <a:r>
              <a:rPr lang="cs-CZ" sz="1400" i="1" dirty="0"/>
              <a:t>, chirurgická náhrada chlopně, uzávěr ouška levé síně, implantace kardiostimulátoru, ICD, katetrizační ablace, dlouhodobá a krátkodobá srdeční podpora, transplantace srdce</a:t>
            </a:r>
          </a:p>
          <a:p>
            <a:endParaRPr lang="cs-CZ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9ED7E9-B918-8FCA-FDBA-97E1E6B7755D}"/>
              </a:ext>
            </a:extLst>
          </p:cNvPr>
          <p:cNvSpPr txBox="1"/>
          <p:nvPr/>
        </p:nvSpPr>
        <p:spPr>
          <a:xfrm>
            <a:off x="61023" y="4800435"/>
            <a:ext cx="127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Vybrané zákroky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9BC096-C2BD-5236-D4AE-494CA9BD106C}"/>
              </a:ext>
            </a:extLst>
          </p:cNvPr>
          <p:cNvSpPr txBox="1"/>
          <p:nvPr/>
        </p:nvSpPr>
        <p:spPr>
          <a:xfrm>
            <a:off x="57150" y="5867696"/>
            <a:ext cx="1273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Ambulantní péče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940A2B0-F4E4-FABA-E335-CADEFF1F3696}"/>
              </a:ext>
            </a:extLst>
          </p:cNvPr>
          <p:cNvSpPr txBox="1"/>
          <p:nvPr/>
        </p:nvSpPr>
        <p:spPr>
          <a:xfrm>
            <a:off x="1257768" y="5963071"/>
            <a:ext cx="46653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Počet návštěv ambulantní péče v oboru kardiologie</a:t>
            </a:r>
            <a:endParaRPr lang="cs-CZ" sz="1400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51CDDF-C747-C3C0-A9B4-5C02DE25B408}"/>
              </a:ext>
            </a:extLst>
          </p:cNvPr>
          <p:cNvSpPr txBox="1"/>
          <p:nvPr/>
        </p:nvSpPr>
        <p:spPr>
          <a:xfrm>
            <a:off x="5697522" y="1777547"/>
            <a:ext cx="1676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Hospitalizační péče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80E09C9-4CA5-AFEA-D248-0CC52E5EFE9A}"/>
              </a:ext>
            </a:extLst>
          </p:cNvPr>
          <p:cNvSpPr txBox="1"/>
          <p:nvPr/>
        </p:nvSpPr>
        <p:spPr>
          <a:xfrm>
            <a:off x="7275114" y="1799248"/>
            <a:ext cx="466539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Hospitalizační případy akutní péče z důvodu kardiovaskulární diagnózy (počet, počet s operací, počet s hospitalizací na JIP, suma OD standardní a intenzivní péče)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/>
              <a:t>Následná hospitalizační péče z důvodu kardiovaskulární diagnózy (počet, OD) </a:t>
            </a:r>
            <a:endParaRPr lang="cs-CZ" sz="1400" i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B7AD94E-2F47-FCA2-2DE0-618B0F048CEE}"/>
              </a:ext>
            </a:extLst>
          </p:cNvPr>
          <p:cNvSpPr txBox="1"/>
          <p:nvPr/>
        </p:nvSpPr>
        <p:spPr>
          <a:xfrm>
            <a:off x="5697522" y="5374871"/>
            <a:ext cx="1676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>
                <a:solidFill>
                  <a:srgbClr val="C00000"/>
                </a:solidFill>
              </a:rPr>
              <a:t>Typologie pacientů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60024C-6C4A-E877-75D3-77A2B3CE12BB}"/>
              </a:ext>
            </a:extLst>
          </p:cNvPr>
          <p:cNvSpPr txBox="1"/>
          <p:nvPr/>
        </p:nvSpPr>
        <p:spPr>
          <a:xfrm>
            <a:off x="7213420" y="5354185"/>
            <a:ext cx="5084840" cy="773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daném roce: bez kardiologické péče, pouze ambulantní léčba bez závažné historie, ambulantní léčba a historie závažného stavu (hospitalizace pro), závažný stav (hospitalizace pro)</a:t>
            </a:r>
          </a:p>
        </p:txBody>
      </p:sp>
    </p:spTree>
    <p:extLst>
      <p:ext uri="{BB962C8B-B14F-4D97-AF65-F5344CB8AC3E}">
        <p14:creationId xmlns:p14="http://schemas.microsoft.com/office/powerpoint/2010/main" val="1448823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D14D1-DBED-1A9D-EB68-E3919656E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372" y="122037"/>
            <a:ext cx="12022627" cy="973233"/>
          </a:xfrm>
        </p:spPr>
        <p:txBody>
          <a:bodyPr>
            <a:noAutofit/>
          </a:bodyPr>
          <a:lstStyle/>
          <a:p>
            <a:r>
              <a:rPr lang="cs-CZ" sz="2800" dirty="0"/>
              <a:t>Hlavní cíle NKVP ČR v budování datové a informační základny</a:t>
            </a:r>
            <a:br>
              <a:rPr lang="cs-CZ" sz="2800" dirty="0"/>
            </a:br>
            <a:r>
              <a:rPr lang="cs-CZ" sz="2800" dirty="0"/>
              <a:t>Národní kardiologický informační systém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2CBD2D5-D62F-9ACC-AF98-D0D7D017D31B}"/>
              </a:ext>
            </a:extLst>
          </p:cNvPr>
          <p:cNvSpPr txBox="1"/>
          <p:nvPr/>
        </p:nvSpPr>
        <p:spPr>
          <a:xfrm>
            <a:off x="363907" y="1199322"/>
            <a:ext cx="11582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Česká kardiologie disponuje funkčním informačním systémem, který pokrývá všechny potřebné dimenze hodnocení s téměř 100% populační reprezentativností. Řada dílčích komponent je již vzájemně propojena </a:t>
            </a:r>
          </a:p>
          <a:p>
            <a:r>
              <a:rPr lang="cs-CZ" sz="2000" b="1" dirty="0"/>
              <a:t>a odvozována od administrativních dat, čímž se snižuje administrativní náročnost sběru a validace dat.</a:t>
            </a:r>
          </a:p>
          <a:p>
            <a:endParaRPr lang="cs-CZ" sz="2000" b="1" dirty="0"/>
          </a:p>
          <a:p>
            <a:r>
              <a:rPr lang="cs-CZ" sz="2000" b="1" dirty="0"/>
              <a:t>Hlavními úkoly a výzvami v této oblasti jsou zejména: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Posílení elektronizace a interoperability dílčích sběrů dat, zavedení standardizovaného e-záznamu o diagnostice a léčbě kardiovaskulárních onemocnění, standardizace exportů nemocničních informačních systémů.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Plná elektronizace sběru dat Národního kardiologického registru včetně napojení hlášení z laboratorního segmentu v reálném čase. 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Dobudování prediktivní nadstavby nad plošnými dílčími registry s cílem posílit predikce v oblasti ekonomických a personálních potřeb, dopadu nových technologií a léků.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Dobudovat komplexní informační systém pro mapování trajektorií pacientů v systému zdravotních služeb, identifikace žádoucích a nežádoucích trajektorií a vyhodnocování opatření pro zlepšení stavu.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Dobudovat komplexní informační systém pro plánování a hodnocení péče v závěru života pacientů.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Posílit publikaci komplexních indikátorů dostupnosti a kvality péče.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cs-CZ" sz="2000" dirty="0"/>
              <a:t>Implementovat koncepci otevřených dat v kardiologii. </a:t>
            </a:r>
          </a:p>
          <a:p>
            <a:endParaRPr lang="en-US" sz="2000" b="1" dirty="0"/>
          </a:p>
        </p:txBody>
      </p:sp>
      <p:pic>
        <p:nvPicPr>
          <p:cNvPr id="5" name="Grafický objekt 31">
            <a:extLst>
              <a:ext uri="{FF2B5EF4-FFF2-40B4-BE49-F238E27FC236}">
                <a16:creationId xmlns:a16="http://schemas.microsoft.com/office/drawing/2014/main" id="{17AAFBED-DEF8-C597-A4A9-ADCC75AE2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4953" y="375698"/>
            <a:ext cx="2041354" cy="6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97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True"/>
  <p:tag name="SLIDEFAB_EXPORTMODE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Fals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EXPORTMODE" val="2"/>
  <p:tag name="SLIDEFAB_RESIZEMOD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3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Motiv Office">
  <a:themeElements>
    <a:clrScheme name="Vlastní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468E"/>
      </a:accent1>
      <a:accent2>
        <a:srgbClr val="C14971"/>
      </a:accent2>
      <a:accent3>
        <a:srgbClr val="474544"/>
      </a:accent3>
      <a:accent4>
        <a:srgbClr val="FFC12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4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Motiv Office">
  <a:themeElements>
    <a:clrScheme name="Vlastní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468E"/>
      </a:accent1>
      <a:accent2>
        <a:srgbClr val="C14971"/>
      </a:accent2>
      <a:accent3>
        <a:srgbClr val="474544"/>
      </a:accent3>
      <a:accent4>
        <a:srgbClr val="FFC12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afe973b-51a9-4481-a0e9-722d8c2bfa7e">
      <Terms xmlns="http://schemas.microsoft.com/office/infopath/2007/PartnerControls"/>
    </lcf76f155ced4ddcb4097134ff3c332f>
    <TaxCatchAll xmlns="9372a3dc-d5a9-4bbd-bffc-adc5dce0e00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36675FC923B949A4DF2C919E375671" ma:contentTypeVersion="16" ma:contentTypeDescription="Vytvoří nový dokument" ma:contentTypeScope="" ma:versionID="9373aecf3c5d5e582e295f62ddc32c70">
  <xsd:schema xmlns:xsd="http://www.w3.org/2001/XMLSchema" xmlns:xs="http://www.w3.org/2001/XMLSchema" xmlns:p="http://schemas.microsoft.com/office/2006/metadata/properties" xmlns:ns2="5afe973b-51a9-4481-a0e9-722d8c2bfa7e" xmlns:ns3="9372a3dc-d5a9-4bbd-bffc-adc5dce0e006" targetNamespace="http://schemas.microsoft.com/office/2006/metadata/properties" ma:root="true" ma:fieldsID="034c84827db88ea60ab261967d7abb91" ns2:_="" ns3:_="">
    <xsd:import namespace="5afe973b-51a9-4481-a0e9-722d8c2bfa7e"/>
    <xsd:import namespace="9372a3dc-d5a9-4bbd-bffc-adc5dce0e0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fe973b-51a9-4481-a0e9-722d8c2bfa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63d20a35-149b-4608-81b4-e7fcde6378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2a3dc-d5a9-4bbd-bffc-adc5dce0e00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5a9b53f8-6185-4605-92b6-9c2fc6791e5e}" ma:internalName="TaxCatchAll" ma:showField="CatchAllData" ma:web="9372a3dc-d5a9-4bbd-bffc-adc5dce0e0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87D33D-5B95-46F6-B0C1-AC5A95829E89}">
  <ds:schemaRefs>
    <ds:schemaRef ds:uri="http://schemas.microsoft.com/office/2006/metadata/properties"/>
    <ds:schemaRef ds:uri="http://schemas.microsoft.com/office/infopath/2007/PartnerControls"/>
    <ds:schemaRef ds:uri="5afe973b-51a9-4481-a0e9-722d8c2bfa7e"/>
    <ds:schemaRef ds:uri="9372a3dc-d5a9-4bbd-bffc-adc5dce0e006"/>
  </ds:schemaRefs>
</ds:datastoreItem>
</file>

<file path=customXml/itemProps2.xml><?xml version="1.0" encoding="utf-8"?>
<ds:datastoreItem xmlns:ds="http://schemas.openxmlformats.org/officeDocument/2006/customXml" ds:itemID="{6976E82D-3789-4411-9FCB-2349D3E214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fe973b-51a9-4481-a0e9-722d8c2bfa7e"/>
    <ds:schemaRef ds:uri="9372a3dc-d5a9-4bbd-bffc-adc5dce0e0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3A50C37-7485-44DF-B895-965CD127B8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12679</TotalTime>
  <Words>10355</Words>
  <Application>Microsoft Office PowerPoint</Application>
  <PresentationFormat>Širokoúhlá obrazovka</PresentationFormat>
  <Paragraphs>1913</Paragraphs>
  <Slides>72</Slides>
  <Notes>6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10</vt:i4>
      </vt:variant>
      <vt:variant>
        <vt:lpstr>Nadpisy snímků</vt:lpstr>
      </vt:variant>
      <vt:variant>
        <vt:i4>72</vt:i4>
      </vt:variant>
    </vt:vector>
  </HeadingPairs>
  <TitlesOfParts>
    <vt:vector size="90" baseType="lpstr">
      <vt:lpstr>Arial</vt:lpstr>
      <vt:lpstr>Arial Black</vt:lpstr>
      <vt:lpstr>Calibri</vt:lpstr>
      <vt:lpstr>Calibri Light</vt:lpstr>
      <vt:lpstr>Times New Roman</vt:lpstr>
      <vt:lpstr>Trebuchet MS</vt:lpstr>
      <vt:lpstr>Verdana</vt:lpstr>
      <vt:lpstr>Wingdings</vt:lpstr>
      <vt:lpstr>Motiv Office</vt:lpstr>
      <vt:lpstr>1_Motiv Office</vt:lpstr>
      <vt:lpstr>4_Motiv Office</vt:lpstr>
      <vt:lpstr>20_Motiv Office</vt:lpstr>
      <vt:lpstr>13_Motiv Office</vt:lpstr>
      <vt:lpstr>5_Motiv Office</vt:lpstr>
      <vt:lpstr>6_Motiv Office</vt:lpstr>
      <vt:lpstr>14_Motiv Office</vt:lpstr>
      <vt:lpstr>7_Motiv Office</vt:lpstr>
      <vt:lpstr>8_Motiv Office</vt:lpstr>
      <vt:lpstr>Prezentace aplikace PowerPoint</vt:lpstr>
      <vt:lpstr>NKVP ČR 2030:  souhrnná analytická studie </vt:lpstr>
      <vt:lpstr>Datová základna hodnocení kardiologické péče v ČR:  Národní zdravotnický informační systém (NZIS)</vt:lpstr>
      <vt:lpstr>Datová základna hodnocení kardiologické péče v ČR:  Národní zdravotnický informační systém (NZIS)</vt:lpstr>
      <vt:lpstr>Hlavní zdroje demografických dat a ukazatelů zdravotního stavu populace</vt:lpstr>
      <vt:lpstr>Časová dostupnost dat klíčových komponent a registrů NZIS</vt:lpstr>
      <vt:lpstr>Vstupní data národního kardiologického informačního systému</vt:lpstr>
      <vt:lpstr>Obsah Národního kardiologického informačního systému: hlavní kategorie dat</vt:lpstr>
      <vt:lpstr>Hlavní cíle NKVP ČR v budování datové a informační základny Národní kardiologický informační systém</vt:lpstr>
      <vt:lpstr>Cílem NKVP ČR je informační pokrytí všech dimenzí péče</vt:lpstr>
      <vt:lpstr>Cílem NKVP ČR je pokrytí všech aspektů kardiologické péče v průběhu života</vt:lpstr>
      <vt:lpstr>Prezentace aplikace PowerPoint</vt:lpstr>
      <vt:lpstr>NKVP ČR 2030:  souhrnná analytická studie </vt:lpstr>
      <vt:lpstr>Národní kardiologický informační systém je v souladu se strategií vývoje eHealth České republiky </vt:lpstr>
      <vt:lpstr>Cílem NKVP ČR je plně elektronizovaný Národní kardiologický informační systém</vt:lpstr>
      <vt:lpstr>Národní kardiologický informační systém je v souladu se strategií vývoje eHealth České republiky </vt:lpstr>
      <vt:lpstr>Národní kardiologický informační systém je v souladu se strategií vývoje eHealth České republiky </vt:lpstr>
      <vt:lpstr>Prezentace aplikace PowerPoint</vt:lpstr>
      <vt:lpstr>Prezentace aplikace PowerPoint</vt:lpstr>
      <vt:lpstr>Prezentace aplikace PowerPoint</vt:lpstr>
      <vt:lpstr>Prezentace aplikace PowerPoint</vt:lpstr>
      <vt:lpstr>NKVP ČR 2030:  souhrnná analytická studie </vt:lpstr>
      <vt:lpstr>Klasifikační systém CZ-DRG pro akutní lůžkovou péči (ALP) v ČR </vt:lpstr>
      <vt:lpstr>Struktura systému CZ-DRG</vt:lpstr>
      <vt:lpstr>Transparentní publikace klasifikace systému CZ-DRG na webovém portálu</vt:lpstr>
      <vt:lpstr>Datová základna systému CZ-DRG:  síť referenčních nemocnic a Národní registr hrazených zdravotních služeb (NRHZS)</vt:lpstr>
      <vt:lpstr>Síť referenčních nemocnic CZ-DRG: pokrytí center vysoce specializované komplexní kardiovaskulární péče a center kardiovaskulární péče</vt:lpstr>
      <vt:lpstr>NKVP ČR 2030:  souhrnná analytická studie </vt:lpstr>
      <vt:lpstr>Modul kardiovaskulárních intervencí (NRKI)</vt:lpstr>
      <vt:lpstr>Prezentace aplikace PowerPoint</vt:lpstr>
      <vt:lpstr>Nové moduly pro Národní registr kardiovaskulárních intervencí (NRKI)</vt:lpstr>
      <vt:lpstr>Nové moduly pro národní registru kardiovaskulárních intervencí (NRKI)</vt:lpstr>
      <vt:lpstr>Nové moduly pro národní registru kardiovaskulárních intervencí (NRKI)</vt:lpstr>
      <vt:lpstr>Nové moduly pro národní registru kardiovaskulárních intervencí (NRKI)</vt:lpstr>
      <vt:lpstr>NKVP ČR 2030:  souhrnná analytická studie </vt:lpstr>
      <vt:lpstr>Modul kardiochirurgických operací (NKR)</vt:lpstr>
      <vt:lpstr>Prezentace aplikace PowerPoint</vt:lpstr>
      <vt:lpstr>Prezentace aplikace PowerPoint</vt:lpstr>
      <vt:lpstr>NKVP ČR 2030:  souhrnná analytická studie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NKVP ČR 2030:  souhrnná analytická studie </vt:lpstr>
      <vt:lpstr>Prezentace aplikace PowerPoint</vt:lpstr>
      <vt:lpstr>Současné možnosti společných meziresortních analýz nejsou malé </vt:lpstr>
      <vt:lpstr>Obsah a časová dostupnost dat resortu MPSV pro společné analýzy  sociálních a zdravotních dat  </vt:lpstr>
      <vt:lpstr>Prezentace aplikace PowerPoint</vt:lpstr>
      <vt:lpstr>NZIS a NSIS: data linkage</vt:lpstr>
      <vt:lpstr>Národní kardiologický informační systém (NKIS)</vt:lpstr>
      <vt:lpstr>NKIS: zdroj centrálních dat pro komplexní hodnocení zdravotní péče</vt:lpstr>
      <vt:lpstr>NKIS: zdroj centrálních dat pro komplexní hodnocení zdravotní péče</vt:lpstr>
      <vt:lpstr>NKIS: zdroj centrálních dat pro komplexní hodnocení zdravotní péče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Agregované datové přehledy vybraných kardiologických témat</vt:lpstr>
      <vt:lpstr>Národní kardiologický informační systém (NKIS)</vt:lpstr>
      <vt:lpstr>Prezentace aplikace PowerPoint</vt:lpstr>
      <vt:lpstr>Nový portál Národního kardiologického informačního systému</vt:lpstr>
      <vt:lpstr>Prezentace aplikace PowerPoint</vt:lpstr>
      <vt:lpstr>Prezentace aplikace PowerPoint</vt:lpstr>
      <vt:lpstr>Prezentace aplikace PowerPoint</vt:lpstr>
      <vt:lpstr>Prezentace aplikace PowerPoint</vt:lpstr>
      <vt:lpstr>NKVP ČR 2030:  souhrnná analytická studie </vt:lpstr>
      <vt:lpstr>Portál zdravotnických ukazatelů (PZU)</vt:lpstr>
      <vt:lpstr>Význam portálu zdravotnických ukazatelů (PZU) pro NKVP ČR</vt:lpstr>
      <vt:lpstr>Pozice PZU v procesu zpracování a prezentace dat NKIS</vt:lpstr>
      <vt:lpstr>Nové skupiny kardiologických ukazatelů portálu zdravotnických ukazatelů (PZU)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Koptíková Jana</dc:creator>
  <cp:lastModifiedBy>Hroníková Aneta, Bc.</cp:lastModifiedBy>
  <cp:revision>392</cp:revision>
  <dcterms:created xsi:type="dcterms:W3CDTF">2019-09-23T10:19:23Z</dcterms:created>
  <dcterms:modified xsi:type="dcterms:W3CDTF">2024-11-26T14:33:51Z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0x010100EA36675FC923B949A4DF2C919E375671</vt:lpwstr>
  </property>
</Properties>
</file>