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ags/tag2.xml" ContentType="application/vnd.openxmlformats-officedocument.presentationml.tags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ags/tag3.xml" ContentType="application/vnd.openxmlformats-officedocument.presentationml.tags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6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7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8.xml" ContentType="application/vnd.openxmlformats-officedocument.theme+xml"/>
  <Override PartName="/ppt/tags/tag6.xml" ContentType="application/vnd.openxmlformats-officedocument.presentationml.tags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9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10.xml" ContentType="application/vnd.openxmlformats-officedocument.theme+xml"/>
  <Override PartName="/ppt/tags/tag7.xml" ContentType="application/vnd.openxmlformats-officedocument.presentationml.tags+xml"/>
  <Override PartName="/ppt/theme/theme11.xml" ContentType="application/vnd.openxmlformats-officedocument.them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1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2.xml" ContentType="application/vnd.openxmlformats-officedocument.presentationml.notesSlide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3.xml" ContentType="application/vnd.openxmlformats-officedocument.presentationml.notesSlid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notesSlides/notesSlide4.xml" ContentType="application/vnd.openxmlformats-officedocument.presentationml.notesSlide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notesSlides/notesSlide6.xml" ContentType="application/vnd.openxmlformats-officedocument.presentationml.notesSl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notesSlides/notesSlide7.xml" ContentType="application/vnd.openxmlformats-officedocument.presentationml.notesSlid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theme/themeOverride3.xml" ContentType="application/vnd.openxmlformats-officedocument.themeOverrid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theme/themeOverride4.xml" ContentType="application/vnd.openxmlformats-officedocument.themeOverride+xml"/>
  <Override PartName="/ppt/charts/chart8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notesSlides/notesSlide9.xml" ContentType="application/vnd.openxmlformats-officedocument.presentationml.notesSlide+xml"/>
  <Override PartName="/ppt/charts/chart9.xml" ContentType="application/vnd.openxmlformats-officedocument.drawingml.chart+xml"/>
  <Override PartName="/ppt/theme/themeOverride5.xml" ContentType="application/vnd.openxmlformats-officedocument.themeOverride+xml"/>
  <Override PartName="/ppt/charts/chart10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11.xml" ContentType="application/vnd.openxmlformats-officedocument.drawingml.chart+xml"/>
  <Override PartName="/ppt/theme/themeOverride6.xml" ContentType="application/vnd.openxmlformats-officedocument.themeOverride+xml"/>
  <Override PartName="/ppt/charts/chart12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13.xml" ContentType="application/vnd.openxmlformats-officedocument.drawingml.chart+xml"/>
  <Override PartName="/ppt/theme/themeOverride7.xml" ContentType="application/vnd.openxmlformats-officedocument.themeOverride+xml"/>
  <Override PartName="/ppt/charts/chart14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15.xml" ContentType="application/vnd.openxmlformats-officedocument.drawingml.chart+xml"/>
  <Override PartName="/ppt/theme/themeOverride8.xml" ContentType="application/vnd.openxmlformats-officedocument.themeOverride+xml"/>
  <Override PartName="/ppt/charts/chart16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17.xml" ContentType="application/vnd.openxmlformats-officedocument.drawingml.chart+xml"/>
  <Override PartName="/ppt/theme/themeOverride9.xml" ContentType="application/vnd.openxmlformats-officedocument.themeOverride+xml"/>
  <Override PartName="/ppt/charts/chart18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19.xml" ContentType="application/vnd.openxmlformats-officedocument.drawingml.chart+xml"/>
  <Override PartName="/ppt/theme/themeOverride10.xml" ContentType="application/vnd.openxmlformats-officedocument.themeOverride+xml"/>
  <Override PartName="/ppt/charts/chart2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notesSlides/notesSlide15.xml" ContentType="application/vnd.openxmlformats-officedocument.presentationml.notesSlide+xml"/>
  <Override PartName="/ppt/charts/chart21.xml" ContentType="application/vnd.openxmlformats-officedocument.drawingml.chart+xml"/>
  <Override PartName="/ppt/theme/themeOverride11.xml" ContentType="application/vnd.openxmlformats-officedocument.themeOverride+xml"/>
  <Override PartName="/ppt/charts/chart2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notesSlides/notesSlide16.xml" ContentType="application/vnd.openxmlformats-officedocument.presentationml.notesSlide+xml"/>
  <Override PartName="/ppt/charts/chart2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12.xml" ContentType="application/vnd.openxmlformats-officedocument.themeOverride+xml"/>
  <Override PartName="/ppt/charts/chart24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13.xml" ContentType="application/vnd.openxmlformats-officedocument.themeOverride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25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14.xml" ContentType="application/vnd.openxmlformats-officedocument.themeOverride+xml"/>
  <Override PartName="/ppt/charts/chart26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15.xml" ContentType="application/vnd.openxmlformats-officedocument.themeOverride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notesSlides/notesSlide18.xml" ContentType="application/vnd.openxmlformats-officedocument.presentationml.notesSlide+xml"/>
  <Override PartName="/ppt/charts/chart27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theme/themeOverride16.xml" ContentType="application/vnd.openxmlformats-officedocument.themeOverride+xml"/>
  <Override PartName="/ppt/charts/chart2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theme/themeOverride17.xml" ContentType="application/vnd.openxmlformats-officedocument.themeOverride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notesSlides/notesSlide19.xml" ContentType="application/vnd.openxmlformats-officedocument.presentationml.notesSlide+xml"/>
  <Override PartName="/ppt/charts/chart2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theme/themeOverride18.xml" ContentType="application/vnd.openxmlformats-officedocument.themeOverride+xml"/>
  <Override PartName="/ppt/charts/chart3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theme/themeOverride19.xml" ContentType="application/vnd.openxmlformats-officedocument.themeOverride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notesSlides/notesSlide20.xml" ContentType="application/vnd.openxmlformats-officedocument.presentationml.notesSlide+xml"/>
  <Override PartName="/ppt/charts/chart3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theme/themeOverride20.xml" ContentType="application/vnd.openxmlformats-officedocument.themeOverride+xml"/>
  <Override PartName="/ppt/charts/chart3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theme/themeOverride21.xml" ContentType="application/vnd.openxmlformats-officedocument.themeOverride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notesSlides/notesSlide21.xml" ContentType="application/vnd.openxmlformats-officedocument.presentationml.notesSlide+xml"/>
  <Override PartName="/ppt/charts/chart3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theme/themeOverride22.xml" ContentType="application/vnd.openxmlformats-officedocument.themeOverride+xml"/>
  <Override PartName="/ppt/charts/chart3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theme/themeOverride23.xml" ContentType="application/vnd.openxmlformats-officedocument.themeOverride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3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theme/themeOverride24.xml" ContentType="application/vnd.openxmlformats-officedocument.themeOverride+xml"/>
  <Override PartName="/ppt/charts/chart3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theme/themeOverride25.xml" ContentType="application/vnd.openxmlformats-officedocument.themeOverride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notesSlides/notesSlide23.xml" ContentType="application/vnd.openxmlformats-officedocument.presentationml.notesSlide+xml"/>
  <Override PartName="/ppt/charts/chart3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theme/themeOverride26.xml" ContentType="application/vnd.openxmlformats-officedocument.themeOverride+xml"/>
  <Override PartName="/ppt/charts/chart3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theme/themeOverride27.xml" ContentType="application/vnd.openxmlformats-officedocument.themeOverride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notesSlides/notesSlide24.xml" ContentType="application/vnd.openxmlformats-officedocument.presentationml.notesSlide+xml"/>
  <Override PartName="/ppt/charts/chart3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theme/themeOverride28.xml" ContentType="application/vnd.openxmlformats-officedocument.themeOverride+xml"/>
  <Override PartName="/ppt/charts/chart40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theme/themeOverride29.xml" ContentType="application/vnd.openxmlformats-officedocument.themeOverride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notesSlides/notesSlide25.xml" ContentType="application/vnd.openxmlformats-officedocument.presentationml.notesSlide+xml"/>
  <Override PartName="/ppt/charts/chart41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2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3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notesSlides/notesSlide26.xml" ContentType="application/vnd.openxmlformats-officedocument.presentationml.notesSlide+xml"/>
  <Override PartName="/ppt/charts/chart44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5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46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notesSlides/notesSlide27.xml" ContentType="application/vnd.openxmlformats-officedocument.presentationml.notesSlide+xml"/>
  <Override PartName="/ppt/charts/chart47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48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49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notesSlides/notesSlide28.xml" ContentType="application/vnd.openxmlformats-officedocument.presentationml.notesSlide+xml"/>
  <Override PartName="/ppt/charts/chart5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5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5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notesSlides/notesSlide29.xml" ContentType="application/vnd.openxmlformats-officedocument.presentationml.notesSlide+xml"/>
  <Override PartName="/ppt/charts/chart53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54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55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notesSlides/notesSlide30.xml" ContentType="application/vnd.openxmlformats-officedocument.presentationml.notesSlide+xml"/>
  <Override PartName="/ppt/charts/chart56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57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notesSlides/notesSlide32.xml" ContentType="application/vnd.openxmlformats-officedocument.presentationml.notesSlide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notesSlides/notesSlide33.xml" ContentType="application/vnd.openxmlformats-officedocument.presentationml.notesSlide+xml"/>
  <Override PartName="/ppt/charts/chart58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59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notesSlides/notesSlide34.xml" ContentType="application/vnd.openxmlformats-officedocument.presentationml.notesSlide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notesSlides/notesSlide35.xml" ContentType="application/vnd.openxmlformats-officedocument.presentationml.notesSlide+xml"/>
  <Override PartName="/ppt/charts/chart60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61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notesSlides/notesSlide36.xml" ContentType="application/vnd.openxmlformats-officedocument.presentationml.notesSlide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notesSlides/notesSlide37.xml" ContentType="application/vnd.openxmlformats-officedocument.presentationml.notesSlide+xml"/>
  <Override PartName="/ppt/charts/chart62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63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notesSlides/notesSlide38.xml" ContentType="application/vnd.openxmlformats-officedocument.presentationml.notesSlide+xml"/>
  <Override PartName="/ppt/charts/chart64.xml" ContentType="application/vnd.openxmlformats-officedocument.drawingml.chart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notesSlides/notesSlide39.xml" ContentType="application/vnd.openxmlformats-officedocument.presentationml.notesSlide+xml"/>
  <Override PartName="/ppt/charts/chart65.xml" ContentType="application/vnd.openxmlformats-officedocument.drawingml.chart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notesSlides/notesSlide40.xml" ContentType="application/vnd.openxmlformats-officedocument.presentationml.notesSlide+xml"/>
  <Override PartName="/ppt/charts/chart66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notesSlides/notesSlide41.xml" ContentType="application/vnd.openxmlformats-officedocument.presentationml.notesSlide+xml"/>
  <Override PartName="/ppt/charts/chart67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notesSlides/notesSlide42.xml" ContentType="application/vnd.openxmlformats-officedocument.presentationml.notesSlide+xml"/>
  <Override PartName="/ppt/charts/chart68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notesSlides/notesSlide43.xml" ContentType="application/vnd.openxmlformats-officedocument.presentationml.notesSlide+xml"/>
  <Override PartName="/ppt/charts/chart69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notesSlides/notesSlide44.xml" ContentType="application/vnd.openxmlformats-officedocument.presentationml.notesSlide+xml"/>
  <Override PartName="/ppt/charts/chart70.xml" ContentType="application/vnd.openxmlformats-officedocument.drawingml.chart+xml"/>
  <Override PartName="/ppt/charts/chart71.xml" ContentType="application/vnd.openxmlformats-officedocument.drawingml.chart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notesSlides/notesSlide45.xml" ContentType="application/vnd.openxmlformats-officedocument.presentationml.notesSlide+xml"/>
  <Override PartName="/ppt/charts/chart72.xml" ContentType="application/vnd.openxmlformats-officedocument.drawingml.chart+xml"/>
  <Override PartName="/ppt/theme/themeOverride30.xml" ContentType="application/vnd.openxmlformats-officedocument.themeOverride+xml"/>
  <Override PartName="/ppt/charts/chart73.xml" ContentType="application/vnd.openxmlformats-officedocument.drawingml.chart+xml"/>
  <Override PartName="/ppt/theme/themeOverride31.xml" ContentType="application/vnd.openxmlformats-officedocument.themeOverride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notesSlides/notesSlide46.xml" ContentType="application/vnd.openxmlformats-officedocument.presentationml.notesSlide+xml"/>
  <Override PartName="/ppt/charts/chart74.xml" ContentType="application/vnd.openxmlformats-officedocument.drawingml.chart+xml"/>
  <Override PartName="/ppt/theme/themeOverride32.xml" ContentType="application/vnd.openxmlformats-officedocument.themeOverride+xml"/>
  <Override PartName="/ppt/charts/chart75.xml" ContentType="application/vnd.openxmlformats-officedocument.drawingml.chart+xml"/>
  <Override PartName="/ppt/theme/themeOverride33.xml" ContentType="application/vnd.openxmlformats-officedocument.themeOverride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notesSlides/notesSlide47.xml" ContentType="application/vnd.openxmlformats-officedocument.presentationml.notesSlide+xml"/>
  <Override PartName="/ppt/charts/chart76.xml" ContentType="application/vnd.openxmlformats-officedocument.drawingml.chart+xml"/>
  <Override PartName="/ppt/theme/themeOverride34.xml" ContentType="application/vnd.openxmlformats-officedocument.themeOverride+xml"/>
  <Override PartName="/ppt/charts/chart77.xml" ContentType="application/vnd.openxmlformats-officedocument.drawingml.chart+xml"/>
  <Override PartName="/ppt/theme/themeOverride35.xml" ContentType="application/vnd.openxmlformats-officedocument.themeOverride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notesSlides/notesSlide48.xml" ContentType="application/vnd.openxmlformats-officedocument.presentationml.notesSlide+xml"/>
  <Override PartName="/ppt/charts/chart78.xml" ContentType="application/vnd.openxmlformats-officedocument.drawingml.chart+xml"/>
  <Override PartName="/ppt/theme/themeOverride36.xml" ContentType="application/vnd.openxmlformats-officedocument.themeOverride+xml"/>
  <Override PartName="/ppt/charts/chart79.xml" ContentType="application/vnd.openxmlformats-officedocument.drawingml.chart+xml"/>
  <Override PartName="/ppt/theme/themeOverride37.xml" ContentType="application/vnd.openxmlformats-officedocument.themeOverride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notesSlides/notesSlide49.xml" ContentType="application/vnd.openxmlformats-officedocument.presentationml.notesSlide+xml"/>
  <Override PartName="/ppt/charts/chart80.xml" ContentType="application/vnd.openxmlformats-officedocument.drawingml.chart+xml"/>
  <Override PartName="/ppt/theme/themeOverride38.xml" ContentType="application/vnd.openxmlformats-officedocument.themeOverride+xml"/>
  <Override PartName="/ppt/charts/chart81.xml" ContentType="application/vnd.openxmlformats-officedocument.drawingml.chart+xml"/>
  <Override PartName="/ppt/theme/themeOverride39.xml" ContentType="application/vnd.openxmlformats-officedocument.themeOverride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notesSlides/notesSlide50.xml" ContentType="application/vnd.openxmlformats-officedocument.presentationml.notesSlide+xml"/>
  <Override PartName="/ppt/charts/chart82.xml" ContentType="application/vnd.openxmlformats-officedocument.drawingml.chart+xml"/>
  <Override PartName="/ppt/theme/themeOverride40.xml" ContentType="application/vnd.openxmlformats-officedocument.themeOverride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notesSlides/notesSlide51.xml" ContentType="application/vnd.openxmlformats-officedocument.presentationml.notesSlide+xml"/>
  <Override PartName="/ppt/charts/chart83.xml" ContentType="application/vnd.openxmlformats-officedocument.drawingml.chart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notesSlides/notesSlide52.xml" ContentType="application/vnd.openxmlformats-officedocument.presentationml.notesSlide+xml"/>
  <Override PartName="/ppt/charts/chart84.xml" ContentType="application/vnd.openxmlformats-officedocument.drawingml.chart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notesSlides/notesSlide53.xml" ContentType="application/vnd.openxmlformats-officedocument.presentationml.notesSlide+xml"/>
  <Override PartName="/ppt/charts/chart85.xml" ContentType="application/vnd.openxmlformats-officedocument.drawingml.chart+xml"/>
  <Override PartName="/ppt/theme/themeOverride41.xml" ContentType="application/vnd.openxmlformats-officedocument.themeOverride+xml"/>
  <Override PartName="/ppt/charts/chart86.xml" ContentType="application/vnd.openxmlformats-officedocument.drawingml.chart+xml"/>
  <Override PartName="/ppt/theme/themeOverride42.xml" ContentType="application/vnd.openxmlformats-officedocument.themeOverride+xml"/>
  <Override PartName="/ppt/charts/chart87.xml" ContentType="application/vnd.openxmlformats-officedocument.drawingml.chart+xml"/>
  <Override PartName="/ppt/theme/themeOverride43.xml" ContentType="application/vnd.openxmlformats-officedocument.themeOverride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charts/chart88.xml" ContentType="application/vnd.openxmlformats-officedocument.drawingml.chart+xml"/>
  <Override PartName="/ppt/theme/themeOverride44.xml" ContentType="application/vnd.openxmlformats-officedocument.themeOverride+xml"/>
  <Override PartName="/ppt/charts/chart89.xml" ContentType="application/vnd.openxmlformats-officedocument.drawingml.chart+xml"/>
  <Override PartName="/ppt/theme/themeOverride45.xml" ContentType="application/vnd.openxmlformats-officedocument.themeOverride+xml"/>
  <Override PartName="/ppt/charts/chart90.xml" ContentType="application/vnd.openxmlformats-officedocument.drawingml.chart+xml"/>
  <Override PartName="/ppt/theme/themeOverride46.xml" ContentType="application/vnd.openxmlformats-officedocument.themeOverride+xml"/>
  <Override PartName="/ppt/drawings/drawing1.xml" ContentType="application/vnd.openxmlformats-officedocument.drawingml.chartshape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notesSlides/notesSlide54.xml" ContentType="application/vnd.openxmlformats-officedocument.presentationml.notesSlide+xml"/>
  <Override PartName="/ppt/charts/chart91.xml" ContentType="application/vnd.openxmlformats-officedocument.drawingml.chart+xml"/>
  <Override PartName="/ppt/theme/themeOverride47.xml" ContentType="application/vnd.openxmlformats-officedocument.themeOverride+xml"/>
  <Override PartName="/ppt/charts/chart92.xml" ContentType="application/vnd.openxmlformats-officedocument.drawingml.chart+xml"/>
  <Override PartName="/ppt/theme/themeOverride48.xml" ContentType="application/vnd.openxmlformats-officedocument.themeOverride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notesSlides/notesSlide55.xml" ContentType="application/vnd.openxmlformats-officedocument.presentationml.notesSlide+xml"/>
  <Override PartName="/ppt/charts/chart93.xml" ContentType="application/vnd.openxmlformats-officedocument.drawingml.chart+xml"/>
  <Override PartName="/ppt/theme/themeOverride49.xml" ContentType="application/vnd.openxmlformats-officedocument.themeOverride+xml"/>
  <Override PartName="/ppt/charts/chart94.xml" ContentType="application/vnd.openxmlformats-officedocument.drawingml.chart+xml"/>
  <Override PartName="/ppt/theme/themeOverride50.xml" ContentType="application/vnd.openxmlformats-officedocument.themeOverride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notesSlides/notesSlide56.xml" ContentType="application/vnd.openxmlformats-officedocument.presentationml.notesSlide+xml"/>
  <Override PartName="/ppt/charts/chart95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theme/themeOverride51.xml" ContentType="application/vnd.openxmlformats-officedocument.themeOverride+xml"/>
  <Override PartName="/ppt/charts/chart9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theme/themeOverride52.xml" ContentType="application/vnd.openxmlformats-officedocument.themeOverride+xml"/>
  <Override PartName="/ppt/charts/chart9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theme/themeOverride53.xml" ContentType="application/vnd.openxmlformats-officedocument.themeOverride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notesSlides/notesSlide57.xml" ContentType="application/vnd.openxmlformats-officedocument.presentationml.notesSlide+xml"/>
  <Override PartName="/ppt/charts/chart98.xml" ContentType="application/vnd.openxmlformats-officedocument.drawingml.chart+xml"/>
  <Override PartName="/ppt/theme/themeOverride54.xml" ContentType="application/vnd.openxmlformats-officedocument.themeOverride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notesSlides/notesSlide58.xml" ContentType="application/vnd.openxmlformats-officedocument.presentationml.notesSlide+xml"/>
  <Override PartName="/ppt/charts/chart99.xml" ContentType="application/vnd.openxmlformats-officedocument.drawingml.chart+xml"/>
  <Override PartName="/ppt/theme/themeOverride55.xml" ContentType="application/vnd.openxmlformats-officedocument.themeOverride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notesSlides/notesSlide59.xml" ContentType="application/vnd.openxmlformats-officedocument.presentationml.notesSlide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notesSlides/notesSlide60.xml" ContentType="application/vnd.openxmlformats-officedocument.presentationml.notesSlide+xml"/>
  <Override PartName="/ppt/charts/chart100.xml" ContentType="application/vnd.openxmlformats-officedocument.drawingml.chart+xml"/>
  <Override PartName="/ppt/theme/themeOverride56.xml" ContentType="application/vnd.openxmlformats-officedocument.themeOverride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notesSlides/notesSlide61.xml" ContentType="application/vnd.openxmlformats-officedocument.presentationml.notesSlide+xml"/>
  <Override PartName="/ppt/charts/chart101.xml" ContentType="application/vnd.openxmlformats-officedocument.drawingml.chart+xml"/>
  <Override PartName="/ppt/theme/themeOverride57.xml" ContentType="application/vnd.openxmlformats-officedocument.themeOverride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notesSlides/notesSlide62.xml" ContentType="application/vnd.openxmlformats-officedocument.presentationml.notesSlide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notesSlides/notesSlide63.xml" ContentType="application/vnd.openxmlformats-officedocument.presentationml.notesSlide+xml"/>
  <Override PartName="/ppt/charts/chart102.xml" ContentType="application/vnd.openxmlformats-officedocument.drawingml.chart+xml"/>
  <Override PartName="/ppt/theme/themeOverride58.xml" ContentType="application/vnd.openxmlformats-officedocument.themeOverride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notesSlides/notesSlide64.xml" ContentType="application/vnd.openxmlformats-officedocument.presentationml.notesSlide+xml"/>
  <Override PartName="/ppt/charts/chart103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notesSlides/notesSlide65.xml" ContentType="application/vnd.openxmlformats-officedocument.presentationml.notesSlide+xml"/>
  <Override PartName="/ppt/charts/chart104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notesSlides/notesSlide66.xml" ContentType="application/vnd.openxmlformats-officedocument.presentationml.notesSlide+xml"/>
  <Override PartName="/ppt/charts/chart105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notesSlides/notesSlide67.xml" ContentType="application/vnd.openxmlformats-officedocument.presentationml.notesSlide+xml"/>
  <Override PartName="/ppt/charts/chart106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charts/chart107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notesSlides/notesSlide70.xml" ContentType="application/vnd.openxmlformats-officedocument.presentationml.notesSlide+xml"/>
  <Override PartName="/ppt/charts/chart108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09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10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11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charts/chart112.xml" ContentType="application/vnd.openxmlformats-officedocument.drawingml.chart+xml"/>
  <Override PartName="/ppt/charts/chart113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14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15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notesSlides/notesSlide73.xml" ContentType="application/vnd.openxmlformats-officedocument.presentationml.notesSlide+xml"/>
  <Override PartName="/ppt/charts/chart116.xml" ContentType="application/vnd.openxmlformats-officedocument.drawingml.chart+xml"/>
  <Override PartName="/ppt/theme/themeOverride59.xml" ContentType="application/vnd.openxmlformats-officedocument.themeOverride+xml"/>
  <Override PartName="/ppt/charts/chart117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notesSlides/notesSlide74.xml" ContentType="application/vnd.openxmlformats-officedocument.presentationml.notesSlide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notesSlides/notesSlide75.xml" ContentType="application/vnd.openxmlformats-officedocument.presentationml.notesSlide+xml"/>
  <Override PartName="/ppt/charts/chart118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theme/themeOverride60.xml" ContentType="application/vnd.openxmlformats-officedocument.themeOverride+xml"/>
  <Override PartName="/ppt/charts/chart119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theme/themeOverride61.xml" ContentType="application/vnd.openxmlformats-officedocument.themeOverride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notesSlides/notesSlide76.xml" ContentType="application/vnd.openxmlformats-officedocument.presentationml.notesSlide+xml"/>
  <Override PartName="/ppt/charts/chart120.xml" ContentType="application/vnd.openxmlformats-officedocument.drawingml.chart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notesSlides/notesSlide77.xml" ContentType="application/vnd.openxmlformats-officedocument.presentationml.notesSlide+xml"/>
  <Override PartName="/ppt/charts/chart121.xml" ContentType="application/vnd.openxmlformats-officedocument.drawingml.chart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notesSlides/notesSlide78.xml" ContentType="application/vnd.openxmlformats-officedocument.presentationml.notesSlide+xml"/>
  <Override PartName="/ppt/charts/chart122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123.xml" ContentType="application/vnd.openxmlformats-officedocument.drawingml.chart+xml"/>
  <Override PartName="/ppt/theme/themeOverride62.xml" ContentType="application/vnd.openxmlformats-officedocument.themeOverride+xml"/>
  <Override PartName="/ppt/charts/chart124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notesSlides/notesSlide79.xml" ContentType="application/vnd.openxmlformats-officedocument.presentationml.notesSlide+xml"/>
  <Override PartName="/ppt/charts/chart125.xml" ContentType="application/vnd.openxmlformats-officedocument.drawingml.chart+xml"/>
  <Override PartName="/ppt/theme/themeOverride63.xml" ContentType="application/vnd.openxmlformats-officedocument.themeOverride+xml"/>
  <Override PartName="/ppt/charts/chart126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127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notesSlides/notesSlide80.xml" ContentType="application/vnd.openxmlformats-officedocument.presentationml.notesSlide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notesSlides/notesSlide81.xml" ContentType="application/vnd.openxmlformats-officedocument.presentationml.notesSlide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notesSlides/notesSlide82.xml" ContentType="application/vnd.openxmlformats-officedocument.presentationml.notesSlide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notesSlides/notesSlide83.xml" ContentType="application/vnd.openxmlformats-officedocument.presentationml.notesSlide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notesSlides/notesSlide84.xml" ContentType="application/vnd.openxmlformats-officedocument.presentationml.notesSlide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notesSlides/notesSlide85.xml" ContentType="application/vnd.openxmlformats-officedocument.presentationml.notesSlide+xml"/>
  <Override PartName="/ppt/charts/chart128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notesSlides/notesSlide86.xml" ContentType="application/vnd.openxmlformats-officedocument.presentationml.notesSlide+xml"/>
  <Override PartName="/ppt/charts/chart129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charts/chart130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charts/chart131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charts/chart132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charts/chart133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charts/chart134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charts/chart135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charts/chart136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charts/chart137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charts/chart138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charts/chart139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charts/chart140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charts/chart141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notesSlides/notesSlide87.xml" ContentType="application/vnd.openxmlformats-officedocument.presentationml.notesSlide+xml"/>
  <Override PartName="/ppt/charts/chart142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notesSlides/notesSlide88.xml" ContentType="application/vnd.openxmlformats-officedocument.presentationml.notesSlide+xml"/>
  <Override PartName="/ppt/charts/chart143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144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notesSlides/notesSlide89.xml" ContentType="application/vnd.openxmlformats-officedocument.presentationml.notesSlide+xml"/>
  <Override PartName="/ppt/charts/chart145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notesSlides/notesSlide90.xml" ContentType="application/vnd.openxmlformats-officedocument.presentationml.notesSlide+xml"/>
  <Override PartName="/ppt/charts/chart146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charts/chart147.xml" ContentType="application/vnd.openxmlformats-officedocument.drawingml.chart+xml"/>
  <Override PartName="/ppt/theme/themeOverride64.xml" ContentType="application/vnd.openxmlformats-officedocument.themeOverride+xml"/>
  <Override PartName="/ppt/charts/chart148.xml" ContentType="application/vnd.openxmlformats-officedocument.drawingml.chart+xml"/>
  <Override PartName="/ppt/theme/themeOverride65.xml" ContentType="application/vnd.openxmlformats-officedocument.themeOverride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notesSlides/notesSlide91.xml" ContentType="application/vnd.openxmlformats-officedocument.presentationml.notesSlide+xml"/>
  <Override PartName="/ppt/charts/chart149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theme/themeOverride66.xml" ContentType="application/vnd.openxmlformats-officedocument.themeOverride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notesSlides/notesSlide92.xml" ContentType="application/vnd.openxmlformats-officedocument.presentationml.notesSlide+xml"/>
  <Override PartName="/ppt/charts/chart150.xml" ContentType="application/vnd.openxmlformats-officedocument.drawingml.chart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notesSlides/notesSlide93.xml" ContentType="application/vnd.openxmlformats-officedocument.presentationml.notesSlide+xml"/>
  <Override PartName="/ppt/charts/chart151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theme/themeOverride67.xml" ContentType="application/vnd.openxmlformats-officedocument.themeOverride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notesSlides/notesSlide94.xml" ContentType="application/vnd.openxmlformats-officedocument.presentationml.notesSlide+xml"/>
  <Override PartName="/ppt/charts/chart152.xml" ContentType="application/vnd.openxmlformats-officedocument.drawingml.chart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notesSlides/notesSlide95.xml" ContentType="application/vnd.openxmlformats-officedocument.presentationml.notesSlide+xml"/>
  <Override PartName="/ppt/charts/chart153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theme/themeOverride68.xml" ContentType="application/vnd.openxmlformats-officedocument.themeOverride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notesSlides/notesSlide96.xml" ContentType="application/vnd.openxmlformats-officedocument.presentationml.notesSlide+xml"/>
  <Override PartName="/ppt/charts/chart154.xml" ContentType="application/vnd.openxmlformats-officedocument.drawingml.chart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notesSlides/notesSlide97.xml" ContentType="application/vnd.openxmlformats-officedocument.presentationml.notesSlide+xml"/>
  <Override PartName="/ppt/charts/chart155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theme/themeOverride69.xml" ContentType="application/vnd.openxmlformats-officedocument.themeOverride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notesSlides/notesSlide98.xml" ContentType="application/vnd.openxmlformats-officedocument.presentationml.notesSlide+xml"/>
  <Override PartName="/ppt/charts/chart156.xml" ContentType="application/vnd.openxmlformats-officedocument.drawingml.chart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notesSlides/notesSlide99.xml" ContentType="application/vnd.openxmlformats-officedocument.presentationml.notesSlide+xml"/>
  <Override PartName="/ppt/charts/chart157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theme/themeOverride70.xml" ContentType="application/vnd.openxmlformats-officedocument.themeOverride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notesSlides/notesSlide100.xml" ContentType="application/vnd.openxmlformats-officedocument.presentationml.notesSlide+xml"/>
  <Override PartName="/ppt/charts/chart158.xml" ContentType="application/vnd.openxmlformats-officedocument.drawingml.chart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notesSlides/notesSlide101.xml" ContentType="application/vnd.openxmlformats-officedocument.presentationml.notesSlide+xml"/>
  <Override PartName="/ppt/charts/chart159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theme/themeOverride71.xml" ContentType="application/vnd.openxmlformats-officedocument.themeOverride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notesSlides/notesSlide102.xml" ContentType="application/vnd.openxmlformats-officedocument.presentationml.notesSlide+xml"/>
  <Override PartName="/ppt/charts/chart160.xml" ContentType="application/vnd.openxmlformats-officedocument.drawingml.chart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notesSlides/notesSlide103.xml" ContentType="application/vnd.openxmlformats-officedocument.presentationml.notesSlide+xml"/>
  <Override PartName="/ppt/charts/chart161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theme/themeOverride72.xml" ContentType="application/vnd.openxmlformats-officedocument.themeOverride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notesSlides/notesSlide104.xml" ContentType="application/vnd.openxmlformats-officedocument.presentationml.notesSlide+xml"/>
  <Override PartName="/ppt/charts/chart162.xml" ContentType="application/vnd.openxmlformats-officedocument.drawingml.chart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notesSlides/notesSlide105.xml" ContentType="application/vnd.openxmlformats-officedocument.presentationml.notesSlide+xml"/>
  <Override PartName="/ppt/charts/chart163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theme/themeOverride73.xml" ContentType="application/vnd.openxmlformats-officedocument.themeOverride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notesSlides/notesSlide106.xml" ContentType="application/vnd.openxmlformats-officedocument.presentationml.notesSlide+xml"/>
  <Override PartName="/ppt/charts/chart164.xml" ContentType="application/vnd.openxmlformats-officedocument.drawingml.chart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notesSlides/notesSlide107.xml" ContentType="application/vnd.openxmlformats-officedocument.presentationml.notesSlide+xml"/>
  <Override PartName="/ppt/charts/chart165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theme/themeOverride74.xml" ContentType="application/vnd.openxmlformats-officedocument.themeOverride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notesSlides/notesSlide108.xml" ContentType="application/vnd.openxmlformats-officedocument.presentationml.notesSlide+xml"/>
  <Override PartName="/ppt/charts/chart166.xml" ContentType="application/vnd.openxmlformats-officedocument.drawingml.chart+xml"/>
  <Override PartName="/ppt/notesSlides/notesSlide109.xml" ContentType="application/vnd.openxmlformats-officedocument.presentationml.notesSlide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notesSlides/notesSlide110.xml" ContentType="application/vnd.openxmlformats-officedocument.presentationml.notesSlide+xml"/>
  <Override PartName="/ppt/charts/chart167.xml" ContentType="application/vnd.openxmlformats-officedocument.drawingml.chart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notesSlides/notesSlide111.xml" ContentType="application/vnd.openxmlformats-officedocument.presentationml.notesSlide+xml"/>
  <Override PartName="/ppt/charts/chart168.xml" ContentType="application/vnd.openxmlformats-officedocument.drawingml.chart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notesSlides/notesSlide112.xml" ContentType="application/vnd.openxmlformats-officedocument.presentationml.notesSlide+xml"/>
  <Override PartName="/ppt/charts/chart169.xml" ContentType="application/vnd.openxmlformats-officedocument.drawingml.chart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charts/chart170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theme/themeOverride75.xml" ContentType="application/vnd.openxmlformats-officedocument.themeOverride+xml"/>
  <Override PartName="/ppt/charts/chart171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72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73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charts/chart174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theme/themeOverride76.xml" ContentType="application/vnd.openxmlformats-officedocument.themeOverride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charts/chart175.xml" ContentType="application/vnd.openxmlformats-officedocument.drawingml.chart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charts/chart178.xml" ContentType="application/vnd.openxmlformats-officedocument.drawingml.chart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notesSlides/notesSlide113.xml" ContentType="application/vnd.openxmlformats-officedocument.presentationml.notesSlide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tags/tag1013.xml" ContentType="application/vnd.openxmlformats-officedocument.presentationml.tags+xml"/>
  <Override PartName="/ppt/notesSlides/notesSlide114.xml" ContentType="application/vnd.openxmlformats-officedocument.presentationml.notesSlide+xml"/>
  <Override PartName="/ppt/charts/chart187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notesSlides/notesSlide115.xml" ContentType="application/vnd.openxmlformats-officedocument.presentationml.notesSlide+xml"/>
  <Override PartName="/ppt/charts/chart188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89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notesSlides/notesSlide116.xml" ContentType="application/vnd.openxmlformats-officedocument.presentationml.notesSlide+xml"/>
  <Override PartName="/ppt/charts/chart190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charts/chart191.xml" ContentType="application/vnd.openxmlformats-officedocument.drawingml.chart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notesSlides/notesSlide117.xml" ContentType="application/vnd.openxmlformats-officedocument.presentationml.notesSlide+xml"/>
  <Override PartName="/ppt/charts/chart192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93.xml" ContentType="application/vnd.openxmlformats-officedocument.drawingml.chart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charts/chart194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95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notesSlides/notesSlide120.xml" ContentType="application/vnd.openxmlformats-officedocument.presentationml.notesSlide+xml"/>
  <Override PartName="/ppt/charts/chart196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97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98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99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200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charts/chart201.xml" ContentType="application/vnd.openxmlformats-officedocument.drawingml.chart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charts/chart202.xml" ContentType="application/vnd.openxmlformats-officedocument.drawingml.chart+xml"/>
  <Override PartName="/ppt/charts/chart203.xml" ContentType="application/vnd.openxmlformats-officedocument.drawingml.chart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notesSlides/notesSlide121.xml" ContentType="application/vnd.openxmlformats-officedocument.presentationml.notesSlide+xml"/>
  <Override PartName="/ppt/charts/chart20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notesSlides/notesSlide122.xml" ContentType="application/vnd.openxmlformats-officedocument.presentationml.notesSlide+xml"/>
  <Override PartName="/ppt/charts/chart20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notesSlides/notesSlide123.xml" ContentType="application/vnd.openxmlformats-officedocument.presentationml.notesSlide+xml"/>
  <Override PartName="/ppt/charts/chart20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20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notesSlides/notesSlide124.xml" ContentType="application/vnd.openxmlformats-officedocument.presentationml.notesSlide+xml"/>
  <Override PartName="/ppt/charts/chart20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notesSlides/notesSlide125.xml" ContentType="application/vnd.openxmlformats-officedocument.presentationml.notesSlide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notesSlides/notesSlide126.xml" ContentType="application/vnd.openxmlformats-officedocument.presentationml.notesSlide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notesSlides/notesSlide127.xml" ContentType="application/vnd.openxmlformats-officedocument.presentationml.notesSlide+xml"/>
  <Override PartName="/ppt/charts/chart20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notesSlides/notesSlide128.xml" ContentType="application/vnd.openxmlformats-officedocument.presentationml.notesSlide+xml"/>
  <Override PartName="/ppt/charts/chart21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21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notesSlides/notesSlide129.xml" ContentType="application/vnd.openxmlformats-officedocument.presentationml.notesSlide+xml"/>
  <Override PartName="/ppt/charts/chart21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21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charts/chart21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21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21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21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21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21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22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22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charts/chart22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22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charts/chart22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22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charts/chart22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22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22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22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23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23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23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23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notesSlides/notesSlide130.xml" ContentType="application/vnd.openxmlformats-officedocument.presentationml.notesSlide+xml"/>
  <Override PartName="/ppt/charts/chart23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23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23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23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23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23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24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24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charts/chart24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24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charts/chart24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24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charts/chart24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24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24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24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25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charts/chart25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25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25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notesSlides/notesSlide131.xml" ContentType="application/vnd.openxmlformats-officedocument.presentationml.notesSlide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notesSlides/notesSlide132.xml" ContentType="application/vnd.openxmlformats-officedocument.presentationml.notesSlide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notesSlides/notesSlide133.xml" ContentType="application/vnd.openxmlformats-officedocument.presentationml.notesSlide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notesSlides/notesSlide134.xml" ContentType="application/vnd.openxmlformats-officedocument.presentationml.notesSlide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notesSlides/notesSlide135.xml" ContentType="application/vnd.openxmlformats-officedocument.presentationml.notesSlide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notesSlides/notesSlide136.xml" ContentType="application/vnd.openxmlformats-officedocument.presentationml.notesSlide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notesSlides/notesSlide137.xml" ContentType="application/vnd.openxmlformats-officedocument.presentationml.notesSlide+xml"/>
  <Override PartName="/ppt/charts/chart25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25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notesSlides/notesSlide138.xml" ContentType="application/vnd.openxmlformats-officedocument.presentationml.notesSlide+xml"/>
  <Override PartName="/ppt/charts/chart25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25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notesSlides/notesSlide139.xml" ContentType="application/vnd.openxmlformats-officedocument.presentationml.notesSlide+xml"/>
  <Override PartName="/ppt/charts/chart25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25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notesSlides/notesSlide140.xml" ContentType="application/vnd.openxmlformats-officedocument.presentationml.notesSlide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notesSlides/notesSlide141.xml" ContentType="application/vnd.openxmlformats-officedocument.presentationml.notesSlide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notesSlides/notesSlide142.xml" ContentType="application/vnd.openxmlformats-officedocument.presentationml.notesSlide+xml"/>
  <Override PartName="/ppt/charts/chart26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261.xml" ContentType="application/vnd.openxmlformats-officedocument.drawingml.chart+xml"/>
  <Override PartName="/ppt/charts/chart262.xml" ContentType="application/vnd.openxmlformats-officedocument.drawingml.chart+xml"/>
  <Override PartName="/ppt/theme/themeOverride77.xml" ContentType="application/vnd.openxmlformats-officedocument.themeOverride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notesSlides/notesSlide143.xml" ContentType="application/vnd.openxmlformats-officedocument.presentationml.notesSlide+xml"/>
  <Override PartName="/ppt/charts/chart263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notesSlides/notesSlide144.xml" ContentType="application/vnd.openxmlformats-officedocument.presentationml.notesSlide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notesSlides/notesSlide145.xml" ContentType="application/vnd.openxmlformats-officedocument.presentationml.notesSlide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notesSlides/notesSlide146.xml" ContentType="application/vnd.openxmlformats-officedocument.presentationml.notesSlide+xml"/>
  <Override PartName="/ppt/charts/chart264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265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266.xml" ContentType="application/vnd.openxmlformats-officedocument.drawingml.chart+xml"/>
  <Override PartName="/ppt/theme/themeOverride78.xml" ContentType="application/vnd.openxmlformats-officedocument.themeOverride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notesSlides/notesSlide147.xml" ContentType="application/vnd.openxmlformats-officedocument.presentationml.notesSlide+xml"/>
  <Override PartName="/ppt/charts/chart267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notesSlides/notesSlide148.xml" ContentType="application/vnd.openxmlformats-officedocument.presentationml.notesSlide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notesSlides/notesSlide149.xml" ContentType="application/vnd.openxmlformats-officedocument.presentationml.notesSlide+xml"/>
  <Override PartName="/ppt/charts/chart268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269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270.xml" ContentType="application/vnd.openxmlformats-officedocument.drawingml.chart+xml"/>
  <Override PartName="/ppt/theme/themeOverride79.xml" ContentType="application/vnd.openxmlformats-officedocument.themeOverride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notesSlides/notesSlide150.xml" ContentType="application/vnd.openxmlformats-officedocument.presentationml.notesSlide+xml"/>
  <Override PartName="/ppt/charts/chart271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notesSlides/notesSlide151.xml" ContentType="application/vnd.openxmlformats-officedocument.presentationml.notesSlide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notesSlides/notesSlide152.xml" ContentType="application/vnd.openxmlformats-officedocument.presentationml.notesSlide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notesSlides/notesSlide153.xml" ContentType="application/vnd.openxmlformats-officedocument.presentationml.notesSlide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notesSlides/notesSlide154.xml" ContentType="application/vnd.openxmlformats-officedocument.presentationml.notesSlide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notesSlides/notesSlide155.xml" ContentType="application/vnd.openxmlformats-officedocument.presentationml.notesSlide+xml"/>
  <Override PartName="/ppt/charts/chart272.xml" ContentType="application/vnd.openxmlformats-officedocument.drawingml.chart+xml"/>
  <Override PartName="/ppt/theme/themeOverride80.xml" ContentType="application/vnd.openxmlformats-officedocument.themeOverride+xml"/>
  <Override PartName="/ppt/charts/chart273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274.xml" ContentType="application/vnd.openxmlformats-officedocument.drawingml.chart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notesSlides/notesSlide156.xml" ContentType="application/vnd.openxmlformats-officedocument.presentationml.notesSlide+xml"/>
  <Override PartName="/ppt/charts/chart275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notesSlides/notesSlide157.xml" ContentType="application/vnd.openxmlformats-officedocument.presentationml.notesSlide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notesSlides/notesSlide158.xml" ContentType="application/vnd.openxmlformats-officedocument.presentationml.notesSlide+xml"/>
  <Override PartName="/ppt/charts/chart276.xml" ContentType="application/vnd.openxmlformats-officedocument.drawingml.chart+xml"/>
  <Override PartName="/ppt/theme/themeOverride81.xml" ContentType="application/vnd.openxmlformats-officedocument.themeOverride+xml"/>
  <Override PartName="/ppt/charts/chart277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278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3" r:id="rId5"/>
    <p:sldMasterId id="2147483679" r:id="rId6"/>
    <p:sldMasterId id="2147483694" r:id="rId7"/>
    <p:sldMasterId id="2147483707" r:id="rId8"/>
    <p:sldMasterId id="2147483797" r:id="rId9"/>
    <p:sldMasterId id="2147483801" r:id="rId10"/>
    <p:sldMasterId id="2147483804" r:id="rId11"/>
    <p:sldMasterId id="2147483813" r:id="rId12"/>
    <p:sldMasterId id="2147483818" r:id="rId13"/>
  </p:sldMasterIdLst>
  <p:notesMasterIdLst>
    <p:notesMasterId r:id="rId227"/>
  </p:notesMasterIdLst>
  <p:sldIdLst>
    <p:sldId id="256" r:id="rId14"/>
    <p:sldId id="5315" r:id="rId15"/>
    <p:sldId id="4946" r:id="rId16"/>
    <p:sldId id="5650" r:id="rId17"/>
    <p:sldId id="5684" r:id="rId18"/>
    <p:sldId id="5651" r:id="rId19"/>
    <p:sldId id="5652" r:id="rId20"/>
    <p:sldId id="5653" r:id="rId21"/>
    <p:sldId id="5654" r:id="rId22"/>
    <p:sldId id="4824" r:id="rId23"/>
    <p:sldId id="5655" r:id="rId24"/>
    <p:sldId id="5656" r:id="rId25"/>
    <p:sldId id="5657" r:id="rId26"/>
    <p:sldId id="5658" r:id="rId27"/>
    <p:sldId id="5659" r:id="rId28"/>
    <p:sldId id="5660" r:id="rId29"/>
    <p:sldId id="5661" r:id="rId30"/>
    <p:sldId id="5662" r:id="rId31"/>
    <p:sldId id="5663" r:id="rId32"/>
    <p:sldId id="5664" r:id="rId33"/>
    <p:sldId id="5665" r:id="rId34"/>
    <p:sldId id="5666" r:id="rId35"/>
    <p:sldId id="5667" r:id="rId36"/>
    <p:sldId id="5668" r:id="rId37"/>
    <p:sldId id="5669" r:id="rId38"/>
    <p:sldId id="5670" r:id="rId39"/>
    <p:sldId id="5671" r:id="rId40"/>
    <p:sldId id="5672" r:id="rId41"/>
    <p:sldId id="5673" r:id="rId42"/>
    <p:sldId id="5674" r:id="rId43"/>
    <p:sldId id="5675" r:id="rId44"/>
    <p:sldId id="5676" r:id="rId45"/>
    <p:sldId id="4952" r:id="rId46"/>
    <p:sldId id="5677" r:id="rId47"/>
    <p:sldId id="5678" r:id="rId48"/>
    <p:sldId id="5679" r:id="rId49"/>
    <p:sldId id="5680" r:id="rId50"/>
    <p:sldId id="5681" r:id="rId51"/>
    <p:sldId id="5682" r:id="rId52"/>
    <p:sldId id="5715" r:id="rId53"/>
    <p:sldId id="5716" r:id="rId54"/>
    <p:sldId id="1254" r:id="rId55"/>
    <p:sldId id="1258" r:id="rId56"/>
    <p:sldId id="5717" r:id="rId57"/>
    <p:sldId id="5718" r:id="rId58"/>
    <p:sldId id="5719" r:id="rId59"/>
    <p:sldId id="5720" r:id="rId60"/>
    <p:sldId id="5721" r:id="rId61"/>
    <p:sldId id="5722" r:id="rId62"/>
    <p:sldId id="5723" r:id="rId63"/>
    <p:sldId id="5724" r:id="rId64"/>
    <p:sldId id="5725" r:id="rId65"/>
    <p:sldId id="5726" r:id="rId66"/>
    <p:sldId id="5019" r:id="rId67"/>
    <p:sldId id="5020" r:id="rId68"/>
    <p:sldId id="5021" r:id="rId69"/>
    <p:sldId id="5378" r:id="rId70"/>
    <p:sldId id="5379" r:id="rId71"/>
    <p:sldId id="5380" r:id="rId72"/>
    <p:sldId id="5381" r:id="rId73"/>
    <p:sldId id="5382" r:id="rId74"/>
    <p:sldId id="5383" r:id="rId75"/>
    <p:sldId id="5384" r:id="rId76"/>
    <p:sldId id="5030" r:id="rId77"/>
    <p:sldId id="5644" r:id="rId78"/>
    <p:sldId id="5645" r:id="rId79"/>
    <p:sldId id="5646" r:id="rId80"/>
    <p:sldId id="5647" r:id="rId81"/>
    <p:sldId id="5635" r:id="rId82"/>
    <p:sldId id="5636" r:id="rId83"/>
    <p:sldId id="5614" r:id="rId84"/>
    <p:sldId id="811" r:id="rId85"/>
    <p:sldId id="5639" r:id="rId86"/>
    <p:sldId id="5640" r:id="rId87"/>
    <p:sldId id="5641" r:id="rId88"/>
    <p:sldId id="5642" r:id="rId89"/>
    <p:sldId id="5643" r:id="rId90"/>
    <p:sldId id="2145706917" r:id="rId91"/>
    <p:sldId id="2145706926" r:id="rId92"/>
    <p:sldId id="2145706928" r:id="rId93"/>
    <p:sldId id="2145706927" r:id="rId94"/>
    <p:sldId id="5868" r:id="rId95"/>
    <p:sldId id="6039" r:id="rId96"/>
    <p:sldId id="5373" r:id="rId97"/>
    <p:sldId id="5441" r:id="rId98"/>
    <p:sldId id="5825" r:id="rId99"/>
    <p:sldId id="5823" r:id="rId100"/>
    <p:sldId id="5834" r:id="rId101"/>
    <p:sldId id="5648" r:id="rId102"/>
    <p:sldId id="5649" r:id="rId103"/>
    <p:sldId id="5689" r:id="rId104"/>
    <p:sldId id="5691" r:id="rId105"/>
    <p:sldId id="5727" r:id="rId106"/>
    <p:sldId id="5728" r:id="rId107"/>
    <p:sldId id="5729" r:id="rId108"/>
    <p:sldId id="5730" r:id="rId109"/>
    <p:sldId id="5731" r:id="rId110"/>
    <p:sldId id="5361" r:id="rId111"/>
    <p:sldId id="5362" r:id="rId112"/>
    <p:sldId id="5363" r:id="rId113"/>
    <p:sldId id="5364" r:id="rId114"/>
    <p:sldId id="5365" r:id="rId115"/>
    <p:sldId id="5366" r:id="rId116"/>
    <p:sldId id="5367" r:id="rId117"/>
    <p:sldId id="5368" r:id="rId118"/>
    <p:sldId id="5369" r:id="rId119"/>
    <p:sldId id="5370" r:id="rId120"/>
    <p:sldId id="5371" r:id="rId121"/>
    <p:sldId id="5372" r:id="rId122"/>
    <p:sldId id="5049" r:id="rId123"/>
    <p:sldId id="5732" r:id="rId124"/>
    <p:sldId id="5733" r:id="rId125"/>
    <p:sldId id="4902" r:id="rId126"/>
    <p:sldId id="5734" r:id="rId127"/>
    <p:sldId id="5042" r:id="rId128"/>
    <p:sldId id="5735" r:id="rId129"/>
    <p:sldId id="5736" r:id="rId130"/>
    <p:sldId id="5737" r:id="rId131"/>
    <p:sldId id="5738" r:id="rId132"/>
    <p:sldId id="5739" r:id="rId133"/>
    <p:sldId id="5052" r:id="rId134"/>
    <p:sldId id="5740" r:id="rId135"/>
    <p:sldId id="5741" r:id="rId136"/>
    <p:sldId id="5053" r:id="rId137"/>
    <p:sldId id="5054" r:id="rId138"/>
    <p:sldId id="5055" r:id="rId139"/>
    <p:sldId id="5056" r:id="rId140"/>
    <p:sldId id="5742" r:id="rId141"/>
    <p:sldId id="5743" r:id="rId142"/>
    <p:sldId id="5744" r:id="rId143"/>
    <p:sldId id="5745" r:id="rId144"/>
    <p:sldId id="5746" r:id="rId145"/>
    <p:sldId id="5747" r:id="rId146"/>
    <p:sldId id="2145706929" r:id="rId147"/>
    <p:sldId id="5702" r:id="rId148"/>
    <p:sldId id="4862" r:id="rId149"/>
    <p:sldId id="4859" r:id="rId150"/>
    <p:sldId id="6030" r:id="rId151"/>
    <p:sldId id="5414" r:id="rId152"/>
    <p:sldId id="6031" r:id="rId153"/>
    <p:sldId id="5422" r:id="rId154"/>
    <p:sldId id="5421" r:id="rId155"/>
    <p:sldId id="5415" r:id="rId156"/>
    <p:sldId id="6032" r:id="rId157"/>
    <p:sldId id="6033" r:id="rId158"/>
    <p:sldId id="6034" r:id="rId159"/>
    <p:sldId id="4841" r:id="rId160"/>
    <p:sldId id="5416" r:id="rId161"/>
    <p:sldId id="5162" r:id="rId162"/>
    <p:sldId id="6035" r:id="rId163"/>
    <p:sldId id="5418" r:id="rId164"/>
    <p:sldId id="6036" r:id="rId165"/>
    <p:sldId id="5419" r:id="rId166"/>
    <p:sldId id="6037" r:id="rId167"/>
    <p:sldId id="5417" r:id="rId168"/>
    <p:sldId id="6038" r:id="rId169"/>
    <p:sldId id="5420" r:id="rId170"/>
    <p:sldId id="5064" r:id="rId171"/>
    <p:sldId id="5748" r:id="rId172"/>
    <p:sldId id="5749" r:id="rId173"/>
    <p:sldId id="5750" r:id="rId174"/>
    <p:sldId id="5751" r:id="rId175"/>
    <p:sldId id="5752" r:id="rId176"/>
    <p:sldId id="5374" r:id="rId177"/>
    <p:sldId id="5375" r:id="rId178"/>
    <p:sldId id="5376" r:id="rId179"/>
    <p:sldId id="5753" r:id="rId180"/>
    <p:sldId id="5754" r:id="rId181"/>
    <p:sldId id="5072" r:id="rId182"/>
    <p:sldId id="5713" r:id="rId183"/>
    <p:sldId id="5714" r:id="rId184"/>
    <p:sldId id="5755" r:id="rId185"/>
    <p:sldId id="5756" r:id="rId186"/>
    <p:sldId id="5757" r:id="rId187"/>
    <p:sldId id="5078" r:id="rId188"/>
    <p:sldId id="5758" r:id="rId189"/>
    <p:sldId id="5759" r:id="rId190"/>
    <p:sldId id="5760" r:id="rId191"/>
    <p:sldId id="5761" r:id="rId192"/>
    <p:sldId id="5762" r:id="rId193"/>
    <p:sldId id="6014" r:id="rId194"/>
    <p:sldId id="6015" r:id="rId195"/>
    <p:sldId id="6028" r:id="rId196"/>
    <p:sldId id="6029" r:id="rId197"/>
    <p:sldId id="6016" r:id="rId198"/>
    <p:sldId id="6017" r:id="rId199"/>
    <p:sldId id="6018" r:id="rId200"/>
    <p:sldId id="6019" r:id="rId201"/>
    <p:sldId id="6020" r:id="rId202"/>
    <p:sldId id="6021" r:id="rId203"/>
    <p:sldId id="6022" r:id="rId204"/>
    <p:sldId id="6023" r:id="rId205"/>
    <p:sldId id="6024" r:id="rId206"/>
    <p:sldId id="6025" r:id="rId207"/>
    <p:sldId id="282" r:id="rId208"/>
    <p:sldId id="272" r:id="rId209"/>
    <p:sldId id="269" r:id="rId210"/>
    <p:sldId id="270" r:id="rId211"/>
    <p:sldId id="292" r:id="rId212"/>
    <p:sldId id="264" r:id="rId213"/>
    <p:sldId id="265" r:id="rId214"/>
    <p:sldId id="275" r:id="rId215"/>
    <p:sldId id="276" r:id="rId216"/>
    <p:sldId id="277" r:id="rId217"/>
    <p:sldId id="278" r:id="rId218"/>
    <p:sldId id="291" r:id="rId219"/>
    <p:sldId id="2145706930" r:id="rId220"/>
    <p:sldId id="260" r:id="rId221"/>
    <p:sldId id="271" r:id="rId222"/>
    <p:sldId id="266" r:id="rId223"/>
    <p:sldId id="267" r:id="rId224"/>
    <p:sldId id="273" r:id="rId225"/>
    <p:sldId id="274" r:id="rId226"/>
  </p:sldIdLst>
  <p:sldSz cx="12192000" cy="6858000"/>
  <p:notesSz cx="6858000" cy="9144000"/>
  <p:custDataLst>
    <p:tags r:id="rId228"/>
  </p:custDataLst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0000"/>
    <a:srgbClr val="C22728"/>
    <a:srgbClr val="00FF00"/>
    <a:srgbClr val="D36162"/>
    <a:srgbClr val="CCFF99"/>
    <a:srgbClr val="FDD39B"/>
    <a:srgbClr val="FF9999"/>
    <a:srgbClr val="FFCDCD"/>
    <a:srgbClr val="FFB9B9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Střední styl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677" autoAdjust="0"/>
    <p:restoredTop sz="93975" autoAdjust="0"/>
  </p:normalViewPr>
  <p:slideViewPr>
    <p:cSldViewPr snapToGrid="0">
      <p:cViewPr varScale="1">
        <p:scale>
          <a:sx n="104" d="100"/>
          <a:sy n="104" d="100"/>
        </p:scale>
        <p:origin x="116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2373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4.xml"/><Relationship Id="rId21" Type="http://schemas.openxmlformats.org/officeDocument/2006/relationships/slide" Target="slides/slide8.xml"/><Relationship Id="rId42" Type="http://schemas.openxmlformats.org/officeDocument/2006/relationships/slide" Target="slides/slide29.xml"/><Relationship Id="rId63" Type="http://schemas.openxmlformats.org/officeDocument/2006/relationships/slide" Target="slides/slide50.xml"/><Relationship Id="rId84" Type="http://schemas.openxmlformats.org/officeDocument/2006/relationships/slide" Target="slides/slide71.xml"/><Relationship Id="rId138" Type="http://schemas.openxmlformats.org/officeDocument/2006/relationships/slide" Target="slides/slide125.xml"/><Relationship Id="rId159" Type="http://schemas.openxmlformats.org/officeDocument/2006/relationships/slide" Target="slides/slide146.xml"/><Relationship Id="rId170" Type="http://schemas.openxmlformats.org/officeDocument/2006/relationships/slide" Target="slides/slide157.xml"/><Relationship Id="rId191" Type="http://schemas.openxmlformats.org/officeDocument/2006/relationships/slide" Target="slides/slide178.xml"/><Relationship Id="rId205" Type="http://schemas.openxmlformats.org/officeDocument/2006/relationships/slide" Target="slides/slide192.xml"/><Relationship Id="rId226" Type="http://schemas.openxmlformats.org/officeDocument/2006/relationships/slide" Target="slides/slide213.xml"/><Relationship Id="rId107" Type="http://schemas.openxmlformats.org/officeDocument/2006/relationships/slide" Target="slides/slide94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9.xml"/><Relationship Id="rId53" Type="http://schemas.openxmlformats.org/officeDocument/2006/relationships/slide" Target="slides/slide40.xml"/><Relationship Id="rId74" Type="http://schemas.openxmlformats.org/officeDocument/2006/relationships/slide" Target="slides/slide61.xml"/><Relationship Id="rId128" Type="http://schemas.openxmlformats.org/officeDocument/2006/relationships/slide" Target="slides/slide115.xml"/><Relationship Id="rId149" Type="http://schemas.openxmlformats.org/officeDocument/2006/relationships/slide" Target="slides/slide136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82.xml"/><Relationship Id="rId160" Type="http://schemas.openxmlformats.org/officeDocument/2006/relationships/slide" Target="slides/slide147.xml"/><Relationship Id="rId181" Type="http://schemas.openxmlformats.org/officeDocument/2006/relationships/slide" Target="slides/slide168.xml"/><Relationship Id="rId216" Type="http://schemas.openxmlformats.org/officeDocument/2006/relationships/slide" Target="slides/slide203.xml"/><Relationship Id="rId22" Type="http://schemas.openxmlformats.org/officeDocument/2006/relationships/slide" Target="slides/slide9.xml"/><Relationship Id="rId43" Type="http://schemas.openxmlformats.org/officeDocument/2006/relationships/slide" Target="slides/slide30.xml"/><Relationship Id="rId64" Type="http://schemas.openxmlformats.org/officeDocument/2006/relationships/slide" Target="slides/slide51.xml"/><Relationship Id="rId118" Type="http://schemas.openxmlformats.org/officeDocument/2006/relationships/slide" Target="slides/slide105.xml"/><Relationship Id="rId139" Type="http://schemas.openxmlformats.org/officeDocument/2006/relationships/slide" Target="slides/slide126.xml"/><Relationship Id="rId85" Type="http://schemas.openxmlformats.org/officeDocument/2006/relationships/slide" Target="slides/slide72.xml"/><Relationship Id="rId150" Type="http://schemas.openxmlformats.org/officeDocument/2006/relationships/slide" Target="slides/slide137.xml"/><Relationship Id="rId171" Type="http://schemas.openxmlformats.org/officeDocument/2006/relationships/slide" Target="slides/slide158.xml"/><Relationship Id="rId192" Type="http://schemas.openxmlformats.org/officeDocument/2006/relationships/slide" Target="slides/slide179.xml"/><Relationship Id="rId206" Type="http://schemas.openxmlformats.org/officeDocument/2006/relationships/slide" Target="slides/slide193.xml"/><Relationship Id="rId227" Type="http://schemas.openxmlformats.org/officeDocument/2006/relationships/notesMaster" Target="notesMasters/notesMaster1.xml"/><Relationship Id="rId12" Type="http://schemas.openxmlformats.org/officeDocument/2006/relationships/slideMaster" Target="slideMasters/slideMaster9.xml"/><Relationship Id="rId33" Type="http://schemas.openxmlformats.org/officeDocument/2006/relationships/slide" Target="slides/slide20.xml"/><Relationship Id="rId108" Type="http://schemas.openxmlformats.org/officeDocument/2006/relationships/slide" Target="slides/slide95.xml"/><Relationship Id="rId129" Type="http://schemas.openxmlformats.org/officeDocument/2006/relationships/slide" Target="slides/slide116.xml"/><Relationship Id="rId54" Type="http://schemas.openxmlformats.org/officeDocument/2006/relationships/slide" Target="slides/slide41.xml"/><Relationship Id="rId75" Type="http://schemas.openxmlformats.org/officeDocument/2006/relationships/slide" Target="slides/slide62.xml"/><Relationship Id="rId96" Type="http://schemas.openxmlformats.org/officeDocument/2006/relationships/slide" Target="slides/slide83.xml"/><Relationship Id="rId140" Type="http://schemas.openxmlformats.org/officeDocument/2006/relationships/slide" Target="slides/slide127.xml"/><Relationship Id="rId161" Type="http://schemas.openxmlformats.org/officeDocument/2006/relationships/slide" Target="slides/slide148.xml"/><Relationship Id="rId182" Type="http://schemas.openxmlformats.org/officeDocument/2006/relationships/slide" Target="slides/slide169.xml"/><Relationship Id="rId217" Type="http://schemas.openxmlformats.org/officeDocument/2006/relationships/slide" Target="slides/slide204.xml"/><Relationship Id="rId6" Type="http://schemas.openxmlformats.org/officeDocument/2006/relationships/slideMaster" Target="slideMasters/slideMaster3.xml"/><Relationship Id="rId23" Type="http://schemas.openxmlformats.org/officeDocument/2006/relationships/slide" Target="slides/slide10.xml"/><Relationship Id="rId119" Type="http://schemas.openxmlformats.org/officeDocument/2006/relationships/slide" Target="slides/slide106.xml"/><Relationship Id="rId44" Type="http://schemas.openxmlformats.org/officeDocument/2006/relationships/slide" Target="slides/slide31.xml"/><Relationship Id="rId65" Type="http://schemas.openxmlformats.org/officeDocument/2006/relationships/slide" Target="slides/slide52.xml"/><Relationship Id="rId86" Type="http://schemas.openxmlformats.org/officeDocument/2006/relationships/slide" Target="slides/slide73.xml"/><Relationship Id="rId130" Type="http://schemas.openxmlformats.org/officeDocument/2006/relationships/slide" Target="slides/slide117.xml"/><Relationship Id="rId151" Type="http://schemas.openxmlformats.org/officeDocument/2006/relationships/slide" Target="slides/slide138.xml"/><Relationship Id="rId172" Type="http://schemas.openxmlformats.org/officeDocument/2006/relationships/slide" Target="slides/slide159.xml"/><Relationship Id="rId193" Type="http://schemas.openxmlformats.org/officeDocument/2006/relationships/slide" Target="slides/slide180.xml"/><Relationship Id="rId207" Type="http://schemas.openxmlformats.org/officeDocument/2006/relationships/slide" Target="slides/slide194.xml"/><Relationship Id="rId228" Type="http://schemas.openxmlformats.org/officeDocument/2006/relationships/tags" Target="tags/tag1.xml"/><Relationship Id="rId13" Type="http://schemas.openxmlformats.org/officeDocument/2006/relationships/slideMaster" Target="slideMasters/slideMaster10.xml"/><Relationship Id="rId109" Type="http://schemas.openxmlformats.org/officeDocument/2006/relationships/slide" Target="slides/slide96.xml"/><Relationship Id="rId34" Type="http://schemas.openxmlformats.org/officeDocument/2006/relationships/slide" Target="slides/slide21.xml"/><Relationship Id="rId55" Type="http://schemas.openxmlformats.org/officeDocument/2006/relationships/slide" Target="slides/slide42.xml"/><Relationship Id="rId76" Type="http://schemas.openxmlformats.org/officeDocument/2006/relationships/slide" Target="slides/slide63.xml"/><Relationship Id="rId97" Type="http://schemas.openxmlformats.org/officeDocument/2006/relationships/slide" Target="slides/slide84.xml"/><Relationship Id="rId120" Type="http://schemas.openxmlformats.org/officeDocument/2006/relationships/slide" Target="slides/slide107.xml"/><Relationship Id="rId141" Type="http://schemas.openxmlformats.org/officeDocument/2006/relationships/slide" Target="slides/slide128.xml"/><Relationship Id="rId7" Type="http://schemas.openxmlformats.org/officeDocument/2006/relationships/slideMaster" Target="slideMasters/slideMaster4.xml"/><Relationship Id="rId162" Type="http://schemas.openxmlformats.org/officeDocument/2006/relationships/slide" Target="slides/slide149.xml"/><Relationship Id="rId183" Type="http://schemas.openxmlformats.org/officeDocument/2006/relationships/slide" Target="slides/slide170.xml"/><Relationship Id="rId218" Type="http://schemas.openxmlformats.org/officeDocument/2006/relationships/slide" Target="slides/slide205.xml"/><Relationship Id="rId24" Type="http://schemas.openxmlformats.org/officeDocument/2006/relationships/slide" Target="slides/slide11.xml"/><Relationship Id="rId45" Type="http://schemas.openxmlformats.org/officeDocument/2006/relationships/slide" Target="slides/slide32.xml"/><Relationship Id="rId66" Type="http://schemas.openxmlformats.org/officeDocument/2006/relationships/slide" Target="slides/slide53.xml"/><Relationship Id="rId87" Type="http://schemas.openxmlformats.org/officeDocument/2006/relationships/slide" Target="slides/slide74.xml"/><Relationship Id="rId110" Type="http://schemas.openxmlformats.org/officeDocument/2006/relationships/slide" Target="slides/slide97.xml"/><Relationship Id="rId131" Type="http://schemas.openxmlformats.org/officeDocument/2006/relationships/slide" Target="slides/slide118.xml"/><Relationship Id="rId152" Type="http://schemas.openxmlformats.org/officeDocument/2006/relationships/slide" Target="slides/slide139.xml"/><Relationship Id="rId173" Type="http://schemas.openxmlformats.org/officeDocument/2006/relationships/slide" Target="slides/slide160.xml"/><Relationship Id="rId194" Type="http://schemas.openxmlformats.org/officeDocument/2006/relationships/slide" Target="slides/slide181.xml"/><Relationship Id="rId208" Type="http://schemas.openxmlformats.org/officeDocument/2006/relationships/slide" Target="slides/slide195.xml"/><Relationship Id="rId229" Type="http://schemas.openxmlformats.org/officeDocument/2006/relationships/presProps" Target="presProps.xml"/><Relationship Id="rId14" Type="http://schemas.openxmlformats.org/officeDocument/2006/relationships/slide" Target="slides/slide1.xml"/><Relationship Id="rId35" Type="http://schemas.openxmlformats.org/officeDocument/2006/relationships/slide" Target="slides/slide22.xml"/><Relationship Id="rId56" Type="http://schemas.openxmlformats.org/officeDocument/2006/relationships/slide" Target="slides/slide43.xml"/><Relationship Id="rId77" Type="http://schemas.openxmlformats.org/officeDocument/2006/relationships/slide" Target="slides/slide64.xml"/><Relationship Id="rId100" Type="http://schemas.openxmlformats.org/officeDocument/2006/relationships/slide" Target="slides/slide87.xml"/><Relationship Id="rId8" Type="http://schemas.openxmlformats.org/officeDocument/2006/relationships/slideMaster" Target="slideMasters/slideMaster5.xml"/><Relationship Id="rId98" Type="http://schemas.openxmlformats.org/officeDocument/2006/relationships/slide" Target="slides/slide85.xml"/><Relationship Id="rId121" Type="http://schemas.openxmlformats.org/officeDocument/2006/relationships/slide" Target="slides/slide108.xml"/><Relationship Id="rId142" Type="http://schemas.openxmlformats.org/officeDocument/2006/relationships/slide" Target="slides/slide129.xml"/><Relationship Id="rId163" Type="http://schemas.openxmlformats.org/officeDocument/2006/relationships/slide" Target="slides/slide150.xml"/><Relationship Id="rId184" Type="http://schemas.openxmlformats.org/officeDocument/2006/relationships/slide" Target="slides/slide171.xml"/><Relationship Id="rId219" Type="http://schemas.openxmlformats.org/officeDocument/2006/relationships/slide" Target="slides/slide206.xml"/><Relationship Id="rId230" Type="http://schemas.openxmlformats.org/officeDocument/2006/relationships/viewProps" Target="viewProps.xml"/><Relationship Id="rId25" Type="http://schemas.openxmlformats.org/officeDocument/2006/relationships/slide" Target="slides/slide12.xml"/><Relationship Id="rId46" Type="http://schemas.openxmlformats.org/officeDocument/2006/relationships/slide" Target="slides/slide33.xml"/><Relationship Id="rId67" Type="http://schemas.openxmlformats.org/officeDocument/2006/relationships/slide" Target="slides/slide54.xml"/><Relationship Id="rId116" Type="http://schemas.openxmlformats.org/officeDocument/2006/relationships/slide" Target="slides/slide103.xml"/><Relationship Id="rId137" Type="http://schemas.openxmlformats.org/officeDocument/2006/relationships/slide" Target="slides/slide124.xml"/><Relationship Id="rId158" Type="http://schemas.openxmlformats.org/officeDocument/2006/relationships/slide" Target="slides/slide145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62" Type="http://schemas.openxmlformats.org/officeDocument/2006/relationships/slide" Target="slides/slide49.xml"/><Relationship Id="rId83" Type="http://schemas.openxmlformats.org/officeDocument/2006/relationships/slide" Target="slides/slide70.xml"/><Relationship Id="rId88" Type="http://schemas.openxmlformats.org/officeDocument/2006/relationships/slide" Target="slides/slide75.xml"/><Relationship Id="rId111" Type="http://schemas.openxmlformats.org/officeDocument/2006/relationships/slide" Target="slides/slide98.xml"/><Relationship Id="rId132" Type="http://schemas.openxmlformats.org/officeDocument/2006/relationships/slide" Target="slides/slide119.xml"/><Relationship Id="rId153" Type="http://schemas.openxmlformats.org/officeDocument/2006/relationships/slide" Target="slides/slide140.xml"/><Relationship Id="rId174" Type="http://schemas.openxmlformats.org/officeDocument/2006/relationships/slide" Target="slides/slide161.xml"/><Relationship Id="rId179" Type="http://schemas.openxmlformats.org/officeDocument/2006/relationships/slide" Target="slides/slide166.xml"/><Relationship Id="rId195" Type="http://schemas.openxmlformats.org/officeDocument/2006/relationships/slide" Target="slides/slide182.xml"/><Relationship Id="rId209" Type="http://schemas.openxmlformats.org/officeDocument/2006/relationships/slide" Target="slides/slide196.xml"/><Relationship Id="rId190" Type="http://schemas.openxmlformats.org/officeDocument/2006/relationships/slide" Target="slides/slide177.xml"/><Relationship Id="rId204" Type="http://schemas.openxmlformats.org/officeDocument/2006/relationships/slide" Target="slides/slide191.xml"/><Relationship Id="rId220" Type="http://schemas.openxmlformats.org/officeDocument/2006/relationships/slide" Target="slides/slide207.xml"/><Relationship Id="rId225" Type="http://schemas.openxmlformats.org/officeDocument/2006/relationships/slide" Target="slides/slide212.xml"/><Relationship Id="rId15" Type="http://schemas.openxmlformats.org/officeDocument/2006/relationships/slide" Target="slides/slide2.xml"/><Relationship Id="rId36" Type="http://schemas.openxmlformats.org/officeDocument/2006/relationships/slide" Target="slides/slide23.xml"/><Relationship Id="rId57" Type="http://schemas.openxmlformats.org/officeDocument/2006/relationships/slide" Target="slides/slide44.xml"/><Relationship Id="rId106" Type="http://schemas.openxmlformats.org/officeDocument/2006/relationships/slide" Target="slides/slide93.xml"/><Relationship Id="rId127" Type="http://schemas.openxmlformats.org/officeDocument/2006/relationships/slide" Target="slides/slide114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8.xml"/><Relationship Id="rId52" Type="http://schemas.openxmlformats.org/officeDocument/2006/relationships/slide" Target="slides/slide39.xml"/><Relationship Id="rId73" Type="http://schemas.openxmlformats.org/officeDocument/2006/relationships/slide" Target="slides/slide60.xml"/><Relationship Id="rId78" Type="http://schemas.openxmlformats.org/officeDocument/2006/relationships/slide" Target="slides/slide65.xml"/><Relationship Id="rId94" Type="http://schemas.openxmlformats.org/officeDocument/2006/relationships/slide" Target="slides/slide81.xml"/><Relationship Id="rId99" Type="http://schemas.openxmlformats.org/officeDocument/2006/relationships/slide" Target="slides/slide86.xml"/><Relationship Id="rId101" Type="http://schemas.openxmlformats.org/officeDocument/2006/relationships/slide" Target="slides/slide88.xml"/><Relationship Id="rId122" Type="http://schemas.openxmlformats.org/officeDocument/2006/relationships/slide" Target="slides/slide109.xml"/><Relationship Id="rId143" Type="http://schemas.openxmlformats.org/officeDocument/2006/relationships/slide" Target="slides/slide130.xml"/><Relationship Id="rId148" Type="http://schemas.openxmlformats.org/officeDocument/2006/relationships/slide" Target="slides/slide135.xml"/><Relationship Id="rId164" Type="http://schemas.openxmlformats.org/officeDocument/2006/relationships/slide" Target="slides/slide151.xml"/><Relationship Id="rId169" Type="http://schemas.openxmlformats.org/officeDocument/2006/relationships/slide" Target="slides/slide156.xml"/><Relationship Id="rId185" Type="http://schemas.openxmlformats.org/officeDocument/2006/relationships/slide" Target="slides/slide172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80" Type="http://schemas.openxmlformats.org/officeDocument/2006/relationships/slide" Target="slides/slide167.xml"/><Relationship Id="rId210" Type="http://schemas.openxmlformats.org/officeDocument/2006/relationships/slide" Target="slides/slide197.xml"/><Relationship Id="rId215" Type="http://schemas.openxmlformats.org/officeDocument/2006/relationships/slide" Target="slides/slide202.xml"/><Relationship Id="rId26" Type="http://schemas.openxmlformats.org/officeDocument/2006/relationships/slide" Target="slides/slide13.xml"/><Relationship Id="rId231" Type="http://schemas.openxmlformats.org/officeDocument/2006/relationships/theme" Target="theme/theme1.xml"/><Relationship Id="rId47" Type="http://schemas.openxmlformats.org/officeDocument/2006/relationships/slide" Target="slides/slide34.xml"/><Relationship Id="rId68" Type="http://schemas.openxmlformats.org/officeDocument/2006/relationships/slide" Target="slides/slide55.xml"/><Relationship Id="rId89" Type="http://schemas.openxmlformats.org/officeDocument/2006/relationships/slide" Target="slides/slide76.xml"/><Relationship Id="rId112" Type="http://schemas.openxmlformats.org/officeDocument/2006/relationships/slide" Target="slides/slide99.xml"/><Relationship Id="rId133" Type="http://schemas.openxmlformats.org/officeDocument/2006/relationships/slide" Target="slides/slide120.xml"/><Relationship Id="rId154" Type="http://schemas.openxmlformats.org/officeDocument/2006/relationships/slide" Target="slides/slide141.xml"/><Relationship Id="rId175" Type="http://schemas.openxmlformats.org/officeDocument/2006/relationships/slide" Target="slides/slide162.xml"/><Relationship Id="rId196" Type="http://schemas.openxmlformats.org/officeDocument/2006/relationships/slide" Target="slides/slide183.xml"/><Relationship Id="rId200" Type="http://schemas.openxmlformats.org/officeDocument/2006/relationships/slide" Target="slides/slide187.xml"/><Relationship Id="rId16" Type="http://schemas.openxmlformats.org/officeDocument/2006/relationships/slide" Target="slides/slide3.xml"/><Relationship Id="rId221" Type="http://schemas.openxmlformats.org/officeDocument/2006/relationships/slide" Target="slides/slide208.xml"/><Relationship Id="rId37" Type="http://schemas.openxmlformats.org/officeDocument/2006/relationships/slide" Target="slides/slide24.xml"/><Relationship Id="rId58" Type="http://schemas.openxmlformats.org/officeDocument/2006/relationships/slide" Target="slides/slide45.xml"/><Relationship Id="rId79" Type="http://schemas.openxmlformats.org/officeDocument/2006/relationships/slide" Target="slides/slide66.xml"/><Relationship Id="rId102" Type="http://schemas.openxmlformats.org/officeDocument/2006/relationships/slide" Target="slides/slide89.xml"/><Relationship Id="rId123" Type="http://schemas.openxmlformats.org/officeDocument/2006/relationships/slide" Target="slides/slide110.xml"/><Relationship Id="rId144" Type="http://schemas.openxmlformats.org/officeDocument/2006/relationships/slide" Target="slides/slide131.xml"/><Relationship Id="rId90" Type="http://schemas.openxmlformats.org/officeDocument/2006/relationships/slide" Target="slides/slide77.xml"/><Relationship Id="rId165" Type="http://schemas.openxmlformats.org/officeDocument/2006/relationships/slide" Target="slides/slide152.xml"/><Relationship Id="rId186" Type="http://schemas.openxmlformats.org/officeDocument/2006/relationships/slide" Target="slides/slide173.xml"/><Relationship Id="rId211" Type="http://schemas.openxmlformats.org/officeDocument/2006/relationships/slide" Target="slides/slide198.xml"/><Relationship Id="rId232" Type="http://schemas.openxmlformats.org/officeDocument/2006/relationships/tableStyles" Target="tableStyles.xml"/><Relationship Id="rId27" Type="http://schemas.openxmlformats.org/officeDocument/2006/relationships/slide" Target="slides/slide14.xml"/><Relationship Id="rId48" Type="http://schemas.openxmlformats.org/officeDocument/2006/relationships/slide" Target="slides/slide35.xml"/><Relationship Id="rId69" Type="http://schemas.openxmlformats.org/officeDocument/2006/relationships/slide" Target="slides/slide56.xml"/><Relationship Id="rId113" Type="http://schemas.openxmlformats.org/officeDocument/2006/relationships/slide" Target="slides/slide100.xml"/><Relationship Id="rId134" Type="http://schemas.openxmlformats.org/officeDocument/2006/relationships/slide" Target="slides/slide121.xml"/><Relationship Id="rId80" Type="http://schemas.openxmlformats.org/officeDocument/2006/relationships/slide" Target="slides/slide67.xml"/><Relationship Id="rId155" Type="http://schemas.openxmlformats.org/officeDocument/2006/relationships/slide" Target="slides/slide142.xml"/><Relationship Id="rId176" Type="http://schemas.openxmlformats.org/officeDocument/2006/relationships/slide" Target="slides/slide163.xml"/><Relationship Id="rId197" Type="http://schemas.openxmlformats.org/officeDocument/2006/relationships/slide" Target="slides/slide184.xml"/><Relationship Id="rId201" Type="http://schemas.openxmlformats.org/officeDocument/2006/relationships/slide" Target="slides/slide188.xml"/><Relationship Id="rId222" Type="http://schemas.openxmlformats.org/officeDocument/2006/relationships/slide" Target="slides/slide209.xml"/><Relationship Id="rId17" Type="http://schemas.openxmlformats.org/officeDocument/2006/relationships/slide" Target="slides/slide4.xml"/><Relationship Id="rId38" Type="http://schemas.openxmlformats.org/officeDocument/2006/relationships/slide" Target="slides/slide25.xml"/><Relationship Id="rId59" Type="http://schemas.openxmlformats.org/officeDocument/2006/relationships/slide" Target="slides/slide46.xml"/><Relationship Id="rId103" Type="http://schemas.openxmlformats.org/officeDocument/2006/relationships/slide" Target="slides/slide90.xml"/><Relationship Id="rId124" Type="http://schemas.openxmlformats.org/officeDocument/2006/relationships/slide" Target="slides/slide111.xml"/><Relationship Id="rId70" Type="http://schemas.openxmlformats.org/officeDocument/2006/relationships/slide" Target="slides/slide57.xml"/><Relationship Id="rId91" Type="http://schemas.openxmlformats.org/officeDocument/2006/relationships/slide" Target="slides/slide78.xml"/><Relationship Id="rId145" Type="http://schemas.openxmlformats.org/officeDocument/2006/relationships/slide" Target="slides/slide132.xml"/><Relationship Id="rId166" Type="http://schemas.openxmlformats.org/officeDocument/2006/relationships/slide" Target="slides/slide153.xml"/><Relationship Id="rId187" Type="http://schemas.openxmlformats.org/officeDocument/2006/relationships/slide" Target="slides/slide174.xml"/><Relationship Id="rId1" Type="http://schemas.openxmlformats.org/officeDocument/2006/relationships/customXml" Target="../customXml/item1.xml"/><Relationship Id="rId212" Type="http://schemas.openxmlformats.org/officeDocument/2006/relationships/slide" Target="slides/slide199.xml"/><Relationship Id="rId28" Type="http://schemas.openxmlformats.org/officeDocument/2006/relationships/slide" Target="slides/slide15.xml"/><Relationship Id="rId49" Type="http://schemas.openxmlformats.org/officeDocument/2006/relationships/slide" Target="slides/slide36.xml"/><Relationship Id="rId114" Type="http://schemas.openxmlformats.org/officeDocument/2006/relationships/slide" Target="slides/slide101.xml"/><Relationship Id="rId60" Type="http://schemas.openxmlformats.org/officeDocument/2006/relationships/slide" Target="slides/slide47.xml"/><Relationship Id="rId81" Type="http://schemas.openxmlformats.org/officeDocument/2006/relationships/slide" Target="slides/slide68.xml"/><Relationship Id="rId135" Type="http://schemas.openxmlformats.org/officeDocument/2006/relationships/slide" Target="slides/slide122.xml"/><Relationship Id="rId156" Type="http://schemas.openxmlformats.org/officeDocument/2006/relationships/slide" Target="slides/slide143.xml"/><Relationship Id="rId177" Type="http://schemas.openxmlformats.org/officeDocument/2006/relationships/slide" Target="slides/slide164.xml"/><Relationship Id="rId198" Type="http://schemas.openxmlformats.org/officeDocument/2006/relationships/slide" Target="slides/slide185.xml"/><Relationship Id="rId202" Type="http://schemas.openxmlformats.org/officeDocument/2006/relationships/slide" Target="slides/slide189.xml"/><Relationship Id="rId223" Type="http://schemas.openxmlformats.org/officeDocument/2006/relationships/slide" Target="slides/slide210.xml"/><Relationship Id="rId18" Type="http://schemas.openxmlformats.org/officeDocument/2006/relationships/slide" Target="slides/slide5.xml"/><Relationship Id="rId39" Type="http://schemas.openxmlformats.org/officeDocument/2006/relationships/slide" Target="slides/slide26.xml"/><Relationship Id="rId50" Type="http://schemas.openxmlformats.org/officeDocument/2006/relationships/slide" Target="slides/slide37.xml"/><Relationship Id="rId104" Type="http://schemas.openxmlformats.org/officeDocument/2006/relationships/slide" Target="slides/slide91.xml"/><Relationship Id="rId125" Type="http://schemas.openxmlformats.org/officeDocument/2006/relationships/slide" Target="slides/slide112.xml"/><Relationship Id="rId146" Type="http://schemas.openxmlformats.org/officeDocument/2006/relationships/slide" Target="slides/slide133.xml"/><Relationship Id="rId167" Type="http://schemas.openxmlformats.org/officeDocument/2006/relationships/slide" Target="slides/slide154.xml"/><Relationship Id="rId188" Type="http://schemas.openxmlformats.org/officeDocument/2006/relationships/slide" Target="slides/slide175.xml"/><Relationship Id="rId71" Type="http://schemas.openxmlformats.org/officeDocument/2006/relationships/slide" Target="slides/slide58.xml"/><Relationship Id="rId92" Type="http://schemas.openxmlformats.org/officeDocument/2006/relationships/slide" Target="slides/slide79.xml"/><Relationship Id="rId213" Type="http://schemas.openxmlformats.org/officeDocument/2006/relationships/slide" Target="slides/slide200.xml"/><Relationship Id="rId2" Type="http://schemas.openxmlformats.org/officeDocument/2006/relationships/customXml" Target="../customXml/item2.xml"/><Relationship Id="rId29" Type="http://schemas.openxmlformats.org/officeDocument/2006/relationships/slide" Target="slides/slide16.xml"/><Relationship Id="rId40" Type="http://schemas.openxmlformats.org/officeDocument/2006/relationships/slide" Target="slides/slide27.xml"/><Relationship Id="rId115" Type="http://schemas.openxmlformats.org/officeDocument/2006/relationships/slide" Target="slides/slide102.xml"/><Relationship Id="rId136" Type="http://schemas.openxmlformats.org/officeDocument/2006/relationships/slide" Target="slides/slide123.xml"/><Relationship Id="rId157" Type="http://schemas.openxmlformats.org/officeDocument/2006/relationships/slide" Target="slides/slide144.xml"/><Relationship Id="rId178" Type="http://schemas.openxmlformats.org/officeDocument/2006/relationships/slide" Target="slides/slide165.xml"/><Relationship Id="rId61" Type="http://schemas.openxmlformats.org/officeDocument/2006/relationships/slide" Target="slides/slide48.xml"/><Relationship Id="rId82" Type="http://schemas.openxmlformats.org/officeDocument/2006/relationships/slide" Target="slides/slide69.xml"/><Relationship Id="rId199" Type="http://schemas.openxmlformats.org/officeDocument/2006/relationships/slide" Target="slides/slide186.xml"/><Relationship Id="rId203" Type="http://schemas.openxmlformats.org/officeDocument/2006/relationships/slide" Target="slides/slide190.xml"/><Relationship Id="rId19" Type="http://schemas.openxmlformats.org/officeDocument/2006/relationships/slide" Target="slides/slide6.xml"/><Relationship Id="rId224" Type="http://schemas.openxmlformats.org/officeDocument/2006/relationships/slide" Target="slides/slide211.xml"/><Relationship Id="rId30" Type="http://schemas.openxmlformats.org/officeDocument/2006/relationships/slide" Target="slides/slide17.xml"/><Relationship Id="rId105" Type="http://schemas.openxmlformats.org/officeDocument/2006/relationships/slide" Target="slides/slide92.xml"/><Relationship Id="rId126" Type="http://schemas.openxmlformats.org/officeDocument/2006/relationships/slide" Target="slides/slide113.xml"/><Relationship Id="rId147" Type="http://schemas.openxmlformats.org/officeDocument/2006/relationships/slide" Target="slides/slide134.xml"/><Relationship Id="rId168" Type="http://schemas.openxmlformats.org/officeDocument/2006/relationships/slide" Target="slides/slide155.xml"/><Relationship Id="rId51" Type="http://schemas.openxmlformats.org/officeDocument/2006/relationships/slide" Target="slides/slide38.xml"/><Relationship Id="rId72" Type="http://schemas.openxmlformats.org/officeDocument/2006/relationships/slide" Target="slides/slide59.xml"/><Relationship Id="rId93" Type="http://schemas.openxmlformats.org/officeDocument/2006/relationships/slide" Target="slides/slide80.xml"/><Relationship Id="rId189" Type="http://schemas.openxmlformats.org/officeDocument/2006/relationships/slide" Target="slides/slide176.xml"/><Relationship Id="rId3" Type="http://schemas.openxmlformats.org/officeDocument/2006/relationships/customXml" Target="../customXml/item3.xml"/><Relationship Id="rId214" Type="http://schemas.openxmlformats.org/officeDocument/2006/relationships/slide" Target="slides/slide20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10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9.xlsx"/><Relationship Id="rId1" Type="http://schemas.openxmlformats.org/officeDocument/2006/relationships/themeOverride" Target="../theme/themeOverride56.xml"/></Relationships>
</file>

<file path=ppt/charts/_rels/chart10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0.xlsx"/><Relationship Id="rId1" Type="http://schemas.openxmlformats.org/officeDocument/2006/relationships/themeOverride" Target="../theme/themeOverride57.xml"/></Relationships>
</file>

<file path=ppt/charts/_rels/chart10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1.xlsx"/><Relationship Id="rId1" Type="http://schemas.openxmlformats.org/officeDocument/2006/relationships/themeOverride" Target="../theme/themeOverride58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6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1.xlsx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5.xlsx"/><Relationship Id="rId1" Type="http://schemas.openxmlformats.org/officeDocument/2006/relationships/themeOverride" Target="../theme/themeOverride59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0.xml"/><Relationship Id="rId2" Type="http://schemas.microsoft.com/office/2011/relationships/chartColorStyle" Target="colors73.xml"/><Relationship Id="rId1" Type="http://schemas.microsoft.com/office/2011/relationships/chartStyle" Target="style73.xml"/><Relationship Id="rId4" Type="http://schemas.openxmlformats.org/officeDocument/2006/relationships/package" Target="../embeddings/Microsoft_Excel_Worksheet117.xlsx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1.xml"/><Relationship Id="rId2" Type="http://schemas.microsoft.com/office/2011/relationships/chartColorStyle" Target="colors74.xml"/><Relationship Id="rId1" Type="http://schemas.microsoft.com/office/2011/relationships/chartStyle" Target="style74.xml"/><Relationship Id="rId4" Type="http://schemas.openxmlformats.org/officeDocument/2006/relationships/package" Target="../embeddings/Microsoft_Excel_Worksheet118.xlsx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9.xlsx"/></Relationships>
</file>

<file path=ppt/charts/_rels/chart1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0.xlsx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12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2.xlsx"/><Relationship Id="rId1" Type="http://schemas.openxmlformats.org/officeDocument/2006/relationships/themeOverride" Target="../theme/themeOverride62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1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4.xlsx"/><Relationship Id="rId1" Type="http://schemas.openxmlformats.org/officeDocument/2006/relationships/themeOverride" Target="../theme/themeOverride63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7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14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6.xlsx"/><Relationship Id="rId1" Type="http://schemas.openxmlformats.org/officeDocument/2006/relationships/themeOverride" Target="../theme/themeOverride64.xml"/></Relationships>
</file>

<file path=ppt/charts/_rels/chart14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7.xlsx"/><Relationship Id="rId1" Type="http://schemas.openxmlformats.org/officeDocument/2006/relationships/themeOverride" Target="../theme/themeOverride65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6.xml"/><Relationship Id="rId2" Type="http://schemas.microsoft.com/office/2011/relationships/chartColorStyle" Target="colors98.xml"/><Relationship Id="rId1" Type="http://schemas.microsoft.com/office/2011/relationships/chartStyle" Target="style98.xml"/><Relationship Id="rId4" Type="http://schemas.openxmlformats.org/officeDocument/2006/relationships/package" Target="../embeddings/Microsoft_Excel_Worksheet148.xlsx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.xlsx"/><Relationship Id="rId1" Type="http://schemas.openxmlformats.org/officeDocument/2006/relationships/themeOverride" Target="../theme/themeOverride8.xml"/></Relationships>
</file>

<file path=ppt/charts/_rels/chart1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7.xml"/><Relationship Id="rId2" Type="http://schemas.microsoft.com/office/2011/relationships/chartColorStyle" Target="colors99.xml"/><Relationship Id="rId1" Type="http://schemas.microsoft.com/office/2011/relationships/chartStyle" Target="style99.xml"/><Relationship Id="rId4" Type="http://schemas.openxmlformats.org/officeDocument/2006/relationships/package" Target="../embeddings/Microsoft_Excel_Worksheet150.xlsx"/></Relationships>
</file>

<file path=ppt/charts/_rels/chart1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8.xml"/><Relationship Id="rId2" Type="http://schemas.microsoft.com/office/2011/relationships/chartColorStyle" Target="colors100.xml"/><Relationship Id="rId1" Type="http://schemas.microsoft.com/office/2011/relationships/chartStyle" Target="style100.xml"/><Relationship Id="rId4" Type="http://schemas.openxmlformats.org/officeDocument/2006/relationships/package" Target="../embeddings/Microsoft_Excel_Worksheet152.xlsx"/></Relationships>
</file>

<file path=ppt/charts/_rels/chart1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3.xlsx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69.xml"/><Relationship Id="rId2" Type="http://schemas.microsoft.com/office/2011/relationships/chartColorStyle" Target="colors101.xml"/><Relationship Id="rId1" Type="http://schemas.microsoft.com/office/2011/relationships/chartStyle" Target="style101.xml"/><Relationship Id="rId4" Type="http://schemas.openxmlformats.org/officeDocument/2006/relationships/package" Target="../embeddings/Microsoft_Excel_Worksheet154.xlsx"/></Relationships>
</file>

<file path=ppt/charts/_rels/chart1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5.xlsx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0.xml"/><Relationship Id="rId2" Type="http://schemas.microsoft.com/office/2011/relationships/chartColorStyle" Target="colors102.xml"/><Relationship Id="rId1" Type="http://schemas.microsoft.com/office/2011/relationships/chartStyle" Target="style102.xml"/><Relationship Id="rId4" Type="http://schemas.openxmlformats.org/officeDocument/2006/relationships/package" Target="../embeddings/Microsoft_Excel_Worksheet156.xlsx"/></Relationships>
</file>

<file path=ppt/charts/_rels/chart15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7.xlsx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1.xml"/><Relationship Id="rId2" Type="http://schemas.microsoft.com/office/2011/relationships/chartColorStyle" Target="colors103.xml"/><Relationship Id="rId1" Type="http://schemas.microsoft.com/office/2011/relationships/chartStyle" Target="style103.xml"/><Relationship Id="rId4" Type="http://schemas.openxmlformats.org/officeDocument/2006/relationships/package" Target="../embeddings/Microsoft_Excel_Worksheet158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9.xlsx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2.xml"/><Relationship Id="rId2" Type="http://schemas.microsoft.com/office/2011/relationships/chartColorStyle" Target="colors104.xml"/><Relationship Id="rId1" Type="http://schemas.microsoft.com/office/2011/relationships/chartStyle" Target="style104.xml"/><Relationship Id="rId4" Type="http://schemas.openxmlformats.org/officeDocument/2006/relationships/package" Target="../embeddings/Microsoft_Excel_Worksheet160.xlsx"/></Relationships>
</file>

<file path=ppt/charts/_rels/chart16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1.xlsx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3.xml"/><Relationship Id="rId2" Type="http://schemas.microsoft.com/office/2011/relationships/chartColorStyle" Target="colors105.xml"/><Relationship Id="rId1" Type="http://schemas.microsoft.com/office/2011/relationships/chartStyle" Target="style105.xml"/><Relationship Id="rId4" Type="http://schemas.openxmlformats.org/officeDocument/2006/relationships/package" Target="../embeddings/Microsoft_Excel_Worksheet162.xlsx"/></Relationships>
</file>

<file path=ppt/charts/_rels/chart1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3.xlsx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4.xml"/><Relationship Id="rId2" Type="http://schemas.microsoft.com/office/2011/relationships/chartColorStyle" Target="colors106.xml"/><Relationship Id="rId1" Type="http://schemas.microsoft.com/office/2011/relationships/chartStyle" Target="style106.xml"/><Relationship Id="rId4" Type="http://schemas.openxmlformats.org/officeDocument/2006/relationships/package" Target="../embeddings/Microsoft_Excel_Worksheet164.xlsx"/></Relationships>
</file>

<file path=ppt/charts/_rels/chart1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5.xlsx"/></Relationships>
</file>

<file path=ppt/charts/_rels/chart1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6.xlsx"/></Relationships>
</file>

<file path=ppt/charts/_rels/chart1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7.xlsx"/></Relationships>
</file>

<file path=ppt/charts/_rels/chart1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8.xlsx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.xlsx"/><Relationship Id="rId1" Type="http://schemas.openxmlformats.org/officeDocument/2006/relationships/themeOverride" Target="../theme/themeOverride9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5.xml"/><Relationship Id="rId2" Type="http://schemas.microsoft.com/office/2011/relationships/chartColorStyle" Target="colors107.xml"/><Relationship Id="rId1" Type="http://schemas.microsoft.com/office/2011/relationships/chartStyle" Target="style107.xml"/><Relationship Id="rId4" Type="http://schemas.openxmlformats.org/officeDocument/2006/relationships/package" Target="../embeddings/Microsoft_Excel_Worksheet169.xlsx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76.xml"/><Relationship Id="rId2" Type="http://schemas.microsoft.com/office/2011/relationships/chartColorStyle" Target="colors111.xml"/><Relationship Id="rId1" Type="http://schemas.microsoft.com/office/2011/relationships/chartStyle" Target="style111.xml"/><Relationship Id="rId4" Type="http://schemas.openxmlformats.org/officeDocument/2006/relationships/package" Target="../embeddings/Microsoft_Excel_Worksheet173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4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5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6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7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8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9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0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1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2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3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4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5.xlsx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.xlsx"/><Relationship Id="rId1" Type="http://schemas.openxmlformats.org/officeDocument/2006/relationships/themeOverride" Target="../theme/themeOverride10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0.xlsx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2.xlsx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2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0.xlsx"/></Relationships>
</file>

<file path=ppt/charts/_rels/chart2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1.xlsx"/></Relationships>
</file>

<file path=ppt/charts/_rels/chart2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2.xlsx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1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22.xlsx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3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package" Target="../embeddings/Microsoft_Excel_Worksheet23.xlsx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Microsoft_Excel_Worksheet24.xlsx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Microsoft_Excel_Worksheet25.xlsx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2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0.xlsx"/></Relationships>
</file>

<file path=ppt/charts/_rels/chart26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1.xlsx"/><Relationship Id="rId1" Type="http://schemas.openxmlformats.org/officeDocument/2006/relationships/themeOverride" Target="../theme/themeOverride77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26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5.xlsx"/><Relationship Id="rId1" Type="http://schemas.openxmlformats.org/officeDocument/2006/relationships/themeOverride" Target="../theme/themeOverride78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6.xml"/><Relationship Id="rId2" Type="http://schemas.microsoft.com/office/2011/relationships/chartColorStyle" Target="colors16.xml"/><Relationship Id="rId1" Type="http://schemas.microsoft.com/office/2011/relationships/chartStyle" Target="style16.xml"/><Relationship Id="rId4" Type="http://schemas.openxmlformats.org/officeDocument/2006/relationships/package" Target="../embeddings/Microsoft_Excel_Worksheet26.xlsx"/></Relationships>
</file>

<file path=ppt/charts/_rels/chart27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9.xlsx"/><Relationship Id="rId1" Type="http://schemas.openxmlformats.org/officeDocument/2006/relationships/themeOverride" Target="../theme/themeOverride79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2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1.xlsx"/><Relationship Id="rId1" Type="http://schemas.openxmlformats.org/officeDocument/2006/relationships/themeOverride" Target="../theme/themeOverride80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2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3.xlsx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2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5.xlsx"/><Relationship Id="rId1" Type="http://schemas.openxmlformats.org/officeDocument/2006/relationships/themeOverride" Target="../theme/themeOverride81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7.xml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8.xml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9.xml"/><Relationship Id="rId2" Type="http://schemas.microsoft.com/office/2011/relationships/chartColorStyle" Target="colors19.xml"/><Relationship Id="rId1" Type="http://schemas.microsoft.com/office/2011/relationships/chartStyle" Target="style19.xml"/><Relationship Id="rId4" Type="http://schemas.openxmlformats.org/officeDocument/2006/relationships/package" Target="../embeddings/Microsoft_Excel_Worksheet29.xlsx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0.xml"/><Relationship Id="rId2" Type="http://schemas.microsoft.com/office/2011/relationships/chartColorStyle" Target="colors20.xml"/><Relationship Id="rId1" Type="http://schemas.microsoft.com/office/2011/relationships/chartStyle" Target="style20.xml"/><Relationship Id="rId4" Type="http://schemas.openxmlformats.org/officeDocument/2006/relationships/package" Target="../embeddings/Microsoft_Excel_Worksheet30.xlsx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1.xml"/><Relationship Id="rId2" Type="http://schemas.microsoft.com/office/2011/relationships/chartColorStyle" Target="colors21.xml"/><Relationship Id="rId1" Type="http://schemas.microsoft.com/office/2011/relationships/chartStyle" Target="style21.xml"/><Relationship Id="rId4" Type="http://schemas.openxmlformats.org/officeDocument/2006/relationships/package" Target="../embeddings/Microsoft_Excel_Worksheet31.xlsx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2.xml"/><Relationship Id="rId2" Type="http://schemas.microsoft.com/office/2011/relationships/chartColorStyle" Target="colors22.xml"/><Relationship Id="rId1" Type="http://schemas.microsoft.com/office/2011/relationships/chartStyle" Target="style22.xml"/><Relationship Id="rId4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3.xml"/><Relationship Id="rId2" Type="http://schemas.microsoft.com/office/2011/relationships/chartColorStyle" Target="colors23.xml"/><Relationship Id="rId1" Type="http://schemas.microsoft.com/office/2011/relationships/chartStyle" Target="style23.xml"/><Relationship Id="rId4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4.xml"/><Relationship Id="rId2" Type="http://schemas.microsoft.com/office/2011/relationships/chartColorStyle" Target="colors24.xml"/><Relationship Id="rId1" Type="http://schemas.microsoft.com/office/2011/relationships/chartStyle" Target="style24.xml"/><Relationship Id="rId4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5.xml"/><Relationship Id="rId2" Type="http://schemas.microsoft.com/office/2011/relationships/chartColorStyle" Target="colors25.xml"/><Relationship Id="rId1" Type="http://schemas.microsoft.com/office/2011/relationships/chartStyle" Target="style25.xml"/><Relationship Id="rId4" Type="http://schemas.openxmlformats.org/officeDocument/2006/relationships/package" Target="../embeddings/Microsoft_Excel_Worksheet35.xlsx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6.xml"/><Relationship Id="rId2" Type="http://schemas.microsoft.com/office/2011/relationships/chartColorStyle" Target="colors26.xml"/><Relationship Id="rId1" Type="http://schemas.microsoft.com/office/2011/relationships/chartStyle" Target="style26.xml"/><Relationship Id="rId4" Type="http://schemas.openxmlformats.org/officeDocument/2006/relationships/package" Target="../embeddings/Microsoft_Excel_Worksheet36.xlsx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7.xml"/><Relationship Id="rId2" Type="http://schemas.microsoft.com/office/2011/relationships/chartColorStyle" Target="colors27.xml"/><Relationship Id="rId1" Type="http://schemas.microsoft.com/office/2011/relationships/chartStyle" Target="style27.xml"/><Relationship Id="rId4" Type="http://schemas.openxmlformats.org/officeDocument/2006/relationships/package" Target="../embeddings/Microsoft_Excel_Worksheet37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8.xml"/><Relationship Id="rId2" Type="http://schemas.microsoft.com/office/2011/relationships/chartColorStyle" Target="colors28.xml"/><Relationship Id="rId1" Type="http://schemas.microsoft.com/office/2011/relationships/chartStyle" Target="style28.xml"/><Relationship Id="rId4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9.xml"/><Relationship Id="rId2" Type="http://schemas.microsoft.com/office/2011/relationships/chartColorStyle" Target="colors29.xml"/><Relationship Id="rId1" Type="http://schemas.microsoft.com/office/2011/relationships/chartStyle" Target="style29.xml"/><Relationship Id="rId4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3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4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1.xlsx"/><Relationship Id="rId1" Type="http://schemas.openxmlformats.org/officeDocument/2006/relationships/themeOverride" Target="../theme/themeOverride30.xml"/></Relationships>
</file>

<file path=ppt/charts/_rels/chart7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2.xlsx"/><Relationship Id="rId1" Type="http://schemas.openxmlformats.org/officeDocument/2006/relationships/themeOverride" Target="../theme/themeOverride31.xml"/></Relationships>
</file>

<file path=ppt/charts/_rels/chart7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3.xlsx"/><Relationship Id="rId1" Type="http://schemas.openxmlformats.org/officeDocument/2006/relationships/themeOverride" Target="../theme/themeOverride32.xml"/></Relationships>
</file>

<file path=ppt/charts/_rels/chart7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4.xlsx"/><Relationship Id="rId1" Type="http://schemas.openxmlformats.org/officeDocument/2006/relationships/themeOverride" Target="../theme/themeOverride33.xml"/></Relationships>
</file>

<file path=ppt/charts/_rels/chart7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5.xlsx"/><Relationship Id="rId1" Type="http://schemas.openxmlformats.org/officeDocument/2006/relationships/themeOverride" Target="../theme/themeOverride34.xml"/></Relationships>
</file>

<file path=ppt/charts/_rels/chart7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6.xlsx"/><Relationship Id="rId1" Type="http://schemas.openxmlformats.org/officeDocument/2006/relationships/themeOverride" Target="../theme/themeOverride35.xml"/></Relationships>
</file>

<file path=ppt/charts/_rels/chart7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7.xlsx"/><Relationship Id="rId1" Type="http://schemas.openxmlformats.org/officeDocument/2006/relationships/themeOverride" Target="../theme/themeOverride36.xml"/></Relationships>
</file>

<file path=ppt/charts/_rels/chart7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8.xlsx"/><Relationship Id="rId1" Type="http://schemas.openxmlformats.org/officeDocument/2006/relationships/themeOverride" Target="../theme/themeOverride3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8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9.xlsx"/><Relationship Id="rId1" Type="http://schemas.openxmlformats.org/officeDocument/2006/relationships/themeOverride" Target="../theme/themeOverride38.xml"/></Relationships>
</file>

<file path=ppt/charts/_rels/chart8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0.xlsx"/><Relationship Id="rId1" Type="http://schemas.openxmlformats.org/officeDocument/2006/relationships/themeOverride" Target="../theme/themeOverride39.xml"/></Relationships>
</file>

<file path=ppt/charts/_rels/chart8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1.xlsx"/><Relationship Id="rId1" Type="http://schemas.openxmlformats.org/officeDocument/2006/relationships/themeOverride" Target="../theme/themeOverride40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4.xlsx"/><Relationship Id="rId1" Type="http://schemas.openxmlformats.org/officeDocument/2006/relationships/themeOverride" Target="../theme/themeOverride41.xml"/></Relationships>
</file>

<file path=ppt/charts/_rels/chart8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5.xlsx"/><Relationship Id="rId1" Type="http://schemas.openxmlformats.org/officeDocument/2006/relationships/themeOverride" Target="../theme/themeOverride42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6.xlsx"/><Relationship Id="rId1" Type="http://schemas.openxmlformats.org/officeDocument/2006/relationships/themeOverride" Target="../theme/themeOverride43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7.xlsx"/><Relationship Id="rId1" Type="http://schemas.openxmlformats.org/officeDocument/2006/relationships/themeOverride" Target="../theme/themeOverride44.xml"/></Relationships>
</file>

<file path=ppt/charts/_rels/chart8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8.xlsx"/><Relationship Id="rId1" Type="http://schemas.openxmlformats.org/officeDocument/2006/relationships/themeOverride" Target="../theme/themeOverride45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5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89.xlsx"/><Relationship Id="rId1" Type="http://schemas.openxmlformats.org/officeDocument/2006/relationships/themeOverride" Target="../theme/themeOverride46.xml"/></Relationships>
</file>

<file path=ppt/charts/_rels/chart9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0.xlsx"/><Relationship Id="rId1" Type="http://schemas.openxmlformats.org/officeDocument/2006/relationships/themeOverride" Target="../theme/themeOverride47.xml"/></Relationships>
</file>

<file path=ppt/charts/_rels/chart9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1.xlsx"/><Relationship Id="rId1" Type="http://schemas.openxmlformats.org/officeDocument/2006/relationships/themeOverride" Target="../theme/themeOverride48.xml"/></Relationships>
</file>

<file path=ppt/charts/_rels/chart9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2.xlsx"/><Relationship Id="rId1" Type="http://schemas.openxmlformats.org/officeDocument/2006/relationships/themeOverride" Target="../theme/themeOverride49.xml"/></Relationships>
</file>

<file path=ppt/charts/_rels/chart9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3.xlsx"/><Relationship Id="rId1" Type="http://schemas.openxmlformats.org/officeDocument/2006/relationships/themeOverride" Target="../theme/themeOverride50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1.xml"/><Relationship Id="rId2" Type="http://schemas.microsoft.com/office/2011/relationships/chartColorStyle" Target="colors57.xml"/><Relationship Id="rId1" Type="http://schemas.microsoft.com/office/2011/relationships/chartStyle" Target="style57.xml"/><Relationship Id="rId4" Type="http://schemas.openxmlformats.org/officeDocument/2006/relationships/package" Target="../embeddings/Microsoft_Excel_Worksheet94.xlsx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2.xml"/><Relationship Id="rId2" Type="http://schemas.microsoft.com/office/2011/relationships/chartColorStyle" Target="colors58.xml"/><Relationship Id="rId1" Type="http://schemas.microsoft.com/office/2011/relationships/chartStyle" Target="style58.xml"/><Relationship Id="rId4" Type="http://schemas.openxmlformats.org/officeDocument/2006/relationships/package" Target="../embeddings/Microsoft_Excel_Worksheet95.xlsx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3.xml"/><Relationship Id="rId2" Type="http://schemas.microsoft.com/office/2011/relationships/chartColorStyle" Target="colors59.xml"/><Relationship Id="rId1" Type="http://schemas.microsoft.com/office/2011/relationships/chartStyle" Target="style59.xml"/><Relationship Id="rId4" Type="http://schemas.openxmlformats.org/officeDocument/2006/relationships/package" Target="../embeddings/Microsoft_Excel_Worksheet96.xlsx"/></Relationships>
</file>

<file path=ppt/charts/_rels/chart9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7.xlsx"/><Relationship Id="rId1" Type="http://schemas.openxmlformats.org/officeDocument/2006/relationships/themeOverride" Target="../theme/themeOverride54.xml"/></Relationships>
</file>

<file path=ppt/charts/_rels/chart9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8.xlsx"/><Relationship Id="rId1" Type="http://schemas.openxmlformats.org/officeDocument/2006/relationships/themeOverride" Target="../theme/themeOverride5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0AA-4663-A22D-C1E1C77C7E3D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0AA-4663-A22D-C1E1C77C7E3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26960.290167280044</c:v>
                </c:pt>
                <c:pt idx="1">
                  <c:v>26559.889478026209</c:v>
                </c:pt>
                <c:pt idx="2">
                  <c:v>25823.036543891842</c:v>
                </c:pt>
                <c:pt idx="3">
                  <c:v>25558.25422951482</c:v>
                </c:pt>
                <c:pt idx="4">
                  <c:v>25557.22237254844</c:v>
                </c:pt>
                <c:pt idx="5">
                  <c:v>25382.541113489515</c:v>
                </c:pt>
                <c:pt idx="6">
                  <c:v>25187.29172665146</c:v>
                </c:pt>
                <c:pt idx="7">
                  <c:v>25097.627797972244</c:v>
                </c:pt>
                <c:pt idx="8">
                  <c:v>24990.495385897502</c:v>
                </c:pt>
                <c:pt idx="9">
                  <c:v>24755.55084995144</c:v>
                </c:pt>
                <c:pt idx="10">
                  <c:v>24673.956206377206</c:v>
                </c:pt>
                <c:pt idx="11">
                  <c:v>24243.325418932633</c:v>
                </c:pt>
                <c:pt idx="12">
                  <c:v>23447.38614204463</c:v>
                </c:pt>
                <c:pt idx="13">
                  <c:v>23005.245058016386</c:v>
                </c:pt>
                <c:pt idx="14">
                  <c:v>22713.715601142692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AA-4663-A22D-C1E1C77C7E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0AA-4663-A22D-C1E1C77C7E3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0AA-4663-A22D-C1E1C77C7E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0AA-4663-A22D-C1E1C77C7E3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#,##0">
                  <c:v>25446.901917463827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AA-4663-A22D-C1E1C77C7E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30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127.0246044262083</c:v>
                </c:pt>
                <c:pt idx="1">
                  <c:v>123.99601597165621</c:v>
                </c:pt>
                <c:pt idx="2">
                  <c:v>149.55435215225597</c:v>
                </c:pt>
                <c:pt idx="3">
                  <c:v>136.89363910530687</c:v>
                </c:pt>
                <c:pt idx="4">
                  <c:v>137.24197190416243</c:v>
                </c:pt>
                <c:pt idx="5">
                  <c:v>131.4052120107057</c:v>
                </c:pt>
                <c:pt idx="6">
                  <c:v>126.10667446092341</c:v>
                </c:pt>
                <c:pt idx="7">
                  <c:v>125.6845806705354</c:v>
                </c:pt>
                <c:pt idx="8">
                  <c:v>130.96258266820891</c:v>
                </c:pt>
                <c:pt idx="9">
                  <c:v>122.02437294297698</c:v>
                </c:pt>
                <c:pt idx="10">
                  <c:v>107.212387513637</c:v>
                </c:pt>
                <c:pt idx="11">
                  <c:v>114.19119567730688</c:v>
                </c:pt>
                <c:pt idx="12">
                  <c:v>116.47975454022456</c:v>
                </c:pt>
                <c:pt idx="13">
                  <c:v>94.458711144105862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72-4C6C-B1BF-A83851F986F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85.231042922163738</c:v>
                </c:pt>
                <c:pt idx="1">
                  <c:v>87.512899640217839</c:v>
                </c:pt>
                <c:pt idx="2">
                  <c:v>76.395446408140543</c:v>
                </c:pt>
                <c:pt idx="3">
                  <c:v>81.591877676798276</c:v>
                </c:pt>
                <c:pt idx="4">
                  <c:v>76.060733348416676</c:v>
                </c:pt>
                <c:pt idx="5">
                  <c:v>62.022835737902597</c:v>
                </c:pt>
                <c:pt idx="6">
                  <c:v>62.022835737902597</c:v>
                </c:pt>
                <c:pt idx="7">
                  <c:v>91.077698260174145</c:v>
                </c:pt>
                <c:pt idx="8">
                  <c:v>68.221990380914477</c:v>
                </c:pt>
                <c:pt idx="9">
                  <c:v>95.157366633089708</c:v>
                </c:pt>
                <c:pt idx="10">
                  <c:v>72.857609620587368</c:v>
                </c:pt>
                <c:pt idx="11">
                  <c:v>87.807747431280731</c:v>
                </c:pt>
                <c:pt idx="12">
                  <c:v>81.630194193678975</c:v>
                </c:pt>
                <c:pt idx="13">
                  <c:v>75.419575624742563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72-4C6C-B1BF-A83851F986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72-4C6C-B1BF-A83851F986F1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184.94383558739278</c:v>
                </c:pt>
                <c:pt idx="1">
                  <c:v>190.40320589230566</c:v>
                </c:pt>
                <c:pt idx="2">
                  <c:v>198.23420925075214</c:v>
                </c:pt>
                <c:pt idx="3">
                  <c:v>194.19223366165531</c:v>
                </c:pt>
                <c:pt idx="4">
                  <c:v>189.48609201728908</c:v>
                </c:pt>
                <c:pt idx="5">
                  <c:v>181.28715874563287</c:v>
                </c:pt>
                <c:pt idx="6">
                  <c:v>176.77707480461481</c:v>
                </c:pt>
                <c:pt idx="7">
                  <c:v>175.19197743128444</c:v>
                </c:pt>
                <c:pt idx="8">
                  <c:v>167.97739221921191</c:v>
                </c:pt>
                <c:pt idx="9">
                  <c:v>164.82768730240079</c:v>
                </c:pt>
                <c:pt idx="10">
                  <c:v>151.31556505489874</c:v>
                </c:pt>
                <c:pt idx="11">
                  <c:v>150.41639486327296</c:v>
                </c:pt>
                <c:pt idx="12">
                  <c:v>149.27363022993376</c:v>
                </c:pt>
                <c:pt idx="13">
                  <c:v>136.50681089173901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772-4C6C-B1BF-A83851F986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2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2569463414781643"/>
          <c:y val="5.3252949039684735E-2"/>
          <c:w val="0.85345084534148408"/>
          <c:h val="0.79668376966940546"/>
        </c:manualLayout>
      </c:layout>
      <c:areaChart>
        <c:grouping val="stacke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L</c:v>
                </c:pt>
              </c:strCache>
            </c:strRef>
          </c:tx>
          <c:spPr>
            <a:noFill/>
            <a:ln>
              <a:noFill/>
            </a:ln>
          </c:spP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13" formatCode="#,##0">
                  <c:v>51701</c:v>
                </c:pt>
                <c:pt idx="14" formatCode="#,##0">
                  <c:v>53160.220305917777</c:v>
                </c:pt>
                <c:pt idx="15" formatCode="#,##0">
                  <c:v>54454.959428248018</c:v>
                </c:pt>
                <c:pt idx="16" formatCode="#,##0">
                  <c:v>55614.180960421923</c:v>
                </c:pt>
                <c:pt idx="17" formatCode="#,##0">
                  <c:v>56895.974280598173</c:v>
                </c:pt>
                <c:pt idx="18" formatCode="#,##0">
                  <c:v>58114.981246215357</c:v>
                </c:pt>
                <c:pt idx="19" formatCode="#,##0">
                  <c:v>59365.490137287095</c:v>
                </c:pt>
                <c:pt idx="20" formatCode="#,##0">
                  <c:v>60498.909788259247</c:v>
                </c:pt>
                <c:pt idx="21" formatCode="#,##0">
                  <c:v>61540.0006370212</c:v>
                </c:pt>
                <c:pt idx="22" formatCode="#,##0">
                  <c:v>62624.542728883469</c:v>
                </c:pt>
                <c:pt idx="23" formatCode="#,##0">
                  <c:v>63627.500415226918</c:v>
                </c:pt>
                <c:pt idx="24" formatCode="#,##0">
                  <c:v>64559.302623920114</c:v>
                </c:pt>
                <c:pt idx="25" formatCode="#,##0">
                  <c:v>65376.314416221408</c:v>
                </c:pt>
                <c:pt idx="26" formatCode="#,##0">
                  <c:v>66085.99857228632</c:v>
                </c:pt>
                <c:pt idx="27" formatCode="#,##0">
                  <c:v>66798.094950318075</c:v>
                </c:pt>
                <c:pt idx="28" formatCode="#,##0">
                  <c:v>67443.143601932446</c:v>
                </c:pt>
                <c:pt idx="29" formatCode="#,##0">
                  <c:v>68088.559903547226</c:v>
                </c:pt>
                <c:pt idx="30" formatCode="#,##0">
                  <c:v>68682.853828923355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55-4E4E-A7B6-29AC5FBFA26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U-L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</c:spP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13" formatCode="#,##0">
                  <c:v>0</c:v>
                </c:pt>
                <c:pt idx="14" formatCode="#,##0">
                  <c:v>125.92263431952597</c:v>
                </c:pt>
                <c:pt idx="15" formatCode="#,##0">
                  <c:v>269.67523183223238</c:v>
                </c:pt>
                <c:pt idx="16" formatCode="#,##0">
                  <c:v>424.75624501128186</c:v>
                </c:pt>
                <c:pt idx="17" formatCode="#,##0">
                  <c:v>605.00357424647518</c:v>
                </c:pt>
                <c:pt idx="18" formatCode="#,##0">
                  <c:v>809.09547026851942</c:v>
                </c:pt>
                <c:pt idx="19" formatCode="#,##0">
                  <c:v>1020.8173862827462</c:v>
                </c:pt>
                <c:pt idx="20" formatCode="#,##0">
                  <c:v>1251.4983982962221</c:v>
                </c:pt>
                <c:pt idx="21" formatCode="#,##0">
                  <c:v>1501.4435082438285</c:v>
                </c:pt>
                <c:pt idx="22" formatCode="#,##0">
                  <c:v>1773.4413777877926</c:v>
                </c:pt>
                <c:pt idx="23" formatCode="#,##0">
                  <c:v>2063.7967850205532</c:v>
                </c:pt>
                <c:pt idx="24" formatCode="#,##0">
                  <c:v>2368.8870239759999</c:v>
                </c:pt>
                <c:pt idx="25" formatCode="#,##0">
                  <c:v>2685.3436863230818</c:v>
                </c:pt>
                <c:pt idx="26" formatCode="#,##0">
                  <c:v>3013.7129393062496</c:v>
                </c:pt>
                <c:pt idx="27" formatCode="#,##0">
                  <c:v>3359.3509155054635</c:v>
                </c:pt>
                <c:pt idx="28" formatCode="#,##0">
                  <c:v>3715.9176835808757</c:v>
                </c:pt>
                <c:pt idx="29" formatCode="#,##0">
                  <c:v>4078.2969854201365</c:v>
                </c:pt>
                <c:pt idx="30" formatCode="#,##0">
                  <c:v>4442.4302640158858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1829200"/>
        <c:axId val="141835080"/>
      </c:area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POZ</c:v>
                </c:pt>
              </c:strCache>
            </c:strRef>
          </c:tx>
          <c:spPr>
            <a:ln w="28575">
              <a:noFill/>
              <a:prstDash val="solid"/>
            </a:ln>
          </c:spPr>
          <c:marker>
            <c:symbol val="circle"/>
            <c:size val="4"/>
            <c:spPr>
              <a:solidFill>
                <a:schemeClr val="tx2"/>
              </a:solidFill>
              <a:ln>
                <a:noFill/>
                <a:prstDash val="solid"/>
              </a:ln>
            </c:spPr>
          </c:marke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5" formatCode="#,##0">
                  <c:v>52161</c:v>
                </c:pt>
                <c:pt idx="6" formatCode="#,##0">
                  <c:v>49287</c:v>
                </c:pt>
                <c:pt idx="7" formatCode="#,##0">
                  <c:v>47587</c:v>
                </c:pt>
                <c:pt idx="8" formatCode="#,##0">
                  <c:v>47562</c:v>
                </c:pt>
                <c:pt idx="9" formatCode="#,##0">
                  <c:v>48529</c:v>
                </c:pt>
                <c:pt idx="10" formatCode="#,##0">
                  <c:v>46829</c:v>
                </c:pt>
                <c:pt idx="11" formatCode="#,##0">
                  <c:v>49457</c:v>
                </c:pt>
                <c:pt idx="12" formatCode="#,##0">
                  <c:v>50028</c:v>
                </c:pt>
                <c:pt idx="13" formatCode="#,##0">
                  <c:v>51701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055-4E4E-A7B6-29AC5FBFA265}"/>
            </c:ext>
          </c:extLst>
        </c:ser>
        <c:ser>
          <c:idx val="3"/>
          <c:order val="1"/>
          <c:tx>
            <c:strRef>
              <c:f>Sheet1!$C$1</c:f>
              <c:strCache>
                <c:ptCount val="1"/>
                <c:pt idx="0">
                  <c:v>N</c:v>
                </c:pt>
              </c:strCache>
            </c:strRef>
          </c:tx>
          <c:spPr>
            <a:ln w="12700">
              <a:solidFill>
                <a:srgbClr val="D71440"/>
              </a:solidFill>
            </a:ln>
          </c:spPr>
          <c:marker>
            <c:symbol val="circle"/>
            <c:size val="5"/>
            <c:spPr>
              <a:solidFill>
                <a:srgbClr val="D71440"/>
              </a:solidFill>
              <a:ln>
                <a:noFill/>
              </a:ln>
            </c:spPr>
          </c:marke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13" formatCode="#,##0">
                  <c:v>51701</c:v>
                </c:pt>
                <c:pt idx="14" formatCode="#,##0">
                  <c:v>53240.703586002637</c:v>
                </c:pt>
                <c:pt idx="15" formatCode="#,##0">
                  <c:v>54628.189649005973</c:v>
                </c:pt>
                <c:pt idx="16" formatCode="#,##0">
                  <c:v>55888.547761077883</c:v>
                </c:pt>
                <c:pt idx="17" formatCode="#,##0">
                  <c:v>57287.949336863931</c:v>
                </c:pt>
                <c:pt idx="18" formatCode="#,##0">
                  <c:v>58640.69600760124</c:v>
                </c:pt>
                <c:pt idx="19" formatCode="#,##0">
                  <c:v>60031.195527350654</c:v>
                </c:pt>
                <c:pt idx="20" formatCode="#,##0">
                  <c:v>61317.412303385863</c:v>
                </c:pt>
                <c:pt idx="21" formatCode="#,##0">
                  <c:v>62524.324759884745</c:v>
                </c:pt>
                <c:pt idx="22" formatCode="#,##0">
                  <c:v>63789.103617756227</c:v>
                </c:pt>
                <c:pt idx="23" formatCode="#,##0">
                  <c:v>64984.578826811899</c:v>
                </c:pt>
                <c:pt idx="24" formatCode="#,##0">
                  <c:v>66118.592538902143</c:v>
                </c:pt>
                <c:pt idx="25" formatCode="#,##0">
                  <c:v>67145.295832729185</c:v>
                </c:pt>
                <c:pt idx="26" formatCode="#,##0">
                  <c:v>68072.16249230082</c:v>
                </c:pt>
                <c:pt idx="27" formatCode="#,##0">
                  <c:v>69012.029911024045</c:v>
                </c:pt>
                <c:pt idx="28" formatCode="#,##0">
                  <c:v>69891.334482228893</c:v>
                </c:pt>
                <c:pt idx="29" formatCode="#,##0">
                  <c:v>70774.797532851953</c:v>
                </c:pt>
                <c:pt idx="30" formatCode="#,##0">
                  <c:v>71607.037921419746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829200"/>
        <c:axId val="141835080"/>
      </c:lineChart>
      <c:catAx>
        <c:axId val="141829200"/>
        <c:scaling>
          <c:orientation val="minMax"/>
        </c:scaling>
        <c:delete val="0"/>
        <c:axPos val="b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 w="4001">
            <a:solidFill>
              <a:sysClr val="windowText" lastClr="000000"/>
            </a:solidFill>
            <a:prstDash val="solid"/>
          </a:ln>
        </c:spPr>
        <c:txPr>
          <a:bodyPr rot="-5400000" vert="horz"/>
          <a:lstStyle/>
          <a:p>
            <a:pPr>
              <a:defRPr/>
            </a:pPr>
            <a:endParaRPr lang="cs-CZ"/>
          </a:p>
        </c:txPr>
        <c:crossAx val="141835080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141835080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 dirty="0"/>
                  <a:t>Incidence </a:t>
                </a:r>
                <a:r>
                  <a:rPr lang="cs-CZ" baseline="0" dirty="0"/>
                  <a:t>srdečního selhání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4.9348595957973557E-3"/>
              <c:y val="0.2063224305131886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41829200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2569463414781643"/>
          <c:y val="5.3252949039684735E-2"/>
          <c:w val="0.85345084534148408"/>
          <c:h val="0.79668376966940546"/>
        </c:manualLayout>
      </c:layout>
      <c:areaChart>
        <c:grouping val="stacke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L</c:v>
                </c:pt>
              </c:strCache>
            </c:strRef>
          </c:tx>
          <c:spPr>
            <a:noFill/>
            <a:ln>
              <a:noFill/>
            </a:ln>
          </c:spP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Sheet1!$D$2:$D$32</c:f>
              <c:numCache>
                <c:formatCode>General</c:formatCode>
                <c:ptCount val="31"/>
                <c:pt idx="13" formatCode="#,##0">
                  <c:v>374837</c:v>
                </c:pt>
                <c:pt idx="14" formatCode="#,##0">
                  <c:v>386087.69148991985</c:v>
                </c:pt>
                <c:pt idx="15" formatCode="#,##0">
                  <c:v>396223.25249151565</c:v>
                </c:pt>
                <c:pt idx="16" formatCode="#,##0">
                  <c:v>405554.62136953737</c:v>
                </c:pt>
                <c:pt idx="17" formatCode="#,##0">
                  <c:v>415996.32789972064</c:v>
                </c:pt>
                <c:pt idx="18" formatCode="#,##0">
                  <c:v>426035.73298853775</c:v>
                </c:pt>
                <c:pt idx="19" formatCode="#,##0">
                  <c:v>436383.6289007056</c:v>
                </c:pt>
                <c:pt idx="20" formatCode="#,##0">
                  <c:v>445839.14081240905</c:v>
                </c:pt>
                <c:pt idx="21" formatCode="#,##0">
                  <c:v>454567.80161281454</c:v>
                </c:pt>
                <c:pt idx="22" formatCode="#,##0">
                  <c:v>464141.08969216456</c:v>
                </c:pt>
                <c:pt idx="23" formatCode="#,##0">
                  <c:v>473105.65328933438</c:v>
                </c:pt>
                <c:pt idx="24" formatCode="#,##0">
                  <c:v>481405.68105405988</c:v>
                </c:pt>
                <c:pt idx="25" formatCode="#,##0">
                  <c:v>488641.62358322699</c:v>
                </c:pt>
                <c:pt idx="26" formatCode="#,##0">
                  <c:v>494979.19613558264</c:v>
                </c:pt>
                <c:pt idx="27" formatCode="#,##0">
                  <c:v>501599.24318914738</c:v>
                </c:pt>
                <c:pt idx="28" formatCode="#,##0">
                  <c:v>507560.45249433856</c:v>
                </c:pt>
                <c:pt idx="29" formatCode="#,##0">
                  <c:v>513187.40383707575</c:v>
                </c:pt>
                <c:pt idx="30" formatCode="#,##0">
                  <c:v>518139.07817477972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55-4E4E-A7B6-29AC5FBFA26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U-L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</c:spP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Sheet1!$E$2:$E$32</c:f>
              <c:numCache>
                <c:formatCode>General</c:formatCode>
                <c:ptCount val="31"/>
                <c:pt idx="13" formatCode="#,##0">
                  <c:v>0</c:v>
                </c:pt>
                <c:pt idx="14" formatCode="#,##0">
                  <c:v>921.03428510489175</c:v>
                </c:pt>
                <c:pt idx="15" formatCode="#,##0">
                  <c:v>2000.5031043566414</c:v>
                </c:pt>
                <c:pt idx="16" formatCode="#,##0">
                  <c:v>3191.3710811589845</c:v>
                </c:pt>
                <c:pt idx="17" formatCode="#,##0">
                  <c:v>4591.4262545974925</c:v>
                </c:pt>
                <c:pt idx="18" formatCode="#,##0">
                  <c:v>6189.8626603750163</c:v>
                </c:pt>
                <c:pt idx="19" formatCode="#,##0">
                  <c:v>7884.7904289082508</c:v>
                </c:pt>
                <c:pt idx="20" formatCode="#,##0">
                  <c:v>9744.0354869331932</c:v>
                </c:pt>
                <c:pt idx="21" formatCode="#,##0">
                  <c:v>11768.724355073995</c:v>
                </c:pt>
                <c:pt idx="22" formatCode="#,##0">
                  <c:v>13996.659510901896</c:v>
                </c:pt>
                <c:pt idx="23" formatCode="#,##0">
                  <c:v>16389.261650568107</c:v>
                </c:pt>
                <c:pt idx="24" formatCode="#,##0">
                  <c:v>18931.044870144338</c:v>
                </c:pt>
                <c:pt idx="25" formatCode="#,##0">
                  <c:v>21577.427963064227</c:v>
                </c:pt>
                <c:pt idx="26" formatCode="#,##0">
                  <c:v>24336.117003105464</c:v>
                </c:pt>
                <c:pt idx="27" formatCode="#,##0">
                  <c:v>27274.097188873391</c:v>
                </c:pt>
                <c:pt idx="28" formatCode="#,##0">
                  <c:v>30318.851356014085</c:v>
                </c:pt>
                <c:pt idx="29" formatCode="#,##0">
                  <c:v>33418.208606844011</c:v>
                </c:pt>
                <c:pt idx="30" formatCode="#,##0">
                  <c:v>36531.994488718512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1829200"/>
        <c:axId val="141835080"/>
      </c:area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POZ</c:v>
                </c:pt>
              </c:strCache>
            </c:strRef>
          </c:tx>
          <c:spPr>
            <a:ln w="28575">
              <a:noFill/>
              <a:prstDash val="solid"/>
            </a:ln>
          </c:spPr>
          <c:marker>
            <c:symbol val="circle"/>
            <c:size val="4"/>
            <c:spPr>
              <a:solidFill>
                <a:schemeClr val="tx2"/>
              </a:solidFill>
              <a:ln>
                <a:noFill/>
                <a:prstDash val="solid"/>
              </a:ln>
            </c:spPr>
          </c:marke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5" formatCode="#,##0">
                  <c:v>310397</c:v>
                </c:pt>
                <c:pt idx="6" formatCode="#,##0">
                  <c:v>322686</c:v>
                </c:pt>
                <c:pt idx="7" formatCode="#,##0">
                  <c:v>333708</c:v>
                </c:pt>
                <c:pt idx="8" formatCode="#,##0">
                  <c:v>342924</c:v>
                </c:pt>
                <c:pt idx="9" formatCode="#,##0">
                  <c:v>352216</c:v>
                </c:pt>
                <c:pt idx="10" formatCode="#,##0">
                  <c:v>359471</c:v>
                </c:pt>
                <c:pt idx="11" formatCode="#,##0">
                  <c:v>362756</c:v>
                </c:pt>
                <c:pt idx="12" formatCode="#,##0">
                  <c:v>365184</c:v>
                </c:pt>
                <c:pt idx="13" formatCode="#,##0">
                  <c:v>374837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055-4E4E-A7B6-29AC5FBFA265}"/>
            </c:ext>
          </c:extLst>
        </c:ser>
        <c:ser>
          <c:idx val="3"/>
          <c:order val="1"/>
          <c:tx>
            <c:strRef>
              <c:f>Sheet1!$C$1</c:f>
              <c:strCache>
                <c:ptCount val="1"/>
                <c:pt idx="0">
                  <c:v>N</c:v>
                </c:pt>
              </c:strCache>
            </c:strRef>
          </c:tx>
          <c:spPr>
            <a:ln w="12700">
              <a:solidFill>
                <a:srgbClr val="D71440"/>
              </a:solidFill>
            </a:ln>
          </c:spPr>
          <c:marker>
            <c:symbol val="circle"/>
            <c:size val="5"/>
            <c:spPr>
              <a:solidFill>
                <a:srgbClr val="D71440"/>
              </a:solidFill>
              <a:ln>
                <a:noFill/>
              </a:ln>
            </c:spPr>
          </c:marker>
          <c:cat>
            <c:numRef>
              <c:f>Sheet1!$A$2:$A$32</c:f>
              <c:numCache>
                <c:formatCode>General</c:formatCode>
                <c:ptCount val="31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  <c:pt idx="14">
                  <c:v>2024</c:v>
                </c:pt>
                <c:pt idx="15">
                  <c:v>2025</c:v>
                </c:pt>
                <c:pt idx="16">
                  <c:v>2026</c:v>
                </c:pt>
                <c:pt idx="17">
                  <c:v>2027</c:v>
                </c:pt>
                <c:pt idx="18">
                  <c:v>2028</c:v>
                </c:pt>
                <c:pt idx="19">
                  <c:v>2029</c:v>
                </c:pt>
                <c:pt idx="20">
                  <c:v>2030</c:v>
                </c:pt>
                <c:pt idx="21">
                  <c:v>2031</c:v>
                </c:pt>
                <c:pt idx="22">
                  <c:v>2032</c:v>
                </c:pt>
                <c:pt idx="23">
                  <c:v>2033</c:v>
                </c:pt>
                <c:pt idx="24">
                  <c:v>2034</c:v>
                </c:pt>
                <c:pt idx="25">
                  <c:v>2035</c:v>
                </c:pt>
                <c:pt idx="26">
                  <c:v>2036</c:v>
                </c:pt>
                <c:pt idx="27">
                  <c:v>2037</c:v>
                </c:pt>
                <c:pt idx="28">
                  <c:v>2038</c:v>
                </c:pt>
                <c:pt idx="29">
                  <c:v>2039</c:v>
                </c:pt>
                <c:pt idx="30">
                  <c:v>2040</c:v>
                </c:pt>
              </c:numCache>
            </c:numRef>
          </c:cat>
          <c:val>
            <c:numRef>
              <c:f>Sheet1!$C$2:$C$32</c:f>
              <c:numCache>
                <c:formatCode>General</c:formatCode>
                <c:ptCount val="31"/>
                <c:pt idx="13" formatCode="#,##0">
                  <c:v>374837</c:v>
                </c:pt>
                <c:pt idx="14" formatCode="#,##0">
                  <c:v>386679.59889440477</c:v>
                </c:pt>
                <c:pt idx="15" formatCode="#,##0">
                  <c:v>397515.96025850944</c:v>
                </c:pt>
                <c:pt idx="16" formatCode="#,##0">
                  <c:v>407628.89326376724</c:v>
                </c:pt>
                <c:pt idx="17" formatCode="#,##0">
                  <c:v>418988.79442692414</c:v>
                </c:pt>
                <c:pt idx="18" formatCode="#,##0">
                  <c:v>430081.71917628631</c:v>
                </c:pt>
                <c:pt idx="19" formatCode="#,##0">
                  <c:v>441552.74174941453</c:v>
                </c:pt>
                <c:pt idx="20" formatCode="#,##0">
                  <c:v>452242.65937180351</c:v>
                </c:pt>
                <c:pt idx="21" formatCode="#,##0">
                  <c:v>462316.97830799018</c:v>
                </c:pt>
                <c:pt idx="22" formatCode="#,##0">
                  <c:v>473369.1259394685</c:v>
                </c:pt>
                <c:pt idx="23" formatCode="#,##0">
                  <c:v>483922.57323553826</c:v>
                </c:pt>
                <c:pt idx="24" formatCode="#,##0">
                  <c:v>493905.78358550224</c:v>
                </c:pt>
                <c:pt idx="25" formatCode="#,##0">
                  <c:v>502895.07114672032</c:v>
                </c:pt>
                <c:pt idx="26" formatCode="#,##0">
                  <c:v>511057.28529827198</c:v>
                </c:pt>
                <c:pt idx="27" formatCode="#,##0">
                  <c:v>519612.93591759942</c:v>
                </c:pt>
                <c:pt idx="28" formatCode="#,##0">
                  <c:v>527575.37739200937</c:v>
                </c:pt>
                <c:pt idx="29" formatCode="#,##0">
                  <c:v>535240.83960370289</c:v>
                </c:pt>
                <c:pt idx="30" formatCode="#,##0">
                  <c:v>542229.8524069963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829200"/>
        <c:axId val="141835080"/>
      </c:lineChart>
      <c:catAx>
        <c:axId val="141829200"/>
        <c:scaling>
          <c:orientation val="minMax"/>
        </c:scaling>
        <c:delete val="0"/>
        <c:axPos val="b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 w="4001">
            <a:solidFill>
              <a:sysClr val="windowText" lastClr="000000"/>
            </a:solidFill>
            <a:prstDash val="solid"/>
          </a:ln>
        </c:spPr>
        <c:txPr>
          <a:bodyPr rot="-5400000" vert="horz"/>
          <a:lstStyle/>
          <a:p>
            <a:pPr>
              <a:defRPr/>
            </a:pPr>
            <a:endParaRPr lang="cs-CZ"/>
          </a:p>
        </c:txPr>
        <c:crossAx val="141835080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141835080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 dirty="0"/>
                  <a:t>Prevalence srdečního selhání</a:t>
                </a:r>
              </a:p>
            </c:rich>
          </c:tx>
          <c:layout>
            <c:manualLayout>
              <c:xMode val="edge"/>
              <c:yMode val="edge"/>
              <c:x val="4.9348595957973557E-3"/>
              <c:y val="0.2063224305131886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41829200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2569463414781643"/>
          <c:y val="5.3252949039684735E-2"/>
          <c:w val="0.85345084534148408"/>
          <c:h val="0.79668376966940546"/>
        </c:manualLayout>
      </c:layout>
      <c:areaChart>
        <c:grouping val="stacked"/>
        <c:varyColors val="0"/>
        <c:ser>
          <c:idx val="1"/>
          <c:order val="2"/>
          <c:tx>
            <c:strRef>
              <c:f>Sheet1!$D$1</c:f>
              <c:strCache>
                <c:ptCount val="1"/>
                <c:pt idx="0">
                  <c:v>L</c:v>
                </c:pt>
              </c:strCache>
            </c:strRef>
          </c:tx>
          <c:spPr>
            <a:noFill/>
            <a:ln>
              <a:noFill/>
            </a:ln>
          </c:spPr>
          <c:cat>
            <c:numRef>
              <c:f>Sheet1!$A$3:$A$32</c:f>
              <c:numCache>
                <c:formatCode>General</c:formatCode>
                <c:ptCount val="3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  <c:pt idx="20">
                  <c:v>2031</c:v>
                </c:pt>
                <c:pt idx="21">
                  <c:v>2032</c:v>
                </c:pt>
                <c:pt idx="22">
                  <c:v>2033</c:v>
                </c:pt>
                <c:pt idx="23">
                  <c:v>2034</c:v>
                </c:pt>
                <c:pt idx="24">
                  <c:v>2035</c:v>
                </c:pt>
                <c:pt idx="25">
                  <c:v>2036</c:v>
                </c:pt>
                <c:pt idx="26">
                  <c:v>2037</c:v>
                </c:pt>
                <c:pt idx="27">
                  <c:v>2038</c:v>
                </c:pt>
                <c:pt idx="28">
                  <c:v>2039</c:v>
                </c:pt>
                <c:pt idx="29">
                  <c:v>2040</c:v>
                </c:pt>
              </c:numCache>
            </c:numRef>
          </c:cat>
          <c:val>
            <c:numRef>
              <c:f>Sheet1!$D$3:$D$32</c:f>
              <c:numCache>
                <c:formatCode>General</c:formatCode>
                <c:ptCount val="30"/>
                <c:pt idx="12" formatCode="#,##0">
                  <c:v>2211635</c:v>
                </c:pt>
                <c:pt idx="13" formatCode="#,##0">
                  <c:v>2250184.2818229427</c:v>
                </c:pt>
                <c:pt idx="14" formatCode="#,##0">
                  <c:v>2281172.4860101747</c:v>
                </c:pt>
                <c:pt idx="15" formatCode="#,##0">
                  <c:v>2304184.4417493013</c:v>
                </c:pt>
                <c:pt idx="16" formatCode="#,##0">
                  <c:v>2325720.175079003</c:v>
                </c:pt>
                <c:pt idx="17" formatCode="#,##0">
                  <c:v>2344735.0060965656</c:v>
                </c:pt>
                <c:pt idx="18" formatCode="#,##0">
                  <c:v>2370141.1005977769</c:v>
                </c:pt>
                <c:pt idx="19" formatCode="#,##0">
                  <c:v>2393774.0448998827</c:v>
                </c:pt>
                <c:pt idx="20" formatCode="#,##0">
                  <c:v>2414647.5423569633</c:v>
                </c:pt>
                <c:pt idx="21" formatCode="#,##0">
                  <c:v>2433598.9440390952</c:v>
                </c:pt>
                <c:pt idx="22" formatCode="#,##0">
                  <c:v>2451065.4885793906</c:v>
                </c:pt>
                <c:pt idx="23" formatCode="#,##0">
                  <c:v>2468805.4324866864</c:v>
                </c:pt>
                <c:pt idx="24" formatCode="#,##0">
                  <c:v>2485388.1406232365</c:v>
                </c:pt>
                <c:pt idx="25" formatCode="#,##0">
                  <c:v>2499591.6077036448</c:v>
                </c:pt>
                <c:pt idx="26" formatCode="#,##0">
                  <c:v>2512256.185712887</c:v>
                </c:pt>
                <c:pt idx="27" formatCode="#,##0">
                  <c:v>2523734.5837799953</c:v>
                </c:pt>
                <c:pt idx="28" formatCode="#,##0">
                  <c:v>2536224.5654904176</c:v>
                </c:pt>
                <c:pt idx="29" formatCode="#,##0">
                  <c:v>2547916.2454918548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55-4E4E-A7B6-29AC5FBFA265}"/>
            </c:ext>
          </c:extLst>
        </c:ser>
        <c:ser>
          <c:idx val="2"/>
          <c:order val="3"/>
          <c:tx>
            <c:strRef>
              <c:f>Sheet1!$E$1</c:f>
              <c:strCache>
                <c:ptCount val="1"/>
                <c:pt idx="0">
                  <c:v>U-L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</c:spPr>
          <c:cat>
            <c:numRef>
              <c:f>Sheet1!$A$3:$A$32</c:f>
              <c:numCache>
                <c:formatCode>General</c:formatCode>
                <c:ptCount val="3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  <c:pt idx="20">
                  <c:v>2031</c:v>
                </c:pt>
                <c:pt idx="21">
                  <c:v>2032</c:v>
                </c:pt>
                <c:pt idx="22">
                  <c:v>2033</c:v>
                </c:pt>
                <c:pt idx="23">
                  <c:v>2034</c:v>
                </c:pt>
                <c:pt idx="24">
                  <c:v>2035</c:v>
                </c:pt>
                <c:pt idx="25">
                  <c:v>2036</c:v>
                </c:pt>
                <c:pt idx="26">
                  <c:v>2037</c:v>
                </c:pt>
                <c:pt idx="27">
                  <c:v>2038</c:v>
                </c:pt>
                <c:pt idx="28">
                  <c:v>2039</c:v>
                </c:pt>
                <c:pt idx="29">
                  <c:v>2040</c:v>
                </c:pt>
              </c:numCache>
            </c:numRef>
          </c:cat>
          <c:val>
            <c:numRef>
              <c:f>Sheet1!$E$3:$E$32</c:f>
              <c:numCache>
                <c:formatCode>General</c:formatCode>
                <c:ptCount val="30"/>
                <c:pt idx="12" formatCode="#,##0">
                  <c:v>0</c:v>
                </c:pt>
                <c:pt idx="13" formatCode="#,##0">
                  <c:v>5665.1602206258103</c:v>
                </c:pt>
                <c:pt idx="14" formatCode="#,##0">
                  <c:v>11324.759005494416</c:v>
                </c:pt>
                <c:pt idx="15" formatCode="#,##0">
                  <c:v>16610.676059150603</c:v>
                </c:pt>
                <c:pt idx="16" formatCode="#,##0">
                  <c:v>22488.365276298951</c:v>
                </c:pt>
                <c:pt idx="17" formatCode="#,##0">
                  <c:v>28921.488010185305</c:v>
                </c:pt>
                <c:pt idx="18" formatCode="#,##0">
                  <c:v>34840.056209511589</c:v>
                </c:pt>
                <c:pt idx="19" formatCode="#,##0">
                  <c:v>41156.39350049058</c:v>
                </c:pt>
                <c:pt idx="20" formatCode="#,##0">
                  <c:v>47874.285035484005</c:v>
                </c:pt>
                <c:pt idx="21" formatCode="#,##0">
                  <c:v>54971.444261660334</c:v>
                </c:pt>
                <c:pt idx="22" formatCode="#,##0">
                  <c:v>62417.530527896248</c:v>
                </c:pt>
                <c:pt idx="23" formatCode="#,##0">
                  <c:v>70177.546448690817</c:v>
                </c:pt>
                <c:pt idx="24" formatCode="#,##0">
                  <c:v>78206.3468997241</c:v>
                </c:pt>
                <c:pt idx="25" formatCode="#,##0">
                  <c:v>86497.950170307886</c:v>
                </c:pt>
                <c:pt idx="26" formatCode="#,##0">
                  <c:v>95047.07268483378</c:v>
                </c:pt>
                <c:pt idx="27" formatCode="#,##0">
                  <c:v>103803.53734274674</c:v>
                </c:pt>
                <c:pt idx="28" formatCode="#,##0">
                  <c:v>112776.93544858275</c:v>
                </c:pt>
                <c:pt idx="29" formatCode="#,##0">
                  <c:v>121889.21032793541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1829200"/>
        <c:axId val="141835080"/>
      </c:areaChar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POZ</c:v>
                </c:pt>
              </c:strCache>
            </c:strRef>
          </c:tx>
          <c:spPr>
            <a:ln w="28575">
              <a:noFill/>
              <a:prstDash val="solid"/>
            </a:ln>
          </c:spPr>
          <c:marker>
            <c:symbol val="circle"/>
            <c:size val="4"/>
            <c:spPr>
              <a:solidFill>
                <a:schemeClr val="tx2"/>
              </a:solidFill>
              <a:ln>
                <a:noFill/>
                <a:prstDash val="solid"/>
              </a:ln>
            </c:spPr>
          </c:marker>
          <c:cat>
            <c:numRef>
              <c:f>Sheet1!$A$3:$A$32</c:f>
              <c:numCache>
                <c:formatCode>General</c:formatCode>
                <c:ptCount val="3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  <c:pt idx="20">
                  <c:v>2031</c:v>
                </c:pt>
                <c:pt idx="21">
                  <c:v>2032</c:v>
                </c:pt>
                <c:pt idx="22">
                  <c:v>2033</c:v>
                </c:pt>
                <c:pt idx="23">
                  <c:v>2034</c:v>
                </c:pt>
                <c:pt idx="24">
                  <c:v>2035</c:v>
                </c:pt>
                <c:pt idx="25">
                  <c:v>2036</c:v>
                </c:pt>
                <c:pt idx="26">
                  <c:v>2037</c:v>
                </c:pt>
                <c:pt idx="27">
                  <c:v>2038</c:v>
                </c:pt>
                <c:pt idx="28">
                  <c:v>2039</c:v>
                </c:pt>
                <c:pt idx="29">
                  <c:v>2040</c:v>
                </c:pt>
              </c:numCache>
            </c:numRef>
          </c:cat>
          <c:val>
            <c:numRef>
              <c:f>Sheet1!$B$3:$B$32</c:f>
              <c:numCache>
                <c:formatCode>#,##0</c:formatCode>
                <c:ptCount val="30"/>
                <c:pt idx="0">
                  <c:v>1747721</c:v>
                </c:pt>
                <c:pt idx="1">
                  <c:v>1764690</c:v>
                </c:pt>
                <c:pt idx="2">
                  <c:v>1786325</c:v>
                </c:pt>
                <c:pt idx="3">
                  <c:v>1808489</c:v>
                </c:pt>
                <c:pt idx="4">
                  <c:v>1982375</c:v>
                </c:pt>
                <c:pt idx="5">
                  <c:v>2055110</c:v>
                </c:pt>
                <c:pt idx="6">
                  <c:v>2083722</c:v>
                </c:pt>
                <c:pt idx="7">
                  <c:v>2100096</c:v>
                </c:pt>
                <c:pt idx="8">
                  <c:v>2126744</c:v>
                </c:pt>
                <c:pt idx="9">
                  <c:v>2220966</c:v>
                </c:pt>
                <c:pt idx="10">
                  <c:v>2227210</c:v>
                </c:pt>
                <c:pt idx="11">
                  <c:v>2177982</c:v>
                </c:pt>
                <c:pt idx="12">
                  <c:v>2211635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055-4E4E-A7B6-29AC5FBFA265}"/>
            </c:ext>
          </c:extLst>
        </c:ser>
        <c:ser>
          <c:idx val="3"/>
          <c:order val="1"/>
          <c:tx>
            <c:strRef>
              <c:f>Sheet1!$C$1</c:f>
              <c:strCache>
                <c:ptCount val="1"/>
                <c:pt idx="0">
                  <c:v>N</c:v>
                </c:pt>
              </c:strCache>
            </c:strRef>
          </c:tx>
          <c:spPr>
            <a:ln w="12700">
              <a:solidFill>
                <a:srgbClr val="D71440"/>
              </a:solidFill>
            </a:ln>
          </c:spPr>
          <c:marker>
            <c:symbol val="circle"/>
            <c:size val="5"/>
            <c:spPr>
              <a:solidFill>
                <a:srgbClr val="D71440"/>
              </a:solidFill>
              <a:ln>
                <a:noFill/>
              </a:ln>
            </c:spPr>
          </c:marker>
          <c:cat>
            <c:numRef>
              <c:f>Sheet1!$A$3:$A$32</c:f>
              <c:numCache>
                <c:formatCode>General</c:formatCode>
                <c:ptCount val="30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  <c:pt idx="13">
                  <c:v>2024</c:v>
                </c:pt>
                <c:pt idx="14">
                  <c:v>2025</c:v>
                </c:pt>
                <c:pt idx="15">
                  <c:v>2026</c:v>
                </c:pt>
                <c:pt idx="16">
                  <c:v>2027</c:v>
                </c:pt>
                <c:pt idx="17">
                  <c:v>2028</c:v>
                </c:pt>
                <c:pt idx="18">
                  <c:v>2029</c:v>
                </c:pt>
                <c:pt idx="19">
                  <c:v>2030</c:v>
                </c:pt>
                <c:pt idx="20">
                  <c:v>2031</c:v>
                </c:pt>
                <c:pt idx="21">
                  <c:v>2032</c:v>
                </c:pt>
                <c:pt idx="22">
                  <c:v>2033</c:v>
                </c:pt>
                <c:pt idx="23">
                  <c:v>2034</c:v>
                </c:pt>
                <c:pt idx="24">
                  <c:v>2035</c:v>
                </c:pt>
                <c:pt idx="25">
                  <c:v>2036</c:v>
                </c:pt>
                <c:pt idx="26">
                  <c:v>2037</c:v>
                </c:pt>
                <c:pt idx="27">
                  <c:v>2038</c:v>
                </c:pt>
                <c:pt idx="28">
                  <c:v>2039</c:v>
                </c:pt>
                <c:pt idx="29">
                  <c:v>2040</c:v>
                </c:pt>
              </c:numCache>
            </c:numRef>
          </c:cat>
          <c:val>
            <c:numRef>
              <c:f>Sheet1!$C$3:$C$32</c:f>
              <c:numCache>
                <c:formatCode>General</c:formatCode>
                <c:ptCount val="30"/>
                <c:pt idx="12" formatCode="#,##0">
                  <c:v>2211635</c:v>
                </c:pt>
                <c:pt idx="13" formatCode="#,##0">
                  <c:v>2253845.9994026208</c:v>
                </c:pt>
                <c:pt idx="14" formatCode="#,##0">
                  <c:v>2288485.4399715927</c:v>
                </c:pt>
                <c:pt idx="15" formatCode="#,##0">
                  <c:v>2314911.1935310643</c:v>
                </c:pt>
                <c:pt idx="16" formatCode="#,##0">
                  <c:v>2340235.5104537182</c:v>
                </c:pt>
                <c:pt idx="17" formatCode="#,##0">
                  <c:v>2363398.3659438686</c:v>
                </c:pt>
                <c:pt idx="18" formatCode="#,##0">
                  <c:v>2392670.9296498918</c:v>
                </c:pt>
                <c:pt idx="19" formatCode="#,##0">
                  <c:v>2420429.7155173784</c:v>
                </c:pt>
                <c:pt idx="20" formatCode="#,##0">
                  <c:v>2445690.0296112951</c:v>
                </c:pt>
                <c:pt idx="21" formatCode="#,##0">
                  <c:v>2469264.5930992356</c:v>
                </c:pt>
                <c:pt idx="22" formatCode="#,##0">
                  <c:v>2491575.1084550042</c:v>
                </c:pt>
                <c:pt idx="23" formatCode="#,##0">
                  <c:v>2514351.1681959834</c:v>
                </c:pt>
                <c:pt idx="24" formatCode="#,##0">
                  <c:v>2536134.8605104294</c:v>
                </c:pt>
                <c:pt idx="25" formatCode="#,##0">
                  <c:v>2555694.7988248905</c:v>
                </c:pt>
                <c:pt idx="26" formatCode="#,##0">
                  <c:v>2573867.2379199066</c:v>
                </c:pt>
                <c:pt idx="27" formatCode="#,##0">
                  <c:v>2590965.640951131</c:v>
                </c:pt>
                <c:pt idx="28" formatCode="#,##0">
                  <c:v>2609195.5900497166</c:v>
                </c:pt>
                <c:pt idx="29" formatCode="#,##0">
                  <c:v>2626690.9216980976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055-4E4E-A7B6-29AC5FBFA2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1829200"/>
        <c:axId val="141835080"/>
      </c:lineChart>
      <c:catAx>
        <c:axId val="141829200"/>
        <c:scaling>
          <c:orientation val="minMax"/>
        </c:scaling>
        <c:delete val="0"/>
        <c:axPos val="b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 w="4001">
            <a:solidFill>
              <a:sysClr val="windowText" lastClr="000000"/>
            </a:solidFill>
            <a:prstDash val="solid"/>
          </a:ln>
        </c:spPr>
        <c:txPr>
          <a:bodyPr rot="-5400000" vert="horz"/>
          <a:lstStyle/>
          <a:p>
            <a:pPr>
              <a:defRPr/>
            </a:pPr>
            <a:endParaRPr lang="cs-CZ"/>
          </a:p>
        </c:txPr>
        <c:crossAx val="141835080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141835080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ysClr val="window" lastClr="FFFFFF">
                  <a:lumMod val="85000"/>
                </a:sysClr>
              </a:solidFill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 dirty="0"/>
                  <a:t>Počet osob léčených s hypertenzí</a:t>
                </a:r>
              </a:p>
            </c:rich>
          </c:tx>
          <c:layout>
            <c:manualLayout>
              <c:xMode val="edge"/>
              <c:yMode val="edge"/>
              <c:x val="4.9348595957973557E-3"/>
              <c:y val="0.2063224305131886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4001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41829200"/>
        <c:crosses val="autoZero"/>
        <c:crossBetween val="between"/>
      </c:valAx>
      <c:spPr>
        <a:noFill/>
        <a:ln w="3200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00" b="0" i="0" u="none" strike="noStrike" baseline="0">
          <a:solidFill>
            <a:schemeClr val="tx1"/>
          </a:solidFill>
          <a:latin typeface="Calibri"/>
          <a:ea typeface="Calibri"/>
          <a:cs typeface="Calibri"/>
        </a:defRPr>
      </a:pPr>
      <a:endParaRPr lang="cs-CZ"/>
    </a:p>
  </c:txPr>
  <c:externalData r:id="rId2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/>
              <a:t>Podíl populace ČR (2023)</a:t>
            </a:r>
          </a:p>
        </c:rich>
      </c:tx>
      <c:layout>
        <c:manualLayout>
          <c:xMode val="edge"/>
          <c:yMode val="edge"/>
          <c:x val="0.38115243055555553"/>
          <c:y val="3.31329701751090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891878997699014"/>
          <c:y val="0.19693277501086631"/>
          <c:w val="0.86748871672542271"/>
          <c:h val="0.7669081503371767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Stupeň 1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 formatCode="0.0">
                  <c:v>67.156914568016361</c:v>
                </c:pt>
                <c:pt idx="2" formatCode="0.0">
                  <c:v>98.489217390457554</c:v>
                </c:pt>
                <c:pt idx="3" formatCode="0.0">
                  <c:v>92.054006474198886</c:v>
                </c:pt>
                <c:pt idx="4" formatCode="0.0">
                  <c:v>71.473122502252309</c:v>
                </c:pt>
                <c:pt idx="5" formatCode="0.0">
                  <c:v>45.035238229181317</c:v>
                </c:pt>
                <c:pt idx="6" formatCode="0.0">
                  <c:v>24.999133528053211</c:v>
                </c:pt>
                <c:pt idx="7" formatCode="0.0">
                  <c:v>12.760991280849948</c:v>
                </c:pt>
                <c:pt idx="8" formatCode="0.0">
                  <c:v>8.6695446270470224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4B-4AA6-AF19-073E9FFF24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Stupeň 2</c:v>
                </c:pt>
              </c:strCache>
            </c:strRef>
          </c:tx>
          <c:spPr>
            <a:solidFill>
              <a:srgbClr val="8CC84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 formatCode="0.0">
                  <c:v>28.352479503881106</c:v>
                </c:pt>
                <c:pt idx="2" formatCode="0.0">
                  <c:v>1.0070747941590343</c:v>
                </c:pt>
                <c:pt idx="3" formatCode="0.0">
                  <c:v>7.0678881478509075</c:v>
                </c:pt>
                <c:pt idx="4" formatCode="0.0">
                  <c:v>26.014914854184827</c:v>
                </c:pt>
                <c:pt idx="5" formatCode="0.0">
                  <c:v>49.250464894597847</c:v>
                </c:pt>
                <c:pt idx="6" formatCode="0.0">
                  <c:v>64.787367784257938</c:v>
                </c:pt>
                <c:pt idx="7" formatCode="0.0">
                  <c:v>71.055726741642928</c:v>
                </c:pt>
                <c:pt idx="8" formatCode="0.0">
                  <c:v>69.632541686882888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4B-4AA6-AF19-073E9FFF24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Stupeň 3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64B-4AA6-AF19-073E9FFF24D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List1!$D$2:$D$10</c:f>
              <c:numCache>
                <c:formatCode>General</c:formatCode>
                <c:ptCount val="9"/>
                <c:pt idx="0" formatCode="0.0">
                  <c:v>2.8278420686199173</c:v>
                </c:pt>
                <c:pt idx="2" formatCode="0.0">
                  <c:v>0.43524834815972574</c:v>
                </c:pt>
                <c:pt idx="3" formatCode="0.0">
                  <c:v>0.73328278562580829</c:v>
                </c:pt>
                <c:pt idx="4" formatCode="0.0">
                  <c:v>1.8274566732847737</c:v>
                </c:pt>
                <c:pt idx="5" formatCode="0.0">
                  <c:v>3.6088322160236275</c:v>
                </c:pt>
                <c:pt idx="6" formatCode="0.0">
                  <c:v>6.0074863176202591</c:v>
                </c:pt>
                <c:pt idx="7" formatCode="0.0">
                  <c:v>9.2552271158762416</c:v>
                </c:pt>
                <c:pt idx="8" formatCode="0.0">
                  <c:v>13.543416147265317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B-4AA6-AF19-073E9FFF24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Stupeň 4</c:v>
                </c:pt>
              </c:strCache>
            </c:strRef>
          </c:tx>
          <c:spPr>
            <a:solidFill>
              <a:srgbClr val="DA2128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64B-4AA6-AF19-073E9FFF24D2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List1!$E$2:$E$10</c:f>
              <c:numCache>
                <c:formatCode>General</c:formatCode>
                <c:ptCount val="9"/>
                <c:pt idx="0" formatCode="0.0">
                  <c:v>1.6627638594826057</c:v>
                </c:pt>
                <c:pt idx="2" formatCode="0.0">
                  <c:v>6.8459467223691062E-2</c:v>
                </c:pt>
                <c:pt idx="3" formatCode="0.0">
                  <c:v>0.14482259232440259</c:v>
                </c:pt>
                <c:pt idx="4" formatCode="0.0">
                  <c:v>0.68450597027809423</c:v>
                </c:pt>
                <c:pt idx="5" formatCode="0.0">
                  <c:v>2.1054646601972089</c:v>
                </c:pt>
                <c:pt idx="6" formatCode="0.0">
                  <c:v>4.206012370068593</c:v>
                </c:pt>
                <c:pt idx="7" formatCode="0.0">
                  <c:v>6.928054861630879</c:v>
                </c:pt>
                <c:pt idx="8" formatCode="0.0">
                  <c:v>8.154497538804776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64B-4AA6-AF19-073E9FFF24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582525792"/>
        <c:axId val="582517168"/>
      </c:barChart>
      <c:catAx>
        <c:axId val="582525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17168"/>
        <c:crosses val="autoZero"/>
        <c:auto val="1"/>
        <c:lblAlgn val="ctr"/>
        <c:lblOffset val="100"/>
        <c:noMultiLvlLbl val="0"/>
      </c:catAx>
      <c:valAx>
        <c:axId val="58251716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25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/>
              <a:t>Podíl populace ČR (2023)</a:t>
            </a:r>
          </a:p>
        </c:rich>
      </c:tx>
      <c:layout>
        <c:manualLayout>
          <c:xMode val="edge"/>
          <c:yMode val="edge"/>
          <c:x val="0.38115243055555553"/>
          <c:y val="3.31329701751090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891878997699014"/>
          <c:y val="0.19693277501086631"/>
          <c:w val="0.86748871672542271"/>
          <c:h val="0.7669081503371767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Stupeň 1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 formatCode="0.0">
                  <c:v>73.207220173180133</c:v>
                </c:pt>
                <c:pt idx="2" formatCode="0.0">
                  <c:v>99.858796262483139</c:v>
                </c:pt>
                <c:pt idx="3" formatCode="0.0">
                  <c:v>95.536796571243656</c:v>
                </c:pt>
                <c:pt idx="4" formatCode="0.0">
                  <c:v>79.073124609671524</c:v>
                </c:pt>
                <c:pt idx="5" formatCode="0.0">
                  <c:v>55.047270795243229</c:v>
                </c:pt>
                <c:pt idx="6" formatCode="0.0">
                  <c:v>35.190891646895352</c:v>
                </c:pt>
                <c:pt idx="7" formatCode="0.0">
                  <c:v>20.977234950474838</c:v>
                </c:pt>
                <c:pt idx="8" formatCode="0.0">
                  <c:v>16.604670257896768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4B-4AA6-AF19-073E9FFF24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Stupeň 2</c:v>
                </c:pt>
              </c:strCache>
            </c:strRef>
          </c:tx>
          <c:spPr>
            <a:solidFill>
              <a:srgbClr val="8CC84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C535-46AD-8A8B-8F0E362DEC9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 formatCode="0.0">
                  <c:v>26.499932382693718</c:v>
                </c:pt>
                <c:pt idx="2" formatCode="0.0">
                  <c:v>0.11948757650564572</c:v>
                </c:pt>
                <c:pt idx="3" formatCode="0.0">
                  <c:v>4.41390615177726</c:v>
                </c:pt>
                <c:pt idx="4" formatCode="0.0">
                  <c:v>20.785637775975665</c:v>
                </c:pt>
                <c:pt idx="5" formatCode="0.0">
                  <c:v>44.640741956151452</c:v>
                </c:pt>
                <c:pt idx="6" formatCode="0.0">
                  <c:v>64.221482832827633</c:v>
                </c:pt>
                <c:pt idx="7" formatCode="0.0">
                  <c:v>77.853528971490221</c:v>
                </c:pt>
                <c:pt idx="8" formatCode="0.0">
                  <c:v>81.221101172333434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4B-4AA6-AF19-073E9FFF24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Stupeň 3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535-46AD-8A8B-8F0E362DEC99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64B-4AA6-AF19-073E9FFF24D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C535-46AD-8A8B-8F0E362DEC99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C535-46AD-8A8B-8F0E362DEC99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List1!$D$2:$D$10</c:f>
              <c:numCache>
                <c:formatCode>General</c:formatCode>
                <c:ptCount val="9"/>
                <c:pt idx="0" formatCode="0.0">
                  <c:v>0.26959674375101461</c:v>
                </c:pt>
                <c:pt idx="2" formatCode="0.0">
                  <c:v>1.889208626087634E-2</c:v>
                </c:pt>
                <c:pt idx="3" formatCode="0.0">
                  <c:v>4.5204958828626976E-2</c:v>
                </c:pt>
                <c:pt idx="4" formatCode="0.0">
                  <c:v>0.13151106415348821</c:v>
                </c:pt>
                <c:pt idx="5" formatCode="0.0">
                  <c:v>0.29253199568702826</c:v>
                </c:pt>
                <c:pt idx="6" formatCode="0.0">
                  <c:v>0.54808289143264044</c:v>
                </c:pt>
                <c:pt idx="7" formatCode="0.0">
                  <c:v>1.0696025350661471</c:v>
                </c:pt>
                <c:pt idx="8" formatCode="0.0">
                  <c:v>1.9552713535122315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B-4AA6-AF19-073E9FFF24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Stupeň 4</c:v>
                </c:pt>
              </c:strCache>
            </c:strRef>
          </c:tx>
          <c:spPr>
            <a:solidFill>
              <a:srgbClr val="DA2128"/>
            </a:solidFill>
            <a:ln>
              <a:solidFill>
                <a:schemeClr val="tx1"/>
              </a:solidFill>
            </a:ln>
            <a:effectLst/>
          </c:spPr>
          <c:invertIfNegative val="0"/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List1!$E$2:$E$10</c:f>
              <c:numCache>
                <c:formatCode>General</c:formatCode>
                <c:ptCount val="9"/>
                <c:pt idx="0" formatCode="0.0">
                  <c:v>2.3250700375139145E-2</c:v>
                </c:pt>
                <c:pt idx="2" formatCode="0.0">
                  <c:v>2.8240747503371845E-3</c:v>
                </c:pt>
                <c:pt idx="3" formatCode="0.0">
                  <c:v>4.0923181504540765E-3</c:v>
                </c:pt>
                <c:pt idx="4" formatCode="0.0">
                  <c:v>9.7265501993334877E-3</c:v>
                </c:pt>
                <c:pt idx="5" formatCode="0.0">
                  <c:v>1.9455252918287938E-2</c:v>
                </c:pt>
                <c:pt idx="6" formatCode="0.0">
                  <c:v>3.9542628844378487E-2</c:v>
                </c:pt>
                <c:pt idx="7" formatCode="0.0">
                  <c:v>9.9633542968787972E-2</c:v>
                </c:pt>
                <c:pt idx="8" formatCode="0.0">
                  <c:v>0.21895721625757331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64B-4AA6-AF19-073E9FFF24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582525792"/>
        <c:axId val="582517168"/>
      </c:barChart>
      <c:catAx>
        <c:axId val="582525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17168"/>
        <c:crosses val="autoZero"/>
        <c:auto val="1"/>
        <c:lblAlgn val="ctr"/>
        <c:lblOffset val="100"/>
        <c:noMultiLvlLbl val="0"/>
      </c:catAx>
      <c:valAx>
        <c:axId val="58251716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25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/>
              <a:t>Podíl populace ČR (2023)</a:t>
            </a:r>
          </a:p>
        </c:rich>
      </c:tx>
      <c:layout>
        <c:manualLayout>
          <c:xMode val="edge"/>
          <c:yMode val="edge"/>
          <c:x val="0.38115243055555553"/>
          <c:y val="3.31329701751090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891878997699014"/>
          <c:y val="0.19693277501086631"/>
          <c:w val="0.86748871672542271"/>
          <c:h val="0.7669081503371767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Stupeň 1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 formatCode="0.0">
                  <c:v>93.098644507372413</c:v>
                </c:pt>
                <c:pt idx="2" formatCode="0.0">
                  <c:v>99.995082214658893</c:v>
                </c:pt>
                <c:pt idx="3" formatCode="0.0">
                  <c:v>99.688188092036228</c:v>
                </c:pt>
                <c:pt idx="4" formatCode="0.0">
                  <c:v>97.674098156291876</c:v>
                </c:pt>
                <c:pt idx="5" formatCode="0.0">
                  <c:v>91.98802994077478</c:v>
                </c:pt>
                <c:pt idx="6" formatCode="0.0">
                  <c:v>82.875757375251666</c:v>
                </c:pt>
                <c:pt idx="7" formatCode="0.0">
                  <c:v>69.596581354432956</c:v>
                </c:pt>
                <c:pt idx="8" formatCode="0.0">
                  <c:v>55.354291851722834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4B-4AA6-AF19-073E9FFF24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Stupeň 2</c:v>
                </c:pt>
              </c:strCache>
            </c:strRef>
          </c:tx>
          <c:spPr>
            <a:solidFill>
              <a:srgbClr val="8CC84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21-4446-AD53-4F8C5EC5B845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21-4446-AD53-4F8C5EC5B84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 formatCode="0.0">
                  <c:v>5.7354419289857708</c:v>
                </c:pt>
                <c:pt idx="2" formatCode="0.0">
                  <c:v>4.3821849574197692E-3</c:v>
                </c:pt>
                <c:pt idx="3" formatCode="0.0">
                  <c:v>0.28176368302570848</c:v>
                </c:pt>
                <c:pt idx="4" formatCode="0.0">
                  <c:v>1.7996144233391815</c:v>
                </c:pt>
                <c:pt idx="5" formatCode="0.0">
                  <c:v>6.1789570734299062</c:v>
                </c:pt>
                <c:pt idx="6" formatCode="0.0">
                  <c:v>13.887260971897952</c:v>
                </c:pt>
                <c:pt idx="7" formatCode="0.0">
                  <c:v>25.848586175724407</c:v>
                </c:pt>
                <c:pt idx="8" formatCode="0.0">
                  <c:v>40.588779272050196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4B-4AA6-AF19-073E9FFF24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Stupeň 3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21-4446-AD53-4F8C5EC5B845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64B-4AA6-AF19-073E9FFF24D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321-4446-AD53-4F8C5EC5B84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List1!$D$2:$D$10</c:f>
              <c:numCache>
                <c:formatCode>General</c:formatCode>
                <c:ptCount val="9"/>
                <c:pt idx="0" formatCode="0.0">
                  <c:v>0.71962077875645225</c:v>
                </c:pt>
                <c:pt idx="2" formatCode="0.0">
                  <c:v>3.8952755177064618E-4</c:v>
                </c:pt>
                <c:pt idx="3" formatCode="0.0">
                  <c:v>2.1181535612072491E-2</c:v>
                </c:pt>
                <c:pt idx="4" formatCode="0.0">
                  <c:v>0.31408651685347722</c:v>
                </c:pt>
                <c:pt idx="5" formatCode="0.0">
                  <c:v>1.0762895941743629</c:v>
                </c:pt>
                <c:pt idx="6" formatCode="0.0">
                  <c:v>1.9909949933675513</c:v>
                </c:pt>
                <c:pt idx="7" formatCode="0.0">
                  <c:v>2.8796524004393595</c:v>
                </c:pt>
                <c:pt idx="8" formatCode="0.0">
                  <c:v>2.6801524406679853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B-4AA6-AF19-073E9FFF24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Stupeň 4</c:v>
                </c:pt>
              </c:strCache>
            </c:strRef>
          </c:tx>
          <c:spPr>
            <a:solidFill>
              <a:srgbClr val="DA2128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21-4446-AD53-4F8C5EC5B845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64B-4AA6-AF19-073E9FFF24D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21-4446-AD53-4F8C5EC5B845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List1!$E$2:$E$10</c:f>
              <c:numCache>
                <c:formatCode>General</c:formatCode>
                <c:ptCount val="9"/>
                <c:pt idx="0" formatCode="0.0">
                  <c:v>0.44629278488535545</c:v>
                </c:pt>
                <c:pt idx="2" formatCode="0.0">
                  <c:v>1.4607283191399233E-4</c:v>
                </c:pt>
                <c:pt idx="3" formatCode="0.0">
                  <c:v>8.8666893259838325E-3</c:v>
                </c:pt>
                <c:pt idx="4" formatCode="0.0">
                  <c:v>0.21220090351545895</c:v>
                </c:pt>
                <c:pt idx="5" formatCode="0.0">
                  <c:v>0.75672339162095847</c:v>
                </c:pt>
                <c:pt idx="6" formatCode="0.0">
                  <c:v>1.2459866594828264</c:v>
                </c:pt>
                <c:pt idx="7" formatCode="0.0">
                  <c:v>1.6751800694032679</c:v>
                </c:pt>
                <c:pt idx="8" formatCode="0.0">
                  <c:v>1.3767764355589838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64B-4AA6-AF19-073E9FFF24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582525792"/>
        <c:axId val="582517168"/>
      </c:barChart>
      <c:catAx>
        <c:axId val="582525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17168"/>
        <c:crosses val="autoZero"/>
        <c:auto val="1"/>
        <c:lblAlgn val="ctr"/>
        <c:lblOffset val="100"/>
        <c:noMultiLvlLbl val="0"/>
      </c:catAx>
      <c:valAx>
        <c:axId val="58251716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25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/>
              <a:t>Podíl populace ČR (2023)</a:t>
            </a:r>
          </a:p>
        </c:rich>
      </c:tx>
      <c:layout>
        <c:manualLayout>
          <c:xMode val="edge"/>
          <c:yMode val="edge"/>
          <c:x val="0.38115243055555553"/>
          <c:y val="3.31329701751090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891878997699014"/>
          <c:y val="0.19693277501086631"/>
          <c:w val="0.86748871672542271"/>
          <c:h val="0.76690815033717674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Stupeň 1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 formatCode="0.0">
                  <c:v>96.953666319870791</c:v>
                </c:pt>
                <c:pt idx="2" formatCode="0.0">
                  <c:v>99.948491599137029</c:v>
                </c:pt>
                <c:pt idx="3" formatCode="0.0">
                  <c:v>99.911373486773286</c:v>
                </c:pt>
                <c:pt idx="4" formatCode="0.0">
                  <c:v>99.323726804710063</c:v>
                </c:pt>
                <c:pt idx="5" formatCode="0.0">
                  <c:v>97.359262824400901</c:v>
                </c:pt>
                <c:pt idx="6" formatCode="0.0">
                  <c:v>92.868250990531678</c:v>
                </c:pt>
                <c:pt idx="7" formatCode="0.0">
                  <c:v>83.347273380407799</c:v>
                </c:pt>
                <c:pt idx="8" formatCode="0.0">
                  <c:v>70.085580654791528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4B-4AA6-AF19-073E9FFF24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Stupeň 2</c:v>
                </c:pt>
              </c:strCache>
            </c:strRef>
          </c:tx>
          <c:spPr>
            <a:solidFill>
              <a:srgbClr val="8CC841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321-4446-AD53-4F8C5EC5B845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7321-4446-AD53-4F8C5EC5B845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86C-48A2-8001-CC2E22AEAFE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 formatCode="0.0">
                  <c:v>2.2898552042910492</c:v>
                </c:pt>
                <c:pt idx="2" formatCode="0.0">
                  <c:v>4.739327727517785E-2</c:v>
                </c:pt>
                <c:pt idx="3" formatCode="0.0">
                  <c:v>6.1425795845165151E-2</c:v>
                </c:pt>
                <c:pt idx="4" formatCode="0.0">
                  <c:v>0.49463714989193569</c:v>
                </c:pt>
                <c:pt idx="5" formatCode="0.0">
                  <c:v>2.0164727048729651</c:v>
                </c:pt>
                <c:pt idx="6" formatCode="0.0">
                  <c:v>5.474198763791188</c:v>
                </c:pt>
                <c:pt idx="7" formatCode="0.0">
                  <c:v>12.598853699205954</c:v>
                </c:pt>
                <c:pt idx="8" formatCode="0.0">
                  <c:v>21.413573489899491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4B-4AA6-AF19-073E9FFF24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Stupeň 3</c:v>
                </c:pt>
              </c:strCache>
            </c:strRef>
          </c:tx>
          <c:spPr>
            <a:solidFill>
              <a:srgbClr val="FFC000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321-4446-AD53-4F8C5EC5B845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64B-4AA6-AF19-073E9FFF24D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321-4446-AD53-4F8C5EC5B845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86C-48A2-8001-CC2E22AEAFE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List1!$D$2:$D$10</c:f>
              <c:numCache>
                <c:formatCode>General</c:formatCode>
                <c:ptCount val="9"/>
                <c:pt idx="0" formatCode="0.0">
                  <c:v>0.53775482141095277</c:v>
                </c:pt>
                <c:pt idx="2" formatCode="0.0">
                  <c:v>3.0054273394015223E-3</c:v>
                </c:pt>
                <c:pt idx="3" formatCode="0.0">
                  <c:v>1.6626812135704678E-2</c:v>
                </c:pt>
                <c:pt idx="4" formatCode="0.0">
                  <c:v>0.1217430373868546</c:v>
                </c:pt>
                <c:pt idx="5" formatCode="0.0">
                  <c:v>0.43387365359741759</c:v>
                </c:pt>
                <c:pt idx="6" formatCode="0.0">
                  <c:v>1.1668281334700927</c:v>
                </c:pt>
                <c:pt idx="7" formatCode="0.0">
                  <c:v>2.8867960946421967</c:v>
                </c:pt>
                <c:pt idx="8" formatCode="0.0">
                  <c:v>6.284207383819286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64B-4AA6-AF19-073E9FFF24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Stupeň 4</c:v>
                </c:pt>
              </c:strCache>
            </c:strRef>
          </c:tx>
          <c:spPr>
            <a:solidFill>
              <a:srgbClr val="DA2128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7321-4446-AD53-4F8C5EC5B845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64B-4AA6-AF19-073E9FFF24D2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64B-4AA6-AF19-073E9FFF24D2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321-4446-AD53-4F8C5EC5B845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486C-48A2-8001-CC2E22AEAFEA}"/>
                </c:ext>
              </c:extLst>
            </c:dLbl>
            <c:dLbl>
              <c:idx val="6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486C-48A2-8001-CC2E22AEAFE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ČR celkem</c:v>
                </c:pt>
                <c:pt idx="2">
                  <c:v>0–17 let</c:v>
                </c:pt>
                <c:pt idx="3">
                  <c:v>18–39 let</c:v>
                </c:pt>
                <c:pt idx="4">
                  <c:v>40–54 let</c:v>
                </c:pt>
                <c:pt idx="5">
                  <c:v>55–64 let</c:v>
                </c:pt>
                <c:pt idx="6">
                  <c:v>65–74 let</c:v>
                </c:pt>
                <c:pt idx="7">
                  <c:v>75–84 let</c:v>
                </c:pt>
                <c:pt idx="8">
                  <c:v>85+ let</c:v>
                </c:pt>
              </c:strCache>
            </c:strRef>
          </c:cat>
          <c:val>
            <c:numRef>
              <c:f>List1!$E$2:$E$10</c:f>
              <c:numCache>
                <c:formatCode>General</c:formatCode>
                <c:ptCount val="9"/>
                <c:pt idx="0" formatCode="0.0">
                  <c:v>0.21872365442720718</c:v>
                </c:pt>
                <c:pt idx="2" formatCode="0.0">
                  <c:v>1.1096962483944082E-3</c:v>
                </c:pt>
                <c:pt idx="3" formatCode="0.0">
                  <c:v>1.0573905245852637E-2</c:v>
                </c:pt>
                <c:pt idx="4" formatCode="0.0">
                  <c:v>5.9893008011148496E-2</c:v>
                </c:pt>
                <c:pt idx="5" formatCode="0.0">
                  <c:v>0.19039081712871428</c:v>
                </c:pt>
                <c:pt idx="6" formatCode="0.0">
                  <c:v>0.49072211220704837</c:v>
                </c:pt>
                <c:pt idx="7" formatCode="0.0">
                  <c:v>1.16707682574405</c:v>
                </c:pt>
                <c:pt idx="8" formatCode="0.0">
                  <c:v>2.2166384714897003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64B-4AA6-AF19-073E9FFF24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582525792"/>
        <c:axId val="582517168"/>
      </c:barChart>
      <c:catAx>
        <c:axId val="582525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17168"/>
        <c:crosses val="autoZero"/>
        <c:auto val="1"/>
        <c:lblAlgn val="ctr"/>
        <c:lblOffset val="100"/>
        <c:noMultiLvlLbl val="0"/>
      </c:catAx>
      <c:valAx>
        <c:axId val="58251716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25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78287081799427"/>
          <c:y val="4.2808651269046899E-2"/>
          <c:w val="0.87182532297716875"/>
          <c:h val="0.80043188534949328"/>
        </c:manualLayout>
      </c:layout>
      <c:areaChart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 onemocnění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List1!$B$2:$B$47</c:f>
              <c:numCache>
                <c:formatCode>0.0%</c:formatCode>
                <c:ptCount val="46"/>
                <c:pt idx="0">
                  <c:v>5.06749236031004E-2</c:v>
                </c:pt>
                <c:pt idx="1">
                  <c:v>5.4679165017143851E-2</c:v>
                </c:pt>
                <c:pt idx="2">
                  <c:v>5.8550499487460286E-2</c:v>
                </c:pt>
                <c:pt idx="3">
                  <c:v>6.3976497719884812E-2</c:v>
                </c:pt>
                <c:pt idx="4">
                  <c:v>6.8385952306103198E-2</c:v>
                </c:pt>
                <c:pt idx="5">
                  <c:v>7.4084935675750446E-2</c:v>
                </c:pt>
                <c:pt idx="6">
                  <c:v>8.1468339139532123E-2</c:v>
                </c:pt>
                <c:pt idx="7">
                  <c:v>8.7021695834569257E-2</c:v>
                </c:pt>
                <c:pt idx="8">
                  <c:v>9.3785168123350054E-2</c:v>
                </c:pt>
                <c:pt idx="9">
                  <c:v>0.10344304053712107</c:v>
                </c:pt>
                <c:pt idx="10">
                  <c:v>0.11291384149218886</c:v>
                </c:pt>
                <c:pt idx="11">
                  <c:v>0.12280667049118711</c:v>
                </c:pt>
                <c:pt idx="12">
                  <c:v>0.13044795856521021</c:v>
                </c:pt>
                <c:pt idx="13">
                  <c:v>0.13875848801986879</c:v>
                </c:pt>
                <c:pt idx="14">
                  <c:v>0.15013945894464728</c:v>
                </c:pt>
                <c:pt idx="15">
                  <c:v>0.16034639237634246</c:v>
                </c:pt>
                <c:pt idx="16">
                  <c:v>0.16802995737527765</c:v>
                </c:pt>
                <c:pt idx="17">
                  <c:v>0.17941116633243234</c:v>
                </c:pt>
                <c:pt idx="18">
                  <c:v>0.18830402001271757</c:v>
                </c:pt>
                <c:pt idx="19">
                  <c:v>0.19955081986277473</c:v>
                </c:pt>
                <c:pt idx="20">
                  <c:v>0.20933427635376273</c:v>
                </c:pt>
                <c:pt idx="21">
                  <c:v>0.22142487608684769</c:v>
                </c:pt>
                <c:pt idx="22">
                  <c:v>0.22980625675698865</c:v>
                </c:pt>
                <c:pt idx="23">
                  <c:v>0.24256258947588952</c:v>
                </c:pt>
                <c:pt idx="24">
                  <c:v>0.25506693407686415</c:v>
                </c:pt>
                <c:pt idx="25">
                  <c:v>0.2678023327194598</c:v>
                </c:pt>
                <c:pt idx="26">
                  <c:v>0.27739953814075496</c:v>
                </c:pt>
                <c:pt idx="27">
                  <c:v>0.28725800537308516</c:v>
                </c:pt>
                <c:pt idx="28">
                  <c:v>0.29696298138893285</c:v>
                </c:pt>
                <c:pt idx="29">
                  <c:v>0.30639174632993471</c:v>
                </c:pt>
                <c:pt idx="30">
                  <c:v>0.31511737799115414</c:v>
                </c:pt>
                <c:pt idx="31">
                  <c:v>0.32676019665803863</c:v>
                </c:pt>
                <c:pt idx="32">
                  <c:v>0.33377311852740843</c:v>
                </c:pt>
                <c:pt idx="33">
                  <c:v>0.338324200989291</c:v>
                </c:pt>
                <c:pt idx="34">
                  <c:v>0.34962116507266178</c:v>
                </c:pt>
                <c:pt idx="35">
                  <c:v>0.3545517105780574</c:v>
                </c:pt>
                <c:pt idx="36">
                  <c:v>0.36145266116283153</c:v>
                </c:pt>
                <c:pt idx="37">
                  <c:v>0.36490439457426505</c:v>
                </c:pt>
                <c:pt idx="38">
                  <c:v>0.36987052517317398</c:v>
                </c:pt>
                <c:pt idx="39">
                  <c:v>0.3712108464145773</c:v>
                </c:pt>
                <c:pt idx="40">
                  <c:v>0.37404860934272699</c:v>
                </c:pt>
                <c:pt idx="41">
                  <c:v>0.37737550931541786</c:v>
                </c:pt>
                <c:pt idx="42">
                  <c:v>0.38168054250033573</c:v>
                </c:pt>
                <c:pt idx="43">
                  <c:v>0.38297570563086336</c:v>
                </c:pt>
                <c:pt idx="44">
                  <c:v>0.38059019688456441</c:v>
                </c:pt>
                <c:pt idx="45">
                  <c:v>0.38731614739838682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F82-4C30-96DB-D8C6689B79B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 onemocnění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List1!$C$2:$C$47</c:f>
              <c:numCache>
                <c:formatCode>0.0%</c:formatCode>
                <c:ptCount val="46"/>
                <c:pt idx="0">
                  <c:v>2.0844716977313662E-3</c:v>
                </c:pt>
                <c:pt idx="1">
                  <c:v>2.5497708561191147E-3</c:v>
                </c:pt>
                <c:pt idx="2">
                  <c:v>2.5977168106659197E-3</c:v>
                </c:pt>
                <c:pt idx="3">
                  <c:v>3.0420850740820148E-3</c:v>
                </c:pt>
                <c:pt idx="4">
                  <c:v>3.8790586967260969E-3</c:v>
                </c:pt>
                <c:pt idx="5">
                  <c:v>4.5151473232812288E-3</c:v>
                </c:pt>
                <c:pt idx="6">
                  <c:v>5.0152614946557808E-3</c:v>
                </c:pt>
                <c:pt idx="7">
                  <c:v>6.1708123225560404E-3</c:v>
                </c:pt>
                <c:pt idx="8">
                  <c:v>7.2203115304115524E-3</c:v>
                </c:pt>
                <c:pt idx="9">
                  <c:v>8.0466944449130388E-3</c:v>
                </c:pt>
                <c:pt idx="10">
                  <c:v>9.4752005563420501E-3</c:v>
                </c:pt>
                <c:pt idx="11">
                  <c:v>1.1638411373332542E-2</c:v>
                </c:pt>
                <c:pt idx="12">
                  <c:v>1.387817510606645E-2</c:v>
                </c:pt>
                <c:pt idx="13">
                  <c:v>1.5583502017026286E-2</c:v>
                </c:pt>
                <c:pt idx="14">
                  <c:v>1.7868885915780404E-2</c:v>
                </c:pt>
                <c:pt idx="15">
                  <c:v>2.0095295719255786E-2</c:v>
                </c:pt>
                <c:pt idx="16">
                  <c:v>2.147745692501651E-2</c:v>
                </c:pt>
                <c:pt idx="17">
                  <c:v>2.5089371348853431E-2</c:v>
                </c:pt>
                <c:pt idx="18">
                  <c:v>2.7356770014464498E-2</c:v>
                </c:pt>
                <c:pt idx="19">
                  <c:v>3.0425049424351668E-2</c:v>
                </c:pt>
                <c:pt idx="20">
                  <c:v>3.4721036672113424E-2</c:v>
                </c:pt>
                <c:pt idx="21">
                  <c:v>3.7349176415613888E-2</c:v>
                </c:pt>
                <c:pt idx="22">
                  <c:v>4.3098862251814737E-2</c:v>
                </c:pt>
                <c:pt idx="23">
                  <c:v>4.7435315478892418E-2</c:v>
                </c:pt>
                <c:pt idx="24">
                  <c:v>5.1973780756249081E-2</c:v>
                </c:pt>
                <c:pt idx="25">
                  <c:v>5.8417740945365254E-2</c:v>
                </c:pt>
                <c:pt idx="26">
                  <c:v>6.2941400674105238E-2</c:v>
                </c:pt>
                <c:pt idx="27">
                  <c:v>6.7567668694669569E-2</c:v>
                </c:pt>
                <c:pt idx="28">
                  <c:v>7.3532183050285305E-2</c:v>
                </c:pt>
                <c:pt idx="29">
                  <c:v>7.8961322284000185E-2</c:v>
                </c:pt>
                <c:pt idx="30">
                  <c:v>8.6530828261444828E-2</c:v>
                </c:pt>
                <c:pt idx="31">
                  <c:v>9.1275979844082644E-2</c:v>
                </c:pt>
                <c:pt idx="32">
                  <c:v>9.9913367615384011E-2</c:v>
                </c:pt>
                <c:pt idx="33">
                  <c:v>0.10488316706360441</c:v>
                </c:pt>
                <c:pt idx="34">
                  <c:v>0.11068604314163873</c:v>
                </c:pt>
                <c:pt idx="35">
                  <c:v>0.11833136715165815</c:v>
                </c:pt>
                <c:pt idx="36">
                  <c:v>0.1259880555067627</c:v>
                </c:pt>
                <c:pt idx="37">
                  <c:v>0.13214217142340837</c:v>
                </c:pt>
                <c:pt idx="38">
                  <c:v>0.13604368796231017</c:v>
                </c:pt>
                <c:pt idx="39">
                  <c:v>0.13878939397581672</c:v>
                </c:pt>
                <c:pt idx="40">
                  <c:v>0.13748125512831394</c:v>
                </c:pt>
                <c:pt idx="41">
                  <c:v>0.14097539734378403</c:v>
                </c:pt>
                <c:pt idx="42">
                  <c:v>0.1433295286692628</c:v>
                </c:pt>
                <c:pt idx="43">
                  <c:v>0.14335501387960206</c:v>
                </c:pt>
                <c:pt idx="44">
                  <c:v>0.14453428349550043</c:v>
                </c:pt>
                <c:pt idx="45">
                  <c:v>0.14468343086087829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DD-4B5A-B620-3BF7E186FDC1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 onemocnění</c:v>
                </c:pt>
              </c:strCache>
            </c:strRef>
          </c:tx>
          <c:spPr>
            <a:solidFill>
              <a:srgbClr val="F6A0B2"/>
            </a:solidFill>
            <a:ln>
              <a:noFill/>
            </a:ln>
            <a:effectLst/>
          </c:spP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List1!$D$2:$D$47</c:f>
              <c:numCache>
                <c:formatCode>0.0%</c:formatCode>
                <c:ptCount val="46"/>
                <c:pt idx="0">
                  <c:v>2.6983452397817039E-5</c:v>
                </c:pt>
                <c:pt idx="1">
                  <c:v>6.7099233055766176E-5</c:v>
                </c:pt>
                <c:pt idx="2">
                  <c:v>6.3669529673184304E-5</c:v>
                </c:pt>
                <c:pt idx="3">
                  <c:v>5.2150029841405965E-5</c:v>
                </c:pt>
                <c:pt idx="4">
                  <c:v>1.5156958728162752E-4</c:v>
                </c:pt>
                <c:pt idx="5">
                  <c:v>1.1066537557061835E-4</c:v>
                </c:pt>
                <c:pt idx="6">
                  <c:v>1.8335364604117908E-4</c:v>
                </c:pt>
                <c:pt idx="7">
                  <c:v>2.4895122674689608E-4</c:v>
                </c:pt>
                <c:pt idx="8">
                  <c:v>2.5768045520041229E-4</c:v>
                </c:pt>
                <c:pt idx="9">
                  <c:v>3.5988011493671171E-4</c:v>
                </c:pt>
                <c:pt idx="10">
                  <c:v>4.2222387800213595E-4</c:v>
                </c:pt>
                <c:pt idx="11">
                  <c:v>5.8027206847210413E-4</c:v>
                </c:pt>
                <c:pt idx="12">
                  <c:v>7.4384263595790405E-4</c:v>
                </c:pt>
                <c:pt idx="13">
                  <c:v>9.9774609874097361E-4</c:v>
                </c:pt>
                <c:pt idx="14">
                  <c:v>1.0053138015223323E-3</c:v>
                </c:pt>
                <c:pt idx="15">
                  <c:v>1.2857358947209196E-3</c:v>
                </c:pt>
                <c:pt idx="16">
                  <c:v>1.6884793180044425E-3</c:v>
                </c:pt>
                <c:pt idx="17">
                  <c:v>1.5694480774261052E-3</c:v>
                </c:pt>
                <c:pt idx="18">
                  <c:v>2.1522056614189182E-3</c:v>
                </c:pt>
                <c:pt idx="19">
                  <c:v>2.2022909640655891E-3</c:v>
                </c:pt>
                <c:pt idx="20">
                  <c:v>2.7152484777536604E-3</c:v>
                </c:pt>
                <c:pt idx="21">
                  <c:v>3.2375961682882463E-3</c:v>
                </c:pt>
                <c:pt idx="22">
                  <c:v>3.8439757692241691E-3</c:v>
                </c:pt>
                <c:pt idx="23">
                  <c:v>4.0766088201403677E-3</c:v>
                </c:pt>
                <c:pt idx="24">
                  <c:v>4.9487192029871677E-3</c:v>
                </c:pt>
                <c:pt idx="25">
                  <c:v>6.2922038060159611E-3</c:v>
                </c:pt>
                <c:pt idx="26">
                  <c:v>6.897994873212911E-3</c:v>
                </c:pt>
                <c:pt idx="27">
                  <c:v>7.4534719260040856E-3</c:v>
                </c:pt>
                <c:pt idx="28">
                  <c:v>8.5328991504790338E-3</c:v>
                </c:pt>
                <c:pt idx="29">
                  <c:v>9.6732164770403136E-3</c:v>
                </c:pt>
                <c:pt idx="30">
                  <c:v>1.0879673382981136E-2</c:v>
                </c:pt>
                <c:pt idx="31">
                  <c:v>1.2069044738172182E-2</c:v>
                </c:pt>
                <c:pt idx="32">
                  <c:v>1.3805546062200462E-2</c:v>
                </c:pt>
                <c:pt idx="33">
                  <c:v>1.4148193794447313E-2</c:v>
                </c:pt>
                <c:pt idx="34">
                  <c:v>1.6296112284188299E-2</c:v>
                </c:pt>
                <c:pt idx="35">
                  <c:v>1.7425285096342901E-2</c:v>
                </c:pt>
                <c:pt idx="36">
                  <c:v>1.9163885473388372E-2</c:v>
                </c:pt>
                <c:pt idx="37">
                  <c:v>2.0758744536429452E-2</c:v>
                </c:pt>
                <c:pt idx="38">
                  <c:v>2.1351596333971195E-2</c:v>
                </c:pt>
                <c:pt idx="39">
                  <c:v>2.2524579917786485E-2</c:v>
                </c:pt>
                <c:pt idx="40">
                  <c:v>2.178649237472767E-2</c:v>
                </c:pt>
                <c:pt idx="41">
                  <c:v>2.2518739697054525E-2</c:v>
                </c:pt>
                <c:pt idx="42">
                  <c:v>2.3566536860480731E-2</c:v>
                </c:pt>
                <c:pt idx="43">
                  <c:v>2.137661337709967E-2</c:v>
                </c:pt>
                <c:pt idx="44">
                  <c:v>2.236078753825773E-2</c:v>
                </c:pt>
                <c:pt idx="45">
                  <c:v>2.3485687173809899E-2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8DD-4B5A-B620-3BF7E186FDC1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 onemocnění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List1!$E$2:$E$47</c:f>
              <c:numCache>
                <c:formatCode>0.0%</c:formatCode>
                <c:ptCount val="4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5.3927542953287963E-6</c:v>
                </c:pt>
                <c:pt idx="7">
                  <c:v>0</c:v>
                </c:pt>
                <c:pt idx="8">
                  <c:v>1.5776354400025242E-5</c:v>
                </c:pt>
                <c:pt idx="9">
                  <c:v>5.6231267958861204E-6</c:v>
                </c:pt>
                <c:pt idx="10">
                  <c:v>0</c:v>
                </c:pt>
                <c:pt idx="11">
                  <c:v>6.5940007780920919E-6</c:v>
                </c:pt>
                <c:pt idx="12">
                  <c:v>2.7549727257700147E-5</c:v>
                </c:pt>
                <c:pt idx="13">
                  <c:v>2.8712117949380537E-5</c:v>
                </c:pt>
                <c:pt idx="14">
                  <c:v>1.5117500774771915E-5</c:v>
                </c:pt>
                <c:pt idx="15">
                  <c:v>1.5126304643775525E-5</c:v>
                </c:pt>
                <c:pt idx="16">
                  <c:v>3.0017410097856757E-5</c:v>
                </c:pt>
                <c:pt idx="17">
                  <c:v>2.1797889964251462E-5</c:v>
                </c:pt>
                <c:pt idx="18">
                  <c:v>6.2889126470033326E-5</c:v>
                </c:pt>
                <c:pt idx="19">
                  <c:v>3.6341435050587281E-5</c:v>
                </c:pt>
                <c:pt idx="20">
                  <c:v>8.1294864603403003E-5</c:v>
                </c:pt>
                <c:pt idx="21">
                  <c:v>5.0065920128168756E-5</c:v>
                </c:pt>
                <c:pt idx="22">
                  <c:v>1.2012424278825528E-4</c:v>
                </c:pt>
                <c:pt idx="23">
                  <c:v>1.5712839135444674E-4</c:v>
                </c:pt>
                <c:pt idx="24">
                  <c:v>2.2827699783136852E-4</c:v>
                </c:pt>
                <c:pt idx="25">
                  <c:v>1.8416206261510129E-4</c:v>
                </c:pt>
                <c:pt idx="26">
                  <c:v>1.4199556077036329E-4</c:v>
                </c:pt>
                <c:pt idx="27">
                  <c:v>2.9933622192787493E-4</c:v>
                </c:pt>
                <c:pt idx="28">
                  <c:v>2.7890218071353732E-4</c:v>
                </c:pt>
                <c:pt idx="29">
                  <c:v>3.863226627478904E-4</c:v>
                </c:pt>
                <c:pt idx="30">
                  <c:v>4.0827127357955618E-4</c:v>
                </c:pt>
                <c:pt idx="31">
                  <c:v>5.3606163177160715E-4</c:v>
                </c:pt>
                <c:pt idx="32">
                  <c:v>6.1199023994786157E-4</c:v>
                </c:pt>
                <c:pt idx="33">
                  <c:v>7.9942707726129612E-4</c:v>
                </c:pt>
                <c:pt idx="34">
                  <c:v>8.1977394112532609E-4</c:v>
                </c:pt>
                <c:pt idx="35">
                  <c:v>9.9128326124000524E-4</c:v>
                </c:pt>
                <c:pt idx="36">
                  <c:v>9.4853328649218338E-4</c:v>
                </c:pt>
                <c:pt idx="37">
                  <c:v>1.0842434578330943E-3</c:v>
                </c:pt>
                <c:pt idx="38">
                  <c:v>1.1078658475173733E-3</c:v>
                </c:pt>
                <c:pt idx="39">
                  <c:v>9.375225365994375E-4</c:v>
                </c:pt>
                <c:pt idx="40">
                  <c:v>1.2873836403248168E-3</c:v>
                </c:pt>
                <c:pt idx="41">
                  <c:v>1.2285776492177538E-3</c:v>
                </c:pt>
                <c:pt idx="42">
                  <c:v>1.1078286558345643E-3</c:v>
                </c:pt>
                <c:pt idx="43">
                  <c:v>8.9153648207809051E-4</c:v>
                </c:pt>
                <c:pt idx="44">
                  <c:v>9.5929834178429491E-4</c:v>
                </c:pt>
                <c:pt idx="45">
                  <c:v>1.0279930412778744E-3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8DD-4B5A-B620-3BF7E186F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1044240"/>
        <c:axId val="1172760512"/>
      </c:areaChart>
      <c:catAx>
        <c:axId val="30104424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b="1" dirty="0"/>
                  <a:t>Věk v roce 2022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72760512"/>
        <c:crosses val="autoZero"/>
        <c:auto val="1"/>
        <c:lblAlgn val="ctr"/>
        <c:lblOffset val="100"/>
        <c:tickLblSkip val="5"/>
        <c:tickMarkSkip val="1"/>
        <c:noMultiLvlLbl val="0"/>
      </c:catAx>
      <c:valAx>
        <c:axId val="1172760512"/>
        <c:scaling>
          <c:orientation val="minMax"/>
          <c:max val="0.60000000000000009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dirty="0"/>
                  <a:t>Podíl populace ČR (2022)</a:t>
                </a:r>
              </a:p>
            </c:rich>
          </c:tx>
          <c:layout>
            <c:manualLayout>
              <c:xMode val="edge"/>
              <c:yMode val="edge"/>
              <c:x val="1.2694682103124589E-2"/>
              <c:y val="0.193549046970023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104424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197270747464692"/>
          <c:y val="4.2808651269046899E-2"/>
          <c:w val="0.75695390936127838"/>
          <c:h val="0.86371464051344204"/>
        </c:manualLayout>
      </c:layout>
      <c:lineChart>
        <c:grouping val="standar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nrhzs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none"/>
          </c:marke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List1!$C$2:$C$47</c:f>
              <c:numCache>
                <c:formatCode>0.0%</c:formatCode>
                <c:ptCount val="46"/>
                <c:pt idx="0">
                  <c:v>1.8841195636775748E-2</c:v>
                </c:pt>
                <c:pt idx="1">
                  <c:v>2.0881281326954434E-2</c:v>
                </c:pt>
                <c:pt idx="2">
                  <c:v>2.2946498494215622E-2</c:v>
                </c:pt>
                <c:pt idx="3">
                  <c:v>2.5414447876045174E-2</c:v>
                </c:pt>
                <c:pt idx="4">
                  <c:v>2.8090896842861635E-2</c:v>
                </c:pt>
                <c:pt idx="5">
                  <c:v>3.1224235717249964E-2</c:v>
                </c:pt>
                <c:pt idx="6">
                  <c:v>3.5236256565678352E-2</c:v>
                </c:pt>
                <c:pt idx="7">
                  <c:v>3.9095936268485953E-2</c:v>
                </c:pt>
                <c:pt idx="8">
                  <c:v>4.351118543526962E-2</c:v>
                </c:pt>
                <c:pt idx="9">
                  <c:v>5.0124552258528875E-2</c:v>
                </c:pt>
                <c:pt idx="10">
                  <c:v>5.6379306062638156E-2</c:v>
                </c:pt>
                <c:pt idx="11">
                  <c:v>6.3757393523372438E-2</c:v>
                </c:pt>
                <c:pt idx="12">
                  <c:v>7.0954322552206739E-2</c:v>
                </c:pt>
                <c:pt idx="13">
                  <c:v>7.7781127524871874E-2</c:v>
                </c:pt>
                <c:pt idx="14">
                  <c:v>8.4136450561993092E-2</c:v>
                </c:pt>
                <c:pt idx="15">
                  <c:v>9.2633489638481323E-2</c:v>
                </c:pt>
                <c:pt idx="16">
                  <c:v>9.8742270516899808E-2</c:v>
                </c:pt>
                <c:pt idx="17">
                  <c:v>0.10635917109890429</c:v>
                </c:pt>
                <c:pt idx="18">
                  <c:v>0.11535962098819781</c:v>
                </c:pt>
                <c:pt idx="19">
                  <c:v>0.12369897662518897</c:v>
                </c:pt>
                <c:pt idx="20">
                  <c:v>0.13374631124551861</c:v>
                </c:pt>
                <c:pt idx="21">
                  <c:v>0.14222893476410609</c:v>
                </c:pt>
                <c:pt idx="22">
                  <c:v>0.15371612925368525</c:v>
                </c:pt>
                <c:pt idx="23">
                  <c:v>0.16334369216802264</c:v>
                </c:pt>
                <c:pt idx="24">
                  <c:v>0.17330300510362145</c:v>
                </c:pt>
                <c:pt idx="25">
                  <c:v>0.18789901780233273</c:v>
                </c:pt>
                <c:pt idx="26">
                  <c:v>0.19555030753249084</c:v>
                </c:pt>
                <c:pt idx="27">
                  <c:v>0.20512014607607629</c:v>
                </c:pt>
                <c:pt idx="28">
                  <c:v>0.21512403609144976</c:v>
                </c:pt>
                <c:pt idx="29">
                  <c:v>0.22599875770751587</c:v>
                </c:pt>
                <c:pt idx="30">
                  <c:v>0.2352549805315087</c:v>
                </c:pt>
                <c:pt idx="31">
                  <c:v>0.24704783201360064</c:v>
                </c:pt>
                <c:pt idx="32">
                  <c:v>0.2569643694513547</c:v>
                </c:pt>
                <c:pt idx="33">
                  <c:v>0.26039671568709094</c:v>
                </c:pt>
                <c:pt idx="34">
                  <c:v>0.26958969900219437</c:v>
                </c:pt>
                <c:pt idx="35">
                  <c:v>0.27617479355092411</c:v>
                </c:pt>
                <c:pt idx="36">
                  <c:v>0.28383102055155451</c:v>
                </c:pt>
                <c:pt idx="37">
                  <c:v>0.28930100179577822</c:v>
                </c:pt>
                <c:pt idx="38">
                  <c:v>0.28961179933080428</c:v>
                </c:pt>
                <c:pt idx="39">
                  <c:v>0.28771124305872736</c:v>
                </c:pt>
                <c:pt idx="40">
                  <c:v>0.28035254505842744</c:v>
                </c:pt>
                <c:pt idx="41">
                  <c:v>0.2804578395695313</c:v>
                </c:pt>
                <c:pt idx="42">
                  <c:v>0.27898818316100443</c:v>
                </c:pt>
                <c:pt idx="43">
                  <c:v>0.26857536522602476</c:v>
                </c:pt>
                <c:pt idx="44">
                  <c:v>0.25789137088301128</c:v>
                </c:pt>
                <c:pt idx="45">
                  <c:v>0.25520586219621488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FD1-4920-8E5F-A732BB3E8A1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01044240"/>
        <c:axId val="117276051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List1!$B$1</c15:sqref>
                        </c15:formulaRef>
                      </c:ext>
                    </c:extLst>
                    <c:strCache>
                      <c:ptCount val="1"/>
                      <c:pt idx="0">
                        <c:v>csu</c:v>
                      </c:pt>
                    </c:strCache>
                  </c:strRef>
                </c:tx>
                <c:spPr>
                  <a:ln w="28575" cap="rnd">
                    <a:solidFill>
                      <a:srgbClr val="2E5980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List1!$A$2:$A$47</c15:sqref>
                        </c15:formulaRef>
                      </c:ext>
                    </c:extLst>
                    <c:numCache>
                      <c:formatCode>General</c:formatCode>
                      <c:ptCount val="46"/>
                      <c:pt idx="0">
                        <c:v>40</c:v>
                      </c:pt>
                      <c:pt idx="1">
                        <c:v>41</c:v>
                      </c:pt>
                      <c:pt idx="2">
                        <c:v>42</c:v>
                      </c:pt>
                      <c:pt idx="3">
                        <c:v>43</c:v>
                      </c:pt>
                      <c:pt idx="4">
                        <c:v>44</c:v>
                      </c:pt>
                      <c:pt idx="5">
                        <c:v>45</c:v>
                      </c:pt>
                      <c:pt idx="6">
                        <c:v>46</c:v>
                      </c:pt>
                      <c:pt idx="7">
                        <c:v>47</c:v>
                      </c:pt>
                      <c:pt idx="8">
                        <c:v>48</c:v>
                      </c:pt>
                      <c:pt idx="9">
                        <c:v>49</c:v>
                      </c:pt>
                      <c:pt idx="10">
                        <c:v>50</c:v>
                      </c:pt>
                      <c:pt idx="11">
                        <c:v>51</c:v>
                      </c:pt>
                      <c:pt idx="12">
                        <c:v>52</c:v>
                      </c:pt>
                      <c:pt idx="13">
                        <c:v>53</c:v>
                      </c:pt>
                      <c:pt idx="14">
                        <c:v>54</c:v>
                      </c:pt>
                      <c:pt idx="15">
                        <c:v>55</c:v>
                      </c:pt>
                      <c:pt idx="16">
                        <c:v>56</c:v>
                      </c:pt>
                      <c:pt idx="17">
                        <c:v>57</c:v>
                      </c:pt>
                      <c:pt idx="18">
                        <c:v>58</c:v>
                      </c:pt>
                      <c:pt idx="19">
                        <c:v>59</c:v>
                      </c:pt>
                      <c:pt idx="20">
                        <c:v>60</c:v>
                      </c:pt>
                      <c:pt idx="21">
                        <c:v>61</c:v>
                      </c:pt>
                      <c:pt idx="22">
                        <c:v>62</c:v>
                      </c:pt>
                      <c:pt idx="23">
                        <c:v>63</c:v>
                      </c:pt>
                      <c:pt idx="24">
                        <c:v>64</c:v>
                      </c:pt>
                      <c:pt idx="25">
                        <c:v>65</c:v>
                      </c:pt>
                      <c:pt idx="26">
                        <c:v>66</c:v>
                      </c:pt>
                      <c:pt idx="27">
                        <c:v>67</c:v>
                      </c:pt>
                      <c:pt idx="28">
                        <c:v>68</c:v>
                      </c:pt>
                      <c:pt idx="29">
                        <c:v>69</c:v>
                      </c:pt>
                      <c:pt idx="30">
                        <c:v>70</c:v>
                      </c:pt>
                      <c:pt idx="31">
                        <c:v>71</c:v>
                      </c:pt>
                      <c:pt idx="32">
                        <c:v>72</c:v>
                      </c:pt>
                      <c:pt idx="33">
                        <c:v>73</c:v>
                      </c:pt>
                      <c:pt idx="34">
                        <c:v>74</c:v>
                      </c:pt>
                      <c:pt idx="35">
                        <c:v>75</c:v>
                      </c:pt>
                      <c:pt idx="36">
                        <c:v>76</c:v>
                      </c:pt>
                      <c:pt idx="37">
                        <c:v>77</c:v>
                      </c:pt>
                      <c:pt idx="38">
                        <c:v>78</c:v>
                      </c:pt>
                      <c:pt idx="39">
                        <c:v>79</c:v>
                      </c:pt>
                      <c:pt idx="40">
                        <c:v>80</c:v>
                      </c:pt>
                      <c:pt idx="41">
                        <c:v>81</c:v>
                      </c:pt>
                      <c:pt idx="42">
                        <c:v>82</c:v>
                      </c:pt>
                      <c:pt idx="43">
                        <c:v>83</c:v>
                      </c:pt>
                      <c:pt idx="44">
                        <c:v>84</c:v>
                      </c:pt>
                      <c:pt idx="45">
                        <c:v>85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List1!$B$2:$B$47</c15:sqref>
                        </c15:formulaRef>
                      </c:ext>
                    </c:extLst>
                    <c:numCache>
                      <c:formatCode>0.0%</c:formatCode>
                      <c:ptCount val="46"/>
                      <c:pt idx="0">
                        <c:v>1.8516308671439937E-2</c:v>
                      </c:pt>
                      <c:pt idx="1">
                        <c:v>2.0031153851105189E-2</c:v>
                      </c:pt>
                      <c:pt idx="2">
                        <c:v>2.1516931747623824E-2</c:v>
                      </c:pt>
                      <c:pt idx="3">
                        <c:v>2.4634360045831367E-2</c:v>
                      </c:pt>
                      <c:pt idx="4">
                        <c:v>2.7482425307557116E-2</c:v>
                      </c:pt>
                      <c:pt idx="5">
                        <c:v>3.0386740331491711E-2</c:v>
                      </c:pt>
                      <c:pt idx="6">
                        <c:v>3.4448580195493322E-2</c:v>
                      </c:pt>
                      <c:pt idx="7">
                        <c:v>3.8440906415845091E-2</c:v>
                      </c:pt>
                      <c:pt idx="8">
                        <c:v>4.4324683395118608E-2</c:v>
                      </c:pt>
                      <c:pt idx="9">
                        <c:v>5.1850300724764133E-2</c:v>
                      </c:pt>
                      <c:pt idx="10">
                        <c:v>5.7220279169423703E-2</c:v>
                      </c:pt>
                      <c:pt idx="11">
                        <c:v>6.4095510198670227E-2</c:v>
                      </c:pt>
                      <c:pt idx="12">
                        <c:v>7.1305960851629338E-2</c:v>
                      </c:pt>
                      <c:pt idx="13">
                        <c:v>7.8642552326762857E-2</c:v>
                      </c:pt>
                      <c:pt idx="14">
                        <c:v>8.306406477370247E-2</c:v>
                      </c:pt>
                      <c:pt idx="15">
                        <c:v>9.1114004091500833E-2</c:v>
                      </c:pt>
                      <c:pt idx="16">
                        <c:v>9.5927562223874718E-2</c:v>
                      </c:pt>
                      <c:pt idx="17">
                        <c:v>0.10313680175863818</c:v>
                      </c:pt>
                      <c:pt idx="18">
                        <c:v>0.1164475354795023</c:v>
                      </c:pt>
                      <c:pt idx="19">
                        <c:v>0.12940630797773656</c:v>
                      </c:pt>
                      <c:pt idx="20">
                        <c:v>0.13434920012739165</c:v>
                      </c:pt>
                      <c:pt idx="21">
                        <c:v>0.14324973946952635</c:v>
                      </c:pt>
                      <c:pt idx="22">
                        <c:v>0.15427208377107623</c:v>
                      </c:pt>
                      <c:pt idx="23">
                        <c:v>0.15714333702845243</c:v>
                      </c:pt>
                      <c:pt idx="24">
                        <c:v>0.16775308564032956</c:v>
                      </c:pt>
                      <c:pt idx="25">
                        <c:v>0.18564399596673312</c:v>
                      </c:pt>
                      <c:pt idx="26">
                        <c:v>0.19637509850275808</c:v>
                      </c:pt>
                      <c:pt idx="27">
                        <c:v>0.20680237207828461</c:v>
                      </c:pt>
                      <c:pt idx="28">
                        <c:v>0.21667071578244101</c:v>
                      </c:pt>
                      <c:pt idx="29">
                        <c:v>0.22728657839806196</c:v>
                      </c:pt>
                      <c:pt idx="30">
                        <c:v>0.238720319153017</c:v>
                      </c:pt>
                      <c:pt idx="31">
                        <c:v>0.25424597076092526</c:v>
                      </c:pt>
                      <c:pt idx="32">
                        <c:v>0.26669361291440169</c:v>
                      </c:pt>
                      <c:pt idx="33">
                        <c:v>0.26363713009021161</c:v>
                      </c:pt>
                      <c:pt idx="34">
                        <c:v>0.27286594309181578</c:v>
                      </c:pt>
                      <c:pt idx="35">
                        <c:v>0.29143109082421287</c:v>
                      </c:pt>
                      <c:pt idx="36">
                        <c:v>0.32671485618965779</c:v>
                      </c:pt>
                      <c:pt idx="37">
                        <c:v>0.29480141329742543</c:v>
                      </c:pt>
                      <c:pt idx="38">
                        <c:v>0.30794493164050879</c:v>
                      </c:pt>
                      <c:pt idx="39">
                        <c:v>0.32106067922098824</c:v>
                      </c:pt>
                      <c:pt idx="40">
                        <c:v>0.30396502799294423</c:v>
                      </c:pt>
                      <c:pt idx="41">
                        <c:v>0.30230491995641606</c:v>
                      </c:pt>
                      <c:pt idx="42">
                        <c:v>0.31894153090399707</c:v>
                      </c:pt>
                      <c:pt idx="43">
                        <c:v>0.29871768868456045</c:v>
                      </c:pt>
                      <c:pt idx="44">
                        <c:v>0.29159887399602286</c:v>
                      </c:pt>
                      <c:pt idx="45">
                        <c:v>0.28584925157214136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2-4F82-4C30-96DB-D8C6689B79BD}"/>
                  </c:ext>
                </c:extLst>
              </c15:ser>
            </c15:filteredLineSeries>
          </c:ext>
        </c:extLst>
      </c:lineChart>
      <c:catAx>
        <c:axId val="30104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72760512"/>
        <c:crosses val="autoZero"/>
        <c:auto val="1"/>
        <c:lblAlgn val="ctr"/>
        <c:lblOffset val="100"/>
        <c:tickLblSkip val="5"/>
        <c:tickMarkSkip val="5"/>
        <c:noMultiLvlLbl val="0"/>
      </c:catAx>
      <c:valAx>
        <c:axId val="1172760512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1044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197270747464692"/>
          <c:y val="4.2808651269046899E-2"/>
          <c:w val="0.75695390936127838"/>
          <c:h val="0.86371464051344204"/>
        </c:manualLayout>
      </c:layout>
      <c:lineChart>
        <c:grouping val="standar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nrhzs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none"/>
          </c:marke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List1!$C$2:$C$47</c:f>
              <c:numCache>
                <c:formatCode>0.0%</c:formatCode>
                <c:ptCount val="46"/>
                <c:pt idx="0">
                  <c:v>9.5386504226283239E-3</c:v>
                </c:pt>
                <c:pt idx="1">
                  <c:v>1.0239342964309919E-2</c:v>
                </c:pt>
                <c:pt idx="2">
                  <c:v>1.111669988093798E-2</c:v>
                </c:pt>
                <c:pt idx="3">
                  <c:v>1.1780112296397591E-2</c:v>
                </c:pt>
                <c:pt idx="4">
                  <c:v>1.2585889432792922E-2</c:v>
                </c:pt>
                <c:pt idx="5">
                  <c:v>1.3490109282058377E-2</c:v>
                </c:pt>
                <c:pt idx="6">
                  <c:v>1.5088926518329972E-2</c:v>
                </c:pt>
                <c:pt idx="7">
                  <c:v>1.64837493114115E-2</c:v>
                </c:pt>
                <c:pt idx="8">
                  <c:v>1.7769433839228431E-2</c:v>
                </c:pt>
                <c:pt idx="9">
                  <c:v>1.9017414823686858E-2</c:v>
                </c:pt>
                <c:pt idx="10">
                  <c:v>2.0732434244840177E-2</c:v>
                </c:pt>
                <c:pt idx="11">
                  <c:v>2.3553770779344951E-2</c:v>
                </c:pt>
                <c:pt idx="12">
                  <c:v>2.5290649622568738E-2</c:v>
                </c:pt>
                <c:pt idx="13">
                  <c:v>2.587679630187921E-2</c:v>
                </c:pt>
                <c:pt idx="14">
                  <c:v>2.924480524879627E-2</c:v>
                </c:pt>
                <c:pt idx="15">
                  <c:v>3.1682045076387839E-2</c:v>
                </c:pt>
                <c:pt idx="16">
                  <c:v>3.374707330251546E-2</c:v>
                </c:pt>
                <c:pt idx="17">
                  <c:v>3.6685848809835206E-2</c:v>
                </c:pt>
                <c:pt idx="18">
                  <c:v>3.9592198953245429E-2</c:v>
                </c:pt>
                <c:pt idx="19">
                  <c:v>4.2105186649610417E-2</c:v>
                </c:pt>
                <c:pt idx="20">
                  <c:v>4.5817785690477932E-2</c:v>
                </c:pt>
                <c:pt idx="21">
                  <c:v>4.8830960765007259E-2</c:v>
                </c:pt>
                <c:pt idx="22">
                  <c:v>5.233984864345409E-2</c:v>
                </c:pt>
                <c:pt idx="23">
                  <c:v>5.6164670554139463E-2</c:v>
                </c:pt>
                <c:pt idx="24">
                  <c:v>6.227885665835086E-2</c:v>
                </c:pt>
                <c:pt idx="25">
                  <c:v>6.7464702271332111E-2</c:v>
                </c:pt>
                <c:pt idx="26">
                  <c:v>7.2455103245719576E-2</c:v>
                </c:pt>
                <c:pt idx="27">
                  <c:v>7.6323253186059911E-2</c:v>
                </c:pt>
                <c:pt idx="28">
                  <c:v>8.1092693516654976E-2</c:v>
                </c:pt>
                <c:pt idx="29">
                  <c:v>8.4581938279273405E-2</c:v>
                </c:pt>
                <c:pt idx="30">
                  <c:v>9.0295996673345175E-2</c:v>
                </c:pt>
                <c:pt idx="31">
                  <c:v>9.4339189168491835E-2</c:v>
                </c:pt>
                <c:pt idx="32">
                  <c:v>9.9778252887083821E-2</c:v>
                </c:pt>
                <c:pt idx="33">
                  <c:v>0.10333427710141066</c:v>
                </c:pt>
                <c:pt idx="34">
                  <c:v>0.10870699292013415</c:v>
                </c:pt>
                <c:pt idx="35">
                  <c:v>0.11094999344606109</c:v>
                </c:pt>
                <c:pt idx="36">
                  <c:v>0.11368347092921131</c:v>
                </c:pt>
                <c:pt idx="37">
                  <c:v>0.11704182243254538</c:v>
                </c:pt>
                <c:pt idx="38">
                  <c:v>0.11812759481205448</c:v>
                </c:pt>
                <c:pt idx="39">
                  <c:v>0.11854852280102887</c:v>
                </c:pt>
                <c:pt idx="40">
                  <c:v>0.11705288175876412</c:v>
                </c:pt>
                <c:pt idx="41">
                  <c:v>0.11355789866567137</c:v>
                </c:pt>
                <c:pt idx="42">
                  <c:v>0.11014502484221834</c:v>
                </c:pt>
                <c:pt idx="43">
                  <c:v>0.10268879298117642</c:v>
                </c:pt>
                <c:pt idx="44">
                  <c:v>9.9538623178475172E-2</c:v>
                </c:pt>
                <c:pt idx="45">
                  <c:v>9.7158521798724237E-2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5EE-4B0C-A5CE-7A43722671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01044240"/>
        <c:axId val="117276051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List1!$B$1</c15:sqref>
                        </c15:formulaRef>
                      </c:ext>
                    </c:extLst>
                    <c:strCache>
                      <c:ptCount val="1"/>
                      <c:pt idx="0">
                        <c:v>csu</c:v>
                      </c:pt>
                    </c:strCache>
                  </c:strRef>
                </c:tx>
                <c:spPr>
                  <a:ln w="28575" cap="rnd">
                    <a:solidFill>
                      <a:srgbClr val="2E5980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List1!$A$2:$A$47</c15:sqref>
                        </c15:formulaRef>
                      </c:ext>
                    </c:extLst>
                    <c:numCache>
                      <c:formatCode>General</c:formatCode>
                      <c:ptCount val="46"/>
                      <c:pt idx="0">
                        <c:v>40</c:v>
                      </c:pt>
                      <c:pt idx="1">
                        <c:v>41</c:v>
                      </c:pt>
                      <c:pt idx="2">
                        <c:v>42</c:v>
                      </c:pt>
                      <c:pt idx="3">
                        <c:v>43</c:v>
                      </c:pt>
                      <c:pt idx="4">
                        <c:v>44</c:v>
                      </c:pt>
                      <c:pt idx="5">
                        <c:v>45</c:v>
                      </c:pt>
                      <c:pt idx="6">
                        <c:v>46</c:v>
                      </c:pt>
                      <c:pt idx="7">
                        <c:v>47</c:v>
                      </c:pt>
                      <c:pt idx="8">
                        <c:v>48</c:v>
                      </c:pt>
                      <c:pt idx="9">
                        <c:v>49</c:v>
                      </c:pt>
                      <c:pt idx="10">
                        <c:v>50</c:v>
                      </c:pt>
                      <c:pt idx="11">
                        <c:v>51</c:v>
                      </c:pt>
                      <c:pt idx="12">
                        <c:v>52</c:v>
                      </c:pt>
                      <c:pt idx="13">
                        <c:v>53</c:v>
                      </c:pt>
                      <c:pt idx="14">
                        <c:v>54</c:v>
                      </c:pt>
                      <c:pt idx="15">
                        <c:v>55</c:v>
                      </c:pt>
                      <c:pt idx="16">
                        <c:v>56</c:v>
                      </c:pt>
                      <c:pt idx="17">
                        <c:v>57</c:v>
                      </c:pt>
                      <c:pt idx="18">
                        <c:v>58</c:v>
                      </c:pt>
                      <c:pt idx="19">
                        <c:v>59</c:v>
                      </c:pt>
                      <c:pt idx="20">
                        <c:v>60</c:v>
                      </c:pt>
                      <c:pt idx="21">
                        <c:v>61</c:v>
                      </c:pt>
                      <c:pt idx="22">
                        <c:v>62</c:v>
                      </c:pt>
                      <c:pt idx="23">
                        <c:v>63</c:v>
                      </c:pt>
                      <c:pt idx="24">
                        <c:v>64</c:v>
                      </c:pt>
                      <c:pt idx="25">
                        <c:v>65</c:v>
                      </c:pt>
                      <c:pt idx="26">
                        <c:v>66</c:v>
                      </c:pt>
                      <c:pt idx="27">
                        <c:v>67</c:v>
                      </c:pt>
                      <c:pt idx="28">
                        <c:v>68</c:v>
                      </c:pt>
                      <c:pt idx="29">
                        <c:v>69</c:v>
                      </c:pt>
                      <c:pt idx="30">
                        <c:v>70</c:v>
                      </c:pt>
                      <c:pt idx="31">
                        <c:v>71</c:v>
                      </c:pt>
                      <c:pt idx="32">
                        <c:v>72</c:v>
                      </c:pt>
                      <c:pt idx="33">
                        <c:v>73</c:v>
                      </c:pt>
                      <c:pt idx="34">
                        <c:v>74</c:v>
                      </c:pt>
                      <c:pt idx="35">
                        <c:v>75</c:v>
                      </c:pt>
                      <c:pt idx="36">
                        <c:v>76</c:v>
                      </c:pt>
                      <c:pt idx="37">
                        <c:v>77</c:v>
                      </c:pt>
                      <c:pt idx="38">
                        <c:v>78</c:v>
                      </c:pt>
                      <c:pt idx="39">
                        <c:v>79</c:v>
                      </c:pt>
                      <c:pt idx="40">
                        <c:v>80</c:v>
                      </c:pt>
                      <c:pt idx="41">
                        <c:v>81</c:v>
                      </c:pt>
                      <c:pt idx="42">
                        <c:v>82</c:v>
                      </c:pt>
                      <c:pt idx="43">
                        <c:v>83</c:v>
                      </c:pt>
                      <c:pt idx="44">
                        <c:v>84</c:v>
                      </c:pt>
                      <c:pt idx="45">
                        <c:v>85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List1!$B$2:$B$47</c15:sqref>
                        </c15:formulaRef>
                      </c:ext>
                    </c:extLst>
                    <c:numCache>
                      <c:formatCode>0.0%</c:formatCode>
                      <c:ptCount val="46"/>
                      <c:pt idx="0">
                        <c:v>9.3741713073455316E-3</c:v>
                      </c:pt>
                      <c:pt idx="1">
                        <c:v>9.8224745426691903E-3</c:v>
                      </c:pt>
                      <c:pt idx="2">
                        <c:v>1.0424129531451498E-2</c:v>
                      </c:pt>
                      <c:pt idx="3">
                        <c:v>1.1418525757677878E-2</c:v>
                      </c:pt>
                      <c:pt idx="4">
                        <c:v>1.2313268892794375E-2</c:v>
                      </c:pt>
                      <c:pt idx="5">
                        <c:v>1.3128278030865992E-2</c:v>
                      </c:pt>
                      <c:pt idx="6">
                        <c:v>1.4751626474899037E-2</c:v>
                      </c:pt>
                      <c:pt idx="7">
                        <c:v>1.6207573603320678E-2</c:v>
                      </c:pt>
                      <c:pt idx="8">
                        <c:v>1.8101656416739879E-2</c:v>
                      </c:pt>
                      <c:pt idx="9">
                        <c:v>1.9672169290010352E-2</c:v>
                      </c:pt>
                      <c:pt idx="10">
                        <c:v>2.1041686359769354E-2</c:v>
                      </c:pt>
                      <c:pt idx="11">
                        <c:v>2.3678680569826256E-2</c:v>
                      </c:pt>
                      <c:pt idx="12">
                        <c:v>2.5415986046125306E-2</c:v>
                      </c:pt>
                      <c:pt idx="13">
                        <c:v>2.6163381426539321E-2</c:v>
                      </c:pt>
                      <c:pt idx="14">
                        <c:v>2.887205701279803E-2</c:v>
                      </c:pt>
                      <c:pt idx="15">
                        <c:v>3.1162358192300538E-2</c:v>
                      </c:pt>
                      <c:pt idx="16">
                        <c:v>3.2785092515637985E-2</c:v>
                      </c:pt>
                      <c:pt idx="17">
                        <c:v>3.5574375739811738E-2</c:v>
                      </c:pt>
                      <c:pt idx="18">
                        <c:v>3.9965578534548428E-2</c:v>
                      </c:pt>
                      <c:pt idx="19">
                        <c:v>4.4047872502205057E-2</c:v>
                      </c:pt>
                      <c:pt idx="20">
                        <c:v>4.602431874045583E-2</c:v>
                      </c:pt>
                      <c:pt idx="21">
                        <c:v>4.9181430060174135E-2</c:v>
                      </c:pt>
                      <c:pt idx="22">
                        <c:v>5.2529149372233609E-2</c:v>
                      </c:pt>
                      <c:pt idx="23">
                        <c:v>5.4032718599885787E-2</c:v>
                      </c:pt>
                      <c:pt idx="24">
                        <c:v>6.0284415543419928E-2</c:v>
                      </c:pt>
                      <c:pt idx="25">
                        <c:v>6.6655041962654371E-2</c:v>
                      </c:pt>
                      <c:pt idx="26">
                        <c:v>7.2760703966377724E-2</c:v>
                      </c:pt>
                      <c:pt idx="27">
                        <c:v>7.6949193463204113E-2</c:v>
                      </c:pt>
                      <c:pt idx="28">
                        <c:v>8.1675726563211759E-2</c:v>
                      </c:pt>
                      <c:pt idx="29">
                        <c:v>8.5063916017856872E-2</c:v>
                      </c:pt>
                      <c:pt idx="30">
                        <c:v>9.1626069277686142E-2</c:v>
                      </c:pt>
                      <c:pt idx="31">
                        <c:v>9.7087914253063803E-2</c:v>
                      </c:pt>
                      <c:pt idx="32">
                        <c:v>0.10355607981588563</c:v>
                      </c:pt>
                      <c:pt idx="33">
                        <c:v>0.10462018379563275</c:v>
                      </c:pt>
                      <c:pt idx="34">
                        <c:v>0.11002807693919457</c:v>
                      </c:pt>
                      <c:pt idx="35">
                        <c:v>0.11707903245327386</c:v>
                      </c:pt>
                      <c:pt idx="36">
                        <c:v>0.13085982914623667</c:v>
                      </c:pt>
                      <c:pt idx="37">
                        <c:v>0.11926711091162287</c:v>
                      </c:pt>
                      <c:pt idx="38">
                        <c:v>0.1256053592889185</c:v>
                      </c:pt>
                      <c:pt idx="39">
                        <c:v>0.13228982241536563</c:v>
                      </c:pt>
                      <c:pt idx="40">
                        <c:v>0.12691157297338754</c:v>
                      </c:pt>
                      <c:pt idx="41">
                        <c:v>0.1224038219763641</c:v>
                      </c:pt>
                      <c:pt idx="42">
                        <c:v>0.12591867672173929</c:v>
                      </c:pt>
                      <c:pt idx="43">
                        <c:v>0.11421359835936268</c:v>
                      </c:pt>
                      <c:pt idx="44">
                        <c:v>0.11254874615841533</c:v>
                      </c:pt>
                      <c:pt idx="45">
                        <c:v>0.10882465826223023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8600-4DD5-9955-B179DBFC2B32}"/>
                  </c:ext>
                </c:extLst>
              </c15:ser>
            </c15:filteredLineSeries>
          </c:ext>
        </c:extLst>
      </c:lineChart>
      <c:catAx>
        <c:axId val="30104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72760512"/>
        <c:crosses val="autoZero"/>
        <c:auto val="1"/>
        <c:lblAlgn val="ctr"/>
        <c:lblOffset val="100"/>
        <c:tickLblSkip val="5"/>
        <c:tickMarkSkip val="5"/>
        <c:noMultiLvlLbl val="0"/>
      </c:catAx>
      <c:valAx>
        <c:axId val="1172760512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1044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8E0-4563-9FB3-E75862551B65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8E0-4563-9FB3-E75862551B6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4199.411929114156</c:v>
                </c:pt>
                <c:pt idx="1">
                  <c:v>4154.1183005047187</c:v>
                </c:pt>
                <c:pt idx="2">
                  <c:v>3875.0321429171727</c:v>
                </c:pt>
                <c:pt idx="3">
                  <c:v>3682.3635160447611</c:v>
                </c:pt>
                <c:pt idx="4">
                  <c:v>3679.5752969840914</c:v>
                </c:pt>
                <c:pt idx="5">
                  <c:v>3540.5677509614611</c:v>
                </c:pt>
                <c:pt idx="6">
                  <c:v>3531.5723058188</c:v>
                </c:pt>
                <c:pt idx="7">
                  <c:v>3416.4361610998681</c:v>
                </c:pt>
                <c:pt idx="8">
                  <c:v>3356.6326752948362</c:v>
                </c:pt>
                <c:pt idx="9">
                  <c:v>3354.2116406471232</c:v>
                </c:pt>
                <c:pt idx="10">
                  <c:v>3154.5611679620756</c:v>
                </c:pt>
                <c:pt idx="11">
                  <c:v>3061.6377718095569</c:v>
                </c:pt>
                <c:pt idx="12">
                  <c:v>2930.24414931605</c:v>
                </c:pt>
                <c:pt idx="13">
                  <c:v>2845.5468485693773</c:v>
                </c:pt>
                <c:pt idx="14">
                  <c:v>2793.4813944237976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E0-4563-9FB3-E75862551B6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8E0-4563-9FB3-E75862551B6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78E0-4563-9FB3-E75862551B65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78E0-4563-9FB3-E75862551B6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715-4F9E-A299-B7470A42CF8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8E0-4563-9FB3-E75862551B65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#,##0">
                  <c:v>3540.5677509614611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E0-4563-9FB3-E75862551B6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  <c:majorUnit val="15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197270747464692"/>
          <c:y val="4.2808651269046899E-2"/>
          <c:w val="0.75695390936127838"/>
          <c:h val="0.86371464051344204"/>
        </c:manualLayout>
      </c:layout>
      <c:lineChart>
        <c:grouping val="standar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nrhzs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none"/>
          </c:marke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List1!$C$2:$C$47</c:f>
              <c:numCache>
                <c:formatCode>0.0%</c:formatCode>
                <c:ptCount val="46"/>
                <c:pt idx="0">
                  <c:v>2.4649383765405864E-2</c:v>
                </c:pt>
                <c:pt idx="1">
                  <c:v>2.6819563452389738E-2</c:v>
                </c:pt>
                <c:pt idx="2">
                  <c:v>2.7721713219704448E-2</c:v>
                </c:pt>
                <c:pt idx="3">
                  <c:v>3.0415056293059989E-2</c:v>
                </c:pt>
                <c:pt idx="4">
                  <c:v>3.3098306911573179E-2</c:v>
                </c:pt>
                <c:pt idx="5">
                  <c:v>3.555125190206114E-2</c:v>
                </c:pt>
                <c:pt idx="6">
                  <c:v>3.8293948251129785E-2</c:v>
                </c:pt>
                <c:pt idx="7">
                  <c:v>4.0573753125132422E-2</c:v>
                </c:pt>
                <c:pt idx="8">
                  <c:v>4.3448080017669519E-2</c:v>
                </c:pt>
                <c:pt idx="9">
                  <c:v>4.6379549812468723E-2</c:v>
                </c:pt>
                <c:pt idx="10">
                  <c:v>5.0263269006283688E-2</c:v>
                </c:pt>
                <c:pt idx="11">
                  <c:v>5.422906239902936E-2</c:v>
                </c:pt>
                <c:pt idx="12">
                  <c:v>5.7117472037026835E-2</c:v>
                </c:pt>
                <c:pt idx="13">
                  <c:v>6.1702341473218771E-2</c:v>
                </c:pt>
                <c:pt idx="14">
                  <c:v>6.6932734680302655E-2</c:v>
                </c:pt>
                <c:pt idx="15">
                  <c:v>7.047345333535017E-2</c:v>
                </c:pt>
                <c:pt idx="16">
                  <c:v>7.3415080746833158E-2</c:v>
                </c:pt>
                <c:pt idx="17">
                  <c:v>7.9765745342517513E-2</c:v>
                </c:pt>
                <c:pt idx="18">
                  <c:v>8.2817991880315009E-2</c:v>
                </c:pt>
                <c:pt idx="19">
                  <c:v>8.8578613792301433E-2</c:v>
                </c:pt>
                <c:pt idx="20">
                  <c:v>9.3220821240722229E-2</c:v>
                </c:pt>
                <c:pt idx="21">
                  <c:v>0.10001501977603845</c:v>
                </c:pt>
                <c:pt idx="22">
                  <c:v>0.10506581092444185</c:v>
                </c:pt>
                <c:pt idx="23">
                  <c:v>0.11251265756485911</c:v>
                </c:pt>
                <c:pt idx="24">
                  <c:v>0.11880187187138222</c:v>
                </c:pt>
                <c:pt idx="25">
                  <c:v>0.12705647636586864</c:v>
                </c:pt>
                <c:pt idx="26">
                  <c:v>0.13226512813230998</c:v>
                </c:pt>
                <c:pt idx="27">
                  <c:v>0.139273660657492</c:v>
                </c:pt>
                <c:pt idx="28">
                  <c:v>0.14808952006211226</c:v>
                </c:pt>
                <c:pt idx="29">
                  <c:v>0.15411244261972215</c:v>
                </c:pt>
                <c:pt idx="30">
                  <c:v>0.16475258004763166</c:v>
                </c:pt>
                <c:pt idx="31">
                  <c:v>0.17222128624159533</c:v>
                </c:pt>
                <c:pt idx="32">
                  <c:v>0.18451903130687733</c:v>
                </c:pt>
                <c:pt idx="33">
                  <c:v>0.1903136085805173</c:v>
                </c:pt>
                <c:pt idx="34">
                  <c:v>0.20277398252805034</c:v>
                </c:pt>
                <c:pt idx="35">
                  <c:v>0.21301120723554856</c:v>
                </c:pt>
                <c:pt idx="36">
                  <c:v>0.22633058141577375</c:v>
                </c:pt>
                <c:pt idx="37">
                  <c:v>0.23561965643035429</c:v>
                </c:pt>
                <c:pt idx="38">
                  <c:v>0.24507335414778258</c:v>
                </c:pt>
                <c:pt idx="39">
                  <c:v>0.25468160292314718</c:v>
                </c:pt>
                <c:pt idx="40">
                  <c:v>0.25958464193758313</c:v>
                </c:pt>
                <c:pt idx="41">
                  <c:v>0.27067587322322789</c:v>
                </c:pt>
                <c:pt idx="42">
                  <c:v>0.28358735061098428</c:v>
                </c:pt>
                <c:pt idx="43">
                  <c:v>0.29226186857941766</c:v>
                </c:pt>
                <c:pt idx="44">
                  <c:v>0.30539947923804306</c:v>
                </c:pt>
                <c:pt idx="45">
                  <c:v>0.31878327797986189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B9-4490-AFBF-20B388C1AA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01044240"/>
        <c:axId val="117276051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List1!$B$1</c15:sqref>
                        </c15:formulaRef>
                      </c:ext>
                    </c:extLst>
                    <c:strCache>
                      <c:ptCount val="1"/>
                      <c:pt idx="0">
                        <c:v>csu</c:v>
                      </c:pt>
                    </c:strCache>
                  </c:strRef>
                </c:tx>
                <c:spPr>
                  <a:ln w="28575" cap="rnd">
                    <a:solidFill>
                      <a:srgbClr val="2E5980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List1!$A$2:$A$47</c15:sqref>
                        </c15:formulaRef>
                      </c:ext>
                    </c:extLst>
                    <c:numCache>
                      <c:formatCode>General</c:formatCode>
                      <c:ptCount val="46"/>
                      <c:pt idx="0">
                        <c:v>40</c:v>
                      </c:pt>
                      <c:pt idx="1">
                        <c:v>41</c:v>
                      </c:pt>
                      <c:pt idx="2">
                        <c:v>42</c:v>
                      </c:pt>
                      <c:pt idx="3">
                        <c:v>43</c:v>
                      </c:pt>
                      <c:pt idx="4">
                        <c:v>44</c:v>
                      </c:pt>
                      <c:pt idx="5">
                        <c:v>45</c:v>
                      </c:pt>
                      <c:pt idx="6">
                        <c:v>46</c:v>
                      </c:pt>
                      <c:pt idx="7">
                        <c:v>47</c:v>
                      </c:pt>
                      <c:pt idx="8">
                        <c:v>48</c:v>
                      </c:pt>
                      <c:pt idx="9">
                        <c:v>49</c:v>
                      </c:pt>
                      <c:pt idx="10">
                        <c:v>50</c:v>
                      </c:pt>
                      <c:pt idx="11">
                        <c:v>51</c:v>
                      </c:pt>
                      <c:pt idx="12">
                        <c:v>52</c:v>
                      </c:pt>
                      <c:pt idx="13">
                        <c:v>53</c:v>
                      </c:pt>
                      <c:pt idx="14">
                        <c:v>54</c:v>
                      </c:pt>
                      <c:pt idx="15">
                        <c:v>55</c:v>
                      </c:pt>
                      <c:pt idx="16">
                        <c:v>56</c:v>
                      </c:pt>
                      <c:pt idx="17">
                        <c:v>57</c:v>
                      </c:pt>
                      <c:pt idx="18">
                        <c:v>58</c:v>
                      </c:pt>
                      <c:pt idx="19">
                        <c:v>59</c:v>
                      </c:pt>
                      <c:pt idx="20">
                        <c:v>60</c:v>
                      </c:pt>
                      <c:pt idx="21">
                        <c:v>61</c:v>
                      </c:pt>
                      <c:pt idx="22">
                        <c:v>62</c:v>
                      </c:pt>
                      <c:pt idx="23">
                        <c:v>63</c:v>
                      </c:pt>
                      <c:pt idx="24">
                        <c:v>64</c:v>
                      </c:pt>
                      <c:pt idx="25">
                        <c:v>65</c:v>
                      </c:pt>
                      <c:pt idx="26">
                        <c:v>66</c:v>
                      </c:pt>
                      <c:pt idx="27">
                        <c:v>67</c:v>
                      </c:pt>
                      <c:pt idx="28">
                        <c:v>68</c:v>
                      </c:pt>
                      <c:pt idx="29">
                        <c:v>69</c:v>
                      </c:pt>
                      <c:pt idx="30">
                        <c:v>70</c:v>
                      </c:pt>
                      <c:pt idx="31">
                        <c:v>71</c:v>
                      </c:pt>
                      <c:pt idx="32">
                        <c:v>72</c:v>
                      </c:pt>
                      <c:pt idx="33">
                        <c:v>73</c:v>
                      </c:pt>
                      <c:pt idx="34">
                        <c:v>74</c:v>
                      </c:pt>
                      <c:pt idx="35">
                        <c:v>75</c:v>
                      </c:pt>
                      <c:pt idx="36">
                        <c:v>76</c:v>
                      </c:pt>
                      <c:pt idx="37">
                        <c:v>77</c:v>
                      </c:pt>
                      <c:pt idx="38">
                        <c:v>78</c:v>
                      </c:pt>
                      <c:pt idx="39">
                        <c:v>79</c:v>
                      </c:pt>
                      <c:pt idx="40">
                        <c:v>80</c:v>
                      </c:pt>
                      <c:pt idx="41">
                        <c:v>81</c:v>
                      </c:pt>
                      <c:pt idx="42">
                        <c:v>82</c:v>
                      </c:pt>
                      <c:pt idx="43">
                        <c:v>83</c:v>
                      </c:pt>
                      <c:pt idx="44">
                        <c:v>84</c:v>
                      </c:pt>
                      <c:pt idx="45">
                        <c:v>85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List1!$B$2:$B$47</c15:sqref>
                        </c15:formulaRef>
                      </c:ext>
                    </c:extLst>
                    <c:numCache>
                      <c:formatCode>0.0%</c:formatCode>
                      <c:ptCount val="46"/>
                      <c:pt idx="0">
                        <c:v>2.4224343675417662E-2</c:v>
                      </c:pt>
                      <c:pt idx="1">
                        <c:v>2.5727674146165631E-2</c:v>
                      </c:pt>
                      <c:pt idx="2">
                        <c:v>2.5994650618522235E-2</c:v>
                      </c:pt>
                      <c:pt idx="3">
                        <c:v>2.9481476488957787E-2</c:v>
                      </c:pt>
                      <c:pt idx="4">
                        <c:v>3.2381370826010544E-2</c:v>
                      </c:pt>
                      <c:pt idx="5">
                        <c:v>3.4597697435731746E-2</c:v>
                      </c:pt>
                      <c:pt idx="6">
                        <c:v>3.7437919799234477E-2</c:v>
                      </c:pt>
                      <c:pt idx="7">
                        <c:v>3.9893963303803466E-2</c:v>
                      </c:pt>
                      <c:pt idx="8">
                        <c:v>4.4260398140013285E-2</c:v>
                      </c:pt>
                      <c:pt idx="9">
                        <c:v>4.7976360823183142E-2</c:v>
                      </c:pt>
                      <c:pt idx="10">
                        <c:v>5.1013013202256041E-2</c:v>
                      </c:pt>
                      <c:pt idx="11">
                        <c:v>5.4516648657965038E-2</c:v>
                      </c:pt>
                      <c:pt idx="12">
                        <c:v>5.7400537113430607E-2</c:v>
                      </c:pt>
                      <c:pt idx="13">
                        <c:v>6.2385693964641331E-2</c:v>
                      </c:pt>
                      <c:pt idx="14">
                        <c:v>6.6079623894630804E-2</c:v>
                      </c:pt>
                      <c:pt idx="15">
                        <c:v>6.9317463269481128E-2</c:v>
                      </c:pt>
                      <c:pt idx="16">
                        <c:v>7.1322339355233799E-2</c:v>
                      </c:pt>
                      <c:pt idx="17">
                        <c:v>7.7349078405952315E-2</c:v>
                      </c:pt>
                      <c:pt idx="18">
                        <c:v>8.3599018141805148E-2</c:v>
                      </c:pt>
                      <c:pt idx="19">
                        <c:v>9.2665531190121359E-2</c:v>
                      </c:pt>
                      <c:pt idx="20">
                        <c:v>9.3641033178993444E-2</c:v>
                      </c:pt>
                      <c:pt idx="21">
                        <c:v>0.10073284700978249</c:v>
                      </c:pt>
                      <c:pt idx="22">
                        <c:v>0.10544580886278697</c:v>
                      </c:pt>
                      <c:pt idx="23">
                        <c:v>0.1082417951560348</c:v>
                      </c:pt>
                      <c:pt idx="24">
                        <c:v>0.11499731683449604</c:v>
                      </c:pt>
                      <c:pt idx="25">
                        <c:v>0.12553164067534475</c:v>
                      </c:pt>
                      <c:pt idx="26">
                        <c:v>0.13282299523434274</c:v>
                      </c:pt>
                      <c:pt idx="27">
                        <c:v>0.14041586817763427</c:v>
                      </c:pt>
                      <c:pt idx="28">
                        <c:v>0.14915424094263416</c:v>
                      </c:pt>
                      <c:pt idx="29">
                        <c:v>0.15499062971371108</c:v>
                      </c:pt>
                      <c:pt idx="30">
                        <c:v>0.1671794084928459</c:v>
                      </c:pt>
                      <c:pt idx="31">
                        <c:v>0.17723923237577333</c:v>
                      </c:pt>
                      <c:pt idx="32">
                        <c:v>0.19150533288239613</c:v>
                      </c:pt>
                      <c:pt idx="33">
                        <c:v>0.19268189865947222</c:v>
                      </c:pt>
                      <c:pt idx="34">
                        <c:v>0.20523823492435989</c:v>
                      </c:pt>
                      <c:pt idx="35">
                        <c:v>0.22477825613361688</c:v>
                      </c:pt>
                      <c:pt idx="36">
                        <c:v>0.26052671485618967</c:v>
                      </c:pt>
                      <c:pt idx="37">
                        <c:v>0.2400994372129959</c:v>
                      </c:pt>
                      <c:pt idx="38">
                        <c:v>0.26058709439440275</c:v>
                      </c:pt>
                      <c:pt idx="39">
                        <c:v>0.28420247867374859</c:v>
                      </c:pt>
                      <c:pt idx="40">
                        <c:v>0.28144796380090498</c:v>
                      </c:pt>
                      <c:pt idx="41">
                        <c:v>0.29176095884670189</c:v>
                      </c:pt>
                      <c:pt idx="42">
                        <c:v>0.32419933605818124</c:v>
                      </c:pt>
                      <c:pt idx="43">
                        <c:v>0.32506253802988305</c:v>
                      </c:pt>
                      <c:pt idx="44">
                        <c:v>0.34531649492523436</c:v>
                      </c:pt>
                      <c:pt idx="45">
                        <c:v>0.35706061232322633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6EB5-46A5-AFD4-772EC977E1C2}"/>
                  </c:ext>
                </c:extLst>
              </c15:ser>
            </c15:filteredLineSeries>
          </c:ext>
        </c:extLst>
      </c:lineChart>
      <c:catAx>
        <c:axId val="30104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72760512"/>
        <c:crosses val="autoZero"/>
        <c:auto val="1"/>
        <c:lblAlgn val="ctr"/>
        <c:lblOffset val="100"/>
        <c:tickLblSkip val="5"/>
        <c:tickMarkSkip val="5"/>
        <c:noMultiLvlLbl val="0"/>
      </c:catAx>
      <c:valAx>
        <c:axId val="1172760512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1044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2197270747464692"/>
          <c:y val="4.2808651269046899E-2"/>
          <c:w val="0.75695390936127838"/>
          <c:h val="0.86371464051344204"/>
        </c:manualLayout>
      </c:layout>
      <c:lineChart>
        <c:grouping val="standar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nrhzs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none"/>
          </c:marker>
          <c:cat>
            <c:numRef>
              <c:f>List1!$A$2:$A$47</c:f>
              <c:numCache>
                <c:formatCode>General</c:formatCode>
                <c:ptCount val="46"/>
                <c:pt idx="0">
                  <c:v>40</c:v>
                </c:pt>
                <c:pt idx="1">
                  <c:v>41</c:v>
                </c:pt>
                <c:pt idx="2">
                  <c:v>42</c:v>
                </c:pt>
                <c:pt idx="3">
                  <c:v>43</c:v>
                </c:pt>
                <c:pt idx="4">
                  <c:v>44</c:v>
                </c:pt>
                <c:pt idx="5">
                  <c:v>45</c:v>
                </c:pt>
                <c:pt idx="6">
                  <c:v>46</c:v>
                </c:pt>
                <c:pt idx="7">
                  <c:v>47</c:v>
                </c:pt>
                <c:pt idx="8">
                  <c:v>48</c:v>
                </c:pt>
                <c:pt idx="9">
                  <c:v>49</c:v>
                </c:pt>
                <c:pt idx="10">
                  <c:v>50</c:v>
                </c:pt>
                <c:pt idx="11">
                  <c:v>51</c:v>
                </c:pt>
                <c:pt idx="12">
                  <c:v>52</c:v>
                </c:pt>
                <c:pt idx="13">
                  <c:v>53</c:v>
                </c:pt>
                <c:pt idx="14">
                  <c:v>54</c:v>
                </c:pt>
                <c:pt idx="15">
                  <c:v>55</c:v>
                </c:pt>
                <c:pt idx="16">
                  <c:v>56</c:v>
                </c:pt>
                <c:pt idx="17">
                  <c:v>57</c:v>
                </c:pt>
                <c:pt idx="18">
                  <c:v>58</c:v>
                </c:pt>
                <c:pt idx="19">
                  <c:v>59</c:v>
                </c:pt>
                <c:pt idx="20">
                  <c:v>60</c:v>
                </c:pt>
                <c:pt idx="21">
                  <c:v>61</c:v>
                </c:pt>
                <c:pt idx="22">
                  <c:v>62</c:v>
                </c:pt>
                <c:pt idx="23">
                  <c:v>63</c:v>
                </c:pt>
                <c:pt idx="24">
                  <c:v>64</c:v>
                </c:pt>
                <c:pt idx="25">
                  <c:v>65</c:v>
                </c:pt>
                <c:pt idx="26">
                  <c:v>66</c:v>
                </c:pt>
                <c:pt idx="27">
                  <c:v>67</c:v>
                </c:pt>
                <c:pt idx="28">
                  <c:v>68</c:v>
                </c:pt>
                <c:pt idx="29">
                  <c:v>69</c:v>
                </c:pt>
                <c:pt idx="30">
                  <c:v>70</c:v>
                </c:pt>
                <c:pt idx="31">
                  <c:v>71</c:v>
                </c:pt>
                <c:pt idx="32">
                  <c:v>72</c:v>
                </c:pt>
                <c:pt idx="33">
                  <c:v>73</c:v>
                </c:pt>
                <c:pt idx="34">
                  <c:v>74</c:v>
                </c:pt>
                <c:pt idx="35">
                  <c:v>75</c:v>
                </c:pt>
                <c:pt idx="36">
                  <c:v>76</c:v>
                </c:pt>
                <c:pt idx="37">
                  <c:v>77</c:v>
                </c:pt>
                <c:pt idx="38">
                  <c:v>78</c:v>
                </c:pt>
                <c:pt idx="39">
                  <c:v>79</c:v>
                </c:pt>
                <c:pt idx="40">
                  <c:v>80</c:v>
                </c:pt>
                <c:pt idx="41">
                  <c:v>81</c:v>
                </c:pt>
                <c:pt idx="42">
                  <c:v>82</c:v>
                </c:pt>
                <c:pt idx="43">
                  <c:v>83</c:v>
                </c:pt>
                <c:pt idx="44">
                  <c:v>84</c:v>
                </c:pt>
                <c:pt idx="45">
                  <c:v>85</c:v>
                </c:pt>
              </c:numCache>
            </c:numRef>
          </c:cat>
          <c:val>
            <c:numRef>
              <c:f>List1!$C$2:$C$47</c:f>
              <c:numCache>
                <c:formatCode>0.0%</c:formatCode>
                <c:ptCount val="46"/>
                <c:pt idx="0">
                  <c:v>2.1924055073226346E-3</c:v>
                </c:pt>
                <c:pt idx="1">
                  <c:v>2.4021525433964288E-3</c:v>
                </c:pt>
                <c:pt idx="2">
                  <c:v>2.5595150928620089E-3</c:v>
                </c:pt>
                <c:pt idx="3">
                  <c:v>2.8682516412773282E-3</c:v>
                </c:pt>
                <c:pt idx="4">
                  <c:v>3.1661202676606637E-3</c:v>
                </c:pt>
                <c:pt idx="5">
                  <c:v>3.61875778115922E-3</c:v>
                </c:pt>
                <c:pt idx="6">
                  <c:v>3.8450338125694318E-3</c:v>
                </c:pt>
                <c:pt idx="7">
                  <c:v>4.3804822238230432E-3</c:v>
                </c:pt>
                <c:pt idx="8">
                  <c:v>4.8170468768077073E-3</c:v>
                </c:pt>
                <c:pt idx="9">
                  <c:v>5.611880542294348E-3</c:v>
                </c:pt>
                <c:pt idx="10">
                  <c:v>6.2464297245610114E-3</c:v>
                </c:pt>
                <c:pt idx="11">
                  <c:v>6.9632648216652491E-3</c:v>
                </c:pt>
                <c:pt idx="12">
                  <c:v>7.9412088820320671E-3</c:v>
                </c:pt>
                <c:pt idx="13">
                  <c:v>8.4485407066052232E-3</c:v>
                </c:pt>
                <c:pt idx="14">
                  <c:v>9.4786729857819912E-3</c:v>
                </c:pt>
                <c:pt idx="15">
                  <c:v>1.0573286945999093E-2</c:v>
                </c:pt>
                <c:pt idx="16">
                  <c:v>1.1031398210962358E-2</c:v>
                </c:pt>
                <c:pt idx="17">
                  <c:v>1.2541052692766006E-2</c:v>
                </c:pt>
                <c:pt idx="18">
                  <c:v>1.3011061498578006E-2</c:v>
                </c:pt>
                <c:pt idx="19">
                  <c:v>1.388242818932434E-2</c:v>
                </c:pt>
                <c:pt idx="20">
                  <c:v>1.5511060166329292E-2</c:v>
                </c:pt>
                <c:pt idx="21">
                  <c:v>1.6054471721099448E-2</c:v>
                </c:pt>
                <c:pt idx="22">
                  <c:v>1.8155921267139156E-2</c:v>
                </c:pt>
                <c:pt idx="23">
                  <c:v>1.9937846991864242E-2</c:v>
                </c:pt>
                <c:pt idx="24">
                  <c:v>2.1670009294134911E-2</c:v>
                </c:pt>
                <c:pt idx="25">
                  <c:v>2.3135359116022099E-2</c:v>
                </c:pt>
                <c:pt idx="26">
                  <c:v>2.5678776147735172E-2</c:v>
                </c:pt>
                <c:pt idx="27">
                  <c:v>2.658853991274349E-2</c:v>
                </c:pt>
                <c:pt idx="28">
                  <c:v>2.8093741284306854E-2</c:v>
                </c:pt>
                <c:pt idx="29">
                  <c:v>3.1792082657899921E-2</c:v>
                </c:pt>
                <c:pt idx="30">
                  <c:v>3.3886515707103167E-2</c:v>
                </c:pt>
                <c:pt idx="31">
                  <c:v>3.5969735491874835E-2</c:v>
                </c:pt>
                <c:pt idx="32">
                  <c:v>3.8253363959338413E-2</c:v>
                </c:pt>
                <c:pt idx="33">
                  <c:v>4.1919957363889211E-2</c:v>
                </c:pt>
                <c:pt idx="34">
                  <c:v>4.4772906057218564E-2</c:v>
                </c:pt>
                <c:pt idx="35">
                  <c:v>4.9605125180233321E-2</c:v>
                </c:pt>
                <c:pt idx="36">
                  <c:v>5.3513086246267348E-2</c:v>
                </c:pt>
                <c:pt idx="37">
                  <c:v>5.6550072847607324E-2</c:v>
                </c:pt>
                <c:pt idx="38">
                  <c:v>6.0932621613455536E-2</c:v>
                </c:pt>
                <c:pt idx="39">
                  <c:v>6.2393326762662564E-2</c:v>
                </c:pt>
                <c:pt idx="40">
                  <c:v>6.6109271991624932E-2</c:v>
                </c:pt>
                <c:pt idx="41">
                  <c:v>7.0790955180243226E-2</c:v>
                </c:pt>
                <c:pt idx="42">
                  <c:v>7.4409158050221566E-2</c:v>
                </c:pt>
                <c:pt idx="43">
                  <c:v>7.7482625169695868E-2</c:v>
                </c:pt>
                <c:pt idx="44">
                  <c:v>8.1951486912429761E-2</c:v>
                </c:pt>
                <c:pt idx="45">
                  <c:v>8.4321788180715909E-2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11A-45D1-83C1-7F21933F6E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01044240"/>
        <c:axId val="117276051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List1!$B$1</c15:sqref>
                        </c15:formulaRef>
                      </c:ext>
                    </c:extLst>
                    <c:strCache>
                      <c:ptCount val="1"/>
                      <c:pt idx="0">
                        <c:v>csu</c:v>
                      </c:pt>
                    </c:strCache>
                  </c:strRef>
                </c:tx>
                <c:spPr>
                  <a:ln w="28575" cap="rnd">
                    <a:solidFill>
                      <a:srgbClr val="2E5980"/>
                    </a:solidFill>
                    <a:round/>
                  </a:ln>
                  <a:effectLst/>
                </c:spPr>
                <c:marker>
                  <c:symbol val="none"/>
                </c:marker>
                <c:cat>
                  <c:numRef>
                    <c:extLst>
                      <c:ext uri="{02D57815-91ED-43cb-92C2-25804820EDAC}">
                        <c15:formulaRef>
                          <c15:sqref>List1!$A$2:$A$47</c15:sqref>
                        </c15:formulaRef>
                      </c:ext>
                    </c:extLst>
                    <c:numCache>
                      <c:formatCode>General</c:formatCode>
                      <c:ptCount val="46"/>
                      <c:pt idx="0">
                        <c:v>40</c:v>
                      </c:pt>
                      <c:pt idx="1">
                        <c:v>41</c:v>
                      </c:pt>
                      <c:pt idx="2">
                        <c:v>42</c:v>
                      </c:pt>
                      <c:pt idx="3">
                        <c:v>43</c:v>
                      </c:pt>
                      <c:pt idx="4">
                        <c:v>44</c:v>
                      </c:pt>
                      <c:pt idx="5">
                        <c:v>45</c:v>
                      </c:pt>
                      <c:pt idx="6">
                        <c:v>46</c:v>
                      </c:pt>
                      <c:pt idx="7">
                        <c:v>47</c:v>
                      </c:pt>
                      <c:pt idx="8">
                        <c:v>48</c:v>
                      </c:pt>
                      <c:pt idx="9">
                        <c:v>49</c:v>
                      </c:pt>
                      <c:pt idx="10">
                        <c:v>50</c:v>
                      </c:pt>
                      <c:pt idx="11">
                        <c:v>51</c:v>
                      </c:pt>
                      <c:pt idx="12">
                        <c:v>52</c:v>
                      </c:pt>
                      <c:pt idx="13">
                        <c:v>53</c:v>
                      </c:pt>
                      <c:pt idx="14">
                        <c:v>54</c:v>
                      </c:pt>
                      <c:pt idx="15">
                        <c:v>55</c:v>
                      </c:pt>
                      <c:pt idx="16">
                        <c:v>56</c:v>
                      </c:pt>
                      <c:pt idx="17">
                        <c:v>57</c:v>
                      </c:pt>
                      <c:pt idx="18">
                        <c:v>58</c:v>
                      </c:pt>
                      <c:pt idx="19">
                        <c:v>59</c:v>
                      </c:pt>
                      <c:pt idx="20">
                        <c:v>60</c:v>
                      </c:pt>
                      <c:pt idx="21">
                        <c:v>61</c:v>
                      </c:pt>
                      <c:pt idx="22">
                        <c:v>62</c:v>
                      </c:pt>
                      <c:pt idx="23">
                        <c:v>63</c:v>
                      </c:pt>
                      <c:pt idx="24">
                        <c:v>64</c:v>
                      </c:pt>
                      <c:pt idx="25">
                        <c:v>65</c:v>
                      </c:pt>
                      <c:pt idx="26">
                        <c:v>66</c:v>
                      </c:pt>
                      <c:pt idx="27">
                        <c:v>67</c:v>
                      </c:pt>
                      <c:pt idx="28">
                        <c:v>68</c:v>
                      </c:pt>
                      <c:pt idx="29">
                        <c:v>69</c:v>
                      </c:pt>
                      <c:pt idx="30">
                        <c:v>70</c:v>
                      </c:pt>
                      <c:pt idx="31">
                        <c:v>71</c:v>
                      </c:pt>
                      <c:pt idx="32">
                        <c:v>72</c:v>
                      </c:pt>
                      <c:pt idx="33">
                        <c:v>73</c:v>
                      </c:pt>
                      <c:pt idx="34">
                        <c:v>74</c:v>
                      </c:pt>
                      <c:pt idx="35">
                        <c:v>75</c:v>
                      </c:pt>
                      <c:pt idx="36">
                        <c:v>76</c:v>
                      </c:pt>
                      <c:pt idx="37">
                        <c:v>77</c:v>
                      </c:pt>
                      <c:pt idx="38">
                        <c:v>78</c:v>
                      </c:pt>
                      <c:pt idx="39">
                        <c:v>79</c:v>
                      </c:pt>
                      <c:pt idx="40">
                        <c:v>80</c:v>
                      </c:pt>
                      <c:pt idx="41">
                        <c:v>81</c:v>
                      </c:pt>
                      <c:pt idx="42">
                        <c:v>82</c:v>
                      </c:pt>
                      <c:pt idx="43">
                        <c:v>83</c:v>
                      </c:pt>
                      <c:pt idx="44">
                        <c:v>84</c:v>
                      </c:pt>
                      <c:pt idx="45">
                        <c:v>85</c:v>
                      </c:pt>
                    </c:numCache>
                  </c:numRef>
                </c:cat>
                <c:val>
                  <c:numRef>
                    <c:extLst>
                      <c:ext uri="{02D57815-91ED-43cb-92C2-25804820EDAC}">
                        <c15:formulaRef>
                          <c15:sqref>List1!$B$2:$B$47</c15:sqref>
                        </c15:formulaRef>
                      </c:ext>
                    </c:extLst>
                    <c:numCache>
                      <c:formatCode>0.0%</c:formatCode>
                      <c:ptCount val="46"/>
                      <c:pt idx="0">
                        <c:v>2.1546009016176083E-3</c:v>
                      </c:pt>
                      <c:pt idx="1">
                        <c:v>2.3043551024086303E-3</c:v>
                      </c:pt>
                      <c:pt idx="2">
                        <c:v>2.4000573148015474E-3</c:v>
                      </c:pt>
                      <c:pt idx="3">
                        <c:v>2.7802116330794633E-3</c:v>
                      </c:pt>
                      <c:pt idx="4">
                        <c:v>3.0975395430579964E-3</c:v>
                      </c:pt>
                      <c:pt idx="5">
                        <c:v>3.5216955833414108E-3</c:v>
                      </c:pt>
                      <c:pt idx="6">
                        <c:v>3.7590813711947868E-3</c:v>
                      </c:pt>
                      <c:pt idx="7">
                        <c:v>4.3070897718336118E-3</c:v>
                      </c:pt>
                      <c:pt idx="8">
                        <c:v>4.9071078063728114E-3</c:v>
                      </c:pt>
                      <c:pt idx="9">
                        <c:v>5.8050931257925291E-3</c:v>
                      </c:pt>
                      <c:pt idx="10">
                        <c:v>6.3396036172291021E-3</c:v>
                      </c:pt>
                      <c:pt idx="11">
                        <c:v>7.0001922401278062E-3</c:v>
                      </c:pt>
                      <c:pt idx="12">
                        <c:v>7.9805642459647285E-3</c:v>
                      </c:pt>
                      <c:pt idx="13">
                        <c:v>8.5421081661683166E-3</c:v>
                      </c:pt>
                      <c:pt idx="14">
                        <c:v>9.3578597813514415E-3</c:v>
                      </c:pt>
                      <c:pt idx="15">
                        <c:v>1.0399851218151386E-2</c:v>
                      </c:pt>
                      <c:pt idx="16">
                        <c:v>1.0716941516119155E-2</c:v>
                      </c:pt>
                      <c:pt idx="17">
                        <c:v>1.2161095766867707E-2</c:v>
                      </c:pt>
                      <c:pt idx="18">
                        <c:v>1.3133764071890076E-2</c:v>
                      </c:pt>
                      <c:pt idx="19">
                        <c:v>1.45229477782171E-2</c:v>
                      </c:pt>
                      <c:pt idx="20">
                        <c:v>1.5580979445846297E-2</c:v>
                      </c:pt>
                      <c:pt idx="21">
                        <c:v>1.6169697784650553E-2</c:v>
                      </c:pt>
                      <c:pt idx="22">
                        <c:v>1.8221586896991198E-2</c:v>
                      </c:pt>
                      <c:pt idx="23">
                        <c:v>1.9181027243105244E-2</c:v>
                      </c:pt>
                      <c:pt idx="24">
                        <c:v>2.0976040910382271E-2</c:v>
                      </c:pt>
                      <c:pt idx="25">
                        <c:v>2.2857706041560844E-2</c:v>
                      </c:pt>
                      <c:pt idx="26">
                        <c:v>2.5787083943112313E-2</c:v>
                      </c:pt>
                      <c:pt idx="27">
                        <c:v>2.680659715410964E-2</c:v>
                      </c:pt>
                      <c:pt idx="28">
                        <c:v>2.8295727170579123E-2</c:v>
                      </c:pt>
                      <c:pt idx="29">
                        <c:v>3.1973245166303538E-2</c:v>
                      </c:pt>
                      <c:pt idx="30">
                        <c:v>3.4385668802025392E-2</c:v>
                      </c:pt>
                      <c:pt idx="31">
                        <c:v>3.7017771998266148E-2</c:v>
                      </c:pt>
                      <c:pt idx="32">
                        <c:v>3.9701721535276215E-2</c:v>
                      </c:pt>
                      <c:pt idx="33">
                        <c:v>4.2441615378130008E-2</c:v>
                      </c:pt>
                      <c:pt idx="34">
                        <c:v>4.5317017977622262E-2</c:v>
                      </c:pt>
                      <c:pt idx="35">
                        <c:v>5.2345384442484912E-2</c:v>
                      </c:pt>
                      <c:pt idx="36">
                        <c:v>6.1598342010817368E-2</c:v>
                      </c:pt>
                      <c:pt idx="37">
                        <c:v>5.7625246003521736E-2</c:v>
                      </c:pt>
                      <c:pt idx="38">
                        <c:v>6.4789804976142604E-2</c:v>
                      </c:pt>
                      <c:pt idx="39">
                        <c:v>6.9625516390364295E-2</c:v>
                      </c:pt>
                      <c:pt idx="40">
                        <c:v>7.1677275864713549E-2</c:v>
                      </c:pt>
                      <c:pt idx="41">
                        <c:v>7.6305422848042911E-2</c:v>
                      </c:pt>
                      <c:pt idx="42">
                        <c:v>8.5065146892330135E-2</c:v>
                      </c:pt>
                      <c:pt idx="43">
                        <c:v>8.6178531990174209E-2</c:v>
                      </c:pt>
                      <c:pt idx="44">
                        <c:v>9.26628961028899E-2</c:v>
                      </c:pt>
                      <c:pt idx="45">
                        <c:v>9.4446576717545985E-2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C9A9-41BD-9810-511D7CA053CC}"/>
                  </c:ext>
                </c:extLst>
              </c15:ser>
            </c15:filteredLineSeries>
          </c:ext>
        </c:extLst>
      </c:lineChart>
      <c:catAx>
        <c:axId val="301044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72760512"/>
        <c:crosses val="autoZero"/>
        <c:auto val="1"/>
        <c:lblAlgn val="ctr"/>
        <c:lblOffset val="100"/>
        <c:tickLblSkip val="5"/>
        <c:tickMarkSkip val="5"/>
        <c:noMultiLvlLbl val="0"/>
      </c:catAx>
      <c:valAx>
        <c:axId val="1172760512"/>
        <c:scaling>
          <c:orientation val="minMax"/>
          <c:max val="0.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1044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9A0-4BD5-AAE2-2902B6110DB4}"/>
              </c:ext>
            </c:extLst>
          </c:dPt>
          <c:dPt>
            <c:idx val="7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9E3-4E5D-A2AA-6CEB3CB1179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List1!$A$2:$A$16</c:f>
              <c:numCache>
                <c:formatCode>General</c:formatCode>
                <c:ptCount val="15"/>
              </c:numCache>
            </c:num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0.12892104322972489</c:v>
                </c:pt>
                <c:pt idx="1">
                  <c:v>0.1248090108974278</c:v>
                </c:pt>
                <c:pt idx="2">
                  <c:v>0.12468361263390233</c:v>
                </c:pt>
                <c:pt idx="3">
                  <c:v>0.12431643488126044</c:v>
                </c:pt>
                <c:pt idx="4">
                  <c:v>0.12051327457737941</c:v>
                </c:pt>
                <c:pt idx="5">
                  <c:v>0.11990258691384409</c:v>
                </c:pt>
                <c:pt idx="6">
                  <c:v>0.11924841324703073</c:v>
                </c:pt>
                <c:pt idx="7">
                  <c:v>0.11690743454339352</c:v>
                </c:pt>
                <c:pt idx="8">
                  <c:v>0.11604244031830238</c:v>
                </c:pt>
                <c:pt idx="9">
                  <c:v>0.11583533437819028</c:v>
                </c:pt>
                <c:pt idx="10">
                  <c:v>0.11480438080314724</c:v>
                </c:pt>
                <c:pt idx="11">
                  <c:v>0.11124217794720564</c:v>
                </c:pt>
                <c:pt idx="12">
                  <c:v>0.10935675962502212</c:v>
                </c:pt>
                <c:pt idx="13">
                  <c:v>0.10658433839229038</c:v>
                </c:pt>
                <c:pt idx="14">
                  <c:v>0.10480273913445819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9E3-4E5D-A2AA-6CEB3CB11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459994864"/>
        <c:axId val="1363698223"/>
      </c:barChart>
      <c:catAx>
        <c:axId val="1459994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63698223"/>
        <c:crosses val="autoZero"/>
        <c:auto val="1"/>
        <c:lblAlgn val="ctr"/>
        <c:lblOffset val="100"/>
        <c:noMultiLvlLbl val="0"/>
      </c:catAx>
      <c:valAx>
        <c:axId val="1363698223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b="1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200" b="1" baseline="0" dirty="0">
                    <a:solidFill>
                      <a:schemeClr val="tx1"/>
                    </a:solidFill>
                  </a:rPr>
                  <a:t> obyvatel</a:t>
                </a:r>
                <a:endParaRPr lang="cs-CZ" sz="1200" b="1" dirty="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5999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599-4F02-B32C-65B508F96266}"/>
              </c:ext>
            </c:extLst>
          </c:dPt>
          <c:dPt>
            <c:idx val="7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599-4F02-B32C-65B508F9626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List1!$A$2:$A$16</c:f>
              <c:numCache>
                <c:formatCode>General</c:formatCode>
                <c:ptCount val="15"/>
              </c:numCache>
            </c:num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0.2153306546495882</c:v>
                </c:pt>
                <c:pt idx="1">
                  <c:v>0.21357975749456617</c:v>
                </c:pt>
                <c:pt idx="2">
                  <c:v>0.20680345572354211</c:v>
                </c:pt>
                <c:pt idx="3">
                  <c:v>0.1999458630334747</c:v>
                </c:pt>
                <c:pt idx="4">
                  <c:v>0.19718701356459861</c:v>
                </c:pt>
                <c:pt idx="5">
                  <c:v>0.19606701597774759</c:v>
                </c:pt>
                <c:pt idx="6">
                  <c:v>0.19560943643512452</c:v>
                </c:pt>
                <c:pt idx="7">
                  <c:v>0.19343607353050427</c:v>
                </c:pt>
                <c:pt idx="8">
                  <c:v>0.19052314116691799</c:v>
                </c:pt>
                <c:pt idx="9">
                  <c:v>0.18803986710963455</c:v>
                </c:pt>
                <c:pt idx="10">
                  <c:v>0.18569052710178868</c:v>
                </c:pt>
                <c:pt idx="11">
                  <c:v>0.18175699496810999</c:v>
                </c:pt>
                <c:pt idx="12">
                  <c:v>0.17624993301537967</c:v>
                </c:pt>
                <c:pt idx="13">
                  <c:v>0.17506730949846597</c:v>
                </c:pt>
                <c:pt idx="14">
                  <c:v>0.16933596318211702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599-4F02-B32C-65B508F962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459994864"/>
        <c:axId val="1363698223"/>
      </c:barChart>
      <c:catAx>
        <c:axId val="1459994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63698223"/>
        <c:crosses val="autoZero"/>
        <c:auto val="1"/>
        <c:lblAlgn val="ctr"/>
        <c:lblOffset val="100"/>
        <c:noMultiLvlLbl val="0"/>
      </c:catAx>
      <c:valAx>
        <c:axId val="1363698223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b="1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200" b="1" baseline="0" dirty="0">
                    <a:solidFill>
                      <a:schemeClr val="tx1"/>
                    </a:solidFill>
                  </a:rPr>
                  <a:t> obyvatel</a:t>
                </a:r>
                <a:endParaRPr lang="cs-CZ" sz="1200" b="1" dirty="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5999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31D-4265-A3D6-E8E02B42496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List1!$A$2:$A$16</c:f>
              <c:numCache>
                <c:formatCode>General</c:formatCode>
                <c:ptCount val="15"/>
              </c:numCache>
            </c:num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0.36564661456648101</c:v>
                </c:pt>
                <c:pt idx="1">
                  <c:v>0.35739882910341914</c:v>
                </c:pt>
                <c:pt idx="2">
                  <c:v>0.35467121900080045</c:v>
                </c:pt>
                <c:pt idx="3">
                  <c:v>0.34867352463454249</c:v>
                </c:pt>
                <c:pt idx="4">
                  <c:v>0.34707287590872893</c:v>
                </c:pt>
                <c:pt idx="5">
                  <c:v>0.34693403889894631</c:v>
                </c:pt>
                <c:pt idx="6">
                  <c:v>0.34629441039140713</c:v>
                </c:pt>
                <c:pt idx="7">
                  <c:v>0.34439005161011121</c:v>
                </c:pt>
                <c:pt idx="8">
                  <c:v>0.34075889671434334</c:v>
                </c:pt>
                <c:pt idx="9">
                  <c:v>0.33365328905837893</c:v>
                </c:pt>
                <c:pt idx="10">
                  <c:v>0.33303301222075909</c:v>
                </c:pt>
                <c:pt idx="11">
                  <c:v>0.33098573202608705</c:v>
                </c:pt>
                <c:pt idx="12">
                  <c:v>0.32916928666247469</c:v>
                </c:pt>
                <c:pt idx="13">
                  <c:v>0.32122796094717471</c:v>
                </c:pt>
                <c:pt idx="14">
                  <c:v>0.3205324983628029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31D-4265-A3D6-E8E02B4249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459994864"/>
        <c:axId val="1363698223"/>
      </c:barChart>
      <c:catAx>
        <c:axId val="1459994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63698223"/>
        <c:crosses val="autoZero"/>
        <c:auto val="1"/>
        <c:lblAlgn val="ctr"/>
        <c:lblOffset val="100"/>
        <c:noMultiLvlLbl val="0"/>
      </c:catAx>
      <c:valAx>
        <c:axId val="1363698223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b="1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200" b="1" baseline="0" dirty="0">
                    <a:solidFill>
                      <a:schemeClr val="tx1"/>
                    </a:solidFill>
                  </a:rPr>
                  <a:t> obyvatel</a:t>
                </a:r>
                <a:endParaRPr lang="cs-CZ" sz="1200" b="1" dirty="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5999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spPr>
            <a:solidFill>
              <a:srgbClr val="D71440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17C-47E1-91B5-9EBD22E6B758}"/>
              </c:ext>
            </c:extLst>
          </c:dPt>
          <c:dPt>
            <c:idx val="6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58E-4DAF-81DB-AA8C03D3C138}"/>
              </c:ext>
            </c:extLst>
          </c:dPt>
          <c:dPt>
            <c:idx val="7"/>
            <c:invertIfNegative val="0"/>
            <c:bubble3D val="0"/>
            <c:spPr>
              <a:solidFill>
                <a:srgbClr val="D7144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58E-4DAF-81DB-AA8C03D3C13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List1!$A$2:$A$16</c:f>
              <c:numCache>
                <c:formatCode>General</c:formatCode>
                <c:ptCount val="15"/>
              </c:numCache>
            </c:num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0.48588402472221748</c:v>
                </c:pt>
                <c:pt idx="1">
                  <c:v>0.47724684327803912</c:v>
                </c:pt>
                <c:pt idx="2">
                  <c:v>0.4738537971318143</c:v>
                </c:pt>
                <c:pt idx="3">
                  <c:v>0.46200838566468727</c:v>
                </c:pt>
                <c:pt idx="4">
                  <c:v>0.46157952942073754</c:v>
                </c:pt>
                <c:pt idx="5">
                  <c:v>0.46120491047919959</c:v>
                </c:pt>
                <c:pt idx="6">
                  <c:v>0.46102598893839819</c:v>
                </c:pt>
                <c:pt idx="7">
                  <c:v>0.45953644034606755</c:v>
                </c:pt>
                <c:pt idx="8">
                  <c:v>0.45739526930749502</c:v>
                </c:pt>
                <c:pt idx="9">
                  <c:v>0.45670921462102432</c:v>
                </c:pt>
                <c:pt idx="10">
                  <c:v>0.45507157503401491</c:v>
                </c:pt>
                <c:pt idx="11">
                  <c:v>0.44979994574799947</c:v>
                </c:pt>
                <c:pt idx="12">
                  <c:v>0.44757332348505829</c:v>
                </c:pt>
                <c:pt idx="13">
                  <c:v>0.44259122742351642</c:v>
                </c:pt>
                <c:pt idx="14">
                  <c:v>0.42732922082356423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58E-4DAF-81DB-AA8C03D3C1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459994864"/>
        <c:axId val="1363698223"/>
      </c:barChart>
      <c:catAx>
        <c:axId val="145999486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one"/>
        <c:crossAx val="1363698223"/>
        <c:crosses val="autoZero"/>
        <c:auto val="1"/>
        <c:lblAlgn val="ctr"/>
        <c:lblOffset val="100"/>
        <c:noMultiLvlLbl val="0"/>
      </c:catAx>
      <c:valAx>
        <c:axId val="1363698223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b="1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200" b="1" baseline="0" dirty="0">
                    <a:solidFill>
                      <a:schemeClr val="tx1"/>
                    </a:solidFill>
                  </a:rPr>
                  <a:t> obyvatel</a:t>
                </a:r>
                <a:endParaRPr lang="cs-CZ" sz="1200" b="1" dirty="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5999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32C77"/>
            </a:solidFill>
            <a:ln w="3175">
              <a:noFill/>
            </a:ln>
            <a:effectLst/>
          </c:spPr>
          <c:invertIfNegative val="0"/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19E-4261-9368-9B9D8FFBC7C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19E-4261-9368-9B9D8FFBC7C5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8CB-4B7F-A0C3-15E1E3FE524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119E-4261-9368-9B9D8FFBC7C5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8CB-4B7F-A0C3-15E1E3FE524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 </c:v>
                </c:pt>
                <c:pt idx="1">
                  <c:v>Moravskoslezský kraj </c:v>
                </c:pt>
                <c:pt idx="2">
                  <c:v>Karlovarský kraj </c:v>
                </c:pt>
                <c:pt idx="3">
                  <c:v>Liberecký kraj </c:v>
                </c:pt>
                <c:pt idx="4">
                  <c:v>Zlínský kraj </c:v>
                </c:pt>
                <c:pt idx="5">
                  <c:v>Plzeňský kraj </c:v>
                </c:pt>
                <c:pt idx="6">
                  <c:v>Olomoucký kraj </c:v>
                </c:pt>
                <c:pt idx="7">
                  <c:v>Kraj Vysočina </c:v>
                </c:pt>
                <c:pt idx="8">
                  <c:v>Jihočeský kraj </c:v>
                </c:pt>
                <c:pt idx="9">
                  <c:v>Pardubický kraj </c:v>
                </c:pt>
                <c:pt idx="10">
                  <c:v>Královéhradecký kraj </c:v>
                </c:pt>
                <c:pt idx="11">
                  <c:v>Jihomoravský kraj </c:v>
                </c:pt>
                <c:pt idx="12">
                  <c:v>Středočeský kraj </c:v>
                </c:pt>
                <c:pt idx="13">
                  <c:v>Česko</c:v>
                </c:pt>
                <c:pt idx="14">
                  <c:v>Hl. m. Praha 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361</c:v>
                </c:pt>
                <c:pt idx="1">
                  <c:v>353</c:v>
                </c:pt>
                <c:pt idx="2">
                  <c:v>343</c:v>
                </c:pt>
                <c:pt idx="3">
                  <c:v>339</c:v>
                </c:pt>
                <c:pt idx="4">
                  <c:v>339</c:v>
                </c:pt>
                <c:pt idx="5">
                  <c:v>334</c:v>
                </c:pt>
                <c:pt idx="6">
                  <c:v>331</c:v>
                </c:pt>
                <c:pt idx="7">
                  <c:v>323</c:v>
                </c:pt>
                <c:pt idx="8">
                  <c:v>287</c:v>
                </c:pt>
                <c:pt idx="9">
                  <c:v>272</c:v>
                </c:pt>
                <c:pt idx="10">
                  <c:v>266</c:v>
                </c:pt>
                <c:pt idx="11">
                  <c:v>256</c:v>
                </c:pt>
                <c:pt idx="12">
                  <c:v>255</c:v>
                </c:pt>
                <c:pt idx="13">
                  <c:v>242</c:v>
                </c:pt>
                <c:pt idx="14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E0-4563-9FB3-E75862551B6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C10C1D"/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119E-4261-9368-9B9D8FFBC7C5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119E-4261-9368-9B9D8FFBC7C5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19E-4261-9368-9B9D8FFBC7C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119E-4261-9368-9B9D8FFBC7C5}"/>
              </c:ext>
            </c:extLst>
          </c:dPt>
          <c:dPt>
            <c:idx val="13"/>
            <c:invertIfNegative val="0"/>
            <c:bubble3D val="0"/>
            <c:spPr>
              <a:solidFill>
                <a:srgbClr val="FFC000"/>
              </a:solidFill>
              <a:ln w="317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4679-4036-B371-5D2842044376}"/>
              </c:ext>
            </c:extLst>
          </c:dPt>
          <c:cat>
            <c:strRef>
              <c:f>List1!$A$2:$A$16</c:f>
              <c:strCache>
                <c:ptCount val="15"/>
                <c:pt idx="0">
                  <c:v>Ústecký kraj </c:v>
                </c:pt>
                <c:pt idx="1">
                  <c:v>Moravskoslezský kraj </c:v>
                </c:pt>
                <c:pt idx="2">
                  <c:v>Karlovarský kraj </c:v>
                </c:pt>
                <c:pt idx="3">
                  <c:v>Liberecký kraj </c:v>
                </c:pt>
                <c:pt idx="4">
                  <c:v>Zlínský kraj </c:v>
                </c:pt>
                <c:pt idx="5">
                  <c:v>Plzeňský kraj </c:v>
                </c:pt>
                <c:pt idx="6">
                  <c:v>Olomoucký kraj </c:v>
                </c:pt>
                <c:pt idx="7">
                  <c:v>Kraj Vysočina </c:v>
                </c:pt>
                <c:pt idx="8">
                  <c:v>Jihočeský kraj </c:v>
                </c:pt>
                <c:pt idx="9">
                  <c:v>Pardubický kraj </c:v>
                </c:pt>
                <c:pt idx="10">
                  <c:v>Královéhradecký kraj </c:v>
                </c:pt>
                <c:pt idx="11">
                  <c:v>Jihomoravský kraj </c:v>
                </c:pt>
                <c:pt idx="12">
                  <c:v>Středočeský kraj </c:v>
                </c:pt>
                <c:pt idx="13">
                  <c:v>Česko</c:v>
                </c:pt>
                <c:pt idx="14">
                  <c:v>Hl. m. Praha 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13">
                  <c:v>242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8E0-4563-9FB3-E75862551B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98</c:v>
                </c:pt>
                <c:pt idx="1">
                  <c:v>95</c:v>
                </c:pt>
                <c:pt idx="2">
                  <c:v>85</c:v>
                </c:pt>
                <c:pt idx="3">
                  <c:v>77</c:v>
                </c:pt>
                <c:pt idx="4">
                  <c:v>70</c:v>
                </c:pt>
                <c:pt idx="5">
                  <c:v>74</c:v>
                </c:pt>
                <c:pt idx="6">
                  <c:v>72</c:v>
                </c:pt>
                <c:pt idx="7">
                  <c:v>72</c:v>
                </c:pt>
                <c:pt idx="8">
                  <c:v>69</c:v>
                </c:pt>
                <c:pt idx="9">
                  <c:v>66</c:v>
                </c:pt>
                <c:pt idx="10">
                  <c:v>80</c:v>
                </c:pt>
                <c:pt idx="11">
                  <c:v>81</c:v>
                </c:pt>
                <c:pt idx="12" formatCode="General">
                  <c:v>74</c:v>
                </c:pt>
                <c:pt idx="13" formatCode="General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33-458E-BBC7-E7A5F9F312F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C121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346</c:v>
                </c:pt>
                <c:pt idx="1">
                  <c:v>350</c:v>
                </c:pt>
                <c:pt idx="2">
                  <c:v>287</c:v>
                </c:pt>
                <c:pt idx="3">
                  <c:v>289</c:v>
                </c:pt>
                <c:pt idx="4">
                  <c:v>301</c:v>
                </c:pt>
                <c:pt idx="5">
                  <c:v>346</c:v>
                </c:pt>
                <c:pt idx="6">
                  <c:v>367</c:v>
                </c:pt>
                <c:pt idx="7">
                  <c:v>334</c:v>
                </c:pt>
                <c:pt idx="8">
                  <c:v>343</c:v>
                </c:pt>
                <c:pt idx="9">
                  <c:v>346</c:v>
                </c:pt>
                <c:pt idx="10">
                  <c:v>336</c:v>
                </c:pt>
                <c:pt idx="11">
                  <c:v>364</c:v>
                </c:pt>
                <c:pt idx="12" formatCode="General">
                  <c:v>334</c:v>
                </c:pt>
                <c:pt idx="13" formatCode="General">
                  <c:v>361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rgbClr val="232C77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232C77"/>
              </a:solidFill>
              <a:ln w="9525">
                <a:noFill/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0.0</c:formatCode>
                <c:ptCount val="14"/>
                <c:pt idx="0">
                  <c:v>310</c:v>
                </c:pt>
                <c:pt idx="1">
                  <c:v>292</c:v>
                </c:pt>
                <c:pt idx="2">
                  <c:v>254</c:v>
                </c:pt>
                <c:pt idx="3">
                  <c:v>253</c:v>
                </c:pt>
                <c:pt idx="4">
                  <c:v>247</c:v>
                </c:pt>
                <c:pt idx="5">
                  <c:v>263</c:v>
                </c:pt>
                <c:pt idx="6">
                  <c:v>270</c:v>
                </c:pt>
                <c:pt idx="7">
                  <c:v>260</c:v>
                </c:pt>
                <c:pt idx="8">
                  <c:v>254</c:v>
                </c:pt>
                <c:pt idx="9">
                  <c:v>265</c:v>
                </c:pt>
                <c:pt idx="10">
                  <c:v>284</c:v>
                </c:pt>
                <c:pt idx="11">
                  <c:v>271</c:v>
                </c:pt>
                <c:pt idx="12" formatCode="General">
                  <c:v>257</c:v>
                </c:pt>
                <c:pt idx="13" formatCode="General">
                  <c:v>242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</c:scaling>
        <c:delete val="0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#,##0" sourceLinked="0"/>
        <c:majorTickMark val="out"/>
        <c:minorTickMark val="out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  <c:minorUnit val="5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4945440749715241E-2"/>
          <c:y val="0.88306021647870281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percentStacked"/>
        <c:varyColors val="0"/>
        <c:ser>
          <c:idx val="3"/>
          <c:order val="0"/>
          <c:tx>
            <c:strRef>
              <c:f>List1!$B$1</c:f>
              <c:strCache>
                <c:ptCount val="1"/>
                <c:pt idx="0">
                  <c:v>Bez invalidního a starobního důchodu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0%</c:formatCode>
                <c:ptCount val="2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0.97041420118343191</c:v>
                </c:pt>
                <c:pt idx="4">
                  <c:v>0.78454332552693207</c:v>
                </c:pt>
                <c:pt idx="5">
                  <c:v>0.60839160839160844</c:v>
                </c:pt>
                <c:pt idx="6">
                  <c:v>0.59527326440177253</c:v>
                </c:pt>
                <c:pt idx="7">
                  <c:v>0.62142857142857144</c:v>
                </c:pt>
                <c:pt idx="8">
                  <c:v>0.61337820782498953</c:v>
                </c:pt>
                <c:pt idx="9">
                  <c:v>0.59702062643239118</c:v>
                </c:pt>
                <c:pt idx="10">
                  <c:v>0.56853693181818177</c:v>
                </c:pt>
                <c:pt idx="11">
                  <c:v>0.5083745994756772</c:v>
                </c:pt>
                <c:pt idx="12">
                  <c:v>0.31588037899723648</c:v>
                </c:pt>
                <c:pt idx="13">
                  <c:v>6.9746852953382205E-2</c:v>
                </c:pt>
                <c:pt idx="14">
                  <c:v>3.7825677513864182E-2</c:v>
                </c:pt>
                <c:pt idx="15">
                  <c:v>2.8293336485794223E-2</c:v>
                </c:pt>
                <c:pt idx="16">
                  <c:v>2.2761894901867984E-2</c:v>
                </c:pt>
                <c:pt idx="17">
                  <c:v>2.5684720568307805E-2</c:v>
                </c:pt>
                <c:pt idx="18">
                  <c:v>3.3833184124142046E-2</c:v>
                </c:pt>
                <c:pt idx="19">
                  <c:v>3.9471774778696851E-2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DB-4406-8BD0-393B0BA9B7B3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Invalidní důchod 1. stupně</c:v>
                </c:pt>
              </c:strCache>
            </c:strRef>
          </c:tx>
          <c:spPr>
            <a:solidFill>
              <a:srgbClr val="FF99CC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7.3964497041420114E-3</c:v>
                </c:pt>
                <c:pt idx="4">
                  <c:v>5.6206088992974239E-2</c:v>
                </c:pt>
                <c:pt idx="5">
                  <c:v>0.10256410256410256</c:v>
                </c:pt>
                <c:pt idx="6">
                  <c:v>9.8966026587887737E-2</c:v>
                </c:pt>
                <c:pt idx="7">
                  <c:v>0.10357142857142858</c:v>
                </c:pt>
                <c:pt idx="8">
                  <c:v>0.10433319310054691</c:v>
                </c:pt>
                <c:pt idx="9">
                  <c:v>0.10676088617265088</c:v>
                </c:pt>
                <c:pt idx="10">
                  <c:v>0.12417140151515152</c:v>
                </c:pt>
                <c:pt idx="11">
                  <c:v>0.1333381881736091</c:v>
                </c:pt>
                <c:pt idx="12">
                  <c:v>9.1196210027635213E-2</c:v>
                </c:pt>
                <c:pt idx="13">
                  <c:v>3.3199612671185502E-4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DB-4406-8BD0-393B0BA9B7B3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Invalidní důchod 2. stupně</c:v>
                </c:pt>
              </c:strCache>
            </c:strRef>
          </c:tx>
          <c:spPr>
            <a:solidFill>
              <a:srgbClr val="FF6699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2.9585798816568047E-3</c:v>
                </c:pt>
                <c:pt idx="4">
                  <c:v>2.8103044496487119E-2</c:v>
                </c:pt>
                <c:pt idx="5">
                  <c:v>6.9930069930069935E-2</c:v>
                </c:pt>
                <c:pt idx="6">
                  <c:v>6.6469719350073855E-2</c:v>
                </c:pt>
                <c:pt idx="7">
                  <c:v>8.2142857142857142E-2</c:v>
                </c:pt>
                <c:pt idx="8">
                  <c:v>8.4981068573832558E-2</c:v>
                </c:pt>
                <c:pt idx="9">
                  <c:v>9.8548510313216195E-2</c:v>
                </c:pt>
                <c:pt idx="10">
                  <c:v>0.10523200757575757</c:v>
                </c:pt>
                <c:pt idx="11">
                  <c:v>0.11855519953393534</c:v>
                </c:pt>
                <c:pt idx="12">
                  <c:v>8.9271614686142919E-2</c:v>
                </c:pt>
                <c:pt idx="13">
                  <c:v>3.873288144971642E-4</c:v>
                </c:pt>
                <c:pt idx="14">
                  <c:v>0</c:v>
                </c:pt>
                <c:pt idx="15">
                  <c:v>1.3135253707425359E-5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1DB-4406-8BD0-393B0BA9B7B3}"/>
            </c:ext>
          </c:extLst>
        </c:ser>
        <c:ser>
          <c:idx val="0"/>
          <c:order val="3"/>
          <c:tx>
            <c:strRef>
              <c:f>List1!$E$1</c:f>
              <c:strCache>
                <c:ptCount val="1"/>
                <c:pt idx="0">
                  <c:v>Invalidní důchod 3. stupně</c:v>
                </c:pt>
              </c:strCache>
            </c:strRef>
          </c:tx>
          <c:spPr>
            <a:solidFill>
              <a:srgbClr val="CC0066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List1!$E$2:$E$21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1.9230769230769232E-2</c:v>
                </c:pt>
                <c:pt idx="4">
                  <c:v>0.13114754098360656</c:v>
                </c:pt>
                <c:pt idx="5">
                  <c:v>0.21911421911421911</c:v>
                </c:pt>
                <c:pt idx="6">
                  <c:v>0.23929098966026588</c:v>
                </c:pt>
                <c:pt idx="7">
                  <c:v>0.19285714285714287</c:v>
                </c:pt>
                <c:pt idx="8">
                  <c:v>0.19730753050063105</c:v>
                </c:pt>
                <c:pt idx="9">
                  <c:v>0.19766997708174178</c:v>
                </c:pt>
                <c:pt idx="10">
                  <c:v>0.20205965909090909</c:v>
                </c:pt>
                <c:pt idx="11">
                  <c:v>0.23427031750655403</c:v>
                </c:pt>
                <c:pt idx="12">
                  <c:v>0.25009869719699962</c:v>
                </c:pt>
                <c:pt idx="13">
                  <c:v>2.8772997648360771E-3</c:v>
                </c:pt>
                <c:pt idx="14">
                  <c:v>0</c:v>
                </c:pt>
                <c:pt idx="15">
                  <c:v>0</c:v>
                </c:pt>
                <c:pt idx="16">
                  <c:v>1.4790055166905773E-5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1DB-4406-8BD0-393B0BA9B7B3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Starobní důchod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List1!$F$2:$F$21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5.4616953102242932E-3</c:v>
                </c:pt>
                <c:pt idx="12">
                  <c:v>0.25355309909198581</c:v>
                </c:pt>
                <c:pt idx="13">
                  <c:v>0.92665652234057272</c:v>
                </c:pt>
                <c:pt idx="14">
                  <c:v>0.96217432248613577</c:v>
                </c:pt>
                <c:pt idx="15">
                  <c:v>0.97169352826049837</c:v>
                </c:pt>
                <c:pt idx="16">
                  <c:v>0.97722331504296511</c:v>
                </c:pt>
                <c:pt idx="17">
                  <c:v>0.97431527943169216</c:v>
                </c:pt>
                <c:pt idx="18">
                  <c:v>0.96616681587585795</c:v>
                </c:pt>
                <c:pt idx="19">
                  <c:v>0.9605282252213031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1DB-4406-8BD0-393B0BA9B7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232099615"/>
        <c:axId val="1376469055"/>
      </c:barChart>
      <c:catAx>
        <c:axId val="123209961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376469055"/>
        <c:crosses val="autoZero"/>
        <c:auto val="1"/>
        <c:lblAlgn val="ctr"/>
        <c:lblOffset val="100"/>
        <c:noMultiLvlLbl val="0"/>
      </c:catAx>
      <c:valAx>
        <c:axId val="137646905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23209961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col"/>
        <c:grouping val="percentStacked"/>
        <c:varyColors val="0"/>
        <c:ser>
          <c:idx val="3"/>
          <c:order val="0"/>
          <c:tx>
            <c:strRef>
              <c:f>List1!$B$1</c:f>
              <c:strCache>
                <c:ptCount val="1"/>
                <c:pt idx="0">
                  <c:v>Bez invalidního a starobního důchodu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0%</c:formatCode>
                <c:ptCount val="20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0.99623496490713093</c:v>
                </c:pt>
                <c:pt idx="4">
                  <c:v>0.98046926229508202</c:v>
                </c:pt>
                <c:pt idx="5">
                  <c:v>0.97542547680715797</c:v>
                </c:pt>
                <c:pt idx="6">
                  <c:v>0.97236721801407366</c:v>
                </c:pt>
                <c:pt idx="7">
                  <c:v>0.96651662016197248</c:v>
                </c:pt>
                <c:pt idx="8">
                  <c:v>0.95359619770683246</c:v>
                </c:pt>
                <c:pt idx="9">
                  <c:v>0.93452282184676549</c:v>
                </c:pt>
                <c:pt idx="10">
                  <c:v>0.90555080154366574</c:v>
                </c:pt>
                <c:pt idx="11">
                  <c:v>0.85552258372595513</c:v>
                </c:pt>
                <c:pt idx="12">
                  <c:v>0.52815505130131168</c:v>
                </c:pt>
                <c:pt idx="13">
                  <c:v>6.7330508277041984E-2</c:v>
                </c:pt>
                <c:pt idx="14">
                  <c:v>3.9073880043954921E-2</c:v>
                </c:pt>
                <c:pt idx="15">
                  <c:v>3.0022951309466299E-2</c:v>
                </c:pt>
                <c:pt idx="16">
                  <c:v>2.734787682565688E-2</c:v>
                </c:pt>
                <c:pt idx="17">
                  <c:v>3.1912420073629141E-2</c:v>
                </c:pt>
                <c:pt idx="18">
                  <c:v>4.0455283618125115E-2</c:v>
                </c:pt>
                <c:pt idx="19">
                  <c:v>6.2839734782868403E-2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D40-43AC-AA9A-D0943C6CE15D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Invalidní důchod 1. stupně</c:v>
                </c:pt>
              </c:strCache>
            </c:strRef>
          </c:tx>
          <c:spPr>
            <a:solidFill>
              <a:srgbClr val="FF99CC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7.9976235632840524E-4</c:v>
                </c:pt>
                <c:pt idx="4">
                  <c:v>5.6270491803278692E-3</c:v>
                </c:pt>
                <c:pt idx="5">
                  <c:v>7.805980692253355E-3</c:v>
                </c:pt>
                <c:pt idx="6">
                  <c:v>9.3960180303539059E-3</c:v>
                </c:pt>
                <c:pt idx="7">
                  <c:v>1.2823628921706836E-2</c:v>
                </c:pt>
                <c:pt idx="8">
                  <c:v>1.9520886236340036E-2</c:v>
                </c:pt>
                <c:pt idx="9">
                  <c:v>2.9666719807564877E-2</c:v>
                </c:pt>
                <c:pt idx="10">
                  <c:v>4.4942889285607947E-2</c:v>
                </c:pt>
                <c:pt idx="11">
                  <c:v>6.5806235383271572E-2</c:v>
                </c:pt>
                <c:pt idx="12">
                  <c:v>5.3137097905849917E-2</c:v>
                </c:pt>
                <c:pt idx="13">
                  <c:v>2.936939708823406E-4</c:v>
                </c:pt>
                <c:pt idx="14">
                  <c:v>0</c:v>
                </c:pt>
                <c:pt idx="15">
                  <c:v>1.9400937841335252E-6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D40-43AC-AA9A-D0943C6CE15D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Invalidní důchod 2. stupně</c:v>
                </c:pt>
              </c:strCache>
            </c:strRef>
          </c:tx>
          <c:spPr>
            <a:solidFill>
              <a:srgbClr val="FF6699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5.2907355880186808E-4</c:v>
                </c:pt>
                <c:pt idx="4">
                  <c:v>3.1229508196721312E-3</c:v>
                </c:pt>
                <c:pt idx="5">
                  <c:v>3.9086413939251234E-3</c:v>
                </c:pt>
                <c:pt idx="6">
                  <c:v>4.7096377503630348E-3</c:v>
                </c:pt>
                <c:pt idx="7">
                  <c:v>5.5944522145169647E-3</c:v>
                </c:pt>
                <c:pt idx="8">
                  <c:v>7.7266403595421937E-3</c:v>
                </c:pt>
                <c:pt idx="9">
                  <c:v>1.1921997837490796E-2</c:v>
                </c:pt>
                <c:pt idx="10">
                  <c:v>1.8025832193017774E-2</c:v>
                </c:pt>
                <c:pt idx="11">
                  <c:v>2.8764090266686242E-2</c:v>
                </c:pt>
                <c:pt idx="12">
                  <c:v>2.7294113762618966E-2</c:v>
                </c:pt>
                <c:pt idx="13">
                  <c:v>1.8336448975722852E-4</c:v>
                </c:pt>
                <c:pt idx="14">
                  <c:v>0</c:v>
                </c:pt>
                <c:pt idx="15">
                  <c:v>1.9400937841335252E-6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D40-43AC-AA9A-D0943C6CE15D}"/>
            </c:ext>
          </c:extLst>
        </c:ser>
        <c:ser>
          <c:idx val="0"/>
          <c:order val="3"/>
          <c:tx>
            <c:strRef>
              <c:f>List1!$E$1</c:f>
              <c:strCache>
                <c:ptCount val="1"/>
                <c:pt idx="0">
                  <c:v>Invalidní důchod 3. stupně</c:v>
                </c:pt>
              </c:strCache>
            </c:strRef>
          </c:tx>
          <c:spPr>
            <a:solidFill>
              <a:srgbClr val="CC0066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List1!$E$2:$E$21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2.4361991777388345E-3</c:v>
                </c:pt>
                <c:pt idx="4">
                  <c:v>1.0780737704918032E-2</c:v>
                </c:pt>
                <c:pt idx="5">
                  <c:v>1.2858017424064045E-2</c:v>
                </c:pt>
                <c:pt idx="6">
                  <c:v>1.3527126205209383E-2</c:v>
                </c:pt>
                <c:pt idx="7">
                  <c:v>1.5065298701803752E-2</c:v>
                </c:pt>
                <c:pt idx="8">
                  <c:v>1.9156275697285334E-2</c:v>
                </c:pt>
                <c:pt idx="9">
                  <c:v>2.3888460508178819E-2</c:v>
                </c:pt>
                <c:pt idx="10">
                  <c:v>3.1477887803305599E-2</c:v>
                </c:pt>
                <c:pt idx="11">
                  <c:v>4.6303422891149956E-2</c:v>
                </c:pt>
                <c:pt idx="12">
                  <c:v>5.989087637333157E-2</c:v>
                </c:pt>
                <c:pt idx="13">
                  <c:v>1.0100586300186318E-3</c:v>
                </c:pt>
                <c:pt idx="14">
                  <c:v>3.1943983031356216E-6</c:v>
                </c:pt>
                <c:pt idx="15">
                  <c:v>0</c:v>
                </c:pt>
                <c:pt idx="16">
                  <c:v>3.2506688251107664E-6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D40-43AC-AA9A-D0943C6CE15D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Starobní důchod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List1!$F$2:$F$21</c:f>
              <c:numCache>
                <c:formatCode>0%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1.8836825994819873E-6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2.5891744029040182E-6</c:v>
                </c:pt>
                <c:pt idx="11">
                  <c:v>3.6036677329370783E-3</c:v>
                </c:pt>
                <c:pt idx="12">
                  <c:v>0.33152286065688791</c:v>
                </c:pt>
                <c:pt idx="13">
                  <c:v>0.9311823746322998</c:v>
                </c:pt>
                <c:pt idx="14">
                  <c:v>0.96092292555774195</c:v>
                </c:pt>
                <c:pt idx="15">
                  <c:v>0.96997316850296544</c:v>
                </c:pt>
                <c:pt idx="16">
                  <c:v>0.97264887250551801</c:v>
                </c:pt>
                <c:pt idx="17">
                  <c:v>0.96808757992637084</c:v>
                </c:pt>
                <c:pt idx="18">
                  <c:v>0.95954471638187488</c:v>
                </c:pt>
                <c:pt idx="19">
                  <c:v>0.93716026521713158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D40-43AC-AA9A-D0943C6CE1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232099615"/>
        <c:axId val="1376469055"/>
      </c:barChart>
      <c:catAx>
        <c:axId val="123209961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376469055"/>
        <c:crosses val="autoZero"/>
        <c:auto val="1"/>
        <c:lblAlgn val="ctr"/>
        <c:lblOffset val="100"/>
        <c:noMultiLvlLbl val="0"/>
      </c:catAx>
      <c:valAx>
        <c:axId val="137646905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23209961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4127.8550265711465</c:v>
                </c:pt>
                <c:pt idx="1">
                  <c:v>3982.9723528754989</c:v>
                </c:pt>
                <c:pt idx="2">
                  <c:v>3988.1768940304632</c:v>
                </c:pt>
                <c:pt idx="3">
                  <c:v>3884.8726437402879</c:v>
                </c:pt>
                <c:pt idx="4">
                  <c:v>3772.4266027749559</c:v>
                </c:pt>
                <c:pt idx="5">
                  <c:v>3840.3118193857763</c:v>
                </c:pt>
                <c:pt idx="6">
                  <c:v>3631.0114098701724</c:v>
                </c:pt>
                <c:pt idx="7">
                  <c:v>3470.8532807659813</c:v>
                </c:pt>
                <c:pt idx="8">
                  <c:v>3444.7948148645128</c:v>
                </c:pt>
                <c:pt idx="9">
                  <c:v>3339.2158844428554</c:v>
                </c:pt>
                <c:pt idx="10">
                  <c:v>3285.3909615244215</c:v>
                </c:pt>
                <c:pt idx="11">
                  <c:v>3152.0416919435602</c:v>
                </c:pt>
                <c:pt idx="12">
                  <c:v>2998.3372257129654</c:v>
                </c:pt>
                <c:pt idx="13">
                  <c:v>2931.7663723760279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33-458E-BBC7-E7A5F9F312F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1443.9978457779107</c:v>
                </c:pt>
                <c:pt idx="1">
                  <c:v>1406.1819436650553</c:v>
                </c:pt>
                <c:pt idx="2">
                  <c:v>1292.4533039951134</c:v>
                </c:pt>
                <c:pt idx="3">
                  <c:v>1388.580016271821</c:v>
                </c:pt>
                <c:pt idx="4">
                  <c:v>1537.3079104993799</c:v>
                </c:pt>
                <c:pt idx="5">
                  <c:v>1323.2444083906803</c:v>
                </c:pt>
                <c:pt idx="6">
                  <c:v>1323.2444083906803</c:v>
                </c:pt>
                <c:pt idx="7">
                  <c:v>1440.8990567904957</c:v>
                </c:pt>
                <c:pt idx="8">
                  <c:v>1571.5553611387759</c:v>
                </c:pt>
                <c:pt idx="9">
                  <c:v>1520.5519267430914</c:v>
                </c:pt>
                <c:pt idx="10">
                  <c:v>2522.7119966175064</c:v>
                </c:pt>
                <c:pt idx="11">
                  <c:v>1673.5781287617556</c:v>
                </c:pt>
                <c:pt idx="12">
                  <c:v>1588.2512607890935</c:v>
                </c:pt>
                <c:pt idx="13">
                  <c:v>1391.1826035619179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133-458E-BBC7-E7A5F9F312F1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5262.0519419197817</c:v>
                </c:pt>
                <c:pt idx="1">
                  <c:v>5056.6503364113887</c:v>
                </c:pt>
                <c:pt idx="2">
                  <c:v>4973.9344804204593</c:v>
                </c:pt>
                <c:pt idx="3">
                  <c:v>4857.0416543340179</c:v>
                </c:pt>
                <c:pt idx="4">
                  <c:v>4775.3003553612452</c:v>
                </c:pt>
                <c:pt idx="5">
                  <c:v>4798.7079887188984</c:v>
                </c:pt>
                <c:pt idx="6">
                  <c:v>4684.8433037862496</c:v>
                </c:pt>
                <c:pt idx="7">
                  <c:v>4528.8146041664186</c:v>
                </c:pt>
                <c:pt idx="8">
                  <c:v>4359.535610736626</c:v>
                </c:pt>
                <c:pt idx="9">
                  <c:v>4218.1866442522505</c:v>
                </c:pt>
                <c:pt idx="10">
                  <c:v>4171.4909737288854</c:v>
                </c:pt>
                <c:pt idx="11">
                  <c:v>3946.8900136655607</c:v>
                </c:pt>
                <c:pt idx="12">
                  <c:v>3796.006989910341</c:v>
                </c:pt>
                <c:pt idx="13">
                  <c:v>3540.5677509614611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7212003366893516E-2"/>
          <c:y val="9.4686179981634533E-2"/>
          <c:w val="0.8936896846473571"/>
          <c:h val="0.891835576741889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ID u pacientů s onemocněním (100 %)</c:v>
                </c:pt>
              </c:strCache>
            </c:strRef>
          </c:tx>
          <c:spPr>
            <a:solidFill>
              <a:srgbClr val="D71440"/>
            </a:solidFill>
            <a:ln>
              <a:solidFill>
                <a:srgbClr val="D71440"/>
              </a:solidFill>
            </a:ln>
            <a:effectLst/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CA5-482B-BDED-186C3052687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vert="horz" wrap="none"/>
              <a:lstStyle/>
              <a:p>
                <a:pPr>
                  <a:defRPr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</c:ext>
            </c:extLst>
          </c:dLbls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XIII. Nemoci svalové a kosterní soustavy a pojivové tkáně</c:v>
                </c:pt>
                <c:pt idx="2">
                  <c:v>V. Poruchy duševní a poruchy chování</c:v>
                </c:pt>
                <c:pt idx="3">
                  <c:v>IV. Nemoci endokrinní, výživy a přeměny látek</c:v>
                </c:pt>
                <c:pt idx="4">
                  <c:v>II. Novotvary</c:v>
                </c:pt>
                <c:pt idx="5">
                  <c:v>XIV. Nemoci močové a pohlavní soustavy</c:v>
                </c:pt>
                <c:pt idx="6">
                  <c:v>VI. Nemoci nervové soustavy</c:v>
                </c:pt>
                <c:pt idx="7">
                  <c:v>X. Nemoci dýchací soustavy</c:v>
                </c:pt>
                <c:pt idx="8">
                  <c:v>XI. Nemoci trávicí soustavy</c:v>
                </c:pt>
                <c:pt idx="9">
                  <c:v>XVII. Vrozené vady, deformace a chromozomální abnormality</c:v>
                </c:pt>
                <c:pt idx="10">
                  <c:v>XIX. Poranění, otravy a některé jiné následky vnějších příčin</c:v>
                </c:pt>
                <c:pt idx="11">
                  <c:v>VII. Nemoci oka a očních adnex</c:v>
                </c:pt>
                <c:pt idx="12">
                  <c:v>VIII. Nemoci ucha a bradavkového výběžku</c:v>
                </c:pt>
                <c:pt idx="13">
                  <c:v>XII. Nemoci kůže a podkožního vaziva</c:v>
                </c:pt>
                <c:pt idx="14">
                  <c:v>I. Některé infekční a parazitární nemoci</c:v>
                </c:pt>
                <c:pt idx="15">
                  <c:v>III. Nemoci krve a krvetvorných orgánů, poruchy mechanismu imunity</c:v>
                </c:pt>
                <c:pt idx="16">
                  <c:v>XVIII. Příznaky, znaky a abnormální klinické a laboratorní nálezy</c:v>
                </c:pt>
                <c:pt idx="17">
                  <c:v>XV. Těhotenství, porod a šestinedělí</c:v>
                </c:pt>
                <c:pt idx="18">
                  <c:v>XVI. Některé stavy vzniklé v perinatálním období</c:v>
                </c:pt>
                <c:pt idx="19">
                  <c:v>Neznámá příčina ID</c:v>
                </c:pt>
              </c:strCache>
            </c:strRef>
          </c:cat>
          <c:val>
            <c:numRef>
              <c:f>List1!$B$2:$B$21</c:f>
              <c:numCache>
                <c:formatCode>0%</c:formatCode>
                <c:ptCount val="20"/>
                <c:pt idx="0">
                  <c:v>0.4009676062263357</c:v>
                </c:pt>
                <c:pt idx="1">
                  <c:v>0.16163230963399242</c:v>
                </c:pt>
                <c:pt idx="2">
                  <c:v>9.2932267564156498E-2</c:v>
                </c:pt>
                <c:pt idx="3">
                  <c:v>8.2246529238535968E-2</c:v>
                </c:pt>
                <c:pt idx="4">
                  <c:v>4.2238115271350442E-2</c:v>
                </c:pt>
                <c:pt idx="5">
                  <c:v>3.7652503155237695E-2</c:v>
                </c:pt>
                <c:pt idx="6">
                  <c:v>3.68111064366849E-2</c:v>
                </c:pt>
                <c:pt idx="7">
                  <c:v>3.176272612536811E-2</c:v>
                </c:pt>
                <c:pt idx="8">
                  <c:v>2.4400504838031131E-2</c:v>
                </c:pt>
                <c:pt idx="9">
                  <c:v>2.1708035338662179E-2</c:v>
                </c:pt>
                <c:pt idx="10">
                  <c:v>1.9352124526714348E-2</c:v>
                </c:pt>
                <c:pt idx="11">
                  <c:v>6.1842658813630628E-3</c:v>
                </c:pt>
                <c:pt idx="12">
                  <c:v>5.6373580143037443E-3</c:v>
                </c:pt>
                <c:pt idx="13">
                  <c:v>5.6373580143037443E-3</c:v>
                </c:pt>
                <c:pt idx="14">
                  <c:v>2.776609171224232E-3</c:v>
                </c:pt>
                <c:pt idx="15">
                  <c:v>2.6924694993689523E-3</c:v>
                </c:pt>
                <c:pt idx="16">
                  <c:v>1.0096760622633572E-3</c:v>
                </c:pt>
                <c:pt idx="17">
                  <c:v>2.1034917963819942E-4</c:v>
                </c:pt>
                <c:pt idx="18">
                  <c:v>2.1034917963819942E-4</c:v>
                </c:pt>
                <c:pt idx="19">
                  <c:v>2.3937736642827091E-2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CA5-482B-BDED-186C305268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ID v populaci ČR (100 %)</c:v>
                </c:pt>
              </c:strCache>
            </c:strRef>
          </c:tx>
          <c:spPr>
            <a:solidFill>
              <a:srgbClr val="F9BFCB"/>
            </a:solidFill>
            <a:ln>
              <a:solidFill>
                <a:srgbClr val="D71440"/>
              </a:solidFill>
            </a:ln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XIII. Nemoci svalové a kosterní soustavy a pojivové tkáně</c:v>
                </c:pt>
                <c:pt idx="2">
                  <c:v>V. Poruchy duševní a poruchy chování</c:v>
                </c:pt>
                <c:pt idx="3">
                  <c:v>IV. Nemoci endokrinní, výživy a přeměny látek</c:v>
                </c:pt>
                <c:pt idx="4">
                  <c:v>II. Novotvary</c:v>
                </c:pt>
                <c:pt idx="5">
                  <c:v>XIV. Nemoci močové a pohlavní soustavy</c:v>
                </c:pt>
                <c:pt idx="6">
                  <c:v>VI. Nemoci nervové soustavy</c:v>
                </c:pt>
                <c:pt idx="7">
                  <c:v>X. Nemoci dýchací soustavy</c:v>
                </c:pt>
                <c:pt idx="8">
                  <c:v>XI. Nemoci trávicí soustavy</c:v>
                </c:pt>
                <c:pt idx="9">
                  <c:v>XVII. Vrozené vady, deformace a chromozomální abnormality</c:v>
                </c:pt>
                <c:pt idx="10">
                  <c:v>XIX. Poranění, otravy a některé jiné následky vnějších příčin</c:v>
                </c:pt>
                <c:pt idx="11">
                  <c:v>VII. Nemoci oka a očních adnex</c:v>
                </c:pt>
                <c:pt idx="12">
                  <c:v>VIII. Nemoci ucha a bradavkového výběžku</c:v>
                </c:pt>
                <c:pt idx="13">
                  <c:v>XII. Nemoci kůže a podkožního vaziva</c:v>
                </c:pt>
                <c:pt idx="14">
                  <c:v>I. Některé infekční a parazitární nemoci</c:v>
                </c:pt>
                <c:pt idx="15">
                  <c:v>III. Nemoci krve a krvetvorných orgánů, poruchy mechanismu imunity</c:v>
                </c:pt>
                <c:pt idx="16">
                  <c:v>XVIII. Příznaky, znaky a abnormální klinické a laboratorní nálezy</c:v>
                </c:pt>
                <c:pt idx="17">
                  <c:v>XV. Těhotenství, porod a šestinedělí</c:v>
                </c:pt>
                <c:pt idx="18">
                  <c:v>XVI. Některé stavy vzniklé v perinatálním období</c:v>
                </c:pt>
                <c:pt idx="19">
                  <c:v>Neznámá příčina ID</c:v>
                </c:pt>
              </c:strCache>
            </c:strRef>
          </c:cat>
          <c:val>
            <c:numRef>
              <c:f>List1!$C$2:$C$21</c:f>
              <c:numCache>
                <c:formatCode>0%</c:formatCode>
                <c:ptCount val="20"/>
                <c:pt idx="0">
                  <c:v>7.3354879918853422E-2</c:v>
                </c:pt>
                <c:pt idx="1">
                  <c:v>0.26965448112361218</c:v>
                </c:pt>
                <c:pt idx="2">
                  <c:v>0.26043219165137593</c:v>
                </c:pt>
                <c:pt idx="3">
                  <c:v>3.3283972354662218E-2</c:v>
                </c:pt>
                <c:pt idx="4">
                  <c:v>8.7347401610970099E-2</c:v>
                </c:pt>
                <c:pt idx="5">
                  <c:v>1.0820341188826079E-2</c:v>
                </c:pt>
                <c:pt idx="6">
                  <c:v>8.8129681418342667E-2</c:v>
                </c:pt>
                <c:pt idx="7">
                  <c:v>1.8932606714209502E-2</c:v>
                </c:pt>
                <c:pt idx="8">
                  <c:v>3.1295976880880552E-2</c:v>
                </c:pt>
                <c:pt idx="9">
                  <c:v>1.3837022647837725E-2</c:v>
                </c:pt>
                <c:pt idx="10">
                  <c:v>4.2267032528007772E-2</c:v>
                </c:pt>
                <c:pt idx="11">
                  <c:v>1.5119291689891845E-2</c:v>
                </c:pt>
                <c:pt idx="12">
                  <c:v>1.7499623213854246E-2</c:v>
                </c:pt>
                <c:pt idx="13">
                  <c:v>1.0250975457466227E-2</c:v>
                </c:pt>
                <c:pt idx="14">
                  <c:v>4.0836441320641417E-3</c:v>
                </c:pt>
                <c:pt idx="15">
                  <c:v>3.4496864900038036E-3</c:v>
                </c:pt>
                <c:pt idx="16">
                  <c:v>8.660100619843113E-4</c:v>
                </c:pt>
                <c:pt idx="17">
                  <c:v>1.0286859852299831E-4</c:v>
                </c:pt>
                <c:pt idx="18">
                  <c:v>2.8707515866883249E-4</c:v>
                </c:pt>
                <c:pt idx="19">
                  <c:v>1.8985237159965456E-2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CA5-482B-BDED-186C305268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0"/>
        <c:axId val="2058454959"/>
        <c:axId val="1527645775"/>
      </c:barChart>
      <c:catAx>
        <c:axId val="2058454959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527645775"/>
        <c:crosses val="autoZero"/>
        <c:auto val="1"/>
        <c:lblAlgn val="ctr"/>
        <c:lblOffset val="100"/>
        <c:noMultiLvlLbl val="0"/>
      </c:catAx>
      <c:valAx>
        <c:axId val="1527645775"/>
        <c:scaling>
          <c:orientation val="minMax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20584549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l"/>
      <c:layout>
        <c:manualLayout>
          <c:xMode val="edge"/>
          <c:yMode val="edge"/>
          <c:x val="0.356331684686507"/>
          <c:y val="0.40573595380016558"/>
          <c:w val="0.57115939239316971"/>
          <c:h val="0.1215068870523416"/>
        </c:manualLayout>
      </c:layout>
      <c:overlay val="0"/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1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List1!$A$2:$A$20</c:f>
              <c:numCache>
                <c:formatCode>General</c:formatCode>
                <c:ptCount val="1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92-4029-96C3-2F5E2AF80218}"/>
            </c:ext>
          </c:extLst>
        </c:ser>
        <c:ser>
          <c:idx val="1"/>
          <c:order val="1"/>
          <c:tx>
            <c:strRef>
              <c:f>List1!$B$1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C10C1D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B92-4029-96C3-2F5E2AF80218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7E14-4850-B0D0-D2F581B2B56C}"/>
              </c:ext>
            </c:extLst>
          </c:dPt>
          <c:dPt>
            <c:idx val="1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3B92-4029-96C3-2F5E2AF80218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vert="horz" wrap="none"/>
              <a:lstStyle/>
              <a:p>
                <a:pPr>
                  <a:defRPr sz="12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val>
            <c:numRef>
              <c:f>List1!$B$2:$B$20</c:f>
              <c:numCache>
                <c:formatCode>0.0%</c:formatCode>
                <c:ptCount val="19"/>
                <c:pt idx="0">
                  <c:v>0.13800000000000001</c:v>
                </c:pt>
                <c:pt idx="1">
                  <c:v>7.3999999999999996E-2</c:v>
                </c:pt>
                <c:pt idx="2">
                  <c:v>4.7E-2</c:v>
                </c:pt>
                <c:pt idx="3">
                  <c:v>4.3999999999999997E-2</c:v>
                </c:pt>
                <c:pt idx="4">
                  <c:v>3.5999999999999997E-2</c:v>
                </c:pt>
                <c:pt idx="5">
                  <c:v>3.5000000000000003E-2</c:v>
                </c:pt>
                <c:pt idx="6">
                  <c:v>2.3E-2</c:v>
                </c:pt>
                <c:pt idx="7">
                  <c:v>0.02</c:v>
                </c:pt>
                <c:pt idx="8">
                  <c:v>0.02</c:v>
                </c:pt>
                <c:pt idx="9">
                  <c:v>1.7000000000000001E-2</c:v>
                </c:pt>
                <c:pt idx="10">
                  <c:v>1.7000000000000001E-2</c:v>
                </c:pt>
                <c:pt idx="11">
                  <c:v>1.4E-2</c:v>
                </c:pt>
                <c:pt idx="12">
                  <c:v>1.4E-2</c:v>
                </c:pt>
                <c:pt idx="13">
                  <c:v>1.2999999999999999E-2</c:v>
                </c:pt>
                <c:pt idx="14">
                  <c:v>1.2E-2</c:v>
                </c:pt>
                <c:pt idx="15">
                  <c:v>1.2E-2</c:v>
                </c:pt>
                <c:pt idx="16">
                  <c:v>8.9999999999999993E-3</c:v>
                </c:pt>
                <c:pt idx="17">
                  <c:v>8.9999999999999993E-3</c:v>
                </c:pt>
                <c:pt idx="18">
                  <c:v>0.44600000000000001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92-4029-96C3-2F5E2AF80218}"/>
            </c:ext>
          </c:extLst>
        </c:ser>
        <c:ser>
          <c:idx val="2"/>
          <c:order val="2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invertIfNegative val="0"/>
          <c:val>
            <c:numRef>
              <c:f>List1!$C$2:$C$20</c:f>
              <c:numCache>
                <c:formatCode>0.00%</c:formatCode>
                <c:ptCount val="19"/>
                <c:pt idx="0">
                  <c:v>0.221</c:v>
                </c:pt>
                <c:pt idx="1">
                  <c:v>7.8E-2</c:v>
                </c:pt>
                <c:pt idx="2">
                  <c:v>1E-3</c:v>
                </c:pt>
                <c:pt idx="3">
                  <c:v>6.4000000000000001E-2</c:v>
                </c:pt>
                <c:pt idx="4">
                  <c:v>0</c:v>
                </c:pt>
                <c:pt idx="5">
                  <c:v>2.7E-2</c:v>
                </c:pt>
                <c:pt idx="6">
                  <c:v>1E-3</c:v>
                </c:pt>
                <c:pt idx="7">
                  <c:v>1E-3</c:v>
                </c:pt>
                <c:pt idx="8">
                  <c:v>3.5000000000000003E-2</c:v>
                </c:pt>
                <c:pt idx="9">
                  <c:v>6.0000000000000001E-3</c:v>
                </c:pt>
                <c:pt idx="10">
                  <c:v>3.3000000000000002E-2</c:v>
                </c:pt>
                <c:pt idx="11">
                  <c:v>7.0000000000000001E-3</c:v>
                </c:pt>
                <c:pt idx="12">
                  <c:v>4.1000000000000002E-2</c:v>
                </c:pt>
                <c:pt idx="13">
                  <c:v>2.3E-2</c:v>
                </c:pt>
                <c:pt idx="14">
                  <c:v>1.6E-2</c:v>
                </c:pt>
                <c:pt idx="15">
                  <c:v>2.5000000000000001E-2</c:v>
                </c:pt>
                <c:pt idx="16">
                  <c:v>1.7999999999999999E-2</c:v>
                </c:pt>
                <c:pt idx="17">
                  <c:v>0.01</c:v>
                </c:pt>
                <c:pt idx="18">
                  <c:v>0.35799999999999998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155-4AE5-9576-A61BE0BF1D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-5"/>
        <c:axId val="2058454959"/>
        <c:axId val="1527645775"/>
      </c:barChart>
      <c:catAx>
        <c:axId val="2058454959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527645775"/>
        <c:crosses val="autoZero"/>
        <c:auto val="1"/>
        <c:lblAlgn val="ctr"/>
        <c:lblOffset val="100"/>
        <c:noMultiLvlLbl val="0"/>
      </c:catAx>
      <c:valAx>
        <c:axId val="1527645775"/>
        <c:scaling>
          <c:orientation val="minMax"/>
          <c:max val="0.45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20584549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1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Česká republika</c:v>
                </c:pt>
              </c:strCache>
            </c:strRef>
          </c:tx>
          <c:spPr>
            <a:solidFill>
              <a:srgbClr val="FFC121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List1!$A$2:$A$7</c:f>
              <c:strCache>
                <c:ptCount val="6"/>
                <c:pt idx="0">
                  <c:v>0–9 let</c:v>
                </c:pt>
                <c:pt idx="1">
                  <c:v>10–19 let</c:v>
                </c:pt>
                <c:pt idx="2">
                  <c:v>20–49 let</c:v>
                </c:pt>
                <c:pt idx="3">
                  <c:v>50–64 let</c:v>
                </c:pt>
                <c:pt idx="4">
                  <c:v>64–75 let</c:v>
                </c:pt>
                <c:pt idx="5">
                  <c:v>75+ let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0.59916001444178901</c:v>
                </c:pt>
                <c:pt idx="1">
                  <c:v>6.8018843346530504</c:v>
                </c:pt>
                <c:pt idx="2">
                  <c:v>52.344418335449397</c:v>
                </c:pt>
                <c:pt idx="3">
                  <c:v>138.93284682813999</c:v>
                </c:pt>
                <c:pt idx="4">
                  <c:v>266.10342305599801</c:v>
                </c:pt>
                <c:pt idx="5">
                  <c:v>364.123274422436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884-40DA-A5F7-D3201D243F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300352592"/>
        <c:axId val="300349064"/>
      </c:bar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092371432725034"/>
          <c:y val="0.81064214868398698"/>
          <c:w val="0.2880780296448231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75-42B0-A555-07F24DBA2C3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C875-42B0-A555-07F24DBA2C37}"/>
              </c:ext>
            </c:extLst>
          </c:dPt>
          <c:dPt>
            <c:idx val="5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875-42B0-A555-07F24DBA2C3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4501-4D56-80E5-061A483AEAC5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489-47C6-BDBC-F8DD7D9B327D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Hl. m. Praha</c:v>
                </c:pt>
                <c:pt idx="1">
                  <c:v>Moravskoslezský kraj</c:v>
                </c:pt>
                <c:pt idx="2">
                  <c:v>Olomoucký kraj</c:v>
                </c:pt>
                <c:pt idx="3">
                  <c:v>Středočeský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Liberecký kraj</c:v>
                </c:pt>
                <c:pt idx="7">
                  <c:v>Karlovarský kraj</c:v>
                </c:pt>
                <c:pt idx="8">
                  <c:v>Jihomoravský kraj</c:v>
                </c:pt>
                <c:pt idx="9">
                  <c:v>Ústecký kraj</c:v>
                </c:pt>
                <c:pt idx="10">
                  <c:v>Kraj Vysočina</c:v>
                </c:pt>
                <c:pt idx="11">
                  <c:v>Královéhradecký kraj</c:v>
                </c:pt>
                <c:pt idx="12">
                  <c:v>Jihočeský kraj</c:v>
                </c:pt>
                <c:pt idx="13">
                  <c:v>Pardubický kraj</c:v>
                </c:pt>
                <c:pt idx="14">
                  <c:v>Plzeňský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135.11934494734501</c:v>
                </c:pt>
                <c:pt idx="1">
                  <c:v>134.715896960007</c:v>
                </c:pt>
                <c:pt idx="2">
                  <c:v>122.663429365529</c:v>
                </c:pt>
                <c:pt idx="3">
                  <c:v>121.61810098854301</c:v>
                </c:pt>
                <c:pt idx="4">
                  <c:v>119.984979268979</c:v>
                </c:pt>
                <c:pt idx="5">
                  <c:v>113.665269333381</c:v>
                </c:pt>
                <c:pt idx="6">
                  <c:v>113.583286766686</c:v>
                </c:pt>
                <c:pt idx="7">
                  <c:v>104.712273710383</c:v>
                </c:pt>
                <c:pt idx="8">
                  <c:v>102.52957607624001</c:v>
                </c:pt>
                <c:pt idx="9">
                  <c:v>100.84115336369</c:v>
                </c:pt>
                <c:pt idx="10">
                  <c:v>97.791859387657098</c:v>
                </c:pt>
                <c:pt idx="11">
                  <c:v>96.587767686536296</c:v>
                </c:pt>
                <c:pt idx="12">
                  <c:v>94.589477589402406</c:v>
                </c:pt>
                <c:pt idx="13">
                  <c:v>93.866605139183804</c:v>
                </c:pt>
                <c:pt idx="14">
                  <c:v>91.432271534949393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75-42B0-A555-07F24DBA2C3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in val="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List1!$B$1:$N$1</c:f>
              <c:strCach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strCache>
            </c:strRef>
          </c:cat>
          <c:val>
            <c:numRef>
              <c:f>List1!$B$2:$N$2</c:f>
              <c:numCache>
                <c:formatCode>General</c:formatCode>
                <c:ptCount val="13"/>
                <c:pt idx="0">
                  <c:v>58.646974578013698</c:v>
                </c:pt>
                <c:pt idx="1">
                  <c:v>60.978622499120902</c:v>
                </c:pt>
                <c:pt idx="2">
                  <c:v>65.284117171250202</c:v>
                </c:pt>
                <c:pt idx="3">
                  <c:v>66.681014059239004</c:v>
                </c:pt>
                <c:pt idx="4">
                  <c:v>69.544073388910107</c:v>
                </c:pt>
                <c:pt idx="5">
                  <c:v>70.802588879421293</c:v>
                </c:pt>
                <c:pt idx="6">
                  <c:v>73.156444894191495</c:v>
                </c:pt>
                <c:pt idx="7">
                  <c:v>76.255800611469695</c:v>
                </c:pt>
                <c:pt idx="8">
                  <c:v>80.914335071104603</c:v>
                </c:pt>
                <c:pt idx="9">
                  <c:v>83.855563461222701</c:v>
                </c:pt>
                <c:pt idx="10">
                  <c:v>79.707344325778394</c:v>
                </c:pt>
                <c:pt idx="11">
                  <c:v>86.199221248296595</c:v>
                </c:pt>
                <c:pt idx="12">
                  <c:v>91.391671433039505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7C-4962-81DB-B0E0EDA9A45C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List1!$B$1:$N$1</c:f>
              <c:strCach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strCache>
            </c:strRef>
          </c:cat>
          <c:val>
            <c:numRef>
              <c:f>List1!$B$3:$N$3</c:f>
              <c:numCache>
                <c:formatCode>General</c:formatCode>
                <c:ptCount val="13"/>
                <c:pt idx="0">
                  <c:v>44.858476869754298</c:v>
                </c:pt>
                <c:pt idx="1">
                  <c:v>46.787190033242098</c:v>
                </c:pt>
                <c:pt idx="2">
                  <c:v>45.676658046521794</c:v>
                </c:pt>
                <c:pt idx="3">
                  <c:v>47.59496085213199</c:v>
                </c:pt>
                <c:pt idx="4">
                  <c:v>46.895665639612886</c:v>
                </c:pt>
                <c:pt idx="5">
                  <c:v>46.27822971893471</c:v>
                </c:pt>
                <c:pt idx="6">
                  <c:v>47.080345698565509</c:v>
                </c:pt>
                <c:pt idx="7">
                  <c:v>45.225673928322308</c:v>
                </c:pt>
                <c:pt idx="8">
                  <c:v>43.365606497654397</c:v>
                </c:pt>
                <c:pt idx="9">
                  <c:v>43.027318815841298</c:v>
                </c:pt>
                <c:pt idx="10">
                  <c:v>42.1212676560056</c:v>
                </c:pt>
                <c:pt idx="11">
                  <c:v>52.969581995753401</c:v>
                </c:pt>
                <c:pt idx="12">
                  <c:v>48.848377618007504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27C-4962-81DB-B0E0EDA9A4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List1!$B$1:$N$1</c:f>
              <c:strCach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strCache>
            </c:strRef>
          </c:cat>
          <c:val>
            <c:numRef>
              <c:f>List1!$B$4:$N$4</c:f>
              <c:numCache>
                <c:formatCode>General</c:formatCode>
                <c:ptCount val="13"/>
                <c:pt idx="0">
                  <c:v>81.679845143772894</c:v>
                </c:pt>
                <c:pt idx="1">
                  <c:v>84.567039119463502</c:v>
                </c:pt>
                <c:pt idx="2">
                  <c:v>87.518683223716806</c:v>
                </c:pt>
                <c:pt idx="3">
                  <c:v>89.828029304416603</c:v>
                </c:pt>
                <c:pt idx="4">
                  <c:v>92.883938454326398</c:v>
                </c:pt>
                <c:pt idx="5">
                  <c:v>94.166506614761701</c:v>
                </c:pt>
                <c:pt idx="6">
                  <c:v>97.9717056620986</c:v>
                </c:pt>
                <c:pt idx="7">
                  <c:v>99.642398679625799</c:v>
                </c:pt>
                <c:pt idx="8">
                  <c:v>101.748388674705</c:v>
                </c:pt>
                <c:pt idx="9">
                  <c:v>104.46290071175</c:v>
                </c:pt>
                <c:pt idx="10">
                  <c:v>99.240139671640094</c:v>
                </c:pt>
                <c:pt idx="11">
                  <c:v>110.041452767818</c:v>
                </c:pt>
                <c:pt idx="12">
                  <c:v>112.500899758831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27C-4962-81DB-B0E0EDA9A4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C875-42B0-A555-07F24DBA2C37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C875-42B0-A555-07F24DBA2C3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C875-42B0-A555-07F24DBA2C3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4A3D-4536-9E3B-8E968B58323E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F354-4C4C-8F7F-20853C0AACE5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489-47C6-BDBC-F8DD7D9B327D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Zlínský kraj</c:v>
                </c:pt>
                <c:pt idx="3">
                  <c:v>Kraj Vysočina</c:v>
                </c:pt>
                <c:pt idx="4">
                  <c:v>Ústecký kraj</c:v>
                </c:pt>
                <c:pt idx="5">
                  <c:v>Plzeňský kraj</c:v>
                </c:pt>
                <c:pt idx="6">
                  <c:v>Liberecký kraj</c:v>
                </c:pt>
                <c:pt idx="7">
                  <c:v>Jihočeský kraj</c:v>
                </c:pt>
                <c:pt idx="8">
                  <c:v>Česká republika</c:v>
                </c:pt>
                <c:pt idx="9">
                  <c:v>Karlovarský kraj</c:v>
                </c:pt>
                <c:pt idx="10">
                  <c:v>Středočeský kraj</c:v>
                </c:pt>
                <c:pt idx="11">
                  <c:v>Jihomoravský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Hl. m. Praha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16.586056348209599</c:v>
                </c:pt>
                <c:pt idx="1">
                  <c:v>15.2911829972048</c:v>
                </c:pt>
                <c:pt idx="2">
                  <c:v>15.1912645491799</c:v>
                </c:pt>
                <c:pt idx="3">
                  <c:v>14.8394353283072</c:v>
                </c:pt>
                <c:pt idx="4">
                  <c:v>14.572769675639501</c:v>
                </c:pt>
                <c:pt idx="5">
                  <c:v>14.451888706086001</c:v>
                </c:pt>
                <c:pt idx="6">
                  <c:v>14.323974736017201</c:v>
                </c:pt>
                <c:pt idx="7">
                  <c:v>14.290904686932199</c:v>
                </c:pt>
                <c:pt idx="8">
                  <c:v>14.0427238754105</c:v>
                </c:pt>
                <c:pt idx="9">
                  <c:v>13.5560891704559</c:v>
                </c:pt>
                <c:pt idx="10">
                  <c:v>13.452911682788001</c:v>
                </c:pt>
                <c:pt idx="11">
                  <c:v>12.871344068353499</c:v>
                </c:pt>
                <c:pt idx="12">
                  <c:v>12.767583085741901</c:v>
                </c:pt>
                <c:pt idx="13">
                  <c:v>12.552519778773</c:v>
                </c:pt>
                <c:pt idx="14">
                  <c:v>11.1343921799184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875-42B0-A555-07F24DBA2C3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in val="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Česká republika</c:v>
                </c:pt>
              </c:strCache>
            </c:strRef>
          </c:tx>
          <c:spPr>
            <a:solidFill>
              <a:srgbClr val="FFC121"/>
            </a:solidFill>
            <a:ln>
              <a:noFill/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List1!$A$2:$A$7</c:f>
              <c:strCache>
                <c:ptCount val="6"/>
                <c:pt idx="0">
                  <c:v>0–9 let</c:v>
                </c:pt>
                <c:pt idx="1">
                  <c:v>10–19 let</c:v>
                </c:pt>
                <c:pt idx="2">
                  <c:v>20–49 let</c:v>
                </c:pt>
                <c:pt idx="3">
                  <c:v>50–64 let</c:v>
                </c:pt>
                <c:pt idx="4">
                  <c:v>64–75 let</c:v>
                </c:pt>
                <c:pt idx="5">
                  <c:v>75+ let</c:v>
                </c:pt>
              </c:strCache>
            </c:strRef>
          </c:cat>
          <c:val>
            <c:numRef>
              <c:f>List1!$B$2:$B$7</c:f>
              <c:numCache>
                <c:formatCode>General</c:formatCode>
                <c:ptCount val="6"/>
                <c:pt idx="0">
                  <c:v>0.80630095642974198</c:v>
                </c:pt>
                <c:pt idx="1">
                  <c:v>1.6127034564642599</c:v>
                </c:pt>
                <c:pt idx="2">
                  <c:v>3.8776370045366901</c:v>
                </c:pt>
                <c:pt idx="3">
                  <c:v>14.732429343712299</c:v>
                </c:pt>
                <c:pt idx="4">
                  <c:v>35.019581422328201</c:v>
                </c:pt>
                <c:pt idx="5">
                  <c:v>57.625240065355101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8A-4B50-BBA6-C16EDB9F69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300352592"/>
        <c:axId val="300349064"/>
      </c:bar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092371432725034"/>
          <c:y val="0.82029789105661555"/>
          <c:w val="0.2880780296448231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General</c:formatCode>
                <c:ptCount val="14"/>
                <c:pt idx="0">
                  <c:v>14.5289209351927</c:v>
                </c:pt>
                <c:pt idx="1">
                  <c:v>13.7587795619911</c:v>
                </c:pt>
                <c:pt idx="2">
                  <c:v>13.9693349896001</c:v>
                </c:pt>
                <c:pt idx="3">
                  <c:v>13.670412662357601</c:v>
                </c:pt>
                <c:pt idx="4">
                  <c:v>13.8344483313639</c:v>
                </c:pt>
                <c:pt idx="5">
                  <c:v>13.021422801905199</c:v>
                </c:pt>
                <c:pt idx="6">
                  <c:v>12.473874688448999</c:v>
                </c:pt>
                <c:pt idx="7">
                  <c:v>11.9616589665976</c:v>
                </c:pt>
                <c:pt idx="8">
                  <c:v>11.7998042507104</c:v>
                </c:pt>
                <c:pt idx="9">
                  <c:v>11.876524492752701</c:v>
                </c:pt>
                <c:pt idx="10">
                  <c:v>10.3558394505077</c:v>
                </c:pt>
                <c:pt idx="11">
                  <c:v>11.328293419235701</c:v>
                </c:pt>
                <c:pt idx="12">
                  <c:v>11.6668731368677</c:v>
                </c:pt>
                <c:pt idx="13">
                  <c:v>11.1343921799184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D5-4E20-B92E-57371CD9C66D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General</c:formatCode>
                <c:ptCount val="14"/>
                <c:pt idx="0">
                  <c:v>3.6474609107100004</c:v>
                </c:pt>
                <c:pt idx="1">
                  <c:v>4.0885238556061996</c:v>
                </c:pt>
                <c:pt idx="2">
                  <c:v>4.2927961212920991</c:v>
                </c:pt>
                <c:pt idx="3">
                  <c:v>3.6226297934823979</c:v>
                </c:pt>
                <c:pt idx="4">
                  <c:v>3.6907393288571999</c:v>
                </c:pt>
                <c:pt idx="5">
                  <c:v>3.8812672404377011</c:v>
                </c:pt>
                <c:pt idx="6">
                  <c:v>4.356929614817</c:v>
                </c:pt>
                <c:pt idx="7">
                  <c:v>4.6882412204533992</c:v>
                </c:pt>
                <c:pt idx="8">
                  <c:v>4.9405841442124991</c:v>
                </c:pt>
                <c:pt idx="9">
                  <c:v>4.7693798086718999</c:v>
                </c:pt>
                <c:pt idx="10">
                  <c:v>3.9419051458776995</c:v>
                </c:pt>
                <c:pt idx="11">
                  <c:v>4.0058173088112987</c:v>
                </c:pt>
                <c:pt idx="12">
                  <c:v>4.8052670953414989</c:v>
                </c:pt>
                <c:pt idx="13">
                  <c:v>5.4516641682911988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D5-4E20-B92E-57371CD9C6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  <c:pt idx="0">
                  <c:v>17.001786846548001</c:v>
                </c:pt>
                <c:pt idx="1">
                  <c:v>16.642226180252301</c:v>
                </c:pt>
                <c:pt idx="2">
                  <c:v>17.12259983281</c:v>
                </c:pt>
                <c:pt idx="3">
                  <c:v>16.158566098781499</c:v>
                </c:pt>
                <c:pt idx="4">
                  <c:v>16.378200652411198</c:v>
                </c:pt>
                <c:pt idx="5">
                  <c:v>15.850072991259999</c:v>
                </c:pt>
                <c:pt idx="6">
                  <c:v>15.5693996963949</c:v>
                </c:pt>
                <c:pt idx="7">
                  <c:v>15.209635857307299</c:v>
                </c:pt>
                <c:pt idx="8">
                  <c:v>14.870233943179301</c:v>
                </c:pt>
                <c:pt idx="9">
                  <c:v>14.905256436740499</c:v>
                </c:pt>
                <c:pt idx="10">
                  <c:v>12.9034773809725</c:v>
                </c:pt>
                <c:pt idx="11">
                  <c:v>13.235556992029201</c:v>
                </c:pt>
                <c:pt idx="12">
                  <c:v>14.173828366617</c:v>
                </c:pt>
                <c:pt idx="13">
                  <c:v>14.0427238754105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3D5-4E20-B92E-57371CD9C6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240929968641E-2"/>
          <c:y val="4.3771678737475152E-2"/>
          <c:w val="0.55096538695124475"/>
          <c:h val="0.79596903597792412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Ateroskleróza (I70)</c:v>
                </c:pt>
              </c:strCache>
            </c:strRef>
          </c:tx>
          <c:spPr>
            <a:ln w="28575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>
                  <a:lumMod val="50000"/>
                </a:schemeClr>
              </a:solidFill>
              <a:ln w="9525">
                <a:solidFill>
                  <a:schemeClr val="accent1">
                    <a:lumMod val="50000"/>
                  </a:schemeClr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Sheet1!$B$2:$B$15</c:f>
              <c:numCache>
                <c:formatCode>_-* #\ ##0_-;\-* #\ ##0_-;_-* "-"??_-;_-@_-</c:formatCode>
                <c:ptCount val="14"/>
                <c:pt idx="0">
                  <c:v>22673</c:v>
                </c:pt>
                <c:pt idx="1">
                  <c:v>22064</c:v>
                </c:pt>
                <c:pt idx="2">
                  <c:v>23458</c:v>
                </c:pt>
                <c:pt idx="3">
                  <c:v>22166</c:v>
                </c:pt>
                <c:pt idx="4">
                  <c:v>22039</c:v>
                </c:pt>
                <c:pt idx="5">
                  <c:v>20845</c:v>
                </c:pt>
                <c:pt idx="6">
                  <c:v>20725</c:v>
                </c:pt>
                <c:pt idx="7">
                  <c:v>20170</c:v>
                </c:pt>
                <c:pt idx="8">
                  <c:v>19019</c:v>
                </c:pt>
                <c:pt idx="9">
                  <c:v>18982</c:v>
                </c:pt>
                <c:pt idx="10">
                  <c:v>16315</c:v>
                </c:pt>
                <c:pt idx="11">
                  <c:v>16415</c:v>
                </c:pt>
                <c:pt idx="12">
                  <c:v>17777</c:v>
                </c:pt>
                <c:pt idx="13">
                  <c:v>18818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A66-45AB-B426-5EFB5D33B9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Fibrilaci a flutter síní (I48)</c:v>
                </c:pt>
              </c:strCache>
            </c:strRef>
          </c:tx>
          <c:spPr>
            <a:ln w="28575" cap="rnd">
              <a:solidFill>
                <a:srgbClr val="365FA8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365FA8"/>
              </a:solidFill>
              <a:ln w="9525">
                <a:solidFill>
                  <a:srgbClr val="365FA8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Sheet1!$C$2:$C$15</c:f>
              <c:numCache>
                <c:formatCode>###0</c:formatCode>
                <c:ptCount val="14"/>
                <c:pt idx="0">
                  <c:v>23593</c:v>
                </c:pt>
                <c:pt idx="1">
                  <c:v>24658</c:v>
                </c:pt>
                <c:pt idx="2">
                  <c:v>26421</c:v>
                </c:pt>
                <c:pt idx="3">
                  <c:v>26230</c:v>
                </c:pt>
                <c:pt idx="4">
                  <c:v>27565</c:v>
                </c:pt>
                <c:pt idx="5">
                  <c:v>27983</c:v>
                </c:pt>
                <c:pt idx="6">
                  <c:v>27777</c:v>
                </c:pt>
                <c:pt idx="7">
                  <c:v>28185</c:v>
                </c:pt>
                <c:pt idx="8">
                  <c:v>27859</c:v>
                </c:pt>
                <c:pt idx="9" formatCode="#,##0">
                  <c:v>27837</c:v>
                </c:pt>
                <c:pt idx="10" formatCode="#,##0">
                  <c:v>23502</c:v>
                </c:pt>
                <c:pt idx="11" formatCode="#,##0">
                  <c:v>23270</c:v>
                </c:pt>
                <c:pt idx="12" formatCode="#,##0">
                  <c:v>25412</c:v>
                </c:pt>
                <c:pt idx="13" formatCode="#,##0">
                  <c:v>27350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A66-45AB-B426-5EFB5D33B95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Ischemická choroba srdeční (I20–I25)</c:v>
                </c:pt>
              </c:strCache>
            </c:strRef>
          </c:tx>
          <c:spPr>
            <a:ln w="28575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Sheet1!$D$2:$D$15</c:f>
              <c:numCache>
                <c:formatCode>General</c:formatCode>
                <c:ptCount val="14"/>
                <c:pt idx="0">
                  <c:v>49517</c:v>
                </c:pt>
                <c:pt idx="1">
                  <c:v>40271</c:v>
                </c:pt>
                <c:pt idx="2">
                  <c:v>37016</c:v>
                </c:pt>
                <c:pt idx="3">
                  <c:v>33007</c:v>
                </c:pt>
                <c:pt idx="4">
                  <c:v>31923</c:v>
                </c:pt>
                <c:pt idx="5">
                  <c:v>31151</c:v>
                </c:pt>
                <c:pt idx="6">
                  <c:v>29388</c:v>
                </c:pt>
                <c:pt idx="7">
                  <c:v>28864</c:v>
                </c:pt>
                <c:pt idx="8">
                  <c:v>28071</c:v>
                </c:pt>
                <c:pt idx="9">
                  <c:v>27865</c:v>
                </c:pt>
                <c:pt idx="10">
                  <c:v>23836</c:v>
                </c:pt>
                <c:pt idx="11">
                  <c:v>24972</c:v>
                </c:pt>
                <c:pt idx="12">
                  <c:v>27555</c:v>
                </c:pt>
                <c:pt idx="13">
                  <c:v>28020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1F2-4248-A14A-66571C60367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Akutní infarkt myokardu (I21, I22)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Sheet1!$E$2:$E$15</c:f>
              <c:numCache>
                <c:formatCode>General</c:formatCode>
                <c:ptCount val="14"/>
                <c:pt idx="0">
                  <c:v>19923</c:v>
                </c:pt>
                <c:pt idx="1">
                  <c:v>19997</c:v>
                </c:pt>
                <c:pt idx="2">
                  <c:v>21697</c:v>
                </c:pt>
                <c:pt idx="3">
                  <c:v>21385</c:v>
                </c:pt>
                <c:pt idx="4">
                  <c:v>22239</c:v>
                </c:pt>
                <c:pt idx="5">
                  <c:v>21427</c:v>
                </c:pt>
                <c:pt idx="6">
                  <c:v>21316</c:v>
                </c:pt>
                <c:pt idx="7">
                  <c:v>21450</c:v>
                </c:pt>
                <c:pt idx="8">
                  <c:v>20787</c:v>
                </c:pt>
                <c:pt idx="9">
                  <c:v>20584</c:v>
                </c:pt>
                <c:pt idx="10">
                  <c:v>18688</c:v>
                </c:pt>
                <c:pt idx="11">
                  <c:v>18136</c:v>
                </c:pt>
                <c:pt idx="12">
                  <c:v>18542</c:v>
                </c:pt>
                <c:pt idx="13">
                  <c:v>17656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1F2-4248-A14A-66571C603672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Selhání srdce (I50, I11.0, I13.0, I13.2)</c:v>
                </c:pt>
              </c:strCache>
            </c:strRef>
          </c:tx>
          <c:spPr>
            <a:ln w="28575" cap="rnd">
              <a:solidFill>
                <a:srgbClr val="EB718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EB7185"/>
              </a:solidFill>
              <a:ln w="9525">
                <a:solidFill>
                  <a:srgbClr val="EB7185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Sheet1!$F$2:$F$15</c:f>
              <c:numCache>
                <c:formatCode>General</c:formatCode>
                <c:ptCount val="14"/>
                <c:pt idx="0">
                  <c:v>32992</c:v>
                </c:pt>
                <c:pt idx="1">
                  <c:v>35847</c:v>
                </c:pt>
                <c:pt idx="2">
                  <c:v>40370</c:v>
                </c:pt>
                <c:pt idx="3">
                  <c:v>40441</c:v>
                </c:pt>
                <c:pt idx="4">
                  <c:v>43942</c:v>
                </c:pt>
                <c:pt idx="5">
                  <c:v>41880</c:v>
                </c:pt>
                <c:pt idx="6">
                  <c:v>41964</c:v>
                </c:pt>
                <c:pt idx="7">
                  <c:v>41495</c:v>
                </c:pt>
                <c:pt idx="8">
                  <c:v>41076</c:v>
                </c:pt>
                <c:pt idx="9">
                  <c:v>42060</c:v>
                </c:pt>
                <c:pt idx="10">
                  <c:v>38749</c:v>
                </c:pt>
                <c:pt idx="11">
                  <c:v>37687</c:v>
                </c:pt>
                <c:pt idx="12">
                  <c:v>38228</c:v>
                </c:pt>
                <c:pt idx="13">
                  <c:v>38884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1F2-4248-A14A-66571C6036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88535344"/>
        <c:axId val="288539656"/>
      </c:lineChart>
      <c:catAx>
        <c:axId val="288535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656"/>
        <c:crosses val="autoZero"/>
        <c:auto val="1"/>
        <c:lblAlgn val="ctr"/>
        <c:lblOffset val="100"/>
        <c:noMultiLvlLbl val="0"/>
      </c:catAx>
      <c:valAx>
        <c:axId val="288539656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5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529199343432777"/>
          <c:y val="0.22852269320194693"/>
          <c:w val="0.33270966586622658"/>
          <c:h val="0.498072928011922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240929968641E-2"/>
          <c:y val="4.3771678737475152E-2"/>
          <c:w val="0.55096538695124475"/>
          <c:h val="0.79596903597792412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Ateroskleróza (I70)</c:v>
                </c:pt>
              </c:strCache>
            </c:strRef>
          </c:tx>
          <c:spPr>
            <a:ln w="28575" cap="rnd">
              <a:solidFill>
                <a:schemeClr val="accent1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>
                  <a:lumMod val="50000"/>
                </a:schemeClr>
              </a:solidFill>
              <a:ln w="9525">
                <a:solidFill>
                  <a:schemeClr val="accent1">
                    <a:lumMod val="50000"/>
                  </a:schemeClr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Sheet1!$B$2:$B$15</c:f>
              <c:numCache>
                <c:formatCode>0.00</c:formatCode>
                <c:ptCount val="14"/>
                <c:pt idx="0">
                  <c:v>8.8266219732721698</c:v>
                </c:pt>
                <c:pt idx="1">
                  <c:v>8.5518491660623592</c:v>
                </c:pt>
                <c:pt idx="2">
                  <c:v>7.9633813624349896</c:v>
                </c:pt>
                <c:pt idx="3">
                  <c:v>7.6307858882973898</c:v>
                </c:pt>
                <c:pt idx="4">
                  <c:v>7.7534370887971296</c:v>
                </c:pt>
                <c:pt idx="5">
                  <c:v>7.8279683377308702</c:v>
                </c:pt>
                <c:pt idx="6">
                  <c:v>7.7879855247285796</c:v>
                </c:pt>
                <c:pt idx="7">
                  <c:v>7.6614774417451601</c:v>
                </c:pt>
                <c:pt idx="8">
                  <c:v>7.4984489195015502</c:v>
                </c:pt>
                <c:pt idx="9">
                  <c:v>7.47876936044673</c:v>
                </c:pt>
                <c:pt idx="10">
                  <c:v>7.5532332209622997</c:v>
                </c:pt>
                <c:pt idx="11">
                  <c:v>7.2776119402984998</c:v>
                </c:pt>
                <c:pt idx="12">
                  <c:v>7.5217415761939499</c:v>
                </c:pt>
                <c:pt idx="13">
                  <c:v>7.3737379105112097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421-4BD6-9427-95472B1CB9A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Fibrilaci a flutter síní (I48)</c:v>
                </c:pt>
              </c:strCache>
            </c:strRef>
          </c:tx>
          <c:spPr>
            <a:ln w="28575" cap="rnd">
              <a:solidFill>
                <a:srgbClr val="365FA8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365FA8"/>
              </a:solidFill>
              <a:ln w="9525">
                <a:solidFill>
                  <a:srgbClr val="365FA8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Sheet1!$C$2:$C$15</c:f>
              <c:numCache>
                <c:formatCode>0.00</c:formatCode>
                <c:ptCount val="14"/>
                <c:pt idx="0">
                  <c:v>5.2453693892256101</c:v>
                </c:pt>
                <c:pt idx="1">
                  <c:v>5.0615621704923299</c:v>
                </c:pt>
                <c:pt idx="2">
                  <c:v>4.7192763332197796</c:v>
                </c:pt>
                <c:pt idx="3">
                  <c:v>4.4352649637819201</c:v>
                </c:pt>
                <c:pt idx="4">
                  <c:v>4.24999093052784</c:v>
                </c:pt>
                <c:pt idx="5">
                  <c:v>4.2088768180681102</c:v>
                </c:pt>
                <c:pt idx="6">
                  <c:v>4.0028440796342197</c:v>
                </c:pt>
                <c:pt idx="7">
                  <c:v>3.8179882916444901</c:v>
                </c:pt>
                <c:pt idx="8">
                  <c:v>3.6484080548476201</c:v>
                </c:pt>
                <c:pt idx="9">
                  <c:v>3.4203398354707701</c:v>
                </c:pt>
                <c:pt idx="10">
                  <c:v>3.3536294783422602</c:v>
                </c:pt>
                <c:pt idx="11">
                  <c:v>3.0690159003008102</c:v>
                </c:pt>
                <c:pt idx="12">
                  <c:v>3.0470250275460402</c:v>
                </c:pt>
                <c:pt idx="13">
                  <c:v>2.9141499085923201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421-4BD6-9427-95472B1CB9A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Ischemická choroba srdeční (I20–I25)</c:v>
                </c:pt>
              </c:strCache>
            </c:strRef>
          </c:tx>
          <c:spPr>
            <a:ln w="28575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bg1">
                    <a:lumMod val="50000"/>
                  </a:schemeClr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Sheet1!$D$2:$D$15</c:f>
              <c:numCache>
                <c:formatCode>0.00</c:formatCode>
                <c:ptCount val="14"/>
                <c:pt idx="0">
                  <c:v>5.6697295878183196</c:v>
                </c:pt>
                <c:pt idx="1">
                  <c:v>5.2226416031387304</c:v>
                </c:pt>
                <c:pt idx="2">
                  <c:v>4.7266047114761101</c:v>
                </c:pt>
                <c:pt idx="3">
                  <c:v>4.3863422910291696</c:v>
                </c:pt>
                <c:pt idx="4">
                  <c:v>4.1112990633712299</c:v>
                </c:pt>
                <c:pt idx="5">
                  <c:v>4.0575583448364396</c:v>
                </c:pt>
                <c:pt idx="6">
                  <c:v>3.78783857356744</c:v>
                </c:pt>
                <c:pt idx="7">
                  <c:v>3.7189578713968898</c:v>
                </c:pt>
                <c:pt idx="8">
                  <c:v>3.58889957607495</c:v>
                </c:pt>
                <c:pt idx="9">
                  <c:v>3.5630360667504002</c:v>
                </c:pt>
                <c:pt idx="10">
                  <c:v>3.3381439838899101</c:v>
                </c:pt>
                <c:pt idx="11">
                  <c:v>3.20338779432964</c:v>
                </c:pt>
                <c:pt idx="12">
                  <c:v>3.1563781527853298</c:v>
                </c:pt>
                <c:pt idx="13">
                  <c:v>3.10385438972162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421-4BD6-9427-95472B1CB9A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Akutní infarkt myokardu (I21, I22)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Sheet1!$E$2:$E$15</c:f>
              <c:numCache>
                <c:formatCode>0.00</c:formatCode>
                <c:ptCount val="14"/>
                <c:pt idx="0">
                  <c:v>6.0877377904933896</c:v>
                </c:pt>
                <c:pt idx="1">
                  <c:v>5.8643296494474102</c:v>
                </c:pt>
                <c:pt idx="2">
                  <c:v>5.7713047886804603</c:v>
                </c:pt>
                <c:pt idx="3">
                  <c:v>5.6196399345335504</c:v>
                </c:pt>
                <c:pt idx="4">
                  <c:v>5.5438194163406598</c:v>
                </c:pt>
                <c:pt idx="5">
                  <c:v>5.3468054323983703</c:v>
                </c:pt>
                <c:pt idx="6">
                  <c:v>5.3307843873146901</c:v>
                </c:pt>
                <c:pt idx="7">
                  <c:v>5.07687645687645</c:v>
                </c:pt>
                <c:pt idx="8">
                  <c:v>5.06903353057199</c:v>
                </c:pt>
                <c:pt idx="9">
                  <c:v>4.9784298484259599</c:v>
                </c:pt>
                <c:pt idx="10">
                  <c:v>4.8552547089041003</c:v>
                </c:pt>
                <c:pt idx="11">
                  <c:v>4.6821790913100996</c:v>
                </c:pt>
                <c:pt idx="12">
                  <c:v>4.7072052637255899</c:v>
                </c:pt>
                <c:pt idx="13">
                  <c:v>4.7031037607612101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9421-4BD6-9427-95472B1CB9A9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Selhání srdce (I50, I11.0, I13.0, I13.2)</c:v>
                </c:pt>
              </c:strCache>
            </c:strRef>
          </c:tx>
          <c:spPr>
            <a:ln w="28575" cap="rnd">
              <a:solidFill>
                <a:srgbClr val="EB718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EB7185"/>
              </a:solidFill>
              <a:ln w="9525">
                <a:solidFill>
                  <a:srgbClr val="EB7185"/>
                </a:solidFill>
              </a:ln>
              <a:effectLst/>
            </c:spPr>
          </c:marker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Sheet1!$F$2:$F$15</c:f>
              <c:numCache>
                <c:formatCode>0.00</c:formatCode>
                <c:ptCount val="14"/>
                <c:pt idx="0">
                  <c:v>9.54410160038797</c:v>
                </c:pt>
                <c:pt idx="1">
                  <c:v>9.5541607386949998</c:v>
                </c:pt>
                <c:pt idx="2">
                  <c:v>9.1001981669556606</c:v>
                </c:pt>
                <c:pt idx="3">
                  <c:v>8.8823965777305194</c:v>
                </c:pt>
                <c:pt idx="4">
                  <c:v>8.8994583769514293</c:v>
                </c:pt>
                <c:pt idx="5">
                  <c:v>8.8201528175740194</c:v>
                </c:pt>
                <c:pt idx="6">
                  <c:v>8.7416356877323391</c:v>
                </c:pt>
                <c:pt idx="7">
                  <c:v>8.6068923966742901</c:v>
                </c:pt>
                <c:pt idx="8">
                  <c:v>8.4233372285519508</c:v>
                </c:pt>
                <c:pt idx="9">
                  <c:v>8.2858297669995196</c:v>
                </c:pt>
                <c:pt idx="10">
                  <c:v>8.1327518129500103</c:v>
                </c:pt>
                <c:pt idx="11">
                  <c:v>7.8816302703850099</c:v>
                </c:pt>
                <c:pt idx="12">
                  <c:v>7.9698911792403404</c:v>
                </c:pt>
                <c:pt idx="13">
                  <c:v>7.8822394815348202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9421-4BD6-9427-95472B1CB9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88535344"/>
        <c:axId val="288539656"/>
      </c:lineChart>
      <c:catAx>
        <c:axId val="288535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656"/>
        <c:crosses val="autoZero"/>
        <c:auto val="1"/>
        <c:lblAlgn val="ctr"/>
        <c:lblOffset val="100"/>
        <c:noMultiLvlLbl val="0"/>
      </c:catAx>
      <c:valAx>
        <c:axId val="288539656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b="1" dirty="0"/>
                  <a:t>Průměrná</a:t>
                </a:r>
                <a:r>
                  <a:rPr lang="cs-CZ" b="1" baseline="0" dirty="0"/>
                  <a:t> ošetřovací doba</a:t>
                </a:r>
                <a:endParaRPr lang="cs-CZ" b="1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534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529199343432777"/>
          <c:y val="0.22852269320194693"/>
          <c:w val="0.33270966586622658"/>
          <c:h val="0.4980729280119221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7D6-4DA2-BF5D-AE0E90C91A76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7D6-4DA2-BF5D-AE0E90C91A7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Ústecký kraj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Karlovarský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Liberecký kraj</c:v>
                </c:pt>
                <c:pt idx="9">
                  <c:v>Jihomoravský kraj</c:v>
                </c:pt>
                <c:pt idx="10">
                  <c:v>Královéhradecký kraj</c:v>
                </c:pt>
                <c:pt idx="11">
                  <c:v>Zlínský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3991.2563065082877</c:v>
                </c:pt>
                <c:pt idx="1">
                  <c:v>3722.3971783891184</c:v>
                </c:pt>
                <c:pt idx="2">
                  <c:v>3686.8380389995391</c:v>
                </c:pt>
                <c:pt idx="3">
                  <c:v>3673.5960442856517</c:v>
                </c:pt>
                <c:pt idx="4">
                  <c:v>3657.9139873908534</c:v>
                </c:pt>
                <c:pt idx="5">
                  <c:v>3544.1909725890719</c:v>
                </c:pt>
                <c:pt idx="6">
                  <c:v>3438.6964700421217</c:v>
                </c:pt>
                <c:pt idx="7">
                  <c:v>3358.698681803181</c:v>
                </c:pt>
                <c:pt idx="8">
                  <c:v>3284.5737124321013</c:v>
                </c:pt>
                <c:pt idx="9">
                  <c:v>3279.7384431110436</c:v>
                </c:pt>
                <c:pt idx="10">
                  <c:v>3219.5740978287117</c:v>
                </c:pt>
                <c:pt idx="11">
                  <c:v>3214.3570786696009</c:v>
                </c:pt>
                <c:pt idx="12">
                  <c:v>3160.1455137782591</c:v>
                </c:pt>
                <c:pt idx="13">
                  <c:v>3142.3658164197009</c:v>
                </c:pt>
                <c:pt idx="14">
                  <c:v>2803.04253724517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7D6-4DA2-BF5D-AE0E90C91A7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77D6-4DA2-BF5D-AE0E90C91A7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7D6-4DA2-BF5D-AE0E90C91A7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Ústecký kraj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Karlovarský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Liberecký kraj</c:v>
                </c:pt>
                <c:pt idx="9">
                  <c:v>Jihomoravský kraj</c:v>
                </c:pt>
                <c:pt idx="10">
                  <c:v>Královéhradecký kraj</c:v>
                </c:pt>
                <c:pt idx="11">
                  <c:v>Zlínský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77D6-4DA2-BF5D-AE0E90C91A76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77D6-4DA2-BF5D-AE0E90C91A7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7D6-4DA2-BF5D-AE0E90C91A7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Ústecký kraj</c:v>
                </c:pt>
                <c:pt idx="3">
                  <c:v>Kraj Vysočina</c:v>
                </c:pt>
                <c:pt idx="4">
                  <c:v>Plzeňský kraj</c:v>
                </c:pt>
                <c:pt idx="5">
                  <c:v>Karlovarský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Liberecký kraj</c:v>
                </c:pt>
                <c:pt idx="9">
                  <c:v>Jihomoravský kraj</c:v>
                </c:pt>
                <c:pt idx="10">
                  <c:v>Královéhradecký kraj</c:v>
                </c:pt>
                <c:pt idx="11">
                  <c:v>Zlínský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6" formatCode="#,##0">
                  <c:v>3438.6964700421217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7D6-4DA2-BF5D-AE0E90C91A7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  <c:majorUnit val="25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IX. Nemoci oběhové soustavy</c:v>
                </c:pt>
                <c:pt idx="1">
                  <c:v>XXI. Faktory ovlivňující zdravotní stav a kontakt se zdravotnickými službami</c:v>
                </c:pt>
                <c:pt idx="2">
                  <c:v>XI. Nemoci trávicí soustavy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XV. Těhotenství, porod a šestinedělí</c:v>
                </c:pt>
                <c:pt idx="6">
                  <c:v>XIII. Nemoci svalové a kosterní soustavy a pojivové tkáně</c:v>
                </c:pt>
                <c:pt idx="7">
                  <c:v>II. Novotvary</c:v>
                </c:pt>
                <c:pt idx="8">
                  <c:v>X. Nemoci dýchací soustavy</c:v>
                </c:pt>
                <c:pt idx="9">
                  <c:v>VI. Nemoci nervové soustavy</c:v>
                </c:pt>
                <c:pt idx="10">
                  <c:v>XVIII. Příznaky, znaky a abnormální klinické a laboratorní nálezy</c:v>
                </c:pt>
                <c:pt idx="11">
                  <c:v>I. Některé infekční a parazitární nemoci</c:v>
                </c:pt>
                <c:pt idx="12">
                  <c:v>IV. Nemoci endokrinní, výživy a přeměny látek</c:v>
                </c:pt>
                <c:pt idx="13">
                  <c:v>V. Poruchy duševní a poruchy chování</c:v>
                </c:pt>
                <c:pt idx="14">
                  <c:v>XII. Nemoci kůže a podkožního vaziva</c:v>
                </c:pt>
                <c:pt idx="15">
                  <c:v>VII. Nemoci oka a očních adnex</c:v>
                </c:pt>
                <c:pt idx="16">
                  <c:v>III. Nemoci krve a krvetvorných orgánů, poruchy mechanismu imunity</c:v>
                </c:pt>
                <c:pt idx="17">
                  <c:v>VIII. Nemoci ucha a bradavkového výběžku</c:v>
                </c:pt>
                <c:pt idx="18">
                  <c:v>XVII. Vrozené vady, deformace a chromozomální abnormality</c:v>
                </c:pt>
                <c:pt idx="19">
                  <c:v>XVI. Některé stavy vzniklé v perinatálním období</c:v>
                </c:pt>
                <c:pt idx="20">
                  <c:v>COVID–19 (U07.1–U07.2)</c:v>
                </c:pt>
              </c:strCache>
            </c:strRef>
          </c:cat>
          <c:val>
            <c:numRef>
              <c:f>List1!$B$2:$B$22</c:f>
              <c:numCache>
                <c:formatCode>0.0%</c:formatCode>
                <c:ptCount val="21"/>
                <c:pt idx="0">
                  <c:v>0.1324166007162193</c:v>
                </c:pt>
                <c:pt idx="1">
                  <c:v>0.11744756104888687</c:v>
                </c:pt>
                <c:pt idx="2">
                  <c:v>9.5722045698139191E-2</c:v>
                </c:pt>
                <c:pt idx="3">
                  <c:v>9.005176232776918E-2</c:v>
                </c:pt>
                <c:pt idx="4">
                  <c:v>8.5342361140712489E-2</c:v>
                </c:pt>
                <c:pt idx="5">
                  <c:v>7.9053872570896522E-2</c:v>
                </c:pt>
                <c:pt idx="6">
                  <c:v>7.6787890522086164E-2</c:v>
                </c:pt>
                <c:pt idx="7">
                  <c:v>7.2024179719377204E-2</c:v>
                </c:pt>
                <c:pt idx="8">
                  <c:v>6.5112992246692508E-2</c:v>
                </c:pt>
                <c:pt idx="9">
                  <c:v>3.154913620748892E-2</c:v>
                </c:pt>
                <c:pt idx="10">
                  <c:v>3.0656815099254352E-2</c:v>
                </c:pt>
                <c:pt idx="11">
                  <c:v>2.7316452757824308E-2</c:v>
                </c:pt>
                <c:pt idx="12">
                  <c:v>2.7240059799637319E-2</c:v>
                </c:pt>
                <c:pt idx="13">
                  <c:v>1.8400945167060485E-2</c:v>
                </c:pt>
                <c:pt idx="14">
                  <c:v>1.212966106177738E-2</c:v>
                </c:pt>
                <c:pt idx="15">
                  <c:v>1.0294560975446919E-2</c:v>
                </c:pt>
                <c:pt idx="16">
                  <c:v>8.7030196146302662E-3</c:v>
                </c:pt>
                <c:pt idx="17">
                  <c:v>8.2732931758876613E-3</c:v>
                </c:pt>
                <c:pt idx="18">
                  <c:v>5.8256371172712793E-3</c:v>
                </c:pt>
                <c:pt idx="19">
                  <c:v>5.6430643667806958E-3</c:v>
                </c:pt>
                <c:pt idx="20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111-4E49-952B-5B72EC4AB7F2}"/>
              </c:ext>
            </c:extLst>
          </c:dPt>
          <c:dPt>
            <c:idx val="16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7FB-4EA5-BE3F-09A2DE0E6C68}"/>
              </c:ext>
            </c:extLst>
          </c:dPt>
          <c:dPt>
            <c:idx val="20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C1B-4EE3-826F-C8A8EFBF3A1A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IX. Nemoci oběhové soustavy</c:v>
                </c:pt>
                <c:pt idx="1">
                  <c:v>XXI. Faktory ovlivňující zdravotní stav a kontakt se zdravotnickými službami</c:v>
                </c:pt>
                <c:pt idx="2">
                  <c:v>XI. Nemoci trávicí soustavy</c:v>
                </c:pt>
                <c:pt idx="3">
                  <c:v>XIX. Poranění, otravy a některé jiné následky vnějších příčin</c:v>
                </c:pt>
                <c:pt idx="4">
                  <c:v>XIV. Nemoci močové a pohlavní soustavy</c:v>
                </c:pt>
                <c:pt idx="5">
                  <c:v>XV. Těhotenství, porod a šestinedělí</c:v>
                </c:pt>
                <c:pt idx="6">
                  <c:v>XIII. Nemoci svalové a kosterní soustavy a pojivové tkáně</c:v>
                </c:pt>
                <c:pt idx="7">
                  <c:v>II. Novotvary</c:v>
                </c:pt>
                <c:pt idx="8">
                  <c:v>X. Nemoci dýchací soustavy</c:v>
                </c:pt>
                <c:pt idx="9">
                  <c:v>VI. Nemoci nervové soustavy</c:v>
                </c:pt>
                <c:pt idx="10">
                  <c:v>XVIII. Příznaky, znaky a abnormální klinické a laboratorní nálezy</c:v>
                </c:pt>
                <c:pt idx="11">
                  <c:v>I. Některé infekční a parazitární nemoci</c:v>
                </c:pt>
                <c:pt idx="12">
                  <c:v>IV. Nemoci endokrinní, výživy a přeměny látek</c:v>
                </c:pt>
                <c:pt idx="13">
                  <c:v>V. Poruchy duševní a poruchy chování</c:v>
                </c:pt>
                <c:pt idx="14">
                  <c:v>XII. Nemoci kůže a podkožního vaziva</c:v>
                </c:pt>
                <c:pt idx="15">
                  <c:v>VII. Nemoci oka a očních adnex</c:v>
                </c:pt>
                <c:pt idx="16">
                  <c:v>III. Nemoci krve a krvetvorných orgánů, poruchy mechanismu imunity</c:v>
                </c:pt>
                <c:pt idx="17">
                  <c:v>VIII. Nemoci ucha a bradavkového výběžku</c:v>
                </c:pt>
                <c:pt idx="18">
                  <c:v>XVII. Vrozené vady, deformace a chromozomální abnormality</c:v>
                </c:pt>
                <c:pt idx="19">
                  <c:v>XVI. Některé stavy vzniklé v perinatálním období</c:v>
                </c:pt>
                <c:pt idx="20">
                  <c:v>COVID–19 (U07.1–U07.2)</c:v>
                </c:pt>
              </c:strCache>
            </c:strRef>
          </c:cat>
          <c:val>
            <c:numRef>
              <c:f>List1!$C$2:$C$22</c:f>
              <c:numCache>
                <c:formatCode>0.0%</c:formatCode>
                <c:ptCount val="21"/>
                <c:pt idx="0">
                  <c:v>0.13411410875787308</c:v>
                </c:pt>
                <c:pt idx="1">
                  <c:v>0.10599127419881439</c:v>
                </c:pt>
                <c:pt idx="2">
                  <c:v>9.9735205646717937E-2</c:v>
                </c:pt>
                <c:pt idx="3">
                  <c:v>9.240561773017654E-2</c:v>
                </c:pt>
                <c:pt idx="4">
                  <c:v>8.7610027758664458E-2</c:v>
                </c:pt>
                <c:pt idx="5">
                  <c:v>7.9552555427311905E-2</c:v>
                </c:pt>
                <c:pt idx="6">
                  <c:v>7.2705033310853137E-2</c:v>
                </c:pt>
                <c:pt idx="7">
                  <c:v>8.988498940078142E-2</c:v>
                </c:pt>
                <c:pt idx="8">
                  <c:v>5.9108438065787319E-2</c:v>
                </c:pt>
                <c:pt idx="9">
                  <c:v>2.9793732658431084E-2</c:v>
                </c:pt>
                <c:pt idx="10">
                  <c:v>2.6586999963081628E-2</c:v>
                </c:pt>
                <c:pt idx="11">
                  <c:v>2.7644718872686165E-2</c:v>
                </c:pt>
                <c:pt idx="12">
                  <c:v>2.2777874926941888E-2</c:v>
                </c:pt>
                <c:pt idx="13">
                  <c:v>2.4661927239209316E-2</c:v>
                </c:pt>
                <c:pt idx="14">
                  <c:v>1.1390000955623663E-2</c:v>
                </c:pt>
                <c:pt idx="15">
                  <c:v>9.5342071491284902E-3</c:v>
                </c:pt>
                <c:pt idx="16">
                  <c:v>9.7143931052892183E-3</c:v>
                </c:pt>
                <c:pt idx="17">
                  <c:v>7.19543597784837E-3</c:v>
                </c:pt>
                <c:pt idx="18">
                  <c:v>5.8686535536058536E-3</c:v>
                </c:pt>
                <c:pt idx="19">
                  <c:v>2.5886918271691554E-3</c:v>
                </c:pt>
                <c:pt idx="20">
                  <c:v>4.0306656442962108E-2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426-4EAE-9223-BF90769D6839}"/>
              </c:ext>
            </c:extLst>
          </c:dPt>
          <c:dPt>
            <c:idx val="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E663-4A70-942D-5613E6E0CAE1}"/>
              </c:ext>
            </c:extLst>
          </c:dPt>
          <c:dPt>
            <c:idx val="9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E0E-4FB5-AB54-81D4D39EFE73}"/>
              </c:ext>
            </c:extLst>
          </c:dPt>
          <c:dPt>
            <c:idx val="14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C65-47A6-AD06-435397246A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IX. Nemoci oběhové soustavy</c:v>
                </c:pt>
                <c:pt idx="1">
                  <c:v>XI. Nemoci trávicí soustavy</c:v>
                </c:pt>
                <c:pt idx="2">
                  <c:v>XXI. Faktory ovlivňující zdravotní stav a kontakt se zdravotnickými službami</c:v>
                </c:pt>
                <c:pt idx="3">
                  <c:v>XIX. Poranění, otravy a některé jiné následky vnějších příčin</c:v>
                </c:pt>
                <c:pt idx="4">
                  <c:v>II. Novotvary</c:v>
                </c:pt>
                <c:pt idx="5">
                  <c:v>XIV. Nemoci močové a pohlavní soustavy</c:v>
                </c:pt>
                <c:pt idx="6">
                  <c:v>XIII. Nemoci svalové a kosterní soustavy a pojivové tkáně</c:v>
                </c:pt>
                <c:pt idx="7">
                  <c:v>X. Nemoci dýchací soustavy</c:v>
                </c:pt>
                <c:pt idx="8">
                  <c:v>XV. Těhotenství, porod a šestinedělí</c:v>
                </c:pt>
                <c:pt idx="9">
                  <c:v>VI. Nemoci nervové soustavy</c:v>
                </c:pt>
                <c:pt idx="10">
                  <c:v>I. Některé infekční a parazitární nemoci</c:v>
                </c:pt>
                <c:pt idx="11">
                  <c:v>V. Poruchy duševní a poruchy chování</c:v>
                </c:pt>
                <c:pt idx="12">
                  <c:v>XVIII. Příznaky, znaky a abnormální klinické a laboratorní nálezy</c:v>
                </c:pt>
                <c:pt idx="13">
                  <c:v>IV. Nemoci endokrinní, výživy a přeměny látek</c:v>
                </c:pt>
                <c:pt idx="14">
                  <c:v>COVID–19 (U07.1–U07.2)</c:v>
                </c:pt>
                <c:pt idx="15">
                  <c:v>XII. Nemoci kůže a podkožního vaziva</c:v>
                </c:pt>
                <c:pt idx="16">
                  <c:v>VII. Nemoci oka a očních adnex</c:v>
                </c:pt>
                <c:pt idx="17">
                  <c:v>III. Nemoci krve a krvetvorných orgánů, poruchy mechanismu imunity</c:v>
                </c:pt>
                <c:pt idx="18">
                  <c:v>VIII. Nemoci ucha a bradavkového výběžku</c:v>
                </c:pt>
                <c:pt idx="19">
                  <c:v>XVII. Vrozené vady, deformace a chromozomální abnormality</c:v>
                </c:pt>
                <c:pt idx="20">
                  <c:v>XVI. Některé stavy vzniklé v perinatálním období</c:v>
                </c:pt>
              </c:strCache>
            </c:strRef>
          </c:cat>
          <c:val>
            <c:numRef>
              <c:f>List1!$C$2:$C$22</c:f>
              <c:numCache>
                <c:formatCode>0.0%</c:formatCode>
                <c:ptCount val="21"/>
                <c:pt idx="0">
                  <c:v>0.13087006269466053</c:v>
                </c:pt>
                <c:pt idx="1">
                  <c:v>0.10007293828361125</c:v>
                </c:pt>
                <c:pt idx="2">
                  <c:v>9.1198780444243691E-2</c:v>
                </c:pt>
                <c:pt idx="3">
                  <c:v>9.0609973762958651E-2</c:v>
                </c:pt>
                <c:pt idx="4">
                  <c:v>9.0483800902683278E-2</c:v>
                </c:pt>
                <c:pt idx="5">
                  <c:v>8.8927092827504994E-2</c:v>
                </c:pt>
                <c:pt idx="6">
                  <c:v>8.0641741669422493E-2</c:v>
                </c:pt>
                <c:pt idx="7">
                  <c:v>6.7714496743127031E-2</c:v>
                </c:pt>
                <c:pt idx="8">
                  <c:v>6.547046345192814E-2</c:v>
                </c:pt>
                <c:pt idx="9">
                  <c:v>2.9814243590821989E-2</c:v>
                </c:pt>
                <c:pt idx="10">
                  <c:v>2.8653914181714268E-2</c:v>
                </c:pt>
                <c:pt idx="11">
                  <c:v>2.675267930085256E-2</c:v>
                </c:pt>
                <c:pt idx="12">
                  <c:v>2.5671856077671782E-2</c:v>
                </c:pt>
                <c:pt idx="13">
                  <c:v>2.1638933603116643E-2</c:v>
                </c:pt>
                <c:pt idx="14">
                  <c:v>1.2939343693719126E-2</c:v>
                </c:pt>
                <c:pt idx="15">
                  <c:v>1.2325187214022587E-2</c:v>
                </c:pt>
                <c:pt idx="16">
                  <c:v>9.8956394889941554E-3</c:v>
                </c:pt>
                <c:pt idx="17">
                  <c:v>9.5948986987487578E-3</c:v>
                </c:pt>
                <c:pt idx="18">
                  <c:v>7.7651041588648823E-3</c:v>
                </c:pt>
                <c:pt idx="19">
                  <c:v>5.6956387976360157E-3</c:v>
                </c:pt>
                <c:pt idx="20">
                  <c:v>1.764115516726834E-3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II. Novotvary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XIII. Nemoci svalové a kosterní soustavy a pojivové tkáně</c:v>
                </c:pt>
                <c:pt idx="5">
                  <c:v>XIX. Poranění, otravy a některé jiné následky vnějších příčin</c:v>
                </c:pt>
                <c:pt idx="6">
                  <c:v>XXI. Faktory ovlivňující zdravotní stav a kontakt se zdravotnickými službami</c:v>
                </c:pt>
                <c:pt idx="7">
                  <c:v>X. Nemoci dýchací soustavy</c:v>
                </c:pt>
                <c:pt idx="8">
                  <c:v>IV. Nemoci endokrinní, výživy a přeměny látek</c:v>
                </c:pt>
                <c:pt idx="9">
                  <c:v>I. Některé infekční a parazitární nemoci</c:v>
                </c:pt>
                <c:pt idx="10">
                  <c:v>XVIII. Příznaky, znaky a abnormální klinické a laboratorní nálezy</c:v>
                </c:pt>
                <c:pt idx="11">
                  <c:v>VI. Nemoci nervové soustavy</c:v>
                </c:pt>
                <c:pt idx="12">
                  <c:v>III. Nemoci krve a krvetvorných orgánů, poruchy mechanismu imunity</c:v>
                </c:pt>
                <c:pt idx="13">
                  <c:v>VII. Nemoci oka a očních adnex</c:v>
                </c:pt>
                <c:pt idx="14">
                  <c:v>XII. Nemoci kůže a podkožního vaziva</c:v>
                </c:pt>
                <c:pt idx="15">
                  <c:v>V. Poruchy duševní a poruchy chování</c:v>
                </c:pt>
                <c:pt idx="16">
                  <c:v>VIII. Nemoci ucha a bradavkového výběžku</c:v>
                </c:pt>
                <c:pt idx="17">
                  <c:v>COVID–19 (U07.1–U07.2)</c:v>
                </c:pt>
              </c:strCache>
            </c:strRef>
          </c:cat>
          <c:val>
            <c:numRef>
              <c:f>List1!$B$2:$B$19</c:f>
              <c:numCache>
                <c:formatCode>0.0%</c:formatCode>
                <c:ptCount val="18"/>
                <c:pt idx="0">
                  <c:v>0.23786075863930886</c:v>
                </c:pt>
                <c:pt idx="1">
                  <c:v>9.9838687904967596E-2</c:v>
                </c:pt>
                <c:pt idx="2">
                  <c:v>9.5817359611231098E-2</c:v>
                </c:pt>
                <c:pt idx="3">
                  <c:v>8.4046976241900648E-2</c:v>
                </c:pt>
                <c:pt idx="4">
                  <c:v>8.1342467602591798E-2</c:v>
                </c:pt>
                <c:pt idx="5">
                  <c:v>8.0345572354211664E-2</c:v>
                </c:pt>
                <c:pt idx="6">
                  <c:v>7.5749865010799139E-2</c:v>
                </c:pt>
                <c:pt idx="7">
                  <c:v>7.0556830453563715E-2</c:v>
                </c:pt>
                <c:pt idx="8">
                  <c:v>3.1574311555075597E-2</c:v>
                </c:pt>
                <c:pt idx="9">
                  <c:v>2.9208963282937365E-2</c:v>
                </c:pt>
                <c:pt idx="10">
                  <c:v>2.9099284557235421E-2</c:v>
                </c:pt>
                <c:pt idx="11">
                  <c:v>2.8681830453563716E-2</c:v>
                </c:pt>
                <c:pt idx="12">
                  <c:v>1.5062769978401728E-2</c:v>
                </c:pt>
                <c:pt idx="13">
                  <c:v>1.4358126349892008E-2</c:v>
                </c:pt>
                <c:pt idx="14">
                  <c:v>1.0393830993520519E-2</c:v>
                </c:pt>
                <c:pt idx="15">
                  <c:v>8.7594492440604757E-3</c:v>
                </c:pt>
                <c:pt idx="16">
                  <c:v>6.8243790496760257E-3</c:v>
                </c:pt>
                <c:pt idx="17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chemeClr val="accent2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C55-4C74-AAED-100AF236F0D9}"/>
              </c:ext>
            </c:extLst>
          </c:dPt>
          <c:dPt>
            <c:idx val="15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99B-44A0-87D7-3BFCAB9D867A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494-4B17-AEA2-69B288213616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0C1-4B5A-BB5E-520CEA7867A2}"/>
              </c:ext>
            </c:extLst>
          </c:dPt>
          <c:dPt>
            <c:idx val="20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9F-458A-8171-3B971604D57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II. Novotvary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XIII. Nemoci svalové a kosterní soustavy a pojivové tkáně</c:v>
                </c:pt>
                <c:pt idx="5">
                  <c:v>XIX. Poranění, otravy a některé jiné následky vnějších příčin</c:v>
                </c:pt>
                <c:pt idx="6">
                  <c:v>XXI. Faktory ovlivňující zdravotní stav a kontakt se zdravotnickými službami</c:v>
                </c:pt>
                <c:pt idx="7">
                  <c:v>X. Nemoci dýchací soustavy</c:v>
                </c:pt>
                <c:pt idx="8">
                  <c:v>IV. Nemoci endokrinní, výživy a přeměny látek</c:v>
                </c:pt>
                <c:pt idx="9">
                  <c:v>I. Některé infekční a parazitární nemoci</c:v>
                </c:pt>
                <c:pt idx="10">
                  <c:v>XVIII. Příznaky, znaky a abnormální klinické a laboratorní nálezy</c:v>
                </c:pt>
                <c:pt idx="11">
                  <c:v>VI. Nemoci nervové soustavy</c:v>
                </c:pt>
                <c:pt idx="12">
                  <c:v>III. Nemoci krve a krvetvorných orgánů, poruchy mechanismu imunity</c:v>
                </c:pt>
                <c:pt idx="13">
                  <c:v>VII. Nemoci oka a očních adnex</c:v>
                </c:pt>
                <c:pt idx="14">
                  <c:v>XII. Nemoci kůže a podkožního vaziva</c:v>
                </c:pt>
                <c:pt idx="15">
                  <c:v>V. Poruchy duševní a poruchy chování</c:v>
                </c:pt>
                <c:pt idx="16">
                  <c:v>VIII. Nemoci ucha a bradavkového výběžku</c:v>
                </c:pt>
                <c:pt idx="17">
                  <c:v>COVID–19 (U07.1–U07.2)</c:v>
                </c:pt>
              </c:strCache>
            </c:strRef>
          </c:cat>
          <c:val>
            <c:numRef>
              <c:f>List1!$C$2:$C$19</c:f>
              <c:numCache>
                <c:formatCode>0.0%</c:formatCode>
                <c:ptCount val="18"/>
                <c:pt idx="0">
                  <c:v>0.23827369331516288</c:v>
                </c:pt>
                <c:pt idx="1">
                  <c:v>0.1208228229784821</c:v>
                </c:pt>
                <c:pt idx="2">
                  <c:v>9.9038778809267855E-2</c:v>
                </c:pt>
                <c:pt idx="3">
                  <c:v>9.016385515883224E-2</c:v>
                </c:pt>
                <c:pt idx="4">
                  <c:v>8.0120720314380334E-2</c:v>
                </c:pt>
                <c:pt idx="5">
                  <c:v>8.6973710219410957E-2</c:v>
                </c:pt>
                <c:pt idx="6">
                  <c:v>5.1742085272454316E-2</c:v>
                </c:pt>
                <c:pt idx="7">
                  <c:v>6.7721048187164457E-2</c:v>
                </c:pt>
                <c:pt idx="8">
                  <c:v>2.7208489723416329E-2</c:v>
                </c:pt>
                <c:pt idx="9">
                  <c:v>2.9513966119554425E-2</c:v>
                </c:pt>
                <c:pt idx="10">
                  <c:v>2.5326586591333806E-2</c:v>
                </c:pt>
                <c:pt idx="11">
                  <c:v>2.667312406364198E-2</c:v>
                </c:pt>
                <c:pt idx="12">
                  <c:v>1.6773501256600685E-2</c:v>
                </c:pt>
                <c:pt idx="13">
                  <c:v>1.1951342069644728E-2</c:v>
                </c:pt>
                <c:pt idx="14">
                  <c:v>1.0090327482090974E-2</c:v>
                </c:pt>
                <c:pt idx="15">
                  <c:v>9.3197722839186443E-3</c:v>
                </c:pt>
                <c:pt idx="16">
                  <c:v>5.8797384599495036E-3</c:v>
                </c:pt>
                <c:pt idx="17">
                  <c:v>6.7806923314671613E-2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AFB-4086-BD3C-74E901E8FD2B}"/>
              </c:ext>
            </c:extLst>
          </c:dPt>
          <c:dPt>
            <c:idx val="3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A20-4D07-A1EF-6F2FB3A458F0}"/>
              </c:ext>
            </c:extLst>
          </c:dPt>
          <c:dPt>
            <c:idx val="7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C0A-497F-AACA-7DFAF3B36EBF}"/>
              </c:ext>
            </c:extLst>
          </c:dPt>
          <c:dPt>
            <c:idx val="11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B64-46C4-A2C6-AE2B108C820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II. Novotvary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XIII. Nemoci svalové a kosterní soustavy a pojivové tkáně</c:v>
                </c:pt>
                <c:pt idx="5">
                  <c:v>XIX. Poranění, otravy a některé jiné následky vnějších příčin</c:v>
                </c:pt>
                <c:pt idx="6">
                  <c:v>X. Nemoci dýchací soustavy</c:v>
                </c:pt>
                <c:pt idx="7">
                  <c:v>XXI. Faktory ovlivňující zdravotní stav a kontakt se zdravotnickými službami</c:v>
                </c:pt>
                <c:pt idx="8">
                  <c:v>I. Některé infekční a parazitární nemoci</c:v>
                </c:pt>
                <c:pt idx="9">
                  <c:v>VI. Nemoci nervové soustavy</c:v>
                </c:pt>
                <c:pt idx="10">
                  <c:v>IV. Nemoci endokrinní, výživy a přeměny látek</c:v>
                </c:pt>
                <c:pt idx="11">
                  <c:v>COVID–19 (U07.1–U07.2)</c:v>
                </c:pt>
                <c:pt idx="12">
                  <c:v>XVIII. Příznaky, znaky a abnormální klinické a laboratorní nálezy</c:v>
                </c:pt>
                <c:pt idx="13">
                  <c:v>III. Nemoci krve a krvetvorných orgánů, poruchy mechanismu imunity</c:v>
                </c:pt>
                <c:pt idx="14">
                  <c:v>VII. Nemoci oka a očních adnex</c:v>
                </c:pt>
                <c:pt idx="15">
                  <c:v>XII. Nemoci kůže a podkožního vaziva</c:v>
                </c:pt>
                <c:pt idx="16">
                  <c:v>V. Poruchy duševní a poruchy chování</c:v>
                </c:pt>
                <c:pt idx="17">
                  <c:v>VIII. Nemoci ucha a bradavkového výběžku</c:v>
                </c:pt>
              </c:strCache>
            </c:strRef>
          </c:cat>
          <c:val>
            <c:numRef>
              <c:f>List1!$C$2:$C$19</c:f>
              <c:numCache>
                <c:formatCode>0%</c:formatCode>
                <c:ptCount val="18"/>
                <c:pt idx="0">
                  <c:v>0.22297656013462608</c:v>
                </c:pt>
                <c:pt idx="1">
                  <c:v>0.11701344148482992</c:v>
                </c:pt>
                <c:pt idx="2">
                  <c:v>9.5732381374847741E-2</c:v>
                </c:pt>
                <c:pt idx="3">
                  <c:v>9.0806418678664721E-2</c:v>
                </c:pt>
                <c:pt idx="4">
                  <c:v>8.8695492983530841E-2</c:v>
                </c:pt>
                <c:pt idx="5">
                  <c:v>8.4118769495081777E-2</c:v>
                </c:pt>
                <c:pt idx="6">
                  <c:v>6.986192377291002E-2</c:v>
                </c:pt>
                <c:pt idx="7">
                  <c:v>4.6688212472627673E-2</c:v>
                </c:pt>
                <c:pt idx="8">
                  <c:v>2.9084021602134864E-2</c:v>
                </c:pt>
                <c:pt idx="9">
                  <c:v>2.5618385754420058E-2</c:v>
                </c:pt>
                <c:pt idx="10">
                  <c:v>2.5297310998922708E-2</c:v>
                </c:pt>
                <c:pt idx="11">
                  <c:v>2.4659386155763505E-2</c:v>
                </c:pt>
                <c:pt idx="12">
                  <c:v>2.320469219774262E-2</c:v>
                </c:pt>
                <c:pt idx="13">
                  <c:v>1.5638312104377459E-2</c:v>
                </c:pt>
                <c:pt idx="14">
                  <c:v>1.213606246875506E-2</c:v>
                </c:pt>
                <c:pt idx="15">
                  <c:v>1.0354660864789506E-2</c:v>
                </c:pt>
                <c:pt idx="16">
                  <c:v>9.394253043521119E-3</c:v>
                </c:pt>
                <c:pt idx="17">
                  <c:v>5.9004527435697037E-3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X. Nemoci dýchací soustavy</c:v>
                </c:pt>
                <c:pt idx="4">
                  <c:v>II. Novotvary</c:v>
                </c:pt>
                <c:pt idx="5">
                  <c:v>XIV. Nemoci močové a pohlavní soustavy</c:v>
                </c:pt>
                <c:pt idx="6">
                  <c:v>XIII. Nemoci svalové a kosterní soustavy a pojivové tkáně</c:v>
                </c:pt>
                <c:pt idx="7">
                  <c:v>XXI. Faktory ovlivňující zdravotní stav a kontakt se zdravotnickými službami</c:v>
                </c:pt>
                <c:pt idx="8">
                  <c:v>IV. Nemoci endokrinní, výživy a přeměny látek</c:v>
                </c:pt>
                <c:pt idx="9">
                  <c:v>I. Některé infekční a parazitární nemoci</c:v>
                </c:pt>
                <c:pt idx="10">
                  <c:v>XVIII. Příznaky, znaky a abnormální klinické a laboratorní nálezy</c:v>
                </c:pt>
                <c:pt idx="11">
                  <c:v>VI. Nemoci nervové soustavy</c:v>
                </c:pt>
                <c:pt idx="12">
                  <c:v>III. Nemoci krve a krvetvorných orgánů, poruchy mechanismu imunity</c:v>
                </c:pt>
                <c:pt idx="13">
                  <c:v>VII. Nemoci oka a očních adnex</c:v>
                </c:pt>
                <c:pt idx="14">
                  <c:v>XII. Nemoci kůže a podkožního vaziva</c:v>
                </c:pt>
                <c:pt idx="15">
                  <c:v>V. Poruchy duševní a poruchy chování</c:v>
                </c:pt>
                <c:pt idx="16">
                  <c:v>VIII. Nemoci ucha a bradavkového výběžku</c:v>
                </c:pt>
                <c:pt idx="17">
                  <c:v>COVID–19 (U07.1–U07.2)</c:v>
                </c:pt>
              </c:strCache>
            </c:strRef>
          </c:cat>
          <c:val>
            <c:numRef>
              <c:f>List1!$B$2:$B$19</c:f>
              <c:numCache>
                <c:formatCode>0.0%</c:formatCode>
                <c:ptCount val="18"/>
                <c:pt idx="0">
                  <c:v>0.26223592902474913</c:v>
                </c:pt>
                <c:pt idx="1">
                  <c:v>9.5044277181193321E-2</c:v>
                </c:pt>
                <c:pt idx="2">
                  <c:v>9.2221023563256246E-2</c:v>
                </c:pt>
                <c:pt idx="3">
                  <c:v>8.2224345038100888E-2</c:v>
                </c:pt>
                <c:pt idx="4">
                  <c:v>8.1402211388541187E-2</c:v>
                </c:pt>
                <c:pt idx="5">
                  <c:v>7.9560988866196725E-2</c:v>
                </c:pt>
                <c:pt idx="6">
                  <c:v>6.2305103542174493E-2</c:v>
                </c:pt>
                <c:pt idx="7">
                  <c:v>5.6169296396337047E-2</c:v>
                </c:pt>
                <c:pt idx="8">
                  <c:v>3.763354524891846E-2</c:v>
                </c:pt>
                <c:pt idx="9">
                  <c:v>3.4568729824099087E-2</c:v>
                </c:pt>
                <c:pt idx="10">
                  <c:v>3.229859784351187E-2</c:v>
                </c:pt>
                <c:pt idx="11">
                  <c:v>2.5456634165623559E-2</c:v>
                </c:pt>
                <c:pt idx="12">
                  <c:v>1.897358192239278E-2</c:v>
                </c:pt>
                <c:pt idx="13">
                  <c:v>1.3565891472868217E-2</c:v>
                </c:pt>
                <c:pt idx="14">
                  <c:v>1.0527839998243187E-2</c:v>
                </c:pt>
                <c:pt idx="15">
                  <c:v>9.8518786920526163E-3</c:v>
                </c:pt>
                <c:pt idx="16">
                  <c:v>5.7000351362628196E-3</c:v>
                </c:pt>
                <c:pt idx="17" formatCode="General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E62-4F1E-B1CB-D56260324B54}"/>
              </c:ext>
            </c:extLst>
          </c:dPt>
          <c:dPt>
            <c:idx val="15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262-4F44-BD32-D20D26ED8DF4}"/>
              </c:ext>
            </c:extLst>
          </c:dPt>
          <c:dPt>
            <c:idx val="17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494-4B17-AEA2-69B288213616}"/>
              </c:ext>
            </c:extLst>
          </c:dPt>
          <c:dPt>
            <c:idx val="19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0C1-4B5A-BB5E-520CEA7867A2}"/>
              </c:ext>
            </c:extLst>
          </c:dPt>
          <c:dPt>
            <c:idx val="20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9F-458A-8171-3B971604D57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X. Nemoci dýchací soustavy</c:v>
                </c:pt>
                <c:pt idx="4">
                  <c:v>II. Novotvary</c:v>
                </c:pt>
                <c:pt idx="5">
                  <c:v>XIV. Nemoci močové a pohlavní soustavy</c:v>
                </c:pt>
                <c:pt idx="6">
                  <c:v>XIII. Nemoci svalové a kosterní soustavy a pojivové tkáně</c:v>
                </c:pt>
                <c:pt idx="7">
                  <c:v>XXI. Faktory ovlivňující zdravotní stav a kontakt se zdravotnickými službami</c:v>
                </c:pt>
                <c:pt idx="8">
                  <c:v>IV. Nemoci endokrinní, výživy a přeměny látek</c:v>
                </c:pt>
                <c:pt idx="9">
                  <c:v>I. Některé infekční a parazitární nemoci</c:v>
                </c:pt>
                <c:pt idx="10">
                  <c:v>XVIII. Příznaky, znaky a abnormální klinické a laboratorní nálezy</c:v>
                </c:pt>
                <c:pt idx="11">
                  <c:v>VI. Nemoci nervové soustavy</c:v>
                </c:pt>
                <c:pt idx="12">
                  <c:v>III. Nemoci krve a krvetvorných orgánů, poruchy mechanismu imunity</c:v>
                </c:pt>
                <c:pt idx="13">
                  <c:v>VII. Nemoci oka a očních adnex</c:v>
                </c:pt>
                <c:pt idx="14">
                  <c:v>XII. Nemoci kůže a podkožního vaziva</c:v>
                </c:pt>
                <c:pt idx="15">
                  <c:v>V. Poruchy duševní a poruchy chování</c:v>
                </c:pt>
                <c:pt idx="16">
                  <c:v>VIII. Nemoci ucha a bradavkového výběžku</c:v>
                </c:pt>
                <c:pt idx="17">
                  <c:v>COVID–19 (U07.1–U07.2)</c:v>
                </c:pt>
              </c:strCache>
            </c:strRef>
          </c:cat>
          <c:val>
            <c:numRef>
              <c:f>List1!$C$2:$C$19</c:f>
              <c:numCache>
                <c:formatCode>0.0%</c:formatCode>
                <c:ptCount val="18"/>
                <c:pt idx="0">
                  <c:v>0.26019611021831268</c:v>
                </c:pt>
                <c:pt idx="1">
                  <c:v>0.1003487787457592</c:v>
                </c:pt>
                <c:pt idx="2">
                  <c:v>9.3924741793303068E-2</c:v>
                </c:pt>
                <c:pt idx="3">
                  <c:v>7.7848496809420437E-2</c:v>
                </c:pt>
                <c:pt idx="4">
                  <c:v>9.3043103367259669E-2</c:v>
                </c:pt>
                <c:pt idx="5">
                  <c:v>8.75747131297753E-2</c:v>
                </c:pt>
                <c:pt idx="6">
                  <c:v>6.182511488905805E-2</c:v>
                </c:pt>
                <c:pt idx="7">
                  <c:v>4.4810256844004623E-2</c:v>
                </c:pt>
                <c:pt idx="8">
                  <c:v>3.3386548817277061E-2</c:v>
                </c:pt>
                <c:pt idx="9">
                  <c:v>3.490371874030844E-2</c:v>
                </c:pt>
                <c:pt idx="10">
                  <c:v>2.8447376582367703E-2</c:v>
                </c:pt>
                <c:pt idx="11">
                  <c:v>2.4533747779751331E-2</c:v>
                </c:pt>
                <c:pt idx="12">
                  <c:v>2.1041261383179678E-2</c:v>
                </c:pt>
                <c:pt idx="13">
                  <c:v>1.1364971289482835E-2</c:v>
                </c:pt>
                <c:pt idx="14">
                  <c:v>1.0445741351602807E-2</c:v>
                </c:pt>
                <c:pt idx="15">
                  <c:v>9.5447198022686475E-3</c:v>
                </c:pt>
                <c:pt idx="16">
                  <c:v>5.2346180232503503E-3</c:v>
                </c:pt>
                <c:pt idx="17">
                  <c:v>6.3078556861860591E-2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C45-490C-9522-0D2E8C1C6C54}"/>
              </c:ext>
            </c:extLst>
          </c:dPt>
          <c:dPt>
            <c:idx val="5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013-4243-952A-255572FF79C6}"/>
              </c:ext>
            </c:extLst>
          </c:dPt>
          <c:dPt>
            <c:idx val="9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487-4946-929C-B89DA74F7EEE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List1!$A$2:$A$19</c:f>
              <c:strCache>
                <c:ptCount val="18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II. Novotvary</c:v>
                </c:pt>
                <c:pt idx="3">
                  <c:v>XI. Nemoci trávicí soustavy</c:v>
                </c:pt>
                <c:pt idx="4">
                  <c:v>XIV. Nemoci močové a pohlavní soustavy</c:v>
                </c:pt>
                <c:pt idx="5">
                  <c:v>X. Nemoci dýchací soustavy</c:v>
                </c:pt>
                <c:pt idx="6">
                  <c:v>XIII. Nemoci svalové a kosterní soustavy a pojivové tkáně</c:v>
                </c:pt>
                <c:pt idx="7">
                  <c:v>XXI. Faktory ovlivňující zdravotní stav a kontakt se zdravotnickými službami</c:v>
                </c:pt>
                <c:pt idx="8">
                  <c:v>I. Některé infekční a parazitární nemoci</c:v>
                </c:pt>
                <c:pt idx="9">
                  <c:v>COVID–19 (U07.1–U07.2)</c:v>
                </c:pt>
                <c:pt idx="10">
                  <c:v>IV. Nemoci endokrinní, výživy a přeměny látek</c:v>
                </c:pt>
                <c:pt idx="11">
                  <c:v>XVIII. Příznaky, znaky a abnormální klinické a laboratorní nálezy</c:v>
                </c:pt>
                <c:pt idx="12">
                  <c:v>VI. Nemoci nervové soustavy</c:v>
                </c:pt>
                <c:pt idx="13">
                  <c:v>III. Nemoci krve a krvetvorných orgánů, poruchy mechanismu imunity</c:v>
                </c:pt>
                <c:pt idx="14">
                  <c:v>VII. Nemoci oka a očních adnex</c:v>
                </c:pt>
                <c:pt idx="15">
                  <c:v>XII. Nemoci kůže a podkožního vaziva</c:v>
                </c:pt>
                <c:pt idx="16">
                  <c:v>V. Poruchy duševní a poruchy chování</c:v>
                </c:pt>
                <c:pt idx="17">
                  <c:v>VIII. Nemoci ucha a bradavkového výběžku</c:v>
                </c:pt>
              </c:strCache>
            </c:strRef>
          </c:cat>
          <c:val>
            <c:numRef>
              <c:f>List1!$C$2:$C$19</c:f>
              <c:numCache>
                <c:formatCode>0%</c:formatCode>
                <c:ptCount val="18"/>
                <c:pt idx="0">
                  <c:v>0.24115947515504274</c:v>
                </c:pt>
                <c:pt idx="1">
                  <c:v>9.5807076626207022E-2</c:v>
                </c:pt>
                <c:pt idx="2">
                  <c:v>9.3162345975987104E-2</c:v>
                </c:pt>
                <c:pt idx="3">
                  <c:v>9.1390429019477942E-2</c:v>
                </c:pt>
                <c:pt idx="4">
                  <c:v>8.8658942791268708E-2</c:v>
                </c:pt>
                <c:pt idx="5">
                  <c:v>7.9780955310361501E-2</c:v>
                </c:pt>
                <c:pt idx="6">
                  <c:v>6.8226689696329182E-2</c:v>
                </c:pt>
                <c:pt idx="7">
                  <c:v>3.8879643723759724E-2</c:v>
                </c:pt>
                <c:pt idx="8">
                  <c:v>3.3566521811140997E-2</c:v>
                </c:pt>
                <c:pt idx="9">
                  <c:v>3.2717368729609154E-2</c:v>
                </c:pt>
                <c:pt idx="10">
                  <c:v>3.0256665063002952E-2</c:v>
                </c:pt>
                <c:pt idx="11">
                  <c:v>2.4809466348037091E-2</c:v>
                </c:pt>
                <c:pt idx="12">
                  <c:v>2.343189292784302E-2</c:v>
                </c:pt>
                <c:pt idx="13">
                  <c:v>1.9580471056498912E-2</c:v>
                </c:pt>
                <c:pt idx="14">
                  <c:v>1.1230903914253942E-2</c:v>
                </c:pt>
                <c:pt idx="15">
                  <c:v>1.0663049221960203E-2</c:v>
                </c:pt>
                <c:pt idx="16">
                  <c:v>9.2355256204995542E-3</c:v>
                </c:pt>
                <c:pt idx="17">
                  <c:v>5.2105925931768054E-3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akutních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V. Poruchy duševní a poruchy chování</c:v>
                </c:pt>
                <c:pt idx="1">
                  <c:v>IX. Nemoci oběhové soustavy</c:v>
                </c:pt>
                <c:pt idx="2">
                  <c:v>XIX. Poranění, otravy a některé jiné následky vnějších příčin</c:v>
                </c:pt>
                <c:pt idx="3">
                  <c:v>XXI. Faktory ovlivňující zdravotní stav a kontakt se zdravotnickými službami</c:v>
                </c:pt>
                <c:pt idx="4">
                  <c:v>X. Nemoci dýchací soustavy</c:v>
                </c:pt>
                <c:pt idx="5">
                  <c:v>XIII. Nemoci svalové a kosterní soustavy a pojivové tkáně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XI. Nemoci trávicí soustavy</c:v>
                </c:pt>
                <c:pt idx="9">
                  <c:v>IV. Nemoci endokrinní, výživy a přeměny látek</c:v>
                </c:pt>
                <c:pt idx="10">
                  <c:v>XIV. Nemoci močové a pohlavní soustavy</c:v>
                </c:pt>
                <c:pt idx="11">
                  <c:v>I. Některé infekční a parazitární nemoci</c:v>
                </c:pt>
                <c:pt idx="12">
                  <c:v>XVIII. Příznaky, znaky a abnormální klinické a laboratorní nálezy</c:v>
                </c:pt>
                <c:pt idx="13">
                  <c:v>XII. Nemoci kůže a podkožního vaziva</c:v>
                </c:pt>
                <c:pt idx="14">
                  <c:v>XVI. Některé stavy vzniklé v perinatálním období</c:v>
                </c:pt>
                <c:pt idx="15">
                  <c:v>III. Nemoci krve a krvetvorných orgánů, poruchy mechanismu imunity</c:v>
                </c:pt>
                <c:pt idx="16">
                  <c:v>COVID–19 (U07.1–U07.2)</c:v>
                </c:pt>
              </c:strCache>
            </c:strRef>
          </c:cat>
          <c:val>
            <c:numRef>
              <c:f>List1!$B$2:$B$18</c:f>
              <c:numCache>
                <c:formatCode>0.0%</c:formatCode>
                <c:ptCount val="17"/>
                <c:pt idx="0">
                  <c:v>0.20978562729406608</c:v>
                </c:pt>
                <c:pt idx="1">
                  <c:v>0.16689633665828055</c:v>
                </c:pt>
                <c:pt idx="2">
                  <c:v>0.12370152172172426</c:v>
                </c:pt>
                <c:pt idx="3">
                  <c:v>9.9994943046056203E-2</c:v>
                </c:pt>
                <c:pt idx="4">
                  <c:v>7.1884600311002661E-2</c:v>
                </c:pt>
                <c:pt idx="5">
                  <c:v>7.188038618271618E-2</c:v>
                </c:pt>
                <c:pt idx="6">
                  <c:v>5.4269544073460685E-2</c:v>
                </c:pt>
                <c:pt idx="7">
                  <c:v>4.9488615532434041E-2</c:v>
                </c:pt>
                <c:pt idx="8">
                  <c:v>3.3222080346569913E-2</c:v>
                </c:pt>
                <c:pt idx="9">
                  <c:v>2.5278448526530044E-2</c:v>
                </c:pt>
                <c:pt idx="10">
                  <c:v>2.3548548864924548E-2</c:v>
                </c:pt>
                <c:pt idx="11">
                  <c:v>2.2701509079339394E-2</c:v>
                </c:pt>
                <c:pt idx="12">
                  <c:v>1.9254352140987877E-2</c:v>
                </c:pt>
                <c:pt idx="13">
                  <c:v>9.8589531262510688E-3</c:v>
                </c:pt>
                <c:pt idx="14">
                  <c:v>6.8016030544001821E-3</c:v>
                </c:pt>
                <c:pt idx="15">
                  <c:v>3.9465311403009727E-3</c:v>
                </c:pt>
                <c:pt idx="1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111-4E49-952B-5B72EC4AB7F2}"/>
              </c:ext>
            </c:extLst>
          </c:dPt>
          <c:dPt>
            <c:idx val="16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27FB-4EA5-BE3F-09A2DE0E6C68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V. Poruchy duševní a poruchy chování</c:v>
                </c:pt>
                <c:pt idx="1">
                  <c:v>IX. Nemoci oběhové soustavy</c:v>
                </c:pt>
                <c:pt idx="2">
                  <c:v>XIX. Poranění, otravy a některé jiné následky vnějších příčin</c:v>
                </c:pt>
                <c:pt idx="3">
                  <c:v>XXI. Faktory ovlivňující zdravotní stav a kontakt se zdravotnickými službami</c:v>
                </c:pt>
                <c:pt idx="4">
                  <c:v>X. Nemoci dýchací soustavy</c:v>
                </c:pt>
                <c:pt idx="5">
                  <c:v>XIII. Nemoci svalové a kosterní soustavy a pojivové tkáně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XI. Nemoci trávicí soustavy</c:v>
                </c:pt>
                <c:pt idx="9">
                  <c:v>IV. Nemoci endokrinní, výživy a přeměny látek</c:v>
                </c:pt>
                <c:pt idx="10">
                  <c:v>XIV. Nemoci močové a pohlavní soustavy</c:v>
                </c:pt>
                <c:pt idx="11">
                  <c:v>I. Některé infekční a parazitární nemoci</c:v>
                </c:pt>
                <c:pt idx="12">
                  <c:v>XVIII. Příznaky, znaky a abnormální klinické a laboratorní nálezy</c:v>
                </c:pt>
                <c:pt idx="13">
                  <c:v>XII. Nemoci kůže a podkožního vaziva</c:v>
                </c:pt>
                <c:pt idx="14">
                  <c:v>XVI. Některé stavy vzniklé v perinatálním období</c:v>
                </c:pt>
                <c:pt idx="15">
                  <c:v>III. Nemoci krve a krvetvorných orgánů, poruchy mechanismu imunity</c:v>
                </c:pt>
                <c:pt idx="16">
                  <c:v>COVID–19 (U07.1–U07.2)</c:v>
                </c:pt>
              </c:strCache>
            </c:strRef>
          </c:cat>
          <c:val>
            <c:numRef>
              <c:f>List1!$C$2:$C$18</c:f>
              <c:numCache>
                <c:formatCode>0.0%</c:formatCode>
                <c:ptCount val="17"/>
                <c:pt idx="0">
                  <c:v>0.22202122828641718</c:v>
                </c:pt>
                <c:pt idx="1">
                  <c:v>0.15608329632272586</c:v>
                </c:pt>
                <c:pt idx="2">
                  <c:v>0.12367697474462681</c:v>
                </c:pt>
                <c:pt idx="3">
                  <c:v>9.4419465749801645E-2</c:v>
                </c:pt>
                <c:pt idx="4">
                  <c:v>7.4436232802543009E-2</c:v>
                </c:pt>
                <c:pt idx="5">
                  <c:v>6.9306313094768784E-2</c:v>
                </c:pt>
                <c:pt idx="6">
                  <c:v>5.3864156931629346E-2</c:v>
                </c:pt>
                <c:pt idx="7">
                  <c:v>5.2893564146452222E-2</c:v>
                </c:pt>
                <c:pt idx="8">
                  <c:v>3.2837973382303771E-2</c:v>
                </c:pt>
                <c:pt idx="9">
                  <c:v>2.674993637502308E-2</c:v>
                </c:pt>
                <c:pt idx="10">
                  <c:v>2.6545338410024301E-2</c:v>
                </c:pt>
                <c:pt idx="11">
                  <c:v>2.1163413891702804E-2</c:v>
                </c:pt>
                <c:pt idx="12">
                  <c:v>2.2578133966755325E-2</c:v>
                </c:pt>
                <c:pt idx="13">
                  <c:v>9.8681091654898127E-3</c:v>
                </c:pt>
                <c:pt idx="14">
                  <c:v>2.5973961166308205E-3</c:v>
                </c:pt>
                <c:pt idx="15">
                  <c:v>4.6857924178988286E-3</c:v>
                </c:pt>
                <c:pt idx="16">
                  <c:v>7.7345516060940256E-2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426-4EAE-9223-BF90769D6839}"/>
              </c:ext>
            </c:extLst>
          </c:dPt>
          <c:dPt>
            <c:idx val="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E663-4A70-942D-5613E6E0CAE1}"/>
              </c:ext>
            </c:extLst>
          </c:dPt>
          <c:dPt>
            <c:idx val="9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7D2-44A0-BC00-FA0D86A7E63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V. Poruchy duševní a poruchy chování</c:v>
                </c:pt>
                <c:pt idx="1">
                  <c:v>IX. Nemoci oběhové soustavy</c:v>
                </c:pt>
                <c:pt idx="2">
                  <c:v>XIX. Poranění, otravy a některé jiné následky vnějších příčin</c:v>
                </c:pt>
                <c:pt idx="3">
                  <c:v>XXI. Faktory ovlivňující zdravotní stav a kontakt se zdravotnickými službami</c:v>
                </c:pt>
                <c:pt idx="4">
                  <c:v>X. Nemoci dýchací soustavy</c:v>
                </c:pt>
                <c:pt idx="5">
                  <c:v>XIII. Nemoci svalové a kosterní soustavy a pojivové tkáně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XI. Nemoci trávicí soustavy</c:v>
                </c:pt>
                <c:pt idx="9">
                  <c:v>COVID–19 (U07.1–U07.2)</c:v>
                </c:pt>
                <c:pt idx="10">
                  <c:v>XIV. Nemoci močové a pohlavní soustavy</c:v>
                </c:pt>
                <c:pt idx="11">
                  <c:v>IV. Nemoci endokrinní, výživy a přeměny látek</c:v>
                </c:pt>
                <c:pt idx="12">
                  <c:v>XVIII. Příznaky, znaky a abnormální klinické a laboratorní nálezy</c:v>
                </c:pt>
                <c:pt idx="13">
                  <c:v>I. Některé infekční a parazitární nemoci</c:v>
                </c:pt>
                <c:pt idx="14">
                  <c:v>XII. Nemoci kůže a podkožního vaziva</c:v>
                </c:pt>
              </c:strCache>
            </c:strRef>
          </c:cat>
          <c:val>
            <c:numRef>
              <c:f>List1!$C$2:$C$16</c:f>
              <c:numCache>
                <c:formatCode>0%</c:formatCode>
                <c:ptCount val="15"/>
                <c:pt idx="0">
                  <c:v>0.22170086530639077</c:v>
                </c:pt>
                <c:pt idx="1">
                  <c:v>0.15011792162115523</c:v>
                </c:pt>
                <c:pt idx="2">
                  <c:v>0.11909672859948559</c:v>
                </c:pt>
                <c:pt idx="3">
                  <c:v>9.1124240905243611E-2</c:v>
                </c:pt>
                <c:pt idx="4">
                  <c:v>7.063792720907873E-2</c:v>
                </c:pt>
                <c:pt idx="5">
                  <c:v>6.4458341208470632E-2</c:v>
                </c:pt>
                <c:pt idx="6">
                  <c:v>5.3249624047793181E-2</c:v>
                </c:pt>
                <c:pt idx="7">
                  <c:v>5.0233788858666625E-2</c:v>
                </c:pt>
                <c:pt idx="8">
                  <c:v>3.0051523941786985E-2</c:v>
                </c:pt>
                <c:pt idx="9">
                  <c:v>2.8613455391113558E-2</c:v>
                </c:pt>
                <c:pt idx="10">
                  <c:v>2.7117864098413193E-2</c:v>
                </c:pt>
                <c:pt idx="11">
                  <c:v>2.5540097459960064E-2</c:v>
                </c:pt>
                <c:pt idx="12">
                  <c:v>2.3074837087377044E-2</c:v>
                </c:pt>
                <c:pt idx="13">
                  <c:v>2.0560271507342368E-2</c:v>
                </c:pt>
                <c:pt idx="14">
                  <c:v>9.2447263971863168E-3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XIII. Nemoci svalové a kosterní soustavy a pojivové tkáně</c:v>
                </c:pt>
                <c:pt idx="4">
                  <c:v>V. Poruchy duševní a poruchy chování</c:v>
                </c:pt>
                <c:pt idx="5">
                  <c:v>X. Nemoci dýchací soustavy</c:v>
                </c:pt>
                <c:pt idx="6">
                  <c:v>II. Novotvary</c:v>
                </c:pt>
                <c:pt idx="7">
                  <c:v>VI. Nemoci nervové soustavy</c:v>
                </c:pt>
                <c:pt idx="8">
                  <c:v>XI. Nemoci trávicí soustavy</c:v>
                </c:pt>
                <c:pt idx="9">
                  <c:v>XIV. Nemoci močové a pohlavní soustavy</c:v>
                </c:pt>
                <c:pt idx="10">
                  <c:v>IV. Nemoci endokrinní, výživy a přeměny látek</c:v>
                </c:pt>
                <c:pt idx="11">
                  <c:v>XVIII. Příznaky, znaky a abnormální klinické a laboratorní nálezy</c:v>
                </c:pt>
                <c:pt idx="12">
                  <c:v>I. Některé infekční a parazitární nemoci</c:v>
                </c:pt>
                <c:pt idx="13">
                  <c:v>XII. Nemoci kůže a podkožního vaziva</c:v>
                </c:pt>
                <c:pt idx="14">
                  <c:v>III. Nemoci krve a krvetvorných orgánů, poruchy mechanismu imunity</c:v>
                </c:pt>
                <c:pt idx="15">
                  <c:v>COVID–19 (U07.1–U07.2)</c:v>
                </c:pt>
              </c:strCache>
            </c:strRef>
          </c:cat>
          <c:val>
            <c:numRef>
              <c:f>List1!$B$2:$B$17</c:f>
              <c:numCache>
                <c:formatCode>0.0%</c:formatCode>
                <c:ptCount val="16"/>
                <c:pt idx="0">
                  <c:v>0.22666567815030617</c:v>
                </c:pt>
                <c:pt idx="1">
                  <c:v>0.16058111282229284</c:v>
                </c:pt>
                <c:pt idx="2">
                  <c:v>0.10771009061774409</c:v>
                </c:pt>
                <c:pt idx="3">
                  <c:v>7.8128738529559441E-2</c:v>
                </c:pt>
                <c:pt idx="4">
                  <c:v>7.5692270363717853E-2</c:v>
                </c:pt>
                <c:pt idx="5">
                  <c:v>7.4519530499661327E-2</c:v>
                </c:pt>
                <c:pt idx="6">
                  <c:v>5.559056550999019E-2</c:v>
                </c:pt>
                <c:pt idx="7">
                  <c:v>5.3450652252300827E-2</c:v>
                </c:pt>
                <c:pt idx="8">
                  <c:v>3.6263947348024031E-2</c:v>
                </c:pt>
                <c:pt idx="9">
                  <c:v>3.2772687292959179E-2</c:v>
                </c:pt>
                <c:pt idx="10">
                  <c:v>3.0919219117007762E-2</c:v>
                </c:pt>
                <c:pt idx="11">
                  <c:v>2.6622542890938562E-2</c:v>
                </c:pt>
                <c:pt idx="12">
                  <c:v>2.4293912873515962E-2</c:v>
                </c:pt>
                <c:pt idx="13">
                  <c:v>1.0611947792856397E-2</c:v>
                </c:pt>
                <c:pt idx="14">
                  <c:v>4.9133756373403066E-3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chemeClr val="accent2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C55-4C74-AAED-100AF236F0D9}"/>
              </c:ext>
            </c:extLst>
          </c:dPt>
          <c:dPt>
            <c:idx val="15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D99B-44A0-87D7-3BFCAB9D867A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494-4B17-AEA2-69B288213616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0C1-4B5A-BB5E-520CEA7867A2}"/>
              </c:ext>
            </c:extLst>
          </c:dPt>
          <c:dPt>
            <c:idx val="20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9F-458A-8171-3B971604D57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XIII. Nemoci svalové a kosterní soustavy a pojivové tkáně</c:v>
                </c:pt>
                <c:pt idx="4">
                  <c:v>V. Poruchy duševní a poruchy chování</c:v>
                </c:pt>
                <c:pt idx="5">
                  <c:v>X. Nemoci dýchací soustavy</c:v>
                </c:pt>
                <c:pt idx="6">
                  <c:v>II. Novotvary</c:v>
                </c:pt>
                <c:pt idx="7">
                  <c:v>VI. Nemoci nervové soustavy</c:v>
                </c:pt>
                <c:pt idx="8">
                  <c:v>XI. Nemoci trávicí soustavy</c:v>
                </c:pt>
                <c:pt idx="9">
                  <c:v>XIV. Nemoci močové a pohlavní soustavy</c:v>
                </c:pt>
                <c:pt idx="10">
                  <c:v>IV. Nemoci endokrinní, výživy a přeměny látek</c:v>
                </c:pt>
                <c:pt idx="11">
                  <c:v>XVIII. Příznaky, znaky a abnormální klinické a laboratorní nálezy</c:v>
                </c:pt>
                <c:pt idx="12">
                  <c:v>I. Některé infekční a parazitární nemoci</c:v>
                </c:pt>
                <c:pt idx="13">
                  <c:v>XII. Nemoci kůže a podkožního vaziva</c:v>
                </c:pt>
                <c:pt idx="14">
                  <c:v>III. Nemoci krve a krvetvorných orgánů, poruchy mechanismu imunity</c:v>
                </c:pt>
                <c:pt idx="15">
                  <c:v>COVID–19 (U07.1–U07.2)</c:v>
                </c:pt>
              </c:strCache>
            </c:strRef>
          </c:cat>
          <c:val>
            <c:numRef>
              <c:f>List1!$C$2:$C$17</c:f>
              <c:numCache>
                <c:formatCode>0.0%</c:formatCode>
                <c:ptCount val="16"/>
                <c:pt idx="0">
                  <c:v>0.2120315854820661</c:v>
                </c:pt>
                <c:pt idx="1">
                  <c:v>0.16080996121011779</c:v>
                </c:pt>
                <c:pt idx="2">
                  <c:v>9.89833966650982E-2</c:v>
                </c:pt>
                <c:pt idx="3">
                  <c:v>7.5658063827347466E-2</c:v>
                </c:pt>
                <c:pt idx="4">
                  <c:v>7.9359116808553551E-2</c:v>
                </c:pt>
                <c:pt idx="5">
                  <c:v>8.0691654046445058E-2</c:v>
                </c:pt>
                <c:pt idx="6">
                  <c:v>5.8651409049390868E-2</c:v>
                </c:pt>
                <c:pt idx="7">
                  <c:v>5.3356847145721052E-2</c:v>
                </c:pt>
                <c:pt idx="8">
                  <c:v>3.5646359642706037E-2</c:v>
                </c:pt>
                <c:pt idx="9">
                  <c:v>3.731499677739511E-2</c:v>
                </c:pt>
                <c:pt idx="10">
                  <c:v>3.2510745311406443E-2</c:v>
                </c:pt>
                <c:pt idx="11">
                  <c:v>3.0676035286535046E-2</c:v>
                </c:pt>
                <c:pt idx="12">
                  <c:v>2.2728261256380954E-2</c:v>
                </c:pt>
                <c:pt idx="13">
                  <c:v>1.0553536759443418E-2</c:v>
                </c:pt>
                <c:pt idx="14">
                  <c:v>5.8481382042775629E-3</c:v>
                </c:pt>
                <c:pt idx="15">
                  <c:v>9.4701088568253974E-2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AFB-4086-BD3C-74E901E8FD2B}"/>
              </c:ext>
            </c:extLst>
          </c:dPt>
          <c:dPt>
            <c:idx val="3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EA20-4D07-A1EF-6F2FB3A458F0}"/>
              </c:ext>
            </c:extLst>
          </c:dPt>
          <c:dPt>
            <c:idx val="9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1E81-4BA1-B814-23B33AD9AD7D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V. Poruchy duševní a poruchy chování</c:v>
                </c:pt>
                <c:pt idx="4">
                  <c:v>X. Nemoci dýchací soustavy</c:v>
                </c:pt>
                <c:pt idx="5">
                  <c:v>XIII. Nemoci svalové a kosterní soustavy a pojivové tkáně</c:v>
                </c:pt>
                <c:pt idx="6">
                  <c:v>II. Novotvary</c:v>
                </c:pt>
                <c:pt idx="7">
                  <c:v>VI. Nemoci nervové soustavy</c:v>
                </c:pt>
                <c:pt idx="8">
                  <c:v>XIV. Nemoci močové a pohlavní soustavy</c:v>
                </c:pt>
                <c:pt idx="9">
                  <c:v>COVID–19 (U07.1–U07.2)</c:v>
                </c:pt>
                <c:pt idx="10">
                  <c:v>XI. Nemoci trávicí soustavy</c:v>
                </c:pt>
                <c:pt idx="11">
                  <c:v>XVIII. Příznaky, znaky a abnormální klinické a laboratorní nálezy</c:v>
                </c:pt>
                <c:pt idx="12">
                  <c:v>IV. Nemoci endokrinní, výživy a přeměny látek</c:v>
                </c:pt>
                <c:pt idx="13">
                  <c:v>I. Některé infekční a parazitární nemoci</c:v>
                </c:pt>
                <c:pt idx="14">
                  <c:v>XII. Nemoci kůže a podkožního vaziva</c:v>
                </c:pt>
                <c:pt idx="15">
                  <c:v>III. Nemoci krve a krvetvorných orgánů, poruchy mechanismu imunity</c:v>
                </c:pt>
              </c:strCache>
            </c:strRef>
          </c:cat>
          <c:val>
            <c:numRef>
              <c:f>List1!$C$2:$C$17</c:f>
              <c:numCache>
                <c:formatCode>0%</c:formatCode>
                <c:ptCount val="16"/>
                <c:pt idx="0">
                  <c:v>0.20001266223488445</c:v>
                </c:pt>
                <c:pt idx="1">
                  <c:v>0.15361823361823362</c:v>
                </c:pt>
                <c:pt idx="2" formatCode="General">
                  <c:v>9.8220955998733775E-2</c:v>
                </c:pt>
                <c:pt idx="3">
                  <c:v>7.9442861665083894E-2</c:v>
                </c:pt>
                <c:pt idx="4">
                  <c:v>7.5960747071858181E-2</c:v>
                </c:pt>
                <c:pt idx="5">
                  <c:v>7.0515986071541623E-2</c:v>
                </c:pt>
                <c:pt idx="6">
                  <c:v>5.6448243114909778E-2</c:v>
                </c:pt>
                <c:pt idx="7">
                  <c:v>5.4093067426400757E-2</c:v>
                </c:pt>
                <c:pt idx="8">
                  <c:v>3.7847420069642292E-2</c:v>
                </c:pt>
                <c:pt idx="9">
                  <c:v>3.5707502374169038E-2</c:v>
                </c:pt>
                <c:pt idx="10">
                  <c:v>3.3263691041468819E-2</c:v>
                </c:pt>
                <c:pt idx="11">
                  <c:v>3.111111111111111E-2</c:v>
                </c:pt>
                <c:pt idx="12">
                  <c:v>3.102247546691991E-2</c:v>
                </c:pt>
                <c:pt idx="13">
                  <c:v>2.1994301994301996E-2</c:v>
                </c:pt>
                <c:pt idx="14">
                  <c:v>9.534662867996202E-3</c:v>
                </c:pt>
                <c:pt idx="15">
                  <c:v>6.0652105096549542E-3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List1!$G$1:$O$1</c:f>
              <c:strCach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strCache>
            </c:strRef>
          </c:cat>
          <c:val>
            <c:numRef>
              <c:f>List1!$G$2:$O$2</c:f>
              <c:numCache>
                <c:formatCode>0.0</c:formatCode>
                <c:ptCount val="9"/>
                <c:pt idx="0">
                  <c:v>2368.3829079759557</c:v>
                </c:pt>
                <c:pt idx="1">
                  <c:v>2441.9123586112396</c:v>
                </c:pt>
                <c:pt idx="2">
                  <c:v>2496.2807624087291</c:v>
                </c:pt>
                <c:pt idx="3">
                  <c:v>2563.3005030223612</c:v>
                </c:pt>
                <c:pt idx="4">
                  <c:v>2596.1920792877122</c:v>
                </c:pt>
                <c:pt idx="5">
                  <c:v>2609.1863611980061</c:v>
                </c:pt>
                <c:pt idx="6">
                  <c:v>2776.4953956563154</c:v>
                </c:pt>
                <c:pt idx="7">
                  <c:v>2821.7930779775133</c:v>
                </c:pt>
                <c:pt idx="8">
                  <c:v>2666.9420508806033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1B7-4626-B2E0-DD54FA38C5F4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List1!$G$1:$O$1</c:f>
              <c:strCach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strCache>
            </c:strRef>
          </c:cat>
          <c:val>
            <c:numRef>
              <c:f>List1!$G$3:$O$3</c:f>
              <c:numCache>
                <c:formatCode>0.0</c:formatCode>
                <c:ptCount val="9"/>
                <c:pt idx="0">
                  <c:v>964.87087799830897</c:v>
                </c:pt>
                <c:pt idx="1">
                  <c:v>964.87087799830897</c:v>
                </c:pt>
                <c:pt idx="2">
                  <c:v>1027.8512361939379</c:v>
                </c:pt>
                <c:pt idx="3">
                  <c:v>1105.6171702890333</c:v>
                </c:pt>
                <c:pt idx="4">
                  <c:v>1268.6829535896113</c:v>
                </c:pt>
                <c:pt idx="5">
                  <c:v>1381.7281140745135</c:v>
                </c:pt>
                <c:pt idx="6">
                  <c:v>1303.729654759723</c:v>
                </c:pt>
                <c:pt idx="7">
                  <c:v>1247.6709020933231</c:v>
                </c:pt>
                <c:pt idx="8">
                  <c:v>1429.3273864909488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1B7-4626-B2E0-DD54FA38C5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List1!$G$1:$O$1</c:f>
              <c:strCach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strCache>
            </c:strRef>
          </c:cat>
          <c:val>
            <c:numRef>
              <c:f>List1!$G$4:$O$4</c:f>
              <c:numCache>
                <c:formatCode>General</c:formatCode>
                <c:ptCount val="9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1B7-4626-B2E0-DD54FA38C5F4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List1!$G$1:$O$1</c:f>
              <c:strCach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strCache>
            </c:strRef>
          </c:cat>
          <c:val>
            <c:numRef>
              <c:f>List1!$G$5:$O$5</c:f>
              <c:numCache>
                <c:formatCode>0.0</c:formatCode>
                <c:ptCount val="9"/>
                <c:pt idx="0">
                  <c:v>2944.1212898638732</c:v>
                </c:pt>
                <c:pt idx="1">
                  <c:v>3054.210374278628</c:v>
                </c:pt>
                <c:pt idx="2">
                  <c:v>3151.3025228891265</c:v>
                </c:pt>
                <c:pt idx="3">
                  <c:v>3227.085672234231</c:v>
                </c:pt>
                <c:pt idx="4">
                  <c:v>3301.2025879052881</c:v>
                </c:pt>
                <c:pt idx="5">
                  <c:v>3359.4933905163057</c:v>
                </c:pt>
                <c:pt idx="6">
                  <c:v>3454.5393944299749</c:v>
                </c:pt>
                <c:pt idx="7">
                  <c:v>3477.6613321778714</c:v>
                </c:pt>
                <c:pt idx="8">
                  <c:v>3438.6964700421222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1B7-4626-B2E0-DD54FA38C5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5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2016-2019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XIII. Nemoci svalové a kosterní soustavy a pojivové tkáně</c:v>
                </c:pt>
                <c:pt idx="4">
                  <c:v>X. Nemoci dýchací soustavy</c:v>
                </c:pt>
                <c:pt idx="5">
                  <c:v>V. Poruchy duševní a poruchy chování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XIV. Nemoci močové a pohlavní soustavy</c:v>
                </c:pt>
                <c:pt idx="9">
                  <c:v>XI. Nemoci trávicí soustavy</c:v>
                </c:pt>
                <c:pt idx="10">
                  <c:v>IV. Nemoci endokrinní, výživy a přeměny látek</c:v>
                </c:pt>
                <c:pt idx="11">
                  <c:v>XVIII. Příznaky, znaky a abnormální klinické a laboratorní nálezy</c:v>
                </c:pt>
                <c:pt idx="12">
                  <c:v>I. Některé infekční a parazitární nemoci</c:v>
                </c:pt>
                <c:pt idx="13">
                  <c:v>XII. Nemoci kůže a podkožního vaziva</c:v>
                </c:pt>
                <c:pt idx="14">
                  <c:v>III. Nemoci krve a krvetvorných orgánů, poruchy mechanismu imunity</c:v>
                </c:pt>
                <c:pt idx="15">
                  <c:v>COVID–19 (U07.1–U07.2)</c:v>
                </c:pt>
              </c:strCache>
            </c:strRef>
          </c:cat>
          <c:val>
            <c:numRef>
              <c:f>List1!$B$2:$B$17</c:f>
              <c:numCache>
                <c:formatCode>0.0%</c:formatCode>
                <c:ptCount val="16"/>
                <c:pt idx="0">
                  <c:v>0.24426520988481459</c:v>
                </c:pt>
                <c:pt idx="1">
                  <c:v>0.1886360708119669</c:v>
                </c:pt>
                <c:pt idx="2">
                  <c:v>9.3441904810987714E-2</c:v>
                </c:pt>
                <c:pt idx="3">
                  <c:v>7.1239724791918979E-2</c:v>
                </c:pt>
                <c:pt idx="4">
                  <c:v>6.621485814414925E-2</c:v>
                </c:pt>
                <c:pt idx="5">
                  <c:v>6.5462416574329371E-2</c:v>
                </c:pt>
                <c:pt idx="6">
                  <c:v>5.098049320998789E-2</c:v>
                </c:pt>
                <c:pt idx="7">
                  <c:v>4.5831937537042289E-2</c:v>
                </c:pt>
                <c:pt idx="8">
                  <c:v>3.6766562733527457E-2</c:v>
                </c:pt>
                <c:pt idx="9">
                  <c:v>3.4674156724302317E-2</c:v>
                </c:pt>
                <c:pt idx="10">
                  <c:v>3.2710593449635374E-2</c:v>
                </c:pt>
                <c:pt idx="11">
                  <c:v>3.0752183884350762E-2</c:v>
                </c:pt>
                <c:pt idx="12">
                  <c:v>2.2578400803978663E-2</c:v>
                </c:pt>
                <c:pt idx="13">
                  <c:v>9.7456644419821169E-3</c:v>
                </c:pt>
                <c:pt idx="14">
                  <c:v>5.3443966294740635E-3</c:v>
                </c:pt>
                <c:pt idx="1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A7-4263-9BD6-D47C64DA089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2020-2023</c:v>
                </c:pt>
              </c:strCache>
            </c:strRef>
          </c:tx>
          <c:spPr>
            <a:solidFill>
              <a:schemeClr val="accent2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E62-4F1E-B1CB-D56260324B54}"/>
              </c:ext>
            </c:extLst>
          </c:dPt>
          <c:dPt>
            <c:idx val="15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262-4F44-BD32-D20D26ED8DF4}"/>
              </c:ext>
            </c:extLst>
          </c:dPt>
          <c:dPt>
            <c:idx val="17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C494-4B17-AEA2-69B288213616}"/>
              </c:ext>
            </c:extLst>
          </c:dPt>
          <c:dPt>
            <c:idx val="19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0C1-4B5A-BB5E-520CEA7867A2}"/>
              </c:ext>
            </c:extLst>
          </c:dPt>
          <c:dPt>
            <c:idx val="20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9F-458A-8171-3B971604D57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XIII. Nemoci svalové a kosterní soustavy a pojivové tkáně</c:v>
                </c:pt>
                <c:pt idx="4">
                  <c:v>X. Nemoci dýchací soustavy</c:v>
                </c:pt>
                <c:pt idx="5">
                  <c:v>V. Poruchy duševní a poruchy chování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XIV. Nemoci močové a pohlavní soustavy</c:v>
                </c:pt>
                <c:pt idx="9">
                  <c:v>XI. Nemoci trávicí soustavy</c:v>
                </c:pt>
                <c:pt idx="10">
                  <c:v>IV. Nemoci endokrinní, výživy a přeměny látek</c:v>
                </c:pt>
                <c:pt idx="11">
                  <c:v>XVIII. Příznaky, znaky a abnormální klinické a laboratorní nálezy</c:v>
                </c:pt>
                <c:pt idx="12">
                  <c:v>I. Některé infekční a parazitární nemoci</c:v>
                </c:pt>
                <c:pt idx="13">
                  <c:v>XII. Nemoci kůže a podkožního vaziva</c:v>
                </c:pt>
                <c:pt idx="14">
                  <c:v>III. Nemoci krve a krvetvorných orgánů, poruchy mechanismu imunity</c:v>
                </c:pt>
                <c:pt idx="15">
                  <c:v>COVID–19 (U07.1–U07.2)</c:v>
                </c:pt>
              </c:strCache>
            </c:strRef>
          </c:cat>
          <c:val>
            <c:numRef>
              <c:f>List1!$C$2:$C$17</c:f>
              <c:numCache>
                <c:formatCode>0.0%</c:formatCode>
                <c:ptCount val="16"/>
                <c:pt idx="0">
                  <c:v>0.22971178349664406</c:v>
                </c:pt>
                <c:pt idx="1">
                  <c:v>0.18751420743452615</c:v>
                </c:pt>
                <c:pt idx="2">
                  <c:v>9.1573645358505915E-2</c:v>
                </c:pt>
                <c:pt idx="3">
                  <c:v>6.8255506502518451E-2</c:v>
                </c:pt>
                <c:pt idx="4">
                  <c:v>7.146788222485434E-2</c:v>
                </c:pt>
                <c:pt idx="5">
                  <c:v>6.7023198497302081E-2</c:v>
                </c:pt>
                <c:pt idx="6">
                  <c:v>4.9920438366653504E-2</c:v>
                </c:pt>
                <c:pt idx="7">
                  <c:v>4.7671177153248867E-2</c:v>
                </c:pt>
                <c:pt idx="8">
                  <c:v>4.2759891365469052E-2</c:v>
                </c:pt>
                <c:pt idx="9">
                  <c:v>3.3673115346422117E-2</c:v>
                </c:pt>
                <c:pt idx="10">
                  <c:v>3.5850591627484059E-2</c:v>
                </c:pt>
                <c:pt idx="11">
                  <c:v>3.5647200985846401E-2</c:v>
                </c:pt>
                <c:pt idx="12">
                  <c:v>2.1505569314334255E-2</c:v>
                </c:pt>
                <c:pt idx="13">
                  <c:v>9.6730196331789951E-3</c:v>
                </c:pt>
                <c:pt idx="14">
                  <c:v>6.4486797554526637E-3</c:v>
                </c:pt>
                <c:pt idx="15">
                  <c:v>9.4887716401660618E-2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9A7-4263-9BD6-D47C64DA089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978751105289968"/>
          <c:y val="0.13228122651256632"/>
          <c:w val="0.40909699308146341"/>
          <c:h val="0.8462459434932628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D26E2A"/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rgbClr val="D26E2A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3C45-490C-9522-0D2E8C1C6C54}"/>
              </c:ext>
            </c:extLst>
          </c:dPt>
          <c:dPt>
            <c:idx val="9"/>
            <c:invertIfNegative val="0"/>
            <c:bubble3D val="0"/>
            <c:spPr>
              <a:solidFill>
                <a:srgbClr val="2F559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27F3-4DBD-8762-FDC6FE11769F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XXI. Faktory ovlivňující zdravotní stav a kontakt se zdravotnickými službami</c:v>
                </c:pt>
                <c:pt idx="3">
                  <c:v>X. Nemoci dýchací soustavy</c:v>
                </c:pt>
                <c:pt idx="4">
                  <c:v>V. Poruchy duševní a poruchy chování</c:v>
                </c:pt>
                <c:pt idx="5">
                  <c:v>XIII. Nemoci svalové a kosterní soustavy a pojivové tkáně</c:v>
                </c:pt>
                <c:pt idx="6">
                  <c:v>VI. Nemoci nervové soustavy</c:v>
                </c:pt>
                <c:pt idx="7">
                  <c:v>II. Novotvary</c:v>
                </c:pt>
                <c:pt idx="8">
                  <c:v>XIV. Nemoci močové a pohlavní soustavy</c:v>
                </c:pt>
                <c:pt idx="9">
                  <c:v>COVID–19 (U07.1–U07.2)</c:v>
                </c:pt>
                <c:pt idx="10">
                  <c:v>XVIII. Příznaky, znaky a abnormální klinické a laboratorní nálezy</c:v>
                </c:pt>
                <c:pt idx="11">
                  <c:v>IV. Nemoci endokrinní, výživy a přeměny látek</c:v>
                </c:pt>
                <c:pt idx="12">
                  <c:v>XI. Nemoci trávicí soustavy</c:v>
                </c:pt>
                <c:pt idx="13">
                  <c:v>I. Některé infekční a parazitární nemoci</c:v>
                </c:pt>
                <c:pt idx="14">
                  <c:v>XII. Nemoci kůže a podkožního vaziva</c:v>
                </c:pt>
                <c:pt idx="15">
                  <c:v>III. Nemoci krve a krvetvorných orgánů, poruchy mechanismu imunity</c:v>
                </c:pt>
              </c:strCache>
            </c:strRef>
          </c:cat>
          <c:val>
            <c:numRef>
              <c:f>List1!$C$2:$C$17</c:f>
              <c:numCache>
                <c:formatCode>0%</c:formatCode>
                <c:ptCount val="16"/>
                <c:pt idx="0">
                  <c:v>0.21467361188074921</c:v>
                </c:pt>
                <c:pt idx="1">
                  <c:v>0.17536665558387823</c:v>
                </c:pt>
                <c:pt idx="2">
                  <c:v>9.1987143965421694E-2</c:v>
                </c:pt>
                <c:pt idx="3">
                  <c:v>6.6995456056743882E-2</c:v>
                </c:pt>
                <c:pt idx="4">
                  <c:v>6.5720935387343457E-2</c:v>
                </c:pt>
                <c:pt idx="5">
                  <c:v>6.3652148213823936E-2</c:v>
                </c:pt>
                <c:pt idx="6">
                  <c:v>5.0408216040489118E-2</c:v>
                </c:pt>
                <c:pt idx="7" formatCode="General">
                  <c:v>4.6289113007499355E-2</c:v>
                </c:pt>
                <c:pt idx="8">
                  <c:v>4.2650264139790901E-2</c:v>
                </c:pt>
                <c:pt idx="9">
                  <c:v>3.8383390594406888E-2</c:v>
                </c:pt>
                <c:pt idx="10">
                  <c:v>3.6333074734936646E-2</c:v>
                </c:pt>
                <c:pt idx="11">
                  <c:v>3.4430529387860655E-2</c:v>
                </c:pt>
                <c:pt idx="12">
                  <c:v>3.247257009863682E-2</c:v>
                </c:pt>
                <c:pt idx="13">
                  <c:v>2.0613986478998116E-2</c:v>
                </c:pt>
                <c:pt idx="14">
                  <c:v>8.5706897188665993E-3</c:v>
                </c:pt>
                <c:pt idx="15">
                  <c:v>6.6496730577413274E-3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55D-4566-9E14-EECE0BA837C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% z dlouhodobých hospitalizací</a:t>
                </a:r>
                <a:endParaRPr lang="cs-CZ" sz="11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67450210712675363"/>
              <c:y val="2.213527247461480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45940679187223649"/>
          <c:h val="0.8226713483146067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1994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List1!$B$2:$B$13</c:f>
              <c:numCache>
                <c:formatCode>General</c:formatCode>
                <c:ptCount val="12"/>
                <c:pt idx="0">
                  <c:v>0.2425228766197875</c:v>
                </c:pt>
                <c:pt idx="1">
                  <c:v>3.3731499109500705E-2</c:v>
                </c:pt>
                <c:pt idx="2">
                  <c:v>0.29371123257385001</c:v>
                </c:pt>
                <c:pt idx="3">
                  <c:v>1.0839525885893262E-2</c:v>
                </c:pt>
                <c:pt idx="4">
                  <c:v>0.22775287109255052</c:v>
                </c:pt>
                <c:pt idx="5">
                  <c:v>0.15456304120862249</c:v>
                </c:pt>
                <c:pt idx="6">
                  <c:v>1.8685131732481729E-2</c:v>
                </c:pt>
                <c:pt idx="7">
                  <c:v>1.0087207517042314E-2</c:v>
                </c:pt>
                <c:pt idx="8">
                  <c:v>7.2621752748265062E-3</c:v>
                </c:pt>
                <c:pt idx="9">
                  <c:v>8.1373211324694465E-4</c:v>
                </c:pt>
                <c:pt idx="10">
                  <c:v>3.0706872197997915E-5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B9-4BAC-BA07-E504F797FD41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List1!$C$2:$C$13</c:f>
              <c:numCache>
                <c:formatCode>General</c:formatCode>
                <c:ptCount val="12"/>
                <c:pt idx="0">
                  <c:v>0.37678520625889045</c:v>
                </c:pt>
                <c:pt idx="1">
                  <c:v>0.12608819345661451</c:v>
                </c:pt>
                <c:pt idx="2">
                  <c:v>0.20489331436699859</c:v>
                </c:pt>
                <c:pt idx="3">
                  <c:v>3.9886201991465149E-2</c:v>
                </c:pt>
                <c:pt idx="4">
                  <c:v>0.12847795163584638</c:v>
                </c:pt>
                <c:pt idx="5">
                  <c:v>8.0227596017069705E-2</c:v>
                </c:pt>
                <c:pt idx="6">
                  <c:v>2.7766714082503557E-2</c:v>
                </c:pt>
                <c:pt idx="7">
                  <c:v>9.5021337126600276E-3</c:v>
                </c:pt>
                <c:pt idx="8">
                  <c:v>4.2484589853010908E-3</c:v>
                </c:pt>
                <c:pt idx="9">
                  <c:v>1.8776671408250356E-3</c:v>
                </c:pt>
                <c:pt idx="10">
                  <c:v>9.4831673779042204E-5</c:v>
                </c:pt>
                <c:pt idx="11">
                  <c:v>1.5173067804646751E-4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0B9-4BAC-BA07-E504F797FD41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List1!$D$2:$D$13</c:f>
              <c:numCache>
                <c:formatCode>General</c:formatCode>
                <c:ptCount val="12"/>
                <c:pt idx="0">
                  <c:v>0.42400282524671862</c:v>
                </c:pt>
                <c:pt idx="1">
                  <c:v>0.14273381859561696</c:v>
                </c:pt>
                <c:pt idx="2">
                  <c:v>0.18807510447526929</c:v>
                </c:pt>
                <c:pt idx="3">
                  <c:v>5.7525162353587476E-2</c:v>
                </c:pt>
                <c:pt idx="4">
                  <c:v>9.7784928093547052E-2</c:v>
                </c:pt>
                <c:pt idx="5">
                  <c:v>4.8068433753850379E-2</c:v>
                </c:pt>
                <c:pt idx="6">
                  <c:v>2.4053836645804311E-2</c:v>
                </c:pt>
                <c:pt idx="7">
                  <c:v>1.0555435656967961E-2</c:v>
                </c:pt>
                <c:pt idx="8">
                  <c:v>5.4150562106378385E-3</c:v>
                </c:pt>
                <c:pt idx="9">
                  <c:v>1.2556652082638467E-3</c:v>
                </c:pt>
                <c:pt idx="10">
                  <c:v>3.1391630206596167E-4</c:v>
                </c:pt>
                <c:pt idx="11">
                  <c:v>2.1581745767034865E-4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0B9-4BAC-BA07-E504F797FD41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List1!$E$2:$E$13</c:f>
              <c:numCache>
                <c:formatCode>General</c:formatCode>
                <c:ptCount val="12"/>
                <c:pt idx="0">
                  <c:v>0.3843293714619932</c:v>
                </c:pt>
                <c:pt idx="1">
                  <c:v>0.21621790988657488</c:v>
                </c:pt>
                <c:pt idx="2">
                  <c:v>0.14855973095481795</c:v>
                </c:pt>
                <c:pt idx="3">
                  <c:v>9.408225931109393E-2</c:v>
                </c:pt>
                <c:pt idx="4">
                  <c:v>7.0854134898585844E-2</c:v>
                </c:pt>
                <c:pt idx="5">
                  <c:v>4.6330917218473877E-2</c:v>
                </c:pt>
                <c:pt idx="6">
                  <c:v>2.2413468969983079E-2</c:v>
                </c:pt>
                <c:pt idx="7">
                  <c:v>1.0465189146282873E-2</c:v>
                </c:pt>
                <c:pt idx="8">
                  <c:v>4.8043782507885451E-3</c:v>
                </c:pt>
                <c:pt idx="9">
                  <c:v>1.5666450817788734E-3</c:v>
                </c:pt>
                <c:pt idx="10">
                  <c:v>2.506632130846197E-4</c:v>
                </c:pt>
                <c:pt idx="11">
                  <c:v>1.2533160654230985E-4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0B9-4BAC-BA07-E504F797FD41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rgbClr val="660066"/>
            </a:solidFill>
            <a:ln>
              <a:noFill/>
            </a:ln>
            <a:effectLst/>
          </c:spPr>
          <c:invertIfNegative val="0"/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List1!$F$2:$F$13</c:f>
              <c:numCache>
                <c:formatCode>General</c:formatCode>
                <c:ptCount val="12"/>
                <c:pt idx="0">
                  <c:v>0.36306874648921922</c:v>
                </c:pt>
                <c:pt idx="1">
                  <c:v>0.24108801797519769</c:v>
                </c:pt>
                <c:pt idx="2">
                  <c:v>0.14872747699088276</c:v>
                </c:pt>
                <c:pt idx="3">
                  <c:v>9.879877284708119E-2</c:v>
                </c:pt>
                <c:pt idx="4">
                  <c:v>6.4144665773668064E-2</c:v>
                </c:pt>
                <c:pt idx="5">
                  <c:v>4.7141684310590674E-2</c:v>
                </c:pt>
                <c:pt idx="6">
                  <c:v>2.1237523225165277E-2</c:v>
                </c:pt>
                <c:pt idx="7">
                  <c:v>9.6573477941494183E-3</c:v>
                </c:pt>
                <c:pt idx="8">
                  <c:v>4.5802186406256754E-3</c:v>
                </c:pt>
                <c:pt idx="9">
                  <c:v>1.188264269973642E-3</c:v>
                </c:pt>
                <c:pt idx="10">
                  <c:v>1.9444324417750507E-4</c:v>
                </c:pt>
                <c:pt idx="11">
                  <c:v>1.728384392688934E-4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B9-4BAC-BA07-E504F797FD41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List1!$A$2:$A$13</c:f>
              <c:strCache>
                <c:ptCount val="12"/>
                <c:pt idx="0">
                  <c:v>Ostatní ischemické choroby srdeční</c:v>
                </c:pt>
                <c:pt idx="1">
                  <c:v>Jiné formy srdečního onemocnění</c:v>
                </c:pt>
                <c:pt idx="2">
                  <c:v>Cévní nemoci mozku</c:v>
                </c:pt>
                <c:pt idx="3">
                  <c:v>Hypertenzní nemoci</c:v>
                </c:pt>
                <c:pt idx="4">
                  <c:v>Akutní infarkt myokardu</c:v>
                </c:pt>
                <c:pt idx="5">
                  <c:v>Nemoci tepen‚ tepének a vlásečnic</c:v>
                </c:pt>
                <c:pt idx="6">
                  <c:v>Kardiopulmonální nemoc a nemoci plicního oběhu</c:v>
                </c:pt>
                <c:pt idx="7">
                  <c:v>Nemoci žil‚ mízních cév a mízních uzlin nezařazené jinde</c:v>
                </c:pt>
                <c:pt idx="8">
                  <c:v>Chronické revmatické choroby srdeční</c:v>
                </c:pt>
                <c:pt idx="9">
                  <c:v>Angina pectoris</c:v>
                </c:pt>
                <c:pt idx="10">
                  <c:v>Jiná a neurčená onemocnění oběhové soustavy</c:v>
                </c:pt>
                <c:pt idx="11">
                  <c:v>Akutní revmatická horečka</c:v>
                </c:pt>
              </c:strCache>
            </c:strRef>
          </c:cat>
          <c:val>
            <c:numRef>
              <c:f>List1!$G$2:$G$13</c:f>
              <c:numCache>
                <c:formatCode>General</c:formatCode>
                <c:ptCount val="12"/>
                <c:pt idx="0">
                  <c:v>0.35098868442107667</c:v>
                </c:pt>
                <c:pt idx="1">
                  <c:v>0.25013144359355355</c:v>
                </c:pt>
                <c:pt idx="2">
                  <c:v>0.14872556863641559</c:v>
                </c:pt>
                <c:pt idx="3">
                  <c:v>0.10549777117384844</c:v>
                </c:pt>
                <c:pt idx="4">
                  <c:v>6.162990056006401E-2</c:v>
                </c:pt>
                <c:pt idx="5">
                  <c:v>4.7251114413075779E-2</c:v>
                </c:pt>
                <c:pt idx="6">
                  <c:v>2.0459481083552406E-2</c:v>
                </c:pt>
                <c:pt idx="7">
                  <c:v>9.5553777574579959E-3</c:v>
                </c:pt>
                <c:pt idx="8">
                  <c:v>4.6633901017259114E-3</c:v>
                </c:pt>
                <c:pt idx="9">
                  <c:v>9.6010972682592291E-4</c:v>
                </c:pt>
                <c:pt idx="10">
                  <c:v>9.1439021602468854E-5</c:v>
                </c:pt>
                <c:pt idx="11">
                  <c:v>4.5719510801234427E-5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0B9-4BAC-BA07-E504F797FD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288540832"/>
        <c:axId val="288536520"/>
      </c:barChart>
      <c:catAx>
        <c:axId val="2885408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88536520"/>
        <c:crosses val="autoZero"/>
        <c:auto val="1"/>
        <c:lblAlgn val="ctr"/>
        <c:lblOffset val="100"/>
        <c:noMultiLvlLbl val="0"/>
      </c:catAx>
      <c:valAx>
        <c:axId val="2885365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40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1079919561305493"/>
          <c:y val="0.42540777153558051"/>
          <c:w val="6.9722421036527787E-2"/>
          <c:h val="0.301264044943820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619305555555556"/>
          <c:y val="3.9247139343385737E-2"/>
          <c:w val="0.76677222222222208"/>
          <c:h val="0.858448054884890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hosp abs.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Sheet1!$B$2:$B$15</c:f>
              <c:numCache>
                <c:formatCode>_-* #\ ##0_-;\-* #\ ##0_-;_-* "-"??_-;_-@_-</c:formatCode>
                <c:ptCount val="14"/>
                <c:pt idx="0">
                  <c:v>290114</c:v>
                </c:pt>
                <c:pt idx="1">
                  <c:v>281441</c:v>
                </c:pt>
                <c:pt idx="2">
                  <c:v>288229</c:v>
                </c:pt>
                <c:pt idx="3">
                  <c:v>273079</c:v>
                </c:pt>
                <c:pt idx="4">
                  <c:v>277676</c:v>
                </c:pt>
                <c:pt idx="5">
                  <c:v>269812</c:v>
                </c:pt>
                <c:pt idx="6">
                  <c:v>265050</c:v>
                </c:pt>
                <c:pt idx="7">
                  <c:v>259720</c:v>
                </c:pt>
                <c:pt idx="8">
                  <c:v>253231</c:v>
                </c:pt>
                <c:pt idx="9">
                  <c:v>253349</c:v>
                </c:pt>
                <c:pt idx="10">
                  <c:v>220656</c:v>
                </c:pt>
                <c:pt idx="11">
                  <c:v>218699</c:v>
                </c:pt>
                <c:pt idx="12">
                  <c:v>234688</c:v>
                </c:pt>
                <c:pt idx="13">
                  <c:v>238555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A66-45AB-B426-5EFB5D33B95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Sloupec2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Sheet1!$C$2:$C$15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A66-45AB-B426-5EFB5D33B9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88535344"/>
        <c:axId val="288539656"/>
      </c:lineChart>
      <c:catAx>
        <c:axId val="28853534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656"/>
        <c:crosses val="autoZero"/>
        <c:auto val="1"/>
        <c:lblAlgn val="ctr"/>
        <c:lblOffset val="100"/>
        <c:noMultiLvlLbl val="0"/>
      </c:catAx>
      <c:valAx>
        <c:axId val="288539656"/>
        <c:scaling>
          <c:orientation val="minMax"/>
          <c:min val="0"/>
        </c:scaling>
        <c:delete val="0"/>
        <c:axPos val="l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5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619305555555556"/>
          <c:y val="3.9247139343385737E-2"/>
          <c:w val="0.76677222222222208"/>
          <c:h val="0.858448054884890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podíl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Sheet1!$B$2:$B$15</c:f>
              <c:numCache>
                <c:formatCode>0.0%</c:formatCode>
                <c:ptCount val="14"/>
                <c:pt idx="0">
                  <c:v>0.14506708216221029</c:v>
                </c:pt>
                <c:pt idx="1">
                  <c:v>0.14264325982075385</c:v>
                </c:pt>
                <c:pt idx="2">
                  <c:v>0.14278425052993785</c:v>
                </c:pt>
                <c:pt idx="3">
                  <c:v>0.13693428153366155</c:v>
                </c:pt>
                <c:pt idx="4">
                  <c:v>0.137136817775495</c:v>
                </c:pt>
                <c:pt idx="5">
                  <c:v>0.13538736979330007</c:v>
                </c:pt>
                <c:pt idx="6">
                  <c:v>0.13385126526184701</c:v>
                </c:pt>
                <c:pt idx="7">
                  <c:v>0.13301832049261644</c:v>
                </c:pt>
                <c:pt idx="8">
                  <c:v>0.13097181916309322</c:v>
                </c:pt>
                <c:pt idx="9">
                  <c:v>0.13178080866453784</c:v>
                </c:pt>
                <c:pt idx="10">
                  <c:v>0.13372013043797076</c:v>
                </c:pt>
                <c:pt idx="11">
                  <c:v>0.13180903453508927</c:v>
                </c:pt>
                <c:pt idx="12">
                  <c:v>0.13021200619412512</c:v>
                </c:pt>
                <c:pt idx="13">
                  <c:v>0.1322559041279831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139-451F-A9A7-C948EE07D1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hospitalizovaní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2"/>
              </a:solidFill>
              <a:ln w="9525">
                <a:solidFill>
                  <a:schemeClr val="tx2"/>
                </a:solidFill>
              </a:ln>
              <a:effectLst/>
            </c:spPr>
          </c:marker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Sheet1!$C$2:$C$15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139-451F-A9A7-C948EE07D1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88535736"/>
        <c:axId val="288536128"/>
      </c:lineChart>
      <c:catAx>
        <c:axId val="2885357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6128"/>
        <c:crosses val="autoZero"/>
        <c:auto val="1"/>
        <c:lblAlgn val="ctr"/>
        <c:lblOffset val="100"/>
        <c:noMultiLvlLbl val="0"/>
      </c:catAx>
      <c:valAx>
        <c:axId val="288536128"/>
        <c:scaling>
          <c:orientation val="minMax"/>
          <c:min val="0"/>
        </c:scaling>
        <c:delete val="0"/>
        <c:axPos val="l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5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877301937726951"/>
          <c:y val="5.6497615457709219E-2"/>
          <c:w val="0.85376651099814238"/>
          <c:h val="0.81720516546824151"/>
        </c:manualLayout>
      </c:layout>
      <c:lineChart>
        <c:grouping val="standar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Pacienti, 2000–2004</c:v>
                </c:pt>
              </c:strCache>
            </c:strRef>
          </c:tx>
          <c:spPr>
            <a:ln w="15875" cap="rnd">
              <a:solidFill>
                <a:srgbClr val="C10C1D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37.9544338254221</c:v>
                </c:pt>
                <c:pt idx="1">
                  <c:v>33.4777008252101</c:v>
                </c:pt>
                <c:pt idx="2">
                  <c:v>29.1471055181417</c:v>
                </c:pt>
                <c:pt idx="3">
                  <c:v>25.0619939397913</c:v>
                </c:pt>
                <c:pt idx="4">
                  <c:v>21.261854970052902</c:v>
                </c:pt>
                <c:pt idx="5">
                  <c:v>17.799493073664301</c:v>
                </c:pt>
                <c:pt idx="6">
                  <c:v>14.669442026764299</c:v>
                </c:pt>
                <c:pt idx="7">
                  <c:v>11.940777558406699</c:v>
                </c:pt>
                <c:pt idx="8">
                  <c:v>9.5545537306438302</c:v>
                </c:pt>
                <c:pt idx="9">
                  <c:v>7.4535268655331199</c:v>
                </c:pt>
                <c:pt idx="10">
                  <c:v>5.7470753185579504</c:v>
                </c:pt>
                <c:pt idx="11">
                  <c:v>4.3468505490170299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A87-4922-9497-66ED07052E36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Pacienti, 2005–2009</c:v>
                </c:pt>
              </c:strCache>
            </c:strRef>
          </c:tx>
          <c:spPr>
            <a:ln w="15875" cap="rnd">
              <a:solidFill>
                <a:srgbClr val="F6727F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39.443311122672696</c:v>
                </c:pt>
                <c:pt idx="1">
                  <c:v>35.0541435262992</c:v>
                </c:pt>
                <c:pt idx="2">
                  <c:v>30.7562728237904</c:v>
                </c:pt>
                <c:pt idx="3">
                  <c:v>26.709048014029701</c:v>
                </c:pt>
                <c:pt idx="4">
                  <c:v>22.958578995801801</c:v>
                </c:pt>
                <c:pt idx="5">
                  <c:v>19.415179627749701</c:v>
                </c:pt>
                <c:pt idx="6">
                  <c:v>16.156747967757401</c:v>
                </c:pt>
                <c:pt idx="7">
                  <c:v>13.2642332401585</c:v>
                </c:pt>
                <c:pt idx="8">
                  <c:v>10.613077594462901</c:v>
                </c:pt>
                <c:pt idx="9">
                  <c:v>8.2335430374770393</c:v>
                </c:pt>
                <c:pt idx="10">
                  <c:v>6.1978729038441598</c:v>
                </c:pt>
                <c:pt idx="11">
                  <c:v>4.6544274455261903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A87-4922-9497-66ED07052E36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Pacienti, 2010–2014</c:v>
                </c:pt>
              </c:strCache>
            </c:strRef>
          </c:tx>
          <c:spPr>
            <a:ln w="19050" cap="rnd">
              <a:solidFill>
                <a:srgbClr val="717BD5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40.1445106335212</c:v>
                </c:pt>
                <c:pt idx="1">
                  <c:v>35.830163966250801</c:v>
                </c:pt>
                <c:pt idx="2">
                  <c:v>31.513863455303898</c:v>
                </c:pt>
                <c:pt idx="3">
                  <c:v>27.454708469642899</c:v>
                </c:pt>
                <c:pt idx="4">
                  <c:v>23.6320860855914</c:v>
                </c:pt>
                <c:pt idx="5">
                  <c:v>20.087039568453299</c:v>
                </c:pt>
                <c:pt idx="6">
                  <c:v>16.844936405468701</c:v>
                </c:pt>
                <c:pt idx="7">
                  <c:v>13.909458044217001</c:v>
                </c:pt>
                <c:pt idx="8">
                  <c:v>11.290634236068</c:v>
                </c:pt>
                <c:pt idx="9">
                  <c:v>8.8254469415824399</c:v>
                </c:pt>
                <c:pt idx="10">
                  <c:v>6.6414683857183299</c:v>
                </c:pt>
                <c:pt idx="11">
                  <c:v>4.8986119277988598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A87-4922-9497-66ED07052E36}"/>
            </c:ext>
          </c:extLst>
        </c:ser>
        <c:ser>
          <c:idx val="4"/>
          <c:order val="3"/>
          <c:tx>
            <c:strRef>
              <c:f>Sheet1!$E$1</c:f>
              <c:strCache>
                <c:ptCount val="1"/>
                <c:pt idx="0">
                  <c:v>Pacienti, 2015–2019</c:v>
                </c:pt>
              </c:strCache>
            </c:strRef>
          </c:tx>
          <c:spPr>
            <a:ln w="19050" cap="rnd">
              <a:solidFill>
                <a:srgbClr val="232C77"/>
              </a:solidFill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40.332450120358601</c:v>
                </c:pt>
                <c:pt idx="1">
                  <c:v>36.039393677490203</c:v>
                </c:pt>
                <c:pt idx="2">
                  <c:v>31.815313721858502</c:v>
                </c:pt>
                <c:pt idx="3">
                  <c:v>27.706916766989</c:v>
                </c:pt>
                <c:pt idx="4">
                  <c:v>23.8983169330387</c:v>
                </c:pt>
                <c:pt idx="5">
                  <c:v>20.342241756791399</c:v>
                </c:pt>
                <c:pt idx="6">
                  <c:v>17.101540050867701</c:v>
                </c:pt>
                <c:pt idx="7">
                  <c:v>14.204116229133501</c:v>
                </c:pt>
                <c:pt idx="8">
                  <c:v>11.549989264288</c:v>
                </c:pt>
                <c:pt idx="9">
                  <c:v>9.1450512922793603</c:v>
                </c:pt>
                <c:pt idx="10">
                  <c:v>6.8796804212974303</c:v>
                </c:pt>
                <c:pt idx="11">
                  <c:v>4.9973758235949299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DA87-4922-9497-66ED07052E36}"/>
            </c:ext>
          </c:extLst>
        </c:ser>
        <c:ser>
          <c:idx val="5"/>
          <c:order val="4"/>
          <c:tx>
            <c:strRef>
              <c:f>Sheet1!$F$1</c:f>
              <c:strCache>
                <c:ptCount val="1"/>
                <c:pt idx="0">
                  <c:v>Pacienti, 2020–2022</c:v>
                </c:pt>
              </c:strCache>
            </c:strRef>
          </c:tx>
          <c:spPr>
            <a:ln w="19050" cap="rnd">
              <a:solidFill>
                <a:srgbClr val="232C77"/>
              </a:solidFill>
              <a:prstDash val="sysDash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38.063456627507101</c:v>
                </c:pt>
                <c:pt idx="1">
                  <c:v>34.045206447231998</c:v>
                </c:pt>
                <c:pt idx="2">
                  <c:v>30.0412593212796</c:v>
                </c:pt>
                <c:pt idx="3">
                  <c:v>26.1050337967045</c:v>
                </c:pt>
                <c:pt idx="4">
                  <c:v>22.266812483813101</c:v>
                </c:pt>
                <c:pt idx="5">
                  <c:v>18.8209161244353</c:v>
                </c:pt>
                <c:pt idx="6">
                  <c:v>15.6419877635629</c:v>
                </c:pt>
                <c:pt idx="7">
                  <c:v>12.8884923141608</c:v>
                </c:pt>
                <c:pt idx="8">
                  <c:v>10.4088336375598</c:v>
                </c:pt>
                <c:pt idx="9">
                  <c:v>8.2481178761350904</c:v>
                </c:pt>
                <c:pt idx="10">
                  <c:v>6.2586035783542799</c:v>
                </c:pt>
                <c:pt idx="11">
                  <c:v>4.4347765750763299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DA87-4922-9497-66ED07052E36}"/>
            </c:ext>
          </c:extLst>
        </c:ser>
        <c:ser>
          <c:idx val="6"/>
          <c:order val="5"/>
          <c:tx>
            <c:strRef>
              <c:f>Sheet1!$G$1</c:f>
              <c:strCache>
                <c:ptCount val="1"/>
                <c:pt idx="0">
                  <c:v>ČR, 2015–2019</c:v>
                </c:pt>
              </c:strCache>
            </c:strRef>
          </c:tx>
          <c:spPr>
            <a:ln w="38100" cap="rnd">
              <a:solidFill>
                <a:schemeClr val="tx1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Sheet1!$G$2:$G$13</c:f>
              <c:numCache>
                <c:formatCode>General</c:formatCode>
                <c:ptCount val="12"/>
                <c:pt idx="0">
                  <c:v>49.7102364525593</c:v>
                </c:pt>
                <c:pt idx="1">
                  <c:v>44.861521422644898</c:v>
                </c:pt>
                <c:pt idx="2">
                  <c:v>40.051663711170697</c:v>
                </c:pt>
                <c:pt idx="3">
                  <c:v>35.308185910892298</c:v>
                </c:pt>
                <c:pt idx="4">
                  <c:v>30.6933992857516</c:v>
                </c:pt>
                <c:pt idx="5">
                  <c:v>26.2534417392725</c:v>
                </c:pt>
                <c:pt idx="6">
                  <c:v>22.038425028253101</c:v>
                </c:pt>
                <c:pt idx="7">
                  <c:v>18.1489955997965</c:v>
                </c:pt>
                <c:pt idx="8">
                  <c:v>14.549789105535901</c:v>
                </c:pt>
                <c:pt idx="9">
                  <c:v>11.267453730670701</c:v>
                </c:pt>
                <c:pt idx="10">
                  <c:v>8.2875869942506402</c:v>
                </c:pt>
                <c:pt idx="11">
                  <c:v>5.8991280447919703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DA87-4922-9497-66ED07052E36}"/>
            </c:ext>
          </c:extLst>
        </c:ser>
        <c:ser>
          <c:idx val="0"/>
          <c:order val="6"/>
          <c:tx>
            <c:strRef>
              <c:f>Sheet1!$H$1</c:f>
              <c:strCache>
                <c:ptCount val="1"/>
                <c:pt idx="0">
                  <c:v>ČR, 2020–2022</c:v>
                </c:pt>
              </c:strCache>
            </c:strRef>
          </c:tx>
          <c:spPr>
            <a:ln w="38100" cap="rnd">
              <a:solidFill>
                <a:schemeClr val="tx1"/>
              </a:solidFill>
              <a:prstDash val="sysDash"/>
              <a:round/>
            </a:ln>
            <a:effectLst/>
          </c:spPr>
          <c:marker>
            <c:symbol val="none"/>
          </c:marker>
          <c:cat>
            <c:numRef>
              <c:f>Sheet1!$A$2:$A$13</c:f>
              <c:numCache>
                <c:formatCode>General</c:formatCode>
                <c:ptCount val="12"/>
                <c:pt idx="0">
                  <c:v>30</c:v>
                </c:pt>
                <c:pt idx="1">
                  <c:v>35</c:v>
                </c:pt>
                <c:pt idx="2">
                  <c:v>40</c:v>
                </c:pt>
                <c:pt idx="3">
                  <c:v>45</c:v>
                </c:pt>
                <c:pt idx="4">
                  <c:v>50</c:v>
                </c:pt>
                <c:pt idx="5">
                  <c:v>55</c:v>
                </c:pt>
                <c:pt idx="6">
                  <c:v>60</c:v>
                </c:pt>
                <c:pt idx="7">
                  <c:v>65</c:v>
                </c:pt>
                <c:pt idx="8">
                  <c:v>70</c:v>
                </c:pt>
                <c:pt idx="9">
                  <c:v>75</c:v>
                </c:pt>
                <c:pt idx="10">
                  <c:v>80</c:v>
                </c:pt>
                <c:pt idx="11">
                  <c:v>85</c:v>
                </c:pt>
              </c:numCache>
            </c:numRef>
          </c:cat>
          <c:val>
            <c:numRef>
              <c:f>Sheet1!$H$2:$H$13</c:f>
              <c:numCache>
                <c:formatCode>General</c:formatCode>
                <c:ptCount val="12"/>
                <c:pt idx="0">
                  <c:v>48.2871166727695</c:v>
                </c:pt>
                <c:pt idx="1">
                  <c:v>43.4536930738916</c:v>
                </c:pt>
                <c:pt idx="2">
                  <c:v>38.669144795078999</c:v>
                </c:pt>
                <c:pt idx="3">
                  <c:v>33.951260653080702</c:v>
                </c:pt>
                <c:pt idx="4">
                  <c:v>29.3490409712768</c:v>
                </c:pt>
                <c:pt idx="5">
                  <c:v>24.947320374009699</c:v>
                </c:pt>
                <c:pt idx="6">
                  <c:v>20.7712810465164</c:v>
                </c:pt>
                <c:pt idx="7">
                  <c:v>16.943569936154201</c:v>
                </c:pt>
                <c:pt idx="8">
                  <c:v>13.4249829199773</c:v>
                </c:pt>
                <c:pt idx="9">
                  <c:v>10.2804413683119</c:v>
                </c:pt>
                <c:pt idx="10">
                  <c:v>7.5041334494047103</c:v>
                </c:pt>
                <c:pt idx="11">
                  <c:v>5.1427646692982396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DA87-4922-9497-66ED07052E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20556864"/>
        <c:axId val="421806744"/>
      </c:lineChart>
      <c:catAx>
        <c:axId val="42055686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b="0" dirty="0"/>
                  <a:t>Věk pacienta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21806744"/>
        <c:crosses val="autoZero"/>
        <c:auto val="1"/>
        <c:lblAlgn val="ctr"/>
        <c:lblOffset val="100"/>
        <c:noMultiLvlLbl val="0"/>
      </c:catAx>
      <c:valAx>
        <c:axId val="421806744"/>
        <c:scaling>
          <c:orientation val="minMax"/>
          <c:max val="5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b="0" dirty="0">
                    <a:effectLst/>
                  </a:rPr>
                  <a:t>Očekávaná doba dožití</a:t>
                </a:r>
                <a:br>
                  <a:rPr lang="cs-CZ" sz="1200" b="0" dirty="0">
                    <a:effectLst/>
                  </a:rPr>
                </a:br>
                <a:r>
                  <a:rPr lang="cs-CZ" sz="1200" b="0" dirty="0">
                    <a:effectLst/>
                  </a:rPr>
                  <a:t>pro osobu daného věku</a:t>
                </a:r>
              </a:p>
            </c:rich>
          </c:tx>
          <c:layout>
            <c:manualLayout>
              <c:xMode val="edge"/>
              <c:yMode val="edge"/>
              <c:x val="1.2705645436548571E-3"/>
              <c:y val="0.3019164129684724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20556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</c:legendEntry>
      <c:legendEntry>
        <c:idx val="2"/>
        <c:txPr>
          <a:bodyPr rot="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</c:legendEntry>
      <c:legendEntry>
        <c:idx val="3"/>
        <c:txPr>
          <a:bodyPr rot="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</c:legendEntry>
      <c:layout>
        <c:manualLayout>
          <c:xMode val="edge"/>
          <c:yMode val="edge"/>
          <c:x val="0.58330978223769536"/>
          <c:y val="1.4904519198836532E-2"/>
          <c:w val="0.38225459075704826"/>
          <c:h val="0.365406415696685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Sheet1!$B$2:$B$15</c:f>
              <c:numCache>
                <c:formatCode>0.0%</c:formatCode>
                <c:ptCount val="14"/>
                <c:pt idx="0">
                  <c:v>0.37335323355646399</c:v>
                </c:pt>
                <c:pt idx="1">
                  <c:v>0.38021823401707638</c:v>
                </c:pt>
                <c:pt idx="2">
                  <c:v>0.39949484611194569</c:v>
                </c:pt>
                <c:pt idx="3">
                  <c:v>0.41433797545765144</c:v>
                </c:pt>
                <c:pt idx="4">
                  <c:v>0.42291015428052836</c:v>
                </c:pt>
                <c:pt idx="5">
                  <c:v>0.43727484322417093</c:v>
                </c:pt>
                <c:pt idx="6">
                  <c:v>0.4504395397094888</c:v>
                </c:pt>
                <c:pt idx="7">
                  <c:v>0.46149314646542428</c:v>
                </c:pt>
                <c:pt idx="8">
                  <c:v>0.47140752909398931</c:v>
                </c:pt>
                <c:pt idx="9">
                  <c:v>0.48156890297573701</c:v>
                </c:pt>
                <c:pt idx="10">
                  <c:v>0.47760767892103545</c:v>
                </c:pt>
                <c:pt idx="11">
                  <c:v>0.49183581086333272</c:v>
                </c:pt>
                <c:pt idx="12">
                  <c:v>0.50867534769566403</c:v>
                </c:pt>
                <c:pt idx="13">
                  <c:v>0.52011485820879877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274-4D92-A194-C4F2E0BB49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232C77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Sheet1!$C$2:$C$15</c:f>
              <c:numCache>
                <c:formatCode>0.0%</c:formatCode>
                <c:ptCount val="14"/>
                <c:pt idx="0">
                  <c:v>0.28137215025817436</c:v>
                </c:pt>
                <c:pt idx="1">
                  <c:v>0.28589295802672676</c:v>
                </c:pt>
                <c:pt idx="2">
                  <c:v>0.29080349305586878</c:v>
                </c:pt>
                <c:pt idx="3">
                  <c:v>0.29328509332464231</c:v>
                </c:pt>
                <c:pt idx="4">
                  <c:v>0.29198778432417638</c:v>
                </c:pt>
                <c:pt idx="5">
                  <c:v>0.28469082175737181</c:v>
                </c:pt>
                <c:pt idx="6">
                  <c:v>0.28049047349556688</c:v>
                </c:pt>
                <c:pt idx="7">
                  <c:v>0.27556599414754351</c:v>
                </c:pt>
                <c:pt idx="8">
                  <c:v>0.27241135563971236</c:v>
                </c:pt>
                <c:pt idx="9">
                  <c:v>0.269746476204761</c:v>
                </c:pt>
                <c:pt idx="10">
                  <c:v>0.27304492060039154</c:v>
                </c:pt>
                <c:pt idx="11">
                  <c:v>0.2680853593294894</c:v>
                </c:pt>
                <c:pt idx="12">
                  <c:v>0.25684738887373876</c:v>
                </c:pt>
                <c:pt idx="13">
                  <c:v>0.24979983651568821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274-4D92-A194-C4F2E0BB49F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8B93DD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Sheet1!$D$2:$D$15</c:f>
              <c:numCache>
                <c:formatCode>0.0%</c:formatCode>
                <c:ptCount val="14"/>
                <c:pt idx="0">
                  <c:v>0.3240450305741881</c:v>
                </c:pt>
                <c:pt idx="1">
                  <c:v>0.31380644611126313</c:v>
                </c:pt>
                <c:pt idx="2">
                  <c:v>0.29229189290460017</c:v>
                </c:pt>
                <c:pt idx="3">
                  <c:v>0.2764840943463247</c:v>
                </c:pt>
                <c:pt idx="4">
                  <c:v>0.26925985681153575</c:v>
                </c:pt>
                <c:pt idx="5">
                  <c:v>0.26285339421523135</c:v>
                </c:pt>
                <c:pt idx="6">
                  <c:v>0.25376721373325789</c:v>
                </c:pt>
                <c:pt idx="7">
                  <c:v>0.24881795780070845</c:v>
                </c:pt>
                <c:pt idx="8">
                  <c:v>0.24201223388921578</c:v>
                </c:pt>
                <c:pt idx="9">
                  <c:v>0.2344315548906844</c:v>
                </c:pt>
                <c:pt idx="10">
                  <c:v>0.23575157711551012</c:v>
                </c:pt>
                <c:pt idx="11">
                  <c:v>0.22712952505498424</c:v>
                </c:pt>
                <c:pt idx="12">
                  <c:v>0.22158354922279794</c:v>
                </c:pt>
                <c:pt idx="13">
                  <c:v>0.21674247028987026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274-4D92-A194-C4F2E0BB49F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chemeClr val="bg1">
                <a:lumMod val="6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Sheet1!$E$2:$E$15</c:f>
              <c:numCache>
                <c:formatCode>0.0%</c:formatCode>
                <c:ptCount val="14"/>
                <c:pt idx="0">
                  <c:v>2.1229585611173538E-2</c:v>
                </c:pt>
                <c:pt idx="1">
                  <c:v>2.0082361844933751E-2</c:v>
                </c:pt>
                <c:pt idx="2">
                  <c:v>1.7409767927585359E-2</c:v>
                </c:pt>
                <c:pt idx="3">
                  <c:v>1.589283687138154E-2</c:v>
                </c:pt>
                <c:pt idx="4">
                  <c:v>1.5842204583759491E-2</c:v>
                </c:pt>
                <c:pt idx="5">
                  <c:v>1.518094080322595E-2</c:v>
                </c:pt>
                <c:pt idx="6">
                  <c:v>1.5302773061686474E-2</c:v>
                </c:pt>
                <c:pt idx="7">
                  <c:v>1.4122901586323733E-2</c:v>
                </c:pt>
                <c:pt idx="8">
                  <c:v>1.4168881377082585E-2</c:v>
                </c:pt>
                <c:pt idx="9">
                  <c:v>1.425306592881756E-2</c:v>
                </c:pt>
                <c:pt idx="10">
                  <c:v>1.3595823363062868E-2</c:v>
                </c:pt>
                <c:pt idx="11">
                  <c:v>1.2949304752193655E-2</c:v>
                </c:pt>
                <c:pt idx="12">
                  <c:v>1.289371420779929E-2</c:v>
                </c:pt>
                <c:pt idx="13">
                  <c:v>1.3342834985642723E-2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0274-4D92-A194-C4F2E0BB49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03778232"/>
        <c:axId val="290034696"/>
      </c:barChart>
      <c:catAx>
        <c:axId val="103778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34696"/>
        <c:crosses val="autoZero"/>
        <c:auto val="1"/>
        <c:lblAlgn val="ctr"/>
        <c:lblOffset val="100"/>
        <c:noMultiLvlLbl val="0"/>
      </c:catAx>
      <c:valAx>
        <c:axId val="290034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3778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3103277777777789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4BD0-42C9-8F3F-1513AF859F1E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63A-4B8F-8086-69FFEA4AC3E8}"/>
              </c:ext>
            </c:extLst>
          </c:dPt>
          <c:dPt>
            <c:idx val="5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5-F63A-4B8F-8086-69FFEA4AC3E8}"/>
              </c:ext>
            </c:extLst>
          </c:dPt>
          <c:cat>
            <c:strRef>
              <c:f>Sheet1!$A$2:$A$30</c:f>
              <c:strCache>
                <c:ptCount val="29"/>
                <c:pt idx="0">
                  <c:v>Finland</c:v>
                </c:pt>
                <c:pt idx="1">
                  <c:v>Czechia</c:v>
                </c:pt>
                <c:pt idx="2">
                  <c:v>Hungary</c:v>
                </c:pt>
                <c:pt idx="3">
                  <c:v>Austria</c:v>
                </c:pt>
                <c:pt idx="4">
                  <c:v>Estonia</c:v>
                </c:pt>
                <c:pt idx="5">
                  <c:v>Malta</c:v>
                </c:pt>
                <c:pt idx="6">
                  <c:v>Germany (until 1990 former territory of the FRG)</c:v>
                </c:pt>
                <c:pt idx="7">
                  <c:v>Croatia</c:v>
                </c:pt>
                <c:pt idx="8">
                  <c:v>United Kingdom</c:v>
                </c:pt>
                <c:pt idx="9">
                  <c:v>Ireland</c:v>
                </c:pt>
                <c:pt idx="10">
                  <c:v>Italy</c:v>
                </c:pt>
                <c:pt idx="11">
                  <c:v>Switzerland</c:v>
                </c:pt>
                <c:pt idx="12">
                  <c:v>Luxembourg</c:v>
                </c:pt>
                <c:pt idx="13">
                  <c:v>Portugal</c:v>
                </c:pt>
                <c:pt idx="14">
                  <c:v>Lithuania</c:v>
                </c:pt>
                <c:pt idx="15">
                  <c:v>Belgium</c:v>
                </c:pt>
                <c:pt idx="16">
                  <c:v>Spain</c:v>
                </c:pt>
                <c:pt idx="17">
                  <c:v>Slovenia</c:v>
                </c:pt>
                <c:pt idx="18">
                  <c:v>Romania</c:v>
                </c:pt>
                <c:pt idx="19">
                  <c:v>Slovakia</c:v>
                </c:pt>
                <c:pt idx="20">
                  <c:v>France</c:v>
                </c:pt>
                <c:pt idx="21">
                  <c:v>Latvia</c:v>
                </c:pt>
                <c:pt idx="22">
                  <c:v>Poland</c:v>
                </c:pt>
                <c:pt idx="23">
                  <c:v>Cyprus</c:v>
                </c:pt>
                <c:pt idx="24">
                  <c:v>Netherlands</c:v>
                </c:pt>
                <c:pt idx="25">
                  <c:v>Denmark</c:v>
                </c:pt>
                <c:pt idx="26">
                  <c:v>Norway</c:v>
                </c:pt>
                <c:pt idx="27">
                  <c:v>Bulgaria</c:v>
                </c:pt>
                <c:pt idx="28">
                  <c:v>Türkiye</c:v>
                </c:pt>
              </c:strCache>
            </c:strRef>
          </c:cat>
          <c:val>
            <c:numRef>
              <c:f>Sheet1!$B$2:$B$30</c:f>
              <c:numCache>
                <c:formatCode>#\ ##0.##########</c:formatCode>
                <c:ptCount val="29"/>
                <c:pt idx="0" formatCode="#\ ##0.0">
                  <c:v>14</c:v>
                </c:pt>
                <c:pt idx="1">
                  <c:v>12.6</c:v>
                </c:pt>
                <c:pt idx="2" formatCode="#\ ##0.0">
                  <c:v>12</c:v>
                </c:pt>
                <c:pt idx="3">
                  <c:v>10.8</c:v>
                </c:pt>
                <c:pt idx="4">
                  <c:v>10.7</c:v>
                </c:pt>
                <c:pt idx="5">
                  <c:v>9.8000000000000007</c:v>
                </c:pt>
                <c:pt idx="6">
                  <c:v>9.6</c:v>
                </c:pt>
                <c:pt idx="7">
                  <c:v>9.5</c:v>
                </c:pt>
                <c:pt idx="8">
                  <c:v>9.3000000000000007</c:v>
                </c:pt>
                <c:pt idx="9">
                  <c:v>9.1999999999999993</c:v>
                </c:pt>
                <c:pt idx="10">
                  <c:v>9.1999999999999993</c:v>
                </c:pt>
                <c:pt idx="11">
                  <c:v>8.6</c:v>
                </c:pt>
                <c:pt idx="12">
                  <c:v>8.5</c:v>
                </c:pt>
                <c:pt idx="13">
                  <c:v>8.3000000000000007</c:v>
                </c:pt>
                <c:pt idx="14">
                  <c:v>8.1</c:v>
                </c:pt>
                <c:pt idx="15">
                  <c:v>7.8</c:v>
                </c:pt>
                <c:pt idx="16">
                  <c:v>7.8</c:v>
                </c:pt>
                <c:pt idx="17">
                  <c:v>7.8</c:v>
                </c:pt>
                <c:pt idx="18">
                  <c:v>7.5</c:v>
                </c:pt>
                <c:pt idx="19">
                  <c:v>7.3</c:v>
                </c:pt>
                <c:pt idx="20" formatCode="#\ ##0.0">
                  <c:v>7</c:v>
                </c:pt>
                <c:pt idx="21">
                  <c:v>6.9</c:v>
                </c:pt>
                <c:pt idx="22">
                  <c:v>6.9</c:v>
                </c:pt>
                <c:pt idx="23">
                  <c:v>6.2</c:v>
                </c:pt>
                <c:pt idx="24" formatCode="#\ ##0.0">
                  <c:v>6</c:v>
                </c:pt>
                <c:pt idx="25">
                  <c:v>5.0999999999999996</c:v>
                </c:pt>
                <c:pt idx="26">
                  <c:v>4.9000000000000004</c:v>
                </c:pt>
                <c:pt idx="27">
                  <c:v>4.7</c:v>
                </c:pt>
                <c:pt idx="28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3A-4B8F-8086-69FFEA4AC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2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3573648148148154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ASR (World)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2C23-48E2-BB86-EE98CC786ABC}"/>
              </c:ext>
            </c:extLst>
          </c:dPt>
          <c:dPt>
            <c:idx val="4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0-9EE8-4A03-AA4C-6FD027E92A0B}"/>
              </c:ext>
            </c:extLst>
          </c:dPt>
          <c:cat>
            <c:strRef>
              <c:f>Sheet1!$A$2:$A$27</c:f>
              <c:strCache>
                <c:ptCount val="26"/>
                <c:pt idx="0">
                  <c:v>Hungary</c:v>
                </c:pt>
                <c:pt idx="1">
                  <c:v>Czechia</c:v>
                </c:pt>
                <c:pt idx="2">
                  <c:v>Estonia</c:v>
                </c:pt>
                <c:pt idx="3">
                  <c:v>Austria</c:v>
                </c:pt>
                <c:pt idx="4">
                  <c:v>Portugal</c:v>
                </c:pt>
                <c:pt idx="5">
                  <c:v>Italy</c:v>
                </c:pt>
                <c:pt idx="6">
                  <c:v>Germany</c:v>
                </c:pt>
                <c:pt idx="7">
                  <c:v>Spain</c:v>
                </c:pt>
                <c:pt idx="8">
                  <c:v>Lithuania</c:v>
                </c:pt>
                <c:pt idx="9">
                  <c:v>Switzerland</c:v>
                </c:pt>
                <c:pt idx="10">
                  <c:v>Ireland</c:v>
                </c:pt>
                <c:pt idx="11">
                  <c:v>Finland</c:v>
                </c:pt>
                <c:pt idx="12">
                  <c:v>Slovenia</c:v>
                </c:pt>
                <c:pt idx="13">
                  <c:v>Serbia</c:v>
                </c:pt>
                <c:pt idx="14">
                  <c:v>Romania</c:v>
                </c:pt>
                <c:pt idx="15">
                  <c:v>Croatia</c:v>
                </c:pt>
                <c:pt idx="16">
                  <c:v>Belgium</c:v>
                </c:pt>
                <c:pt idx="17">
                  <c:v>Latvia</c:v>
                </c:pt>
                <c:pt idx="18">
                  <c:v>Poland</c:v>
                </c:pt>
                <c:pt idx="19">
                  <c:v>Slovakia</c:v>
                </c:pt>
                <c:pt idx="20">
                  <c:v>France</c:v>
                </c:pt>
                <c:pt idx="21">
                  <c:v>Netherlands</c:v>
                </c:pt>
                <c:pt idx="22">
                  <c:v>Sweden</c:v>
                </c:pt>
                <c:pt idx="23">
                  <c:v>Liechtenstein</c:v>
                </c:pt>
                <c:pt idx="24">
                  <c:v>Bulgaria</c:v>
                </c:pt>
                <c:pt idx="25">
                  <c:v>Norway</c:v>
                </c:pt>
              </c:strCache>
            </c:strRef>
          </c:cat>
          <c:val>
            <c:numRef>
              <c:f>Sheet1!$B$2:$B$27</c:f>
              <c:numCache>
                <c:formatCode>#\ ##0.0</c:formatCode>
                <c:ptCount val="26"/>
                <c:pt idx="0">
                  <c:v>14</c:v>
                </c:pt>
                <c:pt idx="1">
                  <c:v>12</c:v>
                </c:pt>
                <c:pt idx="2" formatCode="#\ ##0.##########">
                  <c:v>10.6</c:v>
                </c:pt>
                <c:pt idx="3" formatCode="#\ ##0.##########">
                  <c:v>10.6</c:v>
                </c:pt>
                <c:pt idx="4">
                  <c:v>10</c:v>
                </c:pt>
                <c:pt idx="5" formatCode="#\ ##0.##########">
                  <c:v>9.6999999999999993</c:v>
                </c:pt>
                <c:pt idx="6">
                  <c:v>9</c:v>
                </c:pt>
                <c:pt idx="7" formatCode="#\ ##0.##########">
                  <c:v>8.6</c:v>
                </c:pt>
                <c:pt idx="8" formatCode="#\ ##0.##########">
                  <c:v>8.4</c:v>
                </c:pt>
                <c:pt idx="9" formatCode="#\ ##0.##########">
                  <c:v>8.3000000000000007</c:v>
                </c:pt>
                <c:pt idx="10" formatCode="#\ ##0.##########">
                  <c:v>8.1999999999999993</c:v>
                </c:pt>
                <c:pt idx="11" formatCode="#\ ##0.##########">
                  <c:v>8.1</c:v>
                </c:pt>
                <c:pt idx="12" formatCode="#\ ##0.##########">
                  <c:v>7.9</c:v>
                </c:pt>
                <c:pt idx="13" formatCode="#\ ##0.##########">
                  <c:v>7.8</c:v>
                </c:pt>
                <c:pt idx="14" formatCode="#\ ##0.##########">
                  <c:v>7.6</c:v>
                </c:pt>
                <c:pt idx="15" formatCode="#\ ##0.##########">
                  <c:v>7.2</c:v>
                </c:pt>
                <c:pt idx="16" formatCode="#\ ##0.##########">
                  <c:v>7.1</c:v>
                </c:pt>
                <c:pt idx="17" formatCode="#\ ##0.##########">
                  <c:v>6.9</c:v>
                </c:pt>
                <c:pt idx="18" formatCode="#\ ##0.##########">
                  <c:v>6.9</c:v>
                </c:pt>
                <c:pt idx="19" formatCode="#\ ##0.##########">
                  <c:v>6.7</c:v>
                </c:pt>
                <c:pt idx="20" formatCode="#\ ##0.##########">
                  <c:v>6.4</c:v>
                </c:pt>
                <c:pt idx="21" formatCode="#\ ##0.##########">
                  <c:v>5.4</c:v>
                </c:pt>
                <c:pt idx="22" formatCode="#\ ##0.##########">
                  <c:v>5.0999999999999996</c:v>
                </c:pt>
                <c:pt idx="23" formatCode="#\ ##0.##########">
                  <c:v>4.8</c:v>
                </c:pt>
                <c:pt idx="24" formatCode="#\ ##0.##########">
                  <c:v>4.2</c:v>
                </c:pt>
                <c:pt idx="25" formatCode="#\ ##0.##########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E8-4A03-AA4C-6FD027E92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2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F347D6E0-B961-4CC5-8E69-5CB8E7EEFE0E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A2BA62D8-8489-4B54-8AF7-121498D2804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94F8B41-B91B-49C1-8312-673ACCE2BD6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AAF888E-8EEA-4A32-B6FE-41C64852762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69CD0C88-F941-4732-8940-8FE952D921B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DEBE199-8990-47C1-B688-639725A0717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8298DAF9-C5E7-49A1-8C06-52E889EE7E1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06AD832-426C-4D8C-9155-1704914873D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009C2A75-EC70-467E-893F-3520101E492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C370919-3119-43F2-A920-3989B069A5B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6E0BB98C-7036-45D9-B79A-FAE1469BAA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C8EDD86C-1DD8-40E7-9C64-9578BDF3000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CB538AE5-14FB-486F-8738-9048AF69AF0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B195-40A6-8FAF-6511EC581C5B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5EA09042-EBAE-4BED-BE26-0F0034395F9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63C8-40E4-AC15-5F9F938FB9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3668</c:v>
                </c:pt>
                <c:pt idx="1">
                  <c:v>3884</c:v>
                </c:pt>
                <c:pt idx="2">
                  <c:v>3670</c:v>
                </c:pt>
                <c:pt idx="3">
                  <c:v>3627</c:v>
                </c:pt>
                <c:pt idx="4">
                  <c:v>3165</c:v>
                </c:pt>
                <c:pt idx="5">
                  <c:v>2869</c:v>
                </c:pt>
                <c:pt idx="6">
                  <c:v>2693</c:v>
                </c:pt>
                <c:pt idx="7">
                  <c:v>2673</c:v>
                </c:pt>
                <c:pt idx="8">
                  <c:v>2353</c:v>
                </c:pt>
                <c:pt idx="9">
                  <c:v>2259</c:v>
                </c:pt>
                <c:pt idx="10">
                  <c:v>2270</c:v>
                </c:pt>
                <c:pt idx="11">
                  <c:v>2143</c:v>
                </c:pt>
                <c:pt idx="12">
                  <c:v>1793</c:v>
                </c:pt>
                <c:pt idx="13">
                  <c:v>1745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List1!$E$2:$E$18</c15:f>
                <c15:dlblRangeCache>
                  <c:ptCount val="17"/>
                  <c:pt idx="0">
                    <c:v>57,0 %</c:v>
                  </c:pt>
                  <c:pt idx="1">
                    <c:v>57,3 %</c:v>
                  </c:pt>
                  <c:pt idx="2">
                    <c:v>56,3 %</c:v>
                  </c:pt>
                  <c:pt idx="3">
                    <c:v>56,8 %</c:v>
                  </c:pt>
                  <c:pt idx="4">
                    <c:v>57,8 %</c:v>
                  </c:pt>
                  <c:pt idx="5">
                    <c:v>57,6 %</c:v>
                  </c:pt>
                  <c:pt idx="6">
                    <c:v>57,6 %</c:v>
                  </c:pt>
                  <c:pt idx="7">
                    <c:v>56,8 %</c:v>
                  </c:pt>
                  <c:pt idx="8">
                    <c:v>59,0 %</c:v>
                  </c:pt>
                  <c:pt idx="9">
                    <c:v>59,6 %</c:v>
                  </c:pt>
                  <c:pt idx="10">
                    <c:v>62,3 %</c:v>
                  </c:pt>
                  <c:pt idx="11">
                    <c:v>63,2 %</c:v>
                  </c:pt>
                  <c:pt idx="12">
                    <c:v>60,4 %</c:v>
                  </c:pt>
                  <c:pt idx="13">
                    <c:v>64,7 %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A57D5F51-D97D-49DC-B77F-E563F148D68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FC9560E-432E-4B5C-9AA1-3AB261F99F0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A6059573-EDD3-4962-987C-B0346D6A101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F6AD901-5B32-46C6-AB96-91A29D4C4BB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40A1D576-46FD-494E-9D2F-67B7738079A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9E2ABF0E-B86A-4DEC-8179-727F07BD8D4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E1084E5-D72E-4FEA-811A-9FB78C93AA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A45D9C8D-648A-403B-93C8-A3C62EDF3DF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F89DFFA3-30F2-4C01-9ECB-4541BA2773D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F94455AF-CF29-4D50-A2A7-41055EE3388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D0D1057C-AAA7-469C-A64D-A69CD6341C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AC2952D-0F7F-4410-ABB7-26FCF0A84FD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C65DE57E-FB14-46B4-808F-6FA599C1D70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B195-40A6-8FAF-6511EC581C5B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970E9B48-91D0-4979-BA59-66AE32AC711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63C8-40E4-AC15-5F9F938FB99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2771</c:v>
                </c:pt>
                <c:pt idx="1">
                  <c:v>2890</c:v>
                </c:pt>
                <c:pt idx="2">
                  <c:v>2844</c:v>
                </c:pt>
                <c:pt idx="3">
                  <c:v>2762</c:v>
                </c:pt>
                <c:pt idx="4">
                  <c:v>2311</c:v>
                </c:pt>
                <c:pt idx="5">
                  <c:v>2115</c:v>
                </c:pt>
                <c:pt idx="6">
                  <c:v>1980</c:v>
                </c:pt>
                <c:pt idx="7">
                  <c:v>2034</c:v>
                </c:pt>
                <c:pt idx="8">
                  <c:v>1636</c:v>
                </c:pt>
                <c:pt idx="9">
                  <c:v>1534</c:v>
                </c:pt>
                <c:pt idx="10">
                  <c:v>1372</c:v>
                </c:pt>
                <c:pt idx="11">
                  <c:v>1249</c:v>
                </c:pt>
                <c:pt idx="12">
                  <c:v>1174</c:v>
                </c:pt>
                <c:pt idx="13">
                  <c:v>951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List1!$F$2:$F$17</c15:f>
                <c15:dlblRangeCache>
                  <c:ptCount val="16"/>
                  <c:pt idx="0">
                    <c:v>43,0 %</c:v>
                  </c:pt>
                  <c:pt idx="1">
                    <c:v>42,7 %</c:v>
                  </c:pt>
                  <c:pt idx="2">
                    <c:v>43,7 %</c:v>
                  </c:pt>
                  <c:pt idx="3">
                    <c:v>43,2 %</c:v>
                  </c:pt>
                  <c:pt idx="4">
                    <c:v>42,2 %</c:v>
                  </c:pt>
                  <c:pt idx="5">
                    <c:v>42,4 %</c:v>
                  </c:pt>
                  <c:pt idx="6">
                    <c:v>42,4 %</c:v>
                  </c:pt>
                  <c:pt idx="7">
                    <c:v>43,2 %</c:v>
                  </c:pt>
                  <c:pt idx="8">
                    <c:v>41,0 %</c:v>
                  </c:pt>
                  <c:pt idx="9">
                    <c:v>40,4 %</c:v>
                  </c:pt>
                  <c:pt idx="10">
                    <c:v>37,7 %</c:v>
                  </c:pt>
                  <c:pt idx="11">
                    <c:v>36,8 %</c:v>
                  </c:pt>
                  <c:pt idx="12">
                    <c:v>39,6 %</c:v>
                  </c:pt>
                  <c:pt idx="13">
                    <c:v>35,3 %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I21–I22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0AA-4663-A22D-C1E1C77C7E3D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0AA-4663-A22D-C1E1C77C7E3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Kraj Vysočina</c:v>
                </c:pt>
                <c:pt idx="2">
                  <c:v>Olomoucký kraj</c:v>
                </c:pt>
                <c:pt idx="3">
                  <c:v>Zlínský kraj</c:v>
                </c:pt>
                <c:pt idx="4">
                  <c:v>Jihomoravský kraj</c:v>
                </c:pt>
                <c:pt idx="5">
                  <c:v>Liberecký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Středočeský kraj</c:v>
                </c:pt>
                <c:pt idx="9">
                  <c:v>Moravskoslezský kraj</c:v>
                </c:pt>
                <c:pt idx="10">
                  <c:v>Hlavní město Praha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Královéhradecký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List1!$B$2:$B$16</c:f>
              <c:numCache>
                <c:formatCode>0</c:formatCode>
                <c:ptCount val="15"/>
                <c:pt idx="0">
                  <c:v>308.15641484847356</c:v>
                </c:pt>
                <c:pt idx="1">
                  <c:v>253.93017599656915</c:v>
                </c:pt>
                <c:pt idx="2">
                  <c:v>216.42761742688958</c:v>
                </c:pt>
                <c:pt idx="3">
                  <c:v>201.06544626848856</c:v>
                </c:pt>
                <c:pt idx="4">
                  <c:v>185.99175464907466</c:v>
                </c:pt>
                <c:pt idx="5">
                  <c:v>184.00728985196474</c:v>
                </c:pt>
                <c:pt idx="6">
                  <c:v>177.94457073262049</c:v>
                </c:pt>
                <c:pt idx="7">
                  <c:v>172.5577450590161</c:v>
                </c:pt>
                <c:pt idx="8">
                  <c:v>158.84395586562638</c:v>
                </c:pt>
                <c:pt idx="9">
                  <c:v>150.91084932237447</c:v>
                </c:pt>
                <c:pt idx="10">
                  <c:v>149.7571133192703</c:v>
                </c:pt>
                <c:pt idx="11">
                  <c:v>145.49638651054386</c:v>
                </c:pt>
                <c:pt idx="12">
                  <c:v>141.57238955155904</c:v>
                </c:pt>
                <c:pt idx="13">
                  <c:v>109.2980448212665</c:v>
                </c:pt>
                <c:pt idx="14">
                  <c:v>107.98867905827804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AA-4663-A22D-C1E1C77C7E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0AA-4663-A22D-C1E1C77C7E3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Kraj Vysočina</c:v>
                </c:pt>
                <c:pt idx="2">
                  <c:v>Olomoucký kraj</c:v>
                </c:pt>
                <c:pt idx="3">
                  <c:v>Zlínský kraj</c:v>
                </c:pt>
                <c:pt idx="4">
                  <c:v>Jihomoravský kraj</c:v>
                </c:pt>
                <c:pt idx="5">
                  <c:v>Liberecký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Středočeský kraj</c:v>
                </c:pt>
                <c:pt idx="9">
                  <c:v>Moravskoslezský kraj</c:v>
                </c:pt>
                <c:pt idx="10">
                  <c:v>Hlavní město Praha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Královéhradecký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0AA-4663-A22D-C1E1C77C7E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0AA-4663-A22D-C1E1C77C7E3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Kraj Vysočina</c:v>
                </c:pt>
                <c:pt idx="2">
                  <c:v>Olomoucký kraj</c:v>
                </c:pt>
                <c:pt idx="3">
                  <c:v>Zlínský kraj</c:v>
                </c:pt>
                <c:pt idx="4">
                  <c:v>Jihomoravský kraj</c:v>
                </c:pt>
                <c:pt idx="5">
                  <c:v>Liberecký kraj</c:v>
                </c:pt>
                <c:pt idx="6">
                  <c:v>Česká republika</c:v>
                </c:pt>
                <c:pt idx="7">
                  <c:v>Pardubický kraj</c:v>
                </c:pt>
                <c:pt idx="8">
                  <c:v>Středočeský kraj</c:v>
                </c:pt>
                <c:pt idx="9">
                  <c:v>Moravskoslezský kraj</c:v>
                </c:pt>
                <c:pt idx="10">
                  <c:v>Hlavní město Praha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Královéhradecký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6" formatCode="0">
                  <c:v>177.94457073262049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AA-4663-A22D-C1E1C77C7E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4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30.2</c:v>
                </c:pt>
                <c:pt idx="1">
                  <c:v>43.4</c:v>
                </c:pt>
                <c:pt idx="2">
                  <c:v>44.5</c:v>
                </c:pt>
                <c:pt idx="3">
                  <c:v>37.799999999999997</c:v>
                </c:pt>
                <c:pt idx="4">
                  <c:v>36.200000000000003</c:v>
                </c:pt>
                <c:pt idx="5">
                  <c:v>34.5</c:v>
                </c:pt>
                <c:pt idx="6">
                  <c:v>33.200000000000003</c:v>
                </c:pt>
                <c:pt idx="7">
                  <c:v>29.3</c:v>
                </c:pt>
                <c:pt idx="8">
                  <c:v>25.4</c:v>
                </c:pt>
                <c:pt idx="9">
                  <c:v>26.2</c:v>
                </c:pt>
                <c:pt idx="10">
                  <c:v>24.9</c:v>
                </c:pt>
                <c:pt idx="11">
                  <c:v>19.7</c:v>
                </c:pt>
                <c:pt idx="12" formatCode="_-* #\ ##0.0_-;\-* #\ ##0.0_-;_-* &quot;-&quot;??_-;_-@_-">
                  <c:v>17.43588858294563</c:v>
                </c:pt>
                <c:pt idx="13" formatCode="General">
                  <c:v>16.662616219929099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57.1</c:v>
                </c:pt>
                <c:pt idx="1">
                  <c:v>49.9</c:v>
                </c:pt>
                <c:pt idx="2">
                  <c:v>34.200000000000003</c:v>
                </c:pt>
                <c:pt idx="3">
                  <c:v>44.3</c:v>
                </c:pt>
                <c:pt idx="4">
                  <c:v>29.9</c:v>
                </c:pt>
                <c:pt idx="5">
                  <c:v>34</c:v>
                </c:pt>
                <c:pt idx="6">
                  <c:v>30.6</c:v>
                </c:pt>
                <c:pt idx="7">
                  <c:v>34.9</c:v>
                </c:pt>
                <c:pt idx="8">
                  <c:v>29.8</c:v>
                </c:pt>
                <c:pt idx="9">
                  <c:v>29.8</c:v>
                </c:pt>
                <c:pt idx="10">
                  <c:v>25.2</c:v>
                </c:pt>
                <c:pt idx="11">
                  <c:v>42</c:v>
                </c:pt>
                <c:pt idx="12" formatCode="_-* #\ ##0.0_-;\-* #\ ##0.0_-;_-* &quot;-&quot;??_-;_-@_-">
                  <c:v>36.497198582769933</c:v>
                </c:pt>
                <c:pt idx="13" formatCode="General">
                  <c:v>23.519423962111112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61.2</c:v>
                </c:pt>
                <c:pt idx="1">
                  <c:v>64.5</c:v>
                </c:pt>
                <c:pt idx="2">
                  <c:v>62</c:v>
                </c:pt>
                <c:pt idx="3">
                  <c:v>60.8</c:v>
                </c:pt>
                <c:pt idx="4">
                  <c:v>52</c:v>
                </c:pt>
                <c:pt idx="5">
                  <c:v>47.3</c:v>
                </c:pt>
                <c:pt idx="6">
                  <c:v>44.2</c:v>
                </c:pt>
                <c:pt idx="7">
                  <c:v>44.4</c:v>
                </c:pt>
                <c:pt idx="8">
                  <c:v>37.5</c:v>
                </c:pt>
                <c:pt idx="9">
                  <c:v>35.6</c:v>
                </c:pt>
                <c:pt idx="10">
                  <c:v>34</c:v>
                </c:pt>
                <c:pt idx="11">
                  <c:v>31.7</c:v>
                </c:pt>
                <c:pt idx="12" formatCode="_-* #\ ##0.0_-;\-* #\ ##0.0_-;_-* &quot;-&quot;??_-;_-@_-">
                  <c:v>27.575566765261478</c:v>
                </c:pt>
                <c:pt idx="13" formatCode="General">
                  <c:v>24.783871950485207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9.5054472949143605E-3"/>
                  <c:y val="3.233758939637078E-17"/>
                </c:manualLayout>
              </c:layout>
              <c:tx>
                <c:rich>
                  <a:bodyPr/>
                  <a:lstStyle/>
                  <a:p>
                    <a:fld id="{CFF6D8AE-1351-4538-A456-2A28D291E48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AC2-4D7A-B09F-4E5043E435B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10A8774-9DAE-45BC-8786-26A1A481B43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AC2-4D7A-B09F-4E5043E435B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127E9CB-F08C-453A-B8A7-19B4148576F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AC2-4D7A-B09F-4E5043E435B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5B5B69B-224A-4BB5-94D2-5274B8B0B81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AC2-4D7A-B09F-4E5043E435B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1F1548CA-4674-48AE-9E85-719C26B3902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AC2-4D7A-B09F-4E5043E435BF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560492AA-9771-4E62-9E97-3C157339590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AC2-4D7A-B09F-4E5043E435BF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C5087FE7-5525-4A88-ADDF-8424714EAB6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AC2-4D7A-B09F-4E5043E435BF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4F34C335-EC91-4B75-A7C1-1CC68B2AFB1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AC2-4D7A-B09F-4E5043E435BF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2A2E8D87-68DC-417C-A731-7747C62CE30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AC2-4D7A-B09F-4E5043E435BF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8BE4448-8D1E-496D-96E7-24A2D557F49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F2D6-48D7-989D-0F91E244C89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53DB8248-F722-49BD-8845-65BC7C31669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B265-439E-8209-9E626E32146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7047E111-3AA1-422F-9318-BAB739373F3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5A9-4521-BC42-9C270D98BA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27AD756C-BC51-4946-93EF-BA9FE089BD0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F55C-4CBB-BF2D-76DC0620F1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DB79B2F2-B8C1-4983-9069-0DEC454D99D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ED39-4355-A7D5-112CAA4EA928}"/>
                </c:ext>
              </c:extLst>
            </c:dLbl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_-* #\ ##0_-;\-* #\ ##0_-;_-* "-"??_-;_-@_-</c:formatCode>
                <c:ptCount val="14"/>
                <c:pt idx="0">
                  <c:v>896</c:v>
                </c:pt>
                <c:pt idx="1">
                  <c:v>835</c:v>
                </c:pt>
                <c:pt idx="2">
                  <c:v>823</c:v>
                </c:pt>
                <c:pt idx="3">
                  <c:v>840</c:v>
                </c:pt>
                <c:pt idx="4">
                  <c:v>864</c:v>
                </c:pt>
                <c:pt idx="5">
                  <c:v>853</c:v>
                </c:pt>
                <c:pt idx="6">
                  <c:v>837</c:v>
                </c:pt>
                <c:pt idx="7">
                  <c:v>789</c:v>
                </c:pt>
                <c:pt idx="8">
                  <c:v>805</c:v>
                </c:pt>
                <c:pt idx="9">
                  <c:v>790</c:v>
                </c:pt>
                <c:pt idx="10">
                  <c:v>803</c:v>
                </c:pt>
                <c:pt idx="11">
                  <c:v>811</c:v>
                </c:pt>
                <c:pt idx="12">
                  <c:v>683</c:v>
                </c:pt>
                <c:pt idx="13" formatCode="General">
                  <c:v>662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List1!$E$2:$E$19</c15:f>
                <c15:dlblRangeCache>
                  <c:ptCount val="18"/>
                  <c:pt idx="0">
                    <c:v>54,5 %</c:v>
                  </c:pt>
                  <c:pt idx="1">
                    <c:v>54,2 %</c:v>
                  </c:pt>
                  <c:pt idx="2">
                    <c:v>51,7 %</c:v>
                  </c:pt>
                  <c:pt idx="3">
                    <c:v>52,2 %</c:v>
                  </c:pt>
                  <c:pt idx="4">
                    <c:v>56,7 %</c:v>
                  </c:pt>
                  <c:pt idx="5">
                    <c:v>56,4 %</c:v>
                  </c:pt>
                  <c:pt idx="6">
                    <c:v>57,6 %</c:v>
                  </c:pt>
                  <c:pt idx="7">
                    <c:v>55,9 %</c:v>
                  </c:pt>
                  <c:pt idx="8">
                    <c:v>57,7 %</c:v>
                  </c:pt>
                  <c:pt idx="9">
                    <c:v>56,8 %</c:v>
                  </c:pt>
                  <c:pt idx="10">
                    <c:v>59,3 %</c:v>
                  </c:pt>
                  <c:pt idx="11">
                    <c:v>60,2 %</c:v>
                  </c:pt>
                  <c:pt idx="12">
                    <c:v>54,9 %</c:v>
                  </c:pt>
                  <c:pt idx="13">
                    <c:v>60,8 %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9-DAC2-4D7A-B09F-4E5043E435B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3D5FD03B-B5CD-4E4E-BAA9-87CB8ECB193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DAC2-4D7A-B09F-4E5043E435B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3446443-E270-494E-82C1-82F713519C5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AC2-4D7A-B09F-4E5043E435B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A8894B31-87E6-4C45-BAD6-DED5B9960B8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AC2-4D7A-B09F-4E5043E435B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8BB14C5-2A9E-443C-A8F3-05EB9B56837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AC2-4D7A-B09F-4E5043E435B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674204B6-AD21-4B6D-8492-65CBA4405F2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AC2-4D7A-B09F-4E5043E435BF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1589D6BF-2AFD-4D8F-AA7D-EAB0D01C4E8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AC2-4D7A-B09F-4E5043E435BF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42D2E87A-A93C-45B6-B856-D7D0235EE27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AC2-4D7A-B09F-4E5043E435BF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247386E8-E10C-44D3-8893-B9989114DFB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DAC2-4D7A-B09F-4E5043E435BF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66D8971C-2D4E-4FA0-A66D-04277600141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DAC2-4D7A-B09F-4E5043E435BF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505C2EF1-70D0-449C-B5B7-B116C88C72A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F2D6-48D7-989D-0F91E244C89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A2246B7B-94F7-4C39-B597-3208A2803D4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B265-439E-8209-9E626E32146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AD196999-36E9-4B8E-AFD4-951D57C9238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55A9-4521-BC42-9C270D98BA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530117AA-F346-4E92-9B57-7DBCCFDD50B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F55C-4CBB-BF2D-76DC0620F1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8517C6FD-646E-47F3-82B2-D20D3482FDA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ED39-4355-A7D5-112CAA4EA9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000000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_-* #\ ##0_-;\-* #\ ##0_-;_-* "-"??_-;_-@_-</c:formatCode>
                <c:ptCount val="14"/>
                <c:pt idx="0">
                  <c:v>749</c:v>
                </c:pt>
                <c:pt idx="1">
                  <c:v>705</c:v>
                </c:pt>
                <c:pt idx="2">
                  <c:v>769</c:v>
                </c:pt>
                <c:pt idx="3">
                  <c:v>770</c:v>
                </c:pt>
                <c:pt idx="4">
                  <c:v>661</c:v>
                </c:pt>
                <c:pt idx="5">
                  <c:v>659</c:v>
                </c:pt>
                <c:pt idx="6">
                  <c:v>616</c:v>
                </c:pt>
                <c:pt idx="7">
                  <c:v>622</c:v>
                </c:pt>
                <c:pt idx="8">
                  <c:v>590</c:v>
                </c:pt>
                <c:pt idx="9">
                  <c:v>602</c:v>
                </c:pt>
                <c:pt idx="10">
                  <c:v>550</c:v>
                </c:pt>
                <c:pt idx="11">
                  <c:v>536</c:v>
                </c:pt>
                <c:pt idx="12">
                  <c:v>561</c:v>
                </c:pt>
                <c:pt idx="13" formatCode="General">
                  <c:v>427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List1!$F$2:$F$19</c15:f>
                <c15:dlblRangeCache>
                  <c:ptCount val="18"/>
                  <c:pt idx="0">
                    <c:v>45,5 %</c:v>
                  </c:pt>
                  <c:pt idx="1">
                    <c:v>45,8 %</c:v>
                  </c:pt>
                  <c:pt idx="2">
                    <c:v>48,3 %</c:v>
                  </c:pt>
                  <c:pt idx="3">
                    <c:v>47,8 %</c:v>
                  </c:pt>
                  <c:pt idx="4">
                    <c:v>43,3 %</c:v>
                  </c:pt>
                  <c:pt idx="5">
                    <c:v>43,6 %</c:v>
                  </c:pt>
                  <c:pt idx="6">
                    <c:v>42,4 %</c:v>
                  </c:pt>
                  <c:pt idx="7">
                    <c:v>44,1 %</c:v>
                  </c:pt>
                  <c:pt idx="8">
                    <c:v>42,3 %</c:v>
                  </c:pt>
                  <c:pt idx="9">
                    <c:v>43,2 %</c:v>
                  </c:pt>
                  <c:pt idx="10">
                    <c:v>40,7 %</c:v>
                  </c:pt>
                  <c:pt idx="11">
                    <c:v>39,8 %</c:v>
                  </c:pt>
                  <c:pt idx="12">
                    <c:v>45,1 %</c:v>
                  </c:pt>
                  <c:pt idx="13">
                    <c:v>39,2 %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3-DAC2-4D7A-B09F-4E5043E435B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846523848"/>
        <c:axId val="846515616"/>
      </c:barChart>
      <c:catAx>
        <c:axId val="8465238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46515616"/>
        <c:crosses val="autoZero"/>
        <c:auto val="1"/>
        <c:lblAlgn val="ctr"/>
        <c:lblOffset val="100"/>
        <c:noMultiLvlLbl val="0"/>
      </c:catAx>
      <c:valAx>
        <c:axId val="846515616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pacientů s 30denní hospitalizační mortalitou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29313550714991216"/>
              <c:y val="2.7354939208239729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46523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Sheet1!$B$2:$O$2</c:f>
              <c:numCache>
                <c:formatCode>0.00%</c:formatCode>
                <c:ptCount val="14"/>
                <c:pt idx="0">
                  <c:v>6.6572237960339939E-2</c:v>
                </c:pt>
                <c:pt idx="1">
                  <c:v>6.0648801128349791E-2</c:v>
                </c:pt>
                <c:pt idx="2">
                  <c:v>6.5081351689612016E-2</c:v>
                </c:pt>
                <c:pt idx="3">
                  <c:v>5.168986083499006E-2</c:v>
                </c:pt>
                <c:pt idx="4">
                  <c:v>6.9977426636568849E-2</c:v>
                </c:pt>
                <c:pt idx="5">
                  <c:v>7.1428571428571425E-2</c:v>
                </c:pt>
                <c:pt idx="6">
                  <c:v>5.2413793103448278E-2</c:v>
                </c:pt>
                <c:pt idx="7">
                  <c:v>5.2005943536404163E-2</c:v>
                </c:pt>
                <c:pt idx="8">
                  <c:v>5.6504599211563734E-2</c:v>
                </c:pt>
                <c:pt idx="9">
                  <c:v>6.0052219321148827E-2</c:v>
                </c:pt>
                <c:pt idx="10">
                  <c:v>7.5226977950713356E-2</c:v>
                </c:pt>
                <c:pt idx="11">
                  <c:v>7.1999999999999995E-2</c:v>
                </c:pt>
                <c:pt idx="12" formatCode="0.0%">
                  <c:v>5.5389221556886227E-2</c:v>
                </c:pt>
                <c:pt idx="13">
                  <c:v>5.7142857142857141E-2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94-4AFE-B2F6-18AF4B84351E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Sheet1!$B$3:$O$3</c:f>
              <c:numCache>
                <c:formatCode>0.00%</c:formatCode>
                <c:ptCount val="14"/>
                <c:pt idx="0">
                  <c:v>6.1778696239497596E-2</c:v>
                </c:pt>
                <c:pt idx="1">
                  <c:v>7.1560604372981187E-2</c:v>
                </c:pt>
                <c:pt idx="2">
                  <c:v>5.3206021314742127E-2</c:v>
                </c:pt>
                <c:pt idx="3">
                  <c:v>8.0356471211341984E-2</c:v>
                </c:pt>
                <c:pt idx="4">
                  <c:v>3.7191291683489086E-2</c:v>
                </c:pt>
                <c:pt idx="5">
                  <c:v>3.6891679748822612E-2</c:v>
                </c:pt>
                <c:pt idx="6">
                  <c:v>5.6466985485359514E-2</c:v>
                </c:pt>
                <c:pt idx="7">
                  <c:v>5.322405016239861E-2</c:v>
                </c:pt>
                <c:pt idx="8">
                  <c:v>4.3178945092233738E-2</c:v>
                </c:pt>
                <c:pt idx="9">
                  <c:v>4.8297047727927013E-2</c:v>
                </c:pt>
                <c:pt idx="10">
                  <c:v>4.1748770979386507E-2</c:v>
                </c:pt>
                <c:pt idx="11">
                  <c:v>5.5925117004680183E-2</c:v>
                </c:pt>
                <c:pt idx="12" formatCode="0.0%">
                  <c:v>6.5397295297046354E-2</c:v>
                </c:pt>
                <c:pt idx="13">
                  <c:v>4.2985512561892543E-2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94-4AFE-B2F6-18AF4B8435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64113496"/>
        <c:axId val="864117024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Sheet1!$B$4:$O$4</c:f>
              <c:numCache>
                <c:formatCode>0.00%</c:formatCode>
                <c:ptCount val="14"/>
                <c:pt idx="0">
                  <c:v>0.10995989304812834</c:v>
                </c:pt>
                <c:pt idx="1">
                  <c:v>0.10248901903367497</c:v>
                </c:pt>
                <c:pt idx="2">
                  <c:v>9.9196211601968967E-2</c:v>
                </c:pt>
                <c:pt idx="3">
                  <c:v>0.10304659498207885</c:v>
                </c:pt>
                <c:pt idx="4">
                  <c:v>9.634215680080864E-2</c:v>
                </c:pt>
                <c:pt idx="5">
                  <c:v>9.8373454782042943E-2</c:v>
                </c:pt>
                <c:pt idx="6">
                  <c:v>9.5573242123265151E-2</c:v>
                </c:pt>
                <c:pt idx="7">
                  <c:v>9.389765089505557E-2</c:v>
                </c:pt>
                <c:pt idx="8">
                  <c:v>9.3926743872879068E-2</c:v>
                </c:pt>
                <c:pt idx="9">
                  <c:v>9.4054054054054051E-2</c:v>
                </c:pt>
                <c:pt idx="10">
                  <c:v>0.1004230683589401</c:v>
                </c:pt>
                <c:pt idx="11">
                  <c:v>0.1011185346445462</c:v>
                </c:pt>
                <c:pt idx="12" formatCode="0.0%">
                  <c:v>9.1336270190895741E-2</c:v>
                </c:pt>
                <c:pt idx="13">
                  <c:v>8.4079678814082764E-2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94-4AFE-B2F6-18AF4B8435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64113496"/>
        <c:axId val="864117024"/>
      </c:lineChart>
      <c:catAx>
        <c:axId val="864113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864117024"/>
        <c:crosses val="autoZero"/>
        <c:auto val="1"/>
        <c:lblAlgn val="ctr"/>
        <c:lblOffset val="100"/>
        <c:tickMarkSkip val="1"/>
        <c:noMultiLvlLbl val="0"/>
      </c:catAx>
      <c:valAx>
        <c:axId val="864117024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0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864113496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8237428656807"/>
          <c:y val="0.15573564325219927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54CA461D-916C-46DE-8AF9-262F85C1029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F6F3319-AF68-4232-8F4A-AA7246B379D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6D8997D-8563-47EB-8816-1C37121AB61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9F092750-3A71-409F-B3A2-B281A0DF7C2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28C12F1A-12EE-40D7-AC35-6932BEEA7FA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D58924CF-B9F8-4B3A-AF31-A3A3E5629B4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93D538C-9DA5-4118-A44A-6C5EB50E19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78C2B204-B72B-4615-96E7-B8B7B8AA375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FFDCB4FE-79BC-49DE-920F-048E5271790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F24C3837-4422-481F-9B2E-ED9CB9140EC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FA798B39-C667-4CAC-8E0D-9EBC7484BD1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550580E4-9755-4017-9B38-B7F95F8EB06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9A957294-DA38-440D-85EA-44D5376FC11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9E1-43A9-A579-63224FFE9B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F949A33E-AEAC-44DE-A062-C6530B9343D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44A8-4CB2-B967-46F6583837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984</c:v>
                </c:pt>
                <c:pt idx="1">
                  <c:v>2260</c:v>
                </c:pt>
                <c:pt idx="2">
                  <c:v>2384</c:v>
                </c:pt>
                <c:pt idx="3">
                  <c:v>1993</c:v>
                </c:pt>
                <c:pt idx="4">
                  <c:v>2036</c:v>
                </c:pt>
                <c:pt idx="5">
                  <c:v>2389</c:v>
                </c:pt>
                <c:pt idx="6">
                  <c:v>2662</c:v>
                </c:pt>
                <c:pt idx="7">
                  <c:v>2989</c:v>
                </c:pt>
                <c:pt idx="8">
                  <c:v>3290</c:v>
                </c:pt>
                <c:pt idx="9">
                  <c:v>3341</c:v>
                </c:pt>
                <c:pt idx="10">
                  <c:v>4048</c:v>
                </c:pt>
                <c:pt idx="11">
                  <c:v>3861</c:v>
                </c:pt>
                <c:pt idx="12">
                  <c:v>4115</c:v>
                </c:pt>
                <c:pt idx="13">
                  <c:v>4186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List1!$E$2:$E$19</c15:f>
                <c15:dlblRangeCache>
                  <c:ptCount val="18"/>
                  <c:pt idx="0">
                    <c:v>45,5 %</c:v>
                  </c:pt>
                  <c:pt idx="1">
                    <c:v>47,1 %</c:v>
                  </c:pt>
                  <c:pt idx="2">
                    <c:v>45,8 %</c:v>
                  </c:pt>
                  <c:pt idx="3">
                    <c:v>44,3 %</c:v>
                  </c:pt>
                  <c:pt idx="4">
                    <c:v>45,9 %</c:v>
                  </c:pt>
                  <c:pt idx="5">
                    <c:v>44,8 %</c:v>
                  </c:pt>
                  <c:pt idx="6">
                    <c:v>45,1 %</c:v>
                  </c:pt>
                  <c:pt idx="7">
                    <c:v>43,9 %</c:v>
                  </c:pt>
                  <c:pt idx="8">
                    <c:v>43,9 %</c:v>
                  </c:pt>
                  <c:pt idx="9">
                    <c:v>43,6 %</c:v>
                  </c:pt>
                  <c:pt idx="10">
                    <c:v>43,7 %</c:v>
                  </c:pt>
                  <c:pt idx="11">
                    <c:v>44,0 %</c:v>
                  </c:pt>
                  <c:pt idx="12">
                    <c:v>43,0 %</c:v>
                  </c:pt>
                  <c:pt idx="13">
                    <c:v>44,0 %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817CE0F4-6487-4FE0-AF47-D1782F068C1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inBase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0EFF24BE-5B85-456D-8D65-F512B61FD58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347D748C-995A-4679-850E-73882BD8A16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5402399-5D42-4B15-A050-1A5847ED6DC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6855A142-68B9-463F-A22F-493A915BE5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7A8A62B7-3014-420E-9657-7EC5986A875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F5CE59A0-A504-47B9-8D5C-E4CDA796F07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120D4AFF-05BA-4DF3-A05C-7C18066957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00DB1E0B-C12A-439E-9482-0AB1232BA91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D8D032B-4A51-4A68-BE16-EDB5D91431D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CFE0906D-ED13-4099-9090-ABE7B651AA3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01E1A528-5952-419E-B823-C97E7CDDBF1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A34468C8-B808-45F6-8E35-98E2924D170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9E1-43A9-A579-63224FFE9B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939A732E-1658-4A96-9E64-ED6DCFDBEFD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44A8-4CB2-B967-46F65838376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1181</c:v>
                </c:pt>
                <c:pt idx="1">
                  <c:v>2537</c:v>
                </c:pt>
                <c:pt idx="2">
                  <c:v>2826</c:v>
                </c:pt>
                <c:pt idx="3">
                  <c:v>2506</c:v>
                </c:pt>
                <c:pt idx="4">
                  <c:v>2402</c:v>
                </c:pt>
                <c:pt idx="5">
                  <c:v>2946</c:v>
                </c:pt>
                <c:pt idx="6">
                  <c:v>3240</c:v>
                </c:pt>
                <c:pt idx="7">
                  <c:v>3815</c:v>
                </c:pt>
                <c:pt idx="8">
                  <c:v>4203</c:v>
                </c:pt>
                <c:pt idx="9">
                  <c:v>4316</c:v>
                </c:pt>
                <c:pt idx="10">
                  <c:v>5212</c:v>
                </c:pt>
                <c:pt idx="11">
                  <c:v>4922</c:v>
                </c:pt>
                <c:pt idx="12">
                  <c:v>5444</c:v>
                </c:pt>
                <c:pt idx="13">
                  <c:v>5332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List1!$F$2:$F$19</c15:f>
                <c15:dlblRangeCache>
                  <c:ptCount val="18"/>
                  <c:pt idx="0">
                    <c:v>54,5 %</c:v>
                  </c:pt>
                  <c:pt idx="1">
                    <c:v>52,9 %</c:v>
                  </c:pt>
                  <c:pt idx="2">
                    <c:v>54,2 %</c:v>
                  </c:pt>
                  <c:pt idx="3">
                    <c:v>55,7 %</c:v>
                  </c:pt>
                  <c:pt idx="4">
                    <c:v>54,1 %</c:v>
                  </c:pt>
                  <c:pt idx="5">
                    <c:v>55,2 %</c:v>
                  </c:pt>
                  <c:pt idx="6">
                    <c:v>54,9 %</c:v>
                  </c:pt>
                  <c:pt idx="7">
                    <c:v>56,1 %</c:v>
                  </c:pt>
                  <c:pt idx="8">
                    <c:v>56,1 %</c:v>
                  </c:pt>
                  <c:pt idx="9">
                    <c:v>56,4 %</c:v>
                  </c:pt>
                  <c:pt idx="10">
                    <c:v>56,3 %</c:v>
                  </c:pt>
                  <c:pt idx="11">
                    <c:v>56,0 %</c:v>
                  </c:pt>
                  <c:pt idx="12">
                    <c:v>57,0 %</c:v>
                  </c:pt>
                  <c:pt idx="13">
                    <c:v>56,0 %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10.295260295260295</c:v>
                </c:pt>
                <c:pt idx="1">
                  <c:v>32.754847638901765</c:v>
                </c:pt>
                <c:pt idx="2">
                  <c:v>33.744268604378092</c:v>
                </c:pt>
                <c:pt idx="3">
                  <c:v>32.068849352725735</c:v>
                </c:pt>
                <c:pt idx="4">
                  <c:v>31.394680014880009</c:v>
                </c:pt>
                <c:pt idx="5">
                  <c:v>30.741064597223737</c:v>
                </c:pt>
                <c:pt idx="6">
                  <c:v>34.414157890270694</c:v>
                </c:pt>
                <c:pt idx="7">
                  <c:v>38.1639635802306</c:v>
                </c:pt>
                <c:pt idx="8">
                  <c:v>47.57384898569326</c:v>
                </c:pt>
                <c:pt idx="9">
                  <c:v>47.593306830095699</c:v>
                </c:pt>
                <c:pt idx="10">
                  <c:v>50.200839266105383</c:v>
                </c:pt>
                <c:pt idx="11">
                  <c:v>41.720221349368281</c:v>
                </c:pt>
                <c:pt idx="12">
                  <c:v>45.871216932007499</c:v>
                </c:pt>
                <c:pt idx="13" formatCode="General">
                  <c:v>49.041935948612206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33.915272864264963</c:v>
                </c:pt>
                <c:pt idx="1">
                  <c:v>28.842022155387937</c:v>
                </c:pt>
                <c:pt idx="2">
                  <c:v>34.806047133728711</c:v>
                </c:pt>
                <c:pt idx="3">
                  <c:v>22.767168955276709</c:v>
                </c:pt>
                <c:pt idx="4">
                  <c:v>28.657921033053604</c:v>
                </c:pt>
                <c:pt idx="5">
                  <c:v>41.689158330405874</c:v>
                </c:pt>
                <c:pt idx="6">
                  <c:v>55.197893990720736</c:v>
                </c:pt>
                <c:pt idx="7">
                  <c:v>65.406235737645432</c:v>
                </c:pt>
                <c:pt idx="8">
                  <c:v>66.251684927201751</c:v>
                </c:pt>
                <c:pt idx="9">
                  <c:v>61.559556217863545</c:v>
                </c:pt>
                <c:pt idx="10">
                  <c:v>85.630929829911651</c:v>
                </c:pt>
                <c:pt idx="11">
                  <c:v>91.827279811732097</c:v>
                </c:pt>
                <c:pt idx="12">
                  <c:v>105.3357446499743</c:v>
                </c:pt>
                <c:pt idx="13" formatCode="General">
                  <c:v>110.2666513387978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20.554896765048511</c:v>
                </c:pt>
                <c:pt idx="1">
                  <c:v>45.662035258858616</c:v>
                </c:pt>
                <c:pt idx="2">
                  <c:v>49.542963781811267</c:v>
                </c:pt>
                <c:pt idx="3">
                  <c:v>42.797000385924498</c:v>
                </c:pt>
                <c:pt idx="4">
                  <c:v>42.113154192692832</c:v>
                </c:pt>
                <c:pt idx="5">
                  <c:v>50.550306651330708</c:v>
                </c:pt>
                <c:pt idx="6">
                  <c:v>55.790721460427541</c:v>
                </c:pt>
                <c:pt idx="7">
                  <c:v>64.127848536129179</c:v>
                </c:pt>
                <c:pt idx="8">
                  <c:v>70.358128791151003</c:v>
                </c:pt>
                <c:pt idx="9">
                  <c:v>71.601306123029133</c:v>
                </c:pt>
                <c:pt idx="10">
                  <c:v>86.527686009529063</c:v>
                </c:pt>
                <c:pt idx="11">
                  <c:v>83.514735173281906</c:v>
                </c:pt>
                <c:pt idx="12" formatCode="0.0">
                  <c:v>88.842211900618281</c:v>
                </c:pt>
                <c:pt idx="13" formatCode="General">
                  <c:v>87.497363955756001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9.5054472949143605E-3"/>
                  <c:y val="3.233758939637078E-17"/>
                </c:manualLayout>
              </c:layout>
              <c:tx>
                <c:rich>
                  <a:bodyPr/>
                  <a:lstStyle/>
                  <a:p>
                    <a:fld id="{81F75E1A-01C9-4EF7-B038-7D3FB7AF3E7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AC2-4D7A-B09F-4E5043E435B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D6F878B0-D7D6-4B56-AC2D-E202D7A4314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AC2-4D7A-B09F-4E5043E435B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3006A69-72F3-46FA-9D40-3C401D255C8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AC2-4D7A-B09F-4E5043E435B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BF4A4F23-D17F-4C52-AEE9-B35385CE99C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AC2-4D7A-B09F-4E5043E435B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5C5949EC-870C-4233-81D3-C963F661CB6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AC2-4D7A-B09F-4E5043E435BF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047FBE3-AA72-42B8-B85E-301AB863AA1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AC2-4D7A-B09F-4E5043E435BF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54BB0A14-9667-4D56-B0CF-6759CCB66C0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AC2-4D7A-B09F-4E5043E435BF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42D395CC-59F3-4B89-935A-B774C1D990F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AC2-4D7A-B09F-4E5043E435BF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0C149E26-D133-4F56-AF17-8C1AB1E9E1E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AC2-4D7A-B09F-4E5043E435BF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78ABCBF-14B3-4925-98B7-425686C26A6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F2D6-48D7-989D-0F91E244C89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0A44D44E-FDD8-48E3-8524-A620E3D6A0D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B265-439E-8209-9E626E32146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C0B546E0-9A65-4C7B-BB2B-C85B45AFFCE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5A9-4521-BC42-9C270D98BA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94C112CF-BF02-48B7-A677-2EC7678F7A2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F55C-4CBB-BF2D-76DC0620F1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A5A91070-B6D3-4EC0-8123-7F3BDC55387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BAE6-49A0-B965-6D2136F00C30}"/>
                </c:ext>
              </c:extLst>
            </c:dLbl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_-* #\ ##0_-;\-* #\ ##0_-;_-* "-"??_-;_-@_-</c:formatCode>
                <c:ptCount val="14"/>
                <c:pt idx="0">
                  <c:v>2031</c:v>
                </c:pt>
                <c:pt idx="1">
                  <c:v>2213</c:v>
                </c:pt>
                <c:pt idx="2">
                  <c:v>2472</c:v>
                </c:pt>
                <c:pt idx="3">
                  <c:v>2549</c:v>
                </c:pt>
                <c:pt idx="4">
                  <c:v>2555</c:v>
                </c:pt>
                <c:pt idx="5">
                  <c:v>2641</c:v>
                </c:pt>
                <c:pt idx="6">
                  <c:v>2561</c:v>
                </c:pt>
                <c:pt idx="7">
                  <c:v>2617</c:v>
                </c:pt>
                <c:pt idx="8">
                  <c:v>2845</c:v>
                </c:pt>
                <c:pt idx="9">
                  <c:v>2669</c:v>
                </c:pt>
                <c:pt idx="10">
                  <c:v>2972</c:v>
                </c:pt>
                <c:pt idx="11">
                  <c:v>3089</c:v>
                </c:pt>
                <c:pt idx="12">
                  <c:v>2752</c:v>
                </c:pt>
                <c:pt idx="13" formatCode="General">
                  <c:v>2630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List1!$E$2:$E$19</c15:f>
                <c15:dlblRangeCache>
                  <c:ptCount val="18"/>
                  <c:pt idx="0">
                    <c:v>47,5 %</c:v>
                  </c:pt>
                  <c:pt idx="1">
                    <c:v>47,2 %</c:v>
                  </c:pt>
                  <c:pt idx="2">
                    <c:v>49,6 %</c:v>
                  </c:pt>
                  <c:pt idx="3">
                    <c:v>48,0 %</c:v>
                  </c:pt>
                  <c:pt idx="4">
                    <c:v>49,2 %</c:v>
                  </c:pt>
                  <c:pt idx="5">
                    <c:v>47,9 %</c:v>
                  </c:pt>
                  <c:pt idx="6">
                    <c:v>48,9 %</c:v>
                  </c:pt>
                  <c:pt idx="7">
                    <c:v>48,7 %</c:v>
                  </c:pt>
                  <c:pt idx="8">
                    <c:v>51,4 %</c:v>
                  </c:pt>
                  <c:pt idx="9">
                    <c:v>49,1 %</c:v>
                  </c:pt>
                  <c:pt idx="10">
                    <c:v>51,2 %</c:v>
                  </c:pt>
                  <c:pt idx="11">
                    <c:v>51,3 %</c:v>
                  </c:pt>
                  <c:pt idx="12">
                    <c:v>50,5 %</c:v>
                  </c:pt>
                  <c:pt idx="13">
                    <c:v>51,5 %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9-DAC2-4D7A-B09F-4E5043E435B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D942CED3-DA26-4422-8FEE-165ECCBC168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DAC2-4D7A-B09F-4E5043E435BF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489310C3-EDBA-44F5-9BC4-CAB8FEF0C94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AC2-4D7A-B09F-4E5043E435BF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072B1270-9B02-4AEA-9953-8290BA08A57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AC2-4D7A-B09F-4E5043E435BF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037F7FFC-8E33-47D9-8C47-92A788B9C0D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AC2-4D7A-B09F-4E5043E435BF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05E1268F-0E27-4378-845D-890E82BC3F9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AC2-4D7A-B09F-4E5043E435BF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214F4E20-A6D1-4326-8333-649119E5733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AC2-4D7A-B09F-4E5043E435BF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7F94B6A8-EC65-4C35-A948-2D6DFA836B5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AC2-4D7A-B09F-4E5043E435BF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7B041E35-EC31-4985-A586-B5ABF270CAD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DAC2-4D7A-B09F-4E5043E435BF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C0165EDC-9176-404F-B486-40799E4545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DAC2-4D7A-B09F-4E5043E435BF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59DF06EB-2F64-42DC-BC3F-A2EFC30BAD0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F2D6-48D7-989D-0F91E244C89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B32B5C9E-E7FB-4014-BEB1-820664D96F1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B265-439E-8209-9E626E32146C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F8D42AA6-525E-44C8-8D1C-5805ACE4DAF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55A9-4521-BC42-9C270D98BA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EA0D61EF-F265-4227-B8E0-37F01467B78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F55C-4CBB-BF2D-76DC0620F1C6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2AFCB874-ED59-4207-83EF-FBC80672651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BAE6-49A0-B965-6D2136F00C3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rgbClr val="000000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_-* #\ ##0_-;\-* #\ ##0_-;_-* "-"??_-;_-@_-</c:formatCode>
                <c:ptCount val="14"/>
                <c:pt idx="0">
                  <c:v>2243</c:v>
                </c:pt>
                <c:pt idx="1">
                  <c:v>2471</c:v>
                </c:pt>
                <c:pt idx="2">
                  <c:v>2508</c:v>
                </c:pt>
                <c:pt idx="3">
                  <c:v>2760</c:v>
                </c:pt>
                <c:pt idx="4">
                  <c:v>2636</c:v>
                </c:pt>
                <c:pt idx="5">
                  <c:v>2874</c:v>
                </c:pt>
                <c:pt idx="6">
                  <c:v>2672</c:v>
                </c:pt>
                <c:pt idx="7">
                  <c:v>2762</c:v>
                </c:pt>
                <c:pt idx="8">
                  <c:v>2690</c:v>
                </c:pt>
                <c:pt idx="9">
                  <c:v>2768</c:v>
                </c:pt>
                <c:pt idx="10">
                  <c:v>2834</c:v>
                </c:pt>
                <c:pt idx="11">
                  <c:v>2929</c:v>
                </c:pt>
                <c:pt idx="12">
                  <c:v>2695</c:v>
                </c:pt>
                <c:pt idx="13" formatCode="General">
                  <c:v>2473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List1!$F$2:$F$19</c15:f>
                <c15:dlblRangeCache>
                  <c:ptCount val="18"/>
                  <c:pt idx="0">
                    <c:v>52,5 %</c:v>
                  </c:pt>
                  <c:pt idx="1">
                    <c:v>52,8 %</c:v>
                  </c:pt>
                  <c:pt idx="2">
                    <c:v>50,4 %</c:v>
                  </c:pt>
                  <c:pt idx="3">
                    <c:v>52,0 %</c:v>
                  </c:pt>
                  <c:pt idx="4">
                    <c:v>50,8 %</c:v>
                  </c:pt>
                  <c:pt idx="5">
                    <c:v>52,1 %</c:v>
                  </c:pt>
                  <c:pt idx="6">
                    <c:v>51,1 %</c:v>
                  </c:pt>
                  <c:pt idx="7">
                    <c:v>51,3 %</c:v>
                  </c:pt>
                  <c:pt idx="8">
                    <c:v>48,6 %</c:v>
                  </c:pt>
                  <c:pt idx="9">
                    <c:v>50,9 %</c:v>
                  </c:pt>
                  <c:pt idx="10">
                    <c:v>48,8 %</c:v>
                  </c:pt>
                  <c:pt idx="11">
                    <c:v>48,7 %</c:v>
                  </c:pt>
                  <c:pt idx="12">
                    <c:v>49,5 %</c:v>
                  </c:pt>
                  <c:pt idx="13">
                    <c:v>48,5 %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3-DAC2-4D7A-B09F-4E5043E435B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846523848"/>
        <c:axId val="846515616"/>
      </c:barChart>
      <c:catAx>
        <c:axId val="846523848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46515616"/>
        <c:crosses val="autoZero"/>
        <c:auto val="1"/>
        <c:lblAlgn val="ctr"/>
        <c:lblOffset val="100"/>
        <c:noMultiLvlLbl val="0"/>
      </c:catAx>
      <c:valAx>
        <c:axId val="846515616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pacientů s 30denní hospitalizační mortalitou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29313550714991216"/>
              <c:y val="2.7354939208239729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46523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Sheet1!$B$2:$O$2</c:f>
              <c:numCache>
                <c:formatCode>0.0%</c:formatCode>
                <c:ptCount val="14"/>
                <c:pt idx="0">
                  <c:v>0.1275698471270427</c:v>
                </c:pt>
                <c:pt idx="1">
                  <c:v>0.13436807095343681</c:v>
                </c:pt>
                <c:pt idx="2">
                  <c:v>0.12172984516817939</c:v>
                </c:pt>
                <c:pt idx="3">
                  <c:v>0.13712737127371274</c:v>
                </c:pt>
                <c:pt idx="4">
                  <c:v>0.12272938984629717</c:v>
                </c:pt>
                <c:pt idx="5">
                  <c:v>0.1359461114513166</c:v>
                </c:pt>
                <c:pt idx="6">
                  <c:v>0.12636320531057374</c:v>
                </c:pt>
                <c:pt idx="7">
                  <c:v>0.13267754318618041</c:v>
                </c:pt>
                <c:pt idx="8">
                  <c:v>0.13152610441767068</c:v>
                </c:pt>
                <c:pt idx="9">
                  <c:v>0.13232963549920762</c:v>
                </c:pt>
                <c:pt idx="10">
                  <c:v>0.15856873822975517</c:v>
                </c:pt>
                <c:pt idx="11">
                  <c:v>0.16707359609347749</c:v>
                </c:pt>
                <c:pt idx="12">
                  <c:v>0.14814814814814814</c:v>
                </c:pt>
                <c:pt idx="13" formatCode="General">
                  <c:v>0.13918757467144563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94-4AFE-B2F6-18AF4B84351E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Sheet1!$B$3:$O$3</c:f>
              <c:numCache>
                <c:formatCode>0.0%</c:formatCode>
                <c:ptCount val="14"/>
                <c:pt idx="0">
                  <c:v>6.2565395514166539E-2</c:v>
                </c:pt>
                <c:pt idx="1">
                  <c:v>6.0536387645289319E-2</c:v>
                </c:pt>
                <c:pt idx="2">
                  <c:v>8.9054468557310806E-2</c:v>
                </c:pt>
                <c:pt idx="3">
                  <c:v>4.9189061224760078E-2</c:v>
                </c:pt>
                <c:pt idx="4">
                  <c:v>5.3444259825585733E-2</c:v>
                </c:pt>
                <c:pt idx="5">
                  <c:v>6.0848189528202534E-2</c:v>
                </c:pt>
                <c:pt idx="6">
                  <c:v>6.7360391551224696E-2</c:v>
                </c:pt>
                <c:pt idx="7">
                  <c:v>7.1931787898698724E-2</c:v>
                </c:pt>
                <c:pt idx="8">
                  <c:v>7.020074016631675E-2</c:v>
                </c:pt>
                <c:pt idx="9">
                  <c:v>4.917915633289674E-2</c:v>
                </c:pt>
                <c:pt idx="10">
                  <c:v>5.1408923721101119E-2</c:v>
                </c:pt>
                <c:pt idx="11">
                  <c:v>5.0668339390393474E-2</c:v>
                </c:pt>
                <c:pt idx="12">
                  <c:v>5.6168398614441784E-2</c:v>
                </c:pt>
                <c:pt idx="13" formatCode="General">
                  <c:v>5.089988888540567E-2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94-4AFE-B2F6-18AF4B8435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64113496"/>
        <c:axId val="864117024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numRef>
              <c:f>Sheet1!$B$1:$O$1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Sheet1!$B$4:$O$4</c:f>
              <c:numCache>
                <c:formatCode>0.0%</c:formatCode>
                <c:ptCount val="14"/>
                <c:pt idx="0">
                  <c:v>0.16224423945640207</c:v>
                </c:pt>
                <c:pt idx="1">
                  <c:v>0.16311463992199471</c:v>
                </c:pt>
                <c:pt idx="2">
                  <c:v>0.15584415584415584</c:v>
                </c:pt>
                <c:pt idx="3">
                  <c:v>0.165435791966595</c:v>
                </c:pt>
                <c:pt idx="4">
                  <c:v>0.15143824027072758</c:v>
                </c:pt>
                <c:pt idx="5">
                  <c:v>0.16817613515079438</c:v>
                </c:pt>
                <c:pt idx="6">
                  <c:v>0.1604476467882876</c:v>
                </c:pt>
                <c:pt idx="7">
                  <c:v>0.1662905369895199</c:v>
                </c:pt>
                <c:pt idx="8">
                  <c:v>0.17225282419942115</c:v>
                </c:pt>
                <c:pt idx="9">
                  <c:v>0.16557037578415251</c:v>
                </c:pt>
                <c:pt idx="10">
                  <c:v>0.189645598562796</c:v>
                </c:pt>
                <c:pt idx="11">
                  <c:v>0.19723387519664395</c:v>
                </c:pt>
                <c:pt idx="12">
                  <c:v>0.17729965497037953</c:v>
                </c:pt>
                <c:pt idx="13" formatCode="General">
                  <c:v>0.16317068491398606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D94-4AFE-B2F6-18AF4B8435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64113496"/>
        <c:axId val="864117024"/>
      </c:lineChart>
      <c:catAx>
        <c:axId val="8641134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864117024"/>
        <c:crosses val="autoZero"/>
        <c:auto val="1"/>
        <c:lblAlgn val="ctr"/>
        <c:lblOffset val="100"/>
        <c:tickMarkSkip val="1"/>
        <c:noMultiLvlLbl val="0"/>
      </c:catAx>
      <c:valAx>
        <c:axId val="864117024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0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864113496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2.364530552248208E-2"/>
                  <c:y val="-2.6433915004347823E-3"/>
                </c:manualLayout>
              </c:layout>
              <c:tx>
                <c:rich>
                  <a:bodyPr/>
                  <a:lstStyle/>
                  <a:p>
                    <a:fld id="{B076D805-FD11-4D88-8D5E-6778A0E8077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layout>
                <c:manualLayout>
                  <c:x val="2.1280774970233913E-2"/>
                  <c:y val="2.0814106302636274E-7"/>
                </c:manualLayout>
              </c:layout>
              <c:tx>
                <c:rich>
                  <a:bodyPr/>
                  <a:lstStyle/>
                  <a:p>
                    <a:fld id="{CC638EF5-0130-4010-A5B2-749EBC7E4F08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layout>
                <c:manualLayout>
                  <c:x val="1.1822652761241019E-2"/>
                  <c:y val="4.8461617675228682E-17"/>
                </c:manualLayout>
              </c:layout>
              <c:tx>
                <c:rich>
                  <a:bodyPr/>
                  <a:lstStyle/>
                  <a:p>
                    <a:fld id="{AB605AFD-DEFF-453A-BFEF-4A5348F9989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2F0689D-91E4-4331-9AEF-D94BD7591A2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32AD716C-0B0F-4A61-A4AB-A34B90FAC3F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22DE7106-386E-4143-ADED-2CEA60B2D98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65D89C9-6747-442D-924A-49400AC0A60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852649D7-B586-4E80-BFEC-5AF8AB60059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CEF081FF-29D7-46A7-92FD-BF2A5BED30C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5E6DD742-21C9-42C9-8A88-0F69CC85C8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D42330B9-613E-4CE5-A87D-5D0CCA2F38A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2B84C405-D802-4E68-85F4-4B2914082F0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771D40B9-6622-4FF2-8468-C9EF26C120A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EEDB-43FB-84FC-88318AF62928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B57E7F2E-C39B-4109-AABF-FE34DB32EFE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4C38-451D-AA05-D822985C95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112</c:v>
                </c:pt>
                <c:pt idx="1">
                  <c:v>145</c:v>
                </c:pt>
                <c:pt idx="2">
                  <c:v>183</c:v>
                </c:pt>
                <c:pt idx="3">
                  <c:v>226</c:v>
                </c:pt>
                <c:pt idx="4">
                  <c:v>231</c:v>
                </c:pt>
                <c:pt idx="5">
                  <c:v>298</c:v>
                </c:pt>
                <c:pt idx="6">
                  <c:v>321</c:v>
                </c:pt>
                <c:pt idx="7">
                  <c:v>411</c:v>
                </c:pt>
                <c:pt idx="8">
                  <c:v>449</c:v>
                </c:pt>
                <c:pt idx="9">
                  <c:v>476</c:v>
                </c:pt>
                <c:pt idx="10">
                  <c:v>532</c:v>
                </c:pt>
                <c:pt idx="11">
                  <c:v>587</c:v>
                </c:pt>
                <c:pt idx="12">
                  <c:v>587</c:v>
                </c:pt>
                <c:pt idx="13">
                  <c:v>621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List1!$E$2:$E$20</c15:f>
                <c15:dlblRangeCache>
                  <c:ptCount val="19"/>
                  <c:pt idx="0">
                    <c:v>28,9 %</c:v>
                  </c:pt>
                  <c:pt idx="1">
                    <c:v>34,3 %</c:v>
                  </c:pt>
                  <c:pt idx="2">
                    <c:v>35,3 %</c:v>
                  </c:pt>
                  <c:pt idx="3">
                    <c:v>39,0 %</c:v>
                  </c:pt>
                  <c:pt idx="4">
                    <c:v>34,2 %</c:v>
                  </c:pt>
                  <c:pt idx="5">
                    <c:v>36,7 %</c:v>
                  </c:pt>
                  <c:pt idx="6">
                    <c:v>36,1 %</c:v>
                  </c:pt>
                  <c:pt idx="7">
                    <c:v>38,0 %</c:v>
                  </c:pt>
                  <c:pt idx="8">
                    <c:v>40,1 %</c:v>
                  </c:pt>
                  <c:pt idx="9">
                    <c:v>40,2 %</c:v>
                  </c:pt>
                  <c:pt idx="10">
                    <c:v>39,7 %</c:v>
                  </c:pt>
                  <c:pt idx="11">
                    <c:v>40,6 %</c:v>
                  </c:pt>
                  <c:pt idx="12">
                    <c:v>40,4 %</c:v>
                  </c:pt>
                  <c:pt idx="13">
                    <c:v>42,3 %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5.9974362530941371E-2"/>
                  <c:y val="-2.6433915004347823E-3"/>
                </c:manualLayout>
              </c:layout>
              <c:tx>
                <c:rich>
                  <a:bodyPr/>
                  <a:lstStyle/>
                  <a:p>
                    <a:fld id="{24FCB86C-067E-4F85-BA79-A5CDC386A40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layout>
                <c:manualLayout>
                  <c:x val="5.9113263806205227E-2"/>
                  <c:y val="4.8461617675228682E-17"/>
                </c:manualLayout>
              </c:layout>
              <c:tx>
                <c:rich>
                  <a:bodyPr/>
                  <a:lstStyle/>
                  <a:p>
                    <a:fld id="{86CF3CE7-1652-41B6-85B1-EE8A9292C28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layout>
                <c:manualLayout>
                  <c:x val="1.89162444179857E-2"/>
                  <c:y val="4.8461617675228682E-17"/>
                </c:manualLayout>
              </c:layout>
              <c:tx>
                <c:rich>
                  <a:bodyPr/>
                  <a:lstStyle/>
                  <a:p>
                    <a:fld id="{4C9850AD-8A89-4630-91AC-DB8901973D6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08EC7D0-9220-4084-BA9F-F4BA95E9C85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0BC33F4-67D2-43FD-985D-50F3E171EA8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8D20E4D-8815-4895-A133-6D5D270B886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5B8A6000-189B-4BBC-8EA6-3455C7EC7F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00D5BF8-ED1F-431A-B414-93499ED1EA1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B655FA35-FC39-48A3-8717-F21BDA9A4DB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E140D3C9-2588-4E83-AB99-4FE1CBD6CF0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40FA7619-C998-4A96-8EEE-7207FA79826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8CE46F55-8D60-473D-B89A-6C93DE05B7F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23271873-6EDC-4798-9A3F-CB2FC2DAE16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EEDB-43FB-84FC-88318AF62928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6BA652B7-7625-4E8D-B233-D4E9FF3023B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4C38-451D-AA05-D822985C95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276</c:v>
                </c:pt>
                <c:pt idx="1">
                  <c:v>278</c:v>
                </c:pt>
                <c:pt idx="2">
                  <c:v>335</c:v>
                </c:pt>
                <c:pt idx="3">
                  <c:v>353</c:v>
                </c:pt>
                <c:pt idx="4">
                  <c:v>445</c:v>
                </c:pt>
                <c:pt idx="5">
                  <c:v>513</c:v>
                </c:pt>
                <c:pt idx="6">
                  <c:v>567</c:v>
                </c:pt>
                <c:pt idx="7">
                  <c:v>672</c:v>
                </c:pt>
                <c:pt idx="8">
                  <c:v>671</c:v>
                </c:pt>
                <c:pt idx="9">
                  <c:v>707</c:v>
                </c:pt>
                <c:pt idx="10">
                  <c:v>809</c:v>
                </c:pt>
                <c:pt idx="11">
                  <c:v>859</c:v>
                </c:pt>
                <c:pt idx="12">
                  <c:v>865</c:v>
                </c:pt>
                <c:pt idx="13">
                  <c:v>846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List1!$F$2:$F$19</c15:f>
                <c15:dlblRangeCache>
                  <c:ptCount val="18"/>
                  <c:pt idx="0">
                    <c:v>71,1 %</c:v>
                  </c:pt>
                  <c:pt idx="1">
                    <c:v>65,7 %</c:v>
                  </c:pt>
                  <c:pt idx="2">
                    <c:v>64,7 %</c:v>
                  </c:pt>
                  <c:pt idx="3">
                    <c:v>61,0 %</c:v>
                  </c:pt>
                  <c:pt idx="4">
                    <c:v>65,8 %</c:v>
                  </c:pt>
                  <c:pt idx="5">
                    <c:v>63,3 %</c:v>
                  </c:pt>
                  <c:pt idx="6">
                    <c:v>63,9 %</c:v>
                  </c:pt>
                  <c:pt idx="7">
                    <c:v>62,0 %</c:v>
                  </c:pt>
                  <c:pt idx="8">
                    <c:v>59,9 %</c:v>
                  </c:pt>
                  <c:pt idx="9">
                    <c:v>59,8 %</c:v>
                  </c:pt>
                  <c:pt idx="10">
                    <c:v>60,3 %</c:v>
                  </c:pt>
                  <c:pt idx="11">
                    <c:v>59,4 %</c:v>
                  </c:pt>
                  <c:pt idx="12">
                    <c:v>59,6 %</c:v>
                  </c:pt>
                  <c:pt idx="13">
                    <c:v>57,7 %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I21–I22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0.95450662348054471</c:v>
                </c:pt>
                <c:pt idx="1">
                  <c:v>2.92059391899895</c:v>
                </c:pt>
                <c:pt idx="2">
                  <c:v>3.4491570730453076</c:v>
                </c:pt>
                <c:pt idx="3">
                  <c:v>3.6544971910205684</c:v>
                </c:pt>
                <c:pt idx="4">
                  <c:v>4.8371678136493399</c:v>
                </c:pt>
                <c:pt idx="5">
                  <c:v>4.3550213396045638</c:v>
                </c:pt>
                <c:pt idx="6">
                  <c:v>3.0270721149480186</c:v>
                </c:pt>
                <c:pt idx="7">
                  <c:v>7.6195587447273905</c:v>
                </c:pt>
                <c:pt idx="8">
                  <c:v>8.2352537487561328</c:v>
                </c:pt>
                <c:pt idx="9">
                  <c:v>7.8017143419253951</c:v>
                </c:pt>
                <c:pt idx="10">
                  <c:v>9.6903353106629613</c:v>
                </c:pt>
                <c:pt idx="11">
                  <c:v>8.4057336619499399</c:v>
                </c:pt>
                <c:pt idx="12">
                  <c:v>9.4293873592327166</c:v>
                </c:pt>
                <c:pt idx="13" formatCode="General">
                  <c:v>8.6544221996852482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5.3389466117914637</c:v>
                </c:pt>
                <c:pt idx="1">
                  <c:v>2.153798422518153</c:v>
                </c:pt>
                <c:pt idx="2">
                  <c:v>2.8443731778567654</c:v>
                </c:pt>
                <c:pt idx="3">
                  <c:v>5.0733036475465374</c:v>
                </c:pt>
                <c:pt idx="4">
                  <c:v>6.9439570118993883</c:v>
                </c:pt>
                <c:pt idx="5">
                  <c:v>5.8939950153935694</c:v>
                </c:pt>
                <c:pt idx="6">
                  <c:v>10.476194636893101</c:v>
                </c:pt>
                <c:pt idx="7">
                  <c:v>6.9035038787186416</c:v>
                </c:pt>
                <c:pt idx="8">
                  <c:v>7.1999836270356052</c:v>
                </c:pt>
                <c:pt idx="9">
                  <c:v>7.6189617005123047</c:v>
                </c:pt>
                <c:pt idx="10">
                  <c:v>9.0949187725912548</c:v>
                </c:pt>
                <c:pt idx="11">
                  <c:v>11.559040355419414</c:v>
                </c:pt>
                <c:pt idx="12">
                  <c:v>11.286519868029419</c:v>
                </c:pt>
                <c:pt idx="13" formatCode="General">
                  <c:v>10.880643242783984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3.6837413140133126</c:v>
                </c:pt>
                <c:pt idx="1">
                  <c:v>4.0264834093177395</c:v>
                </c:pt>
                <c:pt idx="2">
                  <c:v>4.9257687598806594</c:v>
                </c:pt>
                <c:pt idx="3">
                  <c:v>5.5077713321738795</c:v>
                </c:pt>
                <c:pt idx="4">
                  <c:v>6.414712085232166</c:v>
                </c:pt>
                <c:pt idx="5">
                  <c:v>7.6844046287214995</c:v>
                </c:pt>
                <c:pt idx="6">
                  <c:v>8.3941309144120044</c:v>
                </c:pt>
                <c:pt idx="7">
                  <c:v>10.207298642655481</c:v>
                </c:pt>
                <c:pt idx="8">
                  <c:v>10.516629420270803</c:v>
                </c:pt>
                <c:pt idx="9">
                  <c:v>11.062341013914518</c:v>
                </c:pt>
                <c:pt idx="10">
                  <c:v>12.530629259047352</c:v>
                </c:pt>
                <c:pt idx="11">
                  <c:v>13.749551071452309</c:v>
                </c:pt>
                <c:pt idx="12" formatCode="0.0">
                  <c:v>13.495019529207841</c:v>
                </c:pt>
                <c:pt idx="13" formatCode="General">
                  <c:v>13.485882845460607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1D32A6A3-7227-4E39-8AE8-C166CBF9B51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478BA0B-E9D2-44F4-991C-3C6276E86C9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B47535ED-7C74-4EB4-9CBD-91ED9BB17FC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B8C5134-49D0-4AF7-949A-2DB45D5FC0F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6E3A453-CB09-4488-B121-16D762806CE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36D3D8D-6872-445F-BFA3-BD5F4647ADE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A8502DE5-8D5C-4439-B226-2BD7DCFEA50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25AC09BA-8528-4B68-AD6F-2F847C9C443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48E7C08E-13A7-4BD3-A60A-41700483765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AD875DC-02A4-4BF3-8452-1008C5B8224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61B30AC3-4B9E-4872-BF69-829A1742051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4AA1CBE-F281-4BF5-8562-02436029213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25AB6FA3-678F-454E-89EC-D1CC70A9E7B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F4F6-40F8-937D-4468B6A1B8A3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F6AACDE7-A96D-400F-A47C-DEC3673F8DC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FDB-49CB-A693-DB92896BDC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534</c:v>
                </c:pt>
                <c:pt idx="1">
                  <c:v>537</c:v>
                </c:pt>
                <c:pt idx="2">
                  <c:v>455</c:v>
                </c:pt>
                <c:pt idx="3">
                  <c:v>400</c:v>
                </c:pt>
                <c:pt idx="4">
                  <c:v>415</c:v>
                </c:pt>
                <c:pt idx="5">
                  <c:v>447</c:v>
                </c:pt>
                <c:pt idx="6">
                  <c:v>501</c:v>
                </c:pt>
                <c:pt idx="7">
                  <c:v>523</c:v>
                </c:pt>
                <c:pt idx="8">
                  <c:v>480</c:v>
                </c:pt>
                <c:pt idx="9">
                  <c:v>557</c:v>
                </c:pt>
                <c:pt idx="10">
                  <c:v>715</c:v>
                </c:pt>
                <c:pt idx="11">
                  <c:v>757</c:v>
                </c:pt>
                <c:pt idx="12">
                  <c:v>726</c:v>
                </c:pt>
                <c:pt idx="13">
                  <c:v>757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List1!$E$2:$E$21</c15:f>
                <c15:dlblRangeCache>
                  <c:ptCount val="20"/>
                  <c:pt idx="0">
                    <c:v>40,2 %</c:v>
                  </c:pt>
                  <c:pt idx="1">
                    <c:v>42,7 %</c:v>
                  </c:pt>
                  <c:pt idx="2">
                    <c:v>39,6 %</c:v>
                  </c:pt>
                  <c:pt idx="3">
                    <c:v>35,5 %</c:v>
                  </c:pt>
                  <c:pt idx="4">
                    <c:v>40,6 %</c:v>
                  </c:pt>
                  <c:pt idx="5">
                    <c:v>40,2 %</c:v>
                  </c:pt>
                  <c:pt idx="6">
                    <c:v>36,9 %</c:v>
                  </c:pt>
                  <c:pt idx="7">
                    <c:v>37,6 %</c:v>
                  </c:pt>
                  <c:pt idx="8">
                    <c:v>35,2 %</c:v>
                  </c:pt>
                  <c:pt idx="9">
                    <c:v>37,4 %</c:v>
                  </c:pt>
                  <c:pt idx="10">
                    <c:v>35,1 %</c:v>
                  </c:pt>
                  <c:pt idx="11">
                    <c:v>38,3 %</c:v>
                  </c:pt>
                  <c:pt idx="12">
                    <c:v>36,0 %</c:v>
                  </c:pt>
                  <c:pt idx="13">
                    <c:v>37,9 %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256CBFE7-CE5D-4A6E-A56B-8350427031A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658D837-F95F-4358-BF0D-A567333AF1E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5ED5B489-870F-4A27-B09E-4B994C5593D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7EB04DE-D19F-4B54-8F39-4DCECE9C21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DF8405AC-F83C-4075-B8A9-8A56D8BBDC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658CB39-8BD5-4BF7-9C8C-BBA42B8EE08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E7F3EA76-46CA-49F6-A517-B2D27AFD836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1B94A202-5BF7-46F4-9D33-5E852F0BABF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8A110358-FADF-4F4F-80E3-3B34670090F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ACF28155-FDB6-4FBE-AB0A-3CF73567736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51329A92-E78E-4A68-BB5C-E59ECFBD496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84603317-B6D0-4433-A516-E42DD148374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EC467502-A3A3-45F5-B84B-9C57DF8482B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F4F6-40F8-937D-4468B6A1B8A3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8AC40A40-4530-4472-8F42-7C8645BE6D4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FDB-49CB-A693-DB92896BDC4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795</c:v>
                </c:pt>
                <c:pt idx="1">
                  <c:v>722</c:v>
                </c:pt>
                <c:pt idx="2">
                  <c:v>694</c:v>
                </c:pt>
                <c:pt idx="3">
                  <c:v>727</c:v>
                </c:pt>
                <c:pt idx="4">
                  <c:v>607</c:v>
                </c:pt>
                <c:pt idx="5">
                  <c:v>666</c:v>
                </c:pt>
                <c:pt idx="6">
                  <c:v>857</c:v>
                </c:pt>
                <c:pt idx="7">
                  <c:v>867</c:v>
                </c:pt>
                <c:pt idx="8">
                  <c:v>884</c:v>
                </c:pt>
                <c:pt idx="9">
                  <c:v>933</c:v>
                </c:pt>
                <c:pt idx="10">
                  <c:v>1324</c:v>
                </c:pt>
                <c:pt idx="11">
                  <c:v>1218</c:v>
                </c:pt>
                <c:pt idx="12">
                  <c:v>1290</c:v>
                </c:pt>
                <c:pt idx="13">
                  <c:v>1240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List1!$F$2:$F$22</c15:f>
                <c15:dlblRangeCache>
                  <c:ptCount val="21"/>
                  <c:pt idx="0">
                    <c:v>59,8 %</c:v>
                  </c:pt>
                  <c:pt idx="1">
                    <c:v>57,3 %</c:v>
                  </c:pt>
                  <c:pt idx="2">
                    <c:v>60,4 %</c:v>
                  </c:pt>
                  <c:pt idx="3">
                    <c:v>64,5 %</c:v>
                  </c:pt>
                  <c:pt idx="4">
                    <c:v>59,4 %</c:v>
                  </c:pt>
                  <c:pt idx="5">
                    <c:v>59,8 %</c:v>
                  </c:pt>
                  <c:pt idx="6">
                    <c:v>63,1 %</c:v>
                  </c:pt>
                  <c:pt idx="7">
                    <c:v>62,4 %</c:v>
                  </c:pt>
                  <c:pt idx="8">
                    <c:v>64,8 %</c:v>
                  </c:pt>
                  <c:pt idx="9">
                    <c:v>62,6 %</c:v>
                  </c:pt>
                  <c:pt idx="10">
                    <c:v>64,9 %</c:v>
                  </c:pt>
                  <c:pt idx="11">
                    <c:v>61,7 %</c:v>
                  </c:pt>
                  <c:pt idx="12">
                    <c:v>64,0 %</c:v>
                  </c:pt>
                  <c:pt idx="13">
                    <c:v>62,1 %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I21–I22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93.993101158947567</c:v>
                </c:pt>
                <c:pt idx="1">
                  <c:v>94.576301777817889</c:v>
                </c:pt>
                <c:pt idx="2">
                  <c:v>99.947586256755045</c:v>
                </c:pt>
                <c:pt idx="3">
                  <c:v>98.044915255568839</c:v>
                </c:pt>
                <c:pt idx="4">
                  <c:v>107.39334067083156</c:v>
                </c:pt>
                <c:pt idx="5">
                  <c:v>103.09245997125336</c:v>
                </c:pt>
                <c:pt idx="6">
                  <c:v>102.14504596527068</c:v>
                </c:pt>
                <c:pt idx="7">
                  <c:v>105.4476047435777</c:v>
                </c:pt>
                <c:pt idx="8">
                  <c:v>106.59393340693823</c:v>
                </c:pt>
                <c:pt idx="9">
                  <c:v>103.77207877969842</c:v>
                </c:pt>
                <c:pt idx="10">
                  <c:v>101.3406332429909</c:v>
                </c:pt>
                <c:pt idx="11">
                  <c:v>105.36165572526394</c:v>
                </c:pt>
                <c:pt idx="12">
                  <c:v>109.78242449695334</c:v>
                </c:pt>
                <c:pt idx="13">
                  <c:v>110.22484949479001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D-4647-9CCC-33B55B4E4799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106.77359310616016</c:v>
                </c:pt>
                <c:pt idx="1">
                  <c:v>135.45163708254211</c:v>
                </c:pt>
                <c:pt idx="2">
                  <c:v>152.91800214527223</c:v>
                </c:pt>
                <c:pt idx="3">
                  <c:v>168.4709558190435</c:v>
                </c:pt>
                <c:pt idx="4">
                  <c:v>180.68033635444402</c:v>
                </c:pt>
                <c:pt idx="5">
                  <c:v>195.91856894488635</c:v>
                </c:pt>
                <c:pt idx="6">
                  <c:v>195.91856894488635</c:v>
                </c:pt>
                <c:pt idx="7">
                  <c:v>213.67643038156137</c:v>
                </c:pt>
                <c:pt idx="8">
                  <c:v>214.18715407469944</c:v>
                </c:pt>
                <c:pt idx="9">
                  <c:v>228.81499529496244</c:v>
                </c:pt>
                <c:pt idx="10">
                  <c:v>224.23327008059636</c:v>
                </c:pt>
                <c:pt idx="11">
                  <c:v>224.97186731115281</c:v>
                </c:pt>
                <c:pt idx="12">
                  <c:v>213.54667699836557</c:v>
                </c:pt>
                <c:pt idx="13">
                  <c:v>202.08395830295893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A9D-4647-9CCC-33B55B4E4799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137.44091015452997</c:v>
                </c:pt>
                <c:pt idx="1">
                  <c:v>145.46515314568276</c:v>
                </c:pt>
                <c:pt idx="2">
                  <c:v>151.75150814241803</c:v>
                </c:pt>
                <c:pt idx="3">
                  <c:v>157.47733337747874</c:v>
                </c:pt>
                <c:pt idx="4">
                  <c:v>165.39058334979447</c:v>
                </c:pt>
                <c:pt idx="5">
                  <c:v>169.40243055496273</c:v>
                </c:pt>
                <c:pt idx="6">
                  <c:v>173.35075895735505</c:v>
                </c:pt>
                <c:pt idx="7">
                  <c:v>173.72826696870095</c:v>
                </c:pt>
                <c:pt idx="8">
                  <c:v>173.78366958611687</c:v>
                </c:pt>
                <c:pt idx="9">
                  <c:v>175.69997874279571</c:v>
                </c:pt>
                <c:pt idx="10">
                  <c:v>169.3713782650812</c:v>
                </c:pt>
                <c:pt idx="11">
                  <c:v>177.02376474285415</c:v>
                </c:pt>
                <c:pt idx="12">
                  <c:v>180.46158168148293</c:v>
                </c:pt>
                <c:pt idx="13">
                  <c:v>177.94457073262055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4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8.9734815672723958</c:v>
                </c:pt>
                <c:pt idx="1">
                  <c:v>7.4316830419494275</c:v>
                </c:pt>
                <c:pt idx="2">
                  <c:v>7.7968233514002581</c:v>
                </c:pt>
                <c:pt idx="3">
                  <c:v>5.7334689969082051</c:v>
                </c:pt>
                <c:pt idx="4">
                  <c:v>5.1252351201611379</c:v>
                </c:pt>
                <c:pt idx="5">
                  <c:v>8.0026110479968366</c:v>
                </c:pt>
                <c:pt idx="6">
                  <c:v>5.5226462481690302</c:v>
                </c:pt>
                <c:pt idx="7">
                  <c:v>7.8781712816090446</c:v>
                </c:pt>
                <c:pt idx="8">
                  <c:v>7.0902290734843163</c:v>
                </c:pt>
                <c:pt idx="9">
                  <c:v>6.4731448555311761</c:v>
                </c:pt>
                <c:pt idx="10">
                  <c:v>8.5984522785898534</c:v>
                </c:pt>
                <c:pt idx="11">
                  <c:v>11.654088020996005</c:v>
                </c:pt>
                <c:pt idx="12" formatCode="General">
                  <c:v>10.914674531847284</c:v>
                </c:pt>
                <c:pt idx="13" formatCode="General">
                  <c:v>7.9209713373994326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7.6435736029485621</c:v>
                </c:pt>
                <c:pt idx="1">
                  <c:v>16.948998233357887</c:v>
                </c:pt>
                <c:pt idx="2">
                  <c:v>7.410592578037333</c:v>
                </c:pt>
                <c:pt idx="3">
                  <c:v>10.545654854001601</c:v>
                </c:pt>
                <c:pt idx="4">
                  <c:v>10.881167440863271</c:v>
                </c:pt>
                <c:pt idx="5">
                  <c:v>10.237163821067636</c:v>
                </c:pt>
                <c:pt idx="6">
                  <c:v>19.571518780635607</c:v>
                </c:pt>
                <c:pt idx="7">
                  <c:v>11.11262336229629</c:v>
                </c:pt>
                <c:pt idx="8">
                  <c:v>10.617364912693475</c:v>
                </c:pt>
                <c:pt idx="9">
                  <c:v>16.179632683896671</c:v>
                </c:pt>
                <c:pt idx="10">
                  <c:v>27.694880412586571</c:v>
                </c:pt>
                <c:pt idx="11">
                  <c:v>26.075951011829126</c:v>
                </c:pt>
                <c:pt idx="12" formatCode="General">
                  <c:v>30.517139922676989</c:v>
                </c:pt>
                <c:pt idx="13" formatCode="General">
                  <c:v>36.315696557107302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12.617763418360033</c:v>
                </c:pt>
                <c:pt idx="1">
                  <c:v>11.98426149487242</c:v>
                </c:pt>
                <c:pt idx="2">
                  <c:v>10.926077809078913</c:v>
                </c:pt>
                <c:pt idx="3">
                  <c:v>10.720653352953301</c:v>
                </c:pt>
                <c:pt idx="4">
                  <c:v>9.6979818803362043</c:v>
                </c:pt>
                <c:pt idx="5">
                  <c:v>10.545921518824944</c:v>
                </c:pt>
                <c:pt idx="6">
                  <c:v>12.836970474967908</c:v>
                </c:pt>
                <c:pt idx="7">
                  <c:v>13.100780344682473</c:v>
                </c:pt>
                <c:pt idx="8">
                  <c:v>12.807752258258372</c:v>
                </c:pt>
                <c:pt idx="9">
                  <c:v>13.933126044575342</c:v>
                </c:pt>
                <c:pt idx="10">
                  <c:v>19.052910558685721</c:v>
                </c:pt>
                <c:pt idx="11">
                  <c:v>18.779642715157891</c:v>
                </c:pt>
                <c:pt idx="12" formatCode="General">
                  <c:v>18.73688661906543</c:v>
                </c:pt>
                <c:pt idx="13" formatCode="General">
                  <c:v>18.358083191809701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D1D8DDDC-A917-48CD-84ED-324D21E3BE0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6804B46C-553F-489E-94FB-120ED85858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1605BC1-33B2-43EB-B66E-FE213F8F621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876C250-E55F-47D9-BE7D-DDCD89D2094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26256593-9ACD-4675-8515-3A089EDAD71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DE4870F6-143F-4F2A-B8F0-33B170473FC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32E22060-4278-45CA-BEE7-10ECEFA3685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ACE1B92B-1A41-4CB1-BD63-94CFA24A336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D848F198-847E-4334-8D56-20CBF02956D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C82960D8-7B3D-4C15-A741-D9F43D982DF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194FA4AE-A917-413C-AC01-1046643EBF3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9A244BE8-7927-4DDE-B1A8-245297574D5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C0712435-13BD-4FC7-9C9B-7C182192FD6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11DF-4E29-86D5-1317B9546D51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BE4D8FEB-A23A-4D27-B370-568B9BBF4B4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458C-404D-944B-9A62D1D71D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3219</c:v>
                </c:pt>
                <c:pt idx="1">
                  <c:v>3201</c:v>
                </c:pt>
                <c:pt idx="2">
                  <c:v>3156</c:v>
                </c:pt>
                <c:pt idx="3">
                  <c:v>2996</c:v>
                </c:pt>
                <c:pt idx="4">
                  <c:v>2752</c:v>
                </c:pt>
                <c:pt idx="5">
                  <c:v>2796</c:v>
                </c:pt>
                <c:pt idx="6">
                  <c:v>2666</c:v>
                </c:pt>
                <c:pt idx="7">
                  <c:v>2557</c:v>
                </c:pt>
                <c:pt idx="8">
                  <c:v>2512</c:v>
                </c:pt>
                <c:pt idx="9">
                  <c:v>2373</c:v>
                </c:pt>
                <c:pt idx="10">
                  <c:v>2461</c:v>
                </c:pt>
                <c:pt idx="11">
                  <c:v>2322</c:v>
                </c:pt>
                <c:pt idx="12">
                  <c:v>2220</c:v>
                </c:pt>
                <c:pt idx="13">
                  <c:v>2177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List1!$E$2:$E$20</c15:f>
                <c15:dlblRangeCache>
                  <c:ptCount val="19"/>
                  <c:pt idx="0">
                    <c:v>40,1 %</c:v>
                  </c:pt>
                  <c:pt idx="1">
                    <c:v>40,7 %</c:v>
                  </c:pt>
                  <c:pt idx="2">
                    <c:v>41,2 %</c:v>
                  </c:pt>
                  <c:pt idx="3">
                    <c:v>42,0 %</c:v>
                  </c:pt>
                  <c:pt idx="4">
                    <c:v>42,2 %</c:v>
                  </c:pt>
                  <c:pt idx="5">
                    <c:v>41,6 %</c:v>
                  </c:pt>
                  <c:pt idx="6">
                    <c:v>43,1 %</c:v>
                  </c:pt>
                  <c:pt idx="7">
                    <c:v>43,2 %</c:v>
                  </c:pt>
                  <c:pt idx="8">
                    <c:v>43,9 %</c:v>
                  </c:pt>
                  <c:pt idx="9">
                    <c:v>43,9 %</c:v>
                  </c:pt>
                  <c:pt idx="10">
                    <c:v>45,4 %</c:v>
                  </c:pt>
                  <c:pt idx="11">
                    <c:v>45,1 %</c:v>
                  </c:pt>
                  <c:pt idx="12">
                    <c:v>44,6 %</c:v>
                  </c:pt>
                  <c:pt idx="13">
                    <c:v>45,6 %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BF0E3BF7-EA85-402B-9681-D8D4024026F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21E75ED8-45C3-4313-94D1-B202B090FD3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5C05EF3-C440-4284-992F-C1F20EA7AFB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FA20C19-620D-4E40-B2AD-69C32528247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A3704213-F0D0-4CFF-A61C-76A2FBFD20B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44C17318-5851-461F-A254-E9ECADE3AF8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6E9F1C48-C55D-43B3-8296-1D021E775CF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A217CE4-947A-4F50-9439-BEA4E3BCD66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926A74C6-AB85-4228-BB51-1B61F3F1052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27F4257C-3496-4CE5-A5B6-D1680340EB5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89E1E336-2E69-4FF7-BF2C-A5CC7510624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DB947D87-168A-4B8A-9DEE-320B52546D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36E4EDE8-2BF5-4F30-AB82-AE3AA6771FF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11DF-4E29-86D5-1317B9546D51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FD566A57-7143-4FED-822E-626E60B6B2F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458C-404D-944B-9A62D1D71D1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4801</c:v>
                </c:pt>
                <c:pt idx="1">
                  <c:v>4655</c:v>
                </c:pt>
                <c:pt idx="2">
                  <c:v>4496</c:v>
                </c:pt>
                <c:pt idx="3">
                  <c:v>4144</c:v>
                </c:pt>
                <c:pt idx="4">
                  <c:v>3767</c:v>
                </c:pt>
                <c:pt idx="5">
                  <c:v>3920</c:v>
                </c:pt>
                <c:pt idx="6">
                  <c:v>3517</c:v>
                </c:pt>
                <c:pt idx="7">
                  <c:v>3360</c:v>
                </c:pt>
                <c:pt idx="8">
                  <c:v>3209</c:v>
                </c:pt>
                <c:pt idx="9">
                  <c:v>3033</c:v>
                </c:pt>
                <c:pt idx="10">
                  <c:v>2965</c:v>
                </c:pt>
                <c:pt idx="11">
                  <c:v>2829</c:v>
                </c:pt>
                <c:pt idx="12">
                  <c:v>2763</c:v>
                </c:pt>
                <c:pt idx="13">
                  <c:v>2596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List1!$F$2:$F$20</c15:f>
                <c15:dlblRangeCache>
                  <c:ptCount val="19"/>
                  <c:pt idx="0">
                    <c:v>59,9 %</c:v>
                  </c:pt>
                  <c:pt idx="1">
                    <c:v>59,3 %</c:v>
                  </c:pt>
                  <c:pt idx="2">
                    <c:v>58,8 %</c:v>
                  </c:pt>
                  <c:pt idx="3">
                    <c:v>58,0 %</c:v>
                  </c:pt>
                  <c:pt idx="4">
                    <c:v>57,8 %</c:v>
                  </c:pt>
                  <c:pt idx="5">
                    <c:v>58,4 %</c:v>
                  </c:pt>
                  <c:pt idx="6">
                    <c:v>56,9 %</c:v>
                  </c:pt>
                  <c:pt idx="7">
                    <c:v>56,8 %</c:v>
                  </c:pt>
                  <c:pt idx="8">
                    <c:v>56,1 %</c:v>
                  </c:pt>
                  <c:pt idx="9">
                    <c:v>56,1 %</c:v>
                  </c:pt>
                  <c:pt idx="10">
                    <c:v>54,6 %</c:v>
                  </c:pt>
                  <c:pt idx="11">
                    <c:v>54,9 %</c:v>
                  </c:pt>
                  <c:pt idx="12">
                    <c:v>55,4 %</c:v>
                  </c:pt>
                  <c:pt idx="13">
                    <c:v>54,4 %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I21–I22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45.185765508632436</c:v>
                </c:pt>
                <c:pt idx="1">
                  <c:v>47.114019221201964</c:v>
                </c:pt>
                <c:pt idx="2">
                  <c:v>61.517793036322914</c:v>
                </c:pt>
                <c:pt idx="3">
                  <c:v>51.82741470901896</c:v>
                </c:pt>
                <c:pt idx="4">
                  <c:v>44.684540482859816</c:v>
                </c:pt>
                <c:pt idx="5">
                  <c:v>49.245241301682377</c:v>
                </c:pt>
                <c:pt idx="6">
                  <c:v>48.854178349187578</c:v>
                </c:pt>
                <c:pt idx="7">
                  <c:v>48.793835034481823</c:v>
                </c:pt>
                <c:pt idx="8">
                  <c:v>44.115330077201833</c:v>
                </c:pt>
                <c:pt idx="9">
                  <c:v>43.411786261956301</c:v>
                </c:pt>
                <c:pt idx="10">
                  <c:v>41.061666335159636</c:v>
                </c:pt>
                <c:pt idx="11">
                  <c:v>37.301023755808622</c:v>
                </c:pt>
                <c:pt idx="12">
                  <c:v>37.279702360051701</c:v>
                </c:pt>
                <c:pt idx="13" formatCode="General">
                  <c:v>33.470757472346605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42.034515662456492</c:v>
                </c:pt>
                <c:pt idx="1">
                  <c:v>43.130543543891442</c:v>
                </c:pt>
                <c:pt idx="2">
                  <c:v>23.444865350855068</c:v>
                </c:pt>
                <c:pt idx="3">
                  <c:v>34.577332661251653</c:v>
                </c:pt>
                <c:pt idx="4">
                  <c:v>33.070883365761787</c:v>
                </c:pt>
                <c:pt idx="5">
                  <c:v>29.967495272540482</c:v>
                </c:pt>
                <c:pt idx="6">
                  <c:v>22.297650304744465</c:v>
                </c:pt>
                <c:pt idx="7">
                  <c:v>15.602223167124457</c:v>
                </c:pt>
                <c:pt idx="8">
                  <c:v>19.221327429393597</c:v>
                </c:pt>
                <c:pt idx="9">
                  <c:v>15.549622135599613</c:v>
                </c:pt>
                <c:pt idx="10">
                  <c:v>21.03261376680571</c:v>
                </c:pt>
                <c:pt idx="11">
                  <c:v>20.069760353936601</c:v>
                </c:pt>
                <c:pt idx="12">
                  <c:v>15.310652345106625</c:v>
                </c:pt>
                <c:pt idx="13" formatCode="General">
                  <c:v>24.841443338599817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76.143312727800947</c:v>
                </c:pt>
                <c:pt idx="1">
                  <c:v>74.780268708274619</c:v>
                </c:pt>
                <c:pt idx="2">
                  <c:v>72.764445078391518</c:v>
                </c:pt>
                <c:pt idx="3">
                  <c:v>67.919667205045769</c:v>
                </c:pt>
                <c:pt idx="4">
                  <c:v>61.860219058622022</c:v>
                </c:pt>
                <c:pt idx="5">
                  <c:v>63.635587529585202</c:v>
                </c:pt>
                <c:pt idx="6">
                  <c:v>58.446972346632236</c:v>
                </c:pt>
                <c:pt idx="7">
                  <c:v>55.767854172292232</c:v>
                </c:pt>
                <c:pt idx="8">
                  <c:v>53.719318672651127</c:v>
                </c:pt>
                <c:pt idx="9">
                  <c:v>50.551999595284769</c:v>
                </c:pt>
                <c:pt idx="10">
                  <c:v>50.701860074266172</c:v>
                </c:pt>
                <c:pt idx="11">
                  <c:v>48.979209937102937</c:v>
                </c:pt>
                <c:pt idx="12" formatCode="0.0">
                  <c:v>46.312453384326908</c:v>
                </c:pt>
                <c:pt idx="13" formatCode="General">
                  <c:v>43.877381609668355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4FF14761-1BC3-4CC0-A24D-314E61C1EE1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BE49ED9-AC7B-4FE0-8F5C-B76EC9543D0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60602E9-CBDA-4ACE-91BE-412BE25840C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129B2BC-FE2B-47EB-AAD7-B9DC00E761E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6B3681CE-1EBA-48BC-B624-BD4AAF8C769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CA54D751-2B1E-4213-93A5-08C37CD8F1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5693B06B-D198-43AE-A8C5-EC4DF4C34B2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CB9A51C-81BB-4CB4-865D-7D5EABA790C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1868E715-DA9D-4AD5-A937-6100190737A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816BEAAF-8FD6-48E9-9AF4-672500F8F1B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CF11E706-317C-42E0-949C-5C52A22A8CB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8F266731-5779-4018-A37B-504B29CD0AD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D7378833-A2CE-4EE5-A94D-28DA9192D47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059C-4D1C-89A6-C12EA76B57B7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DF5A1464-FB01-472A-8A87-A8E11B01EE7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52B-44C4-8761-E3D3C97A19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12153</c:v>
                </c:pt>
                <c:pt idx="1">
                  <c:v>12844</c:v>
                </c:pt>
                <c:pt idx="2">
                  <c:v>12886</c:v>
                </c:pt>
                <c:pt idx="3">
                  <c:v>13412</c:v>
                </c:pt>
                <c:pt idx="4">
                  <c:v>12603</c:v>
                </c:pt>
                <c:pt idx="5">
                  <c:v>12777</c:v>
                </c:pt>
                <c:pt idx="6">
                  <c:v>11787</c:v>
                </c:pt>
                <c:pt idx="7">
                  <c:v>11882</c:v>
                </c:pt>
                <c:pt idx="8">
                  <c:v>11690</c:v>
                </c:pt>
                <c:pt idx="9">
                  <c:v>11197</c:v>
                </c:pt>
                <c:pt idx="10">
                  <c:v>11845</c:v>
                </c:pt>
                <c:pt idx="11">
                  <c:v>11308</c:v>
                </c:pt>
                <c:pt idx="12">
                  <c:v>10056</c:v>
                </c:pt>
                <c:pt idx="13">
                  <c:v>9484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List1!$E$2:$E$17</c15:f>
                <c15:dlblRangeCache>
                  <c:ptCount val="16"/>
                  <c:pt idx="0">
                    <c:v>48,3 %</c:v>
                  </c:pt>
                  <c:pt idx="1">
                    <c:v>48,0 %</c:v>
                  </c:pt>
                  <c:pt idx="2">
                    <c:v>47,9 %</c:v>
                  </c:pt>
                  <c:pt idx="3">
                    <c:v>48,0 %</c:v>
                  </c:pt>
                  <c:pt idx="4">
                    <c:v>48,4 %</c:v>
                  </c:pt>
                  <c:pt idx="5">
                    <c:v>47,9 %</c:v>
                  </c:pt>
                  <c:pt idx="6">
                    <c:v>49,6 %</c:v>
                  </c:pt>
                  <c:pt idx="7">
                    <c:v>48,7 %</c:v>
                  </c:pt>
                  <c:pt idx="8">
                    <c:v>50,2 %</c:v>
                  </c:pt>
                  <c:pt idx="9">
                    <c:v>50,1 %</c:v>
                  </c:pt>
                  <c:pt idx="10">
                    <c:v>50,7 %</c:v>
                  </c:pt>
                  <c:pt idx="11">
                    <c:v>51,7 %</c:v>
                  </c:pt>
                  <c:pt idx="12">
                    <c:v>50,8 %</c:v>
                  </c:pt>
                  <c:pt idx="13">
                    <c:v>52,4 %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A2960970-4ECE-43C8-BC06-04FF2FCF683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78B6D87-3090-46B7-95E8-3E696485748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DE972B9-9274-45EC-ACF3-4F0F87F6260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7FB85DB5-94AD-4481-BAD6-1A9E893FF16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F7EB7D2-BF19-4FAB-95DD-D2828F21144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3C1DE982-A637-46C6-B58D-F32AD65E367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179A6FD8-5102-4321-B74E-8DA83517B9B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F8C529DC-57F5-445E-88C5-73588CF6BD9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EB56DCF5-B761-4A8C-853A-F9B06DDE4E8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EDBF4B8-C1BC-467E-9AA3-D26B26C05C0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210F8EC8-A716-4171-A5AE-2828A937C16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0F0342AC-EF4A-41B0-9F00-24E02BF4A9E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5664D161-DBBA-49EC-8705-101D8EEE1A0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059C-4D1C-89A6-C12EA76B57B7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49FD3276-06AA-46D1-AF70-32DA827D84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52B-44C4-8761-E3D3C97A19E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13025</c:v>
                </c:pt>
                <c:pt idx="1">
                  <c:v>13895</c:v>
                </c:pt>
                <c:pt idx="2">
                  <c:v>14007</c:v>
                </c:pt>
                <c:pt idx="3">
                  <c:v>14525</c:v>
                </c:pt>
                <c:pt idx="4">
                  <c:v>13436</c:v>
                </c:pt>
                <c:pt idx="5">
                  <c:v>13882</c:v>
                </c:pt>
                <c:pt idx="6">
                  <c:v>11961</c:v>
                </c:pt>
                <c:pt idx="7">
                  <c:v>12505</c:v>
                </c:pt>
                <c:pt idx="8">
                  <c:v>11601</c:v>
                </c:pt>
                <c:pt idx="9">
                  <c:v>11139</c:v>
                </c:pt>
                <c:pt idx="10">
                  <c:v>11508</c:v>
                </c:pt>
                <c:pt idx="11">
                  <c:v>10558</c:v>
                </c:pt>
                <c:pt idx="12">
                  <c:v>9755</c:v>
                </c:pt>
                <c:pt idx="13">
                  <c:v>8608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List1!$F$2:$F$17</c15:f>
                <c15:dlblRangeCache>
                  <c:ptCount val="16"/>
                  <c:pt idx="0">
                    <c:v>51,7 %</c:v>
                  </c:pt>
                  <c:pt idx="1">
                    <c:v>52,0 %</c:v>
                  </c:pt>
                  <c:pt idx="2">
                    <c:v>52,1 %</c:v>
                  </c:pt>
                  <c:pt idx="3">
                    <c:v>52,0 %</c:v>
                  </c:pt>
                  <c:pt idx="4">
                    <c:v>51,6 %</c:v>
                  </c:pt>
                  <c:pt idx="5">
                    <c:v>52,1 %</c:v>
                  </c:pt>
                  <c:pt idx="6">
                    <c:v>50,4 %</c:v>
                  </c:pt>
                  <c:pt idx="7">
                    <c:v>51,3 %</c:v>
                  </c:pt>
                  <c:pt idx="8">
                    <c:v>49,8 %</c:v>
                  </c:pt>
                  <c:pt idx="9">
                    <c:v>49,9 %</c:v>
                  </c:pt>
                  <c:pt idx="10">
                    <c:v>49,3 %</c:v>
                  </c:pt>
                  <c:pt idx="11">
                    <c:v>48,3 %</c:v>
                  </c:pt>
                  <c:pt idx="12">
                    <c:v>49,2 %</c:v>
                  </c:pt>
                  <c:pt idx="13">
                    <c:v>47,6 %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I21–I22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167.41488659673169</c:v>
                </c:pt>
                <c:pt idx="1">
                  <c:v>203.28216684952176</c:v>
                </c:pt>
                <c:pt idx="2">
                  <c:v>224.82179822582489</c:v>
                </c:pt>
                <c:pt idx="3">
                  <c:v>221.38667563316744</c:v>
                </c:pt>
                <c:pt idx="4">
                  <c:v>194.53267410988349</c:v>
                </c:pt>
                <c:pt idx="5">
                  <c:v>190.17969784651305</c:v>
                </c:pt>
                <c:pt idx="6">
                  <c:v>163.55766112544592</c:v>
                </c:pt>
                <c:pt idx="7">
                  <c:v>171.93904690384556</c:v>
                </c:pt>
                <c:pt idx="8">
                  <c:v>155.71633414416087</c:v>
                </c:pt>
                <c:pt idx="9">
                  <c:v>153.15364342411121</c:v>
                </c:pt>
                <c:pt idx="10">
                  <c:v>149.27946638415929</c:v>
                </c:pt>
                <c:pt idx="11">
                  <c:v>142.0244860158713</c:v>
                </c:pt>
                <c:pt idx="12" formatCode="General">
                  <c:v>136.57605222840689</c:v>
                </c:pt>
                <c:pt idx="13" formatCode="General">
                  <c:v>128.42505022336786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114.17024892163803</c:v>
                </c:pt>
                <c:pt idx="1">
                  <c:v>84.152951345291598</c:v>
                </c:pt>
                <c:pt idx="2">
                  <c:v>72.856002203003158</c:v>
                </c:pt>
                <c:pt idx="3">
                  <c:v>91.94758963378041</c:v>
                </c:pt>
                <c:pt idx="4">
                  <c:v>99.409756189743177</c:v>
                </c:pt>
                <c:pt idx="5">
                  <c:v>107.17268610227191</c:v>
                </c:pt>
                <c:pt idx="6">
                  <c:v>108.54248787377043</c:v>
                </c:pt>
                <c:pt idx="7">
                  <c:v>118.83520285806401</c:v>
                </c:pt>
                <c:pt idx="8">
                  <c:v>118.93358034523075</c:v>
                </c:pt>
                <c:pt idx="9">
                  <c:v>103.04519042947263</c:v>
                </c:pt>
                <c:pt idx="10">
                  <c:v>118.91729282002038</c:v>
                </c:pt>
                <c:pt idx="11">
                  <c:v>97.927405693309368</c:v>
                </c:pt>
                <c:pt idx="12" formatCode="General">
                  <c:v>78.936751565716605</c:v>
                </c:pt>
                <c:pt idx="13" formatCode="General">
                  <c:v>58.588345841476581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239.04442990780205</c:v>
                </c:pt>
                <c:pt idx="1">
                  <c:v>254.52515338474478</c:v>
                </c:pt>
                <c:pt idx="2">
                  <c:v>255.73107965148759</c:v>
                </c:pt>
                <c:pt idx="3">
                  <c:v>265.75234491699769</c:v>
                </c:pt>
                <c:pt idx="4">
                  <c:v>247.08977512923133</c:v>
                </c:pt>
                <c:pt idx="5">
                  <c:v>252.59992971280695</c:v>
                </c:pt>
                <c:pt idx="6">
                  <c:v>224.48628485974808</c:v>
                </c:pt>
                <c:pt idx="7">
                  <c:v>229.84800738544709</c:v>
                </c:pt>
                <c:pt idx="8">
                  <c:v>218.69894270314933</c:v>
                </c:pt>
                <c:pt idx="9">
                  <c:v>208.86597539035898</c:v>
                </c:pt>
                <c:pt idx="10">
                  <c:v>218.21609626139659</c:v>
                </c:pt>
                <c:pt idx="11">
                  <c:v>207.91679372640124</c:v>
                </c:pt>
                <c:pt idx="12" formatCode="0.0">
                  <c:v>184.12522857654031</c:v>
                </c:pt>
                <c:pt idx="13" formatCode="General">
                  <c:v>166.31669559650533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66255542450306"/>
          <c:y val="0.15837890581908295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F82DA45B-852F-4458-A4D6-FA370B67017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FF2C703A-CF70-4A9C-A59F-9AD276606C1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EF69A54-04B6-4C0F-BEC3-58383C81AA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3F83-4F84-8227-3017F5F6A47D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15B95E03-0310-4C69-8374-EB505D9AE3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3F83-4F84-8227-3017F5F6A47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5F8D6D45-6F3C-4C0A-AEA1-5983224BD9B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3F83-4F84-8227-3017F5F6A47D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907474E5-2EBE-4734-8116-865B173811F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3F83-4F84-8227-3017F5F6A47D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F791AA79-8E27-4C63-B452-1C34678F224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3F83-4F84-8227-3017F5F6A47D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76782D37-DA57-462F-8160-631EEE5435D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3F83-4F84-8227-3017F5F6A47D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4EEBD131-C5FA-4FA7-8388-E7650CD81C7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7104-4497-A44E-3488B9AADA4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6009B79F-8031-4314-AB01-160F1EDA272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181-4E98-B293-CAD7BB6DADB4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4E8DE9EA-9FBC-4039-A73B-0DEF6BA866E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181-4E98-B293-CAD7BB6DADB4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539BA24C-9E3B-4DDD-965B-754B0B19EF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181-4E98-B293-CAD7BB6DADB4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F62CA95F-793D-4A21-9D24-A4898AA08FC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B64-493E-826C-E7F380D2206D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A88786E4-AC2A-46F1-9F06-110AA0E8932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5202-4189-B947-A4F3EB0CD23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2845</c:v>
                </c:pt>
                <c:pt idx="1">
                  <c:v>1432</c:v>
                </c:pt>
                <c:pt idx="2">
                  <c:v>1407</c:v>
                </c:pt>
                <c:pt idx="3">
                  <c:v>809</c:v>
                </c:pt>
                <c:pt idx="4">
                  <c:v>647</c:v>
                </c:pt>
                <c:pt idx="5">
                  <c:v>695</c:v>
                </c:pt>
                <c:pt idx="6">
                  <c:v>705</c:v>
                </c:pt>
                <c:pt idx="7">
                  <c:v>680</c:v>
                </c:pt>
                <c:pt idx="8">
                  <c:v>702</c:v>
                </c:pt>
                <c:pt idx="9">
                  <c:v>684</c:v>
                </c:pt>
                <c:pt idx="10">
                  <c:v>721</c:v>
                </c:pt>
                <c:pt idx="11">
                  <c:v>615</c:v>
                </c:pt>
                <c:pt idx="12">
                  <c:v>634</c:v>
                </c:pt>
                <c:pt idx="13">
                  <c:v>607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List1!$E$2:$E$19</c15:f>
                <c15:dlblRangeCache>
                  <c:ptCount val="18"/>
                  <c:pt idx="0">
                    <c:v>42,7 %</c:v>
                  </c:pt>
                  <c:pt idx="1">
                    <c:v>41,6 %</c:v>
                  </c:pt>
                  <c:pt idx="2">
                    <c:v>41,8 %</c:v>
                  </c:pt>
                  <c:pt idx="3">
                    <c:v>42,5 %</c:v>
                  </c:pt>
                  <c:pt idx="4">
                    <c:v>40,8 %</c:v>
                  </c:pt>
                  <c:pt idx="5">
                    <c:v>41,4 %</c:v>
                  </c:pt>
                  <c:pt idx="6">
                    <c:v>43,7 %</c:v>
                  </c:pt>
                  <c:pt idx="7">
                    <c:v>42,9 %</c:v>
                  </c:pt>
                  <c:pt idx="8">
                    <c:v>43,8 %</c:v>
                  </c:pt>
                  <c:pt idx="9">
                    <c:v>44,6 %</c:v>
                  </c:pt>
                  <c:pt idx="10">
                    <c:v>44,8 %</c:v>
                  </c:pt>
                  <c:pt idx="11">
                    <c:v>42,6 %</c:v>
                  </c:pt>
                  <c:pt idx="12">
                    <c:v>44,4 %</c:v>
                  </c:pt>
                  <c:pt idx="13">
                    <c:v>47,4 %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8-3F83-4F84-8227-3017F5F6A4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9909304D-A2D1-456A-B65C-3E1A2424F17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inEnd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3F83-4F84-8227-3017F5F6A47D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EDD01205-A59D-445A-B9A7-33F6844D5A4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inEnd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3F83-4F84-8227-3017F5F6A47D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D4B7AAE-FE7E-4B00-843B-53DA410253A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inEnd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3F83-4F84-8227-3017F5F6A47D}"/>
                </c:ext>
              </c:extLst>
            </c:dLbl>
            <c:dLbl>
              <c:idx val="3"/>
              <c:layout>
                <c:manualLayout>
                  <c:x val="1.7749246189521693E-2"/>
                  <c:y val="4.8461617675228682E-17"/>
                </c:manualLayout>
              </c:layout>
              <c:tx>
                <c:rich>
                  <a:bodyPr/>
                  <a:lstStyle/>
                  <a:p>
                    <a:fld id="{F3A4DB26-64C4-4C3D-A2A6-41B4B77FFA7A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3F83-4F84-8227-3017F5F6A47D}"/>
                </c:ext>
              </c:extLst>
            </c:dLbl>
            <c:dLbl>
              <c:idx val="4"/>
              <c:layout>
                <c:manualLayout>
                  <c:x val="3.5390319760865901E-2"/>
                  <c:y val="-2.6431833593717319E-3"/>
                </c:manualLayout>
              </c:layout>
              <c:tx>
                <c:rich>
                  <a:bodyPr/>
                  <a:lstStyle/>
                  <a:p>
                    <a:fld id="{271D36EE-6C26-489B-BDCE-6BF3EEC5513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3F83-4F84-8227-3017F5F6A47D}"/>
                </c:ext>
              </c:extLst>
            </c:dLbl>
            <c:dLbl>
              <c:idx val="5"/>
              <c:layout>
                <c:manualLayout>
                  <c:x val="3.4785037176191969E-2"/>
                  <c:y val="2.0814106302636274E-7"/>
                </c:manualLayout>
              </c:layout>
              <c:tx>
                <c:rich>
                  <a:bodyPr/>
                  <a:lstStyle/>
                  <a:p>
                    <a:fld id="{11AC4180-0B7F-4109-B883-166B52D7CA1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3F83-4F84-8227-3017F5F6A47D}"/>
                </c:ext>
              </c:extLst>
            </c:dLbl>
            <c:dLbl>
              <c:idx val="6"/>
              <c:layout>
                <c:manualLayout>
                  <c:x val="2.0055873670766118E-2"/>
                  <c:y val="0"/>
                </c:manualLayout>
              </c:layout>
              <c:tx>
                <c:rich>
                  <a:bodyPr/>
                  <a:lstStyle/>
                  <a:p>
                    <a:fld id="{7CA6FC66-DF35-44DA-9BD4-BBD15EE26CF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3F83-4F84-8227-3017F5F6A47D}"/>
                </c:ext>
              </c:extLst>
            </c:dLbl>
            <c:dLbl>
              <c:idx val="7"/>
              <c:layout>
                <c:manualLayout>
                  <c:x val="3.645454469288565E-2"/>
                  <c:y val="2.6440159236238857E-3"/>
                </c:manualLayout>
              </c:layout>
              <c:tx>
                <c:rich>
                  <a:bodyPr/>
                  <a:lstStyle/>
                  <a:p>
                    <a:fld id="{6116857D-AAB2-4AF3-A54A-1E696FA5E43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3F83-4F84-8227-3017F5F6A47D}"/>
                </c:ext>
              </c:extLst>
            </c:dLbl>
            <c:dLbl>
              <c:idx val="8"/>
              <c:layout>
                <c:manualLayout>
                  <c:x val="2.4402327666217655E-2"/>
                  <c:y val="9.6923235350457363E-17"/>
                </c:manualLayout>
              </c:layout>
              <c:tx>
                <c:rich>
                  <a:bodyPr/>
                  <a:lstStyle/>
                  <a:p>
                    <a:fld id="{7FFBCB49-0DA6-42C6-9317-A94A61D11BC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7104-4497-A44E-3488B9AADA4E}"/>
                </c:ext>
              </c:extLst>
            </c:dLbl>
            <c:dLbl>
              <c:idx val="9"/>
              <c:layout>
                <c:manualLayout>
                  <c:x val="3.2024866669335295E-2"/>
                  <c:y val="2.0814106302636274E-7"/>
                </c:manualLayout>
              </c:layout>
              <c:tx>
                <c:rich>
                  <a:bodyPr/>
                  <a:lstStyle/>
                  <a:p>
                    <a:fld id="{D0B8C70D-D160-495E-AFE1-A60405EEEC1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2181-4E98-B293-CAD7BB6DADB4}"/>
                </c:ext>
              </c:extLst>
            </c:dLbl>
            <c:dLbl>
              <c:idx val="10"/>
              <c:layout>
                <c:manualLayout>
                  <c:x val="2.8787321647835755E-2"/>
                  <c:y val="2.0814106312328596E-7"/>
                </c:manualLayout>
              </c:layout>
              <c:tx>
                <c:rich>
                  <a:bodyPr/>
                  <a:lstStyle/>
                  <a:p>
                    <a:fld id="{D019DEDE-1B0D-4ADE-AF5C-E1DEC65A52C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2181-4E98-B293-CAD7BB6DADB4}"/>
                </c:ext>
              </c:extLst>
            </c:dLbl>
            <c:dLbl>
              <c:idx val="11"/>
              <c:layout>
                <c:manualLayout>
                  <c:x val="3.1106981974643667E-2"/>
                  <c:y val="2.0814106302636274E-7"/>
                </c:manualLayout>
              </c:layout>
              <c:tx>
                <c:rich>
                  <a:bodyPr/>
                  <a:lstStyle/>
                  <a:p>
                    <a:fld id="{E25E1937-C4FF-498B-A31C-AE37919C39D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2181-4E98-B293-CAD7BB6DADB4}"/>
                </c:ext>
              </c:extLst>
            </c:dLbl>
            <c:dLbl>
              <c:idx val="12"/>
              <c:layout>
                <c:manualLayout>
                  <c:x val="4.170603672097329E-2"/>
                  <c:y val="2.0814106302636274E-7"/>
                </c:manualLayout>
              </c:layout>
              <c:tx>
                <c:rich>
                  <a:bodyPr/>
                  <a:lstStyle/>
                  <a:p>
                    <a:fld id="{AF561E9C-E7D4-48CC-9850-B560452F892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7B64-493E-826C-E7F380D2206D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7096CBC6-A08F-4C0C-9A10-2DE8DEE05B1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inEnd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202-4189-B947-A4F3EB0CD23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General</c:formatCode>
                <c:ptCount val="14"/>
                <c:pt idx="0">
                  <c:v>3814</c:v>
                </c:pt>
                <c:pt idx="1">
                  <c:v>2010</c:v>
                </c:pt>
                <c:pt idx="2">
                  <c:v>1961</c:v>
                </c:pt>
                <c:pt idx="3">
                  <c:v>1096</c:v>
                </c:pt>
                <c:pt idx="4">
                  <c:v>939</c:v>
                </c:pt>
                <c:pt idx="5">
                  <c:v>985</c:v>
                </c:pt>
                <c:pt idx="6">
                  <c:v>909</c:v>
                </c:pt>
                <c:pt idx="7">
                  <c:v>905</c:v>
                </c:pt>
                <c:pt idx="8">
                  <c:v>899</c:v>
                </c:pt>
                <c:pt idx="9">
                  <c:v>851</c:v>
                </c:pt>
                <c:pt idx="10">
                  <c:v>890</c:v>
                </c:pt>
                <c:pt idx="11">
                  <c:v>827</c:v>
                </c:pt>
                <c:pt idx="12">
                  <c:v>795</c:v>
                </c:pt>
                <c:pt idx="13">
                  <c:v>674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List1!$F$2:$F$18</c15:f>
                <c15:dlblRangeCache>
                  <c:ptCount val="17"/>
                  <c:pt idx="0">
                    <c:v>57,3 %</c:v>
                  </c:pt>
                  <c:pt idx="1">
                    <c:v>58,4 %</c:v>
                  </c:pt>
                  <c:pt idx="2">
                    <c:v>58,2 %</c:v>
                  </c:pt>
                  <c:pt idx="3">
                    <c:v>57,5 %</c:v>
                  </c:pt>
                  <c:pt idx="4">
                    <c:v>59,2 %</c:v>
                  </c:pt>
                  <c:pt idx="5">
                    <c:v>58,6 %</c:v>
                  </c:pt>
                  <c:pt idx="6">
                    <c:v>56,3 %</c:v>
                  </c:pt>
                  <c:pt idx="7">
                    <c:v>57,1 %</c:v>
                  </c:pt>
                  <c:pt idx="8">
                    <c:v>56,2 %</c:v>
                  </c:pt>
                  <c:pt idx="9">
                    <c:v>55,4 %</c:v>
                  </c:pt>
                  <c:pt idx="10">
                    <c:v>55,2 %</c:v>
                  </c:pt>
                  <c:pt idx="11">
                    <c:v>57,4 %</c:v>
                  </c:pt>
                  <c:pt idx="12">
                    <c:v>55,6 %</c:v>
                  </c:pt>
                  <c:pt idx="13">
                    <c:v>52,6 %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1-3F83-4F84-8227-3017F5F6A47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99564752"/>
        <c:axId val="399562008"/>
      </c:barChart>
      <c:catAx>
        <c:axId val="3995647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2008"/>
        <c:crosses val="autoZero"/>
        <c:auto val="1"/>
        <c:lblAlgn val="ctr"/>
        <c:lblOffset val="100"/>
        <c:noMultiLvlLbl val="0"/>
      </c:catAx>
      <c:valAx>
        <c:axId val="39956200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zemřelých na diagnózy I70</a:t>
                </a:r>
                <a:endParaRPr lang="cs-CZ" sz="1400" dirty="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99564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Sheet1!$B$2:$O$2</c:f>
              <c:numCache>
                <c:formatCode>0.0</c:formatCode>
                <c:ptCount val="14"/>
                <c:pt idx="0">
                  <c:v>35.723793639344414</c:v>
                </c:pt>
                <c:pt idx="1">
                  <c:v>18.360379083231113</c:v>
                </c:pt>
                <c:pt idx="2">
                  <c:v>18.699489771064819</c:v>
                </c:pt>
                <c:pt idx="3">
                  <c:v>10.969164893971268</c:v>
                </c:pt>
                <c:pt idx="4">
                  <c:v>8.0140350143642873</c:v>
                </c:pt>
                <c:pt idx="5">
                  <c:v>8.8320670766054246</c:v>
                </c:pt>
                <c:pt idx="6">
                  <c:v>6.0881365785065213</c:v>
                </c:pt>
                <c:pt idx="7">
                  <c:v>5.4034703788508169</c:v>
                </c:pt>
                <c:pt idx="8">
                  <c:v>7.4504292463213506</c:v>
                </c:pt>
                <c:pt idx="9">
                  <c:v>6.2975400446955137</c:v>
                </c:pt>
                <c:pt idx="10">
                  <c:v>6.9386974541749806</c:v>
                </c:pt>
                <c:pt idx="11">
                  <c:v>3.7293081667187216</c:v>
                </c:pt>
                <c:pt idx="12" formatCode="General">
                  <c:v>5.1475988167386184</c:v>
                </c:pt>
                <c:pt idx="13" formatCode="General">
                  <c:v>5.6801947101895802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79C-4CED-8CFF-3564A3BB2A3F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max (max-min)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 w="25401">
              <a:noFill/>
            </a:ln>
          </c:spP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Sheet1!$B$3:$O$3</c:f>
              <c:numCache>
                <c:formatCode>0.0</c:formatCode>
                <c:ptCount val="14"/>
                <c:pt idx="0">
                  <c:v>57.248356975539586</c:v>
                </c:pt>
                <c:pt idx="1">
                  <c:v>33.366201460326295</c:v>
                </c:pt>
                <c:pt idx="2">
                  <c:v>23.947394031053641</c:v>
                </c:pt>
                <c:pt idx="3">
                  <c:v>15.176270725753177</c:v>
                </c:pt>
                <c:pt idx="4">
                  <c:v>16.417761739322209</c:v>
                </c:pt>
                <c:pt idx="5">
                  <c:v>12.8103006148781</c:v>
                </c:pt>
                <c:pt idx="6">
                  <c:v>19.748947809703512</c:v>
                </c:pt>
                <c:pt idx="7">
                  <c:v>22.341662006841311</c:v>
                </c:pt>
                <c:pt idx="8">
                  <c:v>15.793222331341498</c:v>
                </c:pt>
                <c:pt idx="9">
                  <c:v>16.924183878034199</c:v>
                </c:pt>
                <c:pt idx="10">
                  <c:v>19.348228878980088</c:v>
                </c:pt>
                <c:pt idx="11">
                  <c:v>26.045402573781967</c:v>
                </c:pt>
                <c:pt idx="12" formatCode="General">
                  <c:v>25.42824011914982</c:v>
                </c:pt>
                <c:pt idx="13" formatCode="General">
                  <c:v>21.26754284759086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33164512"/>
        <c:axId val="326458888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Česká republika</c:v>
                </c:pt>
              </c:strCache>
            </c:strRef>
          </c:tx>
          <c:spPr>
            <a:ln w="25401">
              <a:solidFill>
                <a:srgbClr val="037BC1"/>
              </a:solidFill>
              <a:prstDash val="solid"/>
            </a:ln>
          </c:spPr>
          <c:marker>
            <c:symbol val="none"/>
          </c:marker>
          <c:cat>
            <c:strRef>
              <c:f>Sheet1!$B$1:$O$1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Sheet1!$B$4:$O$4</c:f>
              <c:numCache>
                <c:formatCode>#\ ##0.0</c:formatCode>
                <c:ptCount val="14"/>
                <c:pt idx="0">
                  <c:v>63.221735592821261</c:v>
                </c:pt>
                <c:pt idx="1">
                  <c:v>32.763961926410545</c:v>
                </c:pt>
                <c:pt idx="2">
                  <c:v>32.027006145324442</c:v>
                </c:pt>
                <c:pt idx="3">
                  <c:v>18.121423813110951</c:v>
                </c:pt>
                <c:pt idx="4">
                  <c:v>15.049901430737005</c:v>
                </c:pt>
                <c:pt idx="5">
                  <c:v>15.918372103886707</c:v>
                </c:pt>
                <c:pt idx="6">
                  <c:v>15.256900107951548</c:v>
                </c:pt>
                <c:pt idx="7">
                  <c:v>14.938659601670302</c:v>
                </c:pt>
                <c:pt idx="8">
                  <c:v>15.033146162369247</c:v>
                </c:pt>
                <c:pt idx="9">
                  <c:v>14.353925153304129</c:v>
                </c:pt>
                <c:pt idx="10">
                  <c:v>15.053574747446149</c:v>
                </c:pt>
                <c:pt idx="11">
                  <c:v>13.711516352029205</c:v>
                </c:pt>
                <c:pt idx="12" formatCode="General">
                  <c:v>13.281255445756203</c:v>
                </c:pt>
                <c:pt idx="13" formatCode="General">
                  <c:v>11.77601630881734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79C-4CED-8CFF-3564A3BB2A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33164512"/>
        <c:axId val="326458888"/>
      </c:lineChart>
      <c:catAx>
        <c:axId val="33316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26458888"/>
        <c:crosses val="autoZero"/>
        <c:auto val="1"/>
        <c:lblAlgn val="ctr"/>
        <c:lblOffset val="100"/>
        <c:tickMarkSkip val="1"/>
        <c:noMultiLvlLbl val="0"/>
      </c:catAx>
      <c:valAx>
        <c:axId val="326458888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333164512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5922330097088"/>
          <c:y val="4.4334975369458129E-2"/>
          <c:w val="0.87534578031878918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  <c:pt idx="0">
                  <c:v>kohorta 1994–1999</c:v>
                </c:pt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Sheet1!$B$2:$F$2</c:f>
              <c:numCache>
                <c:formatCode>0.000</c:formatCode>
                <c:ptCount val="5"/>
                <c:pt idx="0">
                  <c:v>0.16425481252934468</c:v>
                </c:pt>
                <c:pt idx="1">
                  <c:v>4.3535948254415792E-2</c:v>
                </c:pt>
                <c:pt idx="2">
                  <c:v>9.1730368311327304E-2</c:v>
                </c:pt>
                <c:pt idx="3">
                  <c:v>0.18856658368510301</c:v>
                </c:pt>
                <c:pt idx="4">
                  <c:v>0.3165861326192001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DA0-4AE2-81AA-30EFA57A9E54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  <c:pt idx="0">
                  <c:v>kohorta 2000–2009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Sheet1!$B$3:$F$3</c:f>
              <c:numCache>
                <c:formatCode>0.000</c:formatCode>
                <c:ptCount val="5"/>
                <c:pt idx="0">
                  <c:v>0.12438752846897659</c:v>
                </c:pt>
                <c:pt idx="1">
                  <c:v>3.0763688760806915E-2</c:v>
                </c:pt>
                <c:pt idx="2">
                  <c:v>5.6207928197456992E-2</c:v>
                </c:pt>
                <c:pt idx="3">
                  <c:v>0.13455237289927069</c:v>
                </c:pt>
                <c:pt idx="4">
                  <c:v>0.24778578176665092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DA0-4AE2-81AA-30EFA57A9E54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Sheet1!$B$4:$F$4</c:f>
              <c:numCache>
                <c:formatCode>0.000</c:formatCode>
                <c:ptCount val="5"/>
                <c:pt idx="0">
                  <c:v>7.9231807913581587E-2</c:v>
                </c:pt>
                <c:pt idx="1">
                  <c:v>1.578067049669115E-2</c:v>
                </c:pt>
                <c:pt idx="2">
                  <c:v>3.2439815605258666E-2</c:v>
                </c:pt>
                <c:pt idx="3">
                  <c:v>7.783026295071642E-2</c:v>
                </c:pt>
                <c:pt idx="4">
                  <c:v>0.17739325283206772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DA0-4AE2-81AA-30EFA57A9E54}"/>
            </c:ext>
          </c:extLst>
        </c:ser>
        <c:ser>
          <c:idx val="1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Sheet1!$B$5:$F$5</c:f>
              <c:numCache>
                <c:formatCode>0.000</c:formatCode>
                <c:ptCount val="5"/>
                <c:pt idx="0">
                  <c:v>6.9749939305656719E-2</c:v>
                </c:pt>
                <c:pt idx="1">
                  <c:v>1.4336917562724014E-2</c:v>
                </c:pt>
                <c:pt idx="2">
                  <c:v>2.9217719132893498E-2</c:v>
                </c:pt>
                <c:pt idx="3">
                  <c:v>7.0176427484358261E-2</c:v>
                </c:pt>
                <c:pt idx="4">
                  <c:v>0.16159620703279337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DA0-4AE2-81AA-30EFA57A9E54}"/>
            </c:ext>
          </c:extLst>
        </c:ser>
        <c:ser>
          <c:idx val="4"/>
          <c:order val="4"/>
          <c:tx>
            <c:strRef>
              <c:f>Sheet1!$A$4</c:f>
              <c:strCache>
                <c:ptCount val="1"/>
                <c:pt idx="0">
                  <c:v>kohorta 2010–2019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Sheet1!$B$6:$F$6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DA0-4AE2-81AA-30EFA57A9E54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  <c:pt idx="0">
                  <c:v>kohorta 2020–2022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ADA0-4AE2-81AA-30EFA57A9E54}"/>
              </c:ext>
            </c:extLst>
          </c:dPt>
          <c:dPt>
            <c:idx val="5"/>
            <c:marker>
              <c:spPr>
                <a:solidFill>
                  <a:srgbClr val="339966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DA0-4AE2-81AA-30EFA57A9E54}"/>
              </c:ext>
            </c:extLst>
          </c:dPt>
          <c:dPt>
            <c:idx val="6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ADA0-4AE2-81AA-30EFA57A9E54}"/>
              </c:ext>
            </c:extLst>
          </c:dPt>
          <c:dPt>
            <c:idx val="7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ADA0-4AE2-81AA-30EFA57A9E54}"/>
              </c:ext>
            </c:extLst>
          </c:dPt>
          <c:dPt>
            <c:idx val="8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ADA0-4AE2-81AA-30EFA57A9E54}"/>
              </c:ext>
            </c:extLst>
          </c:dPt>
          <c:dPt>
            <c:idx val="10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ADA0-4AE2-81AA-30EFA57A9E54}"/>
              </c:ext>
            </c:extLst>
          </c:dPt>
          <c:dPt>
            <c:idx val="13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Sheet1!$B$7:$F$7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DA0-4AE2-81AA-30EFA57A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0.5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b="1"/>
                </a:pPr>
                <a:r>
                  <a:rPr lang="cs-CZ" b="1" dirty="0"/>
                  <a:t>Hospitalizační mortalita</a:t>
                </a:r>
              </a:p>
            </c:rich>
          </c:tx>
          <c:overlay val="0"/>
        </c:title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+mn-lt"/>
          <a:ea typeface="Arial"/>
          <a:cs typeface="Arial" panose="020B0604020202020204" pitchFamily="34" charset="0"/>
        </a:defRPr>
      </a:pPr>
      <a:endParaRPr lang="cs-CZ"/>
    </a:p>
  </c:txPr>
  <c:externalData r:id="rId1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5922330097088"/>
          <c:y val="4.4334975369458129E-2"/>
          <c:w val="0.87534578031878918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  <c:pt idx="0">
                  <c:v>kohorta 1994–1999</c:v>
                </c:pt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Sheet1!$B$2:$F$2</c:f>
              <c:numCache>
                <c:formatCode>0.000</c:formatCode>
                <c:ptCount val="5"/>
                <c:pt idx="0">
                  <c:v>0.17395351461130543</c:v>
                </c:pt>
                <c:pt idx="1">
                  <c:v>0.13842482100238662</c:v>
                </c:pt>
                <c:pt idx="2">
                  <c:v>0.12409626621768842</c:v>
                </c:pt>
                <c:pt idx="3">
                  <c:v>0.15774012484918429</c:v>
                </c:pt>
                <c:pt idx="4">
                  <c:v>0.2301753717117804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DA0-4AE2-81AA-30EFA57A9E54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  <c:pt idx="0">
                  <c:v>kohorta 2000–2009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Sheet1!$B$3:$F$3</c:f>
              <c:numCache>
                <c:formatCode>0.000</c:formatCode>
                <c:ptCount val="5"/>
                <c:pt idx="0">
                  <c:v>0.16544209043449437</c:v>
                </c:pt>
                <c:pt idx="1">
                  <c:v>0.11089911757691391</c:v>
                </c:pt>
                <c:pt idx="2">
                  <c:v>0.1070406410990269</c:v>
                </c:pt>
                <c:pt idx="3">
                  <c:v>0.14370254145358749</c:v>
                </c:pt>
                <c:pt idx="4">
                  <c:v>0.22048420461220217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DA0-4AE2-81AA-30EFA57A9E54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Sheet1!$B$4:$F$4</c:f>
              <c:numCache>
                <c:formatCode>0.000</c:formatCode>
                <c:ptCount val="5"/>
                <c:pt idx="0">
                  <c:v>0.15574978118468635</c:v>
                </c:pt>
                <c:pt idx="1">
                  <c:v>6.8980230408192289E-2</c:v>
                </c:pt>
                <c:pt idx="2">
                  <c:v>8.3824747794726845E-2</c:v>
                </c:pt>
                <c:pt idx="3">
                  <c:v>0.121603497462117</c:v>
                </c:pt>
                <c:pt idx="4">
                  <c:v>0.21495022388384125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DA0-4AE2-81AA-30EFA57A9E54}"/>
            </c:ext>
          </c:extLst>
        </c:ser>
        <c:ser>
          <c:idx val="1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Sheet1!$B$5:$F$5</c:f>
              <c:numCache>
                <c:formatCode>0.000</c:formatCode>
                <c:ptCount val="5"/>
                <c:pt idx="0">
                  <c:v>0.16578702921803751</c:v>
                </c:pt>
                <c:pt idx="1">
                  <c:v>5.1948051948051951E-2</c:v>
                </c:pt>
                <c:pt idx="2">
                  <c:v>8.3341611204926988E-2</c:v>
                </c:pt>
                <c:pt idx="3">
                  <c:v>0.13098919009611468</c:v>
                </c:pt>
                <c:pt idx="4">
                  <c:v>0.22975452516736922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DA0-4AE2-81AA-30EFA57A9E54}"/>
            </c:ext>
          </c:extLst>
        </c:ser>
        <c:ser>
          <c:idx val="4"/>
          <c:order val="4"/>
          <c:tx>
            <c:strRef>
              <c:f>Sheet1!$A$4</c:f>
              <c:strCache>
                <c:ptCount val="1"/>
                <c:pt idx="0">
                  <c:v>kohorta 2010–2019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Sheet1!$B$6:$F$6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DA0-4AE2-81AA-30EFA57A9E54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  <c:pt idx="0">
                  <c:v>kohorta 2020–2022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ADA0-4AE2-81AA-30EFA57A9E54}"/>
              </c:ext>
            </c:extLst>
          </c:dPt>
          <c:dPt>
            <c:idx val="5"/>
            <c:marker>
              <c:spPr>
                <a:solidFill>
                  <a:srgbClr val="339966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DA0-4AE2-81AA-30EFA57A9E54}"/>
              </c:ext>
            </c:extLst>
          </c:dPt>
          <c:dPt>
            <c:idx val="6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ADA0-4AE2-81AA-30EFA57A9E54}"/>
              </c:ext>
            </c:extLst>
          </c:dPt>
          <c:dPt>
            <c:idx val="7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ADA0-4AE2-81AA-30EFA57A9E54}"/>
              </c:ext>
            </c:extLst>
          </c:dPt>
          <c:dPt>
            <c:idx val="8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ADA0-4AE2-81AA-30EFA57A9E54}"/>
              </c:ext>
            </c:extLst>
          </c:dPt>
          <c:dPt>
            <c:idx val="10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ADA0-4AE2-81AA-30EFA57A9E54}"/>
              </c:ext>
            </c:extLst>
          </c:dPt>
          <c:dPt>
            <c:idx val="13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Sheet1!$B$7:$F$7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DA0-4AE2-81AA-30EFA57A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0.5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b="1"/>
                </a:pPr>
                <a:r>
                  <a:rPr lang="cs-CZ" b="1" dirty="0"/>
                  <a:t>Hospitalizační mortalita</a:t>
                </a:r>
              </a:p>
            </c:rich>
          </c:tx>
          <c:overlay val="0"/>
        </c:title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+mn-lt"/>
          <a:ea typeface="Arial"/>
          <a:cs typeface="Arial" panose="020B0604020202020204" pitchFamily="34" charset="0"/>
        </a:defRPr>
      </a:pPr>
      <a:endParaRPr lang="cs-CZ"/>
    </a:p>
  </c:txPr>
  <c:externalData r:id="rId1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5922330097088"/>
          <c:y val="4.4334975369458129E-2"/>
          <c:w val="0.87534578031878918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  <c:pt idx="0">
                  <c:v>kohorta 1994–1999</c:v>
                </c:pt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Sheet1!$B$2:$F$2</c:f>
              <c:numCache>
                <c:formatCode>0.000</c:formatCode>
                <c:ptCount val="5"/>
                <c:pt idx="0">
                  <c:v>0.31091047536168798</c:v>
                </c:pt>
                <c:pt idx="1">
                  <c:v>0.63737201365187757</c:v>
                </c:pt>
                <c:pt idx="2">
                  <c:v>0.45686476920807828</c:v>
                </c:pt>
                <c:pt idx="3">
                  <c:v>0.32410876132930649</c:v>
                </c:pt>
                <c:pt idx="4">
                  <c:v>0.1811555690532238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DA0-4AE2-81AA-30EFA57A9E54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  <c:pt idx="0">
                  <c:v>kohorta 2000–2009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Sheet1!$B$3:$F$3</c:f>
              <c:numCache>
                <c:formatCode>0.000</c:formatCode>
                <c:ptCount val="5"/>
                <c:pt idx="0">
                  <c:v>0.31632357984922638</c:v>
                </c:pt>
                <c:pt idx="1">
                  <c:v>0.6473348977539356</c:v>
                </c:pt>
                <c:pt idx="2">
                  <c:v>0.49277405710257299</c:v>
                </c:pt>
                <c:pt idx="3">
                  <c:v>0.34475764146323368</c:v>
                </c:pt>
                <c:pt idx="4">
                  <c:v>0.1797748447204964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DA0-4AE2-81AA-30EFA57A9E54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Sheet1!$B$4:$F$4</c:f>
              <c:numCache>
                <c:formatCode>0.000</c:formatCode>
                <c:ptCount val="5"/>
                <c:pt idx="0">
                  <c:v>0.3079194126922577</c:v>
                </c:pt>
                <c:pt idx="1">
                  <c:v>0.71696679919378703</c:v>
                </c:pt>
                <c:pt idx="2">
                  <c:v>0.52101942739111651</c:v>
                </c:pt>
                <c:pt idx="3">
                  <c:v>0.35838805065278612</c:v>
                </c:pt>
                <c:pt idx="4">
                  <c:v>0.1644838016454328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DA0-4AE2-81AA-30EFA57A9E54}"/>
            </c:ext>
          </c:extLst>
        </c:ser>
        <c:ser>
          <c:idx val="1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C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Sheet1!$B$5:$F$5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DA0-4AE2-81AA-30EFA57A9E54}"/>
            </c:ext>
          </c:extLst>
        </c:ser>
        <c:ser>
          <c:idx val="4"/>
          <c:order val="4"/>
          <c:tx>
            <c:strRef>
              <c:f>Sheet1!$A$4</c:f>
              <c:strCache>
                <c:ptCount val="1"/>
                <c:pt idx="0">
                  <c:v>kohorta 2010–2019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Sheet1!$B$6:$F$6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ADA0-4AE2-81AA-30EFA57A9E54}"/>
            </c:ext>
          </c:extLst>
        </c:ser>
        <c:ser>
          <c:idx val="5"/>
          <c:order val="5"/>
          <c:tx>
            <c:strRef>
              <c:f>Sheet1!$A$5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diamond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"/>
            <c:marker>
              <c:spPr>
                <a:solidFill>
                  <a:srgbClr val="0000FF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ADA0-4AE2-81AA-30EFA57A9E54}"/>
              </c:ext>
            </c:extLst>
          </c:dPt>
          <c:dPt>
            <c:idx val="2"/>
            <c:marker>
              <c:spPr>
                <a:solidFill>
                  <a:srgbClr val="99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ADA0-4AE2-81AA-30EFA57A9E54}"/>
              </c:ext>
            </c:extLst>
          </c:dPt>
          <c:dPt>
            <c:idx val="3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ADA0-4AE2-81AA-30EFA57A9E54}"/>
              </c:ext>
            </c:extLst>
          </c:dPt>
          <c:dPt>
            <c:idx val="4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ADA0-4AE2-81AA-30EFA57A9E54}"/>
              </c:ext>
            </c:extLst>
          </c:dPt>
          <c:dPt>
            <c:idx val="5"/>
            <c:marker>
              <c:spPr>
                <a:solidFill>
                  <a:srgbClr val="339966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ADA0-4AE2-81AA-30EFA57A9E54}"/>
              </c:ext>
            </c:extLst>
          </c:dPt>
          <c:dPt>
            <c:idx val="6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ADA0-4AE2-81AA-30EFA57A9E54}"/>
              </c:ext>
            </c:extLst>
          </c:dPt>
          <c:dPt>
            <c:idx val="7"/>
            <c:marker>
              <c:spPr>
                <a:solidFill>
                  <a:srgbClr val="FFCC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ADA0-4AE2-81AA-30EFA57A9E54}"/>
              </c:ext>
            </c:extLst>
          </c:dPt>
          <c:dPt>
            <c:idx val="8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ADA0-4AE2-81AA-30EFA57A9E54}"/>
              </c:ext>
            </c:extLst>
          </c:dPt>
          <c:dPt>
            <c:idx val="10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ADA0-4AE2-81AA-30EFA57A9E54}"/>
              </c:ext>
            </c:extLst>
          </c:dPt>
          <c:dPt>
            <c:idx val="13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ADA0-4AE2-81AA-30EFA57A9E54}"/>
              </c:ext>
            </c:extLst>
          </c:dPt>
          <c:cat>
            <c:strRef>
              <c:f>Sheet1!$B$1:$F$1</c:f>
              <c:strCache>
                <c:ptCount val="5"/>
                <c:pt idx="0">
                  <c:v>celkem</c:v>
                </c:pt>
                <c:pt idx="1">
                  <c:v>&lt;50</c:v>
                </c:pt>
                <c:pt idx="2">
                  <c:v>50-64</c:v>
                </c:pt>
                <c:pt idx="3">
                  <c:v>65-79</c:v>
                </c:pt>
                <c:pt idx="4">
                  <c:v>80+</c:v>
                </c:pt>
              </c:strCache>
            </c:strRef>
          </c:cat>
          <c:val>
            <c:numRef>
              <c:f>Sheet1!$B$7:$F$7</c:f>
              <c:numCache>
                <c:formatCode>General</c:formatCode>
                <c:ptCount val="5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ADA0-4AE2-81AA-30EFA57A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1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b="1"/>
                </a:pPr>
                <a:r>
                  <a:rPr lang="cs-CZ" b="1" dirty="0"/>
                  <a:t>Pravděpodobnost 5letého přežití</a:t>
                </a:r>
              </a:p>
            </c:rich>
          </c:tx>
          <c:overlay val="0"/>
        </c:title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00" b="0" i="0" u="none" strike="noStrike" baseline="0">
          <a:solidFill>
            <a:schemeClr val="tx1"/>
          </a:solidFill>
          <a:latin typeface="+mn-lt"/>
          <a:ea typeface="Arial"/>
          <a:cs typeface="Arial" panose="020B0604020202020204" pitchFamily="34" charset="0"/>
        </a:defRPr>
      </a:pPr>
      <a:endParaRPr lang="cs-CZ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8E0-4563-9FB3-E75862551B65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8E0-4563-9FB3-E75862551B65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4199.411929114156</c:v>
                </c:pt>
                <c:pt idx="1">
                  <c:v>4154.1183005047187</c:v>
                </c:pt>
                <c:pt idx="2">
                  <c:v>3875.0321429171727</c:v>
                </c:pt>
                <c:pt idx="3">
                  <c:v>3682.3635160447611</c:v>
                </c:pt>
                <c:pt idx="4">
                  <c:v>3679.5752969840914</c:v>
                </c:pt>
                <c:pt idx="5">
                  <c:v>3540.5677509614611</c:v>
                </c:pt>
                <c:pt idx="6">
                  <c:v>3531.5723058188</c:v>
                </c:pt>
                <c:pt idx="7">
                  <c:v>3416.4361610998681</c:v>
                </c:pt>
                <c:pt idx="8">
                  <c:v>3356.6326752948362</c:v>
                </c:pt>
                <c:pt idx="9">
                  <c:v>3354.2116406471232</c:v>
                </c:pt>
                <c:pt idx="10">
                  <c:v>3154.5611679620756</c:v>
                </c:pt>
                <c:pt idx="11">
                  <c:v>3061.6377718095569</c:v>
                </c:pt>
                <c:pt idx="12">
                  <c:v>2930.24414931605</c:v>
                </c:pt>
                <c:pt idx="13">
                  <c:v>2845.5468485693773</c:v>
                </c:pt>
                <c:pt idx="14">
                  <c:v>2793.4813944237976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8E0-4563-9FB3-E75862551B6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78E0-4563-9FB3-E75862551B6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C-78E0-4563-9FB3-E75862551B65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78E0-4563-9FB3-E75862551B6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715-4F9E-A299-B7470A42CF8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78E0-4563-9FB3-E75862551B65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Středočeský kraj</c:v>
                </c:pt>
                <c:pt idx="2">
                  <c:v>Karlovarský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Kraj Vysočina</c:v>
                </c:pt>
                <c:pt idx="10">
                  <c:v>Pardubický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Zlínský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#,##0">
                  <c:v>3540.5677509614611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E0-4563-9FB3-E75862551B6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  <c:majorUnit val="15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9222747662534557"/>
          <c:y val="8.147662721172666E-2"/>
          <c:w val="0.57005479255801905"/>
          <c:h val="0.8400864022996189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rgbClr val="203864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58A-4AF5-9EC6-CF1C13229B80}"/>
              </c:ext>
            </c:extLst>
          </c:dPt>
          <c:dPt>
            <c:idx val="4"/>
            <c:invertIfNegative val="0"/>
            <c:bubble3D val="0"/>
            <c:spPr>
              <a:solidFill>
                <a:srgbClr val="2038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BAD9-4166-9D9C-45DCBE2BD14E}"/>
              </c:ext>
            </c:extLst>
          </c:dPt>
          <c:dLbls>
            <c:dLbl>
              <c:idx val="3"/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197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958A-4AF5-9EC6-CF1C13229B80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Hlavní město Praha</c:v>
                </c:pt>
                <c:pt idx="1">
                  <c:v>Moravskoslezský kraj</c:v>
                </c:pt>
                <c:pt idx="2">
                  <c:v>Karlovarský kraj</c:v>
                </c:pt>
                <c:pt idx="3">
                  <c:v>ČR</c:v>
                </c:pt>
                <c:pt idx="4">
                  <c:v>Olomoucký kraj</c:v>
                </c:pt>
                <c:pt idx="5">
                  <c:v>Středočeský kraj</c:v>
                </c:pt>
                <c:pt idx="6">
                  <c:v>Zlínský kraj</c:v>
                </c:pt>
                <c:pt idx="7">
                  <c:v>Jihomoravský kraj</c:v>
                </c:pt>
                <c:pt idx="8">
                  <c:v>Ústecký kraj</c:v>
                </c:pt>
                <c:pt idx="9">
                  <c:v>Královéhradecký kraj</c:v>
                </c:pt>
                <c:pt idx="10">
                  <c:v>Jihočeský kraj</c:v>
                </c:pt>
                <c:pt idx="11">
                  <c:v>Kraj Vysočina</c:v>
                </c:pt>
                <c:pt idx="12">
                  <c:v>Pardubický kraj</c:v>
                </c:pt>
                <c:pt idx="13">
                  <c:v>Liberecký kraj</c:v>
                </c:pt>
                <c:pt idx="14">
                  <c:v>Plzeňský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13.447588025669951</c:v>
                </c:pt>
                <c:pt idx="1">
                  <c:v>8.92424160784525</c:v>
                </c:pt>
                <c:pt idx="2">
                  <c:v>7.5498115978833082</c:v>
                </c:pt>
                <c:pt idx="3">
                  <c:v>7.0635088444889531</c:v>
                </c:pt>
                <c:pt idx="4">
                  <c:v>6.8273149757947866</c:v>
                </c:pt>
                <c:pt idx="5">
                  <c:v>6.7255431926994227</c:v>
                </c:pt>
                <c:pt idx="6">
                  <c:v>6.3874047284058255</c:v>
                </c:pt>
                <c:pt idx="7">
                  <c:v>5.9534588355530635</c:v>
                </c:pt>
                <c:pt idx="8">
                  <c:v>5.9251432218213154</c:v>
                </c:pt>
                <c:pt idx="9">
                  <c:v>5.4276637164298993</c:v>
                </c:pt>
                <c:pt idx="10">
                  <c:v>5.0811834538189711</c:v>
                </c:pt>
                <c:pt idx="11">
                  <c:v>4.6810909282408266</c:v>
                </c:pt>
                <c:pt idx="12">
                  <c:v>4.5639263458353216</c:v>
                </c:pt>
                <c:pt idx="13">
                  <c:v>4.4757748685241134</c:v>
                </c:pt>
                <c:pt idx="14">
                  <c:v>4.1787991134259803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58A-4AF5-9EC6-CF1C13229B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18496656"/>
        <c:axId val="718496328"/>
      </c:barChart>
      <c:catAx>
        <c:axId val="7184966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18496328"/>
        <c:crosses val="autoZero"/>
        <c:auto val="1"/>
        <c:lblAlgn val="ctr"/>
        <c:lblOffset val="100"/>
        <c:noMultiLvlLbl val="0"/>
      </c:catAx>
      <c:valAx>
        <c:axId val="718496328"/>
        <c:scaling>
          <c:orientation val="minMax"/>
        </c:scaling>
        <c:delete val="0"/>
        <c:axPos val="t"/>
        <c:numFmt formatCode="0" sourceLinked="0"/>
        <c:majorTickMark val="out"/>
        <c:minorTickMark val="none"/>
        <c:tickLblPos val="nextTo"/>
        <c:spPr>
          <a:noFill/>
          <a:ln>
            <a:solidFill>
              <a:sysClr val="windowText" lastClr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18496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Hlavní město Praha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Středočeský kraj</c:v>
                </c:pt>
                <c:pt idx="4">
                  <c:v>Jihočeský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Jihomoravský kraj</c:v>
                </c:pt>
                <c:pt idx="8">
                  <c:v>Plzeňský kraj</c:v>
                </c:pt>
                <c:pt idx="9">
                  <c:v>Pardubický kraj</c:v>
                </c:pt>
                <c:pt idx="10">
                  <c:v>Karlovarský kraj</c:v>
                </c:pt>
                <c:pt idx="11">
                  <c:v>Kraj Vysočina</c:v>
                </c:pt>
                <c:pt idx="12">
                  <c:v>Zlínský kraj</c:v>
                </c:pt>
                <c:pt idx="13">
                  <c:v>Olomoucký kraj</c:v>
                </c:pt>
                <c:pt idx="15">
                  <c:v>≤ 2000</c:v>
                </c:pt>
                <c:pt idx="16">
                  <c:v>2001 - 5000</c:v>
                </c:pt>
                <c:pt idx="17">
                  <c:v>5001 - 10000</c:v>
                </c:pt>
                <c:pt idx="18">
                  <c:v>10001 - 50000</c:v>
                </c:pt>
                <c:pt idx="19">
                  <c:v>50001 - 100000</c:v>
                </c:pt>
                <c:pt idx="20">
                  <c:v>&gt; 100 000 </c:v>
                </c:pt>
              </c:strCache>
            </c:strRef>
          </c:cat>
          <c:val>
            <c:numRef>
              <c:f>Sheet1!$B$2:$B$22</c:f>
              <c:numCache>
                <c:formatCode>0</c:formatCode>
                <c:ptCount val="21"/>
                <c:pt idx="0">
                  <c:v>50.000000000000007</c:v>
                </c:pt>
                <c:pt idx="1">
                  <c:v>13.000000000000005</c:v>
                </c:pt>
                <c:pt idx="2">
                  <c:v>10.000000000000002</c:v>
                </c:pt>
                <c:pt idx="3">
                  <c:v>9.0000000000000036</c:v>
                </c:pt>
                <c:pt idx="4">
                  <c:v>8</c:v>
                </c:pt>
                <c:pt idx="5">
                  <c:v>7.0000000000000018</c:v>
                </c:pt>
                <c:pt idx="6">
                  <c:v>5</c:v>
                </c:pt>
                <c:pt idx="7">
                  <c:v>5</c:v>
                </c:pt>
                <c:pt idx="8">
                  <c:v>3.0000000000000009</c:v>
                </c:pt>
                <c:pt idx="9">
                  <c:v>2</c:v>
                </c:pt>
                <c:pt idx="10">
                  <c:v>1.9999999999999998</c:v>
                </c:pt>
                <c:pt idx="11">
                  <c:v>1</c:v>
                </c:pt>
                <c:pt idx="12">
                  <c:v>1</c:v>
                </c:pt>
                <c:pt idx="13">
                  <c:v>0</c:v>
                </c:pt>
                <c:pt idx="15">
                  <c:v>1.0000000000000002</c:v>
                </c:pt>
                <c:pt idx="16">
                  <c:v>4</c:v>
                </c:pt>
                <c:pt idx="17">
                  <c:v>13.000000000000004</c:v>
                </c:pt>
                <c:pt idx="18">
                  <c:v>27.000000000000011</c:v>
                </c:pt>
                <c:pt idx="19">
                  <c:v>11.999999999999996</c:v>
                </c:pt>
                <c:pt idx="20">
                  <c:v>58.000000000000057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F4-4093-AAA8-0C948788A2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Sheet1!$A$2:$A$22</c:f>
              <c:strCache>
                <c:ptCount val="21"/>
                <c:pt idx="0">
                  <c:v>Hlavní město Praha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Středočeský kraj</c:v>
                </c:pt>
                <c:pt idx="4">
                  <c:v>Jihočeský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Jihomoravský kraj</c:v>
                </c:pt>
                <c:pt idx="8">
                  <c:v>Plzeňský kraj</c:v>
                </c:pt>
                <c:pt idx="9">
                  <c:v>Pardubický kraj</c:v>
                </c:pt>
                <c:pt idx="10">
                  <c:v>Karlovarský kraj</c:v>
                </c:pt>
                <c:pt idx="11">
                  <c:v>Kraj Vysočina</c:v>
                </c:pt>
                <c:pt idx="12">
                  <c:v>Zlínský kraj</c:v>
                </c:pt>
                <c:pt idx="13">
                  <c:v>Olomoucký kraj</c:v>
                </c:pt>
                <c:pt idx="15">
                  <c:v>≤ 2000</c:v>
                </c:pt>
                <c:pt idx="16">
                  <c:v>2001 - 5000</c:v>
                </c:pt>
                <c:pt idx="17">
                  <c:v>5001 - 10000</c:v>
                </c:pt>
                <c:pt idx="18">
                  <c:v>10001 - 50000</c:v>
                </c:pt>
                <c:pt idx="19">
                  <c:v>50001 - 100000</c:v>
                </c:pt>
                <c:pt idx="20">
                  <c:v>&gt; 100 000 </c:v>
                </c:pt>
              </c:strCache>
            </c:strRef>
          </c:cat>
          <c:val>
            <c:numRef>
              <c:f>Sheet1!$C$2:$C$22</c:f>
              <c:numCache>
                <c:formatCode>0</c:formatCode>
                <c:ptCount val="21"/>
                <c:pt idx="0">
                  <c:v>50.000000000000007</c:v>
                </c:pt>
                <c:pt idx="1">
                  <c:v>13.000000000000005</c:v>
                </c:pt>
                <c:pt idx="2">
                  <c:v>10.000000000000002</c:v>
                </c:pt>
                <c:pt idx="3">
                  <c:v>9.0000000000000036</c:v>
                </c:pt>
                <c:pt idx="4">
                  <c:v>8</c:v>
                </c:pt>
                <c:pt idx="5">
                  <c:v>7.0000000000000018</c:v>
                </c:pt>
                <c:pt idx="6">
                  <c:v>5</c:v>
                </c:pt>
                <c:pt idx="7">
                  <c:v>5</c:v>
                </c:pt>
                <c:pt idx="8">
                  <c:v>3.0000000000000009</c:v>
                </c:pt>
                <c:pt idx="9">
                  <c:v>2</c:v>
                </c:pt>
                <c:pt idx="10">
                  <c:v>1.9999999999999998</c:v>
                </c:pt>
                <c:pt idx="11">
                  <c:v>1</c:v>
                </c:pt>
                <c:pt idx="12">
                  <c:v>1</c:v>
                </c:pt>
                <c:pt idx="13">
                  <c:v>0</c:v>
                </c:pt>
                <c:pt idx="15">
                  <c:v>1.0000000000000002</c:v>
                </c:pt>
                <c:pt idx="16">
                  <c:v>4</c:v>
                </c:pt>
                <c:pt idx="17">
                  <c:v>13.000000000000004</c:v>
                </c:pt>
                <c:pt idx="18">
                  <c:v>27.000000000000011</c:v>
                </c:pt>
                <c:pt idx="19">
                  <c:v>11.999999999999996</c:v>
                </c:pt>
                <c:pt idx="20">
                  <c:v>58.000000000000057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0F4-4093-AAA8-0C948788A20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Sheet1!$A$2:$A$22</c:f>
              <c:strCache>
                <c:ptCount val="21"/>
                <c:pt idx="0">
                  <c:v>Hlavní město Praha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Středočeský kraj</c:v>
                </c:pt>
                <c:pt idx="4">
                  <c:v>Jihočeský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Jihomoravský kraj</c:v>
                </c:pt>
                <c:pt idx="8">
                  <c:v>Plzeňský kraj</c:v>
                </c:pt>
                <c:pt idx="9">
                  <c:v>Pardubický kraj</c:v>
                </c:pt>
                <c:pt idx="10">
                  <c:v>Karlovarský kraj</c:v>
                </c:pt>
                <c:pt idx="11">
                  <c:v>Kraj Vysočina</c:v>
                </c:pt>
                <c:pt idx="12">
                  <c:v>Zlínský kraj</c:v>
                </c:pt>
                <c:pt idx="13">
                  <c:v>Olomoucký kraj</c:v>
                </c:pt>
                <c:pt idx="15">
                  <c:v>≤ 2000</c:v>
                </c:pt>
                <c:pt idx="16">
                  <c:v>2001 - 5000</c:v>
                </c:pt>
                <c:pt idx="17">
                  <c:v>5001 - 10000</c:v>
                </c:pt>
                <c:pt idx="18">
                  <c:v>10001 - 50000</c:v>
                </c:pt>
                <c:pt idx="19">
                  <c:v>50001 - 100000</c:v>
                </c:pt>
                <c:pt idx="20">
                  <c:v>&gt; 100 000 </c:v>
                </c:pt>
              </c:strCache>
            </c:strRef>
          </c:cat>
          <c:val>
            <c:numRef>
              <c:f>Sheet1!$D$2:$D$22</c:f>
              <c:numCache>
                <c:formatCode>General</c:formatCode>
                <c:ptCount val="21"/>
                <c:pt idx="0">
                  <c:v>0</c:v>
                </c:pt>
                <c:pt idx="1">
                  <c:v>0</c:v>
                </c:pt>
                <c:pt idx="1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0F4-4093-AAA8-0C948788A20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11670760"/>
        <c:axId val="411668016"/>
      </c:barChart>
      <c:catAx>
        <c:axId val="41167076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68016"/>
        <c:crosses val="autoZero"/>
        <c:auto val="1"/>
        <c:lblAlgn val="ctr"/>
        <c:lblOffset val="100"/>
        <c:noMultiLvlLbl val="0"/>
      </c:catAx>
      <c:valAx>
        <c:axId val="411668016"/>
        <c:scaling>
          <c:orientation val="minMax"/>
          <c:min val="-40"/>
        </c:scaling>
        <c:delete val="0"/>
        <c:axPos val="t"/>
        <c:numFmt formatCode="0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70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12700" cap="rnd">
              <a:solidFill>
                <a:schemeClr val="bg1">
                  <a:lumMod val="85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Sheet1!$B$1:$M$1</c:f>
              <c:strCach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strCache>
            </c:strRef>
          </c:cat>
          <c:val>
            <c:numRef>
              <c:f>Sheet1!$B$2:$M$2</c:f>
              <c:numCache>
                <c:formatCode>General</c:formatCode>
                <c:ptCount val="12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95A-455B-AE58-DDFAA9C1D7D0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12700" cap="rnd">
              <a:solidFill>
                <a:schemeClr val="accent3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Sheet1!$B$1:$M$1</c:f>
              <c:strCach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strCache>
            </c:strRef>
          </c:cat>
          <c:val>
            <c:numRef>
              <c:f>Sheet1!$B$3:$M$3</c:f>
              <c:numCache>
                <c:formatCode>General</c:formatCode>
                <c:ptCount val="12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95A-455B-AE58-DDFAA9C1D7D0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Sheet1!$B$1:$M$1</c:f>
              <c:strCach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strCache>
            </c:strRef>
          </c:cat>
          <c:val>
            <c:numRef>
              <c:f>Sheet1!$B$4:$M$4</c:f>
              <c:numCache>
                <c:formatCode>General</c:formatCode>
                <c:ptCount val="12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95A-455B-AE58-DDFAA9C1D7D0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</c:strCache>
            </c:strRef>
          </c:tx>
          <c:spPr>
            <a:ln w="1270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cat>
            <c:strRef>
              <c:f>Sheet1!$B$1:$M$1</c:f>
              <c:strCach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strCache>
            </c:strRef>
          </c:cat>
          <c:val>
            <c:numRef>
              <c:f>Sheet1!$B$5:$M$5</c:f>
              <c:numCache>
                <c:formatCode>General</c:formatCode>
                <c:ptCount val="12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95A-455B-AE58-DDFAA9C1D7D0}"/>
            </c:ext>
          </c:extLst>
        </c:ser>
        <c:ser>
          <c:idx val="4"/>
          <c:order val="4"/>
          <c:tx>
            <c:strRef>
              <c:f>Sheet1!$A$6</c:f>
              <c:strCache>
                <c:ptCount val="1"/>
                <c:pt idx="0">
                  <c:v>2016-2018</c:v>
                </c:pt>
              </c:strCache>
            </c:strRef>
          </c:tx>
          <c:spPr>
            <a:ln w="38100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cat>
            <c:strRef>
              <c:f>Sheet1!$B$1:$M$1</c:f>
              <c:strCache>
                <c:ptCount val="12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</c:strCache>
            </c:strRef>
          </c:cat>
          <c:val>
            <c:numRef>
              <c:f>Sheet1!$B$6:$M$6</c:f>
              <c:numCache>
                <c:formatCode>General</c:formatCode>
                <c:ptCount val="12"/>
                <c:pt idx="0">
                  <c:v>53.000000000000007</c:v>
                </c:pt>
                <c:pt idx="1">
                  <c:v>2.0000000000000027</c:v>
                </c:pt>
                <c:pt idx="2">
                  <c:v>9.9999999999999982</c:v>
                </c:pt>
                <c:pt idx="3">
                  <c:v>8.0000000000000071</c:v>
                </c:pt>
                <c:pt idx="4">
                  <c:v>6.0000000000000036</c:v>
                </c:pt>
                <c:pt idx="5">
                  <c:v>11.000000000000011</c:v>
                </c:pt>
                <c:pt idx="6">
                  <c:v>8.9999999999999964</c:v>
                </c:pt>
                <c:pt idx="7">
                  <c:v>4.0000000000000053</c:v>
                </c:pt>
                <c:pt idx="8">
                  <c:v>10.000000000000007</c:v>
                </c:pt>
                <c:pt idx="9">
                  <c:v>11.000000000000011</c:v>
                </c:pt>
                <c:pt idx="10">
                  <c:v>3.0000000000000013</c:v>
                </c:pt>
                <c:pt idx="11">
                  <c:v>-10.999999999999991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95A-455B-AE58-DDFAA9C1D7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11668408"/>
        <c:axId val="411670368"/>
      </c:lineChart>
      <c:catAx>
        <c:axId val="411668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70368"/>
        <c:crosses val="autoZero"/>
        <c:auto val="1"/>
        <c:lblAlgn val="ctr"/>
        <c:lblOffset val="100"/>
        <c:noMultiLvlLbl val="0"/>
      </c:catAx>
      <c:valAx>
        <c:axId val="4116703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solidFill>
            <a:schemeClr val="bg1"/>
          </a:solidFill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68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00B050"/>
            </a:solidFill>
            <a:ln>
              <a:noFill/>
            </a:ln>
            <a:effectLst/>
          </c:spPr>
          <c:invertIfNegative val="0"/>
          <c:dPt>
            <c:idx val="8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2-4887-84C4-56D11FD61941}"/>
              </c:ext>
            </c:extLst>
          </c:dPt>
          <c:dPt>
            <c:idx val="9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2-4887-84C4-56D11FD61941}"/>
              </c:ext>
            </c:extLst>
          </c:dPt>
          <c:dPt>
            <c:idx val="10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74D2-4887-84C4-56D11FD61941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2-4887-84C4-56D11FD61941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74D2-4887-84C4-56D11FD61941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2-4887-84C4-56D11FD61941}"/>
              </c:ext>
            </c:extLst>
          </c:dPt>
          <c:dPt>
            <c:idx val="15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4-EFAF-4DEF-BFC7-A8070AE3D70D}"/>
              </c:ext>
            </c:extLst>
          </c:dPt>
          <c:dPt>
            <c:idx val="18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74D2-4887-84C4-56D11FD61941}"/>
              </c:ext>
            </c:extLst>
          </c:dPt>
          <c:dPt>
            <c:idx val="19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74D2-4887-84C4-56D11FD61941}"/>
              </c:ext>
            </c:extLst>
          </c:dPt>
          <c:dPt>
            <c:idx val="20"/>
            <c:invertIfNegative val="0"/>
            <c:bubble3D val="0"/>
            <c:spPr>
              <a:solidFill>
                <a:srgbClr val="00B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4D2-4887-84C4-56D11FD6194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Sheet1!$A$2:$A$22</c:f>
              <c:strCache>
                <c:ptCount val="21"/>
                <c:pt idx="0">
                  <c:v>Moravskoslezský kraj</c:v>
                </c:pt>
                <c:pt idx="1">
                  <c:v>Středočeský kraj</c:v>
                </c:pt>
                <c:pt idx="2">
                  <c:v>Zlínský kraj</c:v>
                </c:pt>
                <c:pt idx="3">
                  <c:v>Hlavní město Praha</c:v>
                </c:pt>
                <c:pt idx="4">
                  <c:v>Pardubický kraj</c:v>
                </c:pt>
                <c:pt idx="5">
                  <c:v>Plzeňský kraj</c:v>
                </c:pt>
                <c:pt idx="6">
                  <c:v>Královéhradecký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Jihočeský kraj</c:v>
                </c:pt>
                <c:pt idx="10">
                  <c:v>Karlovarský kraj</c:v>
                </c:pt>
                <c:pt idx="11">
                  <c:v>Jihomoravský kraj</c:v>
                </c:pt>
                <c:pt idx="12">
                  <c:v>Olomoucký kraj</c:v>
                </c:pt>
                <c:pt idx="13">
                  <c:v>Ústecký kraj</c:v>
                </c:pt>
                <c:pt idx="15">
                  <c:v>≤ 2000</c:v>
                </c:pt>
                <c:pt idx="16">
                  <c:v>2001 - 5000</c:v>
                </c:pt>
                <c:pt idx="17">
                  <c:v>5001 - 10000</c:v>
                </c:pt>
                <c:pt idx="18">
                  <c:v>10001 - 50000</c:v>
                </c:pt>
                <c:pt idx="19">
                  <c:v>50001 - 100000</c:v>
                </c:pt>
                <c:pt idx="20">
                  <c:v>&gt; 100 000 </c:v>
                </c:pt>
              </c:strCache>
            </c:strRef>
          </c:cat>
          <c:val>
            <c:numRef>
              <c:f>Sheet1!$B$2:$B$22</c:f>
              <c:numCache>
                <c:formatCode>General</c:formatCode>
                <c:ptCount val="21"/>
                <c:pt idx="0">
                  <c:v>8</c:v>
                </c:pt>
                <c:pt idx="1">
                  <c:v>4</c:v>
                </c:pt>
                <c:pt idx="2">
                  <c:v>4</c:v>
                </c:pt>
                <c:pt idx="3">
                  <c:v>3</c:v>
                </c:pt>
                <c:pt idx="4">
                  <c:v>2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0</c:v>
                </c:pt>
                <c:pt idx="9">
                  <c:v>-1</c:v>
                </c:pt>
                <c:pt idx="10">
                  <c:v>-1</c:v>
                </c:pt>
                <c:pt idx="11">
                  <c:v>-1</c:v>
                </c:pt>
                <c:pt idx="12">
                  <c:v>-1</c:v>
                </c:pt>
                <c:pt idx="13">
                  <c:v>-2</c:v>
                </c:pt>
                <c:pt idx="15">
                  <c:v>-3</c:v>
                </c:pt>
                <c:pt idx="16">
                  <c:v>6</c:v>
                </c:pt>
                <c:pt idx="17">
                  <c:v>8</c:v>
                </c:pt>
                <c:pt idx="18">
                  <c:v>-1</c:v>
                </c:pt>
                <c:pt idx="19">
                  <c:v>4</c:v>
                </c:pt>
                <c:pt idx="20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F4-4093-AAA8-0C948788A20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11670760"/>
        <c:axId val="411668016"/>
      </c:barChart>
      <c:catAx>
        <c:axId val="411670760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68016"/>
        <c:crosses val="autoZero"/>
        <c:auto val="1"/>
        <c:lblAlgn val="ctr"/>
        <c:lblOffset val="100"/>
        <c:noMultiLvlLbl val="0"/>
      </c:catAx>
      <c:valAx>
        <c:axId val="411668016"/>
        <c:scaling>
          <c:orientation val="minMax"/>
          <c:min val="-40"/>
        </c:scaling>
        <c:delete val="0"/>
        <c:axPos val="t"/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11670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922565002673237"/>
          <c:y val="8.1476612782301797E-2"/>
          <c:w val="0.57005479255801905"/>
          <c:h val="0.8400864022996189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Úvazky</c:v>
                </c:pt>
              </c:strCache>
            </c:strRef>
          </c:tx>
          <c:spPr>
            <a:solidFill>
              <a:srgbClr val="4472C4">
                <a:lumMod val="50000"/>
              </a:srgb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C8F-43E4-AA5E-9DB57940D2DE}"/>
              </c:ext>
            </c:extLst>
          </c:dPt>
          <c:dPt>
            <c:idx val="4"/>
            <c:invertIfNegative val="0"/>
            <c:bubble3D val="0"/>
            <c:spPr>
              <a:solidFill>
                <a:srgbClr val="2038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C8F-43E4-AA5E-9DB57940D2DE}"/>
              </c:ext>
            </c:extLst>
          </c:dPt>
          <c:dPt>
            <c:idx val="5"/>
            <c:invertIfNegative val="0"/>
            <c:bubble3D val="0"/>
            <c:spPr>
              <a:solidFill>
                <a:srgbClr val="20386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C8F-43E4-AA5E-9DB57940D2DE}"/>
              </c:ext>
            </c:extLst>
          </c:dPt>
          <c:dLbls>
            <c:dLbl>
              <c:idx val="4"/>
              <c:numFmt formatCode="#,##0.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197" b="1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2C8F-43E4-AA5E-9DB57940D2DE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Česká republika</c:v>
                </c:pt>
                <c:pt idx="4">
                  <c:v>Liberecký kraj</c:v>
                </c:pt>
                <c:pt idx="5">
                  <c:v>Plzeňský kraj</c:v>
                </c:pt>
                <c:pt idx="6">
                  <c:v>Karlovarský kraj</c:v>
                </c:pt>
                <c:pt idx="7">
                  <c:v>Pardubický kraj</c:v>
                </c:pt>
                <c:pt idx="8">
                  <c:v>Jihočeský kraj</c:v>
                </c:pt>
                <c:pt idx="9">
                  <c:v>Olomoucký kraj</c:v>
                </c:pt>
                <c:pt idx="10">
                  <c:v>Zlínský kraj</c:v>
                </c:pt>
                <c:pt idx="11">
                  <c:v>Vysočina</c:v>
                </c:pt>
                <c:pt idx="12">
                  <c:v>Královéhradecký kraj</c:v>
                </c:pt>
                <c:pt idx="13">
                  <c:v>Ústecký kraj</c:v>
                </c:pt>
                <c:pt idx="14">
                  <c:v>Středočeský kraj</c:v>
                </c:pt>
              </c:strCache>
            </c:strRef>
          </c:cat>
          <c:val>
            <c:numRef>
              <c:f>Sheet1!$B$2:$B$16</c:f>
              <c:numCache>
                <c:formatCode>0.0</c:formatCode>
                <c:ptCount val="15"/>
                <c:pt idx="0">
                  <c:v>18.078191974514596</c:v>
                </c:pt>
                <c:pt idx="1">
                  <c:v>8.787380874137364</c:v>
                </c:pt>
                <c:pt idx="2">
                  <c:v>8.693137783964346</c:v>
                </c:pt>
                <c:pt idx="3">
                  <c:v>7.3464591967382384</c:v>
                </c:pt>
                <c:pt idx="4">
                  <c:v>6.8169118187262265</c:v>
                </c:pt>
                <c:pt idx="5">
                  <c:v>5.9779843670505528</c:v>
                </c:pt>
                <c:pt idx="6">
                  <c:v>5.8379740799400537</c:v>
                </c:pt>
                <c:pt idx="7">
                  <c:v>5.6925529681652014</c:v>
                </c:pt>
                <c:pt idx="8">
                  <c:v>5.6584133447186353</c:v>
                </c:pt>
                <c:pt idx="9">
                  <c:v>5.4146710520068</c:v>
                </c:pt>
                <c:pt idx="10">
                  <c:v>5.016097331580915</c:v>
                </c:pt>
                <c:pt idx="11">
                  <c:v>4.4155041891926015</c:v>
                </c:pt>
                <c:pt idx="12">
                  <c:v>4.3582636821565117</c:v>
                </c:pt>
                <c:pt idx="13">
                  <c:v>4.2420817961018642</c:v>
                </c:pt>
                <c:pt idx="14">
                  <c:v>3.0568483476692574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2C8F-43E4-AA5E-9DB57940D2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18496656"/>
        <c:axId val="718496328"/>
      </c:barChart>
      <c:catAx>
        <c:axId val="71849665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18496328"/>
        <c:crosses val="autoZero"/>
        <c:auto val="1"/>
        <c:lblAlgn val="ctr"/>
        <c:lblOffset val="100"/>
        <c:noMultiLvlLbl val="0"/>
      </c:catAx>
      <c:valAx>
        <c:axId val="718496328"/>
        <c:scaling>
          <c:orientation val="minMax"/>
        </c:scaling>
        <c:delete val="0"/>
        <c:axPos val="t"/>
        <c:numFmt formatCode="0" sourceLinked="0"/>
        <c:majorTickMark val="out"/>
        <c:minorTickMark val="none"/>
        <c:tickLblPos val="nextTo"/>
        <c:spPr>
          <a:noFill/>
          <a:ln>
            <a:solidFill>
              <a:sysClr val="windowText" lastClr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184966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6D6-4657-B67A-A820D5510A68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6D6-4657-B67A-A820D5510A68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F6D6-4657-B67A-A820D5510A68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6D6-4657-B67A-A820D5510A68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F6D6-4657-B67A-A820D5510A68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F6D6-4657-B67A-A820D5510A68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8A0-4797-8EED-B9F015EF3BEE}"/>
              </c:ext>
            </c:extLst>
          </c:dPt>
          <c:cat>
            <c:strRef>
              <c:f>List1!$B$1:$K$1</c:f>
              <c:strCache>
                <c:ptCount val="10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  <c:pt idx="7">
                  <c:v>2021</c:v>
                </c:pt>
                <c:pt idx="8">
                  <c:v>2022</c:v>
                </c:pt>
                <c:pt idx="9">
                  <c:v>2023</c:v>
                </c:pt>
              </c:strCache>
            </c:strRef>
          </c:cat>
          <c:val>
            <c:numRef>
              <c:f>List1!$B$2:$K$2</c:f>
              <c:numCache>
                <c:formatCode>General</c:formatCode>
                <c:ptCount val="10"/>
                <c:pt idx="0">
                  <c:v>8</c:v>
                </c:pt>
                <c:pt idx="1">
                  <c:v>16</c:v>
                </c:pt>
                <c:pt idx="2">
                  <c:v>22</c:v>
                </c:pt>
                <c:pt idx="3">
                  <c:v>33</c:v>
                </c:pt>
                <c:pt idx="4">
                  <c:v>29</c:v>
                </c:pt>
                <c:pt idx="5">
                  <c:v>33</c:v>
                </c:pt>
                <c:pt idx="6">
                  <c:v>18</c:v>
                </c:pt>
                <c:pt idx="7">
                  <c:v>17</c:v>
                </c:pt>
                <c:pt idx="8">
                  <c:v>26</c:v>
                </c:pt>
                <c:pt idx="9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76E-43C7-B4D7-67F8EBE9801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List1!$B$1:$K$1</c:f>
              <c:strCache>
                <c:ptCount val="10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  <c:pt idx="5">
                  <c:v>2019</c:v>
                </c:pt>
                <c:pt idx="6">
                  <c:v>2020</c:v>
                </c:pt>
                <c:pt idx="7">
                  <c:v>2021</c:v>
                </c:pt>
                <c:pt idx="8">
                  <c:v>2022</c:v>
                </c:pt>
                <c:pt idx="9">
                  <c:v>2023</c:v>
                </c:pt>
              </c:strCache>
            </c:strRef>
          </c:cat>
          <c:val>
            <c:numRef>
              <c:f>List1!$B$3:$K$3</c:f>
              <c:numCache>
                <c:formatCode>General</c:formatCode>
                <c:ptCount val="10"/>
                <c:pt idx="0">
                  <c:v>15</c:v>
                </c:pt>
                <c:pt idx="1">
                  <c:v>14</c:v>
                </c:pt>
                <c:pt idx="2">
                  <c:v>6</c:v>
                </c:pt>
                <c:pt idx="3">
                  <c:v>11</c:v>
                </c:pt>
                <c:pt idx="4">
                  <c:v>11</c:v>
                </c:pt>
                <c:pt idx="5">
                  <c:v>26</c:v>
                </c:pt>
                <c:pt idx="6">
                  <c:v>14</c:v>
                </c:pt>
                <c:pt idx="7">
                  <c:v>19</c:v>
                </c:pt>
                <c:pt idx="8">
                  <c:v>21</c:v>
                </c:pt>
                <c:pt idx="9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F42-4659-856B-94F49B2BBE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8750464"/>
        <c:axId val="18756352"/>
      </c:barChart>
      <c:catAx>
        <c:axId val="187504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0"/>
          <a:lstStyle/>
          <a:p>
            <a:pPr>
              <a:defRPr b="1"/>
            </a:pPr>
            <a:endParaRPr lang="cs-CZ"/>
          </a:p>
        </c:txPr>
        <c:crossAx val="18756352"/>
        <c:crosses val="autoZero"/>
        <c:auto val="1"/>
        <c:lblAlgn val="ctr"/>
        <c:lblOffset val="100"/>
        <c:noMultiLvlLbl val="0"/>
      </c:catAx>
      <c:valAx>
        <c:axId val="1875635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#,##0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b="1"/>
            </a:pPr>
            <a:endParaRPr lang="cs-CZ"/>
          </a:p>
        </c:txPr>
        <c:crossAx val="1875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B6C-4CBC-B258-4D723A50F43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B6C-4CBC-B258-4D723A50F437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136-4C55-9F8D-906DFB3AF3D3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136-4C55-9F8D-906DFB3AF3D3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36-4C55-9F8D-906DFB3AF3D3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136-4C55-9F8D-906DFB3AF3D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E136-4C55-9F8D-906DFB3AF3D3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E136-4C55-9F8D-906DFB3AF3D3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136-4C55-9F8D-906DFB3AF3D3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86</c:v>
                </c:pt>
                <c:pt idx="1">
                  <c:v>123</c:v>
                </c:pt>
                <c:pt idx="2">
                  <c:v>147</c:v>
                </c:pt>
                <c:pt idx="3">
                  <c:v>161</c:v>
                </c:pt>
                <c:pt idx="4">
                  <c:v>143</c:v>
                </c:pt>
                <c:pt idx="5">
                  <c:v>123</c:v>
                </c:pt>
                <c:pt idx="6">
                  <c:v>98</c:v>
                </c:pt>
                <c:pt idx="7">
                  <c:v>85</c:v>
                </c:pt>
                <c:pt idx="8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E136-4C55-9F8D-906DFB3AF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tickLblSkip val="1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CCFF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66F-42D7-9913-99E21840259E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66F-42D7-9913-99E21840259E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9D8-40C8-BFB1-E506EB35789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9D8-40C8-BFB1-E506EB357899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9D8-40C8-BFB1-E506EB35789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D8-40C8-BFB1-E506EB35789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9D8-40C8-BFB1-E506EB35789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D8-40C8-BFB1-E506EB357899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54</c:v>
                </c:pt>
                <c:pt idx="1">
                  <c:v>83</c:v>
                </c:pt>
                <c:pt idx="2">
                  <c:v>98</c:v>
                </c:pt>
                <c:pt idx="3">
                  <c:v>113</c:v>
                </c:pt>
                <c:pt idx="4">
                  <c:v>107</c:v>
                </c:pt>
                <c:pt idx="5">
                  <c:v>94</c:v>
                </c:pt>
                <c:pt idx="6">
                  <c:v>74</c:v>
                </c:pt>
                <c:pt idx="7">
                  <c:v>66</c:v>
                </c:pt>
                <c:pt idx="8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D8-40C8-BFB1-E506EB3578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32</c:v>
                </c:pt>
                <c:pt idx="1">
                  <c:v>40</c:v>
                </c:pt>
                <c:pt idx="2">
                  <c:v>49</c:v>
                </c:pt>
                <c:pt idx="3">
                  <c:v>48</c:v>
                </c:pt>
                <c:pt idx="4">
                  <c:v>36</c:v>
                </c:pt>
                <c:pt idx="5">
                  <c:v>29</c:v>
                </c:pt>
                <c:pt idx="6">
                  <c:v>24</c:v>
                </c:pt>
                <c:pt idx="7">
                  <c:v>19</c:v>
                </c:pt>
                <c:pt idx="8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9D8-40C8-BFB1-E506EB3578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1_nap</c:v>
                </c:pt>
              </c:strCache>
            </c:strRef>
          </c:tx>
          <c:spPr>
            <a:solidFill>
              <a:srgbClr val="2171B5"/>
            </a:solidFill>
            <a:ln>
              <a:noFill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CCD-448E-96A8-7AC1FA7B4337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CCD-448E-96A8-7AC1FA7B433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2CCD-448E-96A8-7AC1FA7B433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CCD-448E-96A8-7AC1FA7B4337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CCD-448E-96A8-7AC1FA7B433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2CCD-448E-96A8-7AC1FA7B4337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CCD-448E-96A8-7AC1FA7B4337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CCD-448E-96A8-7AC1FA7B43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List1!$A$2:$A$15</c:f>
              <c:strCache>
                <c:ptCount val="14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Středočeský kraj</c:v>
                </c:pt>
                <c:pt idx="4">
                  <c:v>Olomoucký kraj</c:v>
                </c:pt>
                <c:pt idx="5">
                  <c:v>Královéhradecký kraj</c:v>
                </c:pt>
                <c:pt idx="6">
                  <c:v>Plzeňský kraj</c:v>
                </c:pt>
                <c:pt idx="7">
                  <c:v>Jihočeský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Pardubický kraj</c:v>
                </c:pt>
                <c:pt idx="11">
                  <c:v>Kraj 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191</c:v>
                </c:pt>
                <c:pt idx="1">
                  <c:v>77</c:v>
                </c:pt>
                <c:pt idx="2">
                  <c:v>45</c:v>
                </c:pt>
                <c:pt idx="3">
                  <c:v>19</c:v>
                </c:pt>
                <c:pt idx="4">
                  <c:v>26</c:v>
                </c:pt>
                <c:pt idx="5">
                  <c:v>32</c:v>
                </c:pt>
                <c:pt idx="6">
                  <c:v>31</c:v>
                </c:pt>
                <c:pt idx="7">
                  <c:v>28</c:v>
                </c:pt>
                <c:pt idx="8">
                  <c:v>20</c:v>
                </c:pt>
                <c:pt idx="9">
                  <c:v>12</c:v>
                </c:pt>
                <c:pt idx="10">
                  <c:v>12</c:v>
                </c:pt>
                <c:pt idx="11">
                  <c:v>13</c:v>
                </c:pt>
                <c:pt idx="12">
                  <c:v>19</c:v>
                </c:pt>
                <c:pt idx="13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CCD-448E-96A8-7AC1FA7B433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2_nap+jin</c:v>
                </c:pt>
              </c:strCache>
            </c:strRef>
          </c:tx>
          <c:spPr>
            <a:solidFill>
              <a:srgbClr val="00B0F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List1!$A$2:$A$15</c:f>
              <c:strCache>
                <c:ptCount val="14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Středočeský kraj</c:v>
                </c:pt>
                <c:pt idx="4">
                  <c:v>Olomoucký kraj</c:v>
                </c:pt>
                <c:pt idx="5">
                  <c:v>Královéhradecký kraj</c:v>
                </c:pt>
                <c:pt idx="6">
                  <c:v>Plzeňský kraj</c:v>
                </c:pt>
                <c:pt idx="7">
                  <c:v>Jihočeský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Pardubický kraj</c:v>
                </c:pt>
                <c:pt idx="11">
                  <c:v>Kraj 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81</c:v>
                </c:pt>
                <c:pt idx="1">
                  <c:v>42</c:v>
                </c:pt>
                <c:pt idx="2">
                  <c:v>52</c:v>
                </c:pt>
                <c:pt idx="3">
                  <c:v>32</c:v>
                </c:pt>
                <c:pt idx="4">
                  <c:v>16</c:v>
                </c:pt>
                <c:pt idx="5">
                  <c:v>7</c:v>
                </c:pt>
                <c:pt idx="6">
                  <c:v>8</c:v>
                </c:pt>
                <c:pt idx="7">
                  <c:v>7</c:v>
                </c:pt>
                <c:pt idx="8">
                  <c:v>16</c:v>
                </c:pt>
                <c:pt idx="9">
                  <c:v>12</c:v>
                </c:pt>
                <c:pt idx="10">
                  <c:v>20</c:v>
                </c:pt>
                <c:pt idx="11">
                  <c:v>9</c:v>
                </c:pt>
                <c:pt idx="12">
                  <c:v>7</c:v>
                </c:pt>
                <c:pt idx="13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2CCD-448E-96A8-7AC1FA7B433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3_jin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8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List1!$A$2:$A$15</c:f>
              <c:strCache>
                <c:ptCount val="14"/>
                <c:pt idx="0">
                  <c:v>Hlavní město Praha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Středočeský kraj</c:v>
                </c:pt>
                <c:pt idx="4">
                  <c:v>Olomoucký kraj</c:v>
                </c:pt>
                <c:pt idx="5">
                  <c:v>Královéhradecký kraj</c:v>
                </c:pt>
                <c:pt idx="6">
                  <c:v>Plzeňský kraj</c:v>
                </c:pt>
                <c:pt idx="7">
                  <c:v>Jihočeský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Pardubický kraj</c:v>
                </c:pt>
                <c:pt idx="11">
                  <c:v>Kraj 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List1!$D$2:$D$15</c:f>
              <c:numCache>
                <c:formatCode>General</c:formatCode>
                <c:ptCount val="14"/>
                <c:pt idx="0">
                  <c:v>91</c:v>
                </c:pt>
                <c:pt idx="1">
                  <c:v>24</c:v>
                </c:pt>
                <c:pt idx="2">
                  <c:v>28</c:v>
                </c:pt>
                <c:pt idx="3">
                  <c:v>29</c:v>
                </c:pt>
                <c:pt idx="4">
                  <c:v>31</c:v>
                </c:pt>
                <c:pt idx="5">
                  <c:v>14</c:v>
                </c:pt>
                <c:pt idx="6">
                  <c:v>12</c:v>
                </c:pt>
                <c:pt idx="7">
                  <c:v>15</c:v>
                </c:pt>
                <c:pt idx="8">
                  <c:v>14</c:v>
                </c:pt>
                <c:pt idx="9">
                  <c:v>18</c:v>
                </c:pt>
                <c:pt idx="10">
                  <c:v>8</c:v>
                </c:pt>
                <c:pt idx="11">
                  <c:v>15</c:v>
                </c:pt>
                <c:pt idx="12">
                  <c:v>9</c:v>
                </c:pt>
                <c:pt idx="1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CCD-448E-96A8-7AC1FA7B4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149359232"/>
        <c:axId val="149381504"/>
      </c:barChart>
      <c:catAx>
        <c:axId val="14935923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one"/>
        <c:spPr>
          <a:ln>
            <a:solidFill>
              <a:schemeClr val="tx1"/>
            </a:solidFill>
          </a:ln>
        </c:spPr>
        <c:txPr>
          <a:bodyPr rot="0"/>
          <a:lstStyle/>
          <a:p>
            <a:pPr>
              <a:defRPr b="1"/>
            </a:pPr>
            <a:endParaRPr lang="cs-CZ"/>
          </a:p>
        </c:txPr>
        <c:crossAx val="149381504"/>
        <c:crosses val="autoZero"/>
        <c:auto val="1"/>
        <c:lblAlgn val="ctr"/>
        <c:lblOffset val="100"/>
        <c:noMultiLvlLbl val="0"/>
      </c:catAx>
      <c:valAx>
        <c:axId val="149381504"/>
        <c:scaling>
          <c:orientation val="minMax"/>
        </c:scaling>
        <c:delete val="0"/>
        <c:axPos val="t"/>
        <c:majorGridlines>
          <c:spPr>
            <a:ln>
              <a:noFill/>
            </a:ln>
          </c:spPr>
        </c:majorGridlines>
        <c:numFmt formatCode="#,##0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b="1"/>
            </a:pPr>
            <a:endParaRPr lang="cs-CZ"/>
          </a:p>
        </c:txPr>
        <c:crossAx val="1493592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B24-4218-B55B-949480C9A97B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B24-4218-B55B-949480C9A97B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136-4C55-9F8D-906DFB3AF3D3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136-4C55-9F8D-906DFB3AF3D3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36-4C55-9F8D-906DFB3AF3D3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136-4C55-9F8D-906DFB3AF3D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E136-4C55-9F8D-906DFB3AF3D3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E136-4C55-9F8D-906DFB3AF3D3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136-4C55-9F8D-906DFB3AF3D3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65</c:v>
                </c:pt>
                <c:pt idx="1">
                  <c:v>39</c:v>
                </c:pt>
                <c:pt idx="2">
                  <c:v>36</c:v>
                </c:pt>
                <c:pt idx="3">
                  <c:v>64</c:v>
                </c:pt>
                <c:pt idx="4">
                  <c:v>59</c:v>
                </c:pt>
                <c:pt idx="5">
                  <c:v>41</c:v>
                </c:pt>
                <c:pt idx="6">
                  <c:v>36</c:v>
                </c:pt>
                <c:pt idx="7">
                  <c:v>21</c:v>
                </c:pt>
                <c:pt idx="8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E136-4C55-9F8D-906DFB3AF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tickLblSkip val="1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4127.8550265711465</c:v>
                </c:pt>
                <c:pt idx="1">
                  <c:v>3982.9723528754989</c:v>
                </c:pt>
                <c:pt idx="2">
                  <c:v>3988.1768940304632</c:v>
                </c:pt>
                <c:pt idx="3">
                  <c:v>3884.8726437402879</c:v>
                </c:pt>
                <c:pt idx="4">
                  <c:v>3772.4266027749559</c:v>
                </c:pt>
                <c:pt idx="5">
                  <c:v>3840.3118193857763</c:v>
                </c:pt>
                <c:pt idx="6">
                  <c:v>3631.0114098701724</c:v>
                </c:pt>
                <c:pt idx="7">
                  <c:v>3470.8532807659813</c:v>
                </c:pt>
                <c:pt idx="8">
                  <c:v>3444.7948148645128</c:v>
                </c:pt>
                <c:pt idx="9">
                  <c:v>3339.2158844428554</c:v>
                </c:pt>
                <c:pt idx="10">
                  <c:v>3285.3909615244215</c:v>
                </c:pt>
                <c:pt idx="11">
                  <c:v>3152.0416919435602</c:v>
                </c:pt>
                <c:pt idx="12">
                  <c:v>2998.3372257129654</c:v>
                </c:pt>
                <c:pt idx="13">
                  <c:v>2931.7663723760279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33-458E-BBC7-E7A5F9F312F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1443.9978457779107</c:v>
                </c:pt>
                <c:pt idx="1">
                  <c:v>1406.1819436650553</c:v>
                </c:pt>
                <c:pt idx="2">
                  <c:v>1292.4533039951134</c:v>
                </c:pt>
                <c:pt idx="3">
                  <c:v>1388.580016271821</c:v>
                </c:pt>
                <c:pt idx="4">
                  <c:v>1537.3079104993799</c:v>
                </c:pt>
                <c:pt idx="5">
                  <c:v>1323.2444083906803</c:v>
                </c:pt>
                <c:pt idx="6">
                  <c:v>1323.2444083906803</c:v>
                </c:pt>
                <c:pt idx="7">
                  <c:v>1440.8990567904957</c:v>
                </c:pt>
                <c:pt idx="8">
                  <c:v>1571.5553611387759</c:v>
                </c:pt>
                <c:pt idx="9">
                  <c:v>1520.5519267430914</c:v>
                </c:pt>
                <c:pt idx="10">
                  <c:v>2522.7119966175064</c:v>
                </c:pt>
                <c:pt idx="11">
                  <c:v>1673.5781287617556</c:v>
                </c:pt>
                <c:pt idx="12">
                  <c:v>1588.2512607890935</c:v>
                </c:pt>
                <c:pt idx="13">
                  <c:v>1391.1826035619179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133-458E-BBC7-E7A5F9F312F1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5262.0519419197817</c:v>
                </c:pt>
                <c:pt idx="1">
                  <c:v>5056.6503364113887</c:v>
                </c:pt>
                <c:pt idx="2">
                  <c:v>4973.9344804204593</c:v>
                </c:pt>
                <c:pt idx="3">
                  <c:v>4857.0416543340179</c:v>
                </c:pt>
                <c:pt idx="4">
                  <c:v>4775.3003553612452</c:v>
                </c:pt>
                <c:pt idx="5">
                  <c:v>4798.7079887188984</c:v>
                </c:pt>
                <c:pt idx="6">
                  <c:v>4684.8433037862496</c:v>
                </c:pt>
                <c:pt idx="7">
                  <c:v>4528.8146041664186</c:v>
                </c:pt>
                <c:pt idx="8">
                  <c:v>4359.535610736626</c:v>
                </c:pt>
                <c:pt idx="9">
                  <c:v>4218.1866442522505</c:v>
                </c:pt>
                <c:pt idx="10">
                  <c:v>4171.4909737288854</c:v>
                </c:pt>
                <c:pt idx="11">
                  <c:v>3946.8900136655607</c:v>
                </c:pt>
                <c:pt idx="12">
                  <c:v>3796.006989910341</c:v>
                </c:pt>
                <c:pt idx="13">
                  <c:v>3540.5677509614611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CCFF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ECE-41CF-8E87-1A4AAA56C433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ECE-41CF-8E87-1A4AAA56C43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9D8-40C8-BFB1-E506EB35789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9D8-40C8-BFB1-E506EB357899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9D8-40C8-BFB1-E506EB35789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D8-40C8-BFB1-E506EB35789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9D8-40C8-BFB1-E506EB35789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D8-40C8-BFB1-E506EB357899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45</c:v>
                </c:pt>
                <c:pt idx="1">
                  <c:v>21</c:v>
                </c:pt>
                <c:pt idx="2">
                  <c:v>27</c:v>
                </c:pt>
                <c:pt idx="3">
                  <c:v>48</c:v>
                </c:pt>
                <c:pt idx="4">
                  <c:v>50</c:v>
                </c:pt>
                <c:pt idx="5">
                  <c:v>37</c:v>
                </c:pt>
                <c:pt idx="6">
                  <c:v>30</c:v>
                </c:pt>
                <c:pt idx="7">
                  <c:v>15</c:v>
                </c:pt>
                <c:pt idx="8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D8-40C8-BFB1-E506EB3578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20</c:v>
                </c:pt>
                <c:pt idx="1">
                  <c:v>18</c:v>
                </c:pt>
                <c:pt idx="2">
                  <c:v>9</c:v>
                </c:pt>
                <c:pt idx="3">
                  <c:v>16</c:v>
                </c:pt>
                <c:pt idx="4">
                  <c:v>9</c:v>
                </c:pt>
                <c:pt idx="5">
                  <c:v>4</c:v>
                </c:pt>
                <c:pt idx="6">
                  <c:v>6</c:v>
                </c:pt>
                <c:pt idx="7">
                  <c:v>6</c:v>
                </c:pt>
                <c:pt idx="8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9D8-40C8-BFB1-E506EB3578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B24-4218-B55B-949480C9A97B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AB24-4218-B55B-949480C9A97B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136-4C55-9F8D-906DFB3AF3D3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136-4C55-9F8D-906DFB3AF3D3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36-4C55-9F8D-906DFB3AF3D3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136-4C55-9F8D-906DFB3AF3D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E136-4C55-9F8D-906DFB3AF3D3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E136-4C55-9F8D-906DFB3AF3D3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136-4C55-9F8D-906DFB3AF3D3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3</c:v>
                </c:pt>
                <c:pt idx="1">
                  <c:v>9</c:v>
                </c:pt>
                <c:pt idx="2">
                  <c:v>9</c:v>
                </c:pt>
                <c:pt idx="3">
                  <c:v>25</c:v>
                </c:pt>
                <c:pt idx="4">
                  <c:v>22</c:v>
                </c:pt>
                <c:pt idx="5">
                  <c:v>15</c:v>
                </c:pt>
                <c:pt idx="6">
                  <c:v>12</c:v>
                </c:pt>
                <c:pt idx="7">
                  <c:v>1</c:v>
                </c:pt>
                <c:pt idx="8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E136-4C55-9F8D-906DFB3AF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tickLblSkip val="1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CCFF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ECE-41CF-8E87-1A4AAA56C433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ECE-41CF-8E87-1A4AAA56C43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9D8-40C8-BFB1-E506EB35789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9D8-40C8-BFB1-E506EB357899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9D8-40C8-BFB1-E506EB35789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D8-40C8-BFB1-E506EB35789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9D8-40C8-BFB1-E506EB35789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D8-40C8-BFB1-E506EB357899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3</c:v>
                </c:pt>
                <c:pt idx="1">
                  <c:v>8</c:v>
                </c:pt>
                <c:pt idx="2">
                  <c:v>8</c:v>
                </c:pt>
                <c:pt idx="3">
                  <c:v>22</c:v>
                </c:pt>
                <c:pt idx="4">
                  <c:v>21</c:v>
                </c:pt>
                <c:pt idx="5">
                  <c:v>15</c:v>
                </c:pt>
                <c:pt idx="6">
                  <c:v>12</c:v>
                </c:pt>
                <c:pt idx="7">
                  <c:v>1</c:v>
                </c:pt>
                <c:pt idx="8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D8-40C8-BFB1-E506EB3578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0</c:v>
                </c:pt>
                <c:pt idx="1">
                  <c:v>1</c:v>
                </c:pt>
                <c:pt idx="2">
                  <c:v>1</c:v>
                </c:pt>
                <c:pt idx="3">
                  <c:v>3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9D8-40C8-BFB1-E506EB3578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DF9-4B8E-AA64-6E751AA5000B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DF9-4B8E-AA64-6E751AA5000B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136-4C55-9F8D-906DFB3AF3D3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136-4C55-9F8D-906DFB3AF3D3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36-4C55-9F8D-906DFB3AF3D3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136-4C55-9F8D-906DFB3AF3D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E136-4C55-9F8D-906DFB3AF3D3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E136-4C55-9F8D-906DFB3AF3D3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136-4C55-9F8D-906DFB3AF3D3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4</c:v>
                </c:pt>
                <c:pt idx="1">
                  <c:v>7</c:v>
                </c:pt>
                <c:pt idx="2">
                  <c:v>16</c:v>
                </c:pt>
                <c:pt idx="3">
                  <c:v>9</c:v>
                </c:pt>
                <c:pt idx="4">
                  <c:v>17</c:v>
                </c:pt>
                <c:pt idx="5">
                  <c:v>5</c:v>
                </c:pt>
                <c:pt idx="6">
                  <c:v>16</c:v>
                </c:pt>
                <c:pt idx="7">
                  <c:v>20</c:v>
                </c:pt>
                <c:pt idx="8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E136-4C55-9F8D-906DFB3AF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tickLblSkip val="1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CCFF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265-4C13-B0DA-D2DC61F9BD99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265-4C13-B0DA-D2DC61F9BD99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9D8-40C8-BFB1-E506EB35789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9D8-40C8-BFB1-E506EB357899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9D8-40C8-BFB1-E506EB35789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D8-40C8-BFB1-E506EB35789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9D8-40C8-BFB1-E506EB35789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D8-40C8-BFB1-E506EB357899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1</c:v>
                </c:pt>
                <c:pt idx="1">
                  <c:v>3</c:v>
                </c:pt>
                <c:pt idx="2">
                  <c:v>5</c:v>
                </c:pt>
                <c:pt idx="3">
                  <c:v>5</c:v>
                </c:pt>
                <c:pt idx="4">
                  <c:v>10</c:v>
                </c:pt>
                <c:pt idx="5">
                  <c:v>4</c:v>
                </c:pt>
                <c:pt idx="6">
                  <c:v>10</c:v>
                </c:pt>
                <c:pt idx="7">
                  <c:v>11</c:v>
                </c:pt>
                <c:pt idx="8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D8-40C8-BFB1-E506EB3578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3</c:v>
                </c:pt>
                <c:pt idx="1">
                  <c:v>4</c:v>
                </c:pt>
                <c:pt idx="2">
                  <c:v>11</c:v>
                </c:pt>
                <c:pt idx="3">
                  <c:v>4</c:v>
                </c:pt>
                <c:pt idx="4">
                  <c:v>7</c:v>
                </c:pt>
                <c:pt idx="5">
                  <c:v>1</c:v>
                </c:pt>
                <c:pt idx="6">
                  <c:v>6</c:v>
                </c:pt>
                <c:pt idx="7">
                  <c:v>9</c:v>
                </c:pt>
                <c:pt idx="8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9D8-40C8-BFB1-E506EB3578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celkem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DF9-4B8E-AA64-6E751AA5000B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DF9-4B8E-AA64-6E751AA5000B}"/>
              </c:ext>
            </c:extLst>
          </c:dPt>
          <c:dPt>
            <c:idx val="6"/>
            <c:invertIfNegative val="0"/>
            <c:bubble3D val="0"/>
            <c:spPr>
              <a:solidFill>
                <a:srgbClr val="FF99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0-E136-4C55-9F8D-906DFB3AF3D3}"/>
              </c:ext>
            </c:extLst>
          </c:dPt>
          <c:dPt>
            <c:idx val="7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1-E136-4C55-9F8D-906DFB3AF3D3}"/>
              </c:ext>
            </c:extLst>
          </c:dPt>
          <c:dPt>
            <c:idx val="8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3-E136-4C55-9F8D-906DFB3AF3D3}"/>
              </c:ext>
            </c:extLst>
          </c:dPt>
          <c:dPt>
            <c:idx val="11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9-E136-4C55-9F8D-906DFB3AF3D3}"/>
              </c:ext>
            </c:extLst>
          </c:dPt>
          <c:dPt>
            <c:idx val="12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B-E136-4C55-9F8D-906DFB3AF3D3}"/>
              </c:ext>
            </c:extLst>
          </c:dPt>
          <c:dPt>
            <c:idx val="13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D-E136-4C55-9F8D-906DFB3AF3D3}"/>
              </c:ext>
            </c:extLst>
          </c:dPt>
          <c:dPt>
            <c:idx val="14"/>
            <c:invertIfNegative val="0"/>
            <c:bubble3D val="0"/>
            <c:spPr>
              <a:solidFill>
                <a:srgbClr val="FF0000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F-E136-4C55-9F8D-906DFB3AF3D3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0</c:v>
                </c:pt>
                <c:pt idx="1">
                  <c:v>0</c:v>
                </c:pt>
                <c:pt idx="2">
                  <c:v>5</c:v>
                </c:pt>
                <c:pt idx="3">
                  <c:v>9</c:v>
                </c:pt>
                <c:pt idx="4">
                  <c:v>15</c:v>
                </c:pt>
                <c:pt idx="5">
                  <c:v>4</c:v>
                </c:pt>
                <c:pt idx="6">
                  <c:v>15</c:v>
                </c:pt>
                <c:pt idx="7">
                  <c:v>16</c:v>
                </c:pt>
                <c:pt idx="8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E136-4C55-9F8D-906DFB3AF3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tickLblSkip val="1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</c:v>
                </c:pt>
              </c:strCache>
            </c:strRef>
          </c:tx>
          <c:spPr>
            <a:solidFill>
              <a:srgbClr val="00CCFF"/>
            </a:solidFill>
            <a:ln>
              <a:noFill/>
            </a:ln>
          </c:spPr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265-4C13-B0DA-D2DC61F9BD99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265-4C13-B0DA-D2DC61F9BD99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9D8-40C8-BFB1-E506EB35789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9D8-40C8-BFB1-E506EB357899}"/>
              </c:ext>
            </c:extLst>
          </c:dPt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9D8-40C8-BFB1-E506EB357899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D8-40C8-BFB1-E506EB357899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9D8-40C8-BFB1-E506EB357899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D8-40C8-BFB1-E506EB357899}"/>
              </c:ext>
            </c:extLst>
          </c:dPt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0</c:v>
                </c:pt>
                <c:pt idx="1">
                  <c:v>0</c:v>
                </c:pt>
                <c:pt idx="2">
                  <c:v>3</c:v>
                </c:pt>
                <c:pt idx="3">
                  <c:v>5</c:v>
                </c:pt>
                <c:pt idx="4">
                  <c:v>9</c:v>
                </c:pt>
                <c:pt idx="5">
                  <c:v>3</c:v>
                </c:pt>
                <c:pt idx="6">
                  <c:v>10</c:v>
                </c:pt>
                <c:pt idx="7">
                  <c:v>8</c:v>
                </c:pt>
                <c:pt idx="8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9D8-40C8-BFB1-E506EB35789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ž</c:v>
                </c:pt>
              </c:strCache>
            </c:strRef>
          </c:tx>
          <c:spPr>
            <a:solidFill>
              <a:srgbClr val="FF99FF"/>
            </a:solidFill>
          </c:spPr>
          <c:invertIfNegative val="0"/>
          <c:cat>
            <c:strRef>
              <c:f>List1!$A$2:$A$10</c:f>
              <c:strCache>
                <c:ptCount val="9"/>
                <c:pt idx="0">
                  <c:v>Pod 34</c:v>
                </c:pt>
                <c:pt idx="1">
                  <c:v>35-39</c:v>
                </c:pt>
                <c:pt idx="2">
                  <c:v>40-44</c:v>
                </c:pt>
                <c:pt idx="3">
                  <c:v>45-49</c:v>
                </c:pt>
                <c:pt idx="4">
                  <c:v>50-54</c:v>
                </c:pt>
                <c:pt idx="5">
                  <c:v>55-59</c:v>
                </c:pt>
                <c:pt idx="6">
                  <c:v>60-64</c:v>
                </c:pt>
                <c:pt idx="7">
                  <c:v>65-69</c:v>
                </c:pt>
                <c:pt idx="8">
                  <c:v>70 a více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0</c:v>
                </c:pt>
                <c:pt idx="1">
                  <c:v>0</c:v>
                </c:pt>
                <c:pt idx="2">
                  <c:v>2</c:v>
                </c:pt>
                <c:pt idx="3">
                  <c:v>4</c:v>
                </c:pt>
                <c:pt idx="4">
                  <c:v>6</c:v>
                </c:pt>
                <c:pt idx="5">
                  <c:v>1</c:v>
                </c:pt>
                <c:pt idx="6">
                  <c:v>5</c:v>
                </c:pt>
                <c:pt idx="7">
                  <c:v>8</c:v>
                </c:pt>
                <c:pt idx="8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9D8-40C8-BFB1-E506EB3578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49080576"/>
        <c:axId val="49086464"/>
      </c:barChart>
      <c:catAx>
        <c:axId val="490805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txPr>
          <a:bodyPr rot="-2700000"/>
          <a:lstStyle/>
          <a:p>
            <a:pPr>
              <a:defRPr b="1"/>
            </a:pPr>
            <a:endParaRPr lang="cs-CZ"/>
          </a:p>
        </c:txPr>
        <c:crossAx val="49086464"/>
        <c:crosses val="autoZero"/>
        <c:auto val="1"/>
        <c:lblAlgn val="ctr"/>
        <c:lblOffset val="100"/>
        <c:noMultiLvlLbl val="0"/>
      </c:catAx>
      <c:valAx>
        <c:axId val="4908646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/>
            </a:solidFill>
          </a:ln>
        </c:spPr>
        <c:crossAx val="49080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cs-CZ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9.5054472949143605E-3"/>
                  <c:y val="3.233758939637078E-17"/>
                </c:manualLayout>
              </c:layout>
              <c:tx>
                <c:rich>
                  <a:bodyPr/>
                  <a:lstStyle/>
                  <a:p>
                    <a:fld id="{1D79B6C1-5507-4F66-A6A6-DDA9E45ACC98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CE31-4C82-A068-280A8FE982A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F59BA25-D2F4-46ED-9BB3-DF37B59E8AB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CE31-4C82-A068-280A8FE982A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1EBE2A0-8C91-4F19-9076-D4FF05E7728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CE31-4C82-A068-280A8FE982A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D24A8E4E-9B01-4CE5-B690-4054E1F92A9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CE31-4C82-A068-280A8FE982AE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A935042-0EFB-4C79-AC4C-21F74E00F8B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CE31-4C82-A068-280A8FE982AE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E4B5685F-DCB9-42AD-B730-677B80120CD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CE31-4C82-A068-280A8FE982AE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458794F5-B5A7-41A4-8D75-95BE0321BDC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CE31-4C82-A068-280A8FE982AE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BB65649B-6F90-4B29-88BA-A5BA542C023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CE31-4C82-A068-280A8FE982AE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D5F92781-923F-4643-BAB2-29DA4F6DB57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CE31-4C82-A068-280A8FE982A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CC3EA3C8-FEE2-43B7-B532-1CE0A78E61F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CE31-4C82-A068-280A8FE982AE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FB5B0C73-811E-4288-8916-0FD653AB8AA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CE31-4C82-A068-280A8FE982AE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4E6BE5B-055C-4B4D-B729-A2E84216C3A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CE31-4C82-A068-280A8FE982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E983516D-F76A-4B2C-86EB-C0EA68BC260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CE31-4C82-A068-280A8FE982AE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586C63BA-072B-41D5-A713-FE623E241A8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261B-405A-BD64-92566FF2E9C2}"/>
                </c:ext>
              </c:extLst>
            </c:dLbl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###0</c:formatCode>
                <c:ptCount val="14"/>
                <c:pt idx="0">
                  <c:v>10333</c:v>
                </c:pt>
                <c:pt idx="1">
                  <c:v>10506</c:v>
                </c:pt>
                <c:pt idx="2">
                  <c:v>11086</c:v>
                </c:pt>
                <c:pt idx="3">
                  <c:v>11286</c:v>
                </c:pt>
                <c:pt idx="4">
                  <c:v>12152</c:v>
                </c:pt>
                <c:pt idx="5">
                  <c:v>12022</c:v>
                </c:pt>
                <c:pt idx="6">
                  <c:v>12170</c:v>
                </c:pt>
                <c:pt idx="7">
                  <c:v>11994</c:v>
                </c:pt>
                <c:pt idx="8" formatCode="General">
                  <c:v>11899</c:v>
                </c:pt>
                <c:pt idx="9" formatCode="General">
                  <c:v>11772</c:v>
                </c:pt>
                <c:pt idx="10" formatCode="General">
                  <c:v>11096</c:v>
                </c:pt>
                <c:pt idx="11" formatCode="General">
                  <c:v>12205</c:v>
                </c:pt>
                <c:pt idx="12" formatCode="General">
                  <c:v>12117</c:v>
                </c:pt>
                <c:pt idx="13" formatCode="General">
                  <c:v>12352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List1!$E$2:$E$15</c15:f>
                <c15:dlblRangeCache>
                  <c:ptCount val="14"/>
                  <c:pt idx="0">
                    <c:v>54,8%</c:v>
                  </c:pt>
                  <c:pt idx="1">
                    <c:v>55,2%</c:v>
                  </c:pt>
                  <c:pt idx="2">
                    <c:v>55,3%</c:v>
                  </c:pt>
                  <c:pt idx="3">
                    <c:v>55,7%</c:v>
                  </c:pt>
                  <c:pt idx="4">
                    <c:v>55,5%</c:v>
                  </c:pt>
                  <c:pt idx="5">
                    <c:v>56,1%</c:v>
                  </c:pt>
                  <c:pt idx="6">
                    <c:v>56,9%</c:v>
                  </c:pt>
                  <c:pt idx="7">
                    <c:v>56,2%</c:v>
                  </c:pt>
                  <c:pt idx="8">
                    <c:v>56,2%</c:v>
                  </c:pt>
                  <c:pt idx="9">
                    <c:v>55,9%</c:v>
                  </c:pt>
                  <c:pt idx="10">
                    <c:v>56,4%</c:v>
                  </c:pt>
                  <c:pt idx="11">
                    <c:v>56,9%</c:v>
                  </c:pt>
                  <c:pt idx="12">
                    <c:v>56,2%</c:v>
                  </c:pt>
                  <c:pt idx="13">
                    <c:v>57,1%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9-CE31-4C82-A068-280A8FE982A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C22728"/>
            </a:solidFill>
            <a:ln>
              <a:noFill/>
            </a:ln>
            <a:effectLst/>
          </c:spPr>
          <c:invertIfNegative val="0"/>
          <c:dLbls>
            <c:dLbl>
              <c:idx val="0"/>
              <c:tx>
                <c:rich>
                  <a:bodyPr/>
                  <a:lstStyle/>
                  <a:p>
                    <a:fld id="{CFAC718C-8529-4430-B39C-56014C80839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CE31-4C82-A068-280A8FE982AE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50D8585-EBEE-4C3C-A018-AA0B659F8C1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CE31-4C82-A068-280A8FE982AE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8C40D9D-9ADD-4A17-ADD9-DF1CE1F584C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CE31-4C82-A068-280A8FE982AE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C53B7E5E-9F21-442C-8A0E-2EB0751C22D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CE31-4C82-A068-280A8FE982AE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19EF9489-73CF-4592-B632-7DAF6C5FEF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CE31-4C82-A068-280A8FE982AE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8C485335-3233-4B1D-A3F3-DE3EFC1537C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CE31-4C82-A068-280A8FE982AE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F8D64087-7889-4E4F-B6A2-611A4A18D14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CE31-4C82-A068-280A8FE982AE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4E6A1E10-1A41-4AEF-B0FC-CA8F6C663BA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CE31-4C82-A068-280A8FE982AE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2C4F761E-A292-4965-B618-DDEF0770E5A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CE31-4C82-A068-280A8FE982AE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BFC9434E-F28E-4D13-973A-DD5271CB48F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CE31-4C82-A068-280A8FE982AE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D93860E3-A714-4FFB-A520-20E7F011D8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CE31-4C82-A068-280A8FE982AE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FB3F341E-B7F5-470F-AE26-E65C6DE40CA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CE31-4C82-A068-280A8FE982AE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C5BFF2BA-5139-493B-AE02-31C4B78089C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C-CE31-4C82-A068-280A8FE982AE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B40E4F55-33AD-4A66-BF5B-B00D13DD4BE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61B-405A-BD64-92566FF2E9C2}"/>
                </c:ext>
              </c:extLst>
            </c:dLbl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List1!$C$2:$C$15</c:f>
              <c:numCache>
                <c:formatCode>###0</c:formatCode>
                <c:ptCount val="14"/>
                <c:pt idx="0">
                  <c:v>8515</c:v>
                </c:pt>
                <c:pt idx="1">
                  <c:v>8521</c:v>
                </c:pt>
                <c:pt idx="2">
                  <c:v>8954</c:v>
                </c:pt>
                <c:pt idx="3">
                  <c:v>8983</c:v>
                </c:pt>
                <c:pt idx="4">
                  <c:v>9759</c:v>
                </c:pt>
                <c:pt idx="5">
                  <c:v>9422</c:v>
                </c:pt>
                <c:pt idx="6">
                  <c:v>9218</c:v>
                </c:pt>
                <c:pt idx="7">
                  <c:v>9339</c:v>
                </c:pt>
                <c:pt idx="8" formatCode="General">
                  <c:v>9285</c:v>
                </c:pt>
                <c:pt idx="9" formatCode="General">
                  <c:v>9293</c:v>
                </c:pt>
                <c:pt idx="10" formatCode="General">
                  <c:v>8574</c:v>
                </c:pt>
                <c:pt idx="11" formatCode="General">
                  <c:v>9249</c:v>
                </c:pt>
                <c:pt idx="12" formatCode="General">
                  <c:v>9435</c:v>
                </c:pt>
                <c:pt idx="13" formatCode="General">
                  <c:v>9294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List1!$F$2:$F$15</c15:f>
                <c15:dlblRangeCache>
                  <c:ptCount val="14"/>
                  <c:pt idx="0">
                    <c:v>45,2%</c:v>
                  </c:pt>
                  <c:pt idx="1">
                    <c:v>44,8%</c:v>
                  </c:pt>
                  <c:pt idx="2">
                    <c:v>44,7%</c:v>
                  </c:pt>
                  <c:pt idx="3">
                    <c:v>44,3%</c:v>
                  </c:pt>
                  <c:pt idx="4">
                    <c:v>44,5%</c:v>
                  </c:pt>
                  <c:pt idx="5">
                    <c:v>43,9%</c:v>
                  </c:pt>
                  <c:pt idx="6">
                    <c:v>43,1%</c:v>
                  </c:pt>
                  <c:pt idx="7">
                    <c:v>43,8%</c:v>
                  </c:pt>
                  <c:pt idx="8">
                    <c:v>43,8%</c:v>
                  </c:pt>
                  <c:pt idx="9">
                    <c:v>44,1%</c:v>
                  </c:pt>
                  <c:pt idx="10">
                    <c:v>43,6%</c:v>
                  </c:pt>
                  <c:pt idx="11">
                    <c:v>43,1%</c:v>
                  </c:pt>
                  <c:pt idx="12">
                    <c:v>43,8%</c:v>
                  </c:pt>
                  <c:pt idx="13">
                    <c:v>42,9%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3-CE31-4C82-A068-280A8FE982A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0033520"/>
        <c:axId val="290040968"/>
      </c:barChart>
      <c:catAx>
        <c:axId val="290033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40968"/>
        <c:crosses val="autoZero"/>
        <c:auto val="1"/>
        <c:lblAlgn val="ctr"/>
        <c:lblOffset val="100"/>
        <c:noMultiLvlLbl val="0"/>
      </c:catAx>
      <c:valAx>
        <c:axId val="29004096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 algn="ctr"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dětí s KV nemocí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45155905415054237"/>
              <c:y val="8.8511987051960745E-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algn="ctr"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33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E31-4C82-A068-280A8FE982AE}"/>
              </c:ext>
            </c:extLst>
          </c:dPt>
          <c:dLbls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7-CE31-4C82-A068-280A8FE982A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Liberecký kraj</c:v>
                </c:pt>
                <c:pt idx="2">
                  <c:v>Hlavní město Praha</c:v>
                </c:pt>
                <c:pt idx="3">
                  <c:v>Pardubický kraj</c:v>
                </c:pt>
                <c:pt idx="4">
                  <c:v>Kraj Vysočina</c:v>
                </c:pt>
                <c:pt idx="5">
                  <c:v>Zlínský kraj</c:v>
                </c:pt>
                <c:pt idx="6">
                  <c:v>Olomoucký kraj</c:v>
                </c:pt>
                <c:pt idx="7">
                  <c:v>ČR</c:v>
                </c:pt>
                <c:pt idx="8">
                  <c:v>Středočeský kraj</c:v>
                </c:pt>
                <c:pt idx="9">
                  <c:v>Jihočeský kraj</c:v>
                </c:pt>
                <c:pt idx="10">
                  <c:v>Moravskoslezský kraj</c:v>
                </c:pt>
                <c:pt idx="11">
                  <c:v>Královéhradecký kraj</c:v>
                </c:pt>
                <c:pt idx="12">
                  <c:v>Plzeňský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_-* #\ ##0.0_-;\-* #\ ##0.0_-;_-* "-"??_-;_-@_-</c:formatCode>
                <c:ptCount val="15"/>
                <c:pt idx="0">
                  <c:v>1846.5052418164787</c:v>
                </c:pt>
                <c:pt idx="1">
                  <c:v>1699.9623498271517</c:v>
                </c:pt>
                <c:pt idx="2">
                  <c:v>1254.1026083952322</c:v>
                </c:pt>
                <c:pt idx="3">
                  <c:v>1202.7190214639086</c:v>
                </c:pt>
                <c:pt idx="4">
                  <c:v>1095.7036615018365</c:v>
                </c:pt>
                <c:pt idx="5">
                  <c:v>1082.040740048589</c:v>
                </c:pt>
                <c:pt idx="6">
                  <c:v>1066.8450315622256</c:v>
                </c:pt>
                <c:pt idx="7">
                  <c:v>1032.1282459637043</c:v>
                </c:pt>
                <c:pt idx="8">
                  <c:v>946.6220234247744</c:v>
                </c:pt>
                <c:pt idx="9">
                  <c:v>799.73768603897929</c:v>
                </c:pt>
                <c:pt idx="10">
                  <c:v>787.85365698063868</c:v>
                </c:pt>
                <c:pt idx="11">
                  <c:v>784.99492173780982</c:v>
                </c:pt>
                <c:pt idx="12">
                  <c:v>778.43788222959984</c:v>
                </c:pt>
                <c:pt idx="13">
                  <c:v>611.5269681291478</c:v>
                </c:pt>
                <c:pt idx="14">
                  <c:v>572.77378216059913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1-4C82-A068-280A8FE982A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0033520"/>
        <c:axId val="290040968"/>
      </c:barChart>
      <c:catAx>
        <c:axId val="290033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40968"/>
        <c:crosses val="autoZero"/>
        <c:auto val="1"/>
        <c:lblAlgn val="ctr"/>
        <c:lblOffset val="100"/>
        <c:noMultiLvlLbl val="0"/>
      </c:catAx>
      <c:valAx>
        <c:axId val="29004096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 algn="ctr"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dětských pacientů na 100 000 dětí v kraji</a:t>
                </a:r>
                <a:endParaRPr lang="cs-CZ" sz="1400" b="1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4575804149844214"/>
              <c:y val="1.678137320650049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algn="ctr"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33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List1!$J$1:$O$1</c:f>
              <c:strCach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strCache>
            </c:strRef>
          </c:cat>
          <c:val>
            <c:numRef>
              <c:f>List1!$J$2:$O$2</c:f>
              <c:numCache>
                <c:formatCode>#,##0</c:formatCode>
                <c:ptCount val="6"/>
                <c:pt idx="0">
                  <c:v>543.16861017206668</c:v>
                </c:pt>
                <c:pt idx="1">
                  <c:v>517.49863070617789</c:v>
                </c:pt>
                <c:pt idx="2">
                  <c:v>562.73447269695703</c:v>
                </c:pt>
                <c:pt idx="3">
                  <c:v>620.2889447236181</c:v>
                </c:pt>
                <c:pt idx="4">
                  <c:v>608.5113065326633</c:v>
                </c:pt>
                <c:pt idx="5" formatCode="0">
                  <c:v>572.77378216059913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71A-4438-8212-44864983253B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List1!$J$1:$O$1</c:f>
              <c:strCach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strCache>
            </c:strRef>
          </c:cat>
          <c:val>
            <c:numRef>
              <c:f>List1!$J$3:$O$3</c:f>
              <c:numCache>
                <c:formatCode>#,##0</c:formatCode>
                <c:ptCount val="6"/>
                <c:pt idx="0">
                  <c:v>1311.6685456586602</c:v>
                </c:pt>
                <c:pt idx="1">
                  <c:v>1537.7785882628521</c:v>
                </c:pt>
                <c:pt idx="2">
                  <c:v>1411.6781635439147</c:v>
                </c:pt>
                <c:pt idx="3">
                  <c:v>1415.3778246220977</c:v>
                </c:pt>
                <c:pt idx="4">
                  <c:v>1286.9002507589694</c:v>
                </c:pt>
                <c:pt idx="5" formatCode="0">
                  <c:v>1273.7314596558795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71A-4438-8212-4486498325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List1!$J$1:$O$1</c:f>
              <c:strCache>
                <c:ptCount val="6"/>
                <c:pt idx="0">
                  <c:v>2018</c:v>
                </c:pt>
                <c:pt idx="1">
                  <c:v>2019</c:v>
                </c:pt>
                <c:pt idx="2">
                  <c:v>2020</c:v>
                </c:pt>
                <c:pt idx="3">
                  <c:v>2021</c:v>
                </c:pt>
                <c:pt idx="4">
                  <c:v>2022</c:v>
                </c:pt>
                <c:pt idx="5">
                  <c:v>2023</c:v>
                </c:pt>
              </c:strCache>
            </c:strRef>
          </c:cat>
          <c:val>
            <c:numRef>
              <c:f>List1!$J$4:$O$4</c:f>
              <c:numCache>
                <c:formatCode>#,##0</c:formatCode>
                <c:ptCount val="6"/>
                <c:pt idx="0">
                  <c:v>1072.5418847756669</c:v>
                </c:pt>
                <c:pt idx="1">
                  <c:v>1053.581833140365</c:v>
                </c:pt>
                <c:pt idx="2">
                  <c:v>974.48292363701944</c:v>
                </c:pt>
                <c:pt idx="3">
                  <c:v>1071.0535946172231</c:v>
                </c:pt>
                <c:pt idx="4">
                  <c:v>1028.9164001056427</c:v>
                </c:pt>
                <c:pt idx="5" formatCode="0">
                  <c:v>1032.1282459637043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71A-4438-8212-4486498325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0AA-4663-A22D-C1E1C77C7E3D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0AA-4663-A22D-C1E1C77C7E3D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A335-4A19-95E8-28DC4E30BD2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Liberecký kraj</c:v>
                </c:pt>
                <c:pt idx="1">
                  <c:v>Moravskoslezský kraj</c:v>
                </c:pt>
                <c:pt idx="2">
                  <c:v>Zlínský kraj</c:v>
                </c:pt>
                <c:pt idx="3">
                  <c:v>Středočeský kraj</c:v>
                </c:pt>
                <c:pt idx="4">
                  <c:v>Hlavní město Praha</c:v>
                </c:pt>
                <c:pt idx="5">
                  <c:v>Plzeňský kraj</c:v>
                </c:pt>
                <c:pt idx="6">
                  <c:v>Královéhradecký kraj</c:v>
                </c:pt>
                <c:pt idx="7">
                  <c:v>Česká republika</c:v>
                </c:pt>
                <c:pt idx="8">
                  <c:v>Jihočeský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1416.9534421629421</c:v>
                </c:pt>
                <c:pt idx="1">
                  <c:v>1316.6252906262389</c:v>
                </c:pt>
                <c:pt idx="2">
                  <c:v>1287.0513746465281</c:v>
                </c:pt>
                <c:pt idx="3">
                  <c:v>1141.940258346267</c:v>
                </c:pt>
                <c:pt idx="4">
                  <c:v>1138.9152926118006</c:v>
                </c:pt>
                <c:pt idx="5">
                  <c:v>1134.7194861810353</c:v>
                </c:pt>
                <c:pt idx="6">
                  <c:v>1025.1682397885293</c:v>
                </c:pt>
                <c:pt idx="7">
                  <c:v>1017.6929565369903</c:v>
                </c:pt>
                <c:pt idx="8">
                  <c:v>911.02842307973367</c:v>
                </c:pt>
                <c:pt idx="9">
                  <c:v>877.81649252373563</c:v>
                </c:pt>
                <c:pt idx="10">
                  <c:v>877.15803130743836</c:v>
                </c:pt>
                <c:pt idx="11">
                  <c:v>817.57318049067771</c:v>
                </c:pt>
                <c:pt idx="12">
                  <c:v>793.56232309681582</c:v>
                </c:pt>
                <c:pt idx="13">
                  <c:v>602.11255146586564</c:v>
                </c:pt>
                <c:pt idx="14">
                  <c:v>563.79449016079775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AA-4663-A22D-C1E1C77C7E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0AA-4663-A22D-C1E1C77C7E3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Liberecký kraj</c:v>
                </c:pt>
                <c:pt idx="1">
                  <c:v>Moravskoslezský kraj</c:v>
                </c:pt>
                <c:pt idx="2">
                  <c:v>Zlínský kraj</c:v>
                </c:pt>
                <c:pt idx="3">
                  <c:v>Středočeský kraj</c:v>
                </c:pt>
                <c:pt idx="4">
                  <c:v>Hlavní město Praha</c:v>
                </c:pt>
                <c:pt idx="5">
                  <c:v>Plzeňský kraj</c:v>
                </c:pt>
                <c:pt idx="6">
                  <c:v>Královéhradecký kraj</c:v>
                </c:pt>
                <c:pt idx="7">
                  <c:v>Česká republika</c:v>
                </c:pt>
                <c:pt idx="8">
                  <c:v>Jihočeský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0AA-4663-A22D-C1E1C77C7E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noFill/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0AA-4663-A22D-C1E1C77C7E3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Liberecký kraj</c:v>
                </c:pt>
                <c:pt idx="1">
                  <c:v>Moravskoslezský kraj</c:v>
                </c:pt>
                <c:pt idx="2">
                  <c:v>Zlínský kraj</c:v>
                </c:pt>
                <c:pt idx="3">
                  <c:v>Středočeský kraj</c:v>
                </c:pt>
                <c:pt idx="4">
                  <c:v>Hlavní město Praha</c:v>
                </c:pt>
                <c:pt idx="5">
                  <c:v>Plzeňský kraj</c:v>
                </c:pt>
                <c:pt idx="6">
                  <c:v>Královéhradecký kraj</c:v>
                </c:pt>
                <c:pt idx="7">
                  <c:v>Česká republika</c:v>
                </c:pt>
                <c:pt idx="8">
                  <c:v>Jihočeský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7" formatCode="#,##0">
                  <c:v>1017.6929565369903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AA-4663-A22D-C1E1C77C7E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2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2E598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416-45C6-9DAE-D2B4009B3BEF}"/>
              </c:ext>
            </c:extLst>
          </c:dPt>
          <c:dLbls>
            <c:dLbl>
              <c:idx val="5"/>
              <c:layout>
                <c:manualLayout>
                  <c:x val="3.1002633067978937E-2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416-45C6-9DAE-D2B4009B3BEF}"/>
                </c:ext>
              </c:extLst>
            </c:dLbl>
            <c:dLbl>
              <c:idx val="6"/>
              <c:layout>
                <c:manualLayout>
                  <c:x val="1.9068184529751068E-2"/>
                  <c:y val="1.9384647070091473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416-45C6-9DAE-D2B4009B3BEF}"/>
                </c:ext>
              </c:extLst>
            </c:dLbl>
            <c:dLbl>
              <c:idx val="7"/>
              <c:layout>
                <c:manualLayout>
                  <c:x val="1.6987524955833687E-2"/>
                  <c:y val="2.0814106302636274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416-45C6-9DAE-D2B4009B3BE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List1!$A$2:$A$9</c:f>
              <c:strCache>
                <c:ptCount val="8"/>
                <c:pt idx="0">
                  <c:v>Nemoci oběhové soustavy celkem (I00–I99)</c:v>
                </c:pt>
                <c:pt idx="1">
                  <c:v>Nemoci oběhové soustavy (I00–I99) bez cévních nemocí mozku (I60–I69)</c:v>
                </c:pt>
                <c:pt idx="2">
                  <c:v>Poruchy vedení vzruchů, arytmie (I44, I45, I47–I49)</c:v>
                </c:pt>
                <c:pt idx="3">
                  <c:v>Onemocnění chlopní (I05–I08, I33–I39)</c:v>
                </c:pt>
                <c:pt idx="4">
                  <c:v>Kardiomyopatie (I42)</c:v>
                </c:pt>
                <c:pt idx="5">
                  <c:v>Srdeční selhání (I50, I11.0, I13.0, I13.2, I25.5, I42.0, I42.9, R57.0)</c:v>
                </c:pt>
                <c:pt idx="6">
                  <c:v>Ischemická choroba srdeční (I20-I25)</c:v>
                </c:pt>
                <c:pt idx="7">
                  <c:v>Akutní koronární syndrom (I20.0, I21-I22)</c:v>
                </c:pt>
              </c:strCache>
            </c:strRef>
          </c:cat>
          <c:val>
            <c:numRef>
              <c:f>List1!$B$2:$B$9</c:f>
              <c:numCache>
                <c:formatCode>0.0</c:formatCode>
                <c:ptCount val="8"/>
                <c:pt idx="0">
                  <c:v>1003.1295519359828</c:v>
                </c:pt>
                <c:pt idx="1">
                  <c:v>1001.9014210670613</c:v>
                </c:pt>
                <c:pt idx="2">
                  <c:v>364.55780409074561</c:v>
                </c:pt>
                <c:pt idx="3">
                  <c:v>209.40862964981696</c:v>
                </c:pt>
                <c:pt idx="4">
                  <c:v>99.232270408939783</c:v>
                </c:pt>
                <c:pt idx="5">
                  <c:v>28.848758920971957</c:v>
                </c:pt>
                <c:pt idx="6">
                  <c:v>2.8750226931488276</c:v>
                </c:pt>
                <c:pt idx="7">
                  <c:v>0.16187398272318981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416-45C6-9DAE-D2B4009B3BEF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0033520"/>
        <c:axId val="290040968"/>
      </c:barChart>
      <c:catAx>
        <c:axId val="290033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40968"/>
        <c:crosses val="autoZero"/>
        <c:auto val="1"/>
        <c:lblAlgn val="ctr"/>
        <c:lblOffset val="100"/>
        <c:noMultiLvlLbl val="0"/>
      </c:catAx>
      <c:valAx>
        <c:axId val="29004096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 algn="ctr"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Průměrný roční počet dětských pacientů v přepočtu na 100 000 dětí</a:t>
                </a:r>
                <a:endParaRPr lang="cs-CZ" sz="1400" b="1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4575804149844214"/>
              <c:y val="1.678137320650049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algn="ctr"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33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1703249351541429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median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1"/>
            <c:spPr>
              <a:solidFill>
                <a:srgbClr val="C22728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12</c:v>
                </c:pt>
                <c:pt idx="3">
                  <c:v>13</c:v>
                </c:pt>
                <c:pt idx="4">
                  <c:v>6</c:v>
                </c:pt>
                <c:pt idx="5">
                  <c:v>8</c:v>
                </c:pt>
                <c:pt idx="6">
                  <c:v>13</c:v>
                </c:pt>
                <c:pt idx="7">
                  <c:v>16</c:v>
                </c:pt>
                <c:pt idx="8">
                  <c:v>8</c:v>
                </c:pt>
                <c:pt idx="9">
                  <c:v>8</c:v>
                </c:pt>
                <c:pt idx="10">
                  <c:v>8</c:v>
                </c:pt>
                <c:pt idx="11">
                  <c:v>9</c:v>
                </c:pt>
                <c:pt idx="12">
                  <c:v>3</c:v>
                </c:pt>
                <c:pt idx="13">
                  <c:v>2</c:v>
                </c:pt>
                <c:pt idx="14">
                  <c:v>5</c:v>
                </c:pt>
                <c:pt idx="15">
                  <c:v>10</c:v>
                </c:pt>
                <c:pt idx="16">
                  <c:v>16</c:v>
                </c:pt>
                <c:pt idx="17">
                  <c:v>16</c:v>
                </c:pt>
                <c:pt idx="18">
                  <c:v>15</c:v>
                </c:pt>
                <c:pt idx="19">
                  <c:v>16</c:v>
                </c:pt>
                <c:pt idx="20">
                  <c:v>11</c:v>
                </c:pt>
                <c:pt idx="21">
                  <c:v>14</c:v>
                </c:pt>
                <c:pt idx="22">
                  <c:v>17</c:v>
                </c:pt>
                <c:pt idx="23">
                  <c:v>17</c:v>
                </c:pt>
              </c:numCache>
            </c:numRef>
          </c:xVal>
          <c:yVal>
            <c:numRef>
              <c:f>Sheet1!$B$2:$B$25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562-49F6-B909-3877D51D24A1}"/>
            </c:ext>
          </c:extLst>
        </c:ser>
        <c:ser>
          <c:idx val="4"/>
          <c:order val="1"/>
          <c:tx>
            <c:strRef>
              <c:f>Sheet1!$C$1</c:f>
              <c:strCache>
                <c:ptCount val="1"/>
                <c:pt idx="0">
                  <c:v>kv25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 w="28575">
                <a:solidFill>
                  <a:schemeClr val="tx1"/>
                </a:solidFill>
              </a:ln>
            </c:spPr>
          </c:marker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12</c:v>
                </c:pt>
                <c:pt idx="3">
                  <c:v>13</c:v>
                </c:pt>
                <c:pt idx="4">
                  <c:v>6</c:v>
                </c:pt>
                <c:pt idx="5">
                  <c:v>8</c:v>
                </c:pt>
                <c:pt idx="6">
                  <c:v>13</c:v>
                </c:pt>
                <c:pt idx="7">
                  <c:v>16</c:v>
                </c:pt>
                <c:pt idx="8">
                  <c:v>8</c:v>
                </c:pt>
                <c:pt idx="9">
                  <c:v>8</c:v>
                </c:pt>
                <c:pt idx="10">
                  <c:v>8</c:v>
                </c:pt>
                <c:pt idx="11">
                  <c:v>9</c:v>
                </c:pt>
                <c:pt idx="12">
                  <c:v>3</c:v>
                </c:pt>
                <c:pt idx="13">
                  <c:v>2</c:v>
                </c:pt>
                <c:pt idx="14">
                  <c:v>5</c:v>
                </c:pt>
                <c:pt idx="15">
                  <c:v>10</c:v>
                </c:pt>
                <c:pt idx="16">
                  <c:v>16</c:v>
                </c:pt>
                <c:pt idx="17">
                  <c:v>16</c:v>
                </c:pt>
                <c:pt idx="18">
                  <c:v>15</c:v>
                </c:pt>
                <c:pt idx="19">
                  <c:v>16</c:v>
                </c:pt>
                <c:pt idx="20">
                  <c:v>11</c:v>
                </c:pt>
                <c:pt idx="21">
                  <c:v>14</c:v>
                </c:pt>
                <c:pt idx="22">
                  <c:v>17</c:v>
                </c:pt>
                <c:pt idx="23">
                  <c:v>17</c:v>
                </c:pt>
              </c:numCache>
            </c:numRef>
          </c:xVal>
          <c:yVal>
            <c:numRef>
              <c:f>Sheet1!$C$2:$C$25</c:f>
              <c:numCache>
                <c:formatCode>General</c:formatCode>
                <c:ptCount val="24"/>
                <c:pt idx="8">
                  <c:v>1</c:v>
                </c:pt>
                <c:pt idx="9">
                  <c:v>2</c:v>
                </c:pt>
                <c:pt idx="10">
                  <c:v>3</c:v>
                </c:pt>
                <c:pt idx="11">
                  <c:v>4</c:v>
                </c:pt>
                <c:pt idx="12">
                  <c:v>5</c:v>
                </c:pt>
                <c:pt idx="13">
                  <c:v>6</c:v>
                </c:pt>
                <c:pt idx="14">
                  <c:v>7</c:v>
                </c:pt>
                <c:pt idx="15">
                  <c:v>8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E562-49F6-B909-3877D51D24A1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kv75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 w="28575">
                <a:solidFill>
                  <a:schemeClr val="tx1"/>
                </a:solidFill>
              </a:ln>
            </c:spPr>
          </c:marker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12</c:v>
                </c:pt>
                <c:pt idx="3">
                  <c:v>13</c:v>
                </c:pt>
                <c:pt idx="4">
                  <c:v>6</c:v>
                </c:pt>
                <c:pt idx="5">
                  <c:v>8</c:v>
                </c:pt>
                <c:pt idx="6">
                  <c:v>13</c:v>
                </c:pt>
                <c:pt idx="7">
                  <c:v>16</c:v>
                </c:pt>
                <c:pt idx="8">
                  <c:v>8</c:v>
                </c:pt>
                <c:pt idx="9">
                  <c:v>8</c:v>
                </c:pt>
                <c:pt idx="10">
                  <c:v>8</c:v>
                </c:pt>
                <c:pt idx="11">
                  <c:v>9</c:v>
                </c:pt>
                <c:pt idx="12">
                  <c:v>3</c:v>
                </c:pt>
                <c:pt idx="13">
                  <c:v>2</c:v>
                </c:pt>
                <c:pt idx="14">
                  <c:v>5</c:v>
                </c:pt>
                <c:pt idx="15">
                  <c:v>10</c:v>
                </c:pt>
                <c:pt idx="16">
                  <c:v>16</c:v>
                </c:pt>
                <c:pt idx="17">
                  <c:v>16</c:v>
                </c:pt>
                <c:pt idx="18">
                  <c:v>15</c:v>
                </c:pt>
                <c:pt idx="19">
                  <c:v>16</c:v>
                </c:pt>
                <c:pt idx="20">
                  <c:v>11</c:v>
                </c:pt>
                <c:pt idx="21">
                  <c:v>14</c:v>
                </c:pt>
                <c:pt idx="22">
                  <c:v>17</c:v>
                </c:pt>
                <c:pt idx="23">
                  <c:v>17</c:v>
                </c:pt>
              </c:numCache>
            </c:numRef>
          </c:xVal>
          <c:yVal>
            <c:numRef>
              <c:f>Sheet1!$D$2:$D$25</c:f>
              <c:numCache>
                <c:formatCode>General</c:formatCode>
                <c:ptCount val="24"/>
                <c:pt idx="16">
                  <c:v>1</c:v>
                </c:pt>
                <c:pt idx="17">
                  <c:v>2</c:v>
                </c:pt>
                <c:pt idx="18">
                  <c:v>3</c:v>
                </c:pt>
                <c:pt idx="19">
                  <c:v>4</c:v>
                </c:pt>
                <c:pt idx="20">
                  <c:v>5</c:v>
                </c:pt>
                <c:pt idx="21">
                  <c:v>6</c:v>
                </c:pt>
                <c:pt idx="22">
                  <c:v>7</c:v>
                </c:pt>
                <c:pt idx="23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562-49F6-B909-3877D51D24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/>
      </c:scatterChart>
      <c:valAx>
        <c:axId val="1458932352"/>
        <c:scaling>
          <c:orientation val="minMax"/>
          <c:max val="20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2"/>
      </c:valAx>
      <c:valAx>
        <c:axId val="1"/>
        <c:scaling>
          <c:orientation val="maxMin"/>
          <c:max val="8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rgbClr val="2E598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21A-48FF-AB65-F99C47293C2D}"/>
              </c:ext>
            </c:extLst>
          </c:dPt>
          <c:dLbls>
            <c:dLbl>
              <c:idx val="4"/>
              <c:layout>
                <c:manualLayout>
                  <c:x val="2.8937429185962062E-2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031-4078-8392-1CDE58564C04}"/>
                </c:ext>
              </c:extLst>
            </c:dLbl>
            <c:dLbl>
              <c:idx val="5"/>
              <c:layout>
                <c:manualLayout>
                  <c:x val="3.1002633067978937E-2"/>
                  <c:y val="0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031-4078-8392-1CDE58564C04}"/>
                </c:ext>
              </c:extLst>
            </c:dLbl>
            <c:dLbl>
              <c:idx val="6"/>
              <c:layout>
                <c:manualLayout>
                  <c:x val="1.9068184529751068E-2"/>
                  <c:y val="1.9384647070091473E-1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031-4078-8392-1CDE58564C04}"/>
                </c:ext>
              </c:extLst>
            </c:dLbl>
            <c:dLbl>
              <c:idx val="7"/>
              <c:layout>
                <c:manualLayout>
                  <c:x val="1.6987524955833687E-2"/>
                  <c:y val="2.0814106302636274E-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21A-48FF-AB65-F99C47293C2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List1!$A$2:$A$9</c:f>
              <c:strCache>
                <c:ptCount val="8"/>
                <c:pt idx="0">
                  <c:v>Nemoci oběhové soustavy celkem (I00–I99)</c:v>
                </c:pt>
                <c:pt idx="1">
                  <c:v>Nemoci oběhové soustavy (I00–I99) bez cévních nemocí mozku (I60–I69)</c:v>
                </c:pt>
                <c:pt idx="2">
                  <c:v>Srdeční selhání (I50, I11.0, I13.0, I13.2, I25.5, I42.0, I42.9, R57.0)</c:v>
                </c:pt>
                <c:pt idx="3">
                  <c:v>Poruchy vedení vzruchů, arytmie (I44, I45, I47–I49)</c:v>
                </c:pt>
                <c:pt idx="4">
                  <c:v>Kardiomyopatie (I42)</c:v>
                </c:pt>
                <c:pt idx="5">
                  <c:v>Onemocnění chlopní (I05–I08, I33–I39)</c:v>
                </c:pt>
                <c:pt idx="6">
                  <c:v>Ischemická choroba srdeční (I20-I25)</c:v>
                </c:pt>
                <c:pt idx="7">
                  <c:v>Akutní koronární syndrom (I20.0, I21-I22)</c:v>
                </c:pt>
              </c:strCache>
            </c:strRef>
          </c:cat>
          <c:val>
            <c:numRef>
              <c:f>List1!$B$2:$B$9</c:f>
              <c:numCache>
                <c:formatCode>0.0</c:formatCode>
                <c:ptCount val="8"/>
                <c:pt idx="0">
                  <c:v>195.52061061714545</c:v>
                </c:pt>
                <c:pt idx="1">
                  <c:v>188.50142034660263</c:v>
                </c:pt>
                <c:pt idx="2">
                  <c:v>29.659485418933677</c:v>
                </c:pt>
                <c:pt idx="3">
                  <c:v>27.748337047611177</c:v>
                </c:pt>
                <c:pt idx="4">
                  <c:v>3.0781018558228972</c:v>
                </c:pt>
                <c:pt idx="5">
                  <c:v>3.0047305289531119</c:v>
                </c:pt>
                <c:pt idx="6">
                  <c:v>1.8412709171608024</c:v>
                </c:pt>
                <c:pt idx="7">
                  <c:v>0.26553432581446101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21A-48FF-AB65-F99C47293C2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0033520"/>
        <c:axId val="290040968"/>
      </c:barChart>
      <c:catAx>
        <c:axId val="290033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40968"/>
        <c:crosses val="autoZero"/>
        <c:auto val="1"/>
        <c:lblAlgn val="ctr"/>
        <c:lblOffset val="100"/>
        <c:noMultiLvlLbl val="0"/>
      </c:catAx>
      <c:valAx>
        <c:axId val="290040968"/>
        <c:scaling>
          <c:orientation val="minMax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 algn="ctr"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i="0" baseline="0" dirty="0">
                    <a:effectLst/>
                  </a:rPr>
                  <a:t>Počet dětských pacientů na 100 000 dětí</a:t>
                </a:r>
                <a:endParaRPr lang="cs-CZ" sz="1400" b="1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4575804149844214"/>
              <c:y val="1.678137320650049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algn="ctr"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0033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1703249351541429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median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1"/>
            <c:spPr>
              <a:solidFill>
                <a:srgbClr val="C22728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10</c:v>
                </c:pt>
                <c:pt idx="3">
                  <c:v>11</c:v>
                </c:pt>
                <c:pt idx="4">
                  <c:v>5</c:v>
                </c:pt>
                <c:pt idx="5">
                  <c:v>15</c:v>
                </c:pt>
                <c:pt idx="6">
                  <c:v>17</c:v>
                </c:pt>
                <c:pt idx="7">
                  <c:v>18</c:v>
                </c:pt>
                <c:pt idx="8">
                  <c:v>6</c:v>
                </c:pt>
                <c:pt idx="9">
                  <c:v>6</c:v>
                </c:pt>
                <c:pt idx="10">
                  <c:v>1</c:v>
                </c:pt>
                <c:pt idx="11">
                  <c:v>4</c:v>
                </c:pt>
                <c:pt idx="12">
                  <c:v>1</c:v>
                </c:pt>
                <c:pt idx="13">
                  <c:v>9</c:v>
                </c:pt>
                <c:pt idx="14">
                  <c:v>12</c:v>
                </c:pt>
                <c:pt idx="15">
                  <c:v>16</c:v>
                </c:pt>
                <c:pt idx="16">
                  <c:v>16</c:v>
                </c:pt>
                <c:pt idx="17">
                  <c:v>17</c:v>
                </c:pt>
                <c:pt idx="18">
                  <c:v>17</c:v>
                </c:pt>
                <c:pt idx="19">
                  <c:v>15</c:v>
                </c:pt>
                <c:pt idx="20">
                  <c:v>14</c:v>
                </c:pt>
                <c:pt idx="21">
                  <c:v>18</c:v>
                </c:pt>
                <c:pt idx="22">
                  <c:v>18</c:v>
                </c:pt>
                <c:pt idx="23">
                  <c:v>18</c:v>
                </c:pt>
              </c:numCache>
            </c:numRef>
          </c:xVal>
          <c:yVal>
            <c:numRef>
              <c:f>Sheet1!$B$2:$B$25</c:f>
              <c:numCache>
                <c:formatCode>General</c:formatCode>
                <c:ptCount val="2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286A-425D-923F-6D0B011FA054}"/>
            </c:ext>
          </c:extLst>
        </c:ser>
        <c:ser>
          <c:idx val="4"/>
          <c:order val="1"/>
          <c:tx>
            <c:strRef>
              <c:f>Sheet1!$C$1</c:f>
              <c:strCache>
                <c:ptCount val="1"/>
                <c:pt idx="0">
                  <c:v>kv25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 w="22225">
                <a:solidFill>
                  <a:schemeClr val="tx1"/>
                </a:solidFill>
              </a:ln>
            </c:spPr>
          </c:marker>
          <c:dPt>
            <c:idx val="8"/>
            <c:marker>
              <c:spPr>
                <a:noFill/>
                <a:ln w="28575">
                  <a:solidFill>
                    <a:schemeClr val="tx1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1D7E-4CF9-8BC6-CF487CAFCDF8}"/>
              </c:ext>
            </c:extLst>
          </c:dPt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10</c:v>
                </c:pt>
                <c:pt idx="3">
                  <c:v>11</c:v>
                </c:pt>
                <c:pt idx="4">
                  <c:v>5</c:v>
                </c:pt>
                <c:pt idx="5">
                  <c:v>15</c:v>
                </c:pt>
                <c:pt idx="6">
                  <c:v>17</c:v>
                </c:pt>
                <c:pt idx="7">
                  <c:v>18</c:v>
                </c:pt>
                <c:pt idx="8">
                  <c:v>6</c:v>
                </c:pt>
                <c:pt idx="9">
                  <c:v>6</c:v>
                </c:pt>
                <c:pt idx="10">
                  <c:v>1</c:v>
                </c:pt>
                <c:pt idx="11">
                  <c:v>4</c:v>
                </c:pt>
                <c:pt idx="12">
                  <c:v>1</c:v>
                </c:pt>
                <c:pt idx="13">
                  <c:v>9</c:v>
                </c:pt>
                <c:pt idx="14">
                  <c:v>12</c:v>
                </c:pt>
                <c:pt idx="15">
                  <c:v>16</c:v>
                </c:pt>
                <c:pt idx="16">
                  <c:v>16</c:v>
                </c:pt>
                <c:pt idx="17">
                  <c:v>17</c:v>
                </c:pt>
                <c:pt idx="18">
                  <c:v>17</c:v>
                </c:pt>
                <c:pt idx="19">
                  <c:v>15</c:v>
                </c:pt>
                <c:pt idx="20">
                  <c:v>14</c:v>
                </c:pt>
                <c:pt idx="21">
                  <c:v>18</c:v>
                </c:pt>
                <c:pt idx="22">
                  <c:v>18</c:v>
                </c:pt>
                <c:pt idx="23">
                  <c:v>18</c:v>
                </c:pt>
              </c:numCache>
            </c:numRef>
          </c:xVal>
          <c:yVal>
            <c:numRef>
              <c:f>Sheet1!$C$2:$C$25</c:f>
              <c:numCache>
                <c:formatCode>General</c:formatCode>
                <c:ptCount val="24"/>
                <c:pt idx="8">
                  <c:v>1</c:v>
                </c:pt>
                <c:pt idx="9">
                  <c:v>2</c:v>
                </c:pt>
                <c:pt idx="10">
                  <c:v>3</c:v>
                </c:pt>
                <c:pt idx="11">
                  <c:v>4</c:v>
                </c:pt>
                <c:pt idx="12">
                  <c:v>5</c:v>
                </c:pt>
                <c:pt idx="13">
                  <c:v>6</c:v>
                </c:pt>
                <c:pt idx="14">
                  <c:v>7</c:v>
                </c:pt>
                <c:pt idx="15">
                  <c:v>8</c:v>
                </c:pt>
              </c:numCache>
            </c:numRef>
          </c:y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1-286A-425D-923F-6D0B011FA054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kv75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 w="28575">
                <a:solidFill>
                  <a:schemeClr val="tx1"/>
                </a:solidFill>
              </a:ln>
            </c:spPr>
          </c:marker>
          <c:xVal>
            <c:numRef>
              <c:f>Sheet1!$A$2:$A$25</c:f>
              <c:numCache>
                <c:formatCode>General</c:formatCode>
                <c:ptCount val="24"/>
                <c:pt idx="0">
                  <c:v>13</c:v>
                </c:pt>
                <c:pt idx="1">
                  <c:v>13</c:v>
                </c:pt>
                <c:pt idx="2">
                  <c:v>10</c:v>
                </c:pt>
                <c:pt idx="3">
                  <c:v>11</c:v>
                </c:pt>
                <c:pt idx="4">
                  <c:v>5</c:v>
                </c:pt>
                <c:pt idx="5">
                  <c:v>15</c:v>
                </c:pt>
                <c:pt idx="6">
                  <c:v>17</c:v>
                </c:pt>
                <c:pt idx="7">
                  <c:v>18</c:v>
                </c:pt>
                <c:pt idx="8">
                  <c:v>6</c:v>
                </c:pt>
                <c:pt idx="9">
                  <c:v>6</c:v>
                </c:pt>
                <c:pt idx="10">
                  <c:v>1</c:v>
                </c:pt>
                <c:pt idx="11">
                  <c:v>4</c:v>
                </c:pt>
                <c:pt idx="12">
                  <c:v>1</c:v>
                </c:pt>
                <c:pt idx="13">
                  <c:v>9</c:v>
                </c:pt>
                <c:pt idx="14">
                  <c:v>12</c:v>
                </c:pt>
                <c:pt idx="15">
                  <c:v>16</c:v>
                </c:pt>
                <c:pt idx="16">
                  <c:v>16</c:v>
                </c:pt>
                <c:pt idx="17">
                  <c:v>17</c:v>
                </c:pt>
                <c:pt idx="18">
                  <c:v>17</c:v>
                </c:pt>
                <c:pt idx="19">
                  <c:v>15</c:v>
                </c:pt>
                <c:pt idx="20">
                  <c:v>14</c:v>
                </c:pt>
                <c:pt idx="21">
                  <c:v>18</c:v>
                </c:pt>
                <c:pt idx="22">
                  <c:v>18</c:v>
                </c:pt>
                <c:pt idx="23">
                  <c:v>18</c:v>
                </c:pt>
              </c:numCache>
            </c:numRef>
          </c:xVal>
          <c:yVal>
            <c:numRef>
              <c:f>Sheet1!$D$2:$D$25</c:f>
              <c:numCache>
                <c:formatCode>General</c:formatCode>
                <c:ptCount val="24"/>
                <c:pt idx="16">
                  <c:v>1</c:v>
                </c:pt>
                <c:pt idx="17">
                  <c:v>2</c:v>
                </c:pt>
                <c:pt idx="18">
                  <c:v>3</c:v>
                </c:pt>
                <c:pt idx="19">
                  <c:v>4</c:v>
                </c:pt>
                <c:pt idx="20">
                  <c:v>5</c:v>
                </c:pt>
                <c:pt idx="21">
                  <c:v>6</c:v>
                </c:pt>
                <c:pt idx="22">
                  <c:v>7</c:v>
                </c:pt>
                <c:pt idx="23">
                  <c:v>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286A-425D-923F-6D0B011FA0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/>
      </c:scatterChart>
      <c:valAx>
        <c:axId val="1458932352"/>
        <c:scaling>
          <c:orientation val="minMax"/>
          <c:max val="20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#,##0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4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2"/>
      </c:valAx>
      <c:valAx>
        <c:axId val="1"/>
        <c:scaling>
          <c:orientation val="maxMin"/>
          <c:max val="8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DG do 1 roku včetně</c:v>
                </c:pt>
              </c:strCache>
            </c:strRef>
          </c:tx>
          <c:spPr>
            <a:solidFill>
              <a:srgbClr val="5C92C4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List1!$A$2:$A$24</c:f>
              <c:numCache>
                <c:formatCode>General</c:formatCode>
                <c:ptCount val="23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</c:numCache>
            </c:numRef>
          </c:cat>
          <c:val>
            <c:numRef>
              <c:f>List1!$B$2:$B$24</c:f>
              <c:numCache>
                <c:formatCode>###0</c:formatCode>
                <c:ptCount val="23"/>
                <c:pt idx="0">
                  <c:v>1170</c:v>
                </c:pt>
                <c:pt idx="1">
                  <c:v>1192</c:v>
                </c:pt>
                <c:pt idx="2">
                  <c:v>1240</c:v>
                </c:pt>
                <c:pt idx="3">
                  <c:v>1280</c:v>
                </c:pt>
                <c:pt idx="4">
                  <c:v>1289</c:v>
                </c:pt>
                <c:pt idx="5">
                  <c:v>1315</c:v>
                </c:pt>
                <c:pt idx="6">
                  <c:v>1328</c:v>
                </c:pt>
                <c:pt idx="7">
                  <c:v>1670</c:v>
                </c:pt>
                <c:pt idx="8">
                  <c:v>1683</c:v>
                </c:pt>
                <c:pt idx="9">
                  <c:v>1614</c:v>
                </c:pt>
                <c:pt idx="10">
                  <c:v>1763</c:v>
                </c:pt>
                <c:pt idx="11">
                  <c:v>1696</c:v>
                </c:pt>
                <c:pt idx="12">
                  <c:v>1795</c:v>
                </c:pt>
                <c:pt idx="13">
                  <c:v>1667</c:v>
                </c:pt>
                <c:pt idx="14">
                  <c:v>1652</c:v>
                </c:pt>
                <c:pt idx="15">
                  <c:v>1450</c:v>
                </c:pt>
                <c:pt idx="16" formatCode="General">
                  <c:v>1256</c:v>
                </c:pt>
                <c:pt idx="17" formatCode="General">
                  <c:v>1329</c:v>
                </c:pt>
                <c:pt idx="18" formatCode="General">
                  <c:v>1271</c:v>
                </c:pt>
                <c:pt idx="19" formatCode="General">
                  <c:v>1251</c:v>
                </c:pt>
                <c:pt idx="20" formatCode="General">
                  <c:v>1251</c:v>
                </c:pt>
                <c:pt idx="21" formatCode="General">
                  <c:v>1302</c:v>
                </c:pt>
                <c:pt idx="22" formatCode="General">
                  <c:v>1195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564-4BAE-995C-409B3B34A5F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Dg později </c:v>
                </c:pt>
              </c:strCache>
            </c:strRef>
          </c:tx>
          <c:spPr>
            <a:solidFill>
              <a:srgbClr val="C10C1D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6942384081671554E-3"/>
                  <c:y val="-8.260074432327665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6503-4E21-8B21-4A6147CA8CFF}"/>
                </c:ext>
              </c:extLst>
            </c:dLbl>
            <c:dLbl>
              <c:idx val="1"/>
              <c:layout>
                <c:manualLayout>
                  <c:x val="-2.087863297152976E-17"/>
                  <c:y val="-6.9382139596966819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6503-4E21-8B21-4A6147CA8CFF}"/>
                </c:ext>
              </c:extLst>
            </c:dLbl>
            <c:dLbl>
              <c:idx val="2"/>
              <c:layout>
                <c:manualLayout>
                  <c:x val="1.1388476816334269E-3"/>
                  <c:y val="-7.349897187939452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6503-4E21-8B21-4A6147CA8CFF}"/>
                </c:ext>
              </c:extLst>
            </c:dLbl>
            <c:dLbl>
              <c:idx val="3"/>
              <c:layout>
                <c:manualLayout>
                  <c:x val="0"/>
                  <c:y val="-6.233194779918808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6503-4E21-8B21-4A6147CA8CFF}"/>
                </c:ext>
              </c:extLst>
            </c:dLbl>
            <c:dLbl>
              <c:idx val="4"/>
              <c:layout>
                <c:manualLayout>
                  <c:x val="1.1388476816334269E-3"/>
                  <c:y val="-7.126283286530907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6503-4E21-8B21-4A6147CA8CFF}"/>
                </c:ext>
              </c:extLst>
            </c:dLbl>
            <c:dLbl>
              <c:idx val="5"/>
              <c:layout>
                <c:manualLayout>
                  <c:x val="-4.1757265943059521E-17"/>
                  <c:y val="-8.533680659339430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6503-4E21-8B21-4A6147CA8CFF}"/>
                </c:ext>
              </c:extLst>
            </c:dLbl>
            <c:dLbl>
              <c:idx val="6"/>
              <c:layout>
                <c:manualLayout>
                  <c:x val="-1.1388476816334269E-3"/>
                  <c:y val="-6.7475036461152341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6503-4E21-8B21-4A6147CA8CFF}"/>
                </c:ext>
              </c:extLst>
            </c:dLbl>
            <c:dLbl>
              <c:idx val="7"/>
              <c:layout>
                <c:manualLayout>
                  <c:x val="-1.1388476816334269E-3"/>
                  <c:y val="-8.256159557855319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6503-4E21-8B21-4A6147CA8CFF}"/>
                </c:ext>
              </c:extLst>
            </c:dLbl>
            <c:dLbl>
              <c:idx val="8"/>
              <c:layout>
                <c:manualLayout>
                  <c:x val="-1.1388476816335104E-3"/>
                  <c:y val="-6.2134961258277943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503-4E21-8B21-4A6147CA8CFF}"/>
                </c:ext>
              </c:extLst>
            </c:dLbl>
            <c:dLbl>
              <c:idx val="9"/>
              <c:layout>
                <c:manualLayout>
                  <c:x val="0"/>
                  <c:y val="-5.78338813121913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503-4E21-8B21-4A6147CA8CFF}"/>
                </c:ext>
              </c:extLst>
            </c:dLbl>
            <c:dLbl>
              <c:idx val="10"/>
              <c:layout>
                <c:manualLayout>
                  <c:x val="0"/>
                  <c:y val="-4.068207055846617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6503-4E21-8B21-4A6147CA8CFF}"/>
                </c:ext>
              </c:extLst>
            </c:dLbl>
            <c:dLbl>
              <c:idx val="16"/>
              <c:layout>
                <c:manualLayout>
                  <c:x val="3.416543044900197E-3"/>
                  <c:y val="-7.088190936506332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503-4E21-8B21-4A6147CA8CFF}"/>
                </c:ext>
              </c:extLst>
            </c:dLbl>
            <c:dLbl>
              <c:idx val="17"/>
              <c:layout>
                <c:manualLayout>
                  <c:x val="-1.6702906377223808E-16"/>
                  <c:y val="-6.642299162279005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503-4E21-8B21-4A6147CA8CFF}"/>
                </c:ext>
              </c:extLst>
            </c:dLbl>
            <c:dLbl>
              <c:idx val="18"/>
              <c:layout>
                <c:manualLayout>
                  <c:x val="0"/>
                  <c:y val="-5.6294962799371386E-2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6503-4E21-8B21-4A6147CA8CF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List1!$A$2:$A$24</c:f>
              <c:numCache>
                <c:formatCode>General</c:formatCode>
                <c:ptCount val="23"/>
                <c:pt idx="0">
                  <c:v>2000</c:v>
                </c:pt>
                <c:pt idx="1">
                  <c:v>2001</c:v>
                </c:pt>
                <c:pt idx="2">
                  <c:v>2002</c:v>
                </c:pt>
                <c:pt idx="3">
                  <c:v>2003</c:v>
                </c:pt>
                <c:pt idx="4">
                  <c:v>2004</c:v>
                </c:pt>
                <c:pt idx="5">
                  <c:v>2005</c:v>
                </c:pt>
                <c:pt idx="6">
                  <c:v>2006</c:v>
                </c:pt>
                <c:pt idx="7">
                  <c:v>2007</c:v>
                </c:pt>
                <c:pt idx="8">
                  <c:v>2008</c:v>
                </c:pt>
                <c:pt idx="9">
                  <c:v>2009</c:v>
                </c:pt>
                <c:pt idx="10">
                  <c:v>2010</c:v>
                </c:pt>
                <c:pt idx="11">
                  <c:v>2011</c:v>
                </c:pt>
                <c:pt idx="12">
                  <c:v>2012</c:v>
                </c:pt>
                <c:pt idx="13">
                  <c:v>2013</c:v>
                </c:pt>
                <c:pt idx="14">
                  <c:v>2014</c:v>
                </c:pt>
                <c:pt idx="15">
                  <c:v>2015</c:v>
                </c:pt>
                <c:pt idx="16">
                  <c:v>2016</c:v>
                </c:pt>
                <c:pt idx="17">
                  <c:v>2017</c:v>
                </c:pt>
                <c:pt idx="18">
                  <c:v>2018</c:v>
                </c:pt>
                <c:pt idx="19">
                  <c:v>2019</c:v>
                </c:pt>
                <c:pt idx="20">
                  <c:v>2020</c:v>
                </c:pt>
                <c:pt idx="21">
                  <c:v>2021</c:v>
                </c:pt>
                <c:pt idx="22">
                  <c:v>2022</c:v>
                </c:pt>
              </c:numCache>
            </c:numRef>
          </c:cat>
          <c:val>
            <c:numRef>
              <c:f>List1!$C$2:$C$24</c:f>
              <c:numCache>
                <c:formatCode>###0</c:formatCode>
                <c:ptCount val="23"/>
                <c:pt idx="0">
                  <c:v>212</c:v>
                </c:pt>
                <c:pt idx="1">
                  <c:v>197</c:v>
                </c:pt>
                <c:pt idx="2">
                  <c:v>196</c:v>
                </c:pt>
                <c:pt idx="3">
                  <c:v>169</c:v>
                </c:pt>
                <c:pt idx="4">
                  <c:v>186</c:v>
                </c:pt>
                <c:pt idx="5">
                  <c:v>196</c:v>
                </c:pt>
                <c:pt idx="6">
                  <c:v>162</c:v>
                </c:pt>
                <c:pt idx="7">
                  <c:v>143</c:v>
                </c:pt>
                <c:pt idx="8">
                  <c:v>124</c:v>
                </c:pt>
                <c:pt idx="9">
                  <c:v>103</c:v>
                </c:pt>
                <c:pt idx="10">
                  <c:v>87</c:v>
                </c:pt>
                <c:pt idx="11">
                  <c:v>41</c:v>
                </c:pt>
                <c:pt idx="12">
                  <c:v>36</c:v>
                </c:pt>
                <c:pt idx="13">
                  <c:v>15</c:v>
                </c:pt>
                <c:pt idx="14">
                  <c:v>18</c:v>
                </c:pt>
                <c:pt idx="15">
                  <c:v>0</c:v>
                </c:pt>
                <c:pt idx="16" formatCode="General">
                  <c:v>119</c:v>
                </c:pt>
                <c:pt idx="17" formatCode="General">
                  <c:v>122</c:v>
                </c:pt>
                <c:pt idx="18" formatCode="General">
                  <c:v>88</c:v>
                </c:pt>
                <c:pt idx="19" formatCode="General">
                  <c:v>46</c:v>
                </c:pt>
                <c:pt idx="20" formatCode="General">
                  <c:v>36</c:v>
                </c:pt>
                <c:pt idx="21" formatCode="General">
                  <c:v>25</c:v>
                </c:pt>
                <c:pt idx="22" formatCode="General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564-4BAE-995C-409B3B34A5F6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1679509887"/>
        <c:axId val="1679512383"/>
      </c:barChart>
      <c:catAx>
        <c:axId val="1679509887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 dirty="0"/>
                  <a:t>Rok narození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27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79512383"/>
        <c:crosses val="autoZero"/>
        <c:auto val="1"/>
        <c:lblAlgn val="ctr"/>
        <c:lblOffset val="100"/>
        <c:noMultiLvlLbl val="0"/>
      </c:catAx>
      <c:valAx>
        <c:axId val="167951238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400" b="1"/>
                  <a:t>Počet diagnostikovaných pacientů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1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795098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chemeClr val="tx1"/>
                </a:solidFill>
              </a:rPr>
              <a:t>Podíl diagnóz v období 2000–2022</a:t>
            </a:r>
          </a:p>
        </c:rich>
      </c:tx>
      <c:layout>
        <c:manualLayout>
          <c:xMode val="edge"/>
          <c:yMode val="edge"/>
          <c:x val="0.31330099481617646"/>
          <c:y val="1.366640919295226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7578444491336424"/>
          <c:y val="0.1790796760264711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počet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8C-4999-B680-F6EB52E98A91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F08C-4999-B680-F6EB52E98A91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8C-4999-B680-F6EB52E98A91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F08C-4999-B680-F6EB52E98A91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08C-4999-B680-F6EB52E98A91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F08C-4999-B680-F6EB52E98A91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F08C-4999-B680-F6EB52E98A91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4120-45A6-A803-FE86886F24C0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4120-45A6-A803-FE86886F24C0}"/>
              </c:ext>
            </c:extLst>
          </c:dPt>
          <c:dLbls>
            <c:dLbl>
              <c:idx val="0"/>
              <c:layout>
                <c:manualLayout>
                  <c:x val="0.13453196013277774"/>
                  <c:y val="1.3666409192952264E-2"/>
                </c:manualLayout>
              </c:layout>
              <c:tx>
                <c:rich>
                  <a:bodyPr/>
                  <a:lstStyle/>
                  <a:p>
                    <a:fld id="{A6F939CC-4EF1-4436-8A61-6F36ACB3866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F08C-4999-B680-F6EB52E98A91}"/>
                </c:ext>
              </c:extLst>
            </c:dLbl>
            <c:dLbl>
              <c:idx val="1"/>
              <c:layout>
                <c:manualLayout>
                  <c:x val="1.4350075747496293E-2"/>
                  <c:y val="5.0793396858409339E-3"/>
                </c:manualLayout>
              </c:layout>
              <c:tx>
                <c:rich>
                  <a:bodyPr/>
                  <a:lstStyle/>
                  <a:p>
                    <a:fld id="{FE426709-CFF2-4C16-8D51-5F200A9A3A6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F08C-4999-B680-F6EB52E98A91}"/>
                </c:ext>
              </c:extLst>
            </c:dLbl>
            <c:dLbl>
              <c:idx val="2"/>
              <c:layout>
                <c:manualLayout>
                  <c:x val="-1.9731354152807412E-2"/>
                  <c:y val="-1.0158679371681681E-2"/>
                </c:manualLayout>
              </c:layout>
              <c:tx>
                <c:rich>
                  <a:bodyPr/>
                  <a:lstStyle/>
                  <a:p>
                    <a:fld id="{BE126F61-E3A1-473F-9AC5-4840FB7EAF86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F08C-4999-B680-F6EB52E98A91}"/>
                </c:ext>
              </c:extLst>
            </c:dLbl>
            <c:dLbl>
              <c:idx val="3"/>
              <c:layout>
                <c:manualLayout>
                  <c:x val="-8.9687973421851922E-3"/>
                  <c:y val="1.2698349214602101E-2"/>
                </c:manualLayout>
              </c:layout>
              <c:tx>
                <c:rich>
                  <a:bodyPr/>
                  <a:lstStyle/>
                  <a:p>
                    <a:fld id="{CFFEAB30-4234-4A70-BC48-A9C6575861E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F08C-4999-B680-F6EB52E98A91}"/>
                </c:ext>
              </c:extLst>
            </c:dLbl>
            <c:dLbl>
              <c:idx val="4"/>
              <c:layout>
                <c:manualLayout>
                  <c:x val="-5.38127840531111E-3"/>
                  <c:y val="5.0793396858407943E-3"/>
                </c:manualLayout>
              </c:layout>
              <c:tx>
                <c:rich>
                  <a:bodyPr/>
                  <a:lstStyle/>
                  <a:p>
                    <a:fld id="{225BE3D5-1092-4E4A-8D3C-F135738D635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F08C-4999-B680-F6EB52E98A91}"/>
                </c:ext>
              </c:extLst>
            </c:dLbl>
            <c:dLbl>
              <c:idx val="5"/>
              <c:layout>
                <c:manualLayout>
                  <c:x val="-3.9462708305614803E-2"/>
                  <c:y val="2.5396698429204202E-2"/>
                </c:manualLayout>
              </c:layout>
              <c:tx>
                <c:rich>
                  <a:bodyPr/>
                  <a:lstStyle/>
                  <a:p>
                    <a:fld id="{32BFAF85-9C8E-4D9B-B0F8-C204E04684B6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F08C-4999-B680-F6EB52E98A91}"/>
                </c:ext>
              </c:extLst>
            </c:dLbl>
            <c:dLbl>
              <c:idx val="6"/>
              <c:layout>
                <c:manualLayout>
                  <c:x val="-0.14888203588027404"/>
                  <c:y val="2.3458660403505548E-2"/>
                </c:manualLayout>
              </c:layout>
              <c:tx>
                <c:rich>
                  <a:bodyPr/>
                  <a:lstStyle/>
                  <a:p>
                    <a:fld id="{72DFE121-3D3A-4FD9-84DA-16219B8323B6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F08C-4999-B680-F6EB52E98A91}"/>
                </c:ext>
              </c:extLst>
            </c:dLbl>
            <c:dLbl>
              <c:idx val="7"/>
              <c:layout>
                <c:manualLayout>
                  <c:x val="-0.11838812491684442"/>
                  <c:y val="-2.7332818385904529E-2"/>
                </c:manualLayout>
              </c:layout>
              <c:tx>
                <c:rich>
                  <a:bodyPr/>
                  <a:lstStyle/>
                  <a:p>
                    <a:fld id="{F811A857-9E0D-4D95-8E72-852C5932DB7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4120-45A6-A803-FE86886F24C0}"/>
                </c:ext>
              </c:extLst>
            </c:dLbl>
            <c:dLbl>
              <c:idx val="8"/>
              <c:layout>
                <c:manualLayout>
                  <c:x val="-3.5875189368740732E-3"/>
                  <c:y val="-3.8265945740266358E-2"/>
                </c:manualLayout>
              </c:layout>
              <c:tx>
                <c:rich>
                  <a:bodyPr/>
                  <a:lstStyle/>
                  <a:p>
                    <a:fld id="{AD2AAF72-3502-4B0B-A409-583E4599280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4120-45A6-A803-FE86886F24C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###0</c:formatCode>
                <c:ptCount val="9"/>
                <c:pt idx="0">
                  <c:v>616</c:v>
                </c:pt>
                <c:pt idx="1">
                  <c:v>20692</c:v>
                </c:pt>
                <c:pt idx="2">
                  <c:v>1500</c:v>
                </c:pt>
                <c:pt idx="3">
                  <c:v>1415</c:v>
                </c:pt>
                <c:pt idx="4">
                  <c:v>904</c:v>
                </c:pt>
                <c:pt idx="5">
                  <c:v>6933</c:v>
                </c:pt>
                <c:pt idx="6">
                  <c:v>636</c:v>
                </c:pt>
                <c:pt idx="7">
                  <c:v>2327</c:v>
                </c:pt>
                <c:pt idx="8">
                  <c:v>94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616 (1,8 %)</c:v>
                  </c:pt>
                  <c:pt idx="1">
                    <c:v>20 692 (58,9 %)</c:v>
                  </c:pt>
                  <c:pt idx="2">
                    <c:v>1 500 (4,3 %)</c:v>
                  </c:pt>
                  <c:pt idx="3">
                    <c:v>1 415 (4,0 %)</c:v>
                  </c:pt>
                  <c:pt idx="4">
                    <c:v>904 (2,6 %)</c:v>
                  </c:pt>
                  <c:pt idx="5">
                    <c:v>6 933 (19,7 %)</c:v>
                  </c:pt>
                  <c:pt idx="6">
                    <c:v>636 (1,8 %)</c:v>
                  </c:pt>
                  <c:pt idx="7">
                    <c:v>2 327 (6,6 %)</c:v>
                  </c:pt>
                  <c:pt idx="8">
                    <c:v>94 (0,3 %)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F08C-4999-B680-F6EB52E98A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sng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pPr>
            <a:r>
              <a:rPr lang="cs-CZ" sz="1400" b="1" u="sng" dirty="0">
                <a:effectLst/>
              </a:rPr>
              <a:t>2000–2004</a:t>
            </a:r>
            <a:endParaRPr lang="en-US" sz="1400" b="1" u="sng" dirty="0">
              <a:effectLst/>
            </a:endParaRPr>
          </a:p>
        </c:rich>
      </c:tx>
      <c:layout>
        <c:manualLayout>
          <c:xMode val="edge"/>
          <c:yMode val="edge"/>
          <c:x val="0.40228323898526946"/>
          <c:y val="3.85815244319781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sng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8233826413815438"/>
          <c:y val="0.29096606010636955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počet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8C-4999-B680-F6EB52E98A91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F08C-4999-B680-F6EB52E98A91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8C-4999-B680-F6EB52E98A91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F08C-4999-B680-F6EB52E98A91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08C-4999-B680-F6EB52E98A91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F08C-4999-B680-F6EB52E98A91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F08C-4999-B680-F6EB52E98A91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9CBF-444A-8076-B9CA475ACB8D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9CBF-444A-8076-B9CA475ACB8D}"/>
              </c:ext>
            </c:extLst>
          </c:dPt>
          <c:dLbls>
            <c:dLbl>
              <c:idx val="0"/>
              <c:layout>
                <c:manualLayout>
                  <c:x val="0.16959925524464983"/>
                  <c:y val="-1.9145593115960872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40A64012-8D2D-4D04-BC0E-2C465586A0FF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201656531598054"/>
                      <c:h val="7.801905985167294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F08C-4999-B680-F6EB52E98A91}"/>
                </c:ext>
              </c:extLst>
            </c:dLbl>
            <c:dLbl>
              <c:idx val="1"/>
              <c:layout>
                <c:manualLayout>
                  <c:x val="-4.1545811666536106E-2"/>
                  <c:y val="-7.0768237137238733E-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164492F-C13C-4066-941C-0C406C2323DE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34054226975391"/>
                      <c:h val="0.1284764763584873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F08C-4999-B680-F6EB52E98A91}"/>
                </c:ext>
              </c:extLst>
            </c:dLbl>
            <c:dLbl>
              <c:idx val="2"/>
              <c:layout>
                <c:manualLayout>
                  <c:x val="-3.5296094421957927E-2"/>
                  <c:y val="-1.973127312663427E-2"/>
                </c:manualLayout>
              </c:layout>
              <c:tx>
                <c:rich>
                  <a:bodyPr/>
                  <a:lstStyle/>
                  <a:p>
                    <a:fld id="{3027FB0E-58F6-422D-8994-8F549D7D084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90361345079533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F08C-4999-B680-F6EB52E98A91}"/>
                </c:ext>
              </c:extLst>
            </c:dLbl>
            <c:dLbl>
              <c:idx val="3"/>
              <c:layout>
                <c:manualLayout>
                  <c:x val="-4.9437107219621704E-2"/>
                  <c:y val="-6.3884535861782624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BAE894A-C160-429A-9BA4-A8F0F2CEE80D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71"/>
                      <c:h val="0.1067377321897120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F08C-4999-B680-F6EB52E98A91}"/>
                </c:ext>
              </c:extLst>
            </c:dLbl>
            <c:dLbl>
              <c:idx val="4"/>
              <c:layout>
                <c:manualLayout>
                  <c:x val="-3.6510758435180375E-2"/>
                  <c:y val="-7.1503840839761121E-2"/>
                </c:manualLayout>
              </c:layout>
              <c:tx>
                <c:rich>
                  <a:bodyPr/>
                  <a:lstStyle/>
                  <a:p>
                    <a:fld id="{CE6CB98E-2630-4B9C-B0B3-1B2D2482DBC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F08C-4999-B680-F6EB52E98A91}"/>
                </c:ext>
              </c:extLst>
            </c:dLbl>
            <c:dLbl>
              <c:idx val="5"/>
              <c:layout>
                <c:manualLayout>
                  <c:x val="-4.3390136942919495E-3"/>
                  <c:y val="-2.7253906983160048E-2"/>
                </c:manualLayout>
              </c:layout>
              <c:tx>
                <c:rich>
                  <a:bodyPr/>
                  <a:lstStyle/>
                  <a:p>
                    <a:fld id="{9BEAB766-CF4C-4C58-BFA5-7BF38402BCD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18578317334315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F08C-4999-B680-F6EB52E98A91}"/>
                </c:ext>
              </c:extLst>
            </c:dLbl>
            <c:dLbl>
              <c:idx val="6"/>
              <c:layout>
                <c:manualLayout>
                  <c:x val="-0.19938138047894849"/>
                  <c:y val="3.237709953469721E-2"/>
                </c:manualLayout>
              </c:layout>
              <c:tx>
                <c:rich>
                  <a:bodyPr/>
                  <a:lstStyle/>
                  <a:p>
                    <a:fld id="{C7EF0D58-E4F9-431B-A7EF-9303785922A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F08C-4999-B680-F6EB52E98A91}"/>
                </c:ext>
              </c:extLst>
            </c:dLbl>
            <c:dLbl>
              <c:idx val="7"/>
              <c:layout>
                <c:manualLayout>
                  <c:x val="-0.16809940071999882"/>
                  <c:y val="-5.265089928640506E-2"/>
                </c:manualLayout>
              </c:layout>
              <c:tx>
                <c:rich>
                  <a:bodyPr/>
                  <a:lstStyle/>
                  <a:p>
                    <a:fld id="{4FC7F095-2DA2-468D-B502-EC26BFBAE42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9CBF-444A-8076-B9CA475ACB8D}"/>
                </c:ext>
              </c:extLst>
            </c:dLbl>
            <c:dLbl>
              <c:idx val="8"/>
              <c:layout>
                <c:manualLayout>
                  <c:x val="-5.7070124916108302E-17"/>
                  <c:y val="-5.743734467607825E-2"/>
                </c:manualLayout>
              </c:layout>
              <c:tx>
                <c:rich>
                  <a:bodyPr/>
                  <a:lstStyle/>
                  <a:p>
                    <a:fld id="{F3E9B252-4EC1-4ABC-B7B1-E34FB273F6F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9CBF-444A-8076-B9CA475ACB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44</c:v>
                </c:pt>
                <c:pt idx="1">
                  <c:v>3558</c:v>
                </c:pt>
                <c:pt idx="2">
                  <c:v>286</c:v>
                </c:pt>
                <c:pt idx="3">
                  <c:v>230</c:v>
                </c:pt>
                <c:pt idx="4">
                  <c:v>249</c:v>
                </c:pt>
                <c:pt idx="5">
                  <c:v>1532</c:v>
                </c:pt>
                <c:pt idx="6">
                  <c:v>133</c:v>
                </c:pt>
                <c:pt idx="7">
                  <c:v>115</c:v>
                </c:pt>
                <c:pt idx="8">
                  <c:v>24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44 (0,7 %)</c:v>
                  </c:pt>
                  <c:pt idx="1">
                    <c:v>3558 (57,7 %)</c:v>
                  </c:pt>
                  <c:pt idx="2">
                    <c:v>286 (4,6 %)</c:v>
                  </c:pt>
                  <c:pt idx="3">
                    <c:v>230 (3,7 %)</c:v>
                  </c:pt>
                  <c:pt idx="4">
                    <c:v>249 (4,0 %)</c:v>
                  </c:pt>
                  <c:pt idx="5">
                    <c:v>1532 (24,8 %)</c:v>
                  </c:pt>
                  <c:pt idx="6">
                    <c:v>133 (2,2 %)</c:v>
                  </c:pt>
                  <c:pt idx="7">
                    <c:v>115 (1,9 %)</c:v>
                  </c:pt>
                  <c:pt idx="8">
                    <c:v>24 (0,4 %)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F08C-4999-B680-F6EB52E98A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sng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pPr>
            <a:r>
              <a:rPr lang="cs-CZ" sz="1400" b="1" u="sng" dirty="0">
                <a:effectLst/>
              </a:rPr>
              <a:t>2005–2009</a:t>
            </a:r>
            <a:endParaRPr lang="en-US" sz="1400" b="1" u="sng" dirty="0">
              <a:effectLst/>
            </a:endParaRPr>
          </a:p>
        </c:rich>
      </c:tx>
      <c:layout>
        <c:manualLayout>
          <c:xMode val="edge"/>
          <c:yMode val="edge"/>
          <c:x val="0.40228323898526946"/>
          <c:y val="3.85815244319781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sng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8233826413815438"/>
          <c:y val="0.29096606010636955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počet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E22-4C70-AE17-FAFD5E7D04E1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E22-4C70-AE17-FAFD5E7D04E1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E22-4C70-AE17-FAFD5E7D04E1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2E22-4C70-AE17-FAFD5E7D04E1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2E22-4C70-AE17-FAFD5E7D04E1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2E22-4C70-AE17-FAFD5E7D04E1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2E22-4C70-AE17-FAFD5E7D04E1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2E22-4C70-AE17-FAFD5E7D04E1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2E22-4C70-AE17-FAFD5E7D04E1}"/>
              </c:ext>
            </c:extLst>
          </c:dPt>
          <c:dLbls>
            <c:dLbl>
              <c:idx val="0"/>
              <c:layout>
                <c:manualLayout>
                  <c:x val="0.1135661216713169"/>
                  <c:y val="1.9145970001424626E-2"/>
                </c:manualLayout>
              </c:layout>
              <c:tx>
                <c:rich>
                  <a:bodyPr/>
                  <a:lstStyle/>
                  <a:p>
                    <a:fld id="{B7598B6D-9A28-453A-AEC9-3E312168CAE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201656531598054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2E22-4C70-AE17-FAFD5E7D04E1}"/>
                </c:ext>
              </c:extLst>
            </c:dLbl>
            <c:dLbl>
              <c:idx val="1"/>
              <c:layout>
                <c:manualLayout>
                  <c:x val="-4.1545811666536106E-2"/>
                  <c:y val="-7.0768237137238733E-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6D1FD8A-4BCD-4A31-8DC9-CF10FA595B8B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34054226975391"/>
                      <c:h val="0.1284764763584873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2E22-4C70-AE17-FAFD5E7D04E1}"/>
                </c:ext>
              </c:extLst>
            </c:dLbl>
            <c:dLbl>
              <c:idx val="2"/>
              <c:layout>
                <c:manualLayout>
                  <c:x val="1.4511116364229359E-2"/>
                  <c:y val="-1.0158490928949817E-2"/>
                </c:manualLayout>
              </c:layout>
              <c:tx>
                <c:rich>
                  <a:bodyPr/>
                  <a:lstStyle/>
                  <a:p>
                    <a:fld id="{D1AB357B-E316-4A56-89C6-9D97BDC3544E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90361345079533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2E22-4C70-AE17-FAFD5E7D04E1}"/>
                </c:ext>
              </c:extLst>
            </c:dLbl>
            <c:dLbl>
              <c:idx val="3"/>
              <c:layout>
                <c:manualLayout>
                  <c:x val="3.7725480635592244E-2"/>
                  <c:y val="1.2698537657333964E-2"/>
                </c:manualLayout>
              </c:layout>
              <c:tx>
                <c:rich>
                  <a:bodyPr/>
                  <a:lstStyle/>
                  <a:p>
                    <a:fld id="{86F26C07-E08B-4B26-938F-C7DEC6547108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66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2E22-4C70-AE17-FAFD5E7D04E1}"/>
                </c:ext>
              </c:extLst>
            </c:dLbl>
            <c:dLbl>
              <c:idx val="4"/>
              <c:layout>
                <c:manualLayout>
                  <c:x val="-5.38127840531111E-3"/>
                  <c:y val="5.0793396858407943E-3"/>
                </c:manualLayout>
              </c:layout>
              <c:tx>
                <c:rich>
                  <a:bodyPr/>
                  <a:lstStyle/>
                  <a:p>
                    <a:fld id="{C8CD9458-CDD2-4F3C-A21C-7AEF2401F59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2E22-4C70-AE17-FAFD5E7D04E1}"/>
                </c:ext>
              </c:extLst>
            </c:dLbl>
            <c:dLbl>
              <c:idx val="5"/>
              <c:layout>
                <c:manualLayout>
                  <c:x val="-3.0123814596508737E-2"/>
                  <c:y val="8.2834336979323311E-2"/>
                </c:manualLayout>
              </c:layout>
              <c:tx>
                <c:rich>
                  <a:bodyPr/>
                  <a:lstStyle/>
                  <a:p>
                    <a:fld id="{27FF94D8-A686-4D63-B339-EC09A8A7B52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18578317334315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2E22-4C70-AE17-FAFD5E7D04E1}"/>
                </c:ext>
              </c:extLst>
            </c:dLbl>
            <c:dLbl>
              <c:idx val="6"/>
              <c:layout>
                <c:manualLayout>
                  <c:x val="-0.19938138047894849"/>
                  <c:y val="3.237709953469721E-2"/>
                </c:manualLayout>
              </c:layout>
              <c:tx>
                <c:rich>
                  <a:bodyPr/>
                  <a:lstStyle/>
                  <a:p>
                    <a:fld id="{A06A40AB-D685-49AE-B5BA-219DD0813CD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2E22-4C70-AE17-FAFD5E7D04E1}"/>
                </c:ext>
              </c:extLst>
            </c:dLbl>
            <c:dLbl>
              <c:idx val="7"/>
              <c:layout>
                <c:manualLayout>
                  <c:x val="-0.16809940071999882"/>
                  <c:y val="-5.265089928640506E-2"/>
                </c:manualLayout>
              </c:layout>
              <c:tx>
                <c:rich>
                  <a:bodyPr/>
                  <a:lstStyle/>
                  <a:p>
                    <a:fld id="{A8A2192E-1DBB-4105-AECD-15FCCC3F46F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2E22-4C70-AE17-FAFD5E7D04E1}"/>
                </c:ext>
              </c:extLst>
            </c:dLbl>
            <c:dLbl>
              <c:idx val="8"/>
              <c:layout>
                <c:manualLayout>
                  <c:x val="-5.7070124916108302E-17"/>
                  <c:y val="-5.743734467607825E-2"/>
                </c:manualLayout>
              </c:layout>
              <c:tx>
                <c:rich>
                  <a:bodyPr/>
                  <a:lstStyle/>
                  <a:p>
                    <a:fld id="{9092F749-3124-48B7-94B6-A6F526697A8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2E22-4C70-AE17-FAFD5E7D04E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44</c:v>
                </c:pt>
                <c:pt idx="1">
                  <c:v>4495</c:v>
                </c:pt>
                <c:pt idx="2">
                  <c:v>345</c:v>
                </c:pt>
                <c:pt idx="3">
                  <c:v>263</c:v>
                </c:pt>
                <c:pt idx="4">
                  <c:v>219</c:v>
                </c:pt>
                <c:pt idx="5">
                  <c:v>1768</c:v>
                </c:pt>
                <c:pt idx="6">
                  <c:v>155</c:v>
                </c:pt>
                <c:pt idx="7">
                  <c:v>292</c:v>
                </c:pt>
                <c:pt idx="8">
                  <c:v>29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44 (0,6 %)</c:v>
                  </c:pt>
                  <c:pt idx="1">
                    <c:v>4495 (59,1 %)</c:v>
                  </c:pt>
                  <c:pt idx="2">
                    <c:v>345 (4,5 %)</c:v>
                  </c:pt>
                  <c:pt idx="3">
                    <c:v>263 (3,5 %)</c:v>
                  </c:pt>
                  <c:pt idx="4">
                    <c:v>219 (2,9 %)</c:v>
                  </c:pt>
                  <c:pt idx="5">
                    <c:v>1768 (23,2 %)</c:v>
                  </c:pt>
                  <c:pt idx="6">
                    <c:v>155 (2,0 %)</c:v>
                  </c:pt>
                  <c:pt idx="7">
                    <c:v>292 (3,8 %)</c:v>
                  </c:pt>
                  <c:pt idx="8">
                    <c:v>29 (0,4 %)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2-2E22-4C70-AE17-FAFD5E7D04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sng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pPr>
            <a:r>
              <a:rPr lang="cs-CZ" sz="1400" b="1" u="sng" dirty="0">
                <a:effectLst/>
              </a:rPr>
              <a:t>2010–2014</a:t>
            </a:r>
            <a:endParaRPr lang="en-US" sz="1400" b="1" u="sng" dirty="0">
              <a:effectLst/>
            </a:endParaRPr>
          </a:p>
        </c:rich>
      </c:tx>
      <c:layout>
        <c:manualLayout>
          <c:xMode val="edge"/>
          <c:yMode val="edge"/>
          <c:x val="0.40228323898526946"/>
          <c:y val="3.85815244319781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sng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8233826413815438"/>
          <c:y val="0.29096606010636955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Prodej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B24-4E10-8C6B-B89B0CC095EE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B24-4E10-8C6B-B89B0CC095EE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2B24-4E10-8C6B-B89B0CC095EE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2B24-4E10-8C6B-B89B0CC095EE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2B24-4E10-8C6B-B89B0CC095EE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2B24-4E10-8C6B-B89B0CC095EE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2B24-4E10-8C6B-B89B0CC095EE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2B24-4E10-8C6B-B89B0CC095EE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2B24-4E10-8C6B-B89B0CC095EE}"/>
              </c:ext>
            </c:extLst>
          </c:dPt>
          <c:dLbls>
            <c:dLbl>
              <c:idx val="0"/>
              <c:layout>
                <c:manualLayout>
                  <c:x val="0.16648630337946468"/>
                  <c:y val="-1.435914772628767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C98B3D07-A881-4F8A-A5E9-A18E1486C438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8598343174264761"/>
                      <c:h val="6.844616907232657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2B24-4E10-8C6B-B89B0CC095EE}"/>
                </c:ext>
              </c:extLst>
            </c:dLbl>
            <c:dLbl>
              <c:idx val="1"/>
              <c:layout>
                <c:manualLayout>
                  <c:x val="-4.1545811666536106E-2"/>
                  <c:y val="-7.0768237137238733E-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E593D4C-B38C-43AC-8DA1-6D4B0BA9E170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34054226975391"/>
                      <c:h val="0.1284764763584873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2B24-4E10-8C6B-B89B0CC095EE}"/>
                </c:ext>
              </c:extLst>
            </c:dLbl>
            <c:dLbl>
              <c:idx val="2"/>
              <c:layout>
                <c:manualLayout>
                  <c:x val="4.252782476483119E-2"/>
                  <c:y val="-1.675274730658803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B568D44-8C37-4261-84BD-E4AC491508DF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71"/>
                      <c:h val="0.10673773218971205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2B24-4E10-8C6B-B89B0CC095EE}"/>
                </c:ext>
              </c:extLst>
            </c:dLbl>
            <c:dLbl>
              <c:idx val="3"/>
              <c:layout>
                <c:manualLayout>
                  <c:x val="1.2821807526921546E-2"/>
                  <c:y val="-6.461720120331991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E8C33AB9-ED17-411F-8614-1603E21C7702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71"/>
                      <c:h val="9.2378396020692491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2B24-4E10-8C6B-B89B0CC095EE}"/>
                </c:ext>
              </c:extLst>
            </c:dLbl>
            <c:dLbl>
              <c:idx val="4"/>
              <c:layout>
                <c:manualLayout>
                  <c:x val="-3.0284854704810051E-2"/>
                  <c:y val="-4.7571613891395179E-2"/>
                </c:manualLayout>
              </c:layout>
              <c:tx>
                <c:rich>
                  <a:bodyPr/>
                  <a:lstStyle/>
                  <a:p>
                    <a:fld id="{306BF12F-7042-47F6-9DB4-67140E879CD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2B24-4E10-8C6B-B89B0CC095EE}"/>
                </c:ext>
              </c:extLst>
            </c:dLbl>
            <c:dLbl>
              <c:idx val="5"/>
              <c:layout>
                <c:manualLayout>
                  <c:x val="1.8677711191110977E-2"/>
                  <c:y val="-2.2467461593486816E-2"/>
                </c:manualLayout>
              </c:layout>
              <c:tx>
                <c:rich>
                  <a:bodyPr/>
                  <a:lstStyle/>
                  <a:p>
                    <a:fld id="{D88F49EF-02B5-41F1-A122-F01146D1C49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18578317334315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2B24-4E10-8C6B-B89B0CC095EE}"/>
                </c:ext>
              </c:extLst>
            </c:dLbl>
            <c:dLbl>
              <c:idx val="6"/>
              <c:layout>
                <c:manualLayout>
                  <c:x val="-0.11533168011894905"/>
                  <c:y val="1.0838472166631617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ADF75880-3A48-4052-9FB1-A94E6BE84859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483425737346772"/>
                      <c:h val="9.884009729675132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2B24-4E10-8C6B-B89B0CC095EE}"/>
                </c:ext>
              </c:extLst>
            </c:dLbl>
            <c:dLbl>
              <c:idx val="7"/>
              <c:layout>
                <c:manualLayout>
                  <c:x val="-7.7823796629629072E-2"/>
                  <c:y val="-4.7864453896731898E-2"/>
                </c:manualLayout>
              </c:layout>
              <c:tx>
                <c:rich>
                  <a:bodyPr/>
                  <a:lstStyle/>
                  <a:p>
                    <a:fld id="{254B8E2A-1ABE-49A7-8322-E149B0643FE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2B24-4E10-8C6B-B89B0CC095EE}"/>
                </c:ext>
              </c:extLst>
            </c:dLbl>
            <c:dLbl>
              <c:idx val="8"/>
              <c:layout>
                <c:manualLayout>
                  <c:x val="-5.7070124916108302E-17"/>
                  <c:y val="-5.743734467607825E-2"/>
                </c:manualLayout>
              </c:layout>
              <c:tx>
                <c:rich>
                  <a:bodyPr/>
                  <a:lstStyle/>
                  <a:p>
                    <a:fld id="{CE396F19-8085-4767-B16C-46C50C0B5A6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2B24-4E10-8C6B-B89B0CC095E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31</c:v>
                </c:pt>
                <c:pt idx="1">
                  <c:v>4778</c:v>
                </c:pt>
                <c:pt idx="2">
                  <c:v>401</c:v>
                </c:pt>
                <c:pt idx="3">
                  <c:v>331</c:v>
                </c:pt>
                <c:pt idx="4">
                  <c:v>208</c:v>
                </c:pt>
                <c:pt idx="5">
                  <c:v>1918</c:v>
                </c:pt>
                <c:pt idx="6">
                  <c:v>197</c:v>
                </c:pt>
                <c:pt idx="7">
                  <c:v>671</c:v>
                </c:pt>
                <c:pt idx="8">
                  <c:v>38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31 (0,4 %)</c:v>
                  </c:pt>
                  <c:pt idx="1">
                    <c:v>4778 (55,7 %)</c:v>
                  </c:pt>
                  <c:pt idx="2">
                    <c:v>401 (4,7 %)</c:v>
                  </c:pt>
                  <c:pt idx="3">
                    <c:v>331 (3,9 %)</c:v>
                  </c:pt>
                  <c:pt idx="4">
                    <c:v>208 (2,4 %)</c:v>
                  </c:pt>
                  <c:pt idx="5">
                    <c:v>1918 (22,4 %)</c:v>
                  </c:pt>
                  <c:pt idx="6">
                    <c:v>197 (2,3 %)</c:v>
                  </c:pt>
                  <c:pt idx="7">
                    <c:v>671 (7,8 %)</c:v>
                  </c:pt>
                  <c:pt idx="8">
                    <c:v>38 (0,4 %)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2-2B24-4E10-8C6B-B89B0CC095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sng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pPr>
            <a:r>
              <a:rPr lang="cs-CZ" sz="1400" b="1" u="sng" dirty="0">
                <a:effectLst/>
              </a:rPr>
              <a:t>2015–2019</a:t>
            </a:r>
            <a:endParaRPr lang="en-US" sz="1400" b="1" u="sng" dirty="0">
              <a:effectLst/>
            </a:endParaRPr>
          </a:p>
        </c:rich>
      </c:tx>
      <c:layout>
        <c:manualLayout>
          <c:xMode val="edge"/>
          <c:yMode val="edge"/>
          <c:x val="0.40228323898526946"/>
          <c:y val="3.85815244319781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sng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8233826413815438"/>
          <c:y val="0.29096606010636955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počet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A9F-4F6F-81A8-B100DA28BC54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A9F-4F6F-81A8-B100DA28BC54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A9F-4F6F-81A8-B100DA28BC54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A9F-4F6F-81A8-B100DA28BC54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CA9F-4F6F-81A8-B100DA28BC54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CA9F-4F6F-81A8-B100DA28BC54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CA9F-4F6F-81A8-B100DA28BC54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CA9F-4F6F-81A8-B100DA28BC54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CA9F-4F6F-81A8-B100DA28BC54}"/>
              </c:ext>
            </c:extLst>
          </c:dPt>
          <c:dLbls>
            <c:dLbl>
              <c:idx val="0"/>
              <c:layout>
                <c:manualLayout>
                  <c:x val="0.1135661216713169"/>
                  <c:y val="1.9145970001424626E-2"/>
                </c:manualLayout>
              </c:layout>
              <c:tx>
                <c:rich>
                  <a:bodyPr/>
                  <a:lstStyle/>
                  <a:p>
                    <a:fld id="{5424A426-2384-4F3A-B0EE-7963D3AD1EE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201656531598054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CA9F-4F6F-81A8-B100DA28BC54}"/>
                </c:ext>
              </c:extLst>
            </c:dLbl>
            <c:dLbl>
              <c:idx val="1"/>
              <c:layout>
                <c:manualLayout>
                  <c:x val="-4.1545811666536106E-2"/>
                  <c:y val="-7.0768237137238733E-4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693CC073-558E-4B51-BA1B-6E0FF2320A0D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34054226975391"/>
                      <c:h val="0.1284764763584873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CA9F-4F6F-81A8-B100DA28BC54}"/>
                </c:ext>
              </c:extLst>
            </c:dLbl>
            <c:dLbl>
              <c:idx val="2"/>
              <c:layout>
                <c:manualLayout>
                  <c:x val="1.4511116364229359E-2"/>
                  <c:y val="-1.0158490928949817E-2"/>
                </c:manualLayout>
              </c:layout>
              <c:tx>
                <c:rich>
                  <a:bodyPr/>
                  <a:lstStyle/>
                  <a:p>
                    <a:fld id="{BE8856CD-61F2-4849-99AE-DBCDFE0E6D8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90361345079533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CA9F-4F6F-81A8-B100DA28BC54}"/>
                </c:ext>
              </c:extLst>
            </c:dLbl>
            <c:dLbl>
              <c:idx val="3"/>
              <c:layout>
                <c:manualLayout>
                  <c:x val="3.7725480635592244E-2"/>
                  <c:y val="1.2698537657333964E-2"/>
                </c:manualLayout>
              </c:layout>
              <c:tx>
                <c:rich>
                  <a:bodyPr/>
                  <a:lstStyle/>
                  <a:p>
                    <a:fld id="{8753DBF5-7DD3-46ED-9F1D-BAB7959E233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66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CA9F-4F6F-81A8-B100DA28BC54}"/>
                </c:ext>
              </c:extLst>
            </c:dLbl>
            <c:dLbl>
              <c:idx val="4"/>
              <c:layout>
                <c:manualLayout>
                  <c:x val="-5.38127840531111E-3"/>
                  <c:y val="5.0793396858407943E-3"/>
                </c:manualLayout>
              </c:layout>
              <c:tx>
                <c:rich>
                  <a:bodyPr/>
                  <a:lstStyle/>
                  <a:p>
                    <a:fld id="{B7537455-69A7-4EEA-B205-C428CB699EF6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CA9F-4F6F-81A8-B100DA28BC54}"/>
                </c:ext>
              </c:extLst>
            </c:dLbl>
            <c:dLbl>
              <c:idx val="5"/>
              <c:layout>
                <c:manualLayout>
                  <c:x val="-3.0123814596508737E-2"/>
                  <c:y val="8.2834336979323311E-2"/>
                </c:manualLayout>
              </c:layout>
              <c:tx>
                <c:rich>
                  <a:bodyPr/>
                  <a:lstStyle/>
                  <a:p>
                    <a:fld id="{B516C66E-DEEF-4F5F-A088-24276F98DC6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18578317334315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CA9F-4F6F-81A8-B100DA28BC54}"/>
                </c:ext>
              </c:extLst>
            </c:dLbl>
            <c:dLbl>
              <c:idx val="6"/>
              <c:layout>
                <c:manualLayout>
                  <c:x val="-8.6733702165021256E-2"/>
                  <c:y val="4.1949990314043582E-2"/>
                </c:manualLayout>
              </c:layout>
              <c:tx>
                <c:rich>
                  <a:bodyPr/>
                  <a:lstStyle/>
                  <a:p>
                    <a:fld id="{1351747E-C836-4E0C-9180-FEB2AD4679B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CA9F-4F6F-81A8-B100DA28BC54}"/>
                </c:ext>
              </c:extLst>
            </c:dLbl>
            <c:dLbl>
              <c:idx val="7"/>
              <c:layout>
                <c:manualLayout>
                  <c:x val="-8.8719128157777161E-2"/>
                  <c:y val="-5.2650710843673225E-2"/>
                </c:manualLayout>
              </c:layout>
              <c:tx>
                <c:rich>
                  <a:bodyPr/>
                  <a:lstStyle/>
                  <a:p>
                    <a:fld id="{6F35D4C7-587B-4970-818B-245B68F17F9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2111297098410213"/>
                      <c:h val="0.1546021860864439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CA9F-4F6F-81A8-B100DA28BC54}"/>
                </c:ext>
              </c:extLst>
            </c:dLbl>
            <c:dLbl>
              <c:idx val="8"/>
              <c:layout>
                <c:manualLayout>
                  <c:x val="-5.7070124916108302E-17"/>
                  <c:y val="-5.743734467607825E-2"/>
                </c:manualLayout>
              </c:layout>
              <c:tx>
                <c:rich>
                  <a:bodyPr/>
                  <a:lstStyle/>
                  <a:p>
                    <a:fld id="{7F7D01DB-FCB8-4F26-9E63-CB052B165F3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CA9F-4F6F-81A8-B100DA28BC5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245</c:v>
                </c:pt>
                <c:pt idx="1">
                  <c:v>4315</c:v>
                </c:pt>
                <c:pt idx="2">
                  <c:v>273</c:v>
                </c:pt>
                <c:pt idx="3">
                  <c:v>222</c:v>
                </c:pt>
                <c:pt idx="4">
                  <c:v>121</c:v>
                </c:pt>
                <c:pt idx="5">
                  <c:v>973</c:v>
                </c:pt>
                <c:pt idx="6">
                  <c:v>87</c:v>
                </c:pt>
                <c:pt idx="7">
                  <c:v>694</c:v>
                </c:pt>
                <c:pt idx="8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245 (3,5 %)</c:v>
                  </c:pt>
                  <c:pt idx="1">
                    <c:v>4315 (62,2 %)</c:v>
                  </c:pt>
                  <c:pt idx="2">
                    <c:v>273 (3,9 %)</c:v>
                  </c:pt>
                  <c:pt idx="3">
                    <c:v>222 (3,2 %)</c:v>
                  </c:pt>
                  <c:pt idx="4">
                    <c:v>121 (1,7 %)</c:v>
                  </c:pt>
                  <c:pt idx="5">
                    <c:v>973 (14,0 %)</c:v>
                  </c:pt>
                  <c:pt idx="6">
                    <c:v>87 (1,3 %)</c:v>
                  </c:pt>
                  <c:pt idx="7">
                    <c:v>694 (10,0 %)</c:v>
                  </c:pt>
                  <c:pt idx="8">
                    <c:v>2 (0,0 %)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2-CA9F-4F6F-81A8-B100DA28BC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18022.293811500589</c:v>
                </c:pt>
                <c:pt idx="1">
                  <c:v>17679.947548588392</c:v>
                </c:pt>
                <c:pt idx="2">
                  <c:v>18207.905211515321</c:v>
                </c:pt>
                <c:pt idx="3">
                  <c:v>18190.093654796197</c:v>
                </c:pt>
                <c:pt idx="4">
                  <c:v>18663.798852874483</c:v>
                </c:pt>
                <c:pt idx="5">
                  <c:v>21254.179145477814</c:v>
                </c:pt>
                <c:pt idx="6">
                  <c:v>21789.874107434152</c:v>
                </c:pt>
                <c:pt idx="7">
                  <c:v>22145.110197024042</c:v>
                </c:pt>
                <c:pt idx="8">
                  <c:v>22190.087542543642</c:v>
                </c:pt>
                <c:pt idx="9">
                  <c:v>22311.206993049691</c:v>
                </c:pt>
                <c:pt idx="10">
                  <c:v>23805.821263463706</c:v>
                </c:pt>
                <c:pt idx="11">
                  <c:v>23857.767813393402</c:v>
                </c:pt>
                <c:pt idx="12">
                  <c:v>24108.052468123959</c:v>
                </c:pt>
                <c:pt idx="13">
                  <c:v>23312.726715373221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D-4647-9CCC-33B55B4E4799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5301.0809923288471</c:v>
                </c:pt>
                <c:pt idx="1">
                  <c:v>5276.3738298928765</c:v>
                </c:pt>
                <c:pt idx="2">
                  <c:v>5106.9855834683513</c:v>
                </c:pt>
                <c:pt idx="3">
                  <c:v>4797.5653588987334</c:v>
                </c:pt>
                <c:pt idx="4">
                  <c:v>4921.0016180524981</c:v>
                </c:pt>
                <c:pt idx="5">
                  <c:v>4774.5662056040746</c:v>
                </c:pt>
                <c:pt idx="6">
                  <c:v>4774.5662056040746</c:v>
                </c:pt>
                <c:pt idx="7">
                  <c:v>4662.5822822069204</c:v>
                </c:pt>
                <c:pt idx="8">
                  <c:v>4517.2166340097574</c:v>
                </c:pt>
                <c:pt idx="9">
                  <c:v>4905.822119126231</c:v>
                </c:pt>
                <c:pt idx="10">
                  <c:v>4214.6186610519217</c:v>
                </c:pt>
                <c:pt idx="11">
                  <c:v>3581.4363757980755</c:v>
                </c:pt>
                <c:pt idx="12">
                  <c:v>3411.4784508883931</c:v>
                </c:pt>
                <c:pt idx="13">
                  <c:v>4388.8957459060875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A9D-4647-9CCC-33B55B4E4799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21975.51317374214</c:v>
                </c:pt>
                <c:pt idx="1">
                  <c:v>21709.147432633887</c:v>
                </c:pt>
                <c:pt idx="2">
                  <c:v>22274.367640199343</c:v>
                </c:pt>
                <c:pt idx="3">
                  <c:v>21835.689832446285</c:v>
                </c:pt>
                <c:pt idx="4">
                  <c:v>22172.865701839171</c:v>
                </c:pt>
                <c:pt idx="5">
                  <c:v>24693.961135326364</c:v>
                </c:pt>
                <c:pt idx="6">
                  <c:v>25037.850378655225</c:v>
                </c:pt>
                <c:pt idx="7">
                  <c:v>25104.230349875907</c:v>
                </c:pt>
                <c:pt idx="8">
                  <c:v>25126.829988999129</c:v>
                </c:pt>
                <c:pt idx="9">
                  <c:v>25311.406795781997</c:v>
                </c:pt>
                <c:pt idx="10">
                  <c:v>25923.119805273847</c:v>
                </c:pt>
                <c:pt idx="11">
                  <c:v>25673.674035911383</c:v>
                </c:pt>
                <c:pt idx="12">
                  <c:v>25834.784803134986</c:v>
                </c:pt>
                <c:pt idx="13">
                  <c:v>25382.541113489515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30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400.49541803334643</c:v>
                </c:pt>
                <c:pt idx="1">
                  <c:v>448.73632293200751</c:v>
                </c:pt>
                <c:pt idx="2">
                  <c:v>439.03148596289395</c:v>
                </c:pt>
                <c:pt idx="3">
                  <c:v>469.10454852009474</c:v>
                </c:pt>
                <c:pt idx="4">
                  <c:v>489.86261171135124</c:v>
                </c:pt>
                <c:pt idx="5">
                  <c:v>502.16746062055705</c:v>
                </c:pt>
                <c:pt idx="6">
                  <c:v>549.58175953611806</c:v>
                </c:pt>
                <c:pt idx="7">
                  <c:v>580.53534882778467</c:v>
                </c:pt>
                <c:pt idx="8">
                  <c:v>589.26122220905222</c:v>
                </c:pt>
                <c:pt idx="9">
                  <c:v>552.22569341976282</c:v>
                </c:pt>
                <c:pt idx="10">
                  <c:v>482.34626275124322</c:v>
                </c:pt>
                <c:pt idx="11">
                  <c:v>508.32460862177754</c:v>
                </c:pt>
                <c:pt idx="12">
                  <c:v>553.09383559470814</c:v>
                </c:pt>
                <c:pt idx="13">
                  <c:v>572.89803981675436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D-4647-9CCC-33B55B4E4799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711.35146718645728</c:v>
                </c:pt>
                <c:pt idx="1">
                  <c:v>636.24390081442209</c:v>
                </c:pt>
                <c:pt idx="2">
                  <c:v>668.22859777003771</c:v>
                </c:pt>
                <c:pt idx="3">
                  <c:v>665.0700253759901</c:v>
                </c:pt>
                <c:pt idx="4">
                  <c:v>699.05087669567524</c:v>
                </c:pt>
                <c:pt idx="5">
                  <c:v>746.83060838516326</c:v>
                </c:pt>
                <c:pt idx="6">
                  <c:v>746.83060838516326</c:v>
                </c:pt>
                <c:pt idx="7">
                  <c:v>794.41693190531817</c:v>
                </c:pt>
                <c:pt idx="8">
                  <c:v>813.32404963094154</c:v>
                </c:pt>
                <c:pt idx="9">
                  <c:v>850.19942741862201</c:v>
                </c:pt>
                <c:pt idx="10">
                  <c:v>914.43729897914375</c:v>
                </c:pt>
                <c:pt idx="11">
                  <c:v>957.13997750915337</c:v>
                </c:pt>
                <c:pt idx="12">
                  <c:v>942.56764803376939</c:v>
                </c:pt>
                <c:pt idx="13">
                  <c:v>847.47744690674222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A9D-4647-9CCC-33B55B4E4799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730.62846199200226</c:v>
                </c:pt>
                <c:pt idx="1">
                  <c:v>758.01168217888494</c:v>
                </c:pt>
                <c:pt idx="2">
                  <c:v>788.51217865799822</c:v>
                </c:pt>
                <c:pt idx="3">
                  <c:v>820.18175921171519</c:v>
                </c:pt>
                <c:pt idx="4">
                  <c:v>855.05800927202017</c:v>
                </c:pt>
                <c:pt idx="5">
                  <c:v>886.6215900647087</c:v>
                </c:pt>
                <c:pt idx="6">
                  <c:v>918.60285061906529</c:v>
                </c:pt>
                <c:pt idx="7">
                  <c:v>946.81291683877066</c:v>
                </c:pt>
                <c:pt idx="8">
                  <c:v>958.4310064621892</c:v>
                </c:pt>
                <c:pt idx="9">
                  <c:v>984.95462317950046</c:v>
                </c:pt>
                <c:pt idx="10">
                  <c:v>923.19223413118777</c:v>
                </c:pt>
                <c:pt idx="11">
                  <c:v>979.10169176780926</c:v>
                </c:pt>
                <c:pt idx="12">
                  <c:v>1014.1559968954894</c:v>
                </c:pt>
                <c:pt idx="13">
                  <c:v>1017.6929565369901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2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sng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cs"/>
              </a:defRPr>
            </a:pPr>
            <a:r>
              <a:rPr lang="cs-CZ" sz="1400" b="1" u="sng" dirty="0">
                <a:effectLst/>
              </a:rPr>
              <a:t>2020–2022</a:t>
            </a:r>
            <a:endParaRPr lang="en-US" sz="1400" b="1" u="sng" dirty="0">
              <a:effectLst/>
            </a:endParaRPr>
          </a:p>
        </c:rich>
      </c:tx>
      <c:layout>
        <c:manualLayout>
          <c:xMode val="edge"/>
          <c:yMode val="edge"/>
          <c:x val="0.40228323898526946"/>
          <c:y val="3.85815244319781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sng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8233826413815438"/>
          <c:y val="0.29096606010636955"/>
          <c:w val="0.43228741619824124"/>
          <c:h val="0.65870779473871222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počet</c:v>
                </c:pt>
              </c:strCache>
            </c:strRef>
          </c:tx>
          <c:dPt>
            <c:idx val="0"/>
            <c:bubble3D val="0"/>
            <c:spPr>
              <a:solidFill>
                <a:srgbClr val="2E598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EF4-473E-AC08-752295164116}"/>
              </c:ext>
            </c:extLst>
          </c:dPt>
          <c:dPt>
            <c:idx val="1"/>
            <c:bubble3D val="0"/>
            <c:spPr>
              <a:solidFill>
                <a:srgbClr val="5C92C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EF4-473E-AC08-752295164116}"/>
              </c:ext>
            </c:extLst>
          </c:dPt>
          <c:dPt>
            <c:idx val="2"/>
            <c:bubble3D val="0"/>
            <c:spPr>
              <a:solidFill>
                <a:srgbClr val="87AFD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EF4-473E-AC08-752295164116}"/>
              </c:ext>
            </c:extLst>
          </c:dPt>
          <c:dPt>
            <c:idx val="3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EF4-473E-AC08-752295164116}"/>
              </c:ext>
            </c:extLst>
          </c:dPt>
          <c:dPt>
            <c:idx val="4"/>
            <c:bubble3D val="0"/>
            <c:spPr>
              <a:solidFill>
                <a:schemeClr val="bg1">
                  <a:lumMod val="6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9-8EF4-473E-AC08-752295164116}"/>
              </c:ext>
            </c:extLst>
          </c:dPt>
          <c:dPt>
            <c:idx val="5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8EF4-473E-AC08-752295164116}"/>
              </c:ext>
            </c:extLst>
          </c:dPt>
          <c:dPt>
            <c:idx val="6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D-8EF4-473E-AC08-752295164116}"/>
              </c:ext>
            </c:extLst>
          </c:dPt>
          <c:dPt>
            <c:idx val="7"/>
            <c:bubble3D val="0"/>
            <c:spPr>
              <a:solidFill>
                <a:srgbClr val="E0626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F-8EF4-473E-AC08-752295164116}"/>
              </c:ext>
            </c:extLst>
          </c:dPt>
          <c:dPt>
            <c:idx val="8"/>
            <c:bubble3D val="0"/>
            <c:spPr>
              <a:solidFill>
                <a:srgbClr val="EB9D9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8EF4-473E-AC08-752295164116}"/>
              </c:ext>
            </c:extLst>
          </c:dPt>
          <c:dLbls>
            <c:dLbl>
              <c:idx val="0"/>
              <c:layout>
                <c:manualLayout>
                  <c:x val="0.1135661216713169"/>
                  <c:y val="-2.8718483895307251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20ED3508-32E5-4239-8587-3C5406E2425C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4201656531598054"/>
                      <c:h val="5.8873278292980197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EF4-473E-AC08-752295164116}"/>
                </c:ext>
              </c:extLst>
            </c:dLbl>
            <c:dLbl>
              <c:idx val="1"/>
              <c:layout>
                <c:manualLayout>
                  <c:x val="-1.3529330011871E-2"/>
                  <c:y val="-0.10122295564133478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3CFDE252-C1C7-4700-B62F-D9B7EAE3C473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8134054226975391"/>
                      <c:h val="0.12847647635848736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EF4-473E-AC08-752295164116}"/>
                </c:ext>
              </c:extLst>
            </c:dLbl>
            <c:dLbl>
              <c:idx val="2"/>
              <c:layout>
                <c:manualLayout>
                  <c:x val="1.451101286384464E-2"/>
                  <c:y val="0.1430078701222541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D574E796-728D-464B-9521-E42B0E9D38EF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3890361345079539"/>
                      <c:h val="5.8873278292980183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EF4-473E-AC08-752295164116}"/>
                </c:ext>
              </c:extLst>
            </c:dLbl>
            <c:dLbl>
              <c:idx val="3"/>
              <c:layout>
                <c:manualLayout>
                  <c:x val="1.9047833814451888E-2"/>
                  <c:y val="0.1108207208612887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AEE7FB7-F5FD-4016-AB16-F163A1C8B1FB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6380722837227671"/>
                      <c:h val="7.3232614461999759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EF4-473E-AC08-752295164116}"/>
                </c:ext>
              </c:extLst>
            </c:dLbl>
            <c:dLbl>
              <c:idx val="4"/>
              <c:layout>
                <c:manualLayout>
                  <c:x val="-5.38127840531111E-3"/>
                  <c:y val="5.0793396858407943E-3"/>
                </c:manualLayout>
              </c:layout>
              <c:tx>
                <c:rich>
                  <a:bodyPr/>
                  <a:lstStyle/>
                  <a:p>
                    <a:fld id="{94DF3513-9719-472A-87E7-FE7783501C8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8EF4-473E-AC08-752295164116}"/>
                </c:ext>
              </c:extLst>
            </c:dLbl>
            <c:dLbl>
              <c:idx val="5"/>
              <c:layout>
                <c:manualLayout>
                  <c:x val="1.8677711191110977E-2"/>
                  <c:y val="-1.2894382371408565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8C83508F-EC36-464A-9F57-CF94037925FA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9518578317334315"/>
                      <c:h val="8.7591950631019336E-2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8EF4-473E-AC08-752295164116}"/>
                </c:ext>
              </c:extLst>
            </c:dLbl>
            <c:dLbl>
              <c:idx val="6"/>
              <c:layout>
                <c:manualLayout>
                  <c:x val="-0.10290095248973645"/>
                  <c:y val="-1.5487354362034713E-2"/>
                </c:manualLayout>
              </c:layout>
              <c:tx>
                <c:rich>
                  <a:bodyPr/>
                  <a:lstStyle/>
                  <a:p>
                    <a:fld id="{D4687E43-C50D-425D-8146-7C08B3D38BD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8EF4-473E-AC08-752295164116}"/>
                </c:ext>
              </c:extLst>
            </c:dLbl>
            <c:dLbl>
              <c:idx val="7"/>
              <c:layout>
                <c:manualLayout>
                  <c:x val="-2.6460090854073887E-2"/>
                  <c:y val="-1.4358959283555808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noAutofit/>
                  </a:bodyPr>
                  <a:lstStyle/>
                  <a:p>
                    <a:pPr>
                      <a:defRPr sz="1200" b="1" i="0" u="none" strike="noStrike" kern="1200" baseline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fld id="{3770F593-FFE4-4BF7-B7EF-2BC15534CE8E}" type="CELLRANGE">
                      <a:rPr lang="en-US"/>
                      <a:pPr>
                        <a:defRPr sz="1200" b="1"/>
                      </a:pPr>
                      <a:t>[OBLAST BUNĚK]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200" b="1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522424896359538"/>
                      <c:h val="0.12588351374840484"/>
                    </c:manualLayout>
                  </c15:layout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8EF4-473E-AC08-752295164116}"/>
                </c:ext>
              </c:extLst>
            </c:dLbl>
            <c:dLbl>
              <c:idx val="8"/>
              <c:layout>
                <c:manualLayout>
                  <c:x val="-5.7070124916108302E-17"/>
                  <c:y val="-5.743734467607825E-2"/>
                </c:manualLayout>
              </c:layout>
              <c:tx>
                <c:rich>
                  <a:bodyPr/>
                  <a:lstStyle/>
                  <a:p>
                    <a:fld id="{F4B89AF6-FEC6-458B-9C0D-81C07945E05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bestFit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8EF4-473E-AC08-75229516411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0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showDataLabelsRange val="1"/>
              </c:ext>
            </c:extLst>
          </c:dLbls>
          <c:cat>
            <c:strRef>
              <c:f>List1!$A$2:$A$10</c:f>
              <c:strCache>
                <c:ptCount val="9"/>
                <c:pt idx="0">
                  <c:v>Q20</c:v>
                </c:pt>
                <c:pt idx="1">
                  <c:v>Q21</c:v>
                </c:pt>
                <c:pt idx="2">
                  <c:v>Q22</c:v>
                </c:pt>
                <c:pt idx="3">
                  <c:v>Q23</c:v>
                </c:pt>
                <c:pt idx="4">
                  <c:v>Q24</c:v>
                </c:pt>
                <c:pt idx="5">
                  <c:v>Q25</c:v>
                </c:pt>
                <c:pt idx="6">
                  <c:v>Q26</c:v>
                </c:pt>
                <c:pt idx="7">
                  <c:v>Q27</c:v>
                </c:pt>
                <c:pt idx="8">
                  <c:v>Q28</c:v>
                </c:pt>
              </c:strCache>
            </c:strRef>
          </c:cat>
          <c:val>
            <c:numRef>
              <c:f>List1!$B$2:$B$10</c:f>
              <c:numCache>
                <c:formatCode>General</c:formatCode>
                <c:ptCount val="9"/>
                <c:pt idx="0">
                  <c:v>201</c:v>
                </c:pt>
                <c:pt idx="1">
                  <c:v>2417</c:v>
                </c:pt>
                <c:pt idx="2">
                  <c:v>136</c:v>
                </c:pt>
                <c:pt idx="3">
                  <c:v>117</c:v>
                </c:pt>
                <c:pt idx="4">
                  <c:v>60</c:v>
                </c:pt>
                <c:pt idx="5">
                  <c:v>391</c:v>
                </c:pt>
                <c:pt idx="6">
                  <c:v>39</c:v>
                </c:pt>
                <c:pt idx="7">
                  <c:v>455</c:v>
                </c:pt>
                <c:pt idx="8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List1!$D$2:$D$10</c15:f>
                <c15:dlblRangeCache>
                  <c:ptCount val="9"/>
                  <c:pt idx="0">
                    <c:v>201 (5,3 %)</c:v>
                  </c:pt>
                  <c:pt idx="1">
                    <c:v>2417 (63,3 %)</c:v>
                  </c:pt>
                  <c:pt idx="2">
                    <c:v>136 (3,6 %)</c:v>
                  </c:pt>
                  <c:pt idx="3">
                    <c:v>117 (3,1 %)</c:v>
                  </c:pt>
                  <c:pt idx="4">
                    <c:v>60 (1,6 %)</c:v>
                  </c:pt>
                  <c:pt idx="5">
                    <c:v>391 (10,2 %)</c:v>
                  </c:pt>
                  <c:pt idx="6">
                    <c:v>39 (1,0 %)</c:v>
                  </c:pt>
                  <c:pt idx="7">
                    <c:v>455 (11,9 %)</c:v>
                  </c:pt>
                  <c:pt idx="8">
                    <c:v>1 (0,0 %)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2-8EF4-473E-AC08-7522951641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5922330097088"/>
          <c:y val="4.4334975369458129E-2"/>
          <c:w val="0.8810679611650486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743-4F59-AF07-B19AF48DA2FB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743-4F59-AF07-B19AF48DA2FB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743-4F59-AF07-B19AF48DA2FB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kohorta 2000–2006</c:v>
                </c:pt>
              </c:strCache>
            </c:strRef>
          </c:tx>
          <c:spPr>
            <a:ln w="19050">
              <a:noFill/>
            </a:ln>
          </c:spPr>
          <c:marker>
            <c:symbol val="triang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B0B-4A73-9900-F7857E872C50}"/>
            </c:ext>
          </c:extLst>
        </c:ser>
        <c:ser>
          <c:idx val="1"/>
          <c:order val="4"/>
          <c:tx>
            <c:strRef>
              <c:f>Sheet1!$A$6</c:f>
              <c:strCache>
                <c:ptCount val="1"/>
                <c:pt idx="0">
                  <c:v>kohorta 2007–2013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986E-4243-A54E-6EE19DD534A3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986E-4243-A54E-6EE19DD534A3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2-986E-4243-A54E-6EE19DD534A3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Sheet1!$B$6:$D$6</c:f>
              <c:numCache>
                <c:formatCode>General</c:formatCode>
                <c:ptCount val="3"/>
                <c:pt idx="0">
                  <c:v>0.98599999999999999</c:v>
                </c:pt>
                <c:pt idx="1">
                  <c:v>0.98199999999999998</c:v>
                </c:pt>
                <c:pt idx="2">
                  <c:v>0.99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B0B-4A73-9900-F7857E872C50}"/>
            </c:ext>
          </c:extLst>
        </c:ser>
        <c:ser>
          <c:idx val="4"/>
          <c:order val="5"/>
          <c:tx>
            <c:strRef>
              <c:f>Sheet1!$A$7</c:f>
              <c:strCache>
                <c:ptCount val="1"/>
                <c:pt idx="0">
                  <c:v>perioda 2014–2021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0B0B-4A73-9900-F7857E872C50}"/>
              </c:ext>
            </c:extLst>
          </c:dPt>
          <c:dPt>
            <c:idx val="1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0B0B-4A73-9900-F7857E872C50}"/>
              </c:ext>
            </c:extLst>
          </c:dPt>
          <c:dPt>
            <c:idx val="2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0B0B-4A73-9900-F7857E872C50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Sheet1!$B$7:$D$7</c:f>
              <c:numCache>
                <c:formatCode>General</c:formatCode>
                <c:ptCount val="3"/>
                <c:pt idx="0">
                  <c:v>0.97799999999999998</c:v>
                </c:pt>
                <c:pt idx="1">
                  <c:v>0.97899999999999998</c:v>
                </c:pt>
                <c:pt idx="2">
                  <c:v>0.97699999999999998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B0B-4A73-9900-F7857E872C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1"/>
          <c:min val="0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60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135922330097088"/>
          <c:y val="4.4334975369458129E-2"/>
          <c:w val="0.8810679611650486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44B-4EC4-BA3B-84FDF4E46A4B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44B-4EC4-BA3B-84FDF4E46A4B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44B-4EC4-BA3B-84FDF4E46A4B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kohorta 2000–2006</c:v>
                </c:pt>
              </c:strCache>
            </c:strRef>
          </c:tx>
          <c:spPr>
            <a:ln w="19050">
              <a:noFill/>
            </a:ln>
          </c:spPr>
          <c:marker>
            <c:symbol val="triang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44B-4EC4-BA3B-84FDF4E46A4B}"/>
            </c:ext>
          </c:extLst>
        </c:ser>
        <c:ser>
          <c:idx val="1"/>
          <c:order val="4"/>
          <c:tx>
            <c:strRef>
              <c:f>Sheet1!$A$6</c:f>
              <c:strCache>
                <c:ptCount val="1"/>
                <c:pt idx="0">
                  <c:v>kohorta 2007–2013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4-544B-4EC4-BA3B-84FDF4E46A4B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5-544B-4EC4-BA3B-84FDF4E46A4B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6-544B-4EC4-BA3B-84FDF4E46A4B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Sheet1!$B$6:$D$6</c:f>
              <c:numCache>
                <c:formatCode>General</c:formatCode>
                <c:ptCount val="3"/>
                <c:pt idx="0">
                  <c:v>0.97419999999999995</c:v>
                </c:pt>
                <c:pt idx="1">
                  <c:v>0.96930000000000005</c:v>
                </c:pt>
                <c:pt idx="2">
                  <c:v>0.97940000000000005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544B-4EC4-BA3B-84FDF4E46A4B}"/>
            </c:ext>
          </c:extLst>
        </c:ser>
        <c:ser>
          <c:idx val="4"/>
          <c:order val="5"/>
          <c:tx>
            <c:strRef>
              <c:f>Sheet1!$A$7</c:f>
              <c:strCache>
                <c:ptCount val="1"/>
                <c:pt idx="0">
                  <c:v>perioda 2014–2021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544B-4EC4-BA3B-84FDF4E46A4B}"/>
              </c:ext>
            </c:extLst>
          </c:dPt>
          <c:dPt>
            <c:idx val="1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544B-4EC4-BA3B-84FDF4E46A4B}"/>
              </c:ext>
            </c:extLst>
          </c:dPt>
          <c:dPt>
            <c:idx val="2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544B-4EC4-BA3B-84FDF4E46A4B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Sheet1!$B$7:$D$7</c:f>
              <c:numCache>
                <c:formatCode>General</c:formatCode>
                <c:ptCount val="3"/>
                <c:pt idx="0">
                  <c:v>0.96879999999999999</c:v>
                </c:pt>
                <c:pt idx="1">
                  <c:v>0.9718</c:v>
                </c:pt>
                <c:pt idx="2">
                  <c:v>0.96540000000000004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B-544B-4EC4-BA3B-84FDF4E46A4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1"/>
          <c:min val="0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60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498199747474541"/>
          <c:y val="4.7834248593495263E-2"/>
          <c:w val="0.8810679611650486"/>
          <c:h val="0.88423645320197042"/>
        </c:manualLayout>
      </c:layout>
      <c:lineChart>
        <c:grouping val="standard"/>
        <c:varyColors val="0"/>
        <c:ser>
          <c:idx val="3"/>
          <c:order val="0"/>
          <c:tx>
            <c:strRef>
              <c:f>Sheet1!$A$2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x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743-4F59-AF07-B19AF48DA2FB}"/>
            </c:ext>
          </c:extLst>
        </c:ser>
        <c:ser>
          <c:idx val="12"/>
          <c:order val="1"/>
          <c:tx>
            <c:strRef>
              <c:f>Sheet1!$A$3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743-4F59-AF07-B19AF48DA2FB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743-4F59-AF07-B19AF48DA2FB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kohorta 2000–2006</c:v>
                </c:pt>
              </c:strCache>
            </c:strRef>
          </c:tx>
          <c:spPr>
            <a:ln w="19050">
              <a:noFill/>
            </a:ln>
          </c:spPr>
          <c:marker>
            <c:symbol val="triang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Sheet1!$B$5:$D$5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0B0B-4A73-9900-F7857E872C50}"/>
            </c:ext>
          </c:extLst>
        </c:ser>
        <c:ser>
          <c:idx val="1"/>
          <c:order val="4"/>
          <c:tx>
            <c:strRef>
              <c:f>Sheet1!$A$6</c:f>
              <c:strCache>
                <c:ptCount val="1"/>
                <c:pt idx="0">
                  <c:v>kohorta 2007–2013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798C-49A4-94F6-0BE3CCA03505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798C-49A4-94F6-0BE3CCA03505}"/>
              </c:ext>
            </c:extLst>
          </c:dPt>
          <c:dPt>
            <c:idx val="2"/>
            <c:bubble3D val="0"/>
            <c:extLst>
              <c:ext xmlns:c16="http://schemas.microsoft.com/office/drawing/2014/chart" uri="{C3380CC4-5D6E-409C-BE32-E72D297353CC}">
                <c16:uniqueId val="{00000002-798C-49A4-94F6-0BE3CCA03505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Sheet1!$B$6:$D$6</c:f>
              <c:numCache>
                <c:formatCode>General</c:formatCode>
                <c:ptCount val="3"/>
                <c:pt idx="0">
                  <c:v>0.99450000000000005</c:v>
                </c:pt>
                <c:pt idx="1">
                  <c:v>0.99399999999999999</c:v>
                </c:pt>
                <c:pt idx="2">
                  <c:v>0.995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2-0B0B-4A73-9900-F7857E872C50}"/>
            </c:ext>
          </c:extLst>
        </c:ser>
        <c:ser>
          <c:idx val="4"/>
          <c:order val="5"/>
          <c:tx>
            <c:strRef>
              <c:f>Sheet1!$A$7</c:f>
              <c:strCache>
                <c:ptCount val="1"/>
                <c:pt idx="0">
                  <c:v>perioda 2014–2021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9"/>
            <c:spPr>
              <a:noFill/>
              <a:ln>
                <a:solidFill>
                  <a:srgbClr val="000000"/>
                </a:solidFill>
                <a:prstDash val="solid"/>
              </a:ln>
            </c:spPr>
          </c:marker>
          <c:dPt>
            <c:idx val="0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6-0B0B-4A73-9900-F7857E872C50}"/>
              </c:ext>
            </c:extLst>
          </c:dPt>
          <c:dPt>
            <c:idx val="1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5-0B0B-4A73-9900-F7857E872C50}"/>
              </c:ext>
            </c:extLst>
          </c:dPt>
          <c:dPt>
            <c:idx val="2"/>
            <c:marker>
              <c:spPr>
                <a:solidFill>
                  <a:srgbClr val="C22728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4-0B0B-4A73-9900-F7857E872C50}"/>
              </c:ext>
            </c:extLst>
          </c:dPt>
          <c:cat>
            <c:strRef>
              <c:f>Sheet1!$B$1:$D$1</c:f>
              <c:strCache>
                <c:ptCount val="3"/>
                <c:pt idx="0">
                  <c:v>celkem</c:v>
                </c:pt>
                <c:pt idx="1">
                  <c:v>muži</c:v>
                </c:pt>
                <c:pt idx="2">
                  <c:v>ženy</c:v>
                </c:pt>
              </c:strCache>
            </c:strRef>
          </c:cat>
          <c:val>
            <c:numRef>
              <c:f>Sheet1!$B$7:$D$7</c:f>
              <c:numCache>
                <c:formatCode>General</c:formatCode>
                <c:ptCount val="3"/>
                <c:pt idx="0">
                  <c:v>0.9909</c:v>
                </c:pt>
                <c:pt idx="1">
                  <c:v>0.99139999999999995</c:v>
                </c:pt>
                <c:pt idx="2">
                  <c:v>0.99039999999999995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3-0B0B-4A73-9900-F7857E872C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5835664"/>
        <c:axId val="445837232"/>
      </c:lineChart>
      <c:catAx>
        <c:axId val="445835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one"/>
        <c:spPr>
          <a:ln w="3175">
            <a:solidFill>
              <a:schemeClr val="tx1"/>
            </a:solidFill>
            <a:prstDash val="solid"/>
          </a:ln>
        </c:spPr>
        <c:crossAx val="445837232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445837232"/>
        <c:scaling>
          <c:orientation val="minMax"/>
          <c:max val="1"/>
          <c:min val="0"/>
        </c:scaling>
        <c:delete val="0"/>
        <c:axPos val="l"/>
        <c:majorGridlines>
          <c:spPr>
            <a:ln w="12700">
              <a:solidFill>
                <a:srgbClr val="C0C0C0"/>
              </a:solidFill>
              <a:prstDash val="sysDash"/>
            </a:ln>
          </c:spPr>
        </c:majorGridlines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100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4458356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60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3"/>
          <c:order val="0"/>
          <c:tx>
            <c:strRef>
              <c:f>List1!$E$1</c:f>
              <c:strCache>
                <c:ptCount val="1"/>
                <c:pt idx="0">
                  <c:v>Podíl zemřelých s očekávatelným úmrtím, u kterých existovala souvislost nemoci oběhové soustavy s úmrtím </c:v>
                </c:pt>
              </c:strCache>
            </c:strRef>
          </c:tx>
          <c:spPr>
            <a:pattFill prst="pct50">
              <a:fgClr>
                <a:srgbClr val="FF0000"/>
              </a:fgClr>
              <a:bgClr>
                <a:schemeClr val="bg1"/>
              </a:bgClr>
            </a:pattFill>
            <a:ln>
              <a:noFill/>
            </a:ln>
            <a:effectLst/>
          </c:spPr>
          <c:invertIfNegative val="0"/>
          <c:dLbls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List1!$A$2:$A$5</c:f>
              <c:numCache>
                <c:formatCode>General</c:formatCode>
                <c:ptCount val="4"/>
                <c:pt idx="1">
                  <c:v>2023</c:v>
                </c:pt>
              </c:numCache>
            </c:numRef>
          </c:cat>
          <c:val>
            <c:numRef>
              <c:f>List1!$E$2:$E$5</c:f>
              <c:numCache>
                <c:formatCode>General</c:formatCode>
                <c:ptCount val="4"/>
                <c:pt idx="3" formatCode="0%">
                  <c:v>0.28135998936123058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9F-47DF-AA5F-995F3B65F75F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Podíl zemřelých, u kterých existovala souvislost nemoci oběhové soustavy s úmrtím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List1!$A$2:$A$5</c:f>
              <c:numCache>
                <c:formatCode>General</c:formatCode>
                <c:ptCount val="4"/>
                <c:pt idx="1">
                  <c:v>2023</c:v>
                </c:pt>
              </c:numCache>
            </c:numRef>
          </c:cat>
          <c:val>
            <c:numRef>
              <c:f>List1!$D$2:$D$5</c:f>
              <c:numCache>
                <c:formatCode>General</c:formatCode>
                <c:ptCount val="4"/>
                <c:pt idx="2" formatCode="0%">
                  <c:v>0.5451926060552329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9C2-4FFD-B7C1-BE2CCA000755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Podíl zemřelých, u kterých se vyskytly nemoci oběhové soustavy v minulosti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List1!$A$2:$A$5</c:f>
              <c:numCache>
                <c:formatCode>General</c:formatCode>
                <c:ptCount val="4"/>
                <c:pt idx="1">
                  <c:v>2023</c:v>
                </c:pt>
              </c:numCache>
            </c:numRef>
          </c:cat>
          <c:val>
            <c:numRef>
              <c:f>List1!$C$2:$C$5</c:f>
              <c:numCache>
                <c:formatCode>0%</c:formatCode>
                <c:ptCount val="4"/>
                <c:pt idx="1">
                  <c:v>0.89999556717939622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9C2-4FFD-B7C1-BE2CCA000755}"/>
            </c:ext>
          </c:extLst>
        </c:ser>
        <c:ser>
          <c:idx val="0"/>
          <c:order val="3"/>
          <c:tx>
            <c:strRef>
              <c:f>List1!$B$1</c:f>
              <c:strCache>
                <c:ptCount val="1"/>
                <c:pt idx="0">
                  <c:v>Všichni zemřelí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List1!$A$2:$A$5</c:f>
              <c:numCache>
                <c:formatCode>General</c:formatCode>
                <c:ptCount val="4"/>
                <c:pt idx="1">
                  <c:v>2023</c:v>
                </c:pt>
              </c:numCache>
            </c:numRef>
          </c:cat>
          <c:val>
            <c:numRef>
              <c:f>List1!$B$2:$B$5</c:f>
              <c:numCache>
                <c:formatCode>General</c:formatCode>
                <c:ptCount val="4"/>
                <c:pt idx="0" formatCode="0%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9C2-4FFD-B7C1-BE2CCA0007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356179935"/>
        <c:axId val="356184511"/>
      </c:barChart>
      <c:catAx>
        <c:axId val="3561799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56184511"/>
        <c:crosses val="autoZero"/>
        <c:auto val="1"/>
        <c:lblAlgn val="ctr"/>
        <c:lblOffset val="100"/>
        <c:noMultiLvlLbl val="0"/>
      </c:catAx>
      <c:valAx>
        <c:axId val="356184511"/>
        <c:scaling>
          <c:orientation val="minMax"/>
          <c:max val="1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zemřelých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561799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List1!$C$1</c:f>
              <c:strCache>
                <c:ptCount val="1"/>
                <c:pt idx="0">
                  <c:v>ČR2</c:v>
                </c:pt>
              </c:strCache>
            </c:strRef>
          </c:tx>
          <c:spPr>
            <a:solidFill>
              <a:srgbClr val="FCB398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List1!$A$2:$A$10</c:f>
              <c:strCache>
                <c:ptCount val="9"/>
                <c:pt idx="0">
                  <c:v>Jiné, nezjištěno</c:v>
                </c:pt>
                <c:pt idx="1">
                  <c:v>Na ulici, při převozu</c:v>
                </c:pt>
                <c:pt idx="2">
                  <c:v>Hospic</c:v>
                </c:pt>
                <c:pt idx="3">
                  <c:v>Nemocnice následné péče</c:v>
                </c:pt>
                <c:pt idx="4">
                  <c:v>Ostatní ZZ</c:v>
                </c:pt>
                <c:pt idx="5">
                  <c:v>Fakultní nemocnice</c:v>
                </c:pt>
                <c:pt idx="6">
                  <c:v>Léčebna pro dlouhodobě nemocné (LDN)</c:v>
                </c:pt>
                <c:pt idx="7">
                  <c:v>Nemocnice</c:v>
                </c:pt>
                <c:pt idx="8">
                  <c:v>Doma, v zařízení sociálních služeb</c:v>
                </c:pt>
              </c:strCache>
            </c:strRef>
          </c:cat>
          <c:val>
            <c:numRef>
              <c:f>List1!$C$2:$C$10</c:f>
              <c:numCache>
                <c:formatCode>General</c:formatCode>
                <c:ptCount val="9"/>
                <c:pt idx="0">
                  <c:v>1.3526915635618711E-2</c:v>
                </c:pt>
                <c:pt idx="1">
                  <c:v>1.6615994927406636E-2</c:v>
                </c:pt>
                <c:pt idx="2">
                  <c:v>1.8908416928154519E-2</c:v>
                </c:pt>
                <c:pt idx="3">
                  <c:v>2.6517306973190043E-2</c:v>
                </c:pt>
                <c:pt idx="4">
                  <c:v>4.6693872242183819E-2</c:v>
                </c:pt>
                <c:pt idx="5">
                  <c:v>8.2413383842489474E-2</c:v>
                </c:pt>
                <c:pt idx="6">
                  <c:v>0.11424715885996715</c:v>
                </c:pt>
                <c:pt idx="7">
                  <c:v>0.30035605703415874</c:v>
                </c:pt>
                <c:pt idx="8">
                  <c:v>0.38072089355683092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08B-437A-98F8-144C30935F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1259418751"/>
        <c:axId val="1259428735"/>
      </c:barChart>
      <c:catAx>
        <c:axId val="125941875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b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259428735"/>
        <c:crosses val="autoZero"/>
        <c:auto val="1"/>
        <c:lblAlgn val="ctr"/>
        <c:lblOffset val="100"/>
        <c:noMultiLvlLbl val="0"/>
      </c:catAx>
      <c:valAx>
        <c:axId val="1259428735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259418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855192275650625E-2"/>
          <c:y val="2.9749837302249827E-2"/>
          <c:w val="0.96748325364714705"/>
          <c:h val="0.947650045607730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65-428C-A9B6-0B43958EE0AD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F65-428C-A9B6-0B43958EE0AD}"/>
              </c:ext>
            </c:extLst>
          </c:dPt>
          <c:dPt>
            <c:idx val="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F65-428C-A9B6-0B43958EE0AD}"/>
              </c:ext>
            </c:extLst>
          </c:dPt>
          <c:dPt>
            <c:idx val="3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F65-428C-A9B6-0B43958EE0AD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F65-428C-A9B6-0B43958EE0AD}"/>
              </c:ext>
            </c:extLst>
          </c:dPt>
          <c:dPt>
            <c:idx val="5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F65-428C-A9B6-0B43958EE0AD}"/>
              </c:ext>
            </c:extLst>
          </c:dPt>
          <c:dPt>
            <c:idx val="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F65-428C-A9B6-0B43958EE0AD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F65-428C-A9B6-0B43958EE0A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</c:numCache>
            </c:numRef>
          </c:cat>
          <c:val>
            <c:numRef>
              <c:f>Sheet1!$B$2:$B$17</c:f>
              <c:numCache>
                <c:formatCode>0.0\ %</c:formatCode>
                <c:ptCount val="16"/>
                <c:pt idx="0">
                  <c:v>0.20691798765596553</c:v>
                </c:pt>
                <c:pt idx="1">
                  <c:v>7.1355623640158072E-2</c:v>
                </c:pt>
                <c:pt idx="2">
                  <c:v>4.1183784023800012E-2</c:v>
                </c:pt>
                <c:pt idx="3">
                  <c:v>2.6131166466853158E-2</c:v>
                </c:pt>
                <c:pt idx="4">
                  <c:v>2.5531725944673862E-2</c:v>
                </c:pt>
                <c:pt idx="5">
                  <c:v>2.4887882420851649E-2</c:v>
                </c:pt>
                <c:pt idx="6">
                  <c:v>2.4133031392922163E-2</c:v>
                </c:pt>
                <c:pt idx="7">
                  <c:v>1.991474623684561E-2</c:v>
                </c:pt>
                <c:pt idx="8">
                  <c:v>0.20711780116335865</c:v>
                </c:pt>
                <c:pt idx="9">
                  <c:v>0.1234625460681142</c:v>
                </c:pt>
                <c:pt idx="10">
                  <c:v>8.5076151147817594E-2</c:v>
                </c:pt>
                <c:pt idx="11">
                  <c:v>5.5259535544602813E-2</c:v>
                </c:pt>
                <c:pt idx="12">
                  <c:v>4.660095022423516E-2</c:v>
                </c:pt>
                <c:pt idx="13">
                  <c:v>3.7786954398117314E-2</c:v>
                </c:pt>
                <c:pt idx="14">
                  <c:v>3.9962701478619958E-3</c:v>
                </c:pt>
                <c:pt idx="15">
                  <c:v>6.4384352382221039E-4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F65-428C-A9B6-0B43958EE0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958210224"/>
        <c:axId val="958206480"/>
      </c:barChart>
      <c:catAx>
        <c:axId val="958210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58206480"/>
        <c:crosses val="autoZero"/>
        <c:auto val="1"/>
        <c:lblAlgn val="ctr"/>
        <c:lblOffset val="100"/>
        <c:noMultiLvlLbl val="0"/>
      </c:catAx>
      <c:valAx>
        <c:axId val="958206480"/>
        <c:scaling>
          <c:orientation val="minMax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8210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9252981360529374"/>
          <c:y val="5.250914423740511E-2"/>
          <c:w val="0.48980863231750393"/>
          <c:h val="0.94193909193292091"/>
        </c:manualLayout>
      </c:layout>
      <c:barChart>
        <c:barDir val="bar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958210224"/>
        <c:axId val="958206480"/>
      </c:barChart>
      <c:catAx>
        <c:axId val="958210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58206480"/>
        <c:crosses val="autoZero"/>
        <c:auto val="1"/>
        <c:lblAlgn val="ctr"/>
        <c:lblOffset val="100"/>
        <c:noMultiLvlLbl val="0"/>
      </c:catAx>
      <c:valAx>
        <c:axId val="958206480"/>
        <c:scaling>
          <c:orientation val="minMax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821022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855192275650625E-2"/>
          <c:y val="2.9749837302249827E-2"/>
          <c:w val="0.96748325364714705"/>
          <c:h val="0.947650045607730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65-428C-A9B6-0B43958EE0AD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F65-428C-A9B6-0B43958EE0AD}"/>
              </c:ext>
            </c:extLst>
          </c:dPt>
          <c:dPt>
            <c:idx val="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CF65-428C-A9B6-0B43958EE0AD}"/>
              </c:ext>
            </c:extLst>
          </c:dPt>
          <c:dPt>
            <c:idx val="3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F65-428C-A9B6-0B43958EE0AD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F65-428C-A9B6-0B43958EE0AD}"/>
              </c:ext>
            </c:extLst>
          </c:dPt>
          <c:dPt>
            <c:idx val="5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CF65-428C-A9B6-0B43958EE0AD}"/>
              </c:ext>
            </c:extLst>
          </c:dPt>
          <c:dPt>
            <c:idx val="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CF65-428C-A9B6-0B43958EE0AD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CF65-428C-A9B6-0B43958EE0A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</c:numCache>
            </c:numRef>
          </c:cat>
          <c:val>
            <c:numRef>
              <c:f>Sheet1!$B$2:$B$17</c:f>
              <c:numCache>
                <c:formatCode>0.0\ %</c:formatCode>
                <c:ptCount val="16"/>
                <c:pt idx="0">
                  <c:v>0.23655871718283289</c:v>
                </c:pt>
                <c:pt idx="1">
                  <c:v>5.0817481528061627E-2</c:v>
                </c:pt>
                <c:pt idx="2">
                  <c:v>3.2266939160509357E-2</c:v>
                </c:pt>
                <c:pt idx="3">
                  <c:v>1.6821254519729604E-2</c:v>
                </c:pt>
                <c:pt idx="4">
                  <c:v>2.1340984121993398E-2</c:v>
                </c:pt>
                <c:pt idx="5">
                  <c:v>3.6472252790441757E-2</c:v>
                </c:pt>
                <c:pt idx="6">
                  <c:v>3.5725514856154696E-2</c:v>
                </c:pt>
                <c:pt idx="7">
                  <c:v>1.7292878478226695E-2</c:v>
                </c:pt>
                <c:pt idx="8">
                  <c:v>0.18861028140229524</c:v>
                </c:pt>
                <c:pt idx="9">
                  <c:v>0.10796258449929257</c:v>
                </c:pt>
                <c:pt idx="10">
                  <c:v>8.9097626159408902E-2</c:v>
                </c:pt>
                <c:pt idx="11">
                  <c:v>4.9559817638736049E-2</c:v>
                </c:pt>
                <c:pt idx="12">
                  <c:v>6.2725986480113197E-2</c:v>
                </c:pt>
                <c:pt idx="13">
                  <c:v>5.0974689514227324E-2</c:v>
                </c:pt>
                <c:pt idx="14">
                  <c:v>3.1048577267725201E-3</c:v>
                </c:pt>
                <c:pt idx="15">
                  <c:v>6.6813394120421321E-4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CF65-428C-A9B6-0B43958EE0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958210224"/>
        <c:axId val="958206480"/>
      </c:barChart>
      <c:catAx>
        <c:axId val="958210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58206480"/>
        <c:crosses val="autoZero"/>
        <c:auto val="1"/>
        <c:lblAlgn val="ctr"/>
        <c:lblOffset val="100"/>
        <c:noMultiLvlLbl val="0"/>
      </c:catAx>
      <c:valAx>
        <c:axId val="958206480"/>
        <c:scaling>
          <c:orientation val="minMax"/>
        </c:scaling>
        <c:delete val="0"/>
        <c:axPos val="t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8210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 posledním půlroce života</c:v>
                </c:pt>
              </c:strCache>
            </c:strRef>
          </c:tx>
          <c:spPr>
            <a:solidFill>
              <a:srgbClr val="B31217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B3121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995-4435-9F36-6C706A795572}"/>
              </c:ext>
            </c:extLst>
          </c:dPt>
          <c:dPt>
            <c:idx val="5"/>
            <c:invertIfNegative val="0"/>
            <c:bubble3D val="0"/>
            <c:spPr>
              <a:solidFill>
                <a:srgbClr val="B3121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995-4435-9F36-6C706A795572}"/>
              </c:ext>
            </c:extLst>
          </c:dPt>
          <c:dPt>
            <c:idx val="6"/>
            <c:invertIfNegative val="0"/>
            <c:bubble3D val="0"/>
            <c:spPr>
              <a:solidFill>
                <a:srgbClr val="B31217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995-4435-9F36-6C706A795572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Bez hospitalizace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5+</c:v>
                </c:pt>
              </c:strCache>
            </c:strRef>
          </c:cat>
          <c:val>
            <c:numRef>
              <c:f>Sheet1!$B$2:$B$8</c:f>
              <c:numCache>
                <c:formatCode>0.0%</c:formatCode>
                <c:ptCount val="7"/>
                <c:pt idx="0">
                  <c:v>8.1295999999999993E-2</c:v>
                </c:pt>
                <c:pt idx="1">
                  <c:v>0.29039599999999999</c:v>
                </c:pt>
                <c:pt idx="2">
                  <c:v>0.29991200000000001</c:v>
                </c:pt>
                <c:pt idx="3">
                  <c:v>0.158495</c:v>
                </c:pt>
                <c:pt idx="4">
                  <c:v>8.8416999999999996E-2</c:v>
                </c:pt>
                <c:pt idx="5">
                  <c:v>4.3798999999999998E-2</c:v>
                </c:pt>
                <c:pt idx="6">
                  <c:v>3.7685999999999997E-2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995-4435-9F36-6C706A79557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 posledním roce života</c:v>
                </c:pt>
              </c:strCache>
            </c:strRef>
          </c:tx>
          <c:spPr>
            <a:solidFill>
              <a:srgbClr val="FCB39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Bez hospitalizace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5+</c:v>
                </c:pt>
              </c:strCache>
            </c:strRef>
          </c:cat>
          <c:val>
            <c:numRef>
              <c:f>Sheet1!$C$2:$C$8</c:f>
              <c:numCache>
                <c:formatCode>0.0%</c:formatCode>
                <c:ptCount val="7"/>
                <c:pt idx="0">
                  <c:v>5.0951600705823039E-2</c:v>
                </c:pt>
                <c:pt idx="1">
                  <c:v>0.21606377615326444</c:v>
                </c:pt>
                <c:pt idx="2">
                  <c:v>0.26178472397277541</c:v>
                </c:pt>
                <c:pt idx="3">
                  <c:v>0.1775586085202924</c:v>
                </c:pt>
                <c:pt idx="4">
                  <c:v>0.11898159818502647</c:v>
                </c:pt>
                <c:pt idx="5">
                  <c:v>7.0834383665238213E-2</c:v>
                </c:pt>
                <c:pt idx="6">
                  <c:v>0.10382530879758003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995-4435-9F36-6C706A79557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48514040"/>
        <c:axId val="748516000"/>
      </c:barChart>
      <c:catAx>
        <c:axId val="74851404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Počet hospitalizací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6000"/>
        <c:crosses val="autoZero"/>
        <c:auto val="1"/>
        <c:lblAlgn val="ctr"/>
        <c:lblOffset val="100"/>
        <c:noMultiLvlLbl val="0"/>
      </c:catAx>
      <c:valAx>
        <c:axId val="748516000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Podíl na počtu hospitalizací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one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4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4692306528993829"/>
          <c:y val="0.76006996355169953"/>
          <c:w val="0.75188318356682882"/>
          <c:h val="5.368141054055271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0AA-4663-A22D-C1E1C77C7E3D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0AA-4663-A22D-C1E1C77C7E3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Středočeský kraj</c:v>
                </c:pt>
                <c:pt idx="1">
                  <c:v>Hlavní město Praha</c:v>
                </c:pt>
                <c:pt idx="2">
                  <c:v>Zlínský kraj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Moravskoslezský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4462.6782822238274</c:v>
                </c:pt>
                <c:pt idx="1">
                  <c:v>4451.9377308792427</c:v>
                </c:pt>
                <c:pt idx="2">
                  <c:v>4023.0260207551228</c:v>
                </c:pt>
                <c:pt idx="3">
                  <c:v>4020.015548734174</c:v>
                </c:pt>
                <c:pt idx="4">
                  <c:v>3792.16716944374</c:v>
                </c:pt>
                <c:pt idx="5">
                  <c:v>3760.3021263611731</c:v>
                </c:pt>
                <c:pt idx="6">
                  <c:v>3626.8964132510728</c:v>
                </c:pt>
                <c:pt idx="7">
                  <c:v>3612.5462834284999</c:v>
                </c:pt>
                <c:pt idx="8">
                  <c:v>3609.4523524774104</c:v>
                </c:pt>
                <c:pt idx="9">
                  <c:v>3541.9607738458985</c:v>
                </c:pt>
                <c:pt idx="10">
                  <c:v>3440.7632206860417</c:v>
                </c:pt>
                <c:pt idx="11">
                  <c:v>3436.0768594077758</c:v>
                </c:pt>
                <c:pt idx="12">
                  <c:v>3170.9644975163856</c:v>
                </c:pt>
                <c:pt idx="13">
                  <c:v>3069.7798627680336</c:v>
                </c:pt>
                <c:pt idx="14">
                  <c:v>2947.3767901724032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AA-4663-A22D-C1E1C77C7E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0AA-4663-A22D-C1E1C77C7E3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Středočeský kraj</c:v>
                </c:pt>
                <c:pt idx="1">
                  <c:v>Hlavní město Praha</c:v>
                </c:pt>
                <c:pt idx="2">
                  <c:v>Zlínský kraj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Moravskoslezský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0AA-4663-A22D-C1E1C77C7E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0AA-4663-A22D-C1E1C77C7E3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Středočeský kraj</c:v>
                </c:pt>
                <c:pt idx="1">
                  <c:v>Hlavní město Praha</c:v>
                </c:pt>
                <c:pt idx="2">
                  <c:v>Zlínský kraj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Moravskoslezský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4" formatCode="#,##0">
                  <c:v>3792.16716944374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AA-4663-A22D-C1E1C77C7E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4600"/>
          <c:min val="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Ostatní s vykázanou odborností 913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List1!$A$8:$A$15</c:f>
              <c:numCache>
                <c:formatCode>General</c:formatCode>
                <c:ptCount val="8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</c:numCache>
            </c:numRef>
          </c:cat>
          <c:val>
            <c:numRef>
              <c:f>List1!$B$8:$B$15</c:f>
              <c:numCache>
                <c:formatCode>General</c:formatCode>
                <c:ptCount val="8"/>
                <c:pt idx="0">
                  <c:v>0.86</c:v>
                </c:pt>
                <c:pt idx="1">
                  <c:v>0.86</c:v>
                </c:pt>
                <c:pt idx="2">
                  <c:v>0.86</c:v>
                </c:pt>
                <c:pt idx="3">
                  <c:v>0.86</c:v>
                </c:pt>
                <c:pt idx="4">
                  <c:v>0.83</c:v>
                </c:pt>
                <c:pt idx="5">
                  <c:v>0.86</c:v>
                </c:pt>
                <c:pt idx="6" formatCode="0.00">
                  <c:v>0.83224751260733265</c:v>
                </c:pt>
                <c:pt idx="7" formatCode="0.00">
                  <c:v>0.85021181896181897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AF-4ED5-8350-C6CB1A39BB2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Kardio s vykázanou odborností 913</c:v>
                </c:pt>
              </c:strCache>
            </c:strRef>
          </c:tx>
          <c:spPr>
            <a:solidFill>
              <a:srgbClr val="B31217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List1!$A$8:$A$15</c:f>
              <c:numCache>
                <c:formatCode>General</c:formatCode>
                <c:ptCount val="8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</c:numCache>
            </c:numRef>
          </c:cat>
          <c:val>
            <c:numRef>
              <c:f>List1!$C$8:$C$15</c:f>
              <c:numCache>
                <c:formatCode>General</c:formatCode>
                <c:ptCount val="8"/>
                <c:pt idx="0">
                  <c:v>0.14000000000000001</c:v>
                </c:pt>
                <c:pt idx="1">
                  <c:v>0.14000000000000001</c:v>
                </c:pt>
                <c:pt idx="2">
                  <c:v>0.14000000000000001</c:v>
                </c:pt>
                <c:pt idx="3">
                  <c:v>0.14000000000000001</c:v>
                </c:pt>
                <c:pt idx="4">
                  <c:v>0.17</c:v>
                </c:pt>
                <c:pt idx="5">
                  <c:v>0.14000000000000001</c:v>
                </c:pt>
                <c:pt idx="6" formatCode="0.00">
                  <c:v>0.16775248739266729</c:v>
                </c:pt>
                <c:pt idx="7" formatCode="0.00">
                  <c:v>0.14978818103818103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2AF-4ED5-8350-C6CB1A39BB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overlap val="100"/>
        <c:axId val="762535519"/>
        <c:axId val="762533023"/>
      </c:bar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Ostatní s vykázanou odborností 925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List1!$A$8:$A$15</c:f>
              <c:numCache>
                <c:formatCode>General</c:formatCode>
                <c:ptCount val="8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</c:numCache>
            </c:numRef>
          </c:cat>
          <c:val>
            <c:numRef>
              <c:f>List1!$B$8:$B$15</c:f>
              <c:numCache>
                <c:formatCode>General</c:formatCode>
                <c:ptCount val="8"/>
                <c:pt idx="0">
                  <c:v>0.88</c:v>
                </c:pt>
                <c:pt idx="1">
                  <c:v>0.88</c:v>
                </c:pt>
                <c:pt idx="2">
                  <c:v>0.88</c:v>
                </c:pt>
                <c:pt idx="3">
                  <c:v>0.88</c:v>
                </c:pt>
                <c:pt idx="4">
                  <c:v>0.87</c:v>
                </c:pt>
                <c:pt idx="5">
                  <c:v>0.87</c:v>
                </c:pt>
                <c:pt idx="6" formatCode="0.00">
                  <c:v>0.83</c:v>
                </c:pt>
                <c:pt idx="7" formatCode="0.00">
                  <c:v>0.87289233129220056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31A-4372-A8FA-E4D1F0361203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Kardio s vykázanou odborností 925</c:v>
                </c:pt>
              </c:strCache>
            </c:strRef>
          </c:tx>
          <c:spPr>
            <a:solidFill>
              <a:srgbClr val="B31217"/>
            </a:solidFill>
            <a:ln>
              <a:noFill/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List1!$A$8:$A$15</c:f>
              <c:numCache>
                <c:formatCode>General</c:formatCode>
                <c:ptCount val="8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  <c:pt idx="6">
                  <c:v>2022</c:v>
                </c:pt>
                <c:pt idx="7">
                  <c:v>2023</c:v>
                </c:pt>
              </c:numCache>
            </c:numRef>
          </c:cat>
          <c:val>
            <c:numRef>
              <c:f>List1!$C$8:$C$15</c:f>
              <c:numCache>
                <c:formatCode>General</c:formatCode>
                <c:ptCount val="8"/>
                <c:pt idx="0">
                  <c:v>0.12</c:v>
                </c:pt>
                <c:pt idx="1">
                  <c:v>0.12</c:v>
                </c:pt>
                <c:pt idx="2">
                  <c:v>0.12</c:v>
                </c:pt>
                <c:pt idx="3">
                  <c:v>0.12</c:v>
                </c:pt>
                <c:pt idx="4">
                  <c:v>0.13</c:v>
                </c:pt>
                <c:pt idx="5">
                  <c:v>0.13</c:v>
                </c:pt>
                <c:pt idx="6">
                  <c:v>0.17</c:v>
                </c:pt>
                <c:pt idx="7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31A-4372-A8FA-E4D1F03612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overlap val="100"/>
        <c:axId val="762535519"/>
        <c:axId val="762533023"/>
      </c:bar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  <c:min val="0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787132433153137E-2"/>
          <c:y val="4.7249756394867261E-2"/>
          <c:w val="0.94789869895927936"/>
          <c:h val="0.659183482269841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Kardio pacienti</c:v>
                </c:pt>
              </c:strCache>
            </c:strRef>
          </c:tx>
          <c:spPr>
            <a:solidFill>
              <a:srgbClr val="B3121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IX. Nemoci oběhové</c:v>
                </c:pt>
                <c:pt idx="1">
                  <c:v>XII. Nemoci kůže</c:v>
                </c:pt>
                <c:pt idx="2">
                  <c:v>IV. Nemoci endokrinní</c:v>
                </c:pt>
                <c:pt idx="3">
                  <c:v>II. Novotvary</c:v>
                </c:pt>
                <c:pt idx="4">
                  <c:v>VI. Nemoci nervové</c:v>
                </c:pt>
                <c:pt idx="5">
                  <c:v>Ostatní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0.41156314587185905</c:v>
                </c:pt>
                <c:pt idx="1">
                  <c:v>9.409333188295442E-2</c:v>
                </c:pt>
                <c:pt idx="2">
                  <c:v>0.11748069183074078</c:v>
                </c:pt>
                <c:pt idx="3">
                  <c:v>9.7302295224627439E-2</c:v>
                </c:pt>
                <c:pt idx="4">
                  <c:v>3.0403567932122268E-2</c:v>
                </c:pt>
                <c:pt idx="5">
                  <c:v>0.24915696725769607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7D-44D5-B6E1-7089E9CF626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Všichni pacienti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IX. Nemoci oběhové</c:v>
                </c:pt>
                <c:pt idx="1">
                  <c:v>XII. Nemoci kůže</c:v>
                </c:pt>
                <c:pt idx="2">
                  <c:v>IV. Nemoci endokrinní</c:v>
                </c:pt>
                <c:pt idx="3">
                  <c:v>II. Novotvary</c:v>
                </c:pt>
                <c:pt idx="4">
                  <c:v>VI. Nemoci nervové</c:v>
                </c:pt>
                <c:pt idx="5">
                  <c:v>Ostatní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0.30944595278383835</c:v>
                </c:pt>
                <c:pt idx="1">
                  <c:v>7.8653702806962184E-2</c:v>
                </c:pt>
                <c:pt idx="2">
                  <c:v>0.14090308118372299</c:v>
                </c:pt>
                <c:pt idx="3">
                  <c:v>7.9758206242892815E-2</c:v>
                </c:pt>
                <c:pt idx="4">
                  <c:v>4.6606780454097815E-2</c:v>
                </c:pt>
                <c:pt idx="5">
                  <c:v>0.34463227652848583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87D-44D5-B6E1-7089E9CF626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48514040"/>
        <c:axId val="748516000"/>
      </c:barChart>
      <c:catAx>
        <c:axId val="74851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5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6000"/>
        <c:crosses val="autoZero"/>
        <c:auto val="1"/>
        <c:lblAlgn val="ctr"/>
        <c:lblOffset val="100"/>
        <c:noMultiLvlLbl val="0"/>
      </c:catAx>
      <c:valAx>
        <c:axId val="748516000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one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4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Kardio pacienti</c:v>
                </c:pt>
              </c:strCache>
            </c:strRef>
          </c:tx>
          <c:spPr>
            <a:solidFill>
              <a:srgbClr val="B3121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IX. Nemoci oběhové</c:v>
                </c:pt>
                <c:pt idx="1">
                  <c:v>XII. Nemoci kůže</c:v>
                </c:pt>
                <c:pt idx="2">
                  <c:v>IV. Nemoci endokrinní</c:v>
                </c:pt>
                <c:pt idx="3">
                  <c:v>II. Novotvary</c:v>
                </c:pt>
                <c:pt idx="4">
                  <c:v>VI. Nemoci nervové</c:v>
                </c:pt>
                <c:pt idx="5">
                  <c:v>Ostatní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0.35584597842294535</c:v>
                </c:pt>
                <c:pt idx="1">
                  <c:v>3.087448469432506E-2</c:v>
                </c:pt>
                <c:pt idx="2">
                  <c:v>7.4993421629681603E-2</c:v>
                </c:pt>
                <c:pt idx="3">
                  <c:v>1.6928339619331639E-2</c:v>
                </c:pt>
                <c:pt idx="4">
                  <c:v>0.14560126304710114</c:v>
                </c:pt>
                <c:pt idx="5">
                  <c:v>0.37575651258661519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6D-4C55-B6AA-2AF845DD59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Všichni pacienti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IX. Nemoci oběhové</c:v>
                </c:pt>
                <c:pt idx="1">
                  <c:v>XII. Nemoci kůže</c:v>
                </c:pt>
                <c:pt idx="2">
                  <c:v>IV. Nemoci endokrinní</c:v>
                </c:pt>
                <c:pt idx="3">
                  <c:v>II. Novotvary</c:v>
                </c:pt>
                <c:pt idx="4">
                  <c:v>VI. Nemoci nervové</c:v>
                </c:pt>
                <c:pt idx="5">
                  <c:v>Ostatní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0.25653060485768409</c:v>
                </c:pt>
                <c:pt idx="1">
                  <c:v>1.8943278755776494E-2</c:v>
                </c:pt>
                <c:pt idx="2">
                  <c:v>8.3265966046887629E-2</c:v>
                </c:pt>
                <c:pt idx="3">
                  <c:v>1.3827386913452141E-2</c:v>
                </c:pt>
                <c:pt idx="4">
                  <c:v>0.18038345057252139</c:v>
                </c:pt>
                <c:pt idx="5">
                  <c:v>0.44704931285367827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6D-4C55-B6AA-2AF845DD59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48514040"/>
        <c:axId val="748516000"/>
      </c:barChart>
      <c:catAx>
        <c:axId val="74851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5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6000"/>
        <c:crosses val="autoZero"/>
        <c:auto val="1"/>
        <c:lblAlgn val="ctr"/>
        <c:lblOffset val="100"/>
        <c:noMultiLvlLbl val="0"/>
      </c:catAx>
      <c:valAx>
        <c:axId val="748516000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one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4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23941</c:v>
                </c:pt>
                <c:pt idx="1">
                  <c:v>24068</c:v>
                </c:pt>
                <c:pt idx="2">
                  <c:v>24880</c:v>
                </c:pt>
                <c:pt idx="3">
                  <c:v>25457</c:v>
                </c:pt>
                <c:pt idx="4">
                  <c:v>25572</c:v>
                </c:pt>
                <c:pt idx="5">
                  <c:v>25869</c:v>
                </c:pt>
                <c:pt idx="6">
                  <c:v>25097</c:v>
                </c:pt>
                <c:pt idx="7">
                  <c:v>25756</c:v>
                </c:pt>
                <c:pt idx="8">
                  <c:v>25685</c:v>
                </c:pt>
                <c:pt idx="9">
                  <c:v>24789</c:v>
                </c:pt>
                <c:pt idx="10">
                  <c:v>21525</c:v>
                </c:pt>
                <c:pt idx="11">
                  <c:v>20604</c:v>
                </c:pt>
                <c:pt idx="12">
                  <c:v>18062</c:v>
                </c:pt>
                <c:pt idx="13">
                  <c:v>16071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D6-49AA-8520-C4D294648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10127</c:v>
                </c:pt>
                <c:pt idx="1">
                  <c:v>10294</c:v>
                </c:pt>
                <c:pt idx="2">
                  <c:v>10321</c:v>
                </c:pt>
                <c:pt idx="3">
                  <c:v>10850</c:v>
                </c:pt>
                <c:pt idx="4">
                  <c:v>10840</c:v>
                </c:pt>
                <c:pt idx="5">
                  <c:v>11676</c:v>
                </c:pt>
                <c:pt idx="6">
                  <c:v>11635</c:v>
                </c:pt>
                <c:pt idx="7">
                  <c:v>12287</c:v>
                </c:pt>
                <c:pt idx="8">
                  <c:v>13422</c:v>
                </c:pt>
                <c:pt idx="9">
                  <c:v>13823</c:v>
                </c:pt>
                <c:pt idx="10">
                  <c:v>13638</c:v>
                </c:pt>
                <c:pt idx="11">
                  <c:v>13968</c:v>
                </c:pt>
                <c:pt idx="12">
                  <c:v>13029</c:v>
                </c:pt>
                <c:pt idx="13">
                  <c:v>12518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FBE-4646-AAC2-EA93DC172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6085</c:v>
                </c:pt>
                <c:pt idx="1">
                  <c:v>6230</c:v>
                </c:pt>
                <c:pt idx="2">
                  <c:v>6639</c:v>
                </c:pt>
                <c:pt idx="3">
                  <c:v>6776</c:v>
                </c:pt>
                <c:pt idx="4">
                  <c:v>7017</c:v>
                </c:pt>
                <c:pt idx="5">
                  <c:v>7506</c:v>
                </c:pt>
                <c:pt idx="6">
                  <c:v>7605</c:v>
                </c:pt>
                <c:pt idx="7">
                  <c:v>7887</c:v>
                </c:pt>
                <c:pt idx="8">
                  <c:v>8515</c:v>
                </c:pt>
                <c:pt idx="9">
                  <c:v>9569</c:v>
                </c:pt>
                <c:pt idx="10">
                  <c:v>9530</c:v>
                </c:pt>
                <c:pt idx="11">
                  <c:v>9784</c:v>
                </c:pt>
                <c:pt idx="12">
                  <c:v>9559</c:v>
                </c:pt>
                <c:pt idx="13">
                  <c:v>9493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1EF-43DA-9A68-97556305DF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9584</c:v>
                </c:pt>
                <c:pt idx="1">
                  <c:v>10469</c:v>
                </c:pt>
                <c:pt idx="2">
                  <c:v>10409</c:v>
                </c:pt>
                <c:pt idx="3">
                  <c:v>10585</c:v>
                </c:pt>
                <c:pt idx="4">
                  <c:v>11276</c:v>
                </c:pt>
                <c:pt idx="5">
                  <c:v>12264</c:v>
                </c:pt>
                <c:pt idx="6">
                  <c:v>13112</c:v>
                </c:pt>
                <c:pt idx="7">
                  <c:v>13878</c:v>
                </c:pt>
                <c:pt idx="8">
                  <c:v>14624</c:v>
                </c:pt>
                <c:pt idx="9">
                  <c:v>15433</c:v>
                </c:pt>
                <c:pt idx="10">
                  <c:v>15979</c:v>
                </c:pt>
                <c:pt idx="11">
                  <c:v>16545</c:v>
                </c:pt>
                <c:pt idx="12">
                  <c:v>17970</c:v>
                </c:pt>
                <c:pt idx="13">
                  <c:v>18827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AFD-4B49-8E05-92831C8805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3089</c:v>
                </c:pt>
                <c:pt idx="1">
                  <c:v>3742</c:v>
                </c:pt>
                <c:pt idx="2">
                  <c:v>3569</c:v>
                </c:pt>
                <c:pt idx="3">
                  <c:v>3488</c:v>
                </c:pt>
                <c:pt idx="4">
                  <c:v>3853</c:v>
                </c:pt>
                <c:pt idx="5">
                  <c:v>4123</c:v>
                </c:pt>
                <c:pt idx="6">
                  <c:v>4551</c:v>
                </c:pt>
                <c:pt idx="7">
                  <c:v>4865</c:v>
                </c:pt>
                <c:pt idx="8">
                  <c:v>5351</c:v>
                </c:pt>
                <c:pt idx="9">
                  <c:v>6251</c:v>
                </c:pt>
                <c:pt idx="10">
                  <c:v>7665</c:v>
                </c:pt>
                <c:pt idx="11">
                  <c:v>8152</c:v>
                </c:pt>
                <c:pt idx="12">
                  <c:v>9587</c:v>
                </c:pt>
                <c:pt idx="13">
                  <c:v>10792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81-45AF-A71D-B8EE606BC3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751</c:v>
                </c:pt>
                <c:pt idx="1">
                  <c:v>838</c:v>
                </c:pt>
                <c:pt idx="2">
                  <c:v>945</c:v>
                </c:pt>
                <c:pt idx="3">
                  <c:v>978</c:v>
                </c:pt>
                <c:pt idx="4">
                  <c:v>1074</c:v>
                </c:pt>
                <c:pt idx="5">
                  <c:v>1197</c:v>
                </c:pt>
                <c:pt idx="6">
                  <c:v>1297</c:v>
                </c:pt>
                <c:pt idx="7">
                  <c:v>1322</c:v>
                </c:pt>
                <c:pt idx="8">
                  <c:v>1401</c:v>
                </c:pt>
                <c:pt idx="9">
                  <c:v>1668</c:v>
                </c:pt>
                <c:pt idx="10">
                  <c:v>2123</c:v>
                </c:pt>
                <c:pt idx="11">
                  <c:v>2689</c:v>
                </c:pt>
                <c:pt idx="12">
                  <c:v>3058</c:v>
                </c:pt>
                <c:pt idx="13">
                  <c:v>3748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B5D-4F2C-AB35-87B60A1307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1662.6066647842295</c:v>
                </c:pt>
                <c:pt idx="1">
                  <c:v>1745.9675716121867</c:v>
                </c:pt>
                <c:pt idx="2">
                  <c:v>1874.8557082714365</c:v>
                </c:pt>
                <c:pt idx="3">
                  <c:v>1963.2084587608767</c:v>
                </c:pt>
                <c:pt idx="4">
                  <c:v>2097.1424206675892</c:v>
                </c:pt>
                <c:pt idx="5">
                  <c:v>2194.6097857492459</c:v>
                </c:pt>
                <c:pt idx="6">
                  <c:v>2338.6841785236529</c:v>
                </c:pt>
                <c:pt idx="7">
                  <c:v>2452.4415393629474</c:v>
                </c:pt>
                <c:pt idx="8">
                  <c:v>2597.4310853298889</c:v>
                </c:pt>
                <c:pt idx="9">
                  <c:v>2719.8042257692218</c:v>
                </c:pt>
                <c:pt idx="10">
                  <c:v>2727.7186885277906</c:v>
                </c:pt>
                <c:pt idx="11">
                  <c:v>2897.328938892676</c:v>
                </c:pt>
                <c:pt idx="12">
                  <c:v>3065.8107636502077</c:v>
                </c:pt>
                <c:pt idx="13">
                  <c:v>2983.7020385224546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D-4647-9CCC-33B55B4E4799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1327.9839277256328</c:v>
                </c:pt>
                <c:pt idx="1">
                  <c:v>1387.1330638774928</c:v>
                </c:pt>
                <c:pt idx="2">
                  <c:v>1444.6880705489334</c:v>
                </c:pt>
                <c:pt idx="3">
                  <c:v>1386.3475206151008</c:v>
                </c:pt>
                <c:pt idx="4">
                  <c:v>1448.6881650287119</c:v>
                </c:pt>
                <c:pt idx="5">
                  <c:v>1469.6075215607329</c:v>
                </c:pt>
                <c:pt idx="6">
                  <c:v>1469.6075215607329</c:v>
                </c:pt>
                <c:pt idx="7">
                  <c:v>1461.7231342491855</c:v>
                </c:pt>
                <c:pt idx="8">
                  <c:v>1427.6132426360982</c:v>
                </c:pt>
                <c:pt idx="9">
                  <c:v>1351.6283099580705</c:v>
                </c:pt>
                <c:pt idx="10">
                  <c:v>1220.7560777597523</c:v>
                </c:pt>
                <c:pt idx="11">
                  <c:v>1433.1768405076109</c:v>
                </c:pt>
                <c:pt idx="12">
                  <c:v>1366.4964272384873</c:v>
                </c:pt>
                <c:pt idx="13">
                  <c:v>1284.2483285964249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A9D-4647-9CCC-33B55B4E4799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2520.326849792536</c:v>
                </c:pt>
                <c:pt idx="1">
                  <c:v>2627.0421710805099</c:v>
                </c:pt>
                <c:pt idx="2">
                  <c:v>2767.4763061924473</c:v>
                </c:pt>
                <c:pt idx="3">
                  <c:v>2846.4560797410722</c:v>
                </c:pt>
                <c:pt idx="4">
                  <c:v>3006.3612712965196</c:v>
                </c:pt>
                <c:pt idx="5">
                  <c:v>3168.3091873217168</c:v>
                </c:pt>
                <c:pt idx="6">
                  <c:v>3290.0772000071174</c:v>
                </c:pt>
                <c:pt idx="7">
                  <c:v>3407.1591117487219</c:v>
                </c:pt>
                <c:pt idx="8">
                  <c:v>3499.4443100834433</c:v>
                </c:pt>
                <c:pt idx="9">
                  <c:v>3587.818684670181</c:v>
                </c:pt>
                <c:pt idx="10">
                  <c:v>3512.2949153540299</c:v>
                </c:pt>
                <c:pt idx="11">
                  <c:v>3706.1095054209895</c:v>
                </c:pt>
                <c:pt idx="12">
                  <c:v>3808.3869401048487</c:v>
                </c:pt>
                <c:pt idx="13">
                  <c:v>3792.1671694437396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6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331</c:v>
                </c:pt>
                <c:pt idx="1">
                  <c:v>317</c:v>
                </c:pt>
                <c:pt idx="2">
                  <c:v>394</c:v>
                </c:pt>
                <c:pt idx="3">
                  <c:v>439</c:v>
                </c:pt>
                <c:pt idx="4">
                  <c:v>455</c:v>
                </c:pt>
                <c:pt idx="5">
                  <c:v>549</c:v>
                </c:pt>
                <c:pt idx="6">
                  <c:v>599</c:v>
                </c:pt>
                <c:pt idx="7">
                  <c:v>665</c:v>
                </c:pt>
                <c:pt idx="8">
                  <c:v>679</c:v>
                </c:pt>
                <c:pt idx="9">
                  <c:v>840</c:v>
                </c:pt>
                <c:pt idx="10">
                  <c:v>1096</c:v>
                </c:pt>
                <c:pt idx="11">
                  <c:v>1224</c:v>
                </c:pt>
                <c:pt idx="12">
                  <c:v>1347</c:v>
                </c:pt>
                <c:pt idx="13">
                  <c:v>1785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247-4205-9235-1D5FC7756C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196</c:v>
                </c:pt>
                <c:pt idx="1">
                  <c:v>207</c:v>
                </c:pt>
                <c:pt idx="2">
                  <c:v>244</c:v>
                </c:pt>
                <c:pt idx="3">
                  <c:v>247</c:v>
                </c:pt>
                <c:pt idx="4">
                  <c:v>251</c:v>
                </c:pt>
                <c:pt idx="5">
                  <c:v>263</c:v>
                </c:pt>
                <c:pt idx="6">
                  <c:v>354</c:v>
                </c:pt>
                <c:pt idx="7">
                  <c:v>375</c:v>
                </c:pt>
                <c:pt idx="8">
                  <c:v>403</c:v>
                </c:pt>
                <c:pt idx="9">
                  <c:v>499</c:v>
                </c:pt>
                <c:pt idx="10">
                  <c:v>622</c:v>
                </c:pt>
                <c:pt idx="11">
                  <c:v>645</c:v>
                </c:pt>
                <c:pt idx="12">
                  <c:v>717</c:v>
                </c:pt>
                <c:pt idx="13">
                  <c:v>897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014-471A-B689-1DD4DDF9D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343</c:v>
                </c:pt>
                <c:pt idx="1">
                  <c:v>421</c:v>
                </c:pt>
                <c:pt idx="2">
                  <c:v>574</c:v>
                </c:pt>
                <c:pt idx="3">
                  <c:v>537</c:v>
                </c:pt>
                <c:pt idx="4">
                  <c:v>565</c:v>
                </c:pt>
                <c:pt idx="5">
                  <c:v>598</c:v>
                </c:pt>
                <c:pt idx="6">
                  <c:v>832</c:v>
                </c:pt>
                <c:pt idx="7">
                  <c:v>886</c:v>
                </c:pt>
                <c:pt idx="8">
                  <c:v>949</c:v>
                </c:pt>
                <c:pt idx="9">
                  <c:v>1223</c:v>
                </c:pt>
                <c:pt idx="10">
                  <c:v>1322</c:v>
                </c:pt>
                <c:pt idx="11">
                  <c:v>1205</c:v>
                </c:pt>
                <c:pt idx="12">
                  <c:v>1218</c:v>
                </c:pt>
                <c:pt idx="13">
                  <c:v>1505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E37-4C0B-87C0-88C58E8FBD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53026</c:v>
                </c:pt>
                <c:pt idx="1">
                  <c:v>55068</c:v>
                </c:pt>
                <c:pt idx="2">
                  <c:v>56340</c:v>
                </c:pt>
                <c:pt idx="3">
                  <c:v>57564</c:v>
                </c:pt>
                <c:pt idx="4">
                  <c:v>58828</c:v>
                </c:pt>
                <c:pt idx="5">
                  <c:v>61841</c:v>
                </c:pt>
                <c:pt idx="6">
                  <c:v>63546</c:v>
                </c:pt>
                <c:pt idx="7">
                  <c:v>66443</c:v>
                </c:pt>
                <c:pt idx="8">
                  <c:v>68450</c:v>
                </c:pt>
                <c:pt idx="9">
                  <c:v>71272</c:v>
                </c:pt>
                <c:pt idx="10">
                  <c:v>70744</c:v>
                </c:pt>
                <c:pt idx="11">
                  <c:v>71923</c:v>
                </c:pt>
                <c:pt idx="12">
                  <c:v>74547</c:v>
                </c:pt>
                <c:pt idx="13">
                  <c:v>75636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DE0-480C-82A7-13BCF4B1D2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2934</c:v>
                </c:pt>
                <c:pt idx="1">
                  <c:v>2718</c:v>
                </c:pt>
                <c:pt idx="2">
                  <c:v>2918</c:v>
                </c:pt>
                <c:pt idx="3">
                  <c:v>2991</c:v>
                </c:pt>
                <c:pt idx="4">
                  <c:v>2876</c:v>
                </c:pt>
                <c:pt idx="5">
                  <c:v>3321</c:v>
                </c:pt>
                <c:pt idx="6">
                  <c:v>2711</c:v>
                </c:pt>
                <c:pt idx="7">
                  <c:v>2814</c:v>
                </c:pt>
                <c:pt idx="8">
                  <c:v>2428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D6-49AA-8520-C4D294648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2157</c:v>
                </c:pt>
                <c:pt idx="1">
                  <c:v>2150</c:v>
                </c:pt>
                <c:pt idx="2">
                  <c:v>2204</c:v>
                </c:pt>
                <c:pt idx="3">
                  <c:v>2251</c:v>
                </c:pt>
                <c:pt idx="4">
                  <c:v>2290</c:v>
                </c:pt>
                <c:pt idx="5">
                  <c:v>2661</c:v>
                </c:pt>
                <c:pt idx="6">
                  <c:v>2293</c:v>
                </c:pt>
                <c:pt idx="7">
                  <c:v>3285</c:v>
                </c:pt>
                <c:pt idx="8">
                  <c:v>2922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FBE-4646-AAC2-EA93DC172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1175</c:v>
                </c:pt>
                <c:pt idx="1">
                  <c:v>1212</c:v>
                </c:pt>
                <c:pt idx="2">
                  <c:v>1268</c:v>
                </c:pt>
                <c:pt idx="3">
                  <c:v>1321</c:v>
                </c:pt>
                <c:pt idx="4">
                  <c:v>1505</c:v>
                </c:pt>
                <c:pt idx="5">
                  <c:v>1714</c:v>
                </c:pt>
                <c:pt idx="6">
                  <c:v>1447</c:v>
                </c:pt>
                <c:pt idx="7">
                  <c:v>2097</c:v>
                </c:pt>
                <c:pt idx="8">
                  <c:v>1844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769-4FD7-9031-715F6CB162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1764</c:v>
                </c:pt>
                <c:pt idx="1">
                  <c:v>1693</c:v>
                </c:pt>
                <c:pt idx="2">
                  <c:v>1988</c:v>
                </c:pt>
                <c:pt idx="3">
                  <c:v>2132</c:v>
                </c:pt>
                <c:pt idx="4">
                  <c:v>2192</c:v>
                </c:pt>
                <c:pt idx="5">
                  <c:v>2876</c:v>
                </c:pt>
                <c:pt idx="6">
                  <c:v>2245</c:v>
                </c:pt>
                <c:pt idx="7">
                  <c:v>2024</c:v>
                </c:pt>
                <c:pt idx="8">
                  <c:v>2043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62C-466E-93B3-6A80C995F9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526</c:v>
                </c:pt>
                <c:pt idx="1">
                  <c:v>542</c:v>
                </c:pt>
                <c:pt idx="2">
                  <c:v>570</c:v>
                </c:pt>
                <c:pt idx="3">
                  <c:v>629</c:v>
                </c:pt>
                <c:pt idx="4">
                  <c:v>743</c:v>
                </c:pt>
                <c:pt idx="5">
                  <c:v>1057</c:v>
                </c:pt>
                <c:pt idx="6">
                  <c:v>815</c:v>
                </c:pt>
                <c:pt idx="7">
                  <c:v>701</c:v>
                </c:pt>
                <c:pt idx="8">
                  <c:v>685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18B-4267-8698-4A059DDB3B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144</c:v>
                </c:pt>
                <c:pt idx="1">
                  <c:v>140</c:v>
                </c:pt>
                <c:pt idx="2">
                  <c:v>190</c:v>
                </c:pt>
                <c:pt idx="3">
                  <c:v>201</c:v>
                </c:pt>
                <c:pt idx="4">
                  <c:v>208</c:v>
                </c:pt>
                <c:pt idx="5">
                  <c:v>298</c:v>
                </c:pt>
                <c:pt idx="6">
                  <c:v>287</c:v>
                </c:pt>
                <c:pt idx="7">
                  <c:v>228</c:v>
                </c:pt>
                <c:pt idx="8">
                  <c:v>251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9AF-4D18-A761-513B3C8D0F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F09F-4F67-BB3B-905E7C770491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Plzeňský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Ústecký kraj</c:v>
                </c:pt>
                <c:pt idx="6">
                  <c:v>Jihomoravský kraj</c:v>
                </c:pt>
                <c:pt idx="7">
                  <c:v>ČR</c:v>
                </c:pt>
                <c:pt idx="8">
                  <c:v>Liberecký kraj</c:v>
                </c:pt>
                <c:pt idx="9">
                  <c:v>Vysočina</c:v>
                </c:pt>
                <c:pt idx="10">
                  <c:v>Královéhradecký kraj</c:v>
                </c:pt>
                <c:pt idx="11">
                  <c:v>Středočeský kraj</c:v>
                </c:pt>
                <c:pt idx="12">
                  <c:v>Hlavní město Praha</c:v>
                </c:pt>
                <c:pt idx="13">
                  <c:v>Jihočeský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18045.852519836801</c:v>
                </c:pt>
                <c:pt idx="1">
                  <c:v>17396.312635890175</c:v>
                </c:pt>
                <c:pt idx="2">
                  <c:v>16772.474868514153</c:v>
                </c:pt>
                <c:pt idx="3">
                  <c:v>16767.973496067116</c:v>
                </c:pt>
                <c:pt idx="4">
                  <c:v>16738.351930036188</c:v>
                </c:pt>
                <c:pt idx="5">
                  <c:v>16534.655540337466</c:v>
                </c:pt>
                <c:pt idx="6">
                  <c:v>16204.455842230156</c:v>
                </c:pt>
                <c:pt idx="7">
                  <c:v>16043.816117619699</c:v>
                </c:pt>
                <c:pt idx="8">
                  <c:v>15844.811061216522</c:v>
                </c:pt>
                <c:pt idx="9">
                  <c:v>15435.940999304965</c:v>
                </c:pt>
                <c:pt idx="10">
                  <c:v>15186.489247668997</c:v>
                </c:pt>
                <c:pt idx="11">
                  <c:v>15095.058862315755</c:v>
                </c:pt>
                <c:pt idx="12">
                  <c:v>14656.698913580391</c:v>
                </c:pt>
                <c:pt idx="13">
                  <c:v>14008.601920535366</c:v>
                </c:pt>
                <c:pt idx="14">
                  <c:v>13890.95049766671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Plzeňský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Ústecký kraj</c:v>
                </c:pt>
                <c:pt idx="6">
                  <c:v>Jihomoravský kraj</c:v>
                </c:pt>
                <c:pt idx="7">
                  <c:v>ČR</c:v>
                </c:pt>
                <c:pt idx="8">
                  <c:v>Liberecký kraj</c:v>
                </c:pt>
                <c:pt idx="9">
                  <c:v>Vysočina</c:v>
                </c:pt>
                <c:pt idx="10">
                  <c:v>Královéhradecký kraj</c:v>
                </c:pt>
                <c:pt idx="11">
                  <c:v>Středočeský kraj</c:v>
                </c:pt>
                <c:pt idx="12">
                  <c:v>Hlavní město Praha</c:v>
                </c:pt>
                <c:pt idx="13">
                  <c:v>Jihočeský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30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70</c:v>
                </c:pt>
                <c:pt idx="1">
                  <c:v>76</c:v>
                </c:pt>
                <c:pt idx="2">
                  <c:v>73</c:v>
                </c:pt>
                <c:pt idx="3">
                  <c:v>72</c:v>
                </c:pt>
                <c:pt idx="4">
                  <c:v>112</c:v>
                </c:pt>
                <c:pt idx="5">
                  <c:v>156</c:v>
                </c:pt>
                <c:pt idx="6">
                  <c:v>111</c:v>
                </c:pt>
                <c:pt idx="7">
                  <c:v>101</c:v>
                </c:pt>
                <c:pt idx="8">
                  <c:v>121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289-4188-A843-307D5E0D3C8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39</c:v>
                </c:pt>
                <c:pt idx="1">
                  <c:v>37</c:v>
                </c:pt>
                <c:pt idx="2">
                  <c:v>53</c:v>
                </c:pt>
                <c:pt idx="3">
                  <c:v>46</c:v>
                </c:pt>
                <c:pt idx="4">
                  <c:v>58</c:v>
                </c:pt>
                <c:pt idx="5">
                  <c:v>84</c:v>
                </c:pt>
                <c:pt idx="6">
                  <c:v>60</c:v>
                </c:pt>
                <c:pt idx="7">
                  <c:v>46</c:v>
                </c:pt>
                <c:pt idx="8">
                  <c:v>52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323-4A88-8012-FF2CF2D85C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49</c:v>
                </c:pt>
                <c:pt idx="1">
                  <c:v>50</c:v>
                </c:pt>
                <c:pt idx="2">
                  <c:v>92</c:v>
                </c:pt>
                <c:pt idx="3">
                  <c:v>94</c:v>
                </c:pt>
                <c:pt idx="4">
                  <c:v>96</c:v>
                </c:pt>
                <c:pt idx="5">
                  <c:v>171</c:v>
                </c:pt>
                <c:pt idx="6">
                  <c:v>119</c:v>
                </c:pt>
                <c:pt idx="7">
                  <c:v>77</c:v>
                </c:pt>
                <c:pt idx="8">
                  <c:v>83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7E4-4370-A918-8107C5F17C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8858</c:v>
                </c:pt>
                <c:pt idx="1">
                  <c:v>8618</c:v>
                </c:pt>
                <c:pt idx="2">
                  <c:v>9356</c:v>
                </c:pt>
                <c:pt idx="3">
                  <c:v>9737</c:v>
                </c:pt>
                <c:pt idx="4">
                  <c:v>10080</c:v>
                </c:pt>
                <c:pt idx="5">
                  <c:v>12338</c:v>
                </c:pt>
                <c:pt idx="6">
                  <c:v>10088</c:v>
                </c:pt>
                <c:pt idx="7">
                  <c:v>11373</c:v>
                </c:pt>
                <c:pt idx="8">
                  <c:v>10429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F24-4E6C-BFCD-667466C4B0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71799</c:v>
                </c:pt>
                <c:pt idx="1">
                  <c:v>71591</c:v>
                </c:pt>
                <c:pt idx="2">
                  <c:v>72452</c:v>
                </c:pt>
                <c:pt idx="3">
                  <c:v>75425</c:v>
                </c:pt>
                <c:pt idx="4">
                  <c:v>76908</c:v>
                </c:pt>
                <c:pt idx="5">
                  <c:v>79286</c:v>
                </c:pt>
                <c:pt idx="6">
                  <c:v>81364</c:v>
                </c:pt>
                <c:pt idx="7">
                  <c:v>83864</c:v>
                </c:pt>
                <c:pt idx="8">
                  <c:v>84308</c:v>
                </c:pt>
                <c:pt idx="9">
                  <c:v>86399</c:v>
                </c:pt>
                <c:pt idx="10">
                  <c:v>90409</c:v>
                </c:pt>
                <c:pt idx="11">
                  <c:v>90159</c:v>
                </c:pt>
                <c:pt idx="12">
                  <c:v>87075</c:v>
                </c:pt>
                <c:pt idx="13">
                  <c:v>86864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D6-49AA-8520-C4D294648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25957</c:v>
                </c:pt>
                <c:pt idx="1">
                  <c:v>26366</c:v>
                </c:pt>
                <c:pt idx="2">
                  <c:v>26638</c:v>
                </c:pt>
                <c:pt idx="3">
                  <c:v>27824</c:v>
                </c:pt>
                <c:pt idx="4">
                  <c:v>29777</c:v>
                </c:pt>
                <c:pt idx="5">
                  <c:v>31409</c:v>
                </c:pt>
                <c:pt idx="6">
                  <c:v>32863</c:v>
                </c:pt>
                <c:pt idx="7">
                  <c:v>34279</c:v>
                </c:pt>
                <c:pt idx="8">
                  <c:v>36193</c:v>
                </c:pt>
                <c:pt idx="9">
                  <c:v>36826</c:v>
                </c:pt>
                <c:pt idx="10">
                  <c:v>36741</c:v>
                </c:pt>
                <c:pt idx="11">
                  <c:v>38062</c:v>
                </c:pt>
                <c:pt idx="12">
                  <c:v>40530</c:v>
                </c:pt>
                <c:pt idx="13">
                  <c:v>43167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FBE-4646-AAC2-EA93DC172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8844</c:v>
                </c:pt>
                <c:pt idx="1">
                  <c:v>8902</c:v>
                </c:pt>
                <c:pt idx="2">
                  <c:v>9263</c:v>
                </c:pt>
                <c:pt idx="3">
                  <c:v>9588</c:v>
                </c:pt>
                <c:pt idx="4">
                  <c:v>10413</c:v>
                </c:pt>
                <c:pt idx="5">
                  <c:v>10851</c:v>
                </c:pt>
                <c:pt idx="6">
                  <c:v>11379</c:v>
                </c:pt>
                <c:pt idx="7">
                  <c:v>11947</c:v>
                </c:pt>
                <c:pt idx="8">
                  <c:v>12627</c:v>
                </c:pt>
                <c:pt idx="9">
                  <c:v>13057</c:v>
                </c:pt>
                <c:pt idx="10">
                  <c:v>12820</c:v>
                </c:pt>
                <c:pt idx="11">
                  <c:v>13287</c:v>
                </c:pt>
                <c:pt idx="12">
                  <c:v>14716</c:v>
                </c:pt>
                <c:pt idx="13">
                  <c:v>15744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1EF-43DA-9A68-97556305DF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6721</c:v>
                </c:pt>
                <c:pt idx="1">
                  <c:v>6583</c:v>
                </c:pt>
                <c:pt idx="2">
                  <c:v>6901</c:v>
                </c:pt>
                <c:pt idx="3">
                  <c:v>7171</c:v>
                </c:pt>
                <c:pt idx="4">
                  <c:v>7826</c:v>
                </c:pt>
                <c:pt idx="5">
                  <c:v>7978</c:v>
                </c:pt>
                <c:pt idx="6">
                  <c:v>8469</c:v>
                </c:pt>
                <c:pt idx="7">
                  <c:v>8782</c:v>
                </c:pt>
                <c:pt idx="8">
                  <c:v>9168</c:v>
                </c:pt>
                <c:pt idx="9">
                  <c:v>9619</c:v>
                </c:pt>
                <c:pt idx="10">
                  <c:v>9631</c:v>
                </c:pt>
                <c:pt idx="11">
                  <c:v>10236</c:v>
                </c:pt>
                <c:pt idx="12">
                  <c:v>10844</c:v>
                </c:pt>
                <c:pt idx="13">
                  <c:v>11789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AFD-4B49-8E05-92831C8805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2515</c:v>
                </c:pt>
                <c:pt idx="1">
                  <c:v>2502</c:v>
                </c:pt>
                <c:pt idx="2">
                  <c:v>2545</c:v>
                </c:pt>
                <c:pt idx="3">
                  <c:v>2676</c:v>
                </c:pt>
                <c:pt idx="4">
                  <c:v>2851</c:v>
                </c:pt>
                <c:pt idx="5">
                  <c:v>3040</c:v>
                </c:pt>
                <c:pt idx="6">
                  <c:v>3225</c:v>
                </c:pt>
                <c:pt idx="7">
                  <c:v>3204</c:v>
                </c:pt>
                <c:pt idx="8">
                  <c:v>3268</c:v>
                </c:pt>
                <c:pt idx="9">
                  <c:v>3433</c:v>
                </c:pt>
                <c:pt idx="10">
                  <c:v>3714</c:v>
                </c:pt>
                <c:pt idx="11">
                  <c:v>3954</c:v>
                </c:pt>
                <c:pt idx="12">
                  <c:v>4158</c:v>
                </c:pt>
                <c:pt idx="13">
                  <c:v>4531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81-45AF-A71D-B8EE606BC3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953</c:v>
                </c:pt>
                <c:pt idx="1">
                  <c:v>969</c:v>
                </c:pt>
                <c:pt idx="2">
                  <c:v>1015</c:v>
                </c:pt>
                <c:pt idx="3">
                  <c:v>1083</c:v>
                </c:pt>
                <c:pt idx="4">
                  <c:v>1237</c:v>
                </c:pt>
                <c:pt idx="5">
                  <c:v>1295</c:v>
                </c:pt>
                <c:pt idx="6">
                  <c:v>1340</c:v>
                </c:pt>
                <c:pt idx="7">
                  <c:v>1357</c:v>
                </c:pt>
                <c:pt idx="8">
                  <c:v>1454</c:v>
                </c:pt>
                <c:pt idx="9">
                  <c:v>1619</c:v>
                </c:pt>
                <c:pt idx="10">
                  <c:v>1718</c:v>
                </c:pt>
                <c:pt idx="11">
                  <c:v>1843</c:v>
                </c:pt>
                <c:pt idx="12">
                  <c:v>1877</c:v>
                </c:pt>
                <c:pt idx="13">
                  <c:v>2016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B5D-4F2C-AB35-87B60A1307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7F49-4F6E-8258-5A0A02941C2F}"/>
              </c:ext>
            </c:extLst>
          </c:dPt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C11F-41DD-9058-C4D7C559B63C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Karlovarský kraj</c:v>
                </c:pt>
                <c:pt idx="2">
                  <c:v>Středočeský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ČR</c:v>
                </c:pt>
                <c:pt idx="6">
                  <c:v>Vysočina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Hlavní město Praha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Královéhradecký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4015.8795295004052</c:v>
                </c:pt>
                <c:pt idx="1">
                  <c:v>3653.9615083520571</c:v>
                </c:pt>
                <c:pt idx="2">
                  <c:v>3619.9980768438259</c:v>
                </c:pt>
                <c:pt idx="3">
                  <c:v>3488.4100075973224</c:v>
                </c:pt>
                <c:pt idx="4">
                  <c:v>3423.454298672656</c:v>
                </c:pt>
                <c:pt idx="5">
                  <c:v>3284.2914879104783</c:v>
                </c:pt>
                <c:pt idx="6">
                  <c:v>3274.191057224496</c:v>
                </c:pt>
                <c:pt idx="7">
                  <c:v>3207.2575563542337</c:v>
                </c:pt>
                <c:pt idx="8">
                  <c:v>3143.3591878028433</c:v>
                </c:pt>
                <c:pt idx="9">
                  <c:v>3117.4985484555855</c:v>
                </c:pt>
                <c:pt idx="10">
                  <c:v>2990.2159073671437</c:v>
                </c:pt>
                <c:pt idx="11">
                  <c:v>2797.7985524728588</c:v>
                </c:pt>
                <c:pt idx="12">
                  <c:v>2754.7421927734081</c:v>
                </c:pt>
                <c:pt idx="13">
                  <c:v>2751.2393414836906</c:v>
                </c:pt>
                <c:pt idx="14">
                  <c:v>2550.0187164345571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Karlovarský kraj</c:v>
                </c:pt>
                <c:pt idx="2">
                  <c:v>Středočeský kraj</c:v>
                </c:pt>
                <c:pt idx="3">
                  <c:v>Plzeňský kraj</c:v>
                </c:pt>
                <c:pt idx="4">
                  <c:v>Ústecký kraj</c:v>
                </c:pt>
                <c:pt idx="5">
                  <c:v>ČR</c:v>
                </c:pt>
                <c:pt idx="6">
                  <c:v>Vysočina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Hlavní město Praha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Královéhradecký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  <c:majorUnit val="15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530</c:v>
                </c:pt>
                <c:pt idx="1">
                  <c:v>538</c:v>
                </c:pt>
                <c:pt idx="2">
                  <c:v>556</c:v>
                </c:pt>
                <c:pt idx="3">
                  <c:v>587</c:v>
                </c:pt>
                <c:pt idx="4">
                  <c:v>631</c:v>
                </c:pt>
                <c:pt idx="5">
                  <c:v>624</c:v>
                </c:pt>
                <c:pt idx="6">
                  <c:v>694</c:v>
                </c:pt>
                <c:pt idx="7">
                  <c:v>662</c:v>
                </c:pt>
                <c:pt idx="8">
                  <c:v>747</c:v>
                </c:pt>
                <c:pt idx="9">
                  <c:v>789</c:v>
                </c:pt>
                <c:pt idx="10">
                  <c:v>863</c:v>
                </c:pt>
                <c:pt idx="11">
                  <c:v>914</c:v>
                </c:pt>
                <c:pt idx="12">
                  <c:v>1017</c:v>
                </c:pt>
                <c:pt idx="13">
                  <c:v>1074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247-4205-9235-1D5FC7756C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195</c:v>
                </c:pt>
                <c:pt idx="1">
                  <c:v>180</c:v>
                </c:pt>
                <c:pt idx="2">
                  <c:v>193</c:v>
                </c:pt>
                <c:pt idx="3">
                  <c:v>203</c:v>
                </c:pt>
                <c:pt idx="4">
                  <c:v>214</c:v>
                </c:pt>
                <c:pt idx="5">
                  <c:v>223</c:v>
                </c:pt>
                <c:pt idx="6">
                  <c:v>221</c:v>
                </c:pt>
                <c:pt idx="7">
                  <c:v>241</c:v>
                </c:pt>
                <c:pt idx="8">
                  <c:v>239</c:v>
                </c:pt>
                <c:pt idx="9">
                  <c:v>283</c:v>
                </c:pt>
                <c:pt idx="10">
                  <c:v>293</c:v>
                </c:pt>
                <c:pt idx="11">
                  <c:v>310</c:v>
                </c:pt>
                <c:pt idx="12">
                  <c:v>350</c:v>
                </c:pt>
                <c:pt idx="13">
                  <c:v>412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014-471A-B689-1DD4DDF9DD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404</c:v>
                </c:pt>
                <c:pt idx="1">
                  <c:v>462</c:v>
                </c:pt>
                <c:pt idx="2">
                  <c:v>471</c:v>
                </c:pt>
                <c:pt idx="3">
                  <c:v>481</c:v>
                </c:pt>
                <c:pt idx="4">
                  <c:v>470</c:v>
                </c:pt>
                <c:pt idx="5">
                  <c:v>503</c:v>
                </c:pt>
                <c:pt idx="6">
                  <c:v>510</c:v>
                </c:pt>
                <c:pt idx="7">
                  <c:v>464</c:v>
                </c:pt>
                <c:pt idx="8">
                  <c:v>426</c:v>
                </c:pt>
                <c:pt idx="9">
                  <c:v>456</c:v>
                </c:pt>
                <c:pt idx="10">
                  <c:v>480</c:v>
                </c:pt>
                <c:pt idx="11">
                  <c:v>487</c:v>
                </c:pt>
                <c:pt idx="12">
                  <c:v>526</c:v>
                </c:pt>
                <c:pt idx="13">
                  <c:v>587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E37-4C0B-87C0-88C58E8FBD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List1!$A$2:$A$15</c:f>
              <c:numCache>
                <c:formatCode>General</c:formatCod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numCache>
            </c:numRef>
          </c:cat>
          <c:val>
            <c:numRef>
              <c:f>List1!$B$2:$B$15</c:f>
              <c:numCache>
                <c:formatCode>General</c:formatCode>
                <c:ptCount val="14"/>
                <c:pt idx="0">
                  <c:v>117918</c:v>
                </c:pt>
                <c:pt idx="1">
                  <c:v>118093</c:v>
                </c:pt>
                <c:pt idx="2">
                  <c:v>120034</c:v>
                </c:pt>
                <c:pt idx="3">
                  <c:v>125038</c:v>
                </c:pt>
                <c:pt idx="4">
                  <c:v>130327</c:v>
                </c:pt>
                <c:pt idx="5">
                  <c:v>135209</c:v>
                </c:pt>
                <c:pt idx="6">
                  <c:v>140065</c:v>
                </c:pt>
                <c:pt idx="7">
                  <c:v>144800</c:v>
                </c:pt>
                <c:pt idx="8">
                  <c:v>148430</c:v>
                </c:pt>
                <c:pt idx="9">
                  <c:v>152481</c:v>
                </c:pt>
                <c:pt idx="10">
                  <c:v>156669</c:v>
                </c:pt>
                <c:pt idx="11">
                  <c:v>159252</c:v>
                </c:pt>
                <c:pt idx="12">
                  <c:v>161093</c:v>
                </c:pt>
                <c:pt idx="13">
                  <c:v>166184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7DE0-480C-82A7-13BCF4B1D2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tickLblSkip val="1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8532</c:v>
                </c:pt>
                <c:pt idx="1">
                  <c:v>8326</c:v>
                </c:pt>
                <c:pt idx="2">
                  <c:v>8987</c:v>
                </c:pt>
                <c:pt idx="3">
                  <c:v>8948</c:v>
                </c:pt>
                <c:pt idx="4">
                  <c:v>9051</c:v>
                </c:pt>
                <c:pt idx="5">
                  <c:v>10379</c:v>
                </c:pt>
                <c:pt idx="6">
                  <c:v>10487</c:v>
                </c:pt>
                <c:pt idx="7">
                  <c:v>9337</c:v>
                </c:pt>
                <c:pt idx="8">
                  <c:v>8393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ED6-49AA-8520-C4D2946485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3721</c:v>
                </c:pt>
                <c:pt idx="1">
                  <c:v>3818</c:v>
                </c:pt>
                <c:pt idx="2">
                  <c:v>3971</c:v>
                </c:pt>
                <c:pt idx="3">
                  <c:v>4367</c:v>
                </c:pt>
                <c:pt idx="4">
                  <c:v>4339</c:v>
                </c:pt>
                <c:pt idx="5">
                  <c:v>4629</c:v>
                </c:pt>
                <c:pt idx="6">
                  <c:v>4463</c:v>
                </c:pt>
                <c:pt idx="7">
                  <c:v>5164</c:v>
                </c:pt>
                <c:pt idx="8">
                  <c:v>4965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FBE-4646-AAC2-EA93DC1729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1281</c:v>
                </c:pt>
                <c:pt idx="1">
                  <c:v>1374</c:v>
                </c:pt>
                <c:pt idx="2">
                  <c:v>1486</c:v>
                </c:pt>
                <c:pt idx="3">
                  <c:v>1474</c:v>
                </c:pt>
                <c:pt idx="4">
                  <c:v>1513</c:v>
                </c:pt>
                <c:pt idx="5">
                  <c:v>1770</c:v>
                </c:pt>
                <c:pt idx="6">
                  <c:v>1715</c:v>
                </c:pt>
                <c:pt idx="7">
                  <c:v>1688</c:v>
                </c:pt>
                <c:pt idx="8">
                  <c:v>1570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1EF-43DA-9A68-97556305DF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860</c:v>
                </c:pt>
                <c:pt idx="1">
                  <c:v>880</c:v>
                </c:pt>
                <c:pt idx="2">
                  <c:v>922</c:v>
                </c:pt>
                <c:pt idx="3">
                  <c:v>949</c:v>
                </c:pt>
                <c:pt idx="4">
                  <c:v>1021</c:v>
                </c:pt>
                <c:pt idx="5">
                  <c:v>1179</c:v>
                </c:pt>
                <c:pt idx="6">
                  <c:v>1127</c:v>
                </c:pt>
                <c:pt idx="7">
                  <c:v>963</c:v>
                </c:pt>
                <c:pt idx="8">
                  <c:v>900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AFD-4B49-8E05-92831C8805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242</c:v>
                </c:pt>
                <c:pt idx="1">
                  <c:v>286</c:v>
                </c:pt>
                <c:pt idx="2">
                  <c:v>308</c:v>
                </c:pt>
                <c:pt idx="3">
                  <c:v>277</c:v>
                </c:pt>
                <c:pt idx="4">
                  <c:v>309</c:v>
                </c:pt>
                <c:pt idx="5">
                  <c:v>407</c:v>
                </c:pt>
                <c:pt idx="6">
                  <c:v>393</c:v>
                </c:pt>
                <c:pt idx="7">
                  <c:v>256</c:v>
                </c:pt>
                <c:pt idx="8">
                  <c:v>244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781-45AF-A71D-B8EE606BC3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128</c:v>
                </c:pt>
                <c:pt idx="1">
                  <c:v>109</c:v>
                </c:pt>
                <c:pt idx="2">
                  <c:v>125</c:v>
                </c:pt>
                <c:pt idx="3">
                  <c:v>120</c:v>
                </c:pt>
                <c:pt idx="4">
                  <c:v>123</c:v>
                </c:pt>
                <c:pt idx="5">
                  <c:v>196</c:v>
                </c:pt>
                <c:pt idx="6">
                  <c:v>203</c:v>
                </c:pt>
                <c:pt idx="7">
                  <c:v>91</c:v>
                </c:pt>
                <c:pt idx="8">
                  <c:v>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2AB-417C-B6F9-F04C63B88A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19DD-4483-877D-F0DD12E332F8}"/>
              </c:ext>
            </c:extLst>
          </c:dPt>
          <c:dPt>
            <c:idx val="8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0F76-4B8D-B2A4-ECF062F0A37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Jihočeský kraj</c:v>
                </c:pt>
                <c:pt idx="2">
                  <c:v>Pardubický kraj</c:v>
                </c:pt>
                <c:pt idx="3">
                  <c:v>Plzeňský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ČR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Královéhradecký kraj</c:v>
                </c:pt>
                <c:pt idx="10">
                  <c:v>Vysočina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Ústecký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2970.726637313699</c:v>
                </c:pt>
                <c:pt idx="1">
                  <c:v>2836.0363939160129</c:v>
                </c:pt>
                <c:pt idx="2">
                  <c:v>2777.6311821471654</c:v>
                </c:pt>
                <c:pt idx="3">
                  <c:v>2690.5281280262939</c:v>
                </c:pt>
                <c:pt idx="4">
                  <c:v>2617.5462111079978</c:v>
                </c:pt>
                <c:pt idx="5">
                  <c:v>2565.4801031501243</c:v>
                </c:pt>
                <c:pt idx="6">
                  <c:v>2518.0827948668666</c:v>
                </c:pt>
                <c:pt idx="7">
                  <c:v>2517.4114317897715</c:v>
                </c:pt>
                <c:pt idx="8">
                  <c:v>2481.8164285812682</c:v>
                </c:pt>
                <c:pt idx="9">
                  <c:v>2335.5818934947365</c:v>
                </c:pt>
                <c:pt idx="10">
                  <c:v>2299.7914896903235</c:v>
                </c:pt>
                <c:pt idx="11">
                  <c:v>2241.5343317989255</c:v>
                </c:pt>
                <c:pt idx="12">
                  <c:v>2194.228004472764</c:v>
                </c:pt>
                <c:pt idx="13">
                  <c:v>1989.8442864557203</c:v>
                </c:pt>
                <c:pt idx="14">
                  <c:v>1978.8055321153461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Jihočeský kraj</c:v>
                </c:pt>
                <c:pt idx="2">
                  <c:v>Pardubický kraj</c:v>
                </c:pt>
                <c:pt idx="3">
                  <c:v>Plzeňský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ČR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Královéhradecký kraj</c:v>
                </c:pt>
                <c:pt idx="10">
                  <c:v>Vysočina</c:v>
                </c:pt>
                <c:pt idx="11">
                  <c:v>Jihomoravský kraj</c:v>
                </c:pt>
                <c:pt idx="12">
                  <c:v>Liberecký kraj</c:v>
                </c:pt>
                <c:pt idx="13">
                  <c:v>Ústecký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4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49</c:v>
                </c:pt>
                <c:pt idx="1">
                  <c:v>32</c:v>
                </c:pt>
                <c:pt idx="2">
                  <c:v>33</c:v>
                </c:pt>
                <c:pt idx="3">
                  <c:v>36</c:v>
                </c:pt>
                <c:pt idx="4">
                  <c:v>43</c:v>
                </c:pt>
                <c:pt idx="5">
                  <c:v>48</c:v>
                </c:pt>
                <c:pt idx="6">
                  <c:v>66</c:v>
                </c:pt>
                <c:pt idx="7">
                  <c:v>35</c:v>
                </c:pt>
                <c:pt idx="8">
                  <c:v>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3ED-4E74-9E72-53FA46B57E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16</c:v>
                </c:pt>
                <c:pt idx="1">
                  <c:v>27</c:v>
                </c:pt>
                <c:pt idx="2">
                  <c:v>19</c:v>
                </c:pt>
                <c:pt idx="3">
                  <c:v>25</c:v>
                </c:pt>
                <c:pt idx="4">
                  <c:v>23</c:v>
                </c:pt>
                <c:pt idx="5">
                  <c:v>31</c:v>
                </c:pt>
                <c:pt idx="6">
                  <c:v>21</c:v>
                </c:pt>
                <c:pt idx="7">
                  <c:v>11</c:v>
                </c:pt>
                <c:pt idx="8">
                  <c:v>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DD-45F9-BAC5-CA487087EA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26</c:v>
                </c:pt>
                <c:pt idx="3">
                  <c:v>26</c:v>
                </c:pt>
                <c:pt idx="4">
                  <c:v>24</c:v>
                </c:pt>
                <c:pt idx="5">
                  <c:v>22</c:v>
                </c:pt>
                <c:pt idx="6">
                  <c:v>42</c:v>
                </c:pt>
                <c:pt idx="7">
                  <c:v>25</c:v>
                </c:pt>
                <c:pt idx="8">
                  <c:v>15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D57-49A3-B504-C82D463002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Součet z 0-4 999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List1!$A$2:$A$10</c:f>
              <c:numCache>
                <c:formatCode>General</c:formatCode>
                <c:ptCount val="9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</c:v>
                </c:pt>
                <c:pt idx="8">
                  <c:v>2023</c:v>
                </c:pt>
              </c:numCache>
            </c:numRef>
          </c:cat>
          <c:val>
            <c:numRef>
              <c:f>List1!$B$2:$B$10</c:f>
              <c:numCache>
                <c:formatCode>General</c:formatCode>
                <c:ptCount val="9"/>
                <c:pt idx="0">
                  <c:v>14859</c:v>
                </c:pt>
                <c:pt idx="1">
                  <c:v>14886</c:v>
                </c:pt>
                <c:pt idx="2">
                  <c:v>15877</c:v>
                </c:pt>
                <c:pt idx="3">
                  <c:v>16222</c:v>
                </c:pt>
                <c:pt idx="4">
                  <c:v>16446</c:v>
                </c:pt>
                <c:pt idx="5">
                  <c:v>18661</c:v>
                </c:pt>
                <c:pt idx="6">
                  <c:v>18517</c:v>
                </c:pt>
                <c:pt idx="7">
                  <c:v>17570</c:v>
                </c:pt>
                <c:pt idx="8">
                  <c:v>16236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098-4EF3-9D36-69A1486096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62535519"/>
        <c:axId val="762533023"/>
      </c:lineChart>
      <c:catAx>
        <c:axId val="76253551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3023"/>
        <c:crosses val="autoZero"/>
        <c:auto val="1"/>
        <c:lblAlgn val="ctr"/>
        <c:lblOffset val="100"/>
        <c:noMultiLvlLbl val="0"/>
      </c:catAx>
      <c:valAx>
        <c:axId val="7625330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6253551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091562241337849"/>
          <c:y val="0.15573556917754688"/>
          <c:w val="0.75565450678005697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D84-43DB-B9B2-970346699333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D84-43DB-B9B2-97034669933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D84-43DB-B9B2-97034669933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BD84-43DB-B9B2-970346699333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D84-43DB-B9B2-970346699333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BD84-43DB-B9B2-970346699333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BD84-43DB-B9B2-970346699333}"/>
              </c:ext>
            </c:extLst>
          </c:dPt>
          <c:dPt>
            <c:idx val="10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BD84-43DB-B9B2-970346699333}"/>
              </c:ext>
            </c:extLst>
          </c:dPt>
          <c:dPt>
            <c:idx val="11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BD84-43DB-B9B2-970346699333}"/>
              </c:ext>
            </c:extLst>
          </c:dPt>
          <c:dPt>
            <c:idx val="12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C-BD84-43DB-B9B2-970346699333}"/>
              </c:ext>
            </c:extLst>
          </c:dPt>
          <c:dPt>
            <c:idx val="13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BD84-43DB-B9B2-970346699333}"/>
              </c:ext>
            </c:extLst>
          </c:dPt>
          <c:dPt>
            <c:idx val="14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BD84-43DB-B9B2-970346699333}"/>
              </c:ext>
            </c:extLst>
          </c:dPt>
          <c:dPt>
            <c:idx val="15"/>
            <c:invertIfNegative val="0"/>
            <c:bubble3D val="0"/>
            <c:spPr>
              <a:solidFill>
                <a:srgbClr val="FFC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BD84-43DB-B9B2-970346699333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prstDash val="solid"/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5"/>
                <c:pt idx="0">
                  <c:v>Trajektorie 2 – Terminálně nemocný pacient, dochovaný doma</c:v>
                </c:pt>
                <c:pt idx="1">
                  <c:v>Trajektorie 4 – Terminálně nemocný pacient, dochovaný doma s péčí praktického lékaře</c:v>
                </c:pt>
                <c:pt idx="2">
                  <c:v>Trajektorie 3 – Terminálně nemocný pacient, dochovaný doma s domácí péčí</c:v>
                </c:pt>
                <c:pt idx="3">
                  <c:v>Trajektorie 1 – Terminálně nemocný klient domova pro seniory, dochovaný v domově pro seniory</c:v>
                </c:pt>
                <c:pt idx="4">
                  <c:v>Trajektorie 6 – Terminálně nemocný pacient, dochovaný doma s asistencí mobilní specializované paliativní péče</c:v>
                </c:pt>
                <c:pt idx="5">
                  <c:v>Trajektorie 13 – Terminálně nemocný klient domova pro seniory, dochovaný v domově pro seniory ve sdílené péči</c:v>
                </c:pt>
                <c:pt idx="6">
                  <c:v>Trajektorie 5 – Terminálně nemocný pacient, dochovaný doma v režimu signálního kódu</c:v>
                </c:pt>
                <c:pt idx="7">
                  <c:v>Trajektorie 7 – Terminálně nemocný pacient, zemřelý za terminální hospitalizace</c:v>
                </c:pt>
                <c:pt idx="8">
                  <c:v>Trajektorie 11 – Terminálně nemocný pacient, převezený k terminální hospitalizaci záchrannou službou</c:v>
                </c:pt>
                <c:pt idx="9">
                  <c:v>Trajektorie 10 – Terminálně nemocný pacient v domácí péči, zemřelý za hospitalizace</c:v>
                </c:pt>
                <c:pt idx="10">
                  <c:v>Trajektorie 14 – Terminálně nemocný pacient, převážený opakovaně záchrannou službou</c:v>
                </c:pt>
                <c:pt idx="11">
                  <c:v>Trajektorie 8 – Klient domova pro seniory, zemřelý za terminální hospitalizace</c:v>
                </c:pt>
                <c:pt idx="12">
                  <c:v>Trajektorie 9 – Klient domova pro seniory, zemřelý za terminální hospitalizace prostřednictvím ZZS</c:v>
                </c:pt>
                <c:pt idx="13">
                  <c:v>Trajektorie 12 – Terminálně nemocný pacient v domácí péči v režimu signálního kódu, zemřelý za hospitalizace</c:v>
                </c:pt>
                <c:pt idx="14">
                  <c:v>Trajektorie 15 – Terminálně nemocný pacient v mobilní specializované paliativní péči, předaný k terminální hospitalizaci</c:v>
                </c:pt>
              </c:strCache>
            </c:strRef>
          </c:cat>
          <c:val>
            <c:numRef>
              <c:f>List1!$B$2:$B$17</c:f>
              <c:numCache>
                <c:formatCode>General</c:formatCode>
                <c:ptCount val="16"/>
                <c:pt idx="0">
                  <c:v>0.15658362989323843</c:v>
                </c:pt>
                <c:pt idx="1">
                  <c:v>0.13200909563674557</c:v>
                </c:pt>
                <c:pt idx="2">
                  <c:v>7.3172970051698288E-2</c:v>
                </c:pt>
                <c:pt idx="3">
                  <c:v>5.0444075089987661E-2</c:v>
                </c:pt>
                <c:pt idx="4">
                  <c:v>3.735125268943295E-2</c:v>
                </c:pt>
                <c:pt idx="5">
                  <c:v>3.0182830456107434E-2</c:v>
                </c:pt>
                <c:pt idx="6">
                  <c:v>2.949963800997257E-2</c:v>
                </c:pt>
                <c:pt idx="7">
                  <c:v>2.8857233172562176E-2</c:v>
                </c:pt>
                <c:pt idx="8">
                  <c:v>0.18124993626936137</c:v>
                </c:pt>
                <c:pt idx="9">
                  <c:v>0.10702668529300799</c:v>
                </c:pt>
                <c:pt idx="10">
                  <c:v>6.0651174173286158E-2</c:v>
                </c:pt>
                <c:pt idx="11">
                  <c:v>4.5080504542719925E-2</c:v>
                </c:pt>
                <c:pt idx="12">
                  <c:v>3.4098440893656511E-2</c:v>
                </c:pt>
                <c:pt idx="13">
                  <c:v>2.840856947659301E-2</c:v>
                </c:pt>
                <c:pt idx="14">
                  <c:v>4.5274245684161149E-3</c:v>
                </c:pt>
                <c:pt idx="15">
                  <c:v>8.5653978321385967E-4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BD84-43DB-B9B2-970346699333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348399696"/>
        <c:axId val="348391464"/>
      </c:barChart>
      <c:catAx>
        <c:axId val="348399696"/>
        <c:scaling>
          <c:orientation val="maxMin"/>
        </c:scaling>
        <c:delete val="0"/>
        <c:axPos val="l"/>
        <c:numFmt formatCode="0.0%" sourceLinked="0"/>
        <c:majorTickMark val="none"/>
        <c:minorTickMark val="none"/>
        <c:tickLblPos val="none"/>
        <c:spPr>
          <a:noFill/>
          <a:ln w="9525" cap="flat" cmpd="sng" algn="ctr">
            <a:solidFill>
              <a:schemeClr val="tx1">
                <a:alpha val="97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8391464"/>
        <c:crosses val="autoZero"/>
        <c:auto val="1"/>
        <c:lblAlgn val="ctr"/>
        <c:lblOffset val="100"/>
        <c:tickLblSkip val="1"/>
        <c:noMultiLvlLbl val="0"/>
      </c:catAx>
      <c:valAx>
        <c:axId val="348391464"/>
        <c:scaling>
          <c:orientation val="minMax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 w="6350" cap="flat" cmpd="sng" algn="ctr">
            <a:solidFill>
              <a:schemeClr val="tx1"/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83996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6350" cap="flat" cmpd="sng" algn="ctr">
      <a:noFill/>
      <a:prstDash val="solid"/>
      <a:miter lim="800000"/>
    </a:ln>
    <a:effectLst/>
  </c:spPr>
  <c:txPr>
    <a:bodyPr/>
    <a:lstStyle/>
    <a:p>
      <a:pPr>
        <a:defRPr sz="1400"/>
      </a:pPr>
      <a:endParaRPr lang="cs-CZ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855192275650625E-2"/>
          <c:y val="2.9749837302249827E-2"/>
          <c:w val="0.96748325364714705"/>
          <c:h val="0.947650045607730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B9C-49FE-AF39-AB5E4F8DAD03}"/>
              </c:ext>
            </c:extLst>
          </c:dPt>
          <c:dPt>
            <c:idx val="1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B9C-49FE-AF39-AB5E4F8DAD03}"/>
              </c:ext>
            </c:extLst>
          </c:dPt>
          <c:dPt>
            <c:idx val="2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0B9C-49FE-AF39-AB5E4F8DAD03}"/>
              </c:ext>
            </c:extLst>
          </c:dPt>
          <c:dPt>
            <c:idx val="3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0B9C-49FE-AF39-AB5E4F8DAD03}"/>
              </c:ext>
            </c:extLst>
          </c:dPt>
          <c:dPt>
            <c:idx val="4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0B9C-49FE-AF39-AB5E4F8DAD03}"/>
              </c:ext>
            </c:extLst>
          </c:dPt>
          <c:dPt>
            <c:idx val="5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0B9C-49FE-AF39-AB5E4F8DAD03}"/>
              </c:ext>
            </c:extLst>
          </c:dPt>
          <c:dPt>
            <c:idx val="6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0B9C-49FE-AF39-AB5E4F8DAD03}"/>
              </c:ext>
            </c:extLst>
          </c:dPt>
          <c:dPt>
            <c:idx val="7"/>
            <c:invertIfNegative val="0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0B9C-49FE-AF39-AB5E4F8DAD0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Sheet1!$A$2:$A$17</c:f>
              <c:numCache>
                <c:formatCode>General</c:formatCode>
                <c:ptCount val="16"/>
              </c:numCache>
            </c:numRef>
          </c:cat>
          <c:val>
            <c:numRef>
              <c:f>Sheet1!$B$2:$B$17</c:f>
              <c:numCache>
                <c:formatCode>0.0\ %</c:formatCode>
                <c:ptCount val="16"/>
                <c:pt idx="0">
                  <c:v>0.20691798765596553</c:v>
                </c:pt>
                <c:pt idx="1">
                  <c:v>7.1355623640158072E-2</c:v>
                </c:pt>
                <c:pt idx="2">
                  <c:v>4.1183784023800012E-2</c:v>
                </c:pt>
                <c:pt idx="3">
                  <c:v>2.6131166466853158E-2</c:v>
                </c:pt>
                <c:pt idx="4">
                  <c:v>2.5531725944673862E-2</c:v>
                </c:pt>
                <c:pt idx="5">
                  <c:v>2.4887882420851649E-2</c:v>
                </c:pt>
                <c:pt idx="6">
                  <c:v>2.4133031392922163E-2</c:v>
                </c:pt>
                <c:pt idx="7">
                  <c:v>1.991474623684561E-2</c:v>
                </c:pt>
                <c:pt idx="8">
                  <c:v>0.20711780116335865</c:v>
                </c:pt>
                <c:pt idx="9">
                  <c:v>0.1234625460681142</c:v>
                </c:pt>
                <c:pt idx="10">
                  <c:v>8.5076151147817594E-2</c:v>
                </c:pt>
                <c:pt idx="11">
                  <c:v>5.5259535544602813E-2</c:v>
                </c:pt>
                <c:pt idx="12">
                  <c:v>4.660095022423516E-2</c:v>
                </c:pt>
                <c:pt idx="13">
                  <c:v>3.7786954398117314E-2</c:v>
                </c:pt>
                <c:pt idx="14">
                  <c:v>3.9962701478619958E-3</c:v>
                </c:pt>
                <c:pt idx="15">
                  <c:v>6.4384352382221039E-4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0-0B9C-49FE-AF39-AB5E4F8DAD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958210224"/>
        <c:axId val="958206480"/>
      </c:barChart>
      <c:catAx>
        <c:axId val="958210224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958206480"/>
        <c:crosses val="autoZero"/>
        <c:auto val="1"/>
        <c:lblAlgn val="ctr"/>
        <c:lblOffset val="100"/>
        <c:noMultiLvlLbl val="0"/>
      </c:catAx>
      <c:valAx>
        <c:axId val="958206480"/>
        <c:scaling>
          <c:orientation val="minMax"/>
        </c:scaling>
        <c:delete val="0"/>
        <c:axPos val="t"/>
        <c:numFmt formatCode="0\ 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58210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2016–2021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E7B13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4C3-406E-A9EF-B5BF5E1E4BA6}"/>
              </c:ext>
            </c:extLst>
          </c:dPt>
          <c:dPt>
            <c:idx val="7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01E2-4007-9E63-3D6A4E609206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Jihomoravský kraj</c:v>
                </c:pt>
                <c:pt idx="6">
                  <c:v>Jihočeský kraj</c:v>
                </c:pt>
                <c:pt idx="7">
                  <c:v>Česká republika</c:v>
                </c:pt>
                <c:pt idx="8">
                  <c:v>Zlínský kraj</c:v>
                </c:pt>
                <c:pt idx="9">
                  <c:v>Plzeňský kraj</c:v>
                </c:pt>
                <c:pt idx="10">
                  <c:v>Kraj Vysočina</c:v>
                </c:pt>
                <c:pt idx="11">
                  <c:v>Královéhradecký kraj</c:v>
                </c:pt>
                <c:pt idx="12">
                  <c:v>Pardubický kraj</c:v>
                </c:pt>
                <c:pt idx="13">
                  <c:v>Liberecký kraj</c:v>
                </c:pt>
                <c:pt idx="14">
                  <c:v>Hlavní město Praha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1.6870000000000001</c:v>
                </c:pt>
                <c:pt idx="1">
                  <c:v>1.655</c:v>
                </c:pt>
                <c:pt idx="2">
                  <c:v>1.643</c:v>
                </c:pt>
                <c:pt idx="3">
                  <c:v>1.637</c:v>
                </c:pt>
                <c:pt idx="4">
                  <c:v>1.621</c:v>
                </c:pt>
                <c:pt idx="5">
                  <c:v>1.611</c:v>
                </c:pt>
                <c:pt idx="6">
                  <c:v>1.5920000000000001</c:v>
                </c:pt>
                <c:pt idx="7">
                  <c:v>1.5840000000000001</c:v>
                </c:pt>
                <c:pt idx="8">
                  <c:v>1.571</c:v>
                </c:pt>
                <c:pt idx="9">
                  <c:v>1.5389999999999999</c:v>
                </c:pt>
                <c:pt idx="10">
                  <c:v>1.536</c:v>
                </c:pt>
                <c:pt idx="11">
                  <c:v>1.518</c:v>
                </c:pt>
                <c:pt idx="12">
                  <c:v>1.514</c:v>
                </c:pt>
                <c:pt idx="13">
                  <c:v>1.492</c:v>
                </c:pt>
                <c:pt idx="14">
                  <c:v>1.4430000000000001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1D-4477-86FB-798D0B6CC2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48518744"/>
        <c:axId val="748519136"/>
      </c:barChart>
      <c:catAx>
        <c:axId val="7485187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9136"/>
        <c:crosses val="autoZero"/>
        <c:auto val="1"/>
        <c:lblAlgn val="ctr"/>
        <c:lblOffset val="100"/>
        <c:noMultiLvlLbl val="0"/>
      </c:catAx>
      <c:valAx>
        <c:axId val="748519136"/>
        <c:scaling>
          <c:orientation val="minMax"/>
          <c:min val="0"/>
        </c:scaling>
        <c:delete val="0"/>
        <c:axPos val="t"/>
        <c:numFmt formatCode="#,##0.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87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4472C4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D99-4A04-98AC-D8DAB0F98C7D}"/>
              </c:ext>
            </c:extLst>
          </c:dPt>
          <c:dPt>
            <c:idx val="5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D99-4A04-98AC-D8DAB0F98C7D}"/>
              </c:ext>
            </c:extLst>
          </c:dPt>
          <c:dPt>
            <c:idx val="6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D99-4A04-98AC-D8DAB0F98C7D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Bez hospitalizace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5+</c:v>
                </c:pt>
              </c:strCache>
            </c:strRef>
          </c:cat>
          <c:val>
            <c:numRef>
              <c:f>Sheet1!$B$2:$B$7</c:f>
              <c:numCache>
                <c:formatCode>0.0</c:formatCode>
                <c:ptCount val="6"/>
                <c:pt idx="0">
                  <c:v>0.15661199423039748</c:v>
                </c:pt>
                <c:pt idx="1">
                  <c:v>0.43493583547710746</c:v>
                </c:pt>
                <c:pt idx="2">
                  <c:v>0.22761676753557675</c:v>
                </c:pt>
                <c:pt idx="3">
                  <c:v>0.1004624604083332</c:v>
                </c:pt>
                <c:pt idx="4">
                  <c:v>4.32720189147794E-2</c:v>
                </c:pt>
                <c:pt idx="5">
                  <c:v>3.7100923433805708E-2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D99-4A04-98AC-D8DAB0F98C7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48514040"/>
        <c:axId val="748516000"/>
      </c:barChart>
      <c:catAx>
        <c:axId val="74851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6000"/>
        <c:crosses val="autoZero"/>
        <c:auto val="1"/>
        <c:lblAlgn val="ctr"/>
        <c:lblOffset val="100"/>
        <c:noMultiLvlLbl val="0"/>
      </c:catAx>
      <c:valAx>
        <c:axId val="748516000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one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4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rgbClr val="E7B13D"/>
            </a:solidFill>
            <a:ln>
              <a:noFill/>
            </a:ln>
            <a:effectLst/>
          </c:spPr>
          <c:invertIfNegative val="0"/>
          <c:dPt>
            <c:idx val="9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1BC-41CC-B3E7-0342DF32064E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Jihomoravský kraj</c:v>
                </c:pt>
                <c:pt idx="3">
                  <c:v>Jihočeský kraj</c:v>
                </c:pt>
                <c:pt idx="4">
                  <c:v>Kraj Vysočina</c:v>
                </c:pt>
                <c:pt idx="5">
                  <c:v>Středočeský kraj</c:v>
                </c:pt>
                <c:pt idx="6">
                  <c:v>Olomoucký kraj</c:v>
                </c:pt>
                <c:pt idx="7">
                  <c:v>Karlovarský kraj</c:v>
                </c:pt>
                <c:pt idx="8">
                  <c:v>Plzeňský kraj</c:v>
                </c:pt>
                <c:pt idx="9">
                  <c:v>Česká republika</c:v>
                </c:pt>
                <c:pt idx="10">
                  <c:v>Zlínský kraj</c:v>
                </c:pt>
                <c:pt idx="11">
                  <c:v>Královéhradecký kraj</c:v>
                </c:pt>
                <c:pt idx="12">
                  <c:v>Liberecký kraj</c:v>
                </c:pt>
                <c:pt idx="13">
                  <c:v>Pardubický kraj</c:v>
                </c:pt>
                <c:pt idx="14">
                  <c:v>Hlavní město Praha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2.38</c:v>
                </c:pt>
                <c:pt idx="1">
                  <c:v>2.34</c:v>
                </c:pt>
                <c:pt idx="2">
                  <c:v>2.33</c:v>
                </c:pt>
                <c:pt idx="3">
                  <c:v>2.33</c:v>
                </c:pt>
                <c:pt idx="4">
                  <c:v>2.31</c:v>
                </c:pt>
                <c:pt idx="5">
                  <c:v>2.2799999999999998</c:v>
                </c:pt>
                <c:pt idx="6">
                  <c:v>2.2799999999999998</c:v>
                </c:pt>
                <c:pt idx="7">
                  <c:v>2.2599999999999998</c:v>
                </c:pt>
                <c:pt idx="8">
                  <c:v>2.25</c:v>
                </c:pt>
                <c:pt idx="9">
                  <c:v>2.25</c:v>
                </c:pt>
                <c:pt idx="10">
                  <c:v>2.2200000000000002</c:v>
                </c:pt>
                <c:pt idx="11">
                  <c:v>2.14</c:v>
                </c:pt>
                <c:pt idx="12">
                  <c:v>2.11</c:v>
                </c:pt>
                <c:pt idx="13">
                  <c:v>2.1</c:v>
                </c:pt>
                <c:pt idx="14">
                  <c:v>2.0099999999999998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1D-4477-86FB-798D0B6CC2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748518744"/>
        <c:axId val="748519136"/>
      </c:barChart>
      <c:catAx>
        <c:axId val="748518744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9136"/>
        <c:crosses val="autoZero"/>
        <c:auto val="1"/>
        <c:lblAlgn val="ctr"/>
        <c:lblOffset val="100"/>
        <c:noMultiLvlLbl val="0"/>
      </c:catAx>
      <c:valAx>
        <c:axId val="748519136"/>
        <c:scaling>
          <c:orientation val="minMax"/>
          <c:min val="0"/>
        </c:scaling>
        <c:delete val="0"/>
        <c:axPos val="t"/>
        <c:numFmt formatCode="#,##0.0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87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4472C4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D99-4A04-98AC-D8DAB0F98C7D}"/>
              </c:ext>
            </c:extLst>
          </c:dPt>
          <c:dPt>
            <c:idx val="5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D99-4A04-98AC-D8DAB0F98C7D}"/>
              </c:ext>
            </c:extLst>
          </c:dPt>
          <c:dPt>
            <c:idx val="6"/>
            <c:invertIfNegative val="0"/>
            <c:bubble3D val="0"/>
            <c:spPr>
              <a:solidFill>
                <a:srgbClr val="4472C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1D99-4A04-98AC-D8DAB0F98C7D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Bez hospitalizace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5+</c:v>
                </c:pt>
              </c:strCache>
            </c:strRef>
          </c:cat>
          <c:val>
            <c:numRef>
              <c:f>Sheet1!$B$2:$B$7</c:f>
              <c:numCache>
                <c:formatCode>0.0%</c:formatCode>
                <c:ptCount val="6"/>
                <c:pt idx="0">
                  <c:v>7.2999999999999995E-2</c:v>
                </c:pt>
                <c:pt idx="1">
                  <c:v>0.34799999999999998</c:v>
                </c:pt>
                <c:pt idx="2">
                  <c:v>0.251</c:v>
                </c:pt>
                <c:pt idx="3">
                  <c:v>0.14699999999999999</c:v>
                </c:pt>
                <c:pt idx="4">
                  <c:v>7.9000000000000001E-2</c:v>
                </c:pt>
                <c:pt idx="5">
                  <c:v>0.10100000000000001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D99-4A04-98AC-D8DAB0F98C7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48514040"/>
        <c:axId val="748516000"/>
      </c:barChart>
      <c:catAx>
        <c:axId val="748514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6000"/>
        <c:crosses val="autoZero"/>
        <c:auto val="1"/>
        <c:lblAlgn val="ctr"/>
        <c:lblOffset val="100"/>
        <c:noMultiLvlLbl val="0"/>
      </c:catAx>
      <c:valAx>
        <c:axId val="748516000"/>
        <c:scaling>
          <c:orientation val="minMax"/>
        </c:scaling>
        <c:delete val="0"/>
        <c:axPos val="l"/>
        <c:numFmt formatCode="#,##0" sourceLinked="0"/>
        <c:majorTickMark val="out"/>
        <c:minorTickMark val="none"/>
        <c:tickLblPos val="none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485140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4E67-4AD8-A7EC-83F5F40DF38A}"/>
              </c:ext>
            </c:extLst>
          </c:dPt>
          <c:dPt>
            <c:idx val="8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4010-442B-A39D-041CFE400910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Plzeňský kraj</c:v>
                </c:pt>
                <c:pt idx="2">
                  <c:v>Olomoucký kraj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Jihočeský kraj</c:v>
                </c:pt>
                <c:pt idx="6">
                  <c:v>Královéhradecký kraj</c:v>
                </c:pt>
                <c:pt idx="7">
                  <c:v>ČR</c:v>
                </c:pt>
                <c:pt idx="8">
                  <c:v>Moravskoslezský kraj</c:v>
                </c:pt>
                <c:pt idx="9">
                  <c:v>Vysočina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Ústecký kraj</c:v>
                </c:pt>
                <c:pt idx="13">
                  <c:v>Hlavní město Praha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2661.4136349234773</c:v>
                </c:pt>
                <c:pt idx="1">
                  <c:v>2485.433031070766</c:v>
                </c:pt>
                <c:pt idx="2">
                  <c:v>2311.7131010770086</c:v>
                </c:pt>
                <c:pt idx="3">
                  <c:v>2296.4545242248996</c:v>
                </c:pt>
                <c:pt idx="4">
                  <c:v>2262.1181732663599</c:v>
                </c:pt>
                <c:pt idx="5">
                  <c:v>2261.4036561981957</c:v>
                </c:pt>
                <c:pt idx="6">
                  <c:v>2226.9543530915757</c:v>
                </c:pt>
                <c:pt idx="7">
                  <c:v>2221.0703950395186</c:v>
                </c:pt>
                <c:pt idx="8">
                  <c:v>2210.6383765947644</c:v>
                </c:pt>
                <c:pt idx="9">
                  <c:v>2145.5324735500812</c:v>
                </c:pt>
                <c:pt idx="10">
                  <c:v>2109.0922798552474</c:v>
                </c:pt>
                <c:pt idx="11">
                  <c:v>2089.5064923631485</c:v>
                </c:pt>
                <c:pt idx="12">
                  <c:v>2048.8948665444559</c:v>
                </c:pt>
                <c:pt idx="13">
                  <c:v>2014.9025226542033</c:v>
                </c:pt>
                <c:pt idx="14">
                  <c:v>1963.216380809077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Plzeňský kraj</c:v>
                </c:pt>
                <c:pt idx="2">
                  <c:v>Olomoucký kraj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Jihočeský kraj</c:v>
                </c:pt>
                <c:pt idx="6">
                  <c:v>Královéhradecký kraj</c:v>
                </c:pt>
                <c:pt idx="7">
                  <c:v>ČR</c:v>
                </c:pt>
                <c:pt idx="8">
                  <c:v>Moravskoslezský kraj</c:v>
                </c:pt>
                <c:pt idx="9">
                  <c:v>Vysočina</c:v>
                </c:pt>
                <c:pt idx="10">
                  <c:v>Pardubický kraj</c:v>
                </c:pt>
                <c:pt idx="11">
                  <c:v>Jihomoravský kraj</c:v>
                </c:pt>
                <c:pt idx="12">
                  <c:v>Ústecký kraj</c:v>
                </c:pt>
                <c:pt idx="13">
                  <c:v>Hlavní město Praha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List1!$B$2:$U$2</c:f>
              <c:numCache>
                <c:formatCode>General</c:formatCode>
                <c:ptCount val="20"/>
                <c:pt idx="0">
                  <c:v>14</c:v>
                </c:pt>
                <c:pt idx="1">
                  <c:v>32</c:v>
                </c:pt>
                <c:pt idx="2">
                  <c:v>213</c:v>
                </c:pt>
                <c:pt idx="3">
                  <c:v>1646</c:v>
                </c:pt>
                <c:pt idx="4">
                  <c:v>4021</c:v>
                </c:pt>
                <c:pt idx="5">
                  <c:v>6699</c:v>
                </c:pt>
                <c:pt idx="6">
                  <c:v>14002</c:v>
                </c:pt>
                <c:pt idx="7">
                  <c:v>23821</c:v>
                </c:pt>
                <c:pt idx="8">
                  <c:v>42761</c:v>
                </c:pt>
                <c:pt idx="9">
                  <c:v>80874</c:v>
                </c:pt>
                <c:pt idx="10">
                  <c:v>99512</c:v>
                </c:pt>
                <c:pt idx="11">
                  <c:v>113933</c:v>
                </c:pt>
                <c:pt idx="12">
                  <c:v>123479</c:v>
                </c:pt>
                <c:pt idx="13">
                  <c:v>152483</c:v>
                </c:pt>
                <c:pt idx="14">
                  <c:v>159655</c:v>
                </c:pt>
                <c:pt idx="15">
                  <c:v>134464</c:v>
                </c:pt>
                <c:pt idx="16">
                  <c:v>75524</c:v>
                </c:pt>
                <c:pt idx="17">
                  <c:v>33321</c:v>
                </c:pt>
                <c:pt idx="18">
                  <c:v>12462</c:v>
                </c:pt>
                <c:pt idx="19">
                  <c:v>2064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50-48CF-8727-1FE93A9E0CAC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List1!$B$3:$U$3</c:f>
              <c:numCache>
                <c:formatCode>General</c:formatCode>
                <c:ptCount val="20"/>
                <c:pt idx="0">
                  <c:v>5</c:v>
                </c:pt>
                <c:pt idx="1">
                  <c:v>39</c:v>
                </c:pt>
                <c:pt idx="2">
                  <c:v>150</c:v>
                </c:pt>
                <c:pt idx="3">
                  <c:v>641</c:v>
                </c:pt>
                <c:pt idx="4">
                  <c:v>2098</c:v>
                </c:pt>
                <c:pt idx="5">
                  <c:v>3903</c:v>
                </c:pt>
                <c:pt idx="6">
                  <c:v>7814</c:v>
                </c:pt>
                <c:pt idx="7">
                  <c:v>13344</c:v>
                </c:pt>
                <c:pt idx="8">
                  <c:v>26248</c:v>
                </c:pt>
                <c:pt idx="9">
                  <c:v>55954</c:v>
                </c:pt>
                <c:pt idx="10">
                  <c:v>74199</c:v>
                </c:pt>
                <c:pt idx="11">
                  <c:v>90588</c:v>
                </c:pt>
                <c:pt idx="12">
                  <c:v>105875</c:v>
                </c:pt>
                <c:pt idx="13">
                  <c:v>148749</c:v>
                </c:pt>
                <c:pt idx="14">
                  <c:v>183866</c:v>
                </c:pt>
                <c:pt idx="15">
                  <c:v>184855</c:v>
                </c:pt>
                <c:pt idx="16">
                  <c:v>124723</c:v>
                </c:pt>
                <c:pt idx="17">
                  <c:v>68888</c:v>
                </c:pt>
                <c:pt idx="18">
                  <c:v>31474</c:v>
                </c:pt>
                <c:pt idx="19">
                  <c:v>7242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50-48CF-8727-1FE93A9E0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tickLblSkip val="1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Počet případů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42827263779529"/>
          <c:y val="0.11219059837866405"/>
          <c:w val="0.58314406988188972"/>
          <c:h val="0.73825650227288475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dPt>
            <c:idx val="0"/>
            <c:bubble3D val="0"/>
            <c:spPr>
              <a:solidFill>
                <a:srgbClr val="66CC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E5F7-449B-9FEE-C99407EE2014}"/>
              </c:ext>
            </c:extLst>
          </c:dPt>
          <c:dPt>
            <c:idx val="1"/>
            <c:bubble3D val="0"/>
            <c:spPr>
              <a:solidFill>
                <a:srgbClr val="FF999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F7-449B-9FEE-C99407EE2014}"/>
              </c:ext>
            </c:extLst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5F7-449B-9FEE-C99407EE2014}"/>
                </c:ext>
              </c:extLst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5F7-449B-9FEE-C99407EE201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List1!$A$2:$A$3</c:f>
              <c:strCache>
                <c:ptCount val="2"/>
                <c:pt idx="0">
                  <c:v>Muži</c:v>
                </c:pt>
                <c:pt idx="1">
                  <c:v>Ženy</c:v>
                </c:pt>
              </c:strCache>
            </c:strRef>
          </c:cat>
          <c:val>
            <c:numRef>
              <c:f>List1!$B$2:$B$3</c:f>
              <c:numCache>
                <c:formatCode>0.0\ %</c:formatCode>
                <c:ptCount val="2"/>
                <c:pt idx="0">
                  <c:v>0.48876962066525442</c:v>
                </c:pt>
                <c:pt idx="1">
                  <c:v>0.51123037933474558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5F7-449B-9FEE-C99407EE20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1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825511148374797"/>
          <c:y val="0.15573556917754688"/>
          <c:w val="0.5649483285265497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ysClr val="window" lastClr="FFFFFF">
                <a:lumMod val="65000"/>
              </a:sysClr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E22-4796-B332-5BC37EF15F5C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E22-4796-B332-5BC37EF15F5C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Kraj Vysočina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Česká republika</c:v>
                </c:pt>
                <c:pt idx="10">
                  <c:v>Královéhradecký kraj</c:v>
                </c:pt>
                <c:pt idx="11">
                  <c:v>Jihočeský kraj</c:v>
                </c:pt>
                <c:pt idx="12">
                  <c:v>Středočeský kraj</c:v>
                </c:pt>
                <c:pt idx="13">
                  <c:v>Karlovarský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</c:formatCode>
                <c:ptCount val="15"/>
                <c:pt idx="0">
                  <c:v>22303.714847340463</c:v>
                </c:pt>
                <c:pt idx="1">
                  <c:v>22171.285299329578</c:v>
                </c:pt>
                <c:pt idx="2">
                  <c:v>21310.791657233975</c:v>
                </c:pt>
                <c:pt idx="3">
                  <c:v>21275.917606810526</c:v>
                </c:pt>
                <c:pt idx="4">
                  <c:v>21159.152325416013</c:v>
                </c:pt>
                <c:pt idx="5">
                  <c:v>20597.297704819161</c:v>
                </c:pt>
                <c:pt idx="6">
                  <c:v>20581.255234333748</c:v>
                </c:pt>
                <c:pt idx="7">
                  <c:v>20572.648398690566</c:v>
                </c:pt>
                <c:pt idx="8">
                  <c:v>20516.150516150516</c:v>
                </c:pt>
                <c:pt idx="9">
                  <c:v>20331.186439618454</c:v>
                </c:pt>
                <c:pt idx="10">
                  <c:v>20288.771955669174</c:v>
                </c:pt>
                <c:pt idx="11">
                  <c:v>19333.779763269824</c:v>
                </c:pt>
                <c:pt idx="12">
                  <c:v>19132.309554950811</c:v>
                </c:pt>
                <c:pt idx="13">
                  <c:v>18914.172576992445</c:v>
                </c:pt>
                <c:pt idx="14">
                  <c:v>17354.00564928176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E22-4796-B332-5BC37EF15F5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E22-4796-B332-5BC37EF15F5C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BE22-4796-B332-5BC37EF15F5C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Kraj Vysočina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Česká republika</c:v>
                </c:pt>
                <c:pt idx="10">
                  <c:v>Královéhradecký kraj</c:v>
                </c:pt>
                <c:pt idx="11">
                  <c:v>Jihočeský kraj</c:v>
                </c:pt>
                <c:pt idx="12">
                  <c:v>Středočeský kraj</c:v>
                </c:pt>
                <c:pt idx="13">
                  <c:v>Karlovarský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BE22-4796-B332-5BC37EF15F5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ysClr val="windowText" lastClr="000000">
                <a:lumMod val="65000"/>
                <a:lumOff val="35000"/>
              </a:sysClr>
            </a:solidFill>
            <a:ln w="3175"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BE22-4796-B332-5BC37EF15F5C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BE22-4796-B332-5BC37EF15F5C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Pardubický kraj</c:v>
                </c:pt>
                <c:pt idx="4">
                  <c:v>Olomoucký kraj</c:v>
                </c:pt>
                <c:pt idx="5">
                  <c:v>Plzeňský kraj</c:v>
                </c:pt>
                <c:pt idx="6">
                  <c:v>Kraj Vysočina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Česká republika</c:v>
                </c:pt>
                <c:pt idx="10">
                  <c:v>Královéhradecký kraj</c:v>
                </c:pt>
                <c:pt idx="11">
                  <c:v>Jihočeský kraj</c:v>
                </c:pt>
                <c:pt idx="12">
                  <c:v>Středočeský kraj</c:v>
                </c:pt>
                <c:pt idx="13">
                  <c:v>Karlovarský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9" formatCode="0.0">
                  <c:v>20331.186439618454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E22-4796-B332-5BC37EF15F5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30000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cs-CZ" sz="1400" b="0" i="0" baseline="0" dirty="0">
                    <a:effectLst/>
                  </a:rPr>
                  <a:t>Počet případů na 100 000 obyvatel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7802540347410418"/>
              <c:y val="2.5372690749446796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List1!$B$2:$S$2</c:f>
              <c:numCache>
                <c:formatCode>0.0\ %</c:formatCode>
                <c:ptCount val="18"/>
                <c:pt idx="0">
                  <c:v>5.0621926525889501E-5</c:v>
                </c:pt>
                <c:pt idx="1">
                  <c:v>1.0558268443975188E-4</c:v>
                </c:pt>
                <c:pt idx="2">
                  <c:v>6.9874553852613901E-4</c:v>
                </c:pt>
                <c:pt idx="3">
                  <c:v>5.3601318214678813E-3</c:v>
                </c:pt>
                <c:pt idx="4">
                  <c:v>1.5496078771412606E-2</c:v>
                </c:pt>
                <c:pt idx="5">
                  <c:v>2.4067600533158966E-2</c:v>
                </c:pt>
                <c:pt idx="6">
                  <c:v>3.869259805790902E-2</c:v>
                </c:pt>
                <c:pt idx="7">
                  <c:v>6.2782999225129019E-2</c:v>
                </c:pt>
                <c:pt idx="8">
                  <c:v>0.1049336817953154</c:v>
                </c:pt>
                <c:pt idx="9">
                  <c:v>0.16851488366859615</c:v>
                </c:pt>
                <c:pt idx="10">
                  <c:v>0.24906891994713867</c:v>
                </c:pt>
                <c:pt idx="11">
                  <c:v>0.33349822907824256</c:v>
                </c:pt>
                <c:pt idx="12">
                  <c:v>0.41114303884713865</c:v>
                </c:pt>
                <c:pt idx="13">
                  <c:v>0.50957097694811493</c:v>
                </c:pt>
                <c:pt idx="14">
                  <c:v>0.58894811590460561</c:v>
                </c:pt>
                <c:pt idx="15">
                  <c:v>0.65957697288388339</c:v>
                </c:pt>
                <c:pt idx="16">
                  <c:v>0.70444921182725495</c:v>
                </c:pt>
                <c:pt idx="17">
                  <c:v>0.75566390747250256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EB0-4949-AC90-1C40F16D8BCA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List1!$B$3:$S$3</c:f>
              <c:numCache>
                <c:formatCode>0.0\ %</c:formatCode>
                <c:ptCount val="18"/>
                <c:pt idx="0">
                  <c:v>1.8996094402990744E-5</c:v>
                </c:pt>
                <c:pt idx="1">
                  <c:v>1.3504342165403954E-4</c:v>
                </c:pt>
                <c:pt idx="2">
                  <c:v>5.1497195119439162E-4</c:v>
                </c:pt>
                <c:pt idx="3">
                  <c:v>2.2393951886192608E-3</c:v>
                </c:pt>
                <c:pt idx="4">
                  <c:v>8.1849214863942265E-3</c:v>
                </c:pt>
                <c:pt idx="5">
                  <c:v>1.4566422213513968E-2</c:v>
                </c:pt>
                <c:pt idx="6">
                  <c:v>2.2720598283888265E-2</c:v>
                </c:pt>
                <c:pt idx="7">
                  <c:v>3.6551293429313347E-2</c:v>
                </c:pt>
                <c:pt idx="8">
                  <c:v>6.6804272745088558E-2</c:v>
                </c:pt>
                <c:pt idx="9">
                  <c:v>0.12002196491619441</c:v>
                </c:pt>
                <c:pt idx="10">
                  <c:v>0.18985417876726174</c:v>
                </c:pt>
                <c:pt idx="11">
                  <c:v>0.26532949443056436</c:v>
                </c:pt>
                <c:pt idx="12">
                  <c:v>0.34208290118610279</c:v>
                </c:pt>
                <c:pt idx="13">
                  <c:v>0.43964745209657824</c:v>
                </c:pt>
                <c:pt idx="14">
                  <c:v>0.53928346214198775</c:v>
                </c:pt>
                <c:pt idx="15">
                  <c:v>0.63332316937382016</c:v>
                </c:pt>
                <c:pt idx="16">
                  <c:v>0.69127338229181101</c:v>
                </c:pt>
                <c:pt idx="17">
                  <c:v>0.73926854395604391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EB0-4949-AC90-1C40F16D8B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Celkem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List1!$B$4:$S$4</c:f>
              <c:numCache>
                <c:formatCode>0.0\ %</c:formatCode>
                <c:ptCount val="18"/>
                <c:pt idx="0">
                  <c:v>3.5200047427432324E-5</c:v>
                </c:pt>
                <c:pt idx="1">
                  <c:v>1.1995755867783117E-4</c:v>
                </c:pt>
                <c:pt idx="2">
                  <c:v>6.0894801295062993E-4</c:v>
                </c:pt>
                <c:pt idx="3">
                  <c:v>3.8545810018202654E-3</c:v>
                </c:pt>
                <c:pt idx="4">
                  <c:v>1.1862895252127722E-2</c:v>
                </c:pt>
                <c:pt idx="5">
                  <c:v>1.9407416627920174E-2</c:v>
                </c:pt>
                <c:pt idx="6">
                  <c:v>3.0909825090854992E-2</c:v>
                </c:pt>
                <c:pt idx="7">
                  <c:v>4.9919811308083074E-2</c:v>
                </c:pt>
                <c:pt idx="8">
                  <c:v>8.6216632892478148E-2</c:v>
                </c:pt>
                <c:pt idx="9">
                  <c:v>0.14462013275271635</c:v>
                </c:pt>
                <c:pt idx="10">
                  <c:v>0.21978801984419699</c:v>
                </c:pt>
                <c:pt idx="11">
                  <c:v>0.29942449055482273</c:v>
                </c:pt>
                <c:pt idx="12">
                  <c:v>0.37609374385076544</c:v>
                </c:pt>
                <c:pt idx="13">
                  <c:v>0.47246520017252874</c:v>
                </c:pt>
                <c:pt idx="14">
                  <c:v>0.56128130973971868</c:v>
                </c:pt>
                <c:pt idx="15">
                  <c:v>0.64411945657545711</c:v>
                </c:pt>
                <c:pt idx="16">
                  <c:v>0.69618440036852258</c:v>
                </c:pt>
                <c:pt idx="17">
                  <c:v>0.74453485238091766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EB0-4949-AC90-1C40F16D8B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01064272"/>
        <c:axId val="1601066352"/>
      </c:line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noMultiLvlLbl val="0"/>
      </c:catAx>
      <c:valAx>
        <c:axId val="16010663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</a:t>
                </a:r>
                <a:r>
                  <a:rPr lang="cs-CZ" baseline="0" dirty="0"/>
                  <a:t> populace ČR daného věku s onemocněním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1.7026011173228092E-2"/>
              <c:y val="5.622555217424324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7726329303938618"/>
          <c:y val="0.10574555917853035"/>
          <c:w val="0.46386373711110696"/>
          <c:h val="6.570177733785113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List1!$B$2:$U$2</c:f>
              <c:numCache>
                <c:formatCode>General</c:formatCode>
                <c:ptCount val="20"/>
                <c:pt idx="3">
                  <c:v>1</c:v>
                </c:pt>
                <c:pt idx="4">
                  <c:v>4</c:v>
                </c:pt>
                <c:pt idx="5">
                  <c:v>8</c:v>
                </c:pt>
                <c:pt idx="6">
                  <c:v>39</c:v>
                </c:pt>
                <c:pt idx="7">
                  <c:v>101</c:v>
                </c:pt>
                <c:pt idx="8">
                  <c:v>257</c:v>
                </c:pt>
                <c:pt idx="9">
                  <c:v>676</c:v>
                </c:pt>
                <c:pt idx="10">
                  <c:v>871</c:v>
                </c:pt>
                <c:pt idx="11">
                  <c:v>1144</c:v>
                </c:pt>
                <c:pt idx="12">
                  <c:v>1230</c:v>
                </c:pt>
                <c:pt idx="13">
                  <c:v>1524</c:v>
                </c:pt>
                <c:pt idx="14">
                  <c:v>1559</c:v>
                </c:pt>
                <c:pt idx="15">
                  <c:v>1327</c:v>
                </c:pt>
                <c:pt idx="16">
                  <c:v>807</c:v>
                </c:pt>
                <c:pt idx="17">
                  <c:v>426</c:v>
                </c:pt>
                <c:pt idx="18">
                  <c:v>144</c:v>
                </c:pt>
                <c:pt idx="19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4A-4223-8DB7-F04C1C26D1EA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List1!$B$3:$U$3</c:f>
              <c:numCache>
                <c:formatCode>General</c:formatCode>
                <c:ptCount val="20"/>
                <c:pt idx="4">
                  <c:v>1</c:v>
                </c:pt>
                <c:pt idx="5">
                  <c:v>4</c:v>
                </c:pt>
                <c:pt idx="6">
                  <c:v>10</c:v>
                </c:pt>
                <c:pt idx="7">
                  <c:v>30</c:v>
                </c:pt>
                <c:pt idx="8">
                  <c:v>65</c:v>
                </c:pt>
                <c:pt idx="9">
                  <c:v>142</c:v>
                </c:pt>
                <c:pt idx="10">
                  <c:v>186</c:v>
                </c:pt>
                <c:pt idx="11">
                  <c:v>288</c:v>
                </c:pt>
                <c:pt idx="12">
                  <c:v>353</c:v>
                </c:pt>
                <c:pt idx="13">
                  <c:v>564</c:v>
                </c:pt>
                <c:pt idx="14">
                  <c:v>809</c:v>
                </c:pt>
                <c:pt idx="15">
                  <c:v>871</c:v>
                </c:pt>
                <c:pt idx="16">
                  <c:v>716</c:v>
                </c:pt>
                <c:pt idx="17">
                  <c:v>499</c:v>
                </c:pt>
                <c:pt idx="18">
                  <c:v>255</c:v>
                </c:pt>
                <c:pt idx="19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E4A-4223-8DB7-F04C1C26D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tickLblSkip val="1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Počet případů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42827263779529"/>
          <c:y val="0.11219059837866405"/>
          <c:w val="0.58314406988188972"/>
          <c:h val="0.73825650227288475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dPt>
            <c:idx val="0"/>
            <c:bubble3D val="0"/>
            <c:spPr>
              <a:solidFill>
                <a:srgbClr val="66CC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58-47E2-8BCA-27FD795C8EAB}"/>
              </c:ext>
            </c:extLst>
          </c:dPt>
          <c:dPt>
            <c:idx val="1"/>
            <c:bubble3D val="0"/>
            <c:spPr>
              <a:solidFill>
                <a:srgbClr val="FF999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58-47E2-8BCA-27FD795C8EAB}"/>
              </c:ext>
            </c:extLst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458-47E2-8BCA-27FD795C8EAB}"/>
                </c:ext>
              </c:extLst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458-47E2-8BCA-27FD795C8E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6576" tIns="18288" rIns="36576" bIns="18288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List1!$A$2:$A$3</c:f>
              <c:strCache>
                <c:ptCount val="2"/>
                <c:pt idx="0">
                  <c:v>Muži</c:v>
                </c:pt>
                <c:pt idx="1">
                  <c:v>Ženy</c:v>
                </c:pt>
              </c:strCache>
            </c:strRef>
          </c:cat>
          <c:val>
            <c:numRef>
              <c:f>List1!$B$2:$B$3</c:f>
              <c:numCache>
                <c:formatCode>0.0\ %</c:formatCode>
                <c:ptCount val="2"/>
                <c:pt idx="0">
                  <c:v>0.69086776306992914</c:v>
                </c:pt>
                <c:pt idx="1">
                  <c:v>0.30913223693007086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58-47E2-8BCA-27FD795C8E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825511148374797"/>
          <c:y val="0.15573556917754688"/>
          <c:w val="0.5649483285265497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ysClr val="window" lastClr="FFFFFF">
                <a:lumMod val="65000"/>
              </a:sysClr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7CC-4CA9-9AFD-2C8D450C45B6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7CC-4CA9-9AFD-2C8D450C45B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Jihočeský kraj</c:v>
                </c:pt>
                <c:pt idx="1">
                  <c:v>Ústecký kraj</c:v>
                </c:pt>
                <c:pt idx="2">
                  <c:v>Kraj Vysočina</c:v>
                </c:pt>
                <c:pt idx="3">
                  <c:v>Liberecký kraj</c:v>
                </c:pt>
                <c:pt idx="4">
                  <c:v>Moravskoslezský kraj</c:v>
                </c:pt>
                <c:pt idx="5">
                  <c:v>Karlovarský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Olomoucký kraj</c:v>
                </c:pt>
                <c:pt idx="9">
                  <c:v>Královéhradecký kraj</c:v>
                </c:pt>
                <c:pt idx="10">
                  <c:v>Plzeňský kraj</c:v>
                </c:pt>
                <c:pt idx="11">
                  <c:v>Středočeský kraj</c:v>
                </c:pt>
                <c:pt idx="12">
                  <c:v>Jihomoravský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</c:formatCode>
                <c:ptCount val="15"/>
                <c:pt idx="0">
                  <c:v>175.51423530526941</c:v>
                </c:pt>
                <c:pt idx="1">
                  <c:v>174.70988316584152</c:v>
                </c:pt>
                <c:pt idx="2">
                  <c:v>171.56042621257632</c:v>
                </c:pt>
                <c:pt idx="3">
                  <c:v>154.73415473415474</c:v>
                </c:pt>
                <c:pt idx="4">
                  <c:v>150.06600047221215</c:v>
                </c:pt>
                <c:pt idx="5">
                  <c:v>144.7634287574077</c:v>
                </c:pt>
                <c:pt idx="6">
                  <c:v>142.20029496188505</c:v>
                </c:pt>
                <c:pt idx="7">
                  <c:v>137.50636373715048</c:v>
                </c:pt>
                <c:pt idx="8">
                  <c:v>135.74803647339562</c:v>
                </c:pt>
                <c:pt idx="9">
                  <c:v>133.84042987030952</c:v>
                </c:pt>
                <c:pt idx="10">
                  <c:v>130.78793997521913</c:v>
                </c:pt>
                <c:pt idx="11">
                  <c:v>120.65811763683837</c:v>
                </c:pt>
                <c:pt idx="12">
                  <c:v>119.2847168398298</c:v>
                </c:pt>
                <c:pt idx="13">
                  <c:v>111.88262307949175</c:v>
                </c:pt>
                <c:pt idx="14">
                  <c:v>94.372983568768589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7CC-4CA9-9AFD-2C8D450C45B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7CC-4CA9-9AFD-2C8D450C45B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7CC-4CA9-9AFD-2C8D450C45B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Jihočeský kraj</c:v>
                </c:pt>
                <c:pt idx="1">
                  <c:v>Ústecký kraj</c:v>
                </c:pt>
                <c:pt idx="2">
                  <c:v>Kraj Vysočina</c:v>
                </c:pt>
                <c:pt idx="3">
                  <c:v>Liberecký kraj</c:v>
                </c:pt>
                <c:pt idx="4">
                  <c:v>Moravskoslezský kraj</c:v>
                </c:pt>
                <c:pt idx="5">
                  <c:v>Karlovarský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Olomoucký kraj</c:v>
                </c:pt>
                <c:pt idx="9">
                  <c:v>Královéhradecký kraj</c:v>
                </c:pt>
                <c:pt idx="10">
                  <c:v>Plzeňský kraj</c:v>
                </c:pt>
                <c:pt idx="11">
                  <c:v>Středočeský kraj</c:v>
                </c:pt>
                <c:pt idx="12">
                  <c:v>Jihomoravský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97CC-4CA9-9AFD-2C8D450C45B6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ysClr val="windowText" lastClr="000000">
                <a:lumMod val="65000"/>
                <a:lumOff val="35000"/>
              </a:sysClr>
            </a:solidFill>
            <a:ln w="3175"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7CC-4CA9-9AFD-2C8D450C45B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7CC-4CA9-9AFD-2C8D450C45B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Jihočeský kraj</c:v>
                </c:pt>
                <c:pt idx="1">
                  <c:v>Ústecký kraj</c:v>
                </c:pt>
                <c:pt idx="2">
                  <c:v>Kraj Vysočina</c:v>
                </c:pt>
                <c:pt idx="3">
                  <c:v>Liberecký kraj</c:v>
                </c:pt>
                <c:pt idx="4">
                  <c:v>Moravskoslezský kraj</c:v>
                </c:pt>
                <c:pt idx="5">
                  <c:v>Karlovarský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Olomoucký kraj</c:v>
                </c:pt>
                <c:pt idx="9">
                  <c:v>Královéhradecký kraj</c:v>
                </c:pt>
                <c:pt idx="10">
                  <c:v>Plzeňský kraj</c:v>
                </c:pt>
                <c:pt idx="11">
                  <c:v>Středočeský kraj</c:v>
                </c:pt>
                <c:pt idx="12">
                  <c:v>Jihomoravský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7" formatCode="0.0">
                  <c:v>137.50636373715048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7CC-4CA9-9AFD-2C8D450C45B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cs-CZ" sz="1400" b="0" i="0" baseline="0" dirty="0">
                    <a:effectLst/>
                  </a:rPr>
                  <a:t>Počet případů na 100 000 obyvatel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7802540347410418"/>
              <c:y val="2.5372690749446796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List1!$B$2:$S$2</c:f>
              <c:numCache>
                <c:formatCode>0.0\ %</c:formatCode>
                <c:ptCount val="1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6.5129183735940238E-6</c:v>
                </c:pt>
                <c:pt idx="4">
                  <c:v>3.8537873094783897E-6</c:v>
                </c:pt>
                <c:pt idx="5">
                  <c:v>3.592715410234209E-5</c:v>
                </c:pt>
                <c:pt idx="6">
                  <c:v>1.1882457623840079E-4</c:v>
                </c:pt>
                <c:pt idx="7">
                  <c:v>2.6619717567432223E-4</c:v>
                </c:pt>
                <c:pt idx="8">
                  <c:v>6.772923031619244E-4</c:v>
                </c:pt>
                <c:pt idx="9">
                  <c:v>1.3231316755639459E-3</c:v>
                </c:pt>
                <c:pt idx="10">
                  <c:v>2.3927756197188741E-3</c:v>
                </c:pt>
                <c:pt idx="11">
                  <c:v>3.3252349032579106E-3</c:v>
                </c:pt>
                <c:pt idx="12">
                  <c:v>4.2153490648650987E-3</c:v>
                </c:pt>
                <c:pt idx="13">
                  <c:v>5.2633689571511639E-3</c:v>
                </c:pt>
                <c:pt idx="14">
                  <c:v>5.7325193205083275E-3</c:v>
                </c:pt>
                <c:pt idx="15">
                  <c:v>6.7250716163716985E-3</c:v>
                </c:pt>
                <c:pt idx="16">
                  <c:v>7.6858502005409945E-3</c:v>
                </c:pt>
                <c:pt idx="17">
                  <c:v>9.1393582038779911E-3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35-409B-BE4C-90561DD9DF5C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List1!$B$3:$S$3</c:f>
              <c:numCache>
                <c:formatCode>0.0\ %</c:formatCode>
                <c:ptCount val="1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7.8025943626255729E-6</c:v>
                </c:pt>
                <c:pt idx="5">
                  <c:v>0</c:v>
                </c:pt>
                <c:pt idx="6">
                  <c:v>2.0353748142720484E-5</c:v>
                </c:pt>
                <c:pt idx="7">
                  <c:v>3.8348179557133308E-5</c:v>
                </c:pt>
                <c:pt idx="8">
                  <c:v>1.9088389423505187E-4</c:v>
                </c:pt>
                <c:pt idx="9">
                  <c:v>2.8957653185985352E-4</c:v>
                </c:pt>
                <c:pt idx="10">
                  <c:v>5.0662579544087964E-4</c:v>
                </c:pt>
                <c:pt idx="11">
                  <c:v>7.4395826804172019E-4</c:v>
                </c:pt>
                <c:pt idx="12">
                  <c:v>1.1340835732356277E-3</c:v>
                </c:pt>
                <c:pt idx="13">
                  <c:v>1.6315094122132667E-3</c:v>
                </c:pt>
                <c:pt idx="14">
                  <c:v>2.243763656894807E-3</c:v>
                </c:pt>
                <c:pt idx="15">
                  <c:v>2.8025119826230551E-3</c:v>
                </c:pt>
                <c:pt idx="16">
                  <c:v>3.9961202715809892E-3</c:v>
                </c:pt>
                <c:pt idx="17">
                  <c:v>4.571600274725275E-3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35-409B-BE4C-90561DD9DF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Celkem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List1!$B$4:$S$4</c:f>
              <c:numCache>
                <c:formatCode>0.0\ %</c:formatCode>
                <c:ptCount val="1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3.3708622665677881E-6</c:v>
                </c:pt>
                <c:pt idx="4">
                  <c:v>5.8160950737674723E-6</c:v>
                </c:pt>
                <c:pt idx="5">
                  <c:v>1.8305429756574394E-5</c:v>
                </c:pt>
                <c:pt idx="6">
                  <c:v>7.0842100043213687E-5</c:v>
                </c:pt>
                <c:pt idx="7">
                  <c:v>1.5446732948821615E-4</c:v>
                </c:pt>
                <c:pt idx="8">
                  <c:v>4.3852306431421738E-4</c:v>
                </c:pt>
                <c:pt idx="9">
                  <c:v>8.1385025155371413E-4</c:v>
                </c:pt>
                <c:pt idx="10">
                  <c:v>1.4600996764753144E-3</c:v>
                </c:pt>
                <c:pt idx="11">
                  <c:v>2.0349990557018771E-3</c:v>
                </c:pt>
                <c:pt idx="12">
                  <c:v>2.651549935064083E-3</c:v>
                </c:pt>
                <c:pt idx="13">
                  <c:v>3.3360781084578284E-3</c:v>
                </c:pt>
                <c:pt idx="14">
                  <c:v>3.7890299495122789E-3</c:v>
                </c:pt>
                <c:pt idx="15">
                  <c:v>4.4155765564957792E-3</c:v>
                </c:pt>
                <c:pt idx="16">
                  <c:v>5.3713908251777423E-3</c:v>
                </c:pt>
                <c:pt idx="17">
                  <c:v>6.0387969026580906E-3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435-409B-BE4C-90561DD9DF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01064272"/>
        <c:axId val="1601066352"/>
      </c:line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</a:t>
                </a:r>
                <a:r>
                  <a:rPr lang="cs-CZ" baseline="0" dirty="0"/>
                  <a:t> populace ČR daného věku s onemocněním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2.4693832217608847E-2"/>
              <c:y val="8.186083924782636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7726329303938618"/>
          <c:y val="0.10574555917853035"/>
          <c:w val="0.46386373711110696"/>
          <c:h val="6.570177733785113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List1!$B$2:$U$2</c:f>
              <c:numCache>
                <c:formatCode>General</c:formatCode>
                <c:ptCount val="20"/>
                <c:pt idx="0">
                  <c:v>6</c:v>
                </c:pt>
                <c:pt idx="1">
                  <c:v>11</c:v>
                </c:pt>
                <c:pt idx="2">
                  <c:v>13</c:v>
                </c:pt>
                <c:pt idx="3">
                  <c:v>45</c:v>
                </c:pt>
                <c:pt idx="4">
                  <c:v>302</c:v>
                </c:pt>
                <c:pt idx="5">
                  <c:v>778</c:v>
                </c:pt>
                <c:pt idx="6">
                  <c:v>1835</c:v>
                </c:pt>
                <c:pt idx="7">
                  <c:v>3435</c:v>
                </c:pt>
                <c:pt idx="8">
                  <c:v>7363</c:v>
                </c:pt>
                <c:pt idx="9">
                  <c:v>17087</c:v>
                </c:pt>
                <c:pt idx="10">
                  <c:v>25899</c:v>
                </c:pt>
                <c:pt idx="11">
                  <c:v>38113</c:v>
                </c:pt>
                <c:pt idx="12">
                  <c:v>50426</c:v>
                </c:pt>
                <c:pt idx="13">
                  <c:v>75949</c:v>
                </c:pt>
                <c:pt idx="14">
                  <c:v>95127</c:v>
                </c:pt>
                <c:pt idx="15">
                  <c:v>94842</c:v>
                </c:pt>
                <c:pt idx="16">
                  <c:v>61178</c:v>
                </c:pt>
                <c:pt idx="17">
                  <c:v>31420</c:v>
                </c:pt>
                <c:pt idx="18">
                  <c:v>13286</c:v>
                </c:pt>
                <c:pt idx="19">
                  <c:v>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4A-4223-8DB7-F04C1C26D1EA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List1!$B$3:$U$3</c:f>
              <c:numCache>
                <c:formatCode>General</c:formatCode>
                <c:ptCount val="20"/>
                <c:pt idx="0">
                  <c:v>6</c:v>
                </c:pt>
                <c:pt idx="1">
                  <c:v>5</c:v>
                </c:pt>
                <c:pt idx="2">
                  <c:v>6</c:v>
                </c:pt>
                <c:pt idx="3">
                  <c:v>27</c:v>
                </c:pt>
                <c:pt idx="4">
                  <c:v>209</c:v>
                </c:pt>
                <c:pt idx="5">
                  <c:v>539</c:v>
                </c:pt>
                <c:pt idx="6">
                  <c:v>1264</c:v>
                </c:pt>
                <c:pt idx="7">
                  <c:v>1933</c:v>
                </c:pt>
                <c:pt idx="8">
                  <c:v>3851</c:v>
                </c:pt>
                <c:pt idx="9">
                  <c:v>8341</c:v>
                </c:pt>
                <c:pt idx="10">
                  <c:v>12608</c:v>
                </c:pt>
                <c:pt idx="11">
                  <c:v>20063</c:v>
                </c:pt>
                <c:pt idx="12">
                  <c:v>28988</c:v>
                </c:pt>
                <c:pt idx="13">
                  <c:v>50648</c:v>
                </c:pt>
                <c:pt idx="14">
                  <c:v>76264</c:v>
                </c:pt>
                <c:pt idx="15">
                  <c:v>98213</c:v>
                </c:pt>
                <c:pt idx="16">
                  <c:v>83151</c:v>
                </c:pt>
                <c:pt idx="17">
                  <c:v>57227</c:v>
                </c:pt>
                <c:pt idx="18">
                  <c:v>31407</c:v>
                </c:pt>
                <c:pt idx="19">
                  <c:v>8596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E4A-4223-8DB7-F04C1C26D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tickLblSkip val="1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Počet případů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42827263779529"/>
          <c:y val="0.11219059837866405"/>
          <c:w val="0.58314406988188972"/>
          <c:h val="0.73825650227288475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dPt>
            <c:idx val="0"/>
            <c:bubble3D val="0"/>
            <c:spPr>
              <a:solidFill>
                <a:srgbClr val="66CC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58-47E2-8BCA-27FD795C8EAB}"/>
              </c:ext>
            </c:extLst>
          </c:dPt>
          <c:dPt>
            <c:idx val="1"/>
            <c:bubble3D val="0"/>
            <c:spPr>
              <a:solidFill>
                <a:srgbClr val="FF999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58-47E2-8BCA-27FD795C8EAB}"/>
              </c:ext>
            </c:extLst>
          </c:dPt>
          <c:dLbls>
            <c:dLbl>
              <c:idx val="0"/>
              <c:layout>
                <c:manualLayout>
                  <c:x val="-0.19604084645669298"/>
                  <c:y val="2.2636216483914607E-2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458-47E2-8BCA-27FD795C8EAB}"/>
                </c:ext>
              </c:extLst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458-47E2-8BCA-27FD795C8E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6576" tIns="18288" rIns="36576" bIns="18288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List1!$A$2:$A$3</c:f>
              <c:strCache>
                <c:ptCount val="2"/>
                <c:pt idx="0">
                  <c:v>Muži</c:v>
                </c:pt>
                <c:pt idx="1">
                  <c:v>Ženy</c:v>
                </c:pt>
              </c:strCache>
            </c:strRef>
          </c:cat>
          <c:val>
            <c:numRef>
              <c:f>List1!$B$2:$B$3</c:f>
              <c:numCache>
                <c:formatCode>0.0\ %</c:formatCode>
                <c:ptCount val="2"/>
                <c:pt idx="0">
                  <c:v>0.51808144276652557</c:v>
                </c:pt>
                <c:pt idx="1">
                  <c:v>0.48191855723347443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58-47E2-8BCA-27FD795C8E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94E1-47AD-93C4-1BC4BB542571}"/>
              </c:ext>
            </c:extLst>
          </c:dPt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Jihomoravský kraj</c:v>
                </c:pt>
                <c:pt idx="2">
                  <c:v>Jihočeský kraj</c:v>
                </c:pt>
                <c:pt idx="3">
                  <c:v>Vysočina</c:v>
                </c:pt>
                <c:pt idx="4">
                  <c:v>Zlínský kraj</c:v>
                </c:pt>
                <c:pt idx="5">
                  <c:v>Moravskoslezský kraj</c:v>
                </c:pt>
                <c:pt idx="6">
                  <c:v>ČR</c:v>
                </c:pt>
                <c:pt idx="7">
                  <c:v>Hlavní město Praha</c:v>
                </c:pt>
                <c:pt idx="8">
                  <c:v>Středočeský kraj</c:v>
                </c:pt>
                <c:pt idx="9">
                  <c:v>Olomoucký kraj</c:v>
                </c:pt>
                <c:pt idx="10">
                  <c:v>Pardubický kraj</c:v>
                </c:pt>
                <c:pt idx="11">
                  <c:v>Karlovarský kraj</c:v>
                </c:pt>
                <c:pt idx="12">
                  <c:v>Královéhradecký kraj</c:v>
                </c:pt>
                <c:pt idx="13">
                  <c:v>Ústecký kraj</c:v>
                </c:pt>
                <c:pt idx="14">
                  <c:v>Liberecký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1359.5294225056816</c:v>
                </c:pt>
                <c:pt idx="1">
                  <c:v>1031.3438201294641</c:v>
                </c:pt>
                <c:pt idx="2">
                  <c:v>1021.8409332243451</c:v>
                </c:pt>
                <c:pt idx="3">
                  <c:v>1010.8888717275464</c:v>
                </c:pt>
                <c:pt idx="4">
                  <c:v>980.12205033543182</c:v>
                </c:pt>
                <c:pt idx="5">
                  <c:v>966.8652308603065</c:v>
                </c:pt>
                <c:pt idx="6">
                  <c:v>951.14423072953628</c:v>
                </c:pt>
                <c:pt idx="7">
                  <c:v>898.22434954922676</c:v>
                </c:pt>
                <c:pt idx="8">
                  <c:v>882.79736802340756</c:v>
                </c:pt>
                <c:pt idx="9">
                  <c:v>882.6540931384942</c:v>
                </c:pt>
                <c:pt idx="10">
                  <c:v>876.62092882991556</c:v>
                </c:pt>
                <c:pt idx="11">
                  <c:v>864.18121371709765</c:v>
                </c:pt>
                <c:pt idx="12">
                  <c:v>853.04040405854028</c:v>
                </c:pt>
                <c:pt idx="13">
                  <c:v>813.27072410311541</c:v>
                </c:pt>
                <c:pt idx="14">
                  <c:v>763.65346727960105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Jihomoravský kraj</c:v>
                </c:pt>
                <c:pt idx="2">
                  <c:v>Jihočeský kraj</c:v>
                </c:pt>
                <c:pt idx="3">
                  <c:v>Vysočina</c:v>
                </c:pt>
                <c:pt idx="4">
                  <c:v>Zlínský kraj</c:v>
                </c:pt>
                <c:pt idx="5">
                  <c:v>Moravskoslezský kraj</c:v>
                </c:pt>
                <c:pt idx="6">
                  <c:v>ČR</c:v>
                </c:pt>
                <c:pt idx="7">
                  <c:v>Hlavní město Praha</c:v>
                </c:pt>
                <c:pt idx="8">
                  <c:v>Středočeský kraj</c:v>
                </c:pt>
                <c:pt idx="9">
                  <c:v>Olomoucký kraj</c:v>
                </c:pt>
                <c:pt idx="10">
                  <c:v>Pardubický kraj</c:v>
                </c:pt>
                <c:pt idx="11">
                  <c:v>Karlovarský kraj</c:v>
                </c:pt>
                <c:pt idx="12">
                  <c:v>Královéhradecký kraj</c:v>
                </c:pt>
                <c:pt idx="13">
                  <c:v>Ústecký kraj</c:v>
                </c:pt>
                <c:pt idx="14">
                  <c:v>Liberecký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3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10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825511148374797"/>
          <c:y val="0.15573556917754688"/>
          <c:w val="0.5649483285265497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ysClr val="window" lastClr="FFFFFF">
                <a:lumMod val="65000"/>
              </a:sysClr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7CC-4CA9-9AFD-2C8D450C45B6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7CC-4CA9-9AFD-2C8D450C45B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Karlovarský kraj</c:v>
                </c:pt>
                <c:pt idx="2">
                  <c:v>Kraj Vysočina</c:v>
                </c:pt>
                <c:pt idx="3">
                  <c:v>Ústecký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Pardubický kraj</c:v>
                </c:pt>
              </c:strCache>
            </c:strRef>
          </c:cat>
          <c:val>
            <c:numRef>
              <c:f>List1!$B$2:$B$16</c:f>
              <c:numCache>
                <c:formatCode>0.0</c:formatCode>
                <c:ptCount val="15"/>
                <c:pt idx="0">
                  <c:v>11726.742080573511</c:v>
                </c:pt>
                <c:pt idx="1">
                  <c:v>9967.3180455920046</c:v>
                </c:pt>
                <c:pt idx="2">
                  <c:v>9824.0103361772017</c:v>
                </c:pt>
                <c:pt idx="3">
                  <c:v>9515.7829463468424</c:v>
                </c:pt>
                <c:pt idx="4">
                  <c:v>9489.5885833978573</c:v>
                </c:pt>
                <c:pt idx="5">
                  <c:v>9220.0600071226054</c:v>
                </c:pt>
                <c:pt idx="6">
                  <c:v>9032.9570541076628</c:v>
                </c:pt>
                <c:pt idx="7">
                  <c:v>8806.3843077235015</c:v>
                </c:pt>
                <c:pt idx="8">
                  <c:v>8638.2506382506381</c:v>
                </c:pt>
                <c:pt idx="9">
                  <c:v>8619.2651549316142</c:v>
                </c:pt>
                <c:pt idx="10">
                  <c:v>8425.9884487042491</c:v>
                </c:pt>
                <c:pt idx="11">
                  <c:v>8354.5884100570474</c:v>
                </c:pt>
                <c:pt idx="12">
                  <c:v>8235.5879008251395</c:v>
                </c:pt>
                <c:pt idx="13">
                  <c:v>7816.8047235956565</c:v>
                </c:pt>
                <c:pt idx="14">
                  <c:v>7769.1527200992759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7CC-4CA9-9AFD-2C8D450C45B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7CC-4CA9-9AFD-2C8D450C45B6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97CC-4CA9-9AFD-2C8D450C45B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Karlovarský kraj</c:v>
                </c:pt>
                <c:pt idx="2">
                  <c:v>Kraj Vysočina</c:v>
                </c:pt>
                <c:pt idx="3">
                  <c:v>Ústecký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Pardubický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97CC-4CA9-9AFD-2C8D450C45B6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ysClr val="windowText" lastClr="000000">
                <a:lumMod val="65000"/>
                <a:lumOff val="35000"/>
              </a:sysClr>
            </a:solidFill>
            <a:ln w="3175"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97CC-4CA9-9AFD-2C8D450C45B6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97CC-4CA9-9AFD-2C8D450C45B6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Karlovarský kraj</c:v>
                </c:pt>
                <c:pt idx="2">
                  <c:v>Kraj Vysočina</c:v>
                </c:pt>
                <c:pt idx="3">
                  <c:v>Ústecký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Jihomoravský kraj</c:v>
                </c:pt>
                <c:pt idx="8">
                  <c:v>Liberecký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Olomoucký kraj</c:v>
                </c:pt>
                <c:pt idx="12">
                  <c:v>Královéhradecký kraj</c:v>
                </c:pt>
                <c:pt idx="13">
                  <c:v>Jihočeský kraj</c:v>
                </c:pt>
                <c:pt idx="14">
                  <c:v>Pardubický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0.0">
                  <c:v>9220.0600071226054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7CC-4CA9-9AFD-2C8D450C45B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cs-CZ" sz="1400" b="0" i="0" baseline="0" dirty="0">
                    <a:effectLst/>
                  </a:rPr>
                  <a:t>Počet případů na 100 000 obyvatel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7802540347410418"/>
              <c:y val="2.5372690749446796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List1!$B$2:$S$2</c:f>
              <c:numCache>
                <c:formatCode>0.0\ %</c:formatCode>
                <c:ptCount val="18"/>
                <c:pt idx="0">
                  <c:v>2.1964666173681938E-5</c:v>
                </c:pt>
                <c:pt idx="1">
                  <c:v>3.6294047776164706E-5</c:v>
                </c:pt>
                <c:pt idx="2">
                  <c:v>4.2646441318496746E-5</c:v>
                </c:pt>
                <c:pt idx="3">
                  <c:v>1.4654066340586552E-4</c:v>
                </c:pt>
                <c:pt idx="4">
                  <c:v>1.1638437674624737E-3</c:v>
                </c:pt>
                <c:pt idx="5">
                  <c:v>2.7951325891622148E-3</c:v>
                </c:pt>
                <c:pt idx="6">
                  <c:v>5.0707697069178014E-3</c:v>
                </c:pt>
                <c:pt idx="7">
                  <c:v>9.0533395885276924E-3</c:v>
                </c:pt>
                <c:pt idx="8">
                  <c:v>1.8068489957178441E-2</c:v>
                </c:pt>
                <c:pt idx="9">
                  <c:v>3.5603702268285263E-2</c:v>
                </c:pt>
                <c:pt idx="10">
                  <c:v>6.4822694325417485E-2</c:v>
                </c:pt>
                <c:pt idx="11">
                  <c:v>0.11156221643298306</c:v>
                </c:pt>
                <c:pt idx="12">
                  <c:v>0.16790141543829976</c:v>
                </c:pt>
                <c:pt idx="13">
                  <c:v>0.25380800566772937</c:v>
                </c:pt>
                <c:pt idx="14">
                  <c:v>0.35091207554825976</c:v>
                </c:pt>
                <c:pt idx="15">
                  <c:v>0.46522191264764745</c:v>
                </c:pt>
                <c:pt idx="16">
                  <c:v>0.57063706743773901</c:v>
                </c:pt>
                <c:pt idx="17">
                  <c:v>0.71255244358770831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35-409B-BE4C-90561DD9DF5C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List1!$B$3:$S$3</c:f>
              <c:numCache>
                <c:formatCode>0.0\ %</c:formatCode>
                <c:ptCount val="18"/>
                <c:pt idx="0">
                  <c:v>2.2795313283588895E-5</c:v>
                </c:pt>
                <c:pt idx="1">
                  <c:v>1.7313259186415323E-5</c:v>
                </c:pt>
                <c:pt idx="2">
                  <c:v>2.0598878047775664E-5</c:v>
                </c:pt>
                <c:pt idx="3">
                  <c:v>9.4327098428580411E-5</c:v>
                </c:pt>
                <c:pt idx="4">
                  <c:v>8.1537111089437242E-4</c:v>
                </c:pt>
                <c:pt idx="5">
                  <c:v>2.0116068596167124E-3</c:v>
                </c:pt>
                <c:pt idx="6">
                  <c:v>3.6753053789140983E-3</c:v>
                </c:pt>
                <c:pt idx="7">
                  <c:v>5.2947879345670492E-3</c:v>
                </c:pt>
                <c:pt idx="8">
                  <c:v>9.8012516893224641E-3</c:v>
                </c:pt>
                <c:pt idx="9">
                  <c:v>1.7891539646244729E-2</c:v>
                </c:pt>
                <c:pt idx="10">
                  <c:v>3.2260293075346516E-2</c:v>
                </c:pt>
                <c:pt idx="11">
                  <c:v>5.8763916266618241E-2</c:v>
                </c:pt>
                <c:pt idx="12">
                  <c:v>9.3660440515539525E-2</c:v>
                </c:pt>
                <c:pt idx="13">
                  <c:v>0.14969689983655349</c:v>
                </c:pt>
                <c:pt idx="14">
                  <c:v>0.22368417193388962</c:v>
                </c:pt>
                <c:pt idx="15">
                  <c:v>0.33648301876449649</c:v>
                </c:pt>
                <c:pt idx="16">
                  <c:v>0.46086185395593737</c:v>
                </c:pt>
                <c:pt idx="17">
                  <c:v>0.61412903502747251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35-409B-BE4C-90561DD9DF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  <c:pt idx="0">
                  <c:v>Celkem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List1!$B$1:$S$1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List1!$B$4:$S$4</c:f>
              <c:numCache>
                <c:formatCode>0.0\ %</c:formatCode>
                <c:ptCount val="18"/>
                <c:pt idx="0">
                  <c:v>2.2231608901536205E-5</c:v>
                </c:pt>
                <c:pt idx="1">
                  <c:v>2.703268927951125E-5</c:v>
                </c:pt>
                <c:pt idx="2">
                  <c:v>3.1873311972622504E-5</c:v>
                </c:pt>
                <c:pt idx="3">
                  <c:v>1.2135104159644037E-4</c:v>
                </c:pt>
                <c:pt idx="4">
                  <c:v>9.9067486089839292E-4</c:v>
                </c:pt>
                <c:pt idx="5">
                  <c:v>2.4108250989408478E-3</c:v>
                </c:pt>
                <c:pt idx="6">
                  <c:v>4.3907933606783843E-3</c:v>
                </c:pt>
                <c:pt idx="7">
                  <c:v>7.2102663016760373E-3</c:v>
                </c:pt>
                <c:pt idx="8">
                  <c:v>1.4010249695782432E-2</c:v>
                </c:pt>
                <c:pt idx="9">
                  <c:v>2.6876083372088109E-2</c:v>
                </c:pt>
                <c:pt idx="10">
                  <c:v>4.8721021006962677E-2</c:v>
                </c:pt>
                <c:pt idx="11">
                  <c:v>8.5171298607562881E-2</c:v>
                </c:pt>
                <c:pt idx="12">
                  <c:v>0.13022274987209592</c:v>
                </c:pt>
                <c:pt idx="13">
                  <c:v>0.19856016939183627</c:v>
                </c:pt>
                <c:pt idx="14">
                  <c:v>0.2800369262944627</c:v>
                </c:pt>
                <c:pt idx="15">
                  <c:v>0.38942399822489382</c:v>
                </c:pt>
                <c:pt idx="16">
                  <c:v>0.50177829540911223</c:v>
                </c:pt>
                <c:pt idx="17">
                  <c:v>0.64574334020498403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435-409B-BE4C-90561DD9DF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01064272"/>
        <c:axId val="1601066352"/>
      </c:line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noMultiLvlLbl val="0"/>
      </c:catAx>
      <c:valAx>
        <c:axId val="16010663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</a:t>
                </a:r>
                <a:r>
                  <a:rPr lang="cs-CZ" baseline="0" dirty="0"/>
                  <a:t> populace ČR daného věku s onemocněním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2.2208283141225183E-2"/>
              <c:y val="5.9429963058441129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7726329303938618"/>
          <c:y val="0.10574555917853035"/>
          <c:w val="0.46386373711110696"/>
          <c:h val="6.570177733785113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825511148374797"/>
          <c:y val="0.15573556917754688"/>
          <c:w val="0.5649483285265497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ysClr val="window" lastClr="FFFFFF">
                <a:lumMod val="65000"/>
              </a:sysClr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83B-4A16-800B-F68F2FE3FEFE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83B-4A16-800B-F68F2FE3FEFE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Kraj Vysočina</c:v>
                </c:pt>
                <c:pt idx="2">
                  <c:v>Plzeňský kraj</c:v>
                </c:pt>
                <c:pt idx="3">
                  <c:v>Karlovarský kraj</c:v>
                </c:pt>
                <c:pt idx="4">
                  <c:v>Ústecký kraj</c:v>
                </c:pt>
                <c:pt idx="5">
                  <c:v>Královéhradecký kraj</c:v>
                </c:pt>
                <c:pt idx="6">
                  <c:v>Zlínský kraj</c:v>
                </c:pt>
                <c:pt idx="7">
                  <c:v>Česká republika</c:v>
                </c:pt>
                <c:pt idx="8">
                  <c:v>Pardubický kraj</c:v>
                </c:pt>
                <c:pt idx="9">
                  <c:v>Středočeský kraj</c:v>
                </c:pt>
                <c:pt idx="10">
                  <c:v>Jihomoravský kraj</c:v>
                </c:pt>
                <c:pt idx="11">
                  <c:v>Olomoucký kraj</c:v>
                </c:pt>
                <c:pt idx="12">
                  <c:v>Liberecký kraj</c:v>
                </c:pt>
                <c:pt idx="13">
                  <c:v>Jihočeský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</c:formatCode>
                <c:ptCount val="15"/>
                <c:pt idx="0">
                  <c:v>4093.0375593521112</c:v>
                </c:pt>
                <c:pt idx="1">
                  <c:v>3864.0746278183201</c:v>
                </c:pt>
                <c:pt idx="2">
                  <c:v>3659.9316887050359</c:v>
                </c:pt>
                <c:pt idx="3">
                  <c:v>3582.8101056400101</c:v>
                </c:pt>
                <c:pt idx="4">
                  <c:v>3572.4480053544885</c:v>
                </c:pt>
                <c:pt idx="5">
                  <c:v>3513.0867196159766</c:v>
                </c:pt>
                <c:pt idx="6">
                  <c:v>3479.3774506597633</c:v>
                </c:pt>
                <c:pt idx="7">
                  <c:v>3445.8131343857654</c:v>
                </c:pt>
                <c:pt idx="8">
                  <c:v>3426.0086979809071</c:v>
                </c:pt>
                <c:pt idx="9">
                  <c:v>3380.7715086884191</c:v>
                </c:pt>
                <c:pt idx="10">
                  <c:v>3341.443712984129</c:v>
                </c:pt>
                <c:pt idx="11">
                  <c:v>3325.7478784430855</c:v>
                </c:pt>
                <c:pt idx="12">
                  <c:v>3271.839271839272</c:v>
                </c:pt>
                <c:pt idx="13">
                  <c:v>3271.6281544402959</c:v>
                </c:pt>
                <c:pt idx="14">
                  <c:v>2687.1197248994786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883B-4A16-800B-F68F2FE3FEFE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83B-4A16-800B-F68F2FE3FEFE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883B-4A16-800B-F68F2FE3FEFE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Kraj Vysočina</c:v>
                </c:pt>
                <c:pt idx="2">
                  <c:v>Plzeňský kraj</c:v>
                </c:pt>
                <c:pt idx="3">
                  <c:v>Karlovarský kraj</c:v>
                </c:pt>
                <c:pt idx="4">
                  <c:v>Ústecký kraj</c:v>
                </c:pt>
                <c:pt idx="5">
                  <c:v>Královéhradecký kraj</c:v>
                </c:pt>
                <c:pt idx="6">
                  <c:v>Zlínský kraj</c:v>
                </c:pt>
                <c:pt idx="7">
                  <c:v>Česká republika</c:v>
                </c:pt>
                <c:pt idx="8">
                  <c:v>Pardubický kraj</c:v>
                </c:pt>
                <c:pt idx="9">
                  <c:v>Středočeský kraj</c:v>
                </c:pt>
                <c:pt idx="10">
                  <c:v>Jihomoravský kraj</c:v>
                </c:pt>
                <c:pt idx="11">
                  <c:v>Olomoucký kraj</c:v>
                </c:pt>
                <c:pt idx="12">
                  <c:v>Liberecký kraj</c:v>
                </c:pt>
                <c:pt idx="13">
                  <c:v>Jihočeský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883B-4A16-800B-F68F2FE3FEFE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ysClr val="windowText" lastClr="000000">
                <a:lumMod val="65000"/>
                <a:lumOff val="35000"/>
              </a:sysClr>
            </a:solidFill>
            <a:ln w="3175"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883B-4A16-800B-F68F2FE3FEFE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883B-4A16-800B-F68F2FE3FEFE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Kraj Vysočina</c:v>
                </c:pt>
                <c:pt idx="2">
                  <c:v>Plzeňský kraj</c:v>
                </c:pt>
                <c:pt idx="3">
                  <c:v>Karlovarský kraj</c:v>
                </c:pt>
                <c:pt idx="4">
                  <c:v>Ústecký kraj</c:v>
                </c:pt>
                <c:pt idx="5">
                  <c:v>Královéhradecký kraj</c:v>
                </c:pt>
                <c:pt idx="6">
                  <c:v>Zlínský kraj</c:v>
                </c:pt>
                <c:pt idx="7">
                  <c:v>Česká republika</c:v>
                </c:pt>
                <c:pt idx="8">
                  <c:v>Pardubický kraj</c:v>
                </c:pt>
                <c:pt idx="9">
                  <c:v>Středočeský kraj</c:v>
                </c:pt>
                <c:pt idx="10">
                  <c:v>Jihomoravský kraj</c:v>
                </c:pt>
                <c:pt idx="11">
                  <c:v>Olomoucký kraj</c:v>
                </c:pt>
                <c:pt idx="12">
                  <c:v>Liberecký kraj</c:v>
                </c:pt>
                <c:pt idx="13">
                  <c:v>Jihočeský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7" formatCode="0.0">
                  <c:v>3445.8131343857654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83B-4A16-800B-F68F2FE3FEF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cs-CZ" sz="1400" b="0" i="0" baseline="0" dirty="0">
                    <a:effectLst/>
                  </a:rPr>
                  <a:t>Počet případů na 100 000 obyvatel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37802540347410418"/>
              <c:y val="2.5372690749446796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593885744984623"/>
          <c:y val="6.5838885523924889E-2"/>
          <c:w val="0.84672010270993348"/>
          <c:h val="0.69691895484218314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List1!$A$2:$A$18</c:f>
              <c:strCache>
                <c:ptCount val="17"/>
                <c:pt idx="0">
                  <c:v>&lt; 20</c:v>
                </c:pt>
                <c:pt idx="1">
                  <c:v>20–24</c:v>
                </c:pt>
                <c:pt idx="2">
                  <c:v>25–29</c:v>
                </c:pt>
                <c:pt idx="3">
                  <c:v>30–34</c:v>
                </c:pt>
                <c:pt idx="4">
                  <c:v>35–39</c:v>
                </c:pt>
                <c:pt idx="5">
                  <c:v>40–44</c:v>
                </c:pt>
                <c:pt idx="6">
                  <c:v>45–49</c:v>
                </c:pt>
                <c:pt idx="7">
                  <c:v>50–54</c:v>
                </c:pt>
                <c:pt idx="8">
                  <c:v>55–59</c:v>
                </c:pt>
                <c:pt idx="9">
                  <c:v>60–64</c:v>
                </c:pt>
                <c:pt idx="10">
                  <c:v>65–69</c:v>
                </c:pt>
                <c:pt idx="11">
                  <c:v>70–74</c:v>
                </c:pt>
                <c:pt idx="12">
                  <c:v>75–79</c:v>
                </c:pt>
                <c:pt idx="13">
                  <c:v>80–84</c:v>
                </c:pt>
                <c:pt idx="14">
                  <c:v>85–89</c:v>
                </c:pt>
                <c:pt idx="15">
                  <c:v>90–94</c:v>
                </c:pt>
                <c:pt idx="16">
                  <c:v>95+</c:v>
                </c:pt>
              </c:strCache>
            </c:strRef>
          </c:cat>
          <c:val>
            <c:numRef>
              <c:f>List1!$B$2:$B$18</c:f>
              <c:numCache>
                <c:formatCode>General</c:formatCode>
                <c:ptCount val="17"/>
                <c:pt idx="0" formatCode="0">
                  <c:v>1271</c:v>
                </c:pt>
                <c:pt idx="1">
                  <c:v>243</c:v>
                </c:pt>
                <c:pt idx="2">
                  <c:v>287</c:v>
                </c:pt>
                <c:pt idx="3">
                  <c:v>405</c:v>
                </c:pt>
                <c:pt idx="4">
                  <c:v>770</c:v>
                </c:pt>
                <c:pt idx="5">
                  <c:v>1628</c:v>
                </c:pt>
                <c:pt idx="6">
                  <c:v>3719</c:v>
                </c:pt>
                <c:pt idx="7">
                  <c:v>6018</c:v>
                </c:pt>
                <c:pt idx="8">
                  <c:v>9736</c:v>
                </c:pt>
                <c:pt idx="9">
                  <c:v>14063</c:v>
                </c:pt>
                <c:pt idx="10">
                  <c:v>23671</c:v>
                </c:pt>
                <c:pt idx="11">
                  <c:v>33870</c:v>
                </c:pt>
                <c:pt idx="12">
                  <c:v>38694</c:v>
                </c:pt>
                <c:pt idx="13">
                  <c:v>28770</c:v>
                </c:pt>
                <c:pt idx="14">
                  <c:v>17343</c:v>
                </c:pt>
                <c:pt idx="15">
                  <c:v>8084</c:v>
                </c:pt>
                <c:pt idx="16">
                  <c:v>1602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86-4DA1-89A8-347A259ABF07}"/>
            </c:ext>
          </c:extLst>
        </c:ser>
        <c:ser>
          <c:idx val="0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List1!$A$2:$A$18</c:f>
              <c:strCache>
                <c:ptCount val="17"/>
                <c:pt idx="0">
                  <c:v>&lt; 20</c:v>
                </c:pt>
                <c:pt idx="1">
                  <c:v>20–24</c:v>
                </c:pt>
                <c:pt idx="2">
                  <c:v>25–29</c:v>
                </c:pt>
                <c:pt idx="3">
                  <c:v>30–34</c:v>
                </c:pt>
                <c:pt idx="4">
                  <c:v>35–39</c:v>
                </c:pt>
                <c:pt idx="5">
                  <c:v>40–44</c:v>
                </c:pt>
                <c:pt idx="6">
                  <c:v>45–49</c:v>
                </c:pt>
                <c:pt idx="7">
                  <c:v>50–54</c:v>
                </c:pt>
                <c:pt idx="8">
                  <c:v>55–59</c:v>
                </c:pt>
                <c:pt idx="9">
                  <c:v>60–64</c:v>
                </c:pt>
                <c:pt idx="10">
                  <c:v>65–69</c:v>
                </c:pt>
                <c:pt idx="11">
                  <c:v>70–74</c:v>
                </c:pt>
                <c:pt idx="12">
                  <c:v>75–79</c:v>
                </c:pt>
                <c:pt idx="13">
                  <c:v>80–84</c:v>
                </c:pt>
                <c:pt idx="14">
                  <c:v>85–89</c:v>
                </c:pt>
                <c:pt idx="15">
                  <c:v>90–94</c:v>
                </c:pt>
                <c:pt idx="16">
                  <c:v>95+</c:v>
                </c:pt>
              </c:strCache>
            </c:strRef>
          </c:cat>
          <c:val>
            <c:numRef>
              <c:f>List1!$C$2:$C$18</c:f>
              <c:numCache>
                <c:formatCode>General</c:formatCode>
                <c:ptCount val="17"/>
                <c:pt idx="0" formatCode="0">
                  <c:v>1161</c:v>
                </c:pt>
                <c:pt idx="1">
                  <c:v>184</c:v>
                </c:pt>
                <c:pt idx="2">
                  <c:v>144</c:v>
                </c:pt>
                <c:pt idx="3">
                  <c:v>272</c:v>
                </c:pt>
                <c:pt idx="4">
                  <c:v>350</c:v>
                </c:pt>
                <c:pt idx="5">
                  <c:v>749</c:v>
                </c:pt>
                <c:pt idx="6">
                  <c:v>1517</c:v>
                </c:pt>
                <c:pt idx="7">
                  <c:v>2431</c:v>
                </c:pt>
                <c:pt idx="8">
                  <c:v>3998</c:v>
                </c:pt>
                <c:pt idx="9">
                  <c:v>6205</c:v>
                </c:pt>
                <c:pt idx="10">
                  <c:v>12485</c:v>
                </c:pt>
                <c:pt idx="11">
                  <c:v>23478</c:v>
                </c:pt>
                <c:pt idx="12">
                  <c:v>37443</c:v>
                </c:pt>
                <c:pt idx="13">
                  <c:v>38851</c:v>
                </c:pt>
                <c:pt idx="14">
                  <c:v>31370</c:v>
                </c:pt>
                <c:pt idx="15">
                  <c:v>18731</c:v>
                </c:pt>
                <c:pt idx="16">
                  <c:v>5294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986-4DA1-89A8-347A259ABF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tickLblSkip val="1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42827263779529"/>
          <c:y val="0.11219059837866405"/>
          <c:w val="0.58314406988188972"/>
          <c:h val="0.73825650227288475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dPt>
            <c:idx val="0"/>
            <c:bubble3D val="0"/>
            <c:spPr>
              <a:solidFill>
                <a:srgbClr val="66CC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1C7-416C-A6DE-E9EBCA16E734}"/>
              </c:ext>
            </c:extLst>
          </c:dPt>
          <c:dPt>
            <c:idx val="1"/>
            <c:bubble3D val="0"/>
            <c:spPr>
              <a:solidFill>
                <a:srgbClr val="FF999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1C7-416C-A6DE-E9EBCA16E734}"/>
              </c:ext>
            </c:extLst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1C7-416C-A6DE-E9EBCA16E734}"/>
                </c:ext>
              </c:extLst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1C7-416C-A6DE-E9EBCA16E734}"/>
                </c:ext>
              </c:extLst>
            </c:dLbl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non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</c:ext>
            </c:extLst>
          </c:dLbls>
          <c:cat>
            <c:strRef>
              <c:f>List1!$A$2:$A$3</c:f>
              <c:strCache>
                <c:ptCount val="2"/>
                <c:pt idx="0">
                  <c:v>Muži</c:v>
                </c:pt>
                <c:pt idx="1">
                  <c:v>Ženy</c:v>
                </c:pt>
              </c:strCache>
            </c:strRef>
          </c:cat>
          <c:val>
            <c:numRef>
              <c:f>List1!$B$2:$B$3</c:f>
              <c:numCache>
                <c:formatCode>0.0\ %</c:formatCode>
                <c:ptCount val="2"/>
                <c:pt idx="0">
                  <c:v>0.50735119531956552</c:v>
                </c:pt>
                <c:pt idx="1">
                  <c:v>0.49264880468043443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1C7-416C-A6DE-E9EBCA16E7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1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List1!$B$1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List1!$A$2:$A$19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List1!$B$2:$B$19</c:f>
              <c:numCache>
                <c:formatCode>General</c:formatCode>
                <c:ptCount val="18"/>
                <c:pt idx="0">
                  <c:v>4.6457896377027127E-4</c:v>
                </c:pt>
                <c:pt idx="1">
                  <c:v>1.1930703427089292E-3</c:v>
                </c:pt>
                <c:pt idx="2">
                  <c:v>1.5109823242908248E-3</c:v>
                </c:pt>
                <c:pt idx="3">
                  <c:v>1.2387516581060479E-3</c:v>
                </c:pt>
                <c:pt idx="4">
                  <c:v>8.9304539341057557E-4</c:v>
                </c:pt>
                <c:pt idx="5">
                  <c:v>8.7412695762574782E-4</c:v>
                </c:pt>
                <c:pt idx="6">
                  <c:v>1.0909569480469141E-3</c:v>
                </c:pt>
                <c:pt idx="7">
                  <c:v>2.0211310074202552E-3</c:v>
                </c:pt>
                <c:pt idx="8">
                  <c:v>3.8444420084038267E-3</c:v>
                </c:pt>
                <c:pt idx="9">
                  <c:v>7.8048342594923626E-3</c:v>
                </c:pt>
                <c:pt idx="10">
                  <c:v>1.597180153833536E-2</c:v>
                </c:pt>
                <c:pt idx="11">
                  <c:v>2.865063393075977E-2</c:v>
                </c:pt>
                <c:pt idx="12">
                  <c:v>4.7956950781483564E-2</c:v>
                </c:pt>
                <c:pt idx="13">
                  <c:v>7.8467518689748009E-2</c:v>
                </c:pt>
                <c:pt idx="14">
                  <c:v>0.12805344211672634</c:v>
                </c:pt>
                <c:pt idx="15">
                  <c:v>0.20784599211536156</c:v>
                </c:pt>
                <c:pt idx="16">
                  <c:v>0.29388933797620204</c:v>
                </c:pt>
                <c:pt idx="17">
                  <c:v>0.40735153662556622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00-44E4-972D-63162658CDB5}"/>
            </c:ext>
          </c:extLst>
        </c:ser>
        <c:ser>
          <c:idx val="0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List1!$A$2:$A$19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List1!$C$2:$C$19</c:f>
              <c:numCache>
                <c:formatCode>General</c:formatCode>
                <c:ptCount val="18"/>
                <c:pt idx="0">
                  <c:v>3.4084583083303165E-4</c:v>
                </c:pt>
                <c:pt idx="1">
                  <c:v>1.2435501120407386E-3</c:v>
                </c:pt>
                <c:pt idx="2">
                  <c:v>1.4872104013525598E-3</c:v>
                </c:pt>
                <c:pt idx="3">
                  <c:v>1.2127606821714838E-3</c:v>
                </c:pt>
                <c:pt idx="4">
                  <c:v>7.1277099207761173E-4</c:v>
                </c:pt>
                <c:pt idx="5">
                  <c:v>5.1010598307261686E-4</c:v>
                </c:pt>
                <c:pt idx="6">
                  <c:v>7.1943691185042671E-4</c:v>
                </c:pt>
                <c:pt idx="7">
                  <c:v>1.027200266830904E-3</c:v>
                </c:pt>
                <c:pt idx="8">
                  <c:v>1.8186333618979596E-3</c:v>
                </c:pt>
                <c:pt idx="9">
                  <c:v>3.4178042967357262E-3</c:v>
                </c:pt>
                <c:pt idx="10">
                  <c:v>6.7635716133810937E-3</c:v>
                </c:pt>
                <c:pt idx="11">
                  <c:v>1.1887109843255335E-2</c:v>
                </c:pt>
                <c:pt idx="12">
                  <c:v>2.0017692411258184E-2</c:v>
                </c:pt>
                <c:pt idx="13">
                  <c:v>3.7480144065816491E-2</c:v>
                </c:pt>
                <c:pt idx="14">
                  <c:v>7.0538639123776503E-2</c:v>
                </c:pt>
                <c:pt idx="15">
                  <c:v>0.14280148691439618</c:v>
                </c:pt>
                <c:pt idx="16">
                  <c:v>0.23478996148689607</c:v>
                </c:pt>
                <c:pt idx="17">
                  <c:v>0.35120718162762293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00-44E4-972D-63162658CD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lineChart>
        <c:grouping val="standard"/>
        <c:varyColors val="0"/>
        <c:ser>
          <c:idx val="2"/>
          <c:order val="2"/>
          <c:tx>
            <c:strRef>
              <c:f>List1!$D$1</c:f>
              <c:strCache>
                <c:ptCount val="1"/>
                <c:pt idx="0">
                  <c:v>Celkem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bg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List1!$A$2:$A$19</c:f>
              <c:strCache>
                <c:ptCount val="18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</c:strCache>
            </c:strRef>
          </c:cat>
          <c:val>
            <c:numRef>
              <c:f>List1!$D$2:$D$19</c:f>
              <c:numCache>
                <c:formatCode>General</c:formatCode>
                <c:ptCount val="18"/>
                <c:pt idx="0">
                  <c:v>4.0413042266326658E-4</c:v>
                </c:pt>
                <c:pt idx="1">
                  <c:v>1.2176699964211591E-3</c:v>
                </c:pt>
                <c:pt idx="2">
                  <c:v>1.4993718490156475E-3</c:v>
                </c:pt>
                <c:pt idx="3">
                  <c:v>1.2261242902090008E-3</c:v>
                </c:pt>
                <c:pt idx="4">
                  <c:v>8.0556805705729031E-4</c:v>
                </c:pt>
                <c:pt idx="5">
                  <c:v>6.9844304913772046E-4</c:v>
                </c:pt>
                <c:pt idx="6">
                  <c:v>9.1174362798144963E-4</c:v>
                </c:pt>
                <c:pt idx="7">
                  <c:v>1.5414188270399551E-3</c:v>
                </c:pt>
                <c:pt idx="8">
                  <c:v>2.8654503269910413E-3</c:v>
                </c:pt>
                <c:pt idx="9">
                  <c:v>5.6713144049506392E-3</c:v>
                </c:pt>
                <c:pt idx="10">
                  <c:v>1.1456844903694068E-2</c:v>
                </c:pt>
                <c:pt idx="11">
                  <c:v>2.0316732229869724E-2</c:v>
                </c:pt>
                <c:pt idx="12">
                  <c:v>3.3686484024217721E-2</c:v>
                </c:pt>
                <c:pt idx="13">
                  <c:v>5.6636840832845918E-2</c:v>
                </c:pt>
                <c:pt idx="14">
                  <c:v>9.5918742727261364E-2</c:v>
                </c:pt>
                <c:pt idx="15">
                  <c:v>0.16927124608418065</c:v>
                </c:pt>
                <c:pt idx="16">
                  <c:v>0.25659587902282666</c:v>
                </c:pt>
                <c:pt idx="17">
                  <c:v>0.36914450278057104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900-44E4-972D-63162658CD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01064272"/>
        <c:axId val="1601066352"/>
      </c:line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</a:t>
                </a:r>
                <a:r>
                  <a:rPr lang="cs-CZ" baseline="0" dirty="0"/>
                  <a:t> populace ČR daného věku s onemocněním</a:t>
                </a:r>
                <a:endParaRPr lang="cs-CZ" dirty="0"/>
              </a:p>
            </c:rich>
          </c:tx>
          <c:layout>
            <c:manualLayout>
              <c:xMode val="edge"/>
              <c:yMode val="edge"/>
              <c:x val="3.7109247710408091E-2"/>
              <c:y val="5.622555217424324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17726329303938618"/>
          <c:y val="0.10574555917853035"/>
          <c:w val="0.44000984677716692"/>
          <c:h val="6.216947954742423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8825511148374797"/>
          <c:y val="0.20808047918210135"/>
          <c:w val="0.56494832852654975"/>
          <c:h val="0.7691962901100168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ysClr val="window" lastClr="FFFFFF">
                <a:lumMod val="65000"/>
              </a:sysClr>
            </a:solidFill>
            <a:ln w="3175"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A54-44EB-BD19-589EEDDF1E0F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A54-44EB-BD19-589EEDDF1E0F}"/>
              </c:ext>
            </c:extLst>
          </c:dPt>
          <c:dLbls>
            <c:numFmt formatCode="#,##0.0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Kraj Vysočina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Ústecký kraj</c:v>
                </c:pt>
                <c:pt idx="7">
                  <c:v>Královéhradecký kraj</c:v>
                </c:pt>
                <c:pt idx="8">
                  <c:v>Karlovarský kraj</c:v>
                </c:pt>
                <c:pt idx="9">
                  <c:v>Jihočeský kraj</c:v>
                </c:pt>
                <c:pt idx="10">
                  <c:v>Olomoucký kraj</c:v>
                </c:pt>
                <c:pt idx="11">
                  <c:v>Zlínský kraj</c:v>
                </c:pt>
                <c:pt idx="12">
                  <c:v>Liberecký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0.00</c:formatCode>
                <c:ptCount val="15"/>
                <c:pt idx="0">
                  <c:v>0.9010127775364194</c:v>
                </c:pt>
                <c:pt idx="1">
                  <c:v>0.88355319081898209</c:v>
                </c:pt>
                <c:pt idx="2">
                  <c:v>0.77225210875189954</c:v>
                </c:pt>
                <c:pt idx="3">
                  <c:v>0.72671889098107434</c:v>
                </c:pt>
                <c:pt idx="4">
                  <c:v>0.72570066043028925</c:v>
                </c:pt>
                <c:pt idx="5">
                  <c:v>0.71391332598837376</c:v>
                </c:pt>
                <c:pt idx="6">
                  <c:v>0.71386530740147858</c:v>
                </c:pt>
                <c:pt idx="7">
                  <c:v>0.68963965239257774</c:v>
                </c:pt>
                <c:pt idx="8">
                  <c:v>0.6853854573542888</c:v>
                </c:pt>
                <c:pt idx="9">
                  <c:v>0.61982388943829381</c:v>
                </c:pt>
                <c:pt idx="10">
                  <c:v>0.60313496859095295</c:v>
                </c:pt>
                <c:pt idx="11">
                  <c:v>0.58674731105787437</c:v>
                </c:pt>
                <c:pt idx="12">
                  <c:v>0.58544344413676142</c:v>
                </c:pt>
                <c:pt idx="13">
                  <c:v>0.57354616169413386</c:v>
                </c:pt>
                <c:pt idx="14">
                  <c:v>0.54359150910062792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A54-44EB-BD19-589EEDDF1E0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A54-44EB-BD19-589EEDDF1E0F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A54-44EB-BD19-589EEDDF1E0F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Kraj Vysočina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Ústecký kraj</c:v>
                </c:pt>
                <c:pt idx="7">
                  <c:v>Královéhradecký kraj</c:v>
                </c:pt>
                <c:pt idx="8">
                  <c:v>Karlovarský kraj</c:v>
                </c:pt>
                <c:pt idx="9">
                  <c:v>Jihočeský kraj</c:v>
                </c:pt>
                <c:pt idx="10">
                  <c:v>Olomoucký kraj</c:v>
                </c:pt>
                <c:pt idx="11">
                  <c:v>Zlínský kraj</c:v>
                </c:pt>
                <c:pt idx="12">
                  <c:v>Liberecký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A54-44EB-BD19-589EEDDF1E0F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ysClr val="windowText" lastClr="000000">
                <a:lumMod val="65000"/>
                <a:lumOff val="35000"/>
              </a:sysClr>
            </a:solidFill>
            <a:ln w="3175">
              <a:noFill/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A54-44EB-BD19-589EEDDF1E0F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A54-44EB-BD19-589EEDDF1E0F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Kraj Vysočina</c:v>
                </c:pt>
                <c:pt idx="1">
                  <c:v>Jihomoravský kraj</c:v>
                </c:pt>
                <c:pt idx="2">
                  <c:v>Moravskoslezský kraj</c:v>
                </c:pt>
                <c:pt idx="3">
                  <c:v>Pardubický kraj</c:v>
                </c:pt>
                <c:pt idx="4">
                  <c:v>Středočeský kraj</c:v>
                </c:pt>
                <c:pt idx="5">
                  <c:v>Česká republika</c:v>
                </c:pt>
                <c:pt idx="6">
                  <c:v>Ústecký kraj</c:v>
                </c:pt>
                <c:pt idx="7">
                  <c:v>Královéhradecký kraj</c:v>
                </c:pt>
                <c:pt idx="8">
                  <c:v>Karlovarský kraj</c:v>
                </c:pt>
                <c:pt idx="9">
                  <c:v>Jihočeský kraj</c:v>
                </c:pt>
                <c:pt idx="10">
                  <c:v>Olomoucký kraj</c:v>
                </c:pt>
                <c:pt idx="11">
                  <c:v>Zlínský kraj</c:v>
                </c:pt>
                <c:pt idx="12">
                  <c:v>Liberecký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0.00">
                  <c:v>0.71391332598837376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A54-44EB-BD19-589EEDDF1E0F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title>
          <c:tx>
            <c:rich>
              <a:bodyPr/>
              <a:lstStyle/>
              <a:p>
                <a:pPr>
                  <a:defRPr/>
                </a:pPr>
                <a:r>
                  <a:rPr lang="cs-CZ" sz="1400" b="0" i="0" baseline="0" dirty="0">
                    <a:effectLst/>
                  </a:rPr>
                  <a:t>Průměrný počet případů za rok</a:t>
                </a:r>
                <a:br>
                  <a:rPr lang="cs-CZ" sz="1400" b="0" i="0" baseline="0" dirty="0">
                    <a:effectLst/>
                  </a:rPr>
                </a:br>
                <a:r>
                  <a:rPr lang="cs-CZ" sz="1400" b="0" i="0" baseline="0" dirty="0">
                    <a:effectLst/>
                  </a:rPr>
                  <a:t>na 100 000 obyvatel</a:t>
                </a:r>
                <a:endParaRPr lang="cs-CZ" sz="1400" dirty="0">
                  <a:effectLst/>
                </a:endParaRPr>
              </a:p>
            </c:rich>
          </c:tx>
          <c:layout>
            <c:manualLayout>
              <c:xMode val="edge"/>
              <c:yMode val="edge"/>
              <c:x val="0.42773125615343671"/>
              <c:y val="1.8549243833250729E-2"/>
            </c:manualLayout>
          </c:layout>
          <c:overlay val="0"/>
        </c:title>
        <c:numFmt formatCode="#,##0.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31642899011358"/>
          <c:y val="9.7882893668815807E-2"/>
          <c:w val="0.79949467025864385"/>
          <c:h val="0.66487488794023752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List1!$A$2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rgbClr val="66CCFF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List1!$B$2:$U$2</c:f>
              <c:numCache>
                <c:formatCode>General</c:formatCode>
                <c:ptCount val="20"/>
                <c:pt idx="0">
                  <c:v>0.4</c:v>
                </c:pt>
                <c:pt idx="1">
                  <c:v>0</c:v>
                </c:pt>
                <c:pt idx="2">
                  <c:v>0.6</c:v>
                </c:pt>
                <c:pt idx="3">
                  <c:v>2</c:v>
                </c:pt>
                <c:pt idx="4">
                  <c:v>1.2</c:v>
                </c:pt>
                <c:pt idx="5">
                  <c:v>1.6</c:v>
                </c:pt>
                <c:pt idx="6">
                  <c:v>2</c:v>
                </c:pt>
                <c:pt idx="7">
                  <c:v>1.4</c:v>
                </c:pt>
                <c:pt idx="8">
                  <c:v>5</c:v>
                </c:pt>
                <c:pt idx="9">
                  <c:v>6.4</c:v>
                </c:pt>
                <c:pt idx="10">
                  <c:v>7.2</c:v>
                </c:pt>
                <c:pt idx="11">
                  <c:v>9.6</c:v>
                </c:pt>
                <c:pt idx="12">
                  <c:v>13.4</c:v>
                </c:pt>
                <c:pt idx="13">
                  <c:v>6.8</c:v>
                </c:pt>
                <c:pt idx="14">
                  <c:v>0.6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E4A-4223-8DB7-F04C1C26D1EA}"/>
            </c:ext>
          </c:extLst>
        </c:ser>
        <c:ser>
          <c:idx val="0"/>
          <c:order val="1"/>
          <c:tx>
            <c:strRef>
              <c:f>List1!$A$3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rgbClr val="FF9999"/>
            </a:solidFill>
            <a:ln>
              <a:noFill/>
            </a:ln>
            <a:effectLst/>
          </c:spPr>
          <c:invertIfNegative val="0"/>
          <c:cat>
            <c:strRef>
              <c:f>List1!$B$1:$U$1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List1!$B$3:$U$3</c:f>
              <c:numCache>
                <c:formatCode>General</c:formatCode>
                <c:ptCount val="20"/>
                <c:pt idx="0">
                  <c:v>0.6</c:v>
                </c:pt>
                <c:pt idx="1">
                  <c:v>1</c:v>
                </c:pt>
                <c:pt idx="2">
                  <c:v>0.6</c:v>
                </c:pt>
                <c:pt idx="3">
                  <c:v>0.2</c:v>
                </c:pt>
                <c:pt idx="4">
                  <c:v>0.6</c:v>
                </c:pt>
                <c:pt idx="5">
                  <c:v>0</c:v>
                </c:pt>
                <c:pt idx="6">
                  <c:v>0.8</c:v>
                </c:pt>
                <c:pt idx="7">
                  <c:v>0.8</c:v>
                </c:pt>
                <c:pt idx="8">
                  <c:v>2</c:v>
                </c:pt>
                <c:pt idx="9">
                  <c:v>2.2000000000000002</c:v>
                </c:pt>
                <c:pt idx="10">
                  <c:v>1.8</c:v>
                </c:pt>
                <c:pt idx="11">
                  <c:v>2.4</c:v>
                </c:pt>
                <c:pt idx="12">
                  <c:v>3.4</c:v>
                </c:pt>
                <c:pt idx="13">
                  <c:v>1.8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E4A-4223-8DB7-F04C1C26D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-10"/>
        <c:axId val="1601064272"/>
        <c:axId val="1601066352"/>
      </c:barChart>
      <c:catAx>
        <c:axId val="16010642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Věk (v</a:t>
                </a:r>
                <a:r>
                  <a:rPr lang="cs-CZ" baseline="0" dirty="0"/>
                  <a:t> době operace</a:t>
                </a:r>
                <a:r>
                  <a:rPr lang="cs-CZ" dirty="0"/>
                  <a:t>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6352"/>
        <c:crosses val="autoZero"/>
        <c:auto val="1"/>
        <c:lblAlgn val="ctr"/>
        <c:lblOffset val="100"/>
        <c:tickLblSkip val="1"/>
        <c:noMultiLvlLbl val="0"/>
      </c:catAx>
      <c:valAx>
        <c:axId val="1601066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Počet případů / rok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01064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842827263779529"/>
          <c:y val="0.11219059837866405"/>
          <c:w val="0.58314406988188972"/>
          <c:h val="0.73825650227288475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Podíl</c:v>
                </c:pt>
              </c:strCache>
            </c:strRef>
          </c:tx>
          <c:dPt>
            <c:idx val="0"/>
            <c:bubble3D val="0"/>
            <c:spPr>
              <a:solidFill>
                <a:srgbClr val="66CC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58-47E2-8BCA-27FD795C8EAB}"/>
              </c:ext>
            </c:extLst>
          </c:dPt>
          <c:dPt>
            <c:idx val="1"/>
            <c:bubble3D val="0"/>
            <c:spPr>
              <a:solidFill>
                <a:srgbClr val="FF9999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58-47E2-8BCA-27FD795C8EAB}"/>
              </c:ext>
            </c:extLst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458-47E2-8BCA-27FD795C8EAB}"/>
                </c:ext>
              </c:extLst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458-47E2-8BCA-27FD795C8EA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clip" vert="horz" wrap="none" lIns="36576" tIns="18288" rIns="36576" bIns="18288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End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  <a:noFill/>
                  <a:ln>
                    <a:noFill/>
                  </a:ln>
                </c15:spPr>
              </c:ext>
            </c:extLst>
          </c:dLbls>
          <c:cat>
            <c:strRef>
              <c:f>List1!$A$2:$A$3</c:f>
              <c:strCache>
                <c:ptCount val="2"/>
                <c:pt idx="0">
                  <c:v>Muži</c:v>
                </c:pt>
                <c:pt idx="1">
                  <c:v>Ženy</c:v>
                </c:pt>
              </c:strCache>
            </c:strRef>
          </c:cat>
          <c:val>
            <c:numRef>
              <c:f>List1!$B$2:$B$3</c:f>
              <c:numCache>
                <c:formatCode>0.0\ %</c:formatCode>
                <c:ptCount val="2"/>
                <c:pt idx="0">
                  <c:v>0.76178010471204194</c:v>
                </c:pt>
                <c:pt idx="1">
                  <c:v>0.23821989528795812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58-47E2-8BCA-27FD795C8E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1643-402F-AD74-64B5CBE2A59F}"/>
              </c:ext>
            </c:extLst>
          </c:dPt>
          <c:dPt>
            <c:idx val="5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1797-4078-8192-1E5DA6F50EF4}"/>
              </c:ext>
            </c:extLst>
          </c:dPt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Liberecký kraj</c:v>
                </c:pt>
                <c:pt idx="3">
                  <c:v>Hlavní město Praha</c:v>
                </c:pt>
                <c:pt idx="4">
                  <c:v>ČR</c:v>
                </c:pt>
                <c:pt idx="5">
                  <c:v>Karlovarský kraj</c:v>
                </c:pt>
                <c:pt idx="6">
                  <c:v>Středočeský kraj</c:v>
                </c:pt>
                <c:pt idx="7">
                  <c:v>Jihomoravský kraj</c:v>
                </c:pt>
                <c:pt idx="8">
                  <c:v>Jihočeský kraj</c:v>
                </c:pt>
                <c:pt idx="9">
                  <c:v>Plzeňský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Vysočina</c:v>
                </c:pt>
                <c:pt idx="14">
                  <c:v>Královéhradecký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1855.2746206706333</c:v>
                </c:pt>
                <c:pt idx="1">
                  <c:v>1554.4233075968139</c:v>
                </c:pt>
                <c:pt idx="2">
                  <c:v>1174.3224294918443</c:v>
                </c:pt>
                <c:pt idx="3">
                  <c:v>1166.9406065578032</c:v>
                </c:pt>
                <c:pt idx="4">
                  <c:v>1164.6379473338743</c:v>
                </c:pt>
                <c:pt idx="5">
                  <c:v>1122.0799994577685</c:v>
                </c:pt>
                <c:pt idx="6">
                  <c:v>1097.7100704699369</c:v>
                </c:pt>
                <c:pt idx="7">
                  <c:v>1027.9201368821168</c:v>
                </c:pt>
                <c:pt idx="8">
                  <c:v>1007.0205727992911</c:v>
                </c:pt>
                <c:pt idx="9">
                  <c:v>1000.5314864992647</c:v>
                </c:pt>
                <c:pt idx="10">
                  <c:v>995.27502651770828</c:v>
                </c:pt>
                <c:pt idx="11">
                  <c:v>915.36254234717092</c:v>
                </c:pt>
                <c:pt idx="12">
                  <c:v>884.5370928829916</c:v>
                </c:pt>
                <c:pt idx="13">
                  <c:v>838.6748011429454</c:v>
                </c:pt>
                <c:pt idx="14">
                  <c:v>833.46949182061553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Liberecký kraj</c:v>
                </c:pt>
                <c:pt idx="3">
                  <c:v>Hlavní město Praha</c:v>
                </c:pt>
                <c:pt idx="4">
                  <c:v>ČR</c:v>
                </c:pt>
                <c:pt idx="5">
                  <c:v>Karlovarský kraj</c:v>
                </c:pt>
                <c:pt idx="6">
                  <c:v>Středočeský kraj</c:v>
                </c:pt>
                <c:pt idx="7">
                  <c:v>Jihomoravský kraj</c:v>
                </c:pt>
                <c:pt idx="8">
                  <c:v>Jihočeský kraj</c:v>
                </c:pt>
                <c:pt idx="9">
                  <c:v>Plzeňský kraj</c:v>
                </c:pt>
                <c:pt idx="10">
                  <c:v>Zlínský kraj</c:v>
                </c:pt>
                <c:pt idx="11">
                  <c:v>Olomoucký kraj</c:v>
                </c:pt>
                <c:pt idx="12">
                  <c:v>Pardubický kraj</c:v>
                </c:pt>
                <c:pt idx="13">
                  <c:v>Vysočina</c:v>
                </c:pt>
                <c:pt idx="14">
                  <c:v>Královéhradecký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Liberecký kraj</c:v>
                </c:pt>
                <c:pt idx="2">
                  <c:v>Královéhradecký kraj</c:v>
                </c:pt>
                <c:pt idx="3">
                  <c:v>Vysočina</c:v>
                </c:pt>
                <c:pt idx="4">
                  <c:v>Moravskoslezský kraj</c:v>
                </c:pt>
                <c:pt idx="5">
                  <c:v>Zlínský kraj</c:v>
                </c:pt>
                <c:pt idx="6">
                  <c:v>ČR</c:v>
                </c:pt>
                <c:pt idx="7">
                  <c:v>Jihočeský kraj</c:v>
                </c:pt>
                <c:pt idx="8">
                  <c:v>Středočeský kraj</c:v>
                </c:pt>
                <c:pt idx="9">
                  <c:v>Karlovarský kraj</c:v>
                </c:pt>
                <c:pt idx="10">
                  <c:v>Jihomoravský kraj</c:v>
                </c:pt>
                <c:pt idx="11">
                  <c:v>Pardubický kraj</c:v>
                </c:pt>
                <c:pt idx="12">
                  <c:v>Olomoucký kraj</c:v>
                </c:pt>
                <c:pt idx="13">
                  <c:v>Hlavní město Praha</c:v>
                </c:pt>
                <c:pt idx="14">
                  <c:v>Ústecký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1228.7772223798204</c:v>
                </c:pt>
                <c:pt idx="1">
                  <c:v>1204.4958378445538</c:v>
                </c:pt>
                <c:pt idx="2">
                  <c:v>1127.7513740037239</c:v>
                </c:pt>
                <c:pt idx="3">
                  <c:v>1025.9479496486215</c:v>
                </c:pt>
                <c:pt idx="4">
                  <c:v>1002.939781568175</c:v>
                </c:pt>
                <c:pt idx="5">
                  <c:v>991.83116829446362</c:v>
                </c:pt>
                <c:pt idx="6">
                  <c:v>971.75786003556709</c:v>
                </c:pt>
                <c:pt idx="7">
                  <c:v>954.7673432594097</c:v>
                </c:pt>
                <c:pt idx="8">
                  <c:v>934.24179567839337</c:v>
                </c:pt>
                <c:pt idx="9">
                  <c:v>891.63167579987601</c:v>
                </c:pt>
                <c:pt idx="10">
                  <c:v>886.65244479514558</c:v>
                </c:pt>
                <c:pt idx="11">
                  <c:v>884.91405307599518</c:v>
                </c:pt>
                <c:pt idx="12">
                  <c:v>877.28169085301113</c:v>
                </c:pt>
                <c:pt idx="13">
                  <c:v>848.03413223641826</c:v>
                </c:pt>
                <c:pt idx="14">
                  <c:v>846.67929864183657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Liberecký kraj</c:v>
                </c:pt>
                <c:pt idx="2">
                  <c:v>Královéhradecký kraj</c:v>
                </c:pt>
                <c:pt idx="3">
                  <c:v>Vysočina</c:v>
                </c:pt>
                <c:pt idx="4">
                  <c:v>Moravskoslezský kraj</c:v>
                </c:pt>
                <c:pt idx="5">
                  <c:v>Zlínský kraj</c:v>
                </c:pt>
                <c:pt idx="6">
                  <c:v>ČR</c:v>
                </c:pt>
                <c:pt idx="7">
                  <c:v>Jihočeský kraj</c:v>
                </c:pt>
                <c:pt idx="8">
                  <c:v>Středočeský kraj</c:v>
                </c:pt>
                <c:pt idx="9">
                  <c:v>Karlovarský kraj</c:v>
                </c:pt>
                <c:pt idx="10">
                  <c:v>Jihomoravský kraj</c:v>
                </c:pt>
                <c:pt idx="11">
                  <c:v>Pardubický kraj</c:v>
                </c:pt>
                <c:pt idx="12">
                  <c:v>Olomoucký kraj</c:v>
                </c:pt>
                <c:pt idx="13">
                  <c:v>Hlavní město Praha</c:v>
                </c:pt>
                <c:pt idx="14">
                  <c:v>Ústecký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3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10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0AA-4663-A22D-C1E1C77C7E3D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0AA-4663-A22D-C1E1C77C7E3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0</c:formatCode>
                <c:ptCount val="15"/>
                <c:pt idx="0">
                  <c:v>26296.038625738023</c:v>
                </c:pt>
                <c:pt idx="1">
                  <c:v>26032.982101737343</c:v>
                </c:pt>
                <c:pt idx="2">
                  <c:v>25413.059619833963</c:v>
                </c:pt>
                <c:pt idx="3">
                  <c:v>25073.782107571697</c:v>
                </c:pt>
                <c:pt idx="4">
                  <c:v>25019.331479899869</c:v>
                </c:pt>
                <c:pt idx="5">
                  <c:v>24900.695255584167</c:v>
                </c:pt>
                <c:pt idx="6">
                  <c:v>24772.146536758941</c:v>
                </c:pt>
                <c:pt idx="7">
                  <c:v>24737.904037292697</c:v>
                </c:pt>
                <c:pt idx="8">
                  <c:v>24636.251657684683</c:v>
                </c:pt>
                <c:pt idx="9">
                  <c:v>24358.596422915347</c:v>
                </c:pt>
                <c:pt idx="10">
                  <c:v>24107.818463310668</c:v>
                </c:pt>
                <c:pt idx="11">
                  <c:v>23788.836760412614</c:v>
                </c:pt>
                <c:pt idx="12">
                  <c:v>23001.462085572468</c:v>
                </c:pt>
                <c:pt idx="13">
                  <c:v>22590.496756773322</c:v>
                </c:pt>
                <c:pt idx="14">
                  <c:v>22245.531277225236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0AA-4663-A22D-C1E1C77C7E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0AA-4663-A22D-C1E1C77C7E3D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20AA-4663-A22D-C1E1C77C7E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0AA-4663-A22D-C1E1C77C7E3D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0AA-4663-A22D-C1E1C77C7E3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Olomoucký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Hlavní město Praha</c:v>
                </c:pt>
                <c:pt idx="7">
                  <c:v>Pardubický kraj</c:v>
                </c:pt>
                <c:pt idx="8">
                  <c:v>Plzeňský kraj</c:v>
                </c:pt>
                <c:pt idx="9">
                  <c:v>Liberecký kraj</c:v>
                </c:pt>
                <c:pt idx="10">
                  <c:v>Ústecký kraj</c:v>
                </c:pt>
                <c:pt idx="11">
                  <c:v>Kraj Vysočina</c:v>
                </c:pt>
                <c:pt idx="12">
                  <c:v>Jihočeský kraj</c:v>
                </c:pt>
                <c:pt idx="13">
                  <c:v>Královéhradecký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0">
                  <c:v>24900.695255584167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0AA-4663-A22D-C1E1C77C7E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30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8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4010-442B-A39D-041CFE400910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Ústecký kraj</c:v>
                </c:pt>
                <c:pt idx="4">
                  <c:v>Plzeňský kraj</c:v>
                </c:pt>
                <c:pt idx="5">
                  <c:v>Olomoucký kraj</c:v>
                </c:pt>
                <c:pt idx="6">
                  <c:v>ČR</c:v>
                </c:pt>
                <c:pt idx="7">
                  <c:v>Liberecký kraj</c:v>
                </c:pt>
                <c:pt idx="8">
                  <c:v>Vysočina</c:v>
                </c:pt>
                <c:pt idx="9">
                  <c:v>Karlovarský kraj</c:v>
                </c:pt>
                <c:pt idx="10">
                  <c:v>Středočeský kraj</c:v>
                </c:pt>
                <c:pt idx="11">
                  <c:v>Hlavní město Praha</c:v>
                </c:pt>
                <c:pt idx="12">
                  <c:v>Královéhradecký kraj</c:v>
                </c:pt>
                <c:pt idx="13">
                  <c:v>Pardubický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695.65936109542247</c:v>
                </c:pt>
                <c:pt idx="1">
                  <c:v>644.12834131065813</c:v>
                </c:pt>
                <c:pt idx="2">
                  <c:v>576.07546450007294</c:v>
                </c:pt>
                <c:pt idx="3">
                  <c:v>565.35691082869289</c:v>
                </c:pt>
                <c:pt idx="4">
                  <c:v>558.54992223341719</c:v>
                </c:pt>
                <c:pt idx="5">
                  <c:v>550.67123426202158</c:v>
                </c:pt>
                <c:pt idx="6">
                  <c:v>534.35811295846861</c:v>
                </c:pt>
                <c:pt idx="7">
                  <c:v>501.41105056708261</c:v>
                </c:pt>
                <c:pt idx="8">
                  <c:v>489.8061626380416</c:v>
                </c:pt>
                <c:pt idx="9">
                  <c:v>482.924795900731</c:v>
                </c:pt>
                <c:pt idx="10">
                  <c:v>468.49458082063825</c:v>
                </c:pt>
                <c:pt idx="11">
                  <c:v>467.09399363920238</c:v>
                </c:pt>
                <c:pt idx="12">
                  <c:v>454.9788221183627</c:v>
                </c:pt>
                <c:pt idx="13">
                  <c:v>451.59831121833531</c:v>
                </c:pt>
                <c:pt idx="14">
                  <c:v>427.95700567604524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Zlínský kraj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Ústecký kraj</c:v>
                </c:pt>
                <c:pt idx="4">
                  <c:v>Plzeňský kraj</c:v>
                </c:pt>
                <c:pt idx="5">
                  <c:v>Olomoucký kraj</c:v>
                </c:pt>
                <c:pt idx="6">
                  <c:v>ČR</c:v>
                </c:pt>
                <c:pt idx="7">
                  <c:v>Liberecký kraj</c:v>
                </c:pt>
                <c:pt idx="8">
                  <c:v>Vysočina</c:v>
                </c:pt>
                <c:pt idx="9">
                  <c:v>Karlovarský kraj</c:v>
                </c:pt>
                <c:pt idx="10">
                  <c:v>Středočeský kraj</c:v>
                </c:pt>
                <c:pt idx="11">
                  <c:v>Hlavní město Praha</c:v>
                </c:pt>
                <c:pt idx="12">
                  <c:v>Královéhradecký kraj</c:v>
                </c:pt>
                <c:pt idx="13">
                  <c:v>Pardubický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94E1-47AD-93C4-1BC4BB542571}"/>
              </c:ext>
            </c:extLst>
          </c:dPt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0AEA-4C57-B8C1-0F603FAD7CB1}"/>
              </c:ext>
            </c:extLst>
          </c:dPt>
          <c:dPt>
            <c:idx val="8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A-CE66-470F-9384-AD42702DF0E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Liberecký kraj</c:v>
                </c:pt>
                <c:pt idx="1">
                  <c:v>Zlínský kraj</c:v>
                </c:pt>
                <c:pt idx="2">
                  <c:v>Plzeňský kraj</c:v>
                </c:pt>
                <c:pt idx="3">
                  <c:v>Jihočeský kraj</c:v>
                </c:pt>
                <c:pt idx="4">
                  <c:v>Královéhradecký kraj</c:v>
                </c:pt>
                <c:pt idx="5">
                  <c:v>Olomoucký kraj</c:v>
                </c:pt>
                <c:pt idx="6">
                  <c:v>Vysočina</c:v>
                </c:pt>
                <c:pt idx="7">
                  <c:v>ČR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664.48057364973999</c:v>
                </c:pt>
                <c:pt idx="1">
                  <c:v>553.42801647541773</c:v>
                </c:pt>
                <c:pt idx="2">
                  <c:v>550.56132147759763</c:v>
                </c:pt>
                <c:pt idx="3">
                  <c:v>542.54742133367961</c:v>
                </c:pt>
                <c:pt idx="4">
                  <c:v>512.97336021790147</c:v>
                </c:pt>
                <c:pt idx="5">
                  <c:v>506.74394498660064</c:v>
                </c:pt>
                <c:pt idx="6">
                  <c:v>483.04888408371301</c:v>
                </c:pt>
                <c:pt idx="7">
                  <c:v>465.3341045478877</c:v>
                </c:pt>
                <c:pt idx="8">
                  <c:v>464.13313189844678</c:v>
                </c:pt>
                <c:pt idx="9">
                  <c:v>463.7553745346649</c:v>
                </c:pt>
                <c:pt idx="10">
                  <c:v>460.64426288508957</c:v>
                </c:pt>
                <c:pt idx="11">
                  <c:v>423.1378166465621</c:v>
                </c:pt>
                <c:pt idx="12">
                  <c:v>347.39986365356663</c:v>
                </c:pt>
                <c:pt idx="13">
                  <c:v>342.20529219913772</c:v>
                </c:pt>
                <c:pt idx="14">
                  <c:v>289.7548775404386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Liberecký kraj</c:v>
                </c:pt>
                <c:pt idx="1">
                  <c:v>Zlínský kraj</c:v>
                </c:pt>
                <c:pt idx="2">
                  <c:v>Plzeňský kraj</c:v>
                </c:pt>
                <c:pt idx="3">
                  <c:v>Jihočeský kraj</c:v>
                </c:pt>
                <c:pt idx="4">
                  <c:v>Královéhradecký kraj</c:v>
                </c:pt>
                <c:pt idx="5">
                  <c:v>Olomoucký kraj</c:v>
                </c:pt>
                <c:pt idx="6">
                  <c:v>Vysočina</c:v>
                </c:pt>
                <c:pt idx="7">
                  <c:v>ČR</c:v>
                </c:pt>
                <c:pt idx="8">
                  <c:v>Hlavní město Praha</c:v>
                </c:pt>
                <c:pt idx="9">
                  <c:v>Středočeský kraj</c:v>
                </c:pt>
                <c:pt idx="10">
                  <c:v>Moravskoslezský kraj</c:v>
                </c:pt>
                <c:pt idx="11">
                  <c:v>Pardubický kraj</c:v>
                </c:pt>
                <c:pt idx="12">
                  <c:v>Ústecký kraj</c:v>
                </c:pt>
                <c:pt idx="13">
                  <c:v>Jihomoravský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1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Karlovarský kraj</c:v>
                </c:pt>
                <c:pt idx="1">
                  <c:v>Olomoucký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Jihomoravský kraj</c:v>
                </c:pt>
                <c:pt idx="5">
                  <c:v>Královéhradecký kraj</c:v>
                </c:pt>
                <c:pt idx="6">
                  <c:v>ČR</c:v>
                </c:pt>
                <c:pt idx="7">
                  <c:v>Liberecký kraj</c:v>
                </c:pt>
                <c:pt idx="8">
                  <c:v>Plzeňský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Hlavní město Praha</c:v>
                </c:pt>
                <c:pt idx="12">
                  <c:v>Vysočina</c:v>
                </c:pt>
                <c:pt idx="13">
                  <c:v>Moravskoslezský kraj</c:v>
                </c:pt>
                <c:pt idx="14">
                  <c:v>Pardubický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468.35232837530543</c:v>
                </c:pt>
                <c:pt idx="1">
                  <c:v>465.97689234969914</c:v>
                </c:pt>
                <c:pt idx="2">
                  <c:v>430.48982394544169</c:v>
                </c:pt>
                <c:pt idx="3">
                  <c:v>423.25017563676937</c:v>
                </c:pt>
                <c:pt idx="4">
                  <c:v>407.4183064343236</c:v>
                </c:pt>
                <c:pt idx="5">
                  <c:v>398.06158194017763</c:v>
                </c:pt>
                <c:pt idx="6">
                  <c:v>384.14557790864779</c:v>
                </c:pt>
                <c:pt idx="7">
                  <c:v>376.50201451873414</c:v>
                </c:pt>
                <c:pt idx="8">
                  <c:v>367.14956943072252</c:v>
                </c:pt>
                <c:pt idx="9">
                  <c:v>364.55030901215423</c:v>
                </c:pt>
                <c:pt idx="10">
                  <c:v>351.31942250367462</c:v>
                </c:pt>
                <c:pt idx="11">
                  <c:v>347.43184962866462</c:v>
                </c:pt>
                <c:pt idx="12">
                  <c:v>346.93798748938144</c:v>
                </c:pt>
                <c:pt idx="13">
                  <c:v>339.13441259867943</c:v>
                </c:pt>
                <c:pt idx="14">
                  <c:v>304.77231604342586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Karlovarský kraj</c:v>
                </c:pt>
                <c:pt idx="1">
                  <c:v>Olomoucký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Jihomoravský kraj</c:v>
                </c:pt>
                <c:pt idx="5">
                  <c:v>Královéhradecký kraj</c:v>
                </c:pt>
                <c:pt idx="6">
                  <c:v>ČR</c:v>
                </c:pt>
                <c:pt idx="7">
                  <c:v>Liberecký kraj</c:v>
                </c:pt>
                <c:pt idx="8">
                  <c:v>Plzeňský kraj</c:v>
                </c:pt>
                <c:pt idx="9">
                  <c:v>Jihočeský kraj</c:v>
                </c:pt>
                <c:pt idx="10">
                  <c:v>Středočeský kraj</c:v>
                </c:pt>
                <c:pt idx="11">
                  <c:v>Hlavní město Praha</c:v>
                </c:pt>
                <c:pt idx="12">
                  <c:v>Vysočina</c:v>
                </c:pt>
                <c:pt idx="13">
                  <c:v>Moravskoslezský kraj</c:v>
                </c:pt>
                <c:pt idx="14">
                  <c:v>Pardubický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4B6D-478E-A193-FD8E2D4AED63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Moravskoslezský kraj</c:v>
                </c:pt>
                <c:pt idx="2">
                  <c:v>Středočeský kraj</c:v>
                </c:pt>
                <c:pt idx="3">
                  <c:v>Hlavní město Praha</c:v>
                </c:pt>
                <c:pt idx="4">
                  <c:v>Jihomoravský kraj</c:v>
                </c:pt>
                <c:pt idx="5">
                  <c:v>Zlínský kraj</c:v>
                </c:pt>
                <c:pt idx="6">
                  <c:v>Karlovarský kraj</c:v>
                </c:pt>
                <c:pt idx="7">
                  <c:v>ČR</c:v>
                </c:pt>
                <c:pt idx="8">
                  <c:v>Olomoucký kraj</c:v>
                </c:pt>
                <c:pt idx="9">
                  <c:v>Jihočeský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Vysočina</c:v>
                </c:pt>
                <c:pt idx="13">
                  <c:v>Ústecký kraj</c:v>
                </c:pt>
                <c:pt idx="14">
                  <c:v>Královéhradecký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503.44488028511148</c:v>
                </c:pt>
                <c:pt idx="1">
                  <c:v>473.3418320153649</c:v>
                </c:pt>
                <c:pt idx="2">
                  <c:v>445.82881162685271</c:v>
                </c:pt>
                <c:pt idx="3">
                  <c:v>413.50961774552763</c:v>
                </c:pt>
                <c:pt idx="4">
                  <c:v>401.46761888536287</c:v>
                </c:pt>
                <c:pt idx="5">
                  <c:v>397.59343187359661</c:v>
                </c:pt>
                <c:pt idx="6">
                  <c:v>387.69541509504296</c:v>
                </c:pt>
                <c:pt idx="7">
                  <c:v>386.87020981959176</c:v>
                </c:pt>
                <c:pt idx="8">
                  <c:v>362.32113060625977</c:v>
                </c:pt>
                <c:pt idx="9">
                  <c:v>353.70241632989814</c:v>
                </c:pt>
                <c:pt idx="10">
                  <c:v>339.2289806712696</c:v>
                </c:pt>
                <c:pt idx="11">
                  <c:v>303.45295536791315</c:v>
                </c:pt>
                <c:pt idx="12">
                  <c:v>301.76075372615645</c:v>
                </c:pt>
                <c:pt idx="13">
                  <c:v>276.02139628116953</c:v>
                </c:pt>
                <c:pt idx="14">
                  <c:v>181.88379905520972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Moravskoslezský kraj</c:v>
                </c:pt>
                <c:pt idx="2">
                  <c:v>Středočeský kraj</c:v>
                </c:pt>
                <c:pt idx="3">
                  <c:v>Hlavní město Praha</c:v>
                </c:pt>
                <c:pt idx="4">
                  <c:v>Jihomoravský kraj</c:v>
                </c:pt>
                <c:pt idx="5">
                  <c:v>Zlínský kraj</c:v>
                </c:pt>
                <c:pt idx="6">
                  <c:v>Karlovarský kraj</c:v>
                </c:pt>
                <c:pt idx="7">
                  <c:v>ČR</c:v>
                </c:pt>
                <c:pt idx="8">
                  <c:v>Olomoucký kraj</c:v>
                </c:pt>
                <c:pt idx="9">
                  <c:v>Jihočeský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Vysočina</c:v>
                </c:pt>
                <c:pt idx="13">
                  <c:v>Ústecký kraj</c:v>
                </c:pt>
                <c:pt idx="14">
                  <c:v>Královéhradecký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1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Liberecký kraj</c:v>
                </c:pt>
                <c:pt idx="2">
                  <c:v>Zlínský kraj</c:v>
                </c:pt>
                <c:pt idx="3">
                  <c:v>Hlavní město Praha</c:v>
                </c:pt>
                <c:pt idx="4">
                  <c:v>Plzeňský kraj</c:v>
                </c:pt>
                <c:pt idx="5">
                  <c:v>Královéhradecký kraj</c:v>
                </c:pt>
                <c:pt idx="6">
                  <c:v>ČR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Jihočeský kraj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Vysočina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705.26167083191774</c:v>
                </c:pt>
                <c:pt idx="1">
                  <c:v>646.73150991285206</c:v>
                </c:pt>
                <c:pt idx="2">
                  <c:v>523.63864284435147</c:v>
                </c:pt>
                <c:pt idx="3">
                  <c:v>422.46441910781294</c:v>
                </c:pt>
                <c:pt idx="4">
                  <c:v>416.7115006505004</c:v>
                </c:pt>
                <c:pt idx="5">
                  <c:v>406.1413163503301</c:v>
                </c:pt>
                <c:pt idx="6">
                  <c:v>376.08176831363176</c:v>
                </c:pt>
                <c:pt idx="7">
                  <c:v>358.9433630506752</c:v>
                </c:pt>
                <c:pt idx="8">
                  <c:v>306.47127787181216</c:v>
                </c:pt>
                <c:pt idx="9">
                  <c:v>283.57308194742592</c:v>
                </c:pt>
                <c:pt idx="10">
                  <c:v>264.5118066440815</c:v>
                </c:pt>
                <c:pt idx="11">
                  <c:v>262.92973462002413</c:v>
                </c:pt>
                <c:pt idx="12">
                  <c:v>217.19823924627383</c:v>
                </c:pt>
                <c:pt idx="13">
                  <c:v>168.09171843281584</c:v>
                </c:pt>
                <c:pt idx="14">
                  <c:v>125.77960120611471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Liberecký kraj</c:v>
                </c:pt>
                <c:pt idx="2">
                  <c:v>Zlínský kraj</c:v>
                </c:pt>
                <c:pt idx="3">
                  <c:v>Hlavní město Praha</c:v>
                </c:pt>
                <c:pt idx="4">
                  <c:v>Plzeňský kraj</c:v>
                </c:pt>
                <c:pt idx="5">
                  <c:v>Královéhradecký kraj</c:v>
                </c:pt>
                <c:pt idx="6">
                  <c:v>ČR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Jihočeský kraj</c:v>
                </c:pt>
                <c:pt idx="10">
                  <c:v>Olomoucký kraj</c:v>
                </c:pt>
                <c:pt idx="11">
                  <c:v>Pardubický kraj</c:v>
                </c:pt>
                <c:pt idx="12">
                  <c:v>Vysočina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Vysočina</c:v>
                </c:pt>
                <c:pt idx="1">
                  <c:v>Plzeňský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Karlovarský kraj</c:v>
                </c:pt>
                <c:pt idx="5">
                  <c:v>Pardubický kraj</c:v>
                </c:pt>
                <c:pt idx="6">
                  <c:v>ČR</c:v>
                </c:pt>
                <c:pt idx="7">
                  <c:v>Zlínský kraj</c:v>
                </c:pt>
                <c:pt idx="8">
                  <c:v>Liberecký kraj</c:v>
                </c:pt>
                <c:pt idx="9">
                  <c:v>Královéhradecký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Hlavní město Praha</c:v>
                </c:pt>
                <c:pt idx="13">
                  <c:v>Ústecký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503.32071974669861</c:v>
                </c:pt>
                <c:pt idx="1">
                  <c:v>387.85471832845866</c:v>
                </c:pt>
                <c:pt idx="2">
                  <c:v>335.38469991895266</c:v>
                </c:pt>
                <c:pt idx="3">
                  <c:v>320.19589989476253</c:v>
                </c:pt>
                <c:pt idx="4">
                  <c:v>317.88312881044607</c:v>
                </c:pt>
                <c:pt idx="5">
                  <c:v>315.70416164053074</c:v>
                </c:pt>
                <c:pt idx="6">
                  <c:v>308.20449050529993</c:v>
                </c:pt>
                <c:pt idx="7">
                  <c:v>307.36434642458642</c:v>
                </c:pt>
                <c:pt idx="8">
                  <c:v>302.39967341722723</c:v>
                </c:pt>
                <c:pt idx="9">
                  <c:v>293.38413391531361</c:v>
                </c:pt>
                <c:pt idx="10">
                  <c:v>291.05779440764525</c:v>
                </c:pt>
                <c:pt idx="11">
                  <c:v>275.56247708551268</c:v>
                </c:pt>
                <c:pt idx="12">
                  <c:v>255.93400022531438</c:v>
                </c:pt>
                <c:pt idx="13">
                  <c:v>245.6947935633635</c:v>
                </c:pt>
                <c:pt idx="14">
                  <c:v>224.44442746808656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Vysočina</c:v>
                </c:pt>
                <c:pt idx="1">
                  <c:v>Plzeňský kraj</c:v>
                </c:pt>
                <c:pt idx="2">
                  <c:v>Středočeský kraj</c:v>
                </c:pt>
                <c:pt idx="3">
                  <c:v>Jihomoravský kraj</c:v>
                </c:pt>
                <c:pt idx="4">
                  <c:v>Karlovarský kraj</c:v>
                </c:pt>
                <c:pt idx="5">
                  <c:v>Pardubický kraj</c:v>
                </c:pt>
                <c:pt idx="6">
                  <c:v>ČR</c:v>
                </c:pt>
                <c:pt idx="7">
                  <c:v>Zlínský kraj</c:v>
                </c:pt>
                <c:pt idx="8">
                  <c:v>Liberecký kraj</c:v>
                </c:pt>
                <c:pt idx="9">
                  <c:v>Královéhradecký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Hlavní město Praha</c:v>
                </c:pt>
                <c:pt idx="13">
                  <c:v>Ústecký kraj</c:v>
                </c:pt>
                <c:pt idx="14">
                  <c:v>Jihočeský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8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92BF-4AAE-BA9A-B53E43566C25}"/>
              </c:ext>
            </c:extLst>
          </c:dPt>
          <c:dPt>
            <c:idx val="5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E-8203-4522-BE62-76B135F39648}"/>
              </c:ext>
            </c:extLst>
          </c:dPt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Liberecký kraj</c:v>
                </c:pt>
                <c:pt idx="3">
                  <c:v>Jihomoravský kraj</c:v>
                </c:pt>
                <c:pt idx="4">
                  <c:v>Hlavní město Praha</c:v>
                </c:pt>
                <c:pt idx="5">
                  <c:v>ČR</c:v>
                </c:pt>
                <c:pt idx="6">
                  <c:v>Jihočeský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Pardubický kraj</c:v>
                </c:pt>
                <c:pt idx="14">
                  <c:v>Vysočina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543.97731591888362</c:v>
                </c:pt>
                <c:pt idx="1">
                  <c:v>404.47798177691703</c:v>
                </c:pt>
                <c:pt idx="2">
                  <c:v>400.68511386024392</c:v>
                </c:pt>
                <c:pt idx="3">
                  <c:v>373.99663663879085</c:v>
                </c:pt>
                <c:pt idx="4">
                  <c:v>351.40373732967822</c:v>
                </c:pt>
                <c:pt idx="5">
                  <c:v>320.50661640622883</c:v>
                </c:pt>
                <c:pt idx="6">
                  <c:v>318.56135552822366</c:v>
                </c:pt>
                <c:pt idx="7">
                  <c:v>301.86683517177909</c:v>
                </c:pt>
                <c:pt idx="8">
                  <c:v>295.48212570157256</c:v>
                </c:pt>
                <c:pt idx="9">
                  <c:v>237.6262174038819</c:v>
                </c:pt>
                <c:pt idx="10">
                  <c:v>194.66100617241682</c:v>
                </c:pt>
                <c:pt idx="11">
                  <c:v>163.03108543152067</c:v>
                </c:pt>
                <c:pt idx="12">
                  <c:v>156.90819684353573</c:v>
                </c:pt>
                <c:pt idx="13">
                  <c:v>155.49607961399275</c:v>
                </c:pt>
                <c:pt idx="14">
                  <c:v>129.16055293845085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Liberecký kraj</c:v>
                </c:pt>
                <c:pt idx="3">
                  <c:v>Jihomoravský kraj</c:v>
                </c:pt>
                <c:pt idx="4">
                  <c:v>Hlavní město Praha</c:v>
                </c:pt>
                <c:pt idx="5">
                  <c:v>ČR</c:v>
                </c:pt>
                <c:pt idx="6">
                  <c:v>Jihočeský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Pardubický kraj</c:v>
                </c:pt>
                <c:pt idx="14">
                  <c:v>Vysočina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0F76-4B8D-B2A4-ECF062F0A37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Pardubický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Plzeňský kraj</c:v>
                </c:pt>
                <c:pt idx="6">
                  <c:v>Vysočina</c:v>
                </c:pt>
                <c:pt idx="7">
                  <c:v>Liberecký kraj</c:v>
                </c:pt>
                <c:pt idx="8">
                  <c:v>ČR</c:v>
                </c:pt>
                <c:pt idx="9">
                  <c:v>Ústecký kraj</c:v>
                </c:pt>
                <c:pt idx="10">
                  <c:v>Hlavní město Praha</c:v>
                </c:pt>
                <c:pt idx="11">
                  <c:v>Olomoucký kraj</c:v>
                </c:pt>
                <c:pt idx="12">
                  <c:v>Středočeský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598.61278648974667</c:v>
                </c:pt>
                <c:pt idx="1">
                  <c:v>390.16139718358414</c:v>
                </c:pt>
                <c:pt idx="2">
                  <c:v>344.99354473991798</c:v>
                </c:pt>
                <c:pt idx="3">
                  <c:v>327.78228125704248</c:v>
                </c:pt>
                <c:pt idx="4">
                  <c:v>312.46081531261336</c:v>
                </c:pt>
                <c:pt idx="5">
                  <c:v>308.45780877572247</c:v>
                </c:pt>
                <c:pt idx="6">
                  <c:v>290.36991273457414</c:v>
                </c:pt>
                <c:pt idx="7">
                  <c:v>268.89831561385137</c:v>
                </c:pt>
                <c:pt idx="8">
                  <c:v>260.38123746910134</c:v>
                </c:pt>
                <c:pt idx="9">
                  <c:v>235.7092048635981</c:v>
                </c:pt>
                <c:pt idx="10">
                  <c:v>185.59547984736395</c:v>
                </c:pt>
                <c:pt idx="11">
                  <c:v>178.86939374020326</c:v>
                </c:pt>
                <c:pt idx="12">
                  <c:v>175.48800087915711</c:v>
                </c:pt>
                <c:pt idx="13">
                  <c:v>168.08654419119151</c:v>
                </c:pt>
                <c:pt idx="14">
                  <c:v>149.63563979998071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Pardubický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Moravskoslezský kraj</c:v>
                </c:pt>
                <c:pt idx="4">
                  <c:v>Karlovarský kraj</c:v>
                </c:pt>
                <c:pt idx="5">
                  <c:v>Plzeňský kraj</c:v>
                </c:pt>
                <c:pt idx="6">
                  <c:v>Vysočina</c:v>
                </c:pt>
                <c:pt idx="7">
                  <c:v>Liberecký kraj</c:v>
                </c:pt>
                <c:pt idx="8">
                  <c:v>ČR</c:v>
                </c:pt>
                <c:pt idx="9">
                  <c:v>Ústecký kraj</c:v>
                </c:pt>
                <c:pt idx="10">
                  <c:v>Hlavní město Praha</c:v>
                </c:pt>
                <c:pt idx="11">
                  <c:v>Olomoucký kraj</c:v>
                </c:pt>
                <c:pt idx="12">
                  <c:v>Středočeský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1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C11F-41DD-9058-C4D7C559B63C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E35A-47E9-ACA1-4A37F4BCC956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Karlovarský kraj</c:v>
                </c:pt>
                <c:pt idx="1">
                  <c:v>Zlínský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Jihočeský kraj</c:v>
                </c:pt>
                <c:pt idx="5">
                  <c:v>Pardubický kraj</c:v>
                </c:pt>
                <c:pt idx="6">
                  <c:v>Moravskoslezský kraj</c:v>
                </c:pt>
                <c:pt idx="7">
                  <c:v>Plzeňský kraj</c:v>
                </c:pt>
                <c:pt idx="8">
                  <c:v>ČR</c:v>
                </c:pt>
                <c:pt idx="9">
                  <c:v>Vysočina</c:v>
                </c:pt>
                <c:pt idx="10">
                  <c:v>Olomoucký kraj</c:v>
                </c:pt>
                <c:pt idx="11">
                  <c:v>Středočeský kraj</c:v>
                </c:pt>
                <c:pt idx="12">
                  <c:v>Jihomoravský kraj</c:v>
                </c:pt>
                <c:pt idx="13">
                  <c:v>Královéhradecký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268.74341273633661</c:v>
                </c:pt>
                <c:pt idx="1">
                  <c:v>266.72681939029934</c:v>
                </c:pt>
                <c:pt idx="2">
                  <c:v>262.02055341580734</c:v>
                </c:pt>
                <c:pt idx="3">
                  <c:v>259.25546957539058</c:v>
                </c:pt>
                <c:pt idx="4">
                  <c:v>252.71006333030306</c:v>
                </c:pt>
                <c:pt idx="5">
                  <c:v>249.54764776839565</c:v>
                </c:pt>
                <c:pt idx="6">
                  <c:v>242.93561071103025</c:v>
                </c:pt>
                <c:pt idx="7">
                  <c:v>235.09310795697243</c:v>
                </c:pt>
                <c:pt idx="8">
                  <c:v>231.33684477533484</c:v>
                </c:pt>
                <c:pt idx="9">
                  <c:v>225.11390840991584</c:v>
                </c:pt>
                <c:pt idx="10">
                  <c:v>223.90276583910602</c:v>
                </c:pt>
                <c:pt idx="11">
                  <c:v>216.76717447147547</c:v>
                </c:pt>
                <c:pt idx="12">
                  <c:v>209.25225942715261</c:v>
                </c:pt>
                <c:pt idx="13">
                  <c:v>186.55209004774224</c:v>
                </c:pt>
                <c:pt idx="14">
                  <c:v>177.86835286539201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Karlovarský kraj</c:v>
                </c:pt>
                <c:pt idx="1">
                  <c:v>Zlínský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Jihočeský kraj</c:v>
                </c:pt>
                <c:pt idx="5">
                  <c:v>Pardubický kraj</c:v>
                </c:pt>
                <c:pt idx="6">
                  <c:v>Moravskoslezský kraj</c:v>
                </c:pt>
                <c:pt idx="7">
                  <c:v>Plzeňský kraj</c:v>
                </c:pt>
                <c:pt idx="8">
                  <c:v>ČR</c:v>
                </c:pt>
                <c:pt idx="9">
                  <c:v>Vysočina</c:v>
                </c:pt>
                <c:pt idx="10">
                  <c:v>Olomoucký kraj</c:v>
                </c:pt>
                <c:pt idx="11">
                  <c:v>Středočeský kraj</c:v>
                </c:pt>
                <c:pt idx="12">
                  <c:v>Jihomoravský kraj</c:v>
                </c:pt>
                <c:pt idx="13">
                  <c:v>Královéhradecký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398807774108207"/>
          <c:y val="0.20218522117926385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34-40DE-8776-84F9D5823EF6}"/>
              </c:ext>
            </c:extLst>
          </c:dPt>
          <c:dPt>
            <c:idx val="8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0F76-4B8D-B2A4-ECF062F0A37F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Pardubický kraj</c:v>
                </c:pt>
                <c:pt idx="1">
                  <c:v>Liberecký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Plzeňský kraj</c:v>
                </c:pt>
                <c:pt idx="5">
                  <c:v>Olomoucký kraj</c:v>
                </c:pt>
                <c:pt idx="6">
                  <c:v>ČR</c:v>
                </c:pt>
                <c:pt idx="7">
                  <c:v>Hlavní město Praha</c:v>
                </c:pt>
                <c:pt idx="8">
                  <c:v>Středočeský kraj</c:v>
                </c:pt>
                <c:pt idx="9">
                  <c:v>Vysočina</c:v>
                </c:pt>
                <c:pt idx="10">
                  <c:v>Ústecký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428.60373944511457</c:v>
                </c:pt>
                <c:pt idx="1">
                  <c:v>319.48314726398183</c:v>
                </c:pt>
                <c:pt idx="2">
                  <c:v>307.70873224691087</c:v>
                </c:pt>
                <c:pt idx="3">
                  <c:v>307.56067562509071</c:v>
                </c:pt>
                <c:pt idx="4">
                  <c:v>304.70805740054192</c:v>
                </c:pt>
                <c:pt idx="5">
                  <c:v>228.95914446073724</c:v>
                </c:pt>
                <c:pt idx="6">
                  <c:v>219.97962489065924</c:v>
                </c:pt>
                <c:pt idx="7">
                  <c:v>212.89318077433035</c:v>
                </c:pt>
                <c:pt idx="8">
                  <c:v>211.40981084385348</c:v>
                </c:pt>
                <c:pt idx="9">
                  <c:v>193.06510155224342</c:v>
                </c:pt>
                <c:pt idx="10">
                  <c:v>172.96025858976367</c:v>
                </c:pt>
                <c:pt idx="11">
                  <c:v>149.20576210748203</c:v>
                </c:pt>
                <c:pt idx="12">
                  <c:v>139.96346716280834</c:v>
                </c:pt>
                <c:pt idx="13">
                  <c:v>138.07555305902099</c:v>
                </c:pt>
                <c:pt idx="14">
                  <c:v>136.53974855492038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34-40DE-8776-84F9D5823EF6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Pardubický kraj</c:v>
                </c:pt>
                <c:pt idx="1">
                  <c:v>Liberecký kraj</c:v>
                </c:pt>
                <c:pt idx="2">
                  <c:v>Zlínský kraj</c:v>
                </c:pt>
                <c:pt idx="3">
                  <c:v>Jihočeský kraj</c:v>
                </c:pt>
                <c:pt idx="4">
                  <c:v>Plzeňský kraj</c:v>
                </c:pt>
                <c:pt idx="5">
                  <c:v>Olomoucký kraj</c:v>
                </c:pt>
                <c:pt idx="6">
                  <c:v>ČR</c:v>
                </c:pt>
                <c:pt idx="7">
                  <c:v>Hlavní město Praha</c:v>
                </c:pt>
                <c:pt idx="8">
                  <c:v>Středočeský kraj</c:v>
                </c:pt>
                <c:pt idx="9">
                  <c:v>Vysočina</c:v>
                </c:pt>
                <c:pt idx="10">
                  <c:v>Ústecký kraj</c:v>
                </c:pt>
                <c:pt idx="11">
                  <c:v>Královéhradecký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88539264"/>
        <c:axId val="288537304"/>
      </c:barChart>
      <c:catAx>
        <c:axId val="288539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7304"/>
        <c:crosses val="autoZero"/>
        <c:auto val="1"/>
        <c:lblAlgn val="ctr"/>
        <c:lblOffset val="100"/>
        <c:noMultiLvlLbl val="0"/>
      </c:catAx>
      <c:valAx>
        <c:axId val="288537304"/>
        <c:scaling>
          <c:orientation val="minMax"/>
          <c:max val="4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39264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17509.646673319916</c:v>
                </c:pt>
                <c:pt idx="1">
                  <c:v>17127.758064569269</c:v>
                </c:pt>
                <c:pt idx="2">
                  <c:v>17653.165126089312</c:v>
                </c:pt>
                <c:pt idx="3">
                  <c:v>17648.563616490421</c:v>
                </c:pt>
                <c:pt idx="4">
                  <c:v>18109.910630919036</c:v>
                </c:pt>
                <c:pt idx="5">
                  <c:v>20753.35169142329</c:v>
                </c:pt>
                <c:pt idx="6">
                  <c:v>21261.481852702673</c:v>
                </c:pt>
                <c:pt idx="7">
                  <c:v>21610.166629517807</c:v>
                </c:pt>
                <c:pt idx="8">
                  <c:v>21638.078466566199</c:v>
                </c:pt>
                <c:pt idx="9">
                  <c:v>21774.24552334239</c:v>
                </c:pt>
                <c:pt idx="10">
                  <c:v>23414.341596899503</c:v>
                </c:pt>
                <c:pt idx="11">
                  <c:v>23373.061615851831</c:v>
                </c:pt>
                <c:pt idx="12">
                  <c:v>23624.756324975235</c:v>
                </c:pt>
                <c:pt idx="13">
                  <c:v>22838.604199662801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9D-4647-9CCC-33B55B4E4799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5200.6318070614689</c:v>
                </c:pt>
                <c:pt idx="1">
                  <c:v>5204.7842616178677</c:v>
                </c:pt>
                <c:pt idx="2">
                  <c:v>5028.0214466557627</c:v>
                </c:pt>
                <c:pt idx="3">
                  <c:v>4691.6530458044654</c:v>
                </c:pt>
                <c:pt idx="4">
                  <c:v>4782.3549837046266</c:v>
                </c:pt>
                <c:pt idx="5">
                  <c:v>4691.7005370657243</c:v>
                </c:pt>
                <c:pt idx="6">
                  <c:v>4691.7005370657243</c:v>
                </c:pt>
                <c:pt idx="7">
                  <c:v>4624.9585232114441</c:v>
                </c:pt>
                <c:pt idx="8">
                  <c:v>4473.6103967941963</c:v>
                </c:pt>
                <c:pt idx="9">
                  <c:v>4897.9684289245852</c:v>
                </c:pt>
                <c:pt idx="10">
                  <c:v>3993.8529182036364</c:v>
                </c:pt>
                <c:pt idx="11">
                  <c:v>3403.6165179921591</c:v>
                </c:pt>
                <c:pt idx="12">
                  <c:v>3218.6065518740579</c:v>
                </c:pt>
                <c:pt idx="13">
                  <c:v>4179.5537158669977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A9D-4647-9CCC-33B55B4E4799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21379.235459621708</c:v>
                </c:pt>
                <c:pt idx="1">
                  <c:v>21099.039771843876</c:v>
                </c:pt>
                <c:pt idx="2">
                  <c:v>21669.788033173711</c:v>
                </c:pt>
                <c:pt idx="3">
                  <c:v>21228.09105637778</c:v>
                </c:pt>
                <c:pt idx="4">
                  <c:v>21581.55659836407</c:v>
                </c:pt>
                <c:pt idx="5">
                  <c:v>24152.167393124237</c:v>
                </c:pt>
                <c:pt idx="6">
                  <c:v>24501.650878480883</c:v>
                </c:pt>
                <c:pt idx="7">
                  <c:v>24573.215080637226</c:v>
                </c:pt>
                <c:pt idx="8">
                  <c:v>24601.677138982704</c:v>
                </c:pt>
                <c:pt idx="9">
                  <c:v>24800.765259354761</c:v>
                </c:pt>
                <c:pt idx="10">
                  <c:v>25455.977039584941</c:v>
                </c:pt>
                <c:pt idx="11">
                  <c:v>25178.523643324112</c:v>
                </c:pt>
                <c:pt idx="12">
                  <c:v>25329.835203816838</c:v>
                </c:pt>
                <c:pt idx="13">
                  <c:v>24900.695255584167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A9D-4647-9CCC-33B55B4E4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300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4428747427939066"/>
          <c:y val="0.20218527842131609"/>
          <c:w val="0.5103286618366677"/>
          <c:h val="0.7750914625544308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1797-4078-8192-1E5DA6F50EF4}"/>
              </c:ext>
            </c:extLst>
          </c:dPt>
          <c:dPt>
            <c:idx val="6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0D1-4029-9522-33602097F32D}"/>
              </c:ext>
            </c:extLst>
          </c:dPt>
          <c:dPt>
            <c:idx val="9"/>
            <c:invertIfNegative val="0"/>
            <c:bubble3D val="0"/>
            <c:spPr>
              <a:solidFill>
                <a:srgbClr val="2E598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0D1-4029-9522-33602097F32D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Hlavní město Praha</c:v>
                </c:pt>
                <c:pt idx="1">
                  <c:v>Středočeský kraj</c:v>
                </c:pt>
                <c:pt idx="2">
                  <c:v>Ústecký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ČR</c:v>
                </c:pt>
                <c:pt idx="6">
                  <c:v>Zlínský kraj</c:v>
                </c:pt>
                <c:pt idx="7">
                  <c:v>Plzeňský kraj</c:v>
                </c:pt>
                <c:pt idx="8">
                  <c:v>Karlovarský kraj</c:v>
                </c:pt>
                <c:pt idx="9">
                  <c:v>Moravskoslezský kraj</c:v>
                </c:pt>
                <c:pt idx="10">
                  <c:v>Olomoucký kraj</c:v>
                </c:pt>
                <c:pt idx="11">
                  <c:v>Vysočina</c:v>
                </c:pt>
                <c:pt idx="12">
                  <c:v>Pardubický kraj</c:v>
                </c:pt>
                <c:pt idx="13">
                  <c:v>Liberecký kraj</c:v>
                </c:pt>
                <c:pt idx="14">
                  <c:v>Královéhradecký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194.98357804975981</c:v>
                </c:pt>
                <c:pt idx="1">
                  <c:v>172.05379342555327</c:v>
                </c:pt>
                <c:pt idx="2">
                  <c:v>167.78254593062604</c:v>
                </c:pt>
                <c:pt idx="3">
                  <c:v>162.26002857121028</c:v>
                </c:pt>
                <c:pt idx="4">
                  <c:v>156.26668536106408</c:v>
                </c:pt>
                <c:pt idx="5">
                  <c:v>152.95551465040083</c:v>
                </c:pt>
                <c:pt idx="6">
                  <c:v>144.98643119860043</c:v>
                </c:pt>
                <c:pt idx="7">
                  <c:v>144.77300961566678</c:v>
                </c:pt>
                <c:pt idx="8">
                  <c:v>144.3690968797975</c:v>
                </c:pt>
                <c:pt idx="9">
                  <c:v>136.81420513217245</c:v>
                </c:pt>
                <c:pt idx="10">
                  <c:v>134.46806896900441</c:v>
                </c:pt>
                <c:pt idx="11">
                  <c:v>120.47262336859988</c:v>
                </c:pt>
                <c:pt idx="12">
                  <c:v>112.1456574185766</c:v>
                </c:pt>
                <c:pt idx="13">
                  <c:v>102.27897978381641</c:v>
                </c:pt>
                <c:pt idx="14">
                  <c:v>93.186270197091645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660-4B9D-9863-FAF960F092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rgbClr val="037BC1">
                <a:lumMod val="75000"/>
              </a:srgb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6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0D1-4029-9522-33602097F32D}"/>
              </c:ext>
            </c:extLst>
          </c:dPt>
          <c:dPt>
            <c:idx val="7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C660-4B9D-9863-FAF960F092C0}"/>
              </c:ext>
            </c:extLst>
          </c:dPt>
          <c:dPt>
            <c:idx val="8"/>
            <c:invertIfNegative val="0"/>
            <c:bubble3D val="0"/>
            <c:spPr>
              <a:solidFill>
                <a:srgbClr val="037BC1">
                  <a:lumMod val="75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C660-4B9D-9863-FAF960F092C0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>
                  <a:lumMod val="50000"/>
                </a:srgbClr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B-F0D1-4029-9522-33602097F32D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Hlavní město Praha</c:v>
                </c:pt>
                <c:pt idx="1">
                  <c:v>Středočeský kraj</c:v>
                </c:pt>
                <c:pt idx="2">
                  <c:v>Ústecký kraj</c:v>
                </c:pt>
                <c:pt idx="3">
                  <c:v>Jihočeský kraj</c:v>
                </c:pt>
                <c:pt idx="4">
                  <c:v>Jihomoravský kraj</c:v>
                </c:pt>
                <c:pt idx="5">
                  <c:v>ČR</c:v>
                </c:pt>
                <c:pt idx="6">
                  <c:v>Zlínský kraj</c:v>
                </c:pt>
                <c:pt idx="7">
                  <c:v>Plzeňský kraj</c:v>
                </c:pt>
                <c:pt idx="8">
                  <c:v>Karlovarský kraj</c:v>
                </c:pt>
                <c:pt idx="9">
                  <c:v>Moravskoslezský kraj</c:v>
                </c:pt>
                <c:pt idx="10">
                  <c:v>Olomoucký kraj</c:v>
                </c:pt>
                <c:pt idx="11">
                  <c:v>Vysočina</c:v>
                </c:pt>
                <c:pt idx="12">
                  <c:v>Pardubický kraj</c:v>
                </c:pt>
                <c:pt idx="13">
                  <c:v>Liberecký kraj</c:v>
                </c:pt>
                <c:pt idx="14">
                  <c:v>Královéhradecký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C660-4B9D-9863-FAF960F092C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76534552"/>
        <c:axId val="476532592"/>
      </c:barChart>
      <c:catAx>
        <c:axId val="47653455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2592"/>
        <c:crosses val="autoZero"/>
        <c:auto val="1"/>
        <c:lblAlgn val="ctr"/>
        <c:lblOffset val="100"/>
        <c:noMultiLvlLbl val="0"/>
      </c:catAx>
      <c:valAx>
        <c:axId val="476532592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765345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&lt; 35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6.2984677515873333E-2</c:v>
                </c:pt>
                <c:pt idx="1">
                  <c:v>5.3490170511882429E-2</c:v>
                </c:pt>
                <c:pt idx="2">
                  <c:v>5.7998112395862132E-2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CF-4AFA-8F7C-DF46898521A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35–49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Sheet1!$C$2:$C$4</c:f>
              <c:numCache>
                <c:formatCode>0.0%</c:formatCode>
                <c:ptCount val="3"/>
                <c:pt idx="0">
                  <c:v>0.15353325497681528</c:v>
                </c:pt>
                <c:pt idx="1">
                  <c:v>0.13469641117048761</c:v>
                </c:pt>
                <c:pt idx="2">
                  <c:v>0.14364004532872615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5CF-4AFA-8F7C-DF46898521A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50–64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Sheet1!$D$2:$D$4</c:f>
              <c:numCache>
                <c:formatCode>0.0%</c:formatCode>
                <c:ptCount val="3"/>
                <c:pt idx="0">
                  <c:v>0.29070063616081704</c:v>
                </c:pt>
                <c:pt idx="1">
                  <c:v>0.24052752221994889</c:v>
                </c:pt>
                <c:pt idx="2">
                  <c:v>0.26434945227789236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F-4AFA-8F7C-DF46898521AA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65–79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Sheet1!$E$2:$E$4</c:f>
              <c:numCache>
                <c:formatCode>0.0%</c:formatCode>
                <c:ptCount val="3"/>
                <c:pt idx="0">
                  <c:v>0.38193278729274138</c:v>
                </c:pt>
                <c:pt idx="1">
                  <c:v>0.39344446486595208</c:v>
                </c:pt>
                <c:pt idx="2">
                  <c:v>0.38797878102735645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5CF-4AFA-8F7C-DF46898521AA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80+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Sheet1!$F$2:$F$4</c:f>
              <c:numCache>
                <c:formatCode>0.0%</c:formatCode>
                <c:ptCount val="3"/>
                <c:pt idx="0">
                  <c:v>0.11084864405375298</c:v>
                </c:pt>
                <c:pt idx="1">
                  <c:v>0.17784143123172902</c:v>
                </c:pt>
                <c:pt idx="2">
                  <c:v>0.14603360897016296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5CF-4AFA-8F7C-DF46898521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60727976"/>
        <c:axId val="660730272"/>
      </c:barChart>
      <c:catAx>
        <c:axId val="6607279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30272"/>
        <c:crosses val="autoZero"/>
        <c:auto val="1"/>
        <c:lblAlgn val="ctr"/>
        <c:lblOffset val="100"/>
        <c:noMultiLvlLbl val="0"/>
      </c:catAx>
      <c:valAx>
        <c:axId val="660730272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2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1047758523318241"/>
          <c:y val="4.4444444444444446E-2"/>
          <c:w val="0.6850543106385325"/>
          <c:h val="0.151584718576844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</c:formatCode>
                <c:ptCount val="20"/>
                <c:pt idx="0">
                  <c:v>5.1966385807340876</c:v>
                </c:pt>
                <c:pt idx="1">
                  <c:v>8.3547905304489465</c:v>
                </c:pt>
                <c:pt idx="2">
                  <c:v>16.310748016305716</c:v>
                </c:pt>
                <c:pt idx="3">
                  <c:v>34.618755477651185</c:v>
                </c:pt>
                <c:pt idx="4">
                  <c:v>52.879936410693865</c:v>
                </c:pt>
                <c:pt idx="5">
                  <c:v>66.282130605580235</c:v>
                </c:pt>
                <c:pt idx="6">
                  <c:v>82.995770726627427</c:v>
                </c:pt>
                <c:pt idx="7">
                  <c:v>105.98070635894983</c:v>
                </c:pt>
                <c:pt idx="8">
                  <c:v>149.04411966807177</c:v>
                </c:pt>
                <c:pt idx="9">
                  <c:v>208.72616581406163</c:v>
                </c:pt>
                <c:pt idx="10">
                  <c:v>281.33489043558797</c:v>
                </c:pt>
                <c:pt idx="11">
                  <c:v>355.15125606290638</c:v>
                </c:pt>
                <c:pt idx="12">
                  <c:v>430.38246599063353</c:v>
                </c:pt>
                <c:pt idx="13">
                  <c:v>528.71113202368349</c:v>
                </c:pt>
                <c:pt idx="14">
                  <c:v>618.90593598353018</c:v>
                </c:pt>
                <c:pt idx="15">
                  <c:v>707.56134706351054</c:v>
                </c:pt>
                <c:pt idx="16">
                  <c:v>775.72965737827462</c:v>
                </c:pt>
                <c:pt idx="17">
                  <c:v>842.20456151341432</c:v>
                </c:pt>
                <c:pt idx="18">
                  <c:v>918.24091366183029</c:v>
                </c:pt>
                <c:pt idx="19">
                  <c:v>1015.5672823218997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21-4922-BADE-0C3E6EE0AE9B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</c:formatCode>
                <c:ptCount val="20"/>
                <c:pt idx="0">
                  <c:v>4.6806376608969193</c:v>
                </c:pt>
                <c:pt idx="1">
                  <c:v>7.7598027673513483</c:v>
                </c:pt>
                <c:pt idx="2">
                  <c:v>13.986638194439676</c:v>
                </c:pt>
                <c:pt idx="3">
                  <c:v>28.685918711002735</c:v>
                </c:pt>
                <c:pt idx="4">
                  <c:v>51.984784940992881</c:v>
                </c:pt>
                <c:pt idx="5">
                  <c:v>69.167179831681878</c:v>
                </c:pt>
                <c:pt idx="6">
                  <c:v>86.991919561987345</c:v>
                </c:pt>
                <c:pt idx="7">
                  <c:v>108.30073738070976</c:v>
                </c:pt>
                <c:pt idx="8">
                  <c:v>149.11340793924293</c:v>
                </c:pt>
                <c:pt idx="9">
                  <c:v>207.63924341159765</c:v>
                </c:pt>
                <c:pt idx="10">
                  <c:v>273.65724973837132</c:v>
                </c:pt>
                <c:pt idx="11">
                  <c:v>337.05995893584679</c:v>
                </c:pt>
                <c:pt idx="12">
                  <c:v>405.85652388845273</c:v>
                </c:pt>
                <c:pt idx="13">
                  <c:v>497.4685003413756</c:v>
                </c:pt>
                <c:pt idx="14">
                  <c:v>588.66972678877823</c:v>
                </c:pt>
                <c:pt idx="15">
                  <c:v>682.12045319839251</c:v>
                </c:pt>
                <c:pt idx="16">
                  <c:v>751.48122488568663</c:v>
                </c:pt>
                <c:pt idx="17">
                  <c:v>817.56524725274721</c:v>
                </c:pt>
                <c:pt idx="18">
                  <c:v>890.28337080317226</c:v>
                </c:pt>
                <c:pt idx="19">
                  <c:v>989.40748096656739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21-4922-BADE-0C3E6EE0AE9B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</c:formatCode>
                <c:ptCount val="20"/>
                <c:pt idx="0">
                  <c:v>5.6877350303731555</c:v>
                </c:pt>
                <c:pt idx="1">
                  <c:v>8.9217368351590327</c:v>
                </c:pt>
                <c:pt idx="2">
                  <c:v>18.531519000629853</c:v>
                </c:pt>
                <c:pt idx="3">
                  <c:v>40.148885314020362</c:v>
                </c:pt>
                <c:pt idx="4">
                  <c:v>53.764186754533021</c:v>
                </c:pt>
                <c:pt idx="5">
                  <c:v>63.504837591299875</c:v>
                </c:pt>
                <c:pt idx="6">
                  <c:v>79.197961744013185</c:v>
                </c:pt>
                <c:pt idx="7">
                  <c:v>103.74837250736654</c:v>
                </c:pt>
                <c:pt idx="8">
                  <c:v>148.97731316180167</c:v>
                </c:pt>
                <c:pt idx="9">
                  <c:v>209.78200624268109</c:v>
                </c:pt>
                <c:pt idx="10">
                  <c:v>288.84506026991306</c:v>
                </c:pt>
                <c:pt idx="11">
                  <c:v>373.23127360009369</c:v>
                </c:pt>
                <c:pt idx="12">
                  <c:v>455.65725815849845</c:v>
                </c:pt>
                <c:pt idx="13">
                  <c:v>564.03598473455907</c:v>
                </c:pt>
                <c:pt idx="14">
                  <c:v>656.93417193869084</c:v>
                </c:pt>
                <c:pt idx="15">
                  <c:v>743.98618686967791</c:v>
                </c:pt>
                <c:pt idx="16">
                  <c:v>816.5376364145136</c:v>
                </c:pt>
                <c:pt idx="17">
                  <c:v>894.2737271799524</c:v>
                </c:pt>
                <c:pt idx="18">
                  <c:v>992.63690750115052</c:v>
                </c:pt>
                <c:pt idx="19">
                  <c:v>1118.3355006501952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21-4922-BADE-0C3E6EE0AE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46144335"/>
        <c:axId val="1480465407"/>
      </c:bar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1957255190972336"/>
          <c:y val="0.87628789909889215"/>
          <c:w val="0.58578438803113941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2805</c:v>
                </c:pt>
                <c:pt idx="1">
                  <c:v>4945</c:v>
                </c:pt>
                <c:pt idx="2">
                  <c:v>9723</c:v>
                </c:pt>
                <c:pt idx="3">
                  <c:v>20540</c:v>
                </c:pt>
                <c:pt idx="4">
                  <c:v>27276</c:v>
                </c:pt>
                <c:pt idx="5">
                  <c:v>36209</c:v>
                </c:pt>
                <c:pt idx="6">
                  <c:v>58578</c:v>
                </c:pt>
                <c:pt idx="7">
                  <c:v>78902</c:v>
                </c:pt>
                <c:pt idx="8">
                  <c:v>119297</c:v>
                </c:pt>
                <c:pt idx="9">
                  <c:v>197480</c:v>
                </c:pt>
                <c:pt idx="10">
                  <c:v>222355</c:v>
                </c:pt>
                <c:pt idx="11">
                  <c:v>242585</c:v>
                </c:pt>
                <c:pt idx="12">
                  <c:v>262461</c:v>
                </c:pt>
                <c:pt idx="13">
                  <c:v>337093</c:v>
                </c:pt>
                <c:pt idx="14">
                  <c:v>378789</c:v>
                </c:pt>
                <c:pt idx="15">
                  <c:v>350770</c:v>
                </c:pt>
                <c:pt idx="16">
                  <c:v>223127</c:v>
                </c:pt>
                <c:pt idx="17">
                  <c:v>115617</c:v>
                </c:pt>
                <c:pt idx="18">
                  <c:v>51135</c:v>
                </c:pt>
                <c:pt idx="19">
                  <c:v>11547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51-411D-BC19-1377EA7F55C3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1573</c:v>
                </c:pt>
                <c:pt idx="1">
                  <c:v>2704</c:v>
                </c:pt>
                <c:pt idx="2">
                  <c:v>5649</c:v>
                </c:pt>
                <c:pt idx="3">
                  <c:v>12329</c:v>
                </c:pt>
                <c:pt idx="4">
                  <c:v>13951</c:v>
                </c:pt>
                <c:pt idx="5">
                  <c:v>17676</c:v>
                </c:pt>
                <c:pt idx="6">
                  <c:v>28660</c:v>
                </c:pt>
                <c:pt idx="7">
                  <c:v>39364</c:v>
                </c:pt>
                <c:pt idx="8">
                  <c:v>60709</c:v>
                </c:pt>
                <c:pt idx="9">
                  <c:v>100679</c:v>
                </c:pt>
                <c:pt idx="10">
                  <c:v>115404</c:v>
                </c:pt>
                <c:pt idx="11">
                  <c:v>127507</c:v>
                </c:pt>
                <c:pt idx="12">
                  <c:v>136848</c:v>
                </c:pt>
                <c:pt idx="13">
                  <c:v>168781</c:v>
                </c:pt>
                <c:pt idx="14">
                  <c:v>178085</c:v>
                </c:pt>
                <c:pt idx="15">
                  <c:v>151672</c:v>
                </c:pt>
                <c:pt idx="16">
                  <c:v>87541</c:v>
                </c:pt>
                <c:pt idx="17">
                  <c:v>39433</c:v>
                </c:pt>
                <c:pt idx="18">
                  <c:v>15099</c:v>
                </c:pt>
                <c:pt idx="19">
                  <c:v>2580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51-411D-BC19-1377EA7F55C3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1232</c:v>
                </c:pt>
                <c:pt idx="1">
                  <c:v>2241</c:v>
                </c:pt>
                <c:pt idx="2">
                  <c:v>4074</c:v>
                </c:pt>
                <c:pt idx="3">
                  <c:v>8211</c:v>
                </c:pt>
                <c:pt idx="4">
                  <c:v>13325</c:v>
                </c:pt>
                <c:pt idx="5">
                  <c:v>18533</c:v>
                </c:pt>
                <c:pt idx="6">
                  <c:v>29918</c:v>
                </c:pt>
                <c:pt idx="7">
                  <c:v>39538</c:v>
                </c:pt>
                <c:pt idx="8">
                  <c:v>58588</c:v>
                </c:pt>
                <c:pt idx="9">
                  <c:v>96801</c:v>
                </c:pt>
                <c:pt idx="10">
                  <c:v>106951</c:v>
                </c:pt>
                <c:pt idx="11">
                  <c:v>115078</c:v>
                </c:pt>
                <c:pt idx="12">
                  <c:v>125613</c:v>
                </c:pt>
                <c:pt idx="13">
                  <c:v>168312</c:v>
                </c:pt>
                <c:pt idx="14">
                  <c:v>200704</c:v>
                </c:pt>
                <c:pt idx="15">
                  <c:v>199098</c:v>
                </c:pt>
                <c:pt idx="16">
                  <c:v>135586</c:v>
                </c:pt>
                <c:pt idx="17">
                  <c:v>76184</c:v>
                </c:pt>
                <c:pt idx="18">
                  <c:v>36036</c:v>
                </c:pt>
                <c:pt idx="19">
                  <c:v>8967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51-411D-BC19-1377EA7F5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6144335"/>
        <c:axId val="1480465407"/>
      </c:line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133900597413572"/>
          <c:y val="0.87204762726741858"/>
          <c:w val="0.57211024549769673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&lt; 35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6.3453556543582049E-2</c:v>
                </c:pt>
                <c:pt idx="1">
                  <c:v>5.3741127694038278E-2</c:v>
                </c:pt>
                <c:pt idx="2">
                  <c:v>5.8353437541071612E-2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CF-4AFA-8F7C-DF46898521A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35–49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Sheet1!$C$2:$C$4</c:f>
              <c:numCache>
                <c:formatCode>0.0%</c:formatCode>
                <c:ptCount val="3"/>
                <c:pt idx="0">
                  <c:v>0.15443912209667318</c:v>
                </c:pt>
                <c:pt idx="1">
                  <c:v>0.13533841497257088</c:v>
                </c:pt>
                <c:pt idx="2">
                  <c:v>0.14440909965078452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5CF-4AFA-8F7C-DF46898521AA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50–64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Sheet1!$D$2:$D$4</c:f>
              <c:numCache>
                <c:formatCode>0.0%</c:formatCode>
                <c:ptCount val="3"/>
                <c:pt idx="0">
                  <c:v>0.29117820205411177</c:v>
                </c:pt>
                <c:pt idx="1">
                  <c:v>0.24133308540250697</c:v>
                </c:pt>
                <c:pt idx="2">
                  <c:v>0.26500390203551855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5CF-4AFA-8F7C-DF46898521AA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65–79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Sheet1!$E$2:$E$4</c:f>
              <c:numCache>
                <c:formatCode>0.0%</c:formatCode>
                <c:ptCount val="3"/>
                <c:pt idx="0">
                  <c:v>0.38093242633647434</c:v>
                </c:pt>
                <c:pt idx="1">
                  <c:v>0.39357298251592754</c:v>
                </c:pt>
                <c:pt idx="2">
                  <c:v>0.38757014196577944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5CF-4AFA-8F7C-DF46898521AA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80+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Sheet1!$F$2:$F$4</c:f>
              <c:numCache>
                <c:formatCode>0.0%</c:formatCode>
                <c:ptCount val="3"/>
                <c:pt idx="0">
                  <c:v>0.10999669296915862</c:v>
                </c:pt>
                <c:pt idx="1">
                  <c:v>0.17601438941495631</c:v>
                </c:pt>
                <c:pt idx="2">
                  <c:v>0.14466341880684591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5CF-4AFA-8F7C-DF46898521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60727976"/>
        <c:axId val="660730272"/>
      </c:barChart>
      <c:catAx>
        <c:axId val="6607279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30272"/>
        <c:crosses val="autoZero"/>
        <c:auto val="1"/>
        <c:lblAlgn val="ctr"/>
        <c:lblOffset val="100"/>
        <c:noMultiLvlLbl val="0"/>
      </c:catAx>
      <c:valAx>
        <c:axId val="660730272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2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1047758523318241"/>
          <c:y val="4.4444444444444446E-2"/>
          <c:w val="0.6850543106385325"/>
          <c:h val="0.151584718576844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</c:formatCode>
                <c:ptCount val="20"/>
                <c:pt idx="0">
                  <c:v>4.6662933631976111</c:v>
                </c:pt>
                <c:pt idx="1">
                  <c:v>7.7519910584232088</c:v>
                </c:pt>
                <c:pt idx="2">
                  <c:v>15.482777231443681</c:v>
                </c:pt>
                <c:pt idx="3">
                  <c:v>33.948937377961478</c:v>
                </c:pt>
                <c:pt idx="4">
                  <c:v>47.942845601542921</c:v>
                </c:pt>
                <c:pt idx="5">
                  <c:v>61.980449743567263</c:v>
                </c:pt>
                <c:pt idx="6">
                  <c:v>77.318991277945983</c:v>
                </c:pt>
                <c:pt idx="7">
                  <c:v>100.15025107211105</c:v>
                </c:pt>
                <c:pt idx="8">
                  <c:v>142.90530748175073</c:v>
                </c:pt>
                <c:pt idx="9">
                  <c:v>200.26092073521758</c:v>
                </c:pt>
                <c:pt idx="10">
                  <c:v>270.29947577219252</c:v>
                </c:pt>
                <c:pt idx="11">
                  <c:v>342.86229177506038</c:v>
                </c:pt>
                <c:pt idx="12">
                  <c:v>419.96657303087972</c:v>
                </c:pt>
                <c:pt idx="13">
                  <c:v>510.98336531231956</c:v>
                </c:pt>
                <c:pt idx="14">
                  <c:v>602.14885337379769</c:v>
                </c:pt>
                <c:pt idx="15">
                  <c:v>687.64340042862545</c:v>
                </c:pt>
                <c:pt idx="16">
                  <c:v>754.41946135357944</c:v>
                </c:pt>
                <c:pt idx="17">
                  <c:v>824.33677022261156</c:v>
                </c:pt>
                <c:pt idx="18">
                  <c:v>891.68452086652383</c:v>
                </c:pt>
                <c:pt idx="19">
                  <c:v>997.85387701782213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21-4922-BADE-0C3E6EE0AE9B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</c:formatCode>
                <c:ptCount val="20"/>
                <c:pt idx="0">
                  <c:v>4.3202597251339387</c:v>
                </c:pt>
                <c:pt idx="1">
                  <c:v>7.6784798927049174</c:v>
                </c:pt>
                <c:pt idx="2">
                  <c:v>13.537123818295095</c:v>
                </c:pt>
                <c:pt idx="3">
                  <c:v>29.831363882873344</c:v>
                </c:pt>
                <c:pt idx="4">
                  <c:v>52.33250590495134</c:v>
                </c:pt>
                <c:pt idx="5">
                  <c:v>65.054370219093173</c:v>
                </c:pt>
                <c:pt idx="6">
                  <c:v>84.816551150059823</c:v>
                </c:pt>
                <c:pt idx="7">
                  <c:v>107.14591687555099</c:v>
                </c:pt>
                <c:pt idx="8">
                  <c:v>142.58059878695946</c:v>
                </c:pt>
                <c:pt idx="9">
                  <c:v>206.14323080890495</c:v>
                </c:pt>
                <c:pt idx="10">
                  <c:v>287.08251674853011</c:v>
                </c:pt>
                <c:pt idx="11">
                  <c:v>328.75659882079725</c:v>
                </c:pt>
                <c:pt idx="12">
                  <c:v>405.95551956921719</c:v>
                </c:pt>
                <c:pt idx="13">
                  <c:v>475.135052682778</c:v>
                </c:pt>
                <c:pt idx="14">
                  <c:v>575.12694507908873</c:v>
                </c:pt>
                <c:pt idx="15">
                  <c:v>691.67758963046629</c:v>
                </c:pt>
                <c:pt idx="16">
                  <c:v>786.84954330427536</c:v>
                </c:pt>
                <c:pt idx="17">
                  <c:v>812.76474018329645</c:v>
                </c:pt>
                <c:pt idx="18">
                  <c:v>865.3444938792951</c:v>
                </c:pt>
                <c:pt idx="19">
                  <c:v>982.03243495508104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21-4922-BADE-0C3E6EE0AE9B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</c:formatCode>
                <c:ptCount val="20"/>
                <c:pt idx="0">
                  <c:v>5.2676750303169291</c:v>
                </c:pt>
                <c:pt idx="1">
                  <c:v>8.8472521416762699</c:v>
                </c:pt>
                <c:pt idx="2">
                  <c:v>17.920891509281155</c:v>
                </c:pt>
                <c:pt idx="3">
                  <c:v>42.586264844275149</c:v>
                </c:pt>
                <c:pt idx="4">
                  <c:v>53.733410000352038</c:v>
                </c:pt>
                <c:pt idx="5">
                  <c:v>59.731474486642398</c:v>
                </c:pt>
                <c:pt idx="6">
                  <c:v>77.646942083154173</c:v>
                </c:pt>
                <c:pt idx="7">
                  <c:v>102.57795575047804</c:v>
                </c:pt>
                <c:pt idx="8">
                  <c:v>141.86519244652152</c:v>
                </c:pt>
                <c:pt idx="9">
                  <c:v>207.13028279440852</c:v>
                </c:pt>
                <c:pt idx="10">
                  <c:v>303.02504312715973</c:v>
                </c:pt>
                <c:pt idx="11">
                  <c:v>363.02749843231061</c:v>
                </c:pt>
                <c:pt idx="12">
                  <c:v>458.46898567990496</c:v>
                </c:pt>
                <c:pt idx="13">
                  <c:v>540.54637798780016</c:v>
                </c:pt>
                <c:pt idx="14">
                  <c:v>643.02264135604253</c:v>
                </c:pt>
                <c:pt idx="15">
                  <c:v>761.54055847302016</c:v>
                </c:pt>
                <c:pt idx="16">
                  <c:v>860.90107915484714</c:v>
                </c:pt>
                <c:pt idx="17">
                  <c:v>899.69526488513827</c:v>
                </c:pt>
                <c:pt idx="18">
                  <c:v>982.80048563334685</c:v>
                </c:pt>
                <c:pt idx="19">
                  <c:v>1148.1826654240449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21-4922-BADE-0C3E6EE0AE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46144335"/>
        <c:axId val="1480465407"/>
      </c:bar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1957255190972336"/>
          <c:y val="0.87628789909889215"/>
          <c:w val="0.58578438803113941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2703</c:v>
                </c:pt>
                <c:pt idx="1">
                  <c:v>4836</c:v>
                </c:pt>
                <c:pt idx="2">
                  <c:v>9530</c:v>
                </c:pt>
                <c:pt idx="3">
                  <c:v>20250</c:v>
                </c:pt>
                <c:pt idx="4">
                  <c:v>26787</c:v>
                </c:pt>
                <c:pt idx="5">
                  <c:v>35552</c:v>
                </c:pt>
                <c:pt idx="6">
                  <c:v>57515</c:v>
                </c:pt>
                <c:pt idx="7">
                  <c:v>77502</c:v>
                </c:pt>
                <c:pt idx="8">
                  <c:v>117264</c:v>
                </c:pt>
                <c:pt idx="9">
                  <c:v>194195</c:v>
                </c:pt>
                <c:pt idx="10">
                  <c:v>218505</c:v>
                </c:pt>
                <c:pt idx="11">
                  <c:v>238015</c:v>
                </c:pt>
                <c:pt idx="12">
                  <c:v>257259</c:v>
                </c:pt>
                <c:pt idx="13">
                  <c:v>330267</c:v>
                </c:pt>
                <c:pt idx="14">
                  <c:v>370860</c:v>
                </c:pt>
                <c:pt idx="15">
                  <c:v>342780</c:v>
                </c:pt>
                <c:pt idx="16">
                  <c:v>217514</c:v>
                </c:pt>
                <c:pt idx="17">
                  <c:v>112254</c:v>
                </c:pt>
                <c:pt idx="18">
                  <c:v>48997</c:v>
                </c:pt>
                <c:pt idx="19">
                  <c:v>10881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51-411D-BC19-1377EA7F55C3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1516</c:v>
                </c:pt>
                <c:pt idx="1">
                  <c:v>2649</c:v>
                </c:pt>
                <c:pt idx="2">
                  <c:v>5532</c:v>
                </c:pt>
                <c:pt idx="3">
                  <c:v>12164</c:v>
                </c:pt>
                <c:pt idx="4">
                  <c:v>13737</c:v>
                </c:pt>
                <c:pt idx="5">
                  <c:v>17395</c:v>
                </c:pt>
                <c:pt idx="6">
                  <c:v>28170</c:v>
                </c:pt>
                <c:pt idx="7">
                  <c:v>38732</c:v>
                </c:pt>
                <c:pt idx="8">
                  <c:v>59740</c:v>
                </c:pt>
                <c:pt idx="9">
                  <c:v>99070</c:v>
                </c:pt>
                <c:pt idx="10">
                  <c:v>113475</c:v>
                </c:pt>
                <c:pt idx="11">
                  <c:v>125047</c:v>
                </c:pt>
                <c:pt idx="12">
                  <c:v>133922</c:v>
                </c:pt>
                <c:pt idx="13">
                  <c:v>165178</c:v>
                </c:pt>
                <c:pt idx="14">
                  <c:v>174009</c:v>
                </c:pt>
                <c:pt idx="15">
                  <c:v>148061</c:v>
                </c:pt>
                <c:pt idx="16">
                  <c:v>85280</c:v>
                </c:pt>
                <c:pt idx="17">
                  <c:v>38381</c:v>
                </c:pt>
                <c:pt idx="18">
                  <c:v>14571</c:v>
                </c:pt>
                <c:pt idx="19">
                  <c:v>2464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51-411D-BC19-1377EA7F55C3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1187</c:v>
                </c:pt>
                <c:pt idx="1">
                  <c:v>2187</c:v>
                </c:pt>
                <c:pt idx="2">
                  <c:v>3998</c:v>
                </c:pt>
                <c:pt idx="3">
                  <c:v>8086</c:v>
                </c:pt>
                <c:pt idx="4">
                  <c:v>13050</c:v>
                </c:pt>
                <c:pt idx="5">
                  <c:v>18157</c:v>
                </c:pt>
                <c:pt idx="6">
                  <c:v>29345</c:v>
                </c:pt>
                <c:pt idx="7">
                  <c:v>38770</c:v>
                </c:pt>
                <c:pt idx="8">
                  <c:v>57524</c:v>
                </c:pt>
                <c:pt idx="9">
                  <c:v>95125</c:v>
                </c:pt>
                <c:pt idx="10">
                  <c:v>105030</c:v>
                </c:pt>
                <c:pt idx="11">
                  <c:v>112968</c:v>
                </c:pt>
                <c:pt idx="12">
                  <c:v>123337</c:v>
                </c:pt>
                <c:pt idx="13">
                  <c:v>165089</c:v>
                </c:pt>
                <c:pt idx="14">
                  <c:v>196851</c:v>
                </c:pt>
                <c:pt idx="15">
                  <c:v>194719</c:v>
                </c:pt>
                <c:pt idx="16">
                  <c:v>132234</c:v>
                </c:pt>
                <c:pt idx="17">
                  <c:v>73873</c:v>
                </c:pt>
                <c:pt idx="18">
                  <c:v>34426</c:v>
                </c:pt>
                <c:pt idx="19">
                  <c:v>8417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51-411D-BC19-1377EA7F5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6144335"/>
        <c:axId val="1480465407"/>
      </c:line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133900597413572"/>
          <c:y val="0.87204762726741858"/>
          <c:w val="0.57211024549769673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</c:formatCode>
                <c:ptCount val="20"/>
                <c:pt idx="0">
                  <c:v>0.52618012781199719</c:v>
                </c:pt>
                <c:pt idx="1">
                  <c:v>1.2049904405232807</c:v>
                </c:pt>
                <c:pt idx="2">
                  <c:v>2.2035475294109856</c:v>
                </c:pt>
                <c:pt idx="3">
                  <c:v>3.7363770435557373</c:v>
                </c:pt>
                <c:pt idx="4">
                  <c:v>3.477103786399693</c:v>
                </c:pt>
                <c:pt idx="5">
                  <c:v>3.0824529873317843</c:v>
                </c:pt>
                <c:pt idx="6">
                  <c:v>3.2295020443636795</c:v>
                </c:pt>
                <c:pt idx="7">
                  <c:v>3.6419994346989366</c:v>
                </c:pt>
                <c:pt idx="8">
                  <c:v>4.2556391159816291</c:v>
                </c:pt>
                <c:pt idx="9">
                  <c:v>5.7366381874308994</c:v>
                </c:pt>
                <c:pt idx="10">
                  <c:v>7.5777325425116198</c:v>
                </c:pt>
                <c:pt idx="11">
                  <c:v>9.2533113978357111</c:v>
                </c:pt>
                <c:pt idx="12">
                  <c:v>12.971409201813648</c:v>
                </c:pt>
                <c:pt idx="13">
                  <c:v>18.15375333252684</c:v>
                </c:pt>
                <c:pt idx="14">
                  <c:v>26.957749006746781</c:v>
                </c:pt>
                <c:pt idx="15">
                  <c:v>39.149892843635747</c:v>
                </c:pt>
                <c:pt idx="16">
                  <c:v>49.046474538960894</c:v>
                </c:pt>
                <c:pt idx="17">
                  <c:v>46.791113507199498</c:v>
                </c:pt>
                <c:pt idx="18">
                  <c:v>37.649471698804227</c:v>
                </c:pt>
                <c:pt idx="19">
                  <c:v>20.901371652514698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21-4922-BADE-0C3E6EE0AE9B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</c:formatCode>
                <c:ptCount val="20"/>
                <c:pt idx="0">
                  <c:v>0.54958653622175635</c:v>
                </c:pt>
                <c:pt idx="1">
                  <c:v>1.2990569548700592</c:v>
                </c:pt>
                <c:pt idx="2">
                  <c:v>2.4141994203212613</c:v>
                </c:pt>
                <c:pt idx="3">
                  <c:v>4.1245937201400444</c:v>
                </c:pt>
                <c:pt idx="4">
                  <c:v>3.5770571085989724</c:v>
                </c:pt>
                <c:pt idx="5">
                  <c:v>3.643789971516096</c:v>
                </c:pt>
                <c:pt idx="6">
                  <c:v>3.647588602875294</c:v>
                </c:pt>
                <c:pt idx="7">
                  <c:v>4.1482079244313139</c:v>
                </c:pt>
                <c:pt idx="8">
                  <c:v>4.6846069763464522</c:v>
                </c:pt>
                <c:pt idx="9">
                  <c:v>6.4253842769871552</c:v>
                </c:pt>
                <c:pt idx="10">
                  <c:v>8.0305477883193515</c:v>
                </c:pt>
                <c:pt idx="11">
                  <c:v>9.286366996292438</c:v>
                </c:pt>
                <c:pt idx="12">
                  <c:v>12.474532534173308</c:v>
                </c:pt>
                <c:pt idx="13">
                  <c:v>17.124421151394273</c:v>
                </c:pt>
                <c:pt idx="14">
                  <c:v>25.616903416561001</c:v>
                </c:pt>
                <c:pt idx="15">
                  <c:v>37.141629102327748</c:v>
                </c:pt>
                <c:pt idx="16">
                  <c:v>47.02032072833299</c:v>
                </c:pt>
                <c:pt idx="17">
                  <c:v>43.986753363919419</c:v>
                </c:pt>
                <c:pt idx="18">
                  <c:v>33.104592413845111</c:v>
                </c:pt>
                <c:pt idx="19">
                  <c:v>18.317582545793957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21-4922-BADE-0C3E6EE0AE9B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</c:formatCode>
                <c:ptCount val="20"/>
                <c:pt idx="0">
                  <c:v>0.50383435316355851</c:v>
                </c:pt>
                <c:pt idx="1">
                  <c:v>1.11550857505469</c:v>
                </c:pt>
                <c:pt idx="2">
                  <c:v>2.002008487479348</c:v>
                </c:pt>
                <c:pt idx="3">
                  <c:v>3.3679699753529015</c:v>
                </c:pt>
                <c:pt idx="4">
                  <c:v>3.3796073553398971</c:v>
                </c:pt>
                <c:pt idx="5">
                  <c:v>2.5444680997184261</c:v>
                </c:pt>
                <c:pt idx="6">
                  <c:v>2.8307919602200684</c:v>
                </c:pt>
                <c:pt idx="7">
                  <c:v>3.1568967069753646</c:v>
                </c:pt>
                <c:pt idx="8">
                  <c:v>3.8446559519738592</c:v>
                </c:pt>
                <c:pt idx="9">
                  <c:v>5.072151671133895</c:v>
                </c:pt>
                <c:pt idx="10">
                  <c:v>7.1353418394868529</c:v>
                </c:pt>
                <c:pt idx="11">
                  <c:v>9.2203358338946035</c:v>
                </c:pt>
                <c:pt idx="12">
                  <c:v>13.488208088132088</c:v>
                </c:pt>
                <c:pt idx="13">
                  <c:v>19.324161583370422</c:v>
                </c:pt>
                <c:pt idx="14">
                  <c:v>28.653676310275635</c:v>
                </c:pt>
                <c:pt idx="15">
                  <c:v>42.057781229587036</c:v>
                </c:pt>
                <c:pt idx="16">
                  <c:v>52.483873247256689</c:v>
                </c:pt>
                <c:pt idx="17">
                  <c:v>52.76605719643694</c:v>
                </c:pt>
                <c:pt idx="18">
                  <c:v>49.844867125320377</c:v>
                </c:pt>
                <c:pt idx="19">
                  <c:v>31.220876048462255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21-4922-BADE-0C3E6EE0AE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46144335"/>
        <c:axId val="1480465407"/>
      </c:bar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1957255190972336"/>
          <c:y val="0.87628789909889215"/>
          <c:w val="0.58578438803113941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296</c:v>
                </c:pt>
                <c:pt idx="1">
                  <c:v>704</c:v>
                </c:pt>
                <c:pt idx="2">
                  <c:v>1331</c:v>
                </c:pt>
                <c:pt idx="3">
                  <c:v>2080</c:v>
                </c:pt>
                <c:pt idx="4">
                  <c:v>1756</c:v>
                </c:pt>
                <c:pt idx="5">
                  <c:v>1758</c:v>
                </c:pt>
                <c:pt idx="6">
                  <c:v>2289</c:v>
                </c:pt>
                <c:pt idx="7">
                  <c:v>2693</c:v>
                </c:pt>
                <c:pt idx="8">
                  <c:v>3509</c:v>
                </c:pt>
                <c:pt idx="9">
                  <c:v>5391</c:v>
                </c:pt>
                <c:pt idx="10">
                  <c:v>5610</c:v>
                </c:pt>
                <c:pt idx="11">
                  <c:v>6367</c:v>
                </c:pt>
                <c:pt idx="12">
                  <c:v>7730</c:v>
                </c:pt>
                <c:pt idx="13">
                  <c:v>11855</c:v>
                </c:pt>
                <c:pt idx="14">
                  <c:v>16522</c:v>
                </c:pt>
                <c:pt idx="15">
                  <c:v>18633</c:v>
                </c:pt>
                <c:pt idx="16">
                  <c:v>13101</c:v>
                </c:pt>
                <c:pt idx="17">
                  <c:v>6249</c:v>
                </c:pt>
                <c:pt idx="18">
                  <c:v>2056</c:v>
                </c:pt>
                <c:pt idx="19">
                  <c:v>224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51-411D-BC19-1377EA7F55C3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145</c:v>
                </c:pt>
                <c:pt idx="1">
                  <c:v>334</c:v>
                </c:pt>
                <c:pt idx="2">
                  <c:v>618</c:v>
                </c:pt>
                <c:pt idx="3">
                  <c:v>962</c:v>
                </c:pt>
                <c:pt idx="4">
                  <c:v>864</c:v>
                </c:pt>
                <c:pt idx="5">
                  <c:v>741</c:v>
                </c:pt>
                <c:pt idx="6">
                  <c:v>1027</c:v>
                </c:pt>
                <c:pt idx="7">
                  <c:v>1192</c:v>
                </c:pt>
                <c:pt idx="8">
                  <c:v>1619</c:v>
                </c:pt>
                <c:pt idx="9">
                  <c:v>2426</c:v>
                </c:pt>
                <c:pt idx="10">
                  <c:v>2672</c:v>
                </c:pt>
                <c:pt idx="11">
                  <c:v>3176</c:v>
                </c:pt>
                <c:pt idx="12">
                  <c:v>3940</c:v>
                </c:pt>
                <c:pt idx="13">
                  <c:v>5905</c:v>
                </c:pt>
                <c:pt idx="14">
                  <c:v>7754</c:v>
                </c:pt>
                <c:pt idx="15">
                  <c:v>8177</c:v>
                </c:pt>
                <c:pt idx="16">
                  <c:v>5199</c:v>
                </c:pt>
                <c:pt idx="17">
                  <c:v>2251</c:v>
                </c:pt>
                <c:pt idx="18">
                  <c:v>739</c:v>
                </c:pt>
                <c:pt idx="19">
                  <c:v>67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51-411D-BC19-1377EA7F55C3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151</c:v>
                </c:pt>
                <c:pt idx="1">
                  <c:v>370</c:v>
                </c:pt>
                <c:pt idx="2">
                  <c:v>713</c:v>
                </c:pt>
                <c:pt idx="3">
                  <c:v>1118</c:v>
                </c:pt>
                <c:pt idx="4">
                  <c:v>892</c:v>
                </c:pt>
                <c:pt idx="5">
                  <c:v>1017</c:v>
                </c:pt>
                <c:pt idx="6">
                  <c:v>1262</c:v>
                </c:pt>
                <c:pt idx="7">
                  <c:v>1501</c:v>
                </c:pt>
                <c:pt idx="8">
                  <c:v>1890</c:v>
                </c:pt>
                <c:pt idx="9">
                  <c:v>2965</c:v>
                </c:pt>
                <c:pt idx="10">
                  <c:v>2938</c:v>
                </c:pt>
                <c:pt idx="11">
                  <c:v>3191</c:v>
                </c:pt>
                <c:pt idx="12">
                  <c:v>3790</c:v>
                </c:pt>
                <c:pt idx="13">
                  <c:v>5950</c:v>
                </c:pt>
                <c:pt idx="14">
                  <c:v>8768</c:v>
                </c:pt>
                <c:pt idx="15">
                  <c:v>10456</c:v>
                </c:pt>
                <c:pt idx="16">
                  <c:v>7902</c:v>
                </c:pt>
                <c:pt idx="17">
                  <c:v>3998</c:v>
                </c:pt>
                <c:pt idx="18">
                  <c:v>1317</c:v>
                </c:pt>
                <c:pt idx="19">
                  <c:v>157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51-411D-BC19-1377EA7F5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6144335"/>
        <c:axId val="1480465407"/>
      </c:line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133900597413572"/>
          <c:y val="0.87204762726741858"/>
          <c:w val="0.57211024549769673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&lt; 35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9.4181657565049787E-2</c:v>
                </c:pt>
                <c:pt idx="1">
                  <c:v>9.1522221853975405E-2</c:v>
                </c:pt>
                <c:pt idx="2">
                  <c:v>9.2724730831381524E-2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CD-4B3E-923D-495BA2F21BE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35–49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Sheet1!$C$2:$C$4</c:f>
              <c:numCache>
                <c:formatCode>0.0%</c:formatCode>
                <c:ptCount val="3"/>
                <c:pt idx="0">
                  <c:v>0.1051437520077096</c:v>
                </c:pt>
                <c:pt idx="1">
                  <c:v>0.10532595366718589</c:v>
                </c:pt>
                <c:pt idx="2">
                  <c:v>0.10524356809557528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CD-4B3E-923D-495BA2F21BE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50–64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Sheet1!$D$2:$D$4</c:f>
              <c:numCache>
                <c:formatCode>0.0%</c:formatCode>
                <c:ptCount val="3"/>
                <c:pt idx="0">
                  <c:v>0.19651461612592355</c:v>
                </c:pt>
                <c:pt idx="1">
                  <c:v>0.16436880654890135</c:v>
                </c:pt>
                <c:pt idx="2">
                  <c:v>0.1789040797429054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CD-4B3E-923D-495BA2F21BE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65–79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Sheet1!$E$2:$E$4</c:f>
              <c:numCache>
                <c:formatCode>0.0%</c:formatCode>
                <c:ptCount val="3"/>
                <c:pt idx="0">
                  <c:v>0.43840346932219726</c:v>
                </c:pt>
                <c:pt idx="1">
                  <c:v>0.41716103801411858</c:v>
                </c:pt>
                <c:pt idx="2">
                  <c:v>0.42676616373440818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BCD-4B3E-923D-495BA2F21BE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80+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Sheet1!$F$2:$F$4</c:f>
              <c:numCache>
                <c:formatCode>0.0%</c:formatCode>
                <c:ptCount val="3"/>
                <c:pt idx="0">
                  <c:v>0.16575650497911981</c:v>
                </c:pt>
                <c:pt idx="1">
                  <c:v>0.22162197991581878</c:v>
                </c:pt>
                <c:pt idx="2">
                  <c:v>0.19636145759572962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CD-4B3E-923D-495BA2F21B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60727976"/>
        <c:axId val="660730272"/>
      </c:barChart>
      <c:catAx>
        <c:axId val="6607279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30272"/>
        <c:crosses val="autoZero"/>
        <c:auto val="1"/>
        <c:lblAlgn val="ctr"/>
        <c:lblOffset val="100"/>
        <c:noMultiLvlLbl val="0"/>
      </c:catAx>
      <c:valAx>
        <c:axId val="660730272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2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1047758523318241"/>
          <c:y val="4.4444444444444446E-2"/>
          <c:w val="0.6850543106385325"/>
          <c:h val="0.151584718576844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List1!$C$1:$O$1</c:f>
              <c:strCache>
                <c:ptCount val="13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</c:strCache>
            </c:strRef>
          </c:cat>
          <c:val>
            <c:numRef>
              <c:f>List1!$C$2:$O$2</c:f>
              <c:numCache>
                <c:formatCode>#,##0</c:formatCode>
                <c:ptCount val="13"/>
                <c:pt idx="0">
                  <c:v>14462.02708891371</c:v>
                </c:pt>
                <c:pt idx="1">
                  <c:v>14283.400113725023</c:v>
                </c:pt>
                <c:pt idx="2">
                  <c:v>14625.962212499044</c:v>
                </c:pt>
                <c:pt idx="3">
                  <c:v>14937.64172335601</c:v>
                </c:pt>
                <c:pt idx="4">
                  <c:v>16359.805163045299</c:v>
                </c:pt>
                <c:pt idx="5">
                  <c:v>17116.486424478993</c:v>
                </c:pt>
                <c:pt idx="6">
                  <c:v>17176.581783586233</c:v>
                </c:pt>
                <c:pt idx="7">
                  <c:v>17261.237304353508</c:v>
                </c:pt>
                <c:pt idx="8">
                  <c:v>17315.372562078475</c:v>
                </c:pt>
                <c:pt idx="9">
                  <c:v>17740.071364422667</c:v>
                </c:pt>
                <c:pt idx="10">
                  <c:v>18795.855025320139</c:v>
                </c:pt>
                <c:pt idx="11">
                  <c:v>17605.5822432071</c:v>
                </c:pt>
                <c:pt idx="12">
                  <c:v>17735.949138233733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33-458E-BBC7-E7A5F9F312F1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List1!$C$1:$O$1</c:f>
              <c:strCache>
                <c:ptCount val="13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</c:strCache>
            </c:strRef>
          </c:cat>
          <c:val>
            <c:numRef>
              <c:f>List1!$C$3:$O$3</c:f>
              <c:numCache>
                <c:formatCode>#,##0</c:formatCode>
                <c:ptCount val="13"/>
                <c:pt idx="0">
                  <c:v>3335.7684398064957</c:v>
                </c:pt>
                <c:pt idx="1">
                  <c:v>3702.174496024938</c:v>
                </c:pt>
                <c:pt idx="2">
                  <c:v>3705.9099722707488</c:v>
                </c:pt>
                <c:pt idx="3">
                  <c:v>3814.828101735282</c:v>
                </c:pt>
                <c:pt idx="4">
                  <c:v>3833.5936679376846</c:v>
                </c:pt>
                <c:pt idx="5">
                  <c:v>3785.6322989874352</c:v>
                </c:pt>
                <c:pt idx="6">
                  <c:v>4140.2104815677849</c:v>
                </c:pt>
                <c:pt idx="7">
                  <c:v>4253.26102087861</c:v>
                </c:pt>
                <c:pt idx="8">
                  <c:v>4295.8493423758628</c:v>
                </c:pt>
                <c:pt idx="9">
                  <c:v>4742.9266916626548</c:v>
                </c:pt>
                <c:pt idx="10">
                  <c:v>3920.340809213576</c:v>
                </c:pt>
                <c:pt idx="11">
                  <c:v>4272.4873795044405</c:v>
                </c:pt>
                <c:pt idx="12">
                  <c:v>4593.2093643514381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3"/>
          <c:order val="2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List1!$C$1:$O$1</c:f>
              <c:strCache>
                <c:ptCount val="13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  <c:pt idx="9">
                  <c:v>2020</c:v>
                </c:pt>
                <c:pt idx="10">
                  <c:v>2021</c:v>
                </c:pt>
                <c:pt idx="11">
                  <c:v>2022</c:v>
                </c:pt>
                <c:pt idx="12">
                  <c:v>2023</c:v>
                </c:pt>
              </c:strCache>
            </c:strRef>
          </c:cat>
          <c:val>
            <c:numRef>
              <c:f>List1!$C$5:$O$5</c:f>
              <c:numCache>
                <c:formatCode>#,##0</c:formatCode>
                <c:ptCount val="13"/>
                <c:pt idx="0">
                  <c:v>16635.348803887555</c:v>
                </c:pt>
                <c:pt idx="1">
                  <c:v>16778.532813742055</c:v>
                </c:pt>
                <c:pt idx="2">
                  <c:v>16982.577500169115</c:v>
                </c:pt>
                <c:pt idx="3">
                  <c:v>17170.301753489832</c:v>
                </c:pt>
                <c:pt idx="4">
                  <c:v>18790.153640226799</c:v>
                </c:pt>
                <c:pt idx="5">
                  <c:v>19438.11448892429</c:v>
                </c:pt>
                <c:pt idx="6">
                  <c:v>19664.175714758148</c:v>
                </c:pt>
                <c:pt idx="7">
                  <c:v>19750.188915750634</c:v>
                </c:pt>
                <c:pt idx="8">
                  <c:v>19920.296731076869</c:v>
                </c:pt>
                <c:pt idx="9">
                  <c:v>20743.325680796213</c:v>
                </c:pt>
                <c:pt idx="10">
                  <c:v>21194.246180071139</c:v>
                </c:pt>
                <c:pt idx="11">
                  <c:v>20225.456049407385</c:v>
                </c:pt>
                <c:pt idx="12">
                  <c:v>20492.280096007955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133-458E-BBC7-E7A5F9F312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3129240021970337"/>
          <c:y val="0.56924858936826739"/>
          <c:w val="0.68723200232889903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</c:formatCode>
                <c:ptCount val="20"/>
                <c:pt idx="0">
                  <c:v>0.88170724119848187</c:v>
                </c:pt>
                <c:pt idx="1">
                  <c:v>0.70348163502140404</c:v>
                </c:pt>
                <c:pt idx="2">
                  <c:v>1.4171575395761111</c:v>
                </c:pt>
                <c:pt idx="3">
                  <c:v>1.0813937404906508</c:v>
                </c:pt>
                <c:pt idx="4">
                  <c:v>0.61977988903365822</c:v>
                </c:pt>
                <c:pt idx="5">
                  <c:v>0.55056327532547233</c:v>
                </c:pt>
                <c:pt idx="6">
                  <c:v>0.50509468409008174</c:v>
                </c:pt>
                <c:pt idx="7">
                  <c:v>0.7154168960102999</c:v>
                </c:pt>
                <c:pt idx="8">
                  <c:v>0.90715818146316851</c:v>
                </c:pt>
                <c:pt idx="9">
                  <c:v>1.2322439289640106</c:v>
                </c:pt>
                <c:pt idx="10">
                  <c:v>1.8640411601900242</c:v>
                </c:pt>
                <c:pt idx="11">
                  <c:v>2.309331209543104</c:v>
                </c:pt>
                <c:pt idx="12">
                  <c:v>2.985269983185832</c:v>
                </c:pt>
                <c:pt idx="13">
                  <c:v>3.4087098201775405</c:v>
                </c:pt>
                <c:pt idx="14">
                  <c:v>4.0203300782365368</c:v>
                </c:pt>
                <c:pt idx="15">
                  <c:v>4.5278816657561878</c:v>
                </c:pt>
                <c:pt idx="16">
                  <c:v>4.6908810470435842</c:v>
                </c:pt>
                <c:pt idx="17">
                  <c:v>3.6914736692349739</c:v>
                </c:pt>
                <c:pt idx="18">
                  <c:v>2.2523759819809923</c:v>
                </c:pt>
                <c:pt idx="19">
                  <c:v>1.492955118036764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21-4922-BADE-0C3E6EE0AE9B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</c:formatCode>
                <c:ptCount val="20"/>
                <c:pt idx="0">
                  <c:v>0.84803750291171676</c:v>
                </c:pt>
                <c:pt idx="1">
                  <c:v>0.64250654794924544</c:v>
                </c:pt>
                <c:pt idx="2">
                  <c:v>1.2697402280792047</c:v>
                </c:pt>
                <c:pt idx="3">
                  <c:v>0.89649040607695063</c:v>
                </c:pt>
                <c:pt idx="4">
                  <c:v>0.44111690801108405</c:v>
                </c:pt>
                <c:pt idx="5">
                  <c:v>0.38695114741763847</c:v>
                </c:pt>
                <c:pt idx="6">
                  <c:v>0.42776791856223734</c:v>
                </c:pt>
                <c:pt idx="7">
                  <c:v>0.4753442791486916</c:v>
                </c:pt>
                <c:pt idx="8">
                  <c:v>0.58247758700604046</c:v>
                </c:pt>
                <c:pt idx="9">
                  <c:v>0.7346392141310778</c:v>
                </c:pt>
                <c:pt idx="10">
                  <c:v>1.0769352718168226</c:v>
                </c:pt>
                <c:pt idx="11">
                  <c:v>1.280476802998644</c:v>
                </c:pt>
                <c:pt idx="12">
                  <c:v>1.849785563114881</c:v>
                </c:pt>
                <c:pt idx="13">
                  <c:v>2.2592723703940347</c:v>
                </c:pt>
                <c:pt idx="14">
                  <c:v>2.8018488111863595</c:v>
                </c:pt>
                <c:pt idx="15">
                  <c:v>3.4207525655644244</c:v>
                </c:pt>
                <c:pt idx="16">
                  <c:v>3.4095980482580108</c:v>
                </c:pt>
                <c:pt idx="17">
                  <c:v>2.9595889582026826</c:v>
                </c:pt>
                <c:pt idx="18">
                  <c:v>1.608727345851243</c:v>
                </c:pt>
                <c:pt idx="19">
                  <c:v>1.0500525026251313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21-4922-BADE-0C3E6EE0AE9B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</c:formatCode>
                <c:ptCount val="20"/>
                <c:pt idx="0">
                  <c:v>0.91385127504838548</c:v>
                </c:pt>
                <c:pt idx="1">
                  <c:v>0.76148489554631527</c:v>
                </c:pt>
                <c:pt idx="2">
                  <c:v>1.5581975444620817</c:v>
                </c:pt>
                <c:pt idx="3">
                  <c:v>1.2568619762491597</c:v>
                </c:pt>
                <c:pt idx="4">
                  <c:v>0.7940512652013878</c:v>
                </c:pt>
                <c:pt idx="5">
                  <c:v>0.70736899938191056</c:v>
                </c:pt>
                <c:pt idx="6">
                  <c:v>0.57883769391062745</c:v>
                </c:pt>
                <c:pt idx="7">
                  <c:v>0.94547997012601104</c:v>
                </c:pt>
                <c:pt idx="8">
                  <c:v>1.2182263763820813</c:v>
                </c:pt>
                <c:pt idx="9">
                  <c:v>1.7123216070315996</c:v>
                </c:pt>
                <c:pt idx="10">
                  <c:v>2.6330265919663316</c:v>
                </c:pt>
                <c:pt idx="11">
                  <c:v>3.3356945444410897</c:v>
                </c:pt>
                <c:pt idx="12">
                  <c:v>4.1662815338215102</c:v>
                </c:pt>
                <c:pt idx="13">
                  <c:v>4.7156844778385736</c:v>
                </c:pt>
                <c:pt idx="14">
                  <c:v>5.5614886312825416</c:v>
                </c:pt>
                <c:pt idx="15">
                  <c:v>6.1309618717950034</c:v>
                </c:pt>
                <c:pt idx="16">
                  <c:v>6.8645958469195119</c:v>
                </c:pt>
                <c:pt idx="17">
                  <c:v>5.2508204406938592</c:v>
                </c:pt>
                <c:pt idx="18">
                  <c:v>3.9794954809119116</c:v>
                </c:pt>
                <c:pt idx="19">
                  <c:v>3.2618825722273996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21-4922-BADE-0C3E6EE0AE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46144335"/>
        <c:axId val="1480465407"/>
      </c:bar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1957255190972336"/>
          <c:y val="0.87628789909889215"/>
          <c:w val="0.58578438803113941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496</c:v>
                </c:pt>
                <c:pt idx="1">
                  <c:v>411</c:v>
                </c:pt>
                <c:pt idx="2">
                  <c:v>856</c:v>
                </c:pt>
                <c:pt idx="3">
                  <c:v>602</c:v>
                </c:pt>
                <c:pt idx="4">
                  <c:v>313</c:v>
                </c:pt>
                <c:pt idx="5">
                  <c:v>314</c:v>
                </c:pt>
                <c:pt idx="6">
                  <c:v>358</c:v>
                </c:pt>
                <c:pt idx="7">
                  <c:v>529</c:v>
                </c:pt>
                <c:pt idx="8">
                  <c:v>748</c:v>
                </c:pt>
                <c:pt idx="9">
                  <c:v>1158</c:v>
                </c:pt>
                <c:pt idx="10">
                  <c:v>1380</c:v>
                </c:pt>
                <c:pt idx="11">
                  <c:v>1589</c:v>
                </c:pt>
                <c:pt idx="12">
                  <c:v>1779</c:v>
                </c:pt>
                <c:pt idx="13">
                  <c:v>2226</c:v>
                </c:pt>
                <c:pt idx="14">
                  <c:v>2464</c:v>
                </c:pt>
                <c:pt idx="15">
                  <c:v>2155</c:v>
                </c:pt>
                <c:pt idx="16">
                  <c:v>1253</c:v>
                </c:pt>
                <c:pt idx="17">
                  <c:v>493</c:v>
                </c:pt>
                <c:pt idx="18">
                  <c:v>123</c:v>
                </c:pt>
                <c:pt idx="19">
                  <c:v>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51-411D-BC19-1377EA7F55C3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263</c:v>
                </c:pt>
                <c:pt idx="1">
                  <c:v>228</c:v>
                </c:pt>
                <c:pt idx="2">
                  <c:v>481</c:v>
                </c:pt>
                <c:pt idx="3">
                  <c:v>359</c:v>
                </c:pt>
                <c:pt idx="4">
                  <c:v>203</c:v>
                </c:pt>
                <c:pt idx="5">
                  <c:v>206</c:v>
                </c:pt>
                <c:pt idx="6">
                  <c:v>210</c:v>
                </c:pt>
                <c:pt idx="7">
                  <c:v>357</c:v>
                </c:pt>
                <c:pt idx="8">
                  <c:v>513</c:v>
                </c:pt>
                <c:pt idx="9">
                  <c:v>819</c:v>
                </c:pt>
                <c:pt idx="10">
                  <c:v>986</c:v>
                </c:pt>
                <c:pt idx="11">
                  <c:v>1149</c:v>
                </c:pt>
                <c:pt idx="12">
                  <c:v>1217</c:v>
                </c:pt>
                <c:pt idx="13">
                  <c:v>1441</c:v>
                </c:pt>
                <c:pt idx="14">
                  <c:v>1505</c:v>
                </c:pt>
                <c:pt idx="15">
                  <c:v>1192</c:v>
                </c:pt>
                <c:pt idx="16">
                  <c:v>680</c:v>
                </c:pt>
                <c:pt idx="17">
                  <c:v>224</c:v>
                </c:pt>
                <c:pt idx="18">
                  <c:v>59</c:v>
                </c:pt>
                <c:pt idx="19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51-411D-BC19-1377EA7F55C3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233</c:v>
                </c:pt>
                <c:pt idx="1">
                  <c:v>183</c:v>
                </c:pt>
                <c:pt idx="2">
                  <c:v>375</c:v>
                </c:pt>
                <c:pt idx="3">
                  <c:v>243</c:v>
                </c:pt>
                <c:pt idx="4">
                  <c:v>110</c:v>
                </c:pt>
                <c:pt idx="5">
                  <c:v>108</c:v>
                </c:pt>
                <c:pt idx="6">
                  <c:v>148</c:v>
                </c:pt>
                <c:pt idx="7">
                  <c:v>172</c:v>
                </c:pt>
                <c:pt idx="8">
                  <c:v>235</c:v>
                </c:pt>
                <c:pt idx="9">
                  <c:v>339</c:v>
                </c:pt>
                <c:pt idx="10">
                  <c:v>394</c:v>
                </c:pt>
                <c:pt idx="11">
                  <c:v>440</c:v>
                </c:pt>
                <c:pt idx="12">
                  <c:v>562</c:v>
                </c:pt>
                <c:pt idx="13">
                  <c:v>785</c:v>
                </c:pt>
                <c:pt idx="14">
                  <c:v>959</c:v>
                </c:pt>
                <c:pt idx="15">
                  <c:v>963</c:v>
                </c:pt>
                <c:pt idx="16">
                  <c:v>573</c:v>
                </c:pt>
                <c:pt idx="17">
                  <c:v>269</c:v>
                </c:pt>
                <c:pt idx="18">
                  <c:v>64</c:v>
                </c:pt>
                <c:pt idx="19">
                  <c:v>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51-411D-BC19-1377EA7F5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6144335"/>
        <c:axId val="1480465407"/>
      </c:line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133900597413572"/>
          <c:y val="0.87204762726741858"/>
          <c:w val="0.57211024549769673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&lt; 35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0.1611703446565832</c:v>
                </c:pt>
                <c:pt idx="1">
                  <c:v>0.1954215522054718</c:v>
                </c:pt>
                <c:pt idx="2">
                  <c:v>0.17390852930488501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CD-4B3E-923D-495BA2F21BE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35–49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Sheet1!$C$2:$C$4</c:f>
              <c:numCache>
                <c:formatCode>0.0%</c:formatCode>
                <c:ptCount val="3"/>
                <c:pt idx="0">
                  <c:v>0.13959831391024052</c:v>
                </c:pt>
                <c:pt idx="1">
                  <c:v>0.10413176996091569</c:v>
                </c:pt>
                <c:pt idx="2">
                  <c:v>0.12640813995743133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CD-4B3E-923D-495BA2F21BE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50–64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Sheet1!$D$2:$D$4</c:f>
              <c:numCache>
                <c:formatCode>0.0%</c:formatCode>
                <c:ptCount val="3"/>
                <c:pt idx="0">
                  <c:v>0.27704768989172657</c:v>
                </c:pt>
                <c:pt idx="1">
                  <c:v>0.19486320491345616</c:v>
                </c:pt>
                <c:pt idx="2">
                  <c:v>0.24648289466853554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CD-4B3E-923D-495BA2F21BE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65–79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Sheet1!$E$2:$E$4</c:f>
              <c:numCache>
                <c:formatCode>0.0%</c:formatCode>
                <c:ptCount val="3"/>
                <c:pt idx="0">
                  <c:v>0.34201173650714933</c:v>
                </c:pt>
                <c:pt idx="1">
                  <c:v>0.37786152987158012</c:v>
                </c:pt>
                <c:pt idx="2">
                  <c:v>0.35534444271401133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BCD-4B3E-923D-495BA2F21BE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80+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Sheet1!$F$2:$F$4</c:f>
              <c:numCache>
                <c:formatCode>0.0%</c:formatCode>
                <c:ptCount val="3"/>
                <c:pt idx="0">
                  <c:v>8.0171915034300351E-2</c:v>
                </c:pt>
                <c:pt idx="1">
                  <c:v>0.1277219430485762</c:v>
                </c:pt>
                <c:pt idx="2">
                  <c:v>9.7855993355136797E-2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CD-4B3E-923D-495BA2F21B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60727976"/>
        <c:axId val="660730272"/>
      </c:barChart>
      <c:catAx>
        <c:axId val="6607279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30272"/>
        <c:crosses val="autoZero"/>
        <c:auto val="1"/>
        <c:lblAlgn val="ctr"/>
        <c:lblOffset val="100"/>
        <c:noMultiLvlLbl val="0"/>
      </c:catAx>
      <c:valAx>
        <c:axId val="660730272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2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1047758523318241"/>
          <c:y val="4.4444444444444446E-2"/>
          <c:w val="0.6850543106385325"/>
          <c:h val="0.151584718576844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0</c:formatCode>
                <c:ptCount val="20"/>
                <c:pt idx="0">
                  <c:v>1.4167755468451413</c:v>
                </c:pt>
                <c:pt idx="1">
                  <c:v>2.3945761737103264</c:v>
                </c:pt>
                <c:pt idx="2">
                  <c:v>5.3987742249505821</c:v>
                </c:pt>
                <c:pt idx="3">
                  <c:v>8.4553493961619495</c:v>
                </c:pt>
                <c:pt idx="4">
                  <c:v>8.0551584299965544</c:v>
                </c:pt>
                <c:pt idx="5">
                  <c:v>7.6482707228334723</c:v>
                </c:pt>
                <c:pt idx="6">
                  <c:v>8.6035401776014488</c:v>
                </c:pt>
                <c:pt idx="7">
                  <c:v>9.7183096686767776</c:v>
                </c:pt>
                <c:pt idx="8">
                  <c:v>12.39216884784847</c:v>
                </c:pt>
                <c:pt idx="9">
                  <c:v>16.433111394638356</c:v>
                </c:pt>
                <c:pt idx="10">
                  <c:v>22.754809698957352</c:v>
                </c:pt>
                <c:pt idx="11">
                  <c:v>30.018399076848844</c:v>
                </c:pt>
                <c:pt idx="12">
                  <c:v>44.312548873517855</c:v>
                </c:pt>
                <c:pt idx="13">
                  <c:v>65.172816687671215</c:v>
                </c:pt>
                <c:pt idx="14">
                  <c:v>102.88879642999909</c:v>
                </c:pt>
                <c:pt idx="15">
                  <c:v>159.27007606000757</c:v>
                </c:pt>
                <c:pt idx="16">
                  <c:v>212.6395471596397</c:v>
                </c:pt>
                <c:pt idx="17">
                  <c:v>251.64169493302185</c:v>
                </c:pt>
                <c:pt idx="18">
                  <c:v>264.86476588108189</c:v>
                </c:pt>
                <c:pt idx="19">
                  <c:v>245.49780722217037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21-4922-BADE-0C3E6EE0AE9B}"/>
            </c:ext>
          </c:extLst>
        </c:ser>
        <c:ser>
          <c:idx val="2"/>
          <c:order val="1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0</c:formatCode>
                <c:ptCount val="20"/>
                <c:pt idx="0">
                  <c:v>1.2447589098532494</c:v>
                </c:pt>
                <c:pt idx="1">
                  <c:v>2.1978639290504245</c:v>
                </c:pt>
                <c:pt idx="2">
                  <c:v>4.4728715767803457</c:v>
                </c:pt>
                <c:pt idx="3">
                  <c:v>7.72162312723892</c:v>
                </c:pt>
                <c:pt idx="4">
                  <c:v>8.5576680154150306</c:v>
                </c:pt>
                <c:pt idx="5">
                  <c:v>8.82821877071353</c:v>
                </c:pt>
                <c:pt idx="6">
                  <c:v>10.049655762438508</c:v>
                </c:pt>
                <c:pt idx="7">
                  <c:v>11.189935966703791</c:v>
                </c:pt>
                <c:pt idx="8">
                  <c:v>13.942282667697777</c:v>
                </c:pt>
                <c:pt idx="9">
                  <c:v>17.761365778815087</c:v>
                </c:pt>
                <c:pt idx="10">
                  <c:v>22.779641003353806</c:v>
                </c:pt>
                <c:pt idx="11">
                  <c:v>26.898743386628329</c:v>
                </c:pt>
                <c:pt idx="12">
                  <c:v>37.015459862615572</c:v>
                </c:pt>
                <c:pt idx="13">
                  <c:v>52.610826663443241</c:v>
                </c:pt>
                <c:pt idx="14">
                  <c:v>83.640592040295203</c:v>
                </c:pt>
                <c:pt idx="15">
                  <c:v>134.79114937996638</c:v>
                </c:pt>
                <c:pt idx="16">
                  <c:v>186.30805391092201</c:v>
                </c:pt>
                <c:pt idx="17">
                  <c:v>227.0741877633649</c:v>
                </c:pt>
                <c:pt idx="18">
                  <c:v>237.21187441872158</c:v>
                </c:pt>
                <c:pt idx="19">
                  <c:v>218.527593046319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21-4922-BADE-0C3E6EE0AE9B}"/>
            </c:ext>
          </c:extLst>
        </c:ser>
        <c:ser>
          <c:idx val="1"/>
          <c:order val="2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0</c:formatCode>
                <c:ptCount val="20"/>
                <c:pt idx="0">
                  <c:v>1.5809974530304769</c:v>
                </c:pt>
                <c:pt idx="1">
                  <c:v>2.5817009835846565</c:v>
                </c:pt>
                <c:pt idx="2">
                  <c:v>6.2846221127992488</c:v>
                </c:pt>
                <c:pt idx="3">
                  <c:v>9.1516356710732705</c:v>
                </c:pt>
                <c:pt idx="4">
                  <c:v>7.565000723642779</c:v>
                </c:pt>
                <c:pt idx="5">
                  <c:v>6.5174095185770211</c:v>
                </c:pt>
                <c:pt idx="6">
                  <c:v>7.2244456939988311</c:v>
                </c:pt>
                <c:pt idx="7">
                  <c:v>8.308041082031643</c:v>
                </c:pt>
                <c:pt idx="8">
                  <c:v>10.907044340590447</c:v>
                </c:pt>
                <c:pt idx="9">
                  <c:v>15.151641863440785</c:v>
                </c:pt>
                <c:pt idx="10">
                  <c:v>22.730550051538959</c:v>
                </c:pt>
                <c:pt idx="11">
                  <c:v>33.130501428339173</c:v>
                </c:pt>
                <c:pt idx="12">
                  <c:v>51.902213914764104</c:v>
                </c:pt>
                <c:pt idx="13">
                  <c:v>79.456501819514628</c:v>
                </c:pt>
                <c:pt idx="14">
                  <c:v>127.23429572338155</c:v>
                </c:pt>
                <c:pt idx="15">
                  <c:v>194.71461709777137</c:v>
                </c:pt>
                <c:pt idx="16">
                  <c:v>257.31129932666391</c:v>
                </c:pt>
                <c:pt idx="17">
                  <c:v>303.98499765588372</c:v>
                </c:pt>
                <c:pt idx="18">
                  <c:v>339.0665047888844</c:v>
                </c:pt>
                <c:pt idx="19">
                  <c:v>353.21528424976702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21-4922-BADE-0C3E6EE0AE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46144335"/>
        <c:axId val="1480465407"/>
      </c:bar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1957255190972336"/>
          <c:y val="0.87628789909889215"/>
          <c:w val="0.58578438803113941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797</c:v>
                </c:pt>
                <c:pt idx="1">
                  <c:v>1399</c:v>
                </c:pt>
                <c:pt idx="2">
                  <c:v>3261</c:v>
                </c:pt>
                <c:pt idx="3">
                  <c:v>4707</c:v>
                </c:pt>
                <c:pt idx="4">
                  <c:v>4068</c:v>
                </c:pt>
                <c:pt idx="5">
                  <c:v>4362</c:v>
                </c:pt>
                <c:pt idx="6">
                  <c:v>6098</c:v>
                </c:pt>
                <c:pt idx="7">
                  <c:v>7186</c:v>
                </c:pt>
                <c:pt idx="8">
                  <c:v>10218</c:v>
                </c:pt>
                <c:pt idx="9">
                  <c:v>15443</c:v>
                </c:pt>
                <c:pt idx="10">
                  <c:v>16846</c:v>
                </c:pt>
                <c:pt idx="11">
                  <c:v>20655</c:v>
                </c:pt>
                <c:pt idx="12">
                  <c:v>26407</c:v>
                </c:pt>
                <c:pt idx="13">
                  <c:v>42560</c:v>
                </c:pt>
                <c:pt idx="14">
                  <c:v>63059</c:v>
                </c:pt>
                <c:pt idx="15">
                  <c:v>75803</c:v>
                </c:pt>
                <c:pt idx="16">
                  <c:v>56799</c:v>
                </c:pt>
                <c:pt idx="17">
                  <c:v>33607</c:v>
                </c:pt>
                <c:pt idx="18">
                  <c:v>14464</c:v>
                </c:pt>
                <c:pt idx="19">
                  <c:v>2631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9751-411D-BC19-1377EA7F55C3}"/>
            </c:ext>
          </c:extLst>
        </c:ser>
        <c:ser>
          <c:idx val="2"/>
          <c:order val="1"/>
          <c:tx>
            <c:strRef>
              <c:f>List1!$D$1</c:f>
              <c:strCache>
                <c:ptCount val="1"/>
                <c:pt idx="0">
                  <c:v>Muži</c:v>
                </c:pt>
              </c:strCache>
            </c:strRef>
          </c:tx>
          <c:spPr>
            <a:ln w="28575" cap="rnd">
              <a:solidFill>
                <a:schemeClr val="accent5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455</c:v>
                </c:pt>
                <c:pt idx="1">
                  <c:v>773</c:v>
                </c:pt>
                <c:pt idx="2">
                  <c:v>1940</c:v>
                </c:pt>
                <c:pt idx="3">
                  <c:v>2614</c:v>
                </c:pt>
                <c:pt idx="4">
                  <c:v>1934</c:v>
                </c:pt>
                <c:pt idx="5">
                  <c:v>1898</c:v>
                </c:pt>
                <c:pt idx="6">
                  <c:v>2621</c:v>
                </c:pt>
                <c:pt idx="7">
                  <c:v>3137</c:v>
                </c:pt>
                <c:pt idx="8">
                  <c:v>4593</c:v>
                </c:pt>
                <c:pt idx="9">
                  <c:v>7247</c:v>
                </c:pt>
                <c:pt idx="10">
                  <c:v>8512</c:v>
                </c:pt>
                <c:pt idx="11">
                  <c:v>11412</c:v>
                </c:pt>
                <c:pt idx="12">
                  <c:v>15161</c:v>
                </c:pt>
                <c:pt idx="13">
                  <c:v>24280</c:v>
                </c:pt>
                <c:pt idx="14">
                  <c:v>34431</c:v>
                </c:pt>
                <c:pt idx="15">
                  <c:v>37857</c:v>
                </c:pt>
                <c:pt idx="16">
                  <c:v>25489</c:v>
                </c:pt>
                <c:pt idx="17">
                  <c:v>12968</c:v>
                </c:pt>
                <c:pt idx="18">
                  <c:v>5027</c:v>
                </c:pt>
                <c:pt idx="19">
                  <c:v>758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9751-411D-BC19-1377EA7F55C3}"/>
            </c:ext>
          </c:extLst>
        </c:ser>
        <c:ser>
          <c:idx val="1"/>
          <c:order val="2"/>
          <c:tx>
            <c:strRef>
              <c:f>List1!$C$1</c:f>
              <c:strCache>
                <c:ptCount val="1"/>
                <c:pt idx="0">
                  <c:v>Ženy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List1!$A$2:$A$21</c:f>
              <c:strCache>
                <c:ptCount val="20"/>
                <c:pt idx="0">
                  <c:v>0–4</c:v>
                </c:pt>
                <c:pt idx="1">
                  <c:v>5–9</c:v>
                </c:pt>
                <c:pt idx="2">
                  <c:v>10–14</c:v>
                </c:pt>
                <c:pt idx="3">
                  <c:v>15–19</c:v>
                </c:pt>
                <c:pt idx="4">
                  <c:v>20–24</c:v>
                </c:pt>
                <c:pt idx="5">
                  <c:v>25–29</c:v>
                </c:pt>
                <c:pt idx="6">
                  <c:v>30–34</c:v>
                </c:pt>
                <c:pt idx="7">
                  <c:v>35–39</c:v>
                </c:pt>
                <c:pt idx="8">
                  <c:v>40–44</c:v>
                </c:pt>
                <c:pt idx="9">
                  <c:v>45–49</c:v>
                </c:pt>
                <c:pt idx="10">
                  <c:v>50–54</c:v>
                </c:pt>
                <c:pt idx="11">
                  <c:v>55–59</c:v>
                </c:pt>
                <c:pt idx="12">
                  <c:v>60–64</c:v>
                </c:pt>
                <c:pt idx="13">
                  <c:v>65–69</c:v>
                </c:pt>
                <c:pt idx="14">
                  <c:v>70–74</c:v>
                </c:pt>
                <c:pt idx="15">
                  <c:v>75–79</c:v>
                </c:pt>
                <c:pt idx="16">
                  <c:v>80–84</c:v>
                </c:pt>
                <c:pt idx="17">
                  <c:v>85–89</c:v>
                </c:pt>
                <c:pt idx="18">
                  <c:v>90–94</c:v>
                </c:pt>
                <c:pt idx="19">
                  <c:v>95+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342</c:v>
                </c:pt>
                <c:pt idx="1">
                  <c:v>626</c:v>
                </c:pt>
                <c:pt idx="2">
                  <c:v>1321</c:v>
                </c:pt>
                <c:pt idx="3">
                  <c:v>2093</c:v>
                </c:pt>
                <c:pt idx="4">
                  <c:v>2134</c:v>
                </c:pt>
                <c:pt idx="5">
                  <c:v>2464</c:v>
                </c:pt>
                <c:pt idx="6">
                  <c:v>3477</c:v>
                </c:pt>
                <c:pt idx="7">
                  <c:v>4049</c:v>
                </c:pt>
                <c:pt idx="8">
                  <c:v>5625</c:v>
                </c:pt>
                <c:pt idx="9">
                  <c:v>8196</c:v>
                </c:pt>
                <c:pt idx="10">
                  <c:v>8334</c:v>
                </c:pt>
                <c:pt idx="11">
                  <c:v>9243</c:v>
                </c:pt>
                <c:pt idx="12">
                  <c:v>11246</c:v>
                </c:pt>
                <c:pt idx="13">
                  <c:v>18280</c:v>
                </c:pt>
                <c:pt idx="14">
                  <c:v>28628</c:v>
                </c:pt>
                <c:pt idx="15">
                  <c:v>37946</c:v>
                </c:pt>
                <c:pt idx="16">
                  <c:v>31310</c:v>
                </c:pt>
                <c:pt idx="17">
                  <c:v>20639</c:v>
                </c:pt>
                <c:pt idx="18">
                  <c:v>9437</c:v>
                </c:pt>
                <c:pt idx="19">
                  <c:v>1873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9751-411D-BC19-1377EA7F55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46144335"/>
        <c:axId val="1480465407"/>
      </c:lineChart>
      <c:catAx>
        <c:axId val="164614433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80465407"/>
        <c:crosses val="autoZero"/>
        <c:auto val="1"/>
        <c:lblAlgn val="ctr"/>
        <c:lblOffset val="100"/>
        <c:noMultiLvlLbl val="0"/>
      </c:catAx>
      <c:valAx>
        <c:axId val="14804654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461443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133900597413572"/>
          <c:y val="0.87204762726741858"/>
          <c:w val="0.57211024549769673"/>
          <c:h val="7.599023529043695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&lt; 35</c:v>
                </c:pt>
              </c:strCache>
            </c:strRef>
          </c:tx>
          <c:spPr>
            <a:solidFill>
              <a:schemeClr val="accent1">
                <a:shade val="53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Sheet1!$B$2:$B$4</c:f>
              <c:numCache>
                <c:formatCode>0.0%</c:formatCode>
                <c:ptCount val="3"/>
                <c:pt idx="0">
                  <c:v>6.0239184272329362E-2</c:v>
                </c:pt>
                <c:pt idx="1">
                  <c:v>6.0102381997751649E-2</c:v>
                </c:pt>
                <c:pt idx="2">
                  <c:v>6.0170090406218776E-2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CD-4B3E-923D-495BA2F21BE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35–49</c:v>
                </c:pt>
              </c:strCache>
            </c:strRef>
          </c:tx>
          <c:spPr>
            <a:solidFill>
              <a:schemeClr val="accent1">
                <a:shade val="76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Sheet1!$C$2:$C$4</c:f>
              <c:numCache>
                <c:formatCode>0.0%</c:formatCode>
                <c:ptCount val="3"/>
                <c:pt idx="0">
                  <c:v>7.3739457527313187E-2</c:v>
                </c:pt>
                <c:pt idx="1">
                  <c:v>8.621895852129903E-2</c:v>
                </c:pt>
                <c:pt idx="2">
                  <c:v>8.0042400760289498E-2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CD-4B3E-923D-495BA2F21BE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50–64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Sheet1!$D$2:$D$4</c:f>
              <c:numCache>
                <c:formatCode>0.0%</c:formatCode>
                <c:ptCount val="3"/>
                <c:pt idx="0">
                  <c:v>0.1727414613971946</c:v>
                </c:pt>
                <c:pt idx="1">
                  <c:v>0.13906485962279808</c:v>
                </c:pt>
                <c:pt idx="2">
                  <c:v>0.15573263152764577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BCD-4B3E-923D-495BA2F21BE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65–79</c:v>
                </c:pt>
              </c:strCache>
            </c:strRef>
          </c:tx>
          <c:spPr>
            <a:solidFill>
              <a:schemeClr val="accent1">
                <a:tint val="77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Sheet1!$E$2:$E$4</c:f>
              <c:numCache>
                <c:formatCode>0.0%</c:formatCode>
                <c:ptCount val="3"/>
                <c:pt idx="0">
                  <c:v>0.4754538248312466</c:v>
                </c:pt>
                <c:pt idx="1">
                  <c:v>0.40940254652301666</c:v>
                </c:pt>
                <c:pt idx="2">
                  <c:v>0.4420937203011916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BCD-4B3E-923D-495BA2F21BE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80+</c:v>
                </c:pt>
              </c:strCache>
            </c:strRef>
          </c:tx>
          <c:spPr>
            <a:solidFill>
              <a:schemeClr val="accent1">
                <a:tint val="54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Muži</c:v>
                </c:pt>
                <c:pt idx="1">
                  <c:v>Ženy</c:v>
                </c:pt>
                <c:pt idx="2">
                  <c:v>ČR</c:v>
                </c:pt>
              </c:strCache>
            </c:strRef>
          </c:cat>
          <c:val>
            <c:numRef>
              <c:f>Sheet1!$F$2:$F$4</c:f>
              <c:numCache>
                <c:formatCode>0.0%</c:formatCode>
                <c:ptCount val="3"/>
                <c:pt idx="0">
                  <c:v>0.21782607197191628</c:v>
                </c:pt>
                <c:pt idx="1">
                  <c:v>0.3052112533351346</c:v>
                </c:pt>
                <c:pt idx="2">
                  <c:v>0.26196115700465433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CD-4B3E-923D-495BA2F21B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60727976"/>
        <c:axId val="660730272"/>
      </c:barChart>
      <c:catAx>
        <c:axId val="66072797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30272"/>
        <c:crosses val="autoZero"/>
        <c:auto val="1"/>
        <c:lblAlgn val="ctr"/>
        <c:lblOffset val="100"/>
        <c:noMultiLvlLbl val="0"/>
      </c:catAx>
      <c:valAx>
        <c:axId val="660730272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6072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21047758523318241"/>
          <c:y val="4.4444444444444446E-2"/>
          <c:w val="0.6850543106385325"/>
          <c:h val="0.151584718576844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45940679187223649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1994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List1!$B$2:$B$21</c:f>
              <c:numCache>
                <c:formatCode>General</c:formatCode>
                <c:ptCount val="20"/>
                <c:pt idx="0">
                  <c:v>0.55491467373245973</c:v>
                </c:pt>
                <c:pt idx="1">
                  <c:v>0.24134170550296916</c:v>
                </c:pt>
                <c:pt idx="2">
                  <c:v>0</c:v>
                </c:pt>
                <c:pt idx="3">
                  <c:v>3.9498010615729343E-2</c:v>
                </c:pt>
                <c:pt idx="4">
                  <c:v>1.1851107154115512E-2</c:v>
                </c:pt>
                <c:pt idx="5">
                  <c:v>3.8083716016460344E-2</c:v>
                </c:pt>
                <c:pt idx="6">
                  <c:v>7.2895810791238191E-2</c:v>
                </c:pt>
                <c:pt idx="7">
                  <c:v>8.7158034641697836E-3</c:v>
                </c:pt>
                <c:pt idx="8">
                  <c:v>5.9298135005495297E-3</c:v>
                </c:pt>
                <c:pt idx="9">
                  <c:v>3.0330655261431505E-3</c:v>
                </c:pt>
                <c:pt idx="10">
                  <c:v>1.4867132986291566E-2</c:v>
                </c:pt>
                <c:pt idx="11">
                  <c:v>6.3046867678256502E-4</c:v>
                </c:pt>
                <c:pt idx="12">
                  <c:v>1.0138617910422328E-3</c:v>
                </c:pt>
                <c:pt idx="13">
                  <c:v>2.385557155393489E-4</c:v>
                </c:pt>
                <c:pt idx="14">
                  <c:v>5.7934959488127591E-4</c:v>
                </c:pt>
                <c:pt idx="15">
                  <c:v>2.9052678213899279E-3</c:v>
                </c:pt>
                <c:pt idx="16">
                  <c:v>3.4079387934192701E-3</c:v>
                </c:pt>
                <c:pt idx="17">
                  <c:v>5.9638928884837226E-5</c:v>
                </c:pt>
                <c:pt idx="18">
                  <c:v>3.4079387934192701E-5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4B2-4FD4-B03E-B705800BBEC6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2001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List1!$C$2:$C$21</c:f>
              <c:numCache>
                <c:formatCode>General</c:formatCode>
                <c:ptCount val="20"/>
                <c:pt idx="0">
                  <c:v>0.53272701962785951</c:v>
                </c:pt>
                <c:pt idx="1">
                  <c:v>0.26407127279476589</c:v>
                </c:pt>
                <c:pt idx="2">
                  <c:v>0</c:v>
                </c:pt>
                <c:pt idx="3">
                  <c:v>4.3181290891373951E-2</c:v>
                </c:pt>
                <c:pt idx="4">
                  <c:v>1.1721033826736579E-2</c:v>
                </c:pt>
                <c:pt idx="5">
                  <c:v>4.100041761403183E-2</c:v>
                </c:pt>
                <c:pt idx="6">
                  <c:v>6.4126954665676764E-2</c:v>
                </c:pt>
                <c:pt idx="7">
                  <c:v>1.5507401048675236E-2</c:v>
                </c:pt>
                <c:pt idx="8">
                  <c:v>6.2642104774720429E-3</c:v>
                </c:pt>
                <c:pt idx="9">
                  <c:v>2.8119344809985616E-3</c:v>
                </c:pt>
                <c:pt idx="10">
                  <c:v>1.3178042782237484E-2</c:v>
                </c:pt>
                <c:pt idx="11">
                  <c:v>1.0579555473063894E-3</c:v>
                </c:pt>
                <c:pt idx="12">
                  <c:v>7.4242494547816808E-4</c:v>
                </c:pt>
                <c:pt idx="13">
                  <c:v>1.7632592455106493E-4</c:v>
                </c:pt>
                <c:pt idx="14">
                  <c:v>3.8977309637603822E-4</c:v>
                </c:pt>
                <c:pt idx="15">
                  <c:v>1.3178042782237484E-3</c:v>
                </c:pt>
                <c:pt idx="16">
                  <c:v>1.6982970627813095E-3</c:v>
                </c:pt>
                <c:pt idx="17">
                  <c:v>2.7840935455431302E-5</c:v>
                </c:pt>
                <c:pt idx="18">
                  <c:v>0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4B2-4FD4-B03E-B705800BBEC6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2011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List1!$D$2:$D$21</c:f>
              <c:numCache>
                <c:formatCode>General</c:formatCode>
                <c:ptCount val="20"/>
                <c:pt idx="0">
                  <c:v>0.4934579964061096</c:v>
                </c:pt>
                <c:pt idx="1">
                  <c:v>0.25773996705600477</c:v>
                </c:pt>
                <c:pt idx="2">
                  <c:v>0</c:v>
                </c:pt>
                <c:pt idx="3">
                  <c:v>5.3253219526804431E-2</c:v>
                </c:pt>
                <c:pt idx="4">
                  <c:v>2.6149296196466009E-2</c:v>
                </c:pt>
                <c:pt idx="5">
                  <c:v>4.2406034740940401E-2</c:v>
                </c:pt>
                <c:pt idx="6">
                  <c:v>5.5901841868823E-2</c:v>
                </c:pt>
                <c:pt idx="7">
                  <c:v>1.9953578915843068E-2</c:v>
                </c:pt>
                <c:pt idx="8">
                  <c:v>1.0800389338125186E-2</c:v>
                </c:pt>
                <c:pt idx="9">
                  <c:v>1.270964360587002E-2</c:v>
                </c:pt>
                <c:pt idx="10">
                  <c:v>1.1380652890086853E-2</c:v>
                </c:pt>
                <c:pt idx="11">
                  <c:v>8.7601078167115903E-3</c:v>
                </c:pt>
                <c:pt idx="12">
                  <c:v>1.4506588799041628E-3</c:v>
                </c:pt>
                <c:pt idx="13">
                  <c:v>1.5910452231206948E-3</c:v>
                </c:pt>
                <c:pt idx="14">
                  <c:v>1.3664270739742438E-3</c:v>
                </c:pt>
                <c:pt idx="15">
                  <c:v>1.4600179694519318E-3</c:v>
                </c:pt>
                <c:pt idx="16">
                  <c:v>1.5910452231206948E-3</c:v>
                </c:pt>
                <c:pt idx="17">
                  <c:v>1.8718179095537587E-5</c:v>
                </c:pt>
                <c:pt idx="18">
                  <c:v>9.3590895477687936E-6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4B2-4FD4-B03E-B705800BBEC6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2015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List1!$E$2:$E$21</c:f>
              <c:numCache>
                <c:formatCode>General</c:formatCode>
                <c:ptCount val="20"/>
                <c:pt idx="0">
                  <c:v>0.45846563464150469</c:v>
                </c:pt>
                <c:pt idx="1">
                  <c:v>0.2465256851933473</c:v>
                </c:pt>
                <c:pt idx="2">
                  <c:v>0</c:v>
                </c:pt>
                <c:pt idx="3">
                  <c:v>6.7264533654754308E-2</c:v>
                </c:pt>
                <c:pt idx="4">
                  <c:v>4.0396499149973467E-2</c:v>
                </c:pt>
                <c:pt idx="5">
                  <c:v>4.1907657434808815E-2</c:v>
                </c:pt>
                <c:pt idx="6">
                  <c:v>5.2278880663470445E-2</c:v>
                </c:pt>
                <c:pt idx="7">
                  <c:v>2.7155874178082809E-2</c:v>
                </c:pt>
                <c:pt idx="8">
                  <c:v>1.3357559839169583E-2</c:v>
                </c:pt>
                <c:pt idx="9">
                  <c:v>1.779208980597807E-2</c:v>
                </c:pt>
                <c:pt idx="10">
                  <c:v>1.2700925584449461E-2</c:v>
                </c:pt>
                <c:pt idx="11">
                  <c:v>1.3411529777913702E-2</c:v>
                </c:pt>
                <c:pt idx="12">
                  <c:v>2.1318125803927212E-3</c:v>
                </c:pt>
                <c:pt idx="13">
                  <c:v>1.6101031725328991E-3</c:v>
                </c:pt>
                <c:pt idx="14">
                  <c:v>2.1677925395554676E-3</c:v>
                </c:pt>
                <c:pt idx="15">
                  <c:v>1.4032184073471076E-3</c:v>
                </c:pt>
                <c:pt idx="16">
                  <c:v>1.3582434583936747E-3</c:v>
                </c:pt>
                <c:pt idx="17">
                  <c:v>1.7989979581373174E-5</c:v>
                </c:pt>
                <c:pt idx="18">
                  <c:v>3.5979959162746348E-5</c:v>
                </c:pt>
                <c:pt idx="19">
                  <c:v>1.7989979581373174E-5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B-4AF2-87A0-6AFA018FCAFA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2021</c:v>
                </c:pt>
              </c:strCache>
            </c:strRef>
          </c:tx>
          <c:spPr>
            <a:solidFill>
              <a:srgbClr val="660066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List1!$F$2:$F$21</c:f>
              <c:numCache>
                <c:formatCode>General</c:formatCode>
                <c:ptCount val="20"/>
                <c:pt idx="0">
                  <c:v>0.34221643994252671</c:v>
                </c:pt>
                <c:pt idx="1">
                  <c:v>0.19813283199062126</c:v>
                </c:pt>
                <c:pt idx="2">
                  <c:v>0.18196309984201986</c:v>
                </c:pt>
                <c:pt idx="3">
                  <c:v>5.529304958860827E-2</c:v>
                </c:pt>
                <c:pt idx="4">
                  <c:v>4.3541042668935097E-2</c:v>
                </c:pt>
                <c:pt idx="5">
                  <c:v>3.832984252024791E-2</c:v>
                </c:pt>
                <c:pt idx="6">
                  <c:v>3.7886640312814975E-2</c:v>
                </c:pt>
                <c:pt idx="7">
                  <c:v>2.8493612884317076E-2</c:v>
                </c:pt>
                <c:pt idx="8">
                  <c:v>2.1881321886325782E-2</c:v>
                </c:pt>
                <c:pt idx="9">
                  <c:v>1.5783717322772731E-2</c:v>
                </c:pt>
                <c:pt idx="10">
                  <c:v>1.4775789721997841E-2</c:v>
                </c:pt>
                <c:pt idx="11">
                  <c:v>1.4268251710260131E-2</c:v>
                </c:pt>
                <c:pt idx="12">
                  <c:v>1.9515193972449978E-3</c:v>
                </c:pt>
                <c:pt idx="13">
                  <c:v>1.7728088297317196E-3</c:v>
                </c:pt>
                <c:pt idx="14">
                  <c:v>1.6441372211221594E-3</c:v>
                </c:pt>
                <c:pt idx="15">
                  <c:v>1.0651149823791381E-3</c:v>
                </c:pt>
                <c:pt idx="16">
                  <c:v>9.5074021917064002E-4</c:v>
                </c:pt>
                <c:pt idx="17">
                  <c:v>2.859369080212451E-5</c:v>
                </c:pt>
                <c:pt idx="18">
                  <c:v>2.1445268101593384E-5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FCB-4AF2-87A0-6AFA018FCAFA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2022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List1!$G$2:$G$21</c:f>
              <c:numCache>
                <c:formatCode>General</c:formatCode>
                <c:ptCount val="20"/>
                <c:pt idx="0">
                  <c:v>0.38501401608730734</c:v>
                </c:pt>
                <c:pt idx="1">
                  <c:v>0.23432236168991591</c:v>
                </c:pt>
                <c:pt idx="2">
                  <c:v>5.0200051572546769E-2</c:v>
                </c:pt>
                <c:pt idx="3">
                  <c:v>7.0737570600321084E-2</c:v>
                </c:pt>
                <c:pt idx="4">
                  <c:v>4.7879286967950158E-2</c:v>
                </c:pt>
                <c:pt idx="5">
                  <c:v>4.5159251033530474E-2</c:v>
                </c:pt>
                <c:pt idx="6">
                  <c:v>4.5317295934918775E-2</c:v>
                </c:pt>
                <c:pt idx="7">
                  <c:v>3.5318876383932656E-2</c:v>
                </c:pt>
                <c:pt idx="8">
                  <c:v>2.578627338440679E-2</c:v>
                </c:pt>
                <c:pt idx="9">
                  <c:v>1.9830476047879287E-2</c:v>
                </c:pt>
                <c:pt idx="10">
                  <c:v>1.6120579941606566E-2</c:v>
                </c:pt>
                <c:pt idx="11">
                  <c:v>1.5871035360467148E-2</c:v>
                </c:pt>
                <c:pt idx="12">
                  <c:v>2.0379474126386013E-3</c:v>
                </c:pt>
                <c:pt idx="13">
                  <c:v>1.9464477328874803E-3</c:v>
                </c:pt>
                <c:pt idx="14">
                  <c:v>2.1294470923897222E-3</c:v>
                </c:pt>
                <c:pt idx="15">
                  <c:v>1.3142681273342815E-3</c:v>
                </c:pt>
                <c:pt idx="16">
                  <c:v>9.482694083297981E-4</c:v>
                </c:pt>
                <c:pt idx="17">
                  <c:v>1.6636305409294705E-5</c:v>
                </c:pt>
                <c:pt idx="18">
                  <c:v>2.4954458113942057E-5</c:v>
                </c:pt>
                <c:pt idx="19">
                  <c:v>2.4954458113942057E-5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FCB-4AF2-87A0-6AFA018FCAFA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2023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List1!$A$2:$A$21</c:f>
              <c:strCache>
                <c:ptCount val="20"/>
                <c:pt idx="0">
                  <c:v>IX. Nemoci oběhové soustavy</c:v>
                </c:pt>
                <c:pt idx="1">
                  <c:v>II. Novotvary</c:v>
                </c:pt>
                <c:pt idx="2">
                  <c:v>XXII. Kódy pro speciální účely</c:v>
                </c:pt>
                <c:pt idx="3">
                  <c:v>X. Nemoci dýchací soustavy</c:v>
                </c:pt>
                <c:pt idx="4">
                  <c:v>IV. Nemoci endokrinní, výživy a přeměny látek</c:v>
                </c:pt>
                <c:pt idx="5">
                  <c:v>XI. Nemoci trávicí soustavy</c:v>
                </c:pt>
                <c:pt idx="6">
                  <c:v>XIX. Poranění, otravy a některé jiné následky vnějších příčin</c:v>
                </c:pt>
                <c:pt idx="7">
                  <c:v>VI. Nemoci nervové soustavy</c:v>
                </c:pt>
                <c:pt idx="8">
                  <c:v>XVIII. Příznaky, znaky a abnormální klinické a laboratorní nálezy nezařazené jinde</c:v>
                </c:pt>
                <c:pt idx="9">
                  <c:v>I. Některé infekční a parazitární nemoci</c:v>
                </c:pt>
                <c:pt idx="10">
                  <c:v>XIV. Nemoci močové a pohlavní soustavy</c:v>
                </c:pt>
                <c:pt idx="11">
                  <c:v>V. Poruchy duševní a poruchy chování</c:v>
                </c:pt>
                <c:pt idx="12">
                  <c:v>III. Nemoci krve, krvetvorných orgánů a některé poruchy týkající se mechanismu imunity</c:v>
                </c:pt>
                <c:pt idx="13">
                  <c:v>XII. Nemoci kůže a podkožního vaziva</c:v>
                </c:pt>
                <c:pt idx="14">
                  <c:v>XIII. Nemoci svalové a kosterní soustavy a pojivové tkáně</c:v>
                </c:pt>
                <c:pt idx="15">
                  <c:v>XVII. Vrozené vady, deformace a chromozomální abnormality</c:v>
                </c:pt>
                <c:pt idx="16">
                  <c:v>XVI. Některé stavy vzniklé v perinatálním období</c:v>
                </c:pt>
                <c:pt idx="17">
                  <c:v>XV. Těhotenství, porod a šestinedělí</c:v>
                </c:pt>
                <c:pt idx="18">
                  <c:v>VIII. Nemoci ucha a bradavkového výběžku</c:v>
                </c:pt>
                <c:pt idx="19">
                  <c:v>VII. Nemoci oka a očních adnex</c:v>
                </c:pt>
              </c:strCache>
            </c:strRef>
          </c:cat>
          <c:val>
            <c:numRef>
              <c:f>List1!$H$2:$H$21</c:f>
              <c:numCache>
                <c:formatCode>General</c:formatCode>
                <c:ptCount val="20"/>
                <c:pt idx="0">
                  <c:v>0.38782747462210204</c:v>
                </c:pt>
                <c:pt idx="1">
                  <c:v>0.24753756815461678</c:v>
                </c:pt>
                <c:pt idx="2">
                  <c:v>1.5062724411543065E-2</c:v>
                </c:pt>
                <c:pt idx="3">
                  <c:v>7.641296156744537E-2</c:v>
                </c:pt>
                <c:pt idx="4">
                  <c:v>5.0498692317921895E-2</c:v>
                </c:pt>
                <c:pt idx="5">
                  <c:v>4.6713063522319249E-2</c:v>
                </c:pt>
                <c:pt idx="6">
                  <c:v>4.7289330200806771E-2</c:v>
                </c:pt>
                <c:pt idx="7">
                  <c:v>3.5941309455206349E-2</c:v>
                </c:pt>
                <c:pt idx="8">
                  <c:v>2.985947958686112E-2</c:v>
                </c:pt>
                <c:pt idx="9">
                  <c:v>2.0887450684870783E-2</c:v>
                </c:pt>
                <c:pt idx="10">
                  <c:v>1.6782658805798129E-2</c:v>
                </c:pt>
                <c:pt idx="11">
                  <c:v>1.6348242386630612E-2</c:v>
                </c:pt>
                <c:pt idx="12">
                  <c:v>2.3582605611950883E-3</c:v>
                </c:pt>
                <c:pt idx="13">
                  <c:v>2.0036349128950753E-3</c:v>
                </c:pt>
                <c:pt idx="14">
                  <c:v>2.2962010727425861E-3</c:v>
                </c:pt>
                <c:pt idx="15">
                  <c:v>1.1968615630125448E-3</c:v>
                </c:pt>
                <c:pt idx="16">
                  <c:v>9.2202668558003453E-4</c:v>
                </c:pt>
                <c:pt idx="17">
                  <c:v>3.5462564830001327E-5</c:v>
                </c:pt>
                <c:pt idx="18">
                  <c:v>2.6596923622500999E-5</c:v>
                </c:pt>
                <c:pt idx="1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FCB-4AF2-87A0-6AFA018FCA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288540832"/>
        <c:axId val="288536520"/>
      </c:barChart>
      <c:catAx>
        <c:axId val="288540832"/>
        <c:scaling>
          <c:orientation val="maxMin"/>
        </c:scaling>
        <c:delete val="1"/>
        <c:axPos val="l"/>
        <c:numFmt formatCode="General" sourceLinked="1"/>
        <c:majorTickMark val="none"/>
        <c:minorTickMark val="none"/>
        <c:tickLblPos val="nextTo"/>
        <c:crossAx val="288536520"/>
        <c:crosses val="autoZero"/>
        <c:auto val="1"/>
        <c:lblAlgn val="ctr"/>
        <c:lblOffset val="100"/>
        <c:noMultiLvlLbl val="0"/>
      </c:catAx>
      <c:valAx>
        <c:axId val="2885365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88540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1079919561305493"/>
          <c:y val="0.42540777153558051"/>
          <c:w val="6.9722421036527787E-2"/>
          <c:h val="0.351474719101123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Cévní nemoci mozku (I60–I69)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List1!$A$2:$A$31</c:f>
              <c:numCache>
                <c:formatCode>General</c:formatCode>
                <c:ptCount val="30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  <c:pt idx="27">
                  <c:v>2021</c:v>
                </c:pt>
                <c:pt idx="28">
                  <c:v>2022</c:v>
                </c:pt>
                <c:pt idx="29">
                  <c:v>2023</c:v>
                </c:pt>
              </c:numCache>
            </c:numRef>
          </c:cat>
          <c:val>
            <c:numRef>
              <c:f>List1!$B$2:$B$31</c:f>
              <c:numCache>
                <c:formatCode>0%</c:formatCode>
                <c:ptCount val="30"/>
                <c:pt idx="0">
                  <c:v>0.16298467279527659</c:v>
                </c:pt>
                <c:pt idx="1">
                  <c:v>0.15383375878825914</c:v>
                </c:pt>
                <c:pt idx="2">
                  <c:v>0.15001507332730402</c:v>
                </c:pt>
                <c:pt idx="3">
                  <c:v>0.13500496700489606</c:v>
                </c:pt>
                <c:pt idx="4">
                  <c:v>0.15202644096889351</c:v>
                </c:pt>
                <c:pt idx="5">
                  <c:v>0.1549358647328912</c:v>
                </c:pt>
                <c:pt idx="6">
                  <c:v>0.15910863203089881</c:v>
                </c:pt>
                <c:pt idx="7">
                  <c:v>0.15632685258224677</c:v>
                </c:pt>
                <c:pt idx="8">
                  <c:v>0.15276738449599511</c:v>
                </c:pt>
                <c:pt idx="9">
                  <c:v>0.15089677233843721</c:v>
                </c:pt>
                <c:pt idx="10">
                  <c:v>0.13497298860763038</c:v>
                </c:pt>
                <c:pt idx="11">
                  <c:v>0.13515166113880189</c:v>
                </c:pt>
                <c:pt idx="12">
                  <c:v>0.13325226683007632</c:v>
                </c:pt>
                <c:pt idx="13">
                  <c:v>0.11124278451011124</c:v>
                </c:pt>
                <c:pt idx="14">
                  <c:v>0.11134085451842818</c:v>
                </c:pt>
                <c:pt idx="15">
                  <c:v>0.1134973608512302</c:v>
                </c:pt>
                <c:pt idx="16">
                  <c:v>0.10826064168320168</c:v>
                </c:pt>
                <c:pt idx="17">
                  <c:v>0.10110624438454627</c:v>
                </c:pt>
                <c:pt idx="18">
                  <c:v>9.8614461729011268E-2</c:v>
                </c:pt>
                <c:pt idx="19">
                  <c:v>9.4503481128618547E-2</c:v>
                </c:pt>
                <c:pt idx="20">
                  <c:v>8.9055032413760463E-2</c:v>
                </c:pt>
                <c:pt idx="21">
                  <c:v>8.6225972133521622E-2</c:v>
                </c:pt>
                <c:pt idx="22">
                  <c:v>8.1624129930394432E-2</c:v>
                </c:pt>
                <c:pt idx="23">
                  <c:v>7.6308067801476989E-2</c:v>
                </c:pt>
                <c:pt idx="24">
                  <c:v>7.0713779667020901E-2</c:v>
                </c:pt>
                <c:pt idx="25">
                  <c:v>6.602766059699898E-2</c:v>
                </c:pt>
                <c:pt idx="26">
                  <c:v>5.8411775170354785E-2</c:v>
                </c:pt>
                <c:pt idx="27">
                  <c:v>5.0839582246177378E-2</c:v>
                </c:pt>
                <c:pt idx="28">
                  <c:v>5.7262E-2</c:v>
                </c:pt>
                <c:pt idx="29">
                  <c:v>5.7679861695997162E-2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ACC-4475-91A8-085C1BBA9C6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Kardiovaskulární nemoci (KVO) bez CMP (I60–I69)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List1!$A$2:$A$31</c:f>
              <c:numCache>
                <c:formatCode>General</c:formatCode>
                <c:ptCount val="30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  <c:pt idx="27">
                  <c:v>2021</c:v>
                </c:pt>
                <c:pt idx="28">
                  <c:v>2022</c:v>
                </c:pt>
                <c:pt idx="29">
                  <c:v>2023</c:v>
                </c:pt>
              </c:numCache>
            </c:numRef>
          </c:cat>
          <c:val>
            <c:numRef>
              <c:f>List1!$C$2:$C$31</c:f>
              <c:numCache>
                <c:formatCode>0%</c:formatCode>
                <c:ptCount val="30"/>
                <c:pt idx="0">
                  <c:v>0.39193000093718317</c:v>
                </c:pt>
                <c:pt idx="1">
                  <c:v>0.40548540025272872</c:v>
                </c:pt>
                <c:pt idx="2">
                  <c:v>0.40987036938518556</c:v>
                </c:pt>
                <c:pt idx="3">
                  <c:v>0.42674554743489673</c:v>
                </c:pt>
                <c:pt idx="4">
                  <c:v>0.39940836506066996</c:v>
                </c:pt>
                <c:pt idx="5">
                  <c:v>0.39427702062531883</c:v>
                </c:pt>
                <c:pt idx="6">
                  <c:v>0.37475802974284639</c:v>
                </c:pt>
                <c:pt idx="7">
                  <c:v>0.37640016704561274</c:v>
                </c:pt>
                <c:pt idx="8">
                  <c:v>0.37522980700830538</c:v>
                </c:pt>
                <c:pt idx="9">
                  <c:v>0.37085759470922292</c:v>
                </c:pt>
                <c:pt idx="10">
                  <c:v>0.37858868973753695</c:v>
                </c:pt>
                <c:pt idx="11">
                  <c:v>0.37583612814764034</c:v>
                </c:pt>
                <c:pt idx="12">
                  <c:v>0.36999837228674565</c:v>
                </c:pt>
                <c:pt idx="13">
                  <c:v>0.39015252876639017</c:v>
                </c:pt>
                <c:pt idx="14">
                  <c:v>0.38681061096924191</c:v>
                </c:pt>
                <c:pt idx="15">
                  <c:v>0.39012855959263087</c:v>
                </c:pt>
                <c:pt idx="16">
                  <c:v>0.39331174422522558</c:v>
                </c:pt>
                <c:pt idx="17">
                  <c:v>0.39235175202156336</c:v>
                </c:pt>
                <c:pt idx="18">
                  <c:v>0.3916941648411576</c:v>
                </c:pt>
                <c:pt idx="19">
                  <c:v>0.37939721509710517</c:v>
                </c:pt>
                <c:pt idx="20">
                  <c:v>0.3711446552784744</c:v>
                </c:pt>
                <c:pt idx="21">
                  <c:v>0.37223966250798307</c:v>
                </c:pt>
                <c:pt idx="22">
                  <c:v>0.36024129930394433</c:v>
                </c:pt>
                <c:pt idx="23">
                  <c:v>0.3664833143400662</c:v>
                </c:pt>
                <c:pt idx="24">
                  <c:v>0.36137973786751681</c:v>
                </c:pt>
                <c:pt idx="25">
                  <c:v>0.35576084441359179</c:v>
                </c:pt>
                <c:pt idx="26">
                  <c:v>0.33836598627880177</c:v>
                </c:pt>
                <c:pt idx="27">
                  <c:v>0.2913768576963493</c:v>
                </c:pt>
                <c:pt idx="28">
                  <c:v>0.32775199999999999</c:v>
                </c:pt>
                <c:pt idx="29">
                  <c:v>0.33014761292610489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ACC-4475-91A8-085C1BBA9C68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Zhoubné novotvary (C00–C97)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List1!$A$2:$A$31</c:f>
              <c:numCache>
                <c:formatCode>General</c:formatCode>
                <c:ptCount val="30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  <c:pt idx="27">
                  <c:v>2021</c:v>
                </c:pt>
                <c:pt idx="28">
                  <c:v>2022</c:v>
                </c:pt>
                <c:pt idx="29">
                  <c:v>2023</c:v>
                </c:pt>
              </c:numCache>
            </c:numRef>
          </c:cat>
          <c:val>
            <c:numRef>
              <c:f>List1!$D$2:$D$31</c:f>
              <c:numCache>
                <c:formatCode>0%</c:formatCode>
                <c:ptCount val="30"/>
                <c:pt idx="0">
                  <c:v>0.23899874758249343</c:v>
                </c:pt>
                <c:pt idx="1">
                  <c:v>0.24138135744150349</c:v>
                </c:pt>
                <c:pt idx="2">
                  <c:v>0.24597896827507937</c:v>
                </c:pt>
                <c:pt idx="3">
                  <c:v>0.24689562193997019</c:v>
                </c:pt>
                <c:pt idx="4">
                  <c:v>0.2544212842495458</c:v>
                </c:pt>
                <c:pt idx="5">
                  <c:v>0.25542963340864366</c:v>
                </c:pt>
                <c:pt idx="6">
                  <c:v>0.26182328602489885</c:v>
                </c:pt>
                <c:pt idx="7">
                  <c:v>0.26257714259199111</c:v>
                </c:pt>
                <c:pt idx="8">
                  <c:v>0.26522731262067756</c:v>
                </c:pt>
                <c:pt idx="9">
                  <c:v>0.26233735892459203</c:v>
                </c:pt>
                <c:pt idx="10">
                  <c:v>0.27214794218908905</c:v>
                </c:pt>
                <c:pt idx="11">
                  <c:v>0.25971390983712872</c:v>
                </c:pt>
                <c:pt idx="12">
                  <c:v>0.26708859547495717</c:v>
                </c:pt>
                <c:pt idx="13">
                  <c:v>0.26146832830001149</c:v>
                </c:pt>
                <c:pt idx="14">
                  <c:v>0.26271105690437169</c:v>
                </c:pt>
                <c:pt idx="15">
                  <c:v>0.25767773526591636</c:v>
                </c:pt>
                <c:pt idx="16">
                  <c:v>0.26051065104264159</c:v>
                </c:pt>
                <c:pt idx="17">
                  <c:v>0.25429582210242585</c:v>
                </c:pt>
                <c:pt idx="18">
                  <c:v>0.25265045429757182</c:v>
                </c:pt>
                <c:pt idx="19">
                  <c:v>0.24811286185415904</c:v>
                </c:pt>
                <c:pt idx="20">
                  <c:v>0.25599772867079923</c:v>
                </c:pt>
                <c:pt idx="21">
                  <c:v>0.24153346585951624</c:v>
                </c:pt>
                <c:pt idx="22">
                  <c:v>0.25300232018561486</c:v>
                </c:pt>
                <c:pt idx="23">
                  <c:v>0.24514774368959916</c:v>
                </c:pt>
                <c:pt idx="24">
                  <c:v>0.24529755579171095</c:v>
                </c:pt>
                <c:pt idx="25">
                  <c:v>0.25095672914330469</c:v>
                </c:pt>
                <c:pt idx="26">
                  <c:v>0.21690166990231188</c:v>
                </c:pt>
                <c:pt idx="27">
                  <c:v>0.193364834049367</c:v>
                </c:pt>
                <c:pt idx="28">
                  <c:v>0.22880700000000001</c:v>
                </c:pt>
                <c:pt idx="29">
                  <c:v>0.24215612394166408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ACC-4475-91A8-085C1BBA9C68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Úmrtí z ostatních příčin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List1!$A$2:$A$31</c:f>
              <c:numCache>
                <c:formatCode>General</c:formatCode>
                <c:ptCount val="30"/>
                <c:pt idx="0">
                  <c:v>1994</c:v>
                </c:pt>
                <c:pt idx="1">
                  <c:v>1995</c:v>
                </c:pt>
                <c:pt idx="2">
                  <c:v>1996</c:v>
                </c:pt>
                <c:pt idx="3">
                  <c:v>1997</c:v>
                </c:pt>
                <c:pt idx="4">
                  <c:v>1998</c:v>
                </c:pt>
                <c:pt idx="5">
                  <c:v>1999</c:v>
                </c:pt>
                <c:pt idx="6">
                  <c:v>2000</c:v>
                </c:pt>
                <c:pt idx="7">
                  <c:v>2001</c:v>
                </c:pt>
                <c:pt idx="8">
                  <c:v>2002</c:v>
                </c:pt>
                <c:pt idx="9">
                  <c:v>2003</c:v>
                </c:pt>
                <c:pt idx="10">
                  <c:v>2004</c:v>
                </c:pt>
                <c:pt idx="11">
                  <c:v>2005</c:v>
                </c:pt>
                <c:pt idx="12">
                  <c:v>2006</c:v>
                </c:pt>
                <c:pt idx="13">
                  <c:v>2007</c:v>
                </c:pt>
                <c:pt idx="14">
                  <c:v>2008</c:v>
                </c:pt>
                <c:pt idx="15">
                  <c:v>2009</c:v>
                </c:pt>
                <c:pt idx="16">
                  <c:v>2010</c:v>
                </c:pt>
                <c:pt idx="17">
                  <c:v>2011</c:v>
                </c:pt>
                <c:pt idx="18">
                  <c:v>2012</c:v>
                </c:pt>
                <c:pt idx="19">
                  <c:v>2013</c:v>
                </c:pt>
                <c:pt idx="20">
                  <c:v>2014</c:v>
                </c:pt>
                <c:pt idx="21">
                  <c:v>2015</c:v>
                </c:pt>
                <c:pt idx="22">
                  <c:v>2016</c:v>
                </c:pt>
                <c:pt idx="23">
                  <c:v>2017</c:v>
                </c:pt>
                <c:pt idx="24">
                  <c:v>2018</c:v>
                </c:pt>
                <c:pt idx="25">
                  <c:v>2019</c:v>
                </c:pt>
                <c:pt idx="26">
                  <c:v>2020</c:v>
                </c:pt>
                <c:pt idx="27">
                  <c:v>2021</c:v>
                </c:pt>
                <c:pt idx="28">
                  <c:v>2022</c:v>
                </c:pt>
                <c:pt idx="29">
                  <c:v>2023</c:v>
                </c:pt>
              </c:numCache>
            </c:numRef>
          </c:cat>
          <c:val>
            <c:numRef>
              <c:f>List1!$E$2:$E$31</c:f>
              <c:numCache>
                <c:formatCode>0%</c:formatCode>
                <c:ptCount val="30"/>
                <c:pt idx="0">
                  <c:v>0.20608657868504682</c:v>
                </c:pt>
                <c:pt idx="1">
                  <c:v>0.19929948351750867</c:v>
                </c:pt>
                <c:pt idx="2">
                  <c:v>0.19413558901243105</c:v>
                </c:pt>
                <c:pt idx="3">
                  <c:v>0.19135386362023699</c:v>
                </c:pt>
                <c:pt idx="4">
                  <c:v>0.19414390972089074</c:v>
                </c:pt>
                <c:pt idx="5">
                  <c:v>0.19535748123314628</c:v>
                </c:pt>
                <c:pt idx="6">
                  <c:v>0.20431005220135595</c:v>
                </c:pt>
                <c:pt idx="7">
                  <c:v>0.20469583778014941</c:v>
                </c:pt>
                <c:pt idx="8">
                  <c:v>0.20677549587502195</c:v>
                </c:pt>
                <c:pt idx="9">
                  <c:v>0.21590827402774782</c:v>
                </c:pt>
                <c:pt idx="10">
                  <c:v>0.21429037946574359</c:v>
                </c:pt>
                <c:pt idx="11">
                  <c:v>0.22929830087642905</c:v>
                </c:pt>
                <c:pt idx="12">
                  <c:v>0.22966076540822092</c:v>
                </c:pt>
                <c:pt idx="13">
                  <c:v>0.23713635842348713</c:v>
                </c:pt>
                <c:pt idx="14">
                  <c:v>0.23913747760795823</c:v>
                </c:pt>
                <c:pt idx="15">
                  <c:v>0.23869634429022257</c:v>
                </c:pt>
                <c:pt idx="16">
                  <c:v>0.23791696304893115</c:v>
                </c:pt>
                <c:pt idx="17">
                  <c:v>0.25224618149146449</c:v>
                </c:pt>
                <c:pt idx="18">
                  <c:v>0.25704091913225929</c:v>
                </c:pt>
                <c:pt idx="19">
                  <c:v>0.27798644192011723</c:v>
                </c:pt>
                <c:pt idx="20">
                  <c:v>0.28380258363696587</c:v>
                </c:pt>
                <c:pt idx="21">
                  <c:v>0.30000089949897907</c:v>
                </c:pt>
                <c:pt idx="22">
                  <c:v>0.30513225058004639</c:v>
                </c:pt>
                <c:pt idx="23">
                  <c:v>0.31206087416885764</c:v>
                </c:pt>
                <c:pt idx="24">
                  <c:v>0.32260892667375135</c:v>
                </c:pt>
                <c:pt idx="25">
                  <c:v>0.32725476584610458</c:v>
                </c:pt>
                <c:pt idx="26">
                  <c:v>0.38632056864853159</c:v>
                </c:pt>
                <c:pt idx="27">
                  <c:v>0.4644187260081063</c:v>
                </c:pt>
                <c:pt idx="28">
                  <c:v>0.38617899999999999</c:v>
                </c:pt>
                <c:pt idx="29">
                  <c:v>0.37001640143623388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ACC-4475-91A8-085C1BBA9C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356179935"/>
        <c:axId val="356184511"/>
      </c:barChart>
      <c:catAx>
        <c:axId val="356179935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Rok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56184511"/>
        <c:crosses val="autoZero"/>
        <c:auto val="1"/>
        <c:lblAlgn val="ctr"/>
        <c:lblOffset val="100"/>
        <c:noMultiLvlLbl val="0"/>
      </c:catAx>
      <c:valAx>
        <c:axId val="356184511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3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Podíl zemřelých podle skupin diagnóz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3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1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5617993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480-4C61-8E8D-E363E6E576D5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515AA691-9F25-442D-A0A4-CDEC8008AE7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60B63A5-8905-41C7-98BE-627899B5B1E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480-4C61-8E8D-E363E6E576D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5808B73E-9663-4514-B171-10A029DAE89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7DF7FEA-AF99-4414-9F33-AA86FAE22A7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480-4C61-8E8D-E363E6E576D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7144201E-E2E6-432F-A983-283AA74AB2D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18593CD-BB29-4760-9FC9-8732A1B3A76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480-4C61-8E8D-E363E6E576D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EBBAD3BC-3E68-4C6D-A001-E58672744C9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9B81008-1180-4FD2-9B57-258CE1065FC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480-4C61-8E8D-E363E6E576D5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DBD0045E-0751-4329-B6AA-C743203CE14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8D2CA07-48DC-4FFD-8947-0033580CBB9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2480-4C61-8E8D-E363E6E576D5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5D4E31BC-A98F-4150-91B6-FD842DCB5639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B16BBEBD-856A-440A-B564-A4A8DEA0DCE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2480-4C61-8E8D-E363E6E576D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6BC6C93A-6C8F-444C-AA7D-6413B184FA9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7684416-8E7C-4DBB-859A-C460439EC44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2480-4C61-8E8D-E363E6E576D5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8F9B4BC8-5FE6-42A6-A44F-15B710C059F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D92DE4C-76EA-4F1F-9088-FBD75CDAF8C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2480-4C61-8E8D-E363E6E576D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ABF4E7D9-C15A-452F-89DD-1626CB67B36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219E519-6F14-41DF-9BC9-8C223DA58FB9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2480-4C61-8E8D-E363E6E576D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327686CA-DB69-4784-BFA6-17336A5BB77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E3253C1-589E-4F03-AF56-87EF364FE9F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2480-4C61-8E8D-E363E6E576D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785723F6-635F-4064-ADBB-F23AE414F0B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5B52A51-F7DF-4D95-BE94-25EAF0CEDBA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2480-4C61-8E8D-E363E6E576D5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DB71792F-D7FC-47CD-BFA1-2E66104B891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39880F0-7EAB-4242-B85A-396CE513A1C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2480-4C61-8E8D-E363E6E576D5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B43350E2-519D-47AD-B436-34E2B33DADC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9609847-3B9A-433F-B559-A3AECA0A37D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2480-4C61-8E8D-E363E6E576D5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F1970758-5D8D-4DAF-B661-4E1BCB2DD01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6DB86DB-24C2-4D53-9B29-BF1AD96F056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2480-4C61-8E8D-E363E6E576D5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1EB03ED3-D8B5-4709-A236-93ADED8CC3A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A9460196-53E3-485B-B240-6FE0DE6BF50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2480-4C61-8E8D-E363E6E576D5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A242E67E-8DB3-4CEB-90C4-D22E66AA91C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7F2174F-9D8F-4806-A7E9-799A7B92870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2480-4C61-8E8D-E363E6E576D5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62A5F195-32E9-4E55-9FB5-9FA29C06CFFE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520F2A5E-1B65-4C51-BA37-867CEF9D038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2480-4C61-8E8D-E363E6E576D5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6C8E040D-54D2-4469-B6F5-8317B8AE671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197813E-8341-4B54-A1A4-D25713A8BAC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2480-4C61-8E8D-E363E6E576D5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3D73AB84-F62C-4ED7-933C-DF4BEEA37B2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6CB4FD3-BC32-40A2-B5FC-BB0C8094531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480-4C61-8E8D-E363E6E576D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Solidní zhoubné nádory (C00–C80, C97)</c:v>
                </c:pt>
                <c:pt idx="1">
                  <c:v>Ischemická choroba srdeční (I20–I25)</c:v>
                </c:pt>
                <c:pt idx="2">
                  <c:v>Cévní nemoci mozku (I60–I69)</c:v>
                </c:pt>
                <c:pt idx="3">
                  <c:v>Ostatní nemoci oběhové soustavy (jiné I00–I99)</c:v>
                </c:pt>
                <c:pt idx="4">
                  <c:v>Selhání srdce (I50)</c:v>
                </c:pt>
                <c:pt idx="5">
                  <c:v>Diabetes mellitus (E10–E14)</c:v>
                </c:pt>
                <c:pt idx="6">
                  <c:v>Organické duševní poruchy včetně symptomatických (F00–F09, G30)</c:v>
                </c:pt>
                <c:pt idx="7">
                  <c:v>Pneumonie, akutní infekce dolních cest dýchacích (J12–J22)</c:v>
                </c:pt>
                <c:pt idx="8">
                  <c:v>Chronické nemoci dolních cest dýchacích (J40–J47)</c:v>
                </c:pt>
                <c:pt idx="9">
                  <c:v>Nemoci jater, žlučníku a slinivky břišní (K70–K86)</c:v>
                </c:pt>
                <c:pt idx="10">
                  <c:v>Nemoci cév (I70–I89)</c:v>
                </c:pt>
                <c:pt idx="11">
                  <c:v>Srdeční arytmie (I44–I49)</c:v>
                </c:pt>
                <c:pt idx="12">
                  <c:v>Hematoonkologická onemocnění (C81–C96)</c:v>
                </c:pt>
                <c:pt idx="13">
                  <c:v>Následky vnějších příčin (T15–T78)</c:v>
                </c:pt>
                <c:pt idx="14">
                  <c:v>Ostatní příznaky, znaky a abnormální nálezy (jiné R00–R99)</c:v>
                </c:pt>
                <c:pt idx="15">
                  <c:v>Nemoci ledvin a močové soustavy (N00–N39)</c:v>
                </c:pt>
                <c:pt idx="16">
                  <c:v>Poranění hlavy (S00–S09)</c:v>
                </c:pt>
                <c:pt idx="17">
                  <c:v>Ostatní nemoci nervové soustavy (jiné G00–G99)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General</c:formatCode>
                <c:ptCount val="19"/>
                <c:pt idx="0">
                  <c:v>0.23248963172602838</c:v>
                </c:pt>
                <c:pt idx="1">
                  <c:v>0.19878606646375108</c:v>
                </c:pt>
                <c:pt idx="2">
                  <c:v>6.602766059699898E-2</c:v>
                </c:pt>
                <c:pt idx="3">
                  <c:v>5.1396379558925613E-2</c:v>
                </c:pt>
                <c:pt idx="4">
                  <c:v>4.8744237375625214E-2</c:v>
                </c:pt>
                <c:pt idx="5">
                  <c:v>3.7984371940691694E-2</c:v>
                </c:pt>
                <c:pt idx="6">
                  <c:v>3.3819262740072263E-2</c:v>
                </c:pt>
                <c:pt idx="7">
                  <c:v>3.3374272440860789E-2</c:v>
                </c:pt>
                <c:pt idx="8">
                  <c:v>3.1149320944803403E-2</c:v>
                </c:pt>
                <c:pt idx="9">
                  <c:v>2.8657375269219132E-2</c:v>
                </c:pt>
                <c:pt idx="10">
                  <c:v>2.4465566650647017E-2</c:v>
                </c:pt>
                <c:pt idx="11">
                  <c:v>2.3344191096634093E-2</c:v>
                </c:pt>
                <c:pt idx="12">
                  <c:v>1.8467097417276302E-2</c:v>
                </c:pt>
                <c:pt idx="13">
                  <c:v>1.7390220893184528E-2</c:v>
                </c:pt>
                <c:pt idx="14">
                  <c:v>1.7185525355547248E-2</c:v>
                </c:pt>
                <c:pt idx="15">
                  <c:v>1.4933874441537175E-2</c:v>
                </c:pt>
                <c:pt idx="16">
                  <c:v>1.3367508588312775E-2</c:v>
                </c:pt>
                <c:pt idx="17">
                  <c:v>1.1569747779498407E-2</c:v>
                </c:pt>
                <c:pt idx="18">
                  <c:v>9.6847688720385891E-2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26123</c:v>
                  </c:pt>
                  <c:pt idx="1">
                    <c:v>22336</c:v>
                  </c:pt>
                  <c:pt idx="2">
                    <c:v>7419</c:v>
                  </c:pt>
                  <c:pt idx="3">
                    <c:v>5775</c:v>
                  </c:pt>
                  <c:pt idx="4">
                    <c:v>5477</c:v>
                  </c:pt>
                  <c:pt idx="5">
                    <c:v>4268</c:v>
                  </c:pt>
                  <c:pt idx="6">
                    <c:v>3800</c:v>
                  </c:pt>
                  <c:pt idx="7">
                    <c:v>3750</c:v>
                  </c:pt>
                  <c:pt idx="8">
                    <c:v>3500</c:v>
                  </c:pt>
                  <c:pt idx="9">
                    <c:v>3220</c:v>
                  </c:pt>
                  <c:pt idx="10">
                    <c:v>2749</c:v>
                  </c:pt>
                  <c:pt idx="11">
                    <c:v>2623</c:v>
                  </c:pt>
                  <c:pt idx="12">
                    <c:v>2075</c:v>
                  </c:pt>
                  <c:pt idx="13">
                    <c:v>1954</c:v>
                  </c:pt>
                  <c:pt idx="14">
                    <c:v>1931</c:v>
                  </c:pt>
                  <c:pt idx="15">
                    <c:v>1678</c:v>
                  </c:pt>
                  <c:pt idx="16">
                    <c:v>1502</c:v>
                  </c:pt>
                  <c:pt idx="17">
                    <c:v>1300</c:v>
                  </c:pt>
                  <c:pt idx="18">
                    <c:v>10882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2480-4C61-8E8D-E363E6E576D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C03-4D4A-8E00-F34DAF846208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BC197402-17DC-40D7-B7FE-D45ECA93DA8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7D716BA-37B5-412B-A962-71AABC0E28E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5C03-4D4A-8E00-F34DAF84620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31704DCD-156E-4BD7-9BA3-B1D9E72DE42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80E8374-4CA5-446E-8E28-716F097D8F3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5C03-4D4A-8E00-F34DAF84620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E9A22AD-CA4E-4912-B52A-78A4AAF8C4C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440A81C-AA1B-413C-8EA7-E5333DE42C5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5C03-4D4A-8E00-F34DAF84620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D7C4647-6CFA-4A58-8E2A-2A8A5C1649D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2C381F6-F407-473A-B7E9-FFA25C4FEF4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5C03-4D4A-8E00-F34DAF84620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51A0BB6A-9045-48F3-A19D-E7957255D79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24C2032-127B-4498-977D-61BA3A73E11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5C03-4D4A-8E00-F34DAF84620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84392B7-D402-4B8C-B808-F2B7D59C70E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71ED76D-3319-41F1-9EF2-36EF938122F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5C03-4D4A-8E00-F34DAF846208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5743C846-C744-4E8D-B5B1-929648FD5219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CDA97C9-D624-44A0-9301-2CA6CE2CDB2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5C03-4D4A-8E00-F34DAF846208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9FD332EC-928F-4808-BA3B-28C9C69A1FB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1E8E4453-0A2C-4735-B121-BCC6C57A585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5C03-4D4A-8E00-F34DAF846208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C3C60871-8228-45E2-A1A5-CD4C69DBA36B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48CA107-E761-4455-BC38-FEB3625EB59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5C03-4D4A-8E00-F34DAF846208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5AB5D19-0D19-436A-9388-3A1B0F0EA8C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A3F5247C-121D-4727-82EE-372C975F4DF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5C03-4D4A-8E00-F34DAF846208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294EF762-90FC-43D9-BE56-7464BA30E3C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BCCE226-B15C-4393-B2E7-5B5AD9EFA26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5C03-4D4A-8E00-F34DAF846208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83C53042-68A5-4074-B606-C17032BC374B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B166807-21E9-42B7-8637-C8552B5B50C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5C03-4D4A-8E00-F34DAF846208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FE1C5766-3671-4E87-BC72-E3F68924228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144FC9B-D78E-4881-9E46-74CE7F2C0CBB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5C03-4D4A-8E00-F34DAF846208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579F082E-CA4C-45BA-A858-B87D60E9C48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25C1973-2395-4DBC-B62A-52694D31C66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5C03-4D4A-8E00-F34DAF846208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990FCD8C-D00D-4924-8CFC-A4373992B09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A03B393-52F2-40A8-ABC6-045811EA66A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5C03-4D4A-8E00-F34DAF846208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E6B5D5D9-1D58-438C-A75A-D89EF69B09C6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DF48E4F-3EB3-4646-97B3-D688359AF571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5C03-4D4A-8E00-F34DAF846208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A2B26C7F-95D5-40E1-A753-E1718E19A84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6248275-7492-4980-B84A-709AE448015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5C03-4D4A-8E00-F34DAF846208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2729312B-5349-49AB-9A38-30599DB963B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7BC7D24-98C1-41B8-B98C-ED538DBE2DE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5C03-4D4A-8E00-F34DAF846208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3B76F7E5-448D-44B4-9A88-EFDD00765FD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E93689A-BC43-4D8B-93E7-D54A995DC84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C03-4D4A-8E00-F34DAF84620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Solidní zhoubné nádory (C00–C80, C97)</c:v>
                </c:pt>
                <c:pt idx="1">
                  <c:v>Ischemická choroba srdeční (I20–I25)</c:v>
                </c:pt>
                <c:pt idx="2">
                  <c:v>Cévní nemoci mozku (I60–I69)</c:v>
                </c:pt>
                <c:pt idx="3">
                  <c:v>Ostatní nemoci oběhové soustavy (jiné I00–I99)</c:v>
                </c:pt>
                <c:pt idx="4">
                  <c:v>Selhání srdce (I50)</c:v>
                </c:pt>
                <c:pt idx="5">
                  <c:v>Diabetes mellitus (E10–E14)</c:v>
                </c:pt>
                <c:pt idx="6">
                  <c:v>Pneumonie, akutní infekce dolních cest dýchacích (J12–J22)</c:v>
                </c:pt>
                <c:pt idx="7">
                  <c:v>Organické duševní poruchy včetně symptomatických (F00–F09, G30)</c:v>
                </c:pt>
                <c:pt idx="8">
                  <c:v>Chronické nemoci dolních cest dýchacích (J40–J47)</c:v>
                </c:pt>
                <c:pt idx="9">
                  <c:v>Nemoci jater, žlučníku a slinivky břišní (K70–K86)</c:v>
                </c:pt>
                <c:pt idx="10">
                  <c:v>Nemoci cév (I70–I89)</c:v>
                </c:pt>
                <c:pt idx="11">
                  <c:v>Srdeční arytmie (I44–I49)</c:v>
                </c:pt>
                <c:pt idx="12">
                  <c:v>Následky vnějších příčin (T15–T78)</c:v>
                </c:pt>
                <c:pt idx="13">
                  <c:v>Hematoonkologická onemocnění (C81–C96)</c:v>
                </c:pt>
                <c:pt idx="14">
                  <c:v>Ostatní příznaky, znaky a abnormální nálezy (jiné R00–R99)</c:v>
                </c:pt>
                <c:pt idx="15">
                  <c:v>Nemoci ledvin a močové soustavy (N00–N39)</c:v>
                </c:pt>
                <c:pt idx="16">
                  <c:v>Poranění hlavy (S00–S09)</c:v>
                </c:pt>
                <c:pt idx="17">
                  <c:v>Ostatní nemoci nervové soustavy (jiné G00–G99)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0.0%</c:formatCode>
                <c:ptCount val="19"/>
                <c:pt idx="0">
                  <c:v>0.2273290825363089</c:v>
                </c:pt>
                <c:pt idx="1">
                  <c:v>0.20626106978391781</c:v>
                </c:pt>
                <c:pt idx="2">
                  <c:v>7.0713779667020901E-2</c:v>
                </c:pt>
                <c:pt idx="3">
                  <c:v>4.9778604321643639E-2</c:v>
                </c:pt>
                <c:pt idx="4">
                  <c:v>4.8698193411264613E-2</c:v>
                </c:pt>
                <c:pt idx="5">
                  <c:v>3.790294013460857E-2</c:v>
                </c:pt>
                <c:pt idx="6">
                  <c:v>3.2970244420828902E-2</c:v>
                </c:pt>
                <c:pt idx="7">
                  <c:v>3.1854410201912861E-2</c:v>
                </c:pt>
                <c:pt idx="8">
                  <c:v>3.1438186326602904E-2</c:v>
                </c:pt>
                <c:pt idx="9">
                  <c:v>2.7346794190577398E-2</c:v>
                </c:pt>
                <c:pt idx="10">
                  <c:v>2.498228834573149E-2</c:v>
                </c:pt>
                <c:pt idx="11">
                  <c:v>2.2564647538080056E-2</c:v>
                </c:pt>
                <c:pt idx="12">
                  <c:v>1.8871767623095996E-2</c:v>
                </c:pt>
                <c:pt idx="13">
                  <c:v>1.7968473255402056E-2</c:v>
                </c:pt>
                <c:pt idx="14">
                  <c:v>1.5843074743181012E-2</c:v>
                </c:pt>
                <c:pt idx="15">
                  <c:v>1.5001771165426852E-2</c:v>
                </c:pt>
                <c:pt idx="16">
                  <c:v>1.3009210060219625E-2</c:v>
                </c:pt>
                <c:pt idx="17">
                  <c:v>1.1308891250442791E-2</c:v>
                </c:pt>
                <c:pt idx="18">
                  <c:v>9.6156571023733622E-2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25670</c:v>
                  </c:pt>
                  <c:pt idx="1">
                    <c:v>23291</c:v>
                  </c:pt>
                  <c:pt idx="2">
                    <c:v>7985</c:v>
                  </c:pt>
                  <c:pt idx="3">
                    <c:v>5621</c:v>
                  </c:pt>
                  <c:pt idx="4">
                    <c:v>5499</c:v>
                  </c:pt>
                  <c:pt idx="5">
                    <c:v>4280</c:v>
                  </c:pt>
                  <c:pt idx="6">
                    <c:v>3723</c:v>
                  </c:pt>
                  <c:pt idx="7">
                    <c:v>3597</c:v>
                  </c:pt>
                  <c:pt idx="8">
                    <c:v>3550</c:v>
                  </c:pt>
                  <c:pt idx="9">
                    <c:v>3088</c:v>
                  </c:pt>
                  <c:pt idx="10">
                    <c:v>2821</c:v>
                  </c:pt>
                  <c:pt idx="11">
                    <c:v>2548</c:v>
                  </c:pt>
                  <c:pt idx="12">
                    <c:v>2131</c:v>
                  </c:pt>
                  <c:pt idx="13">
                    <c:v>2029</c:v>
                  </c:pt>
                  <c:pt idx="14">
                    <c:v>1789</c:v>
                  </c:pt>
                  <c:pt idx="15">
                    <c:v>1694</c:v>
                  </c:pt>
                  <c:pt idx="16">
                    <c:v>1469</c:v>
                  </c:pt>
                  <c:pt idx="17">
                    <c:v>1277</c:v>
                  </c:pt>
                  <c:pt idx="18">
                    <c:v>10858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5C03-4D4A-8E00-F34DAF84620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69D-49C6-871B-E3270FC66D2B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69D-49C6-871B-E3270FC66D2B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Zlínský kraj</c:v>
                </c:pt>
                <c:pt idx="3">
                  <c:v>Pardubický kraj</c:v>
                </c:pt>
                <c:pt idx="4">
                  <c:v>Jihomoravský kraj</c:v>
                </c:pt>
                <c:pt idx="5">
                  <c:v>Plzeňský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Česká republika</c:v>
                </c:pt>
                <c:pt idx="9">
                  <c:v>Olomoucký kraj</c:v>
                </c:pt>
                <c:pt idx="10">
                  <c:v>Kraj Vysočina</c:v>
                </c:pt>
                <c:pt idx="11">
                  <c:v>Královéhradecký kraj</c:v>
                </c:pt>
                <c:pt idx="12">
                  <c:v>Jihočeský kraj</c:v>
                </c:pt>
                <c:pt idx="13">
                  <c:v>Hlavní město Praha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#,##0</c:formatCode>
                <c:ptCount val="15"/>
                <c:pt idx="0">
                  <c:v>21562.203859364661</c:v>
                </c:pt>
                <c:pt idx="1">
                  <c:v>21352.06881131899</c:v>
                </c:pt>
                <c:pt idx="2">
                  <c:v>21277.953110080627</c:v>
                </c:pt>
                <c:pt idx="3">
                  <c:v>21250.780782997688</c:v>
                </c:pt>
                <c:pt idx="4">
                  <c:v>20818.948461232096</c:v>
                </c:pt>
                <c:pt idx="5">
                  <c:v>20795.631582076883</c:v>
                </c:pt>
                <c:pt idx="6">
                  <c:v>20672.135736711298</c:v>
                </c:pt>
                <c:pt idx="7">
                  <c:v>20627.165105732325</c:v>
                </c:pt>
                <c:pt idx="8">
                  <c:v>20492.280096007955</c:v>
                </c:pt>
                <c:pt idx="9">
                  <c:v>20454.750721712811</c:v>
                </c:pt>
                <c:pt idx="10">
                  <c:v>20062.538740367745</c:v>
                </c:pt>
                <c:pt idx="11">
                  <c:v>19336.590029117131</c:v>
                </c:pt>
                <c:pt idx="12">
                  <c:v>18915.180377731322</c:v>
                </c:pt>
                <c:pt idx="13">
                  <c:v>18731.091665350486</c:v>
                </c:pt>
                <c:pt idx="14">
                  <c:v>18587.628901113894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69D-49C6-871B-E3270FC66D2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69D-49C6-871B-E3270FC66D2B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069D-49C6-871B-E3270FC66D2B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Zlínský kraj</c:v>
                </c:pt>
                <c:pt idx="3">
                  <c:v>Pardubický kraj</c:v>
                </c:pt>
                <c:pt idx="4">
                  <c:v>Jihomoravský kraj</c:v>
                </c:pt>
                <c:pt idx="5">
                  <c:v>Plzeňský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Česká republika</c:v>
                </c:pt>
                <c:pt idx="9">
                  <c:v>Olomoucký kraj</c:v>
                </c:pt>
                <c:pt idx="10">
                  <c:v>Kraj Vysočina</c:v>
                </c:pt>
                <c:pt idx="11">
                  <c:v>Královéhradecký kraj</c:v>
                </c:pt>
                <c:pt idx="12">
                  <c:v>Jihočeský kraj</c:v>
                </c:pt>
                <c:pt idx="13">
                  <c:v>Hlavní město Praha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069D-49C6-871B-E3270FC66D2B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FFC121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069D-49C6-871B-E3270FC66D2B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69D-49C6-871B-E3270FC66D2B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Moravskoslezský kraj</c:v>
                </c:pt>
                <c:pt idx="1">
                  <c:v>Ústecký kraj</c:v>
                </c:pt>
                <c:pt idx="2">
                  <c:v>Zlínský kraj</c:v>
                </c:pt>
                <c:pt idx="3">
                  <c:v>Pardubický kraj</c:v>
                </c:pt>
                <c:pt idx="4">
                  <c:v>Jihomoravský kraj</c:v>
                </c:pt>
                <c:pt idx="5">
                  <c:v>Plzeňský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Česká republika</c:v>
                </c:pt>
                <c:pt idx="9">
                  <c:v>Olomoucký kraj</c:v>
                </c:pt>
                <c:pt idx="10">
                  <c:v>Kraj Vysočina</c:v>
                </c:pt>
                <c:pt idx="11">
                  <c:v>Královéhradecký kraj</c:v>
                </c:pt>
                <c:pt idx="12">
                  <c:v>Jihočeský kraj</c:v>
                </c:pt>
                <c:pt idx="13">
                  <c:v>Hlavní město Praha</c:v>
                </c:pt>
                <c:pt idx="14">
                  <c:v>Karlovarský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8" formatCode="#,##0">
                  <c:v>20492.280096007955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69D-49C6-871B-E3270FC66D2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  <c:max val="300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480-4C61-8E8D-E363E6E576D5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52FF9977-1E71-4BAB-AC44-F90F40FB87C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1010133-4EEF-438C-8BC9-7E046C08710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480-4C61-8E8D-E363E6E576D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81781209-6F7B-4391-98D8-653D3DA5C42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AB463AF-E7F4-4B13-A568-E3E6EACB14D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480-4C61-8E8D-E363E6E576D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C0BAD51B-BC61-4539-AD5B-80AB06DF4B8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EA948CA-EDEE-4C87-BD03-1E2ED3C9025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480-4C61-8E8D-E363E6E576D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ADC2407-C3DA-466E-9D21-4D5363FDBA2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636AD2A2-0AAA-4467-954F-AB8E23B5F84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480-4C61-8E8D-E363E6E576D5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EC5FAE44-5418-43A8-92D3-E842891F302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C16D294-7456-4F45-8943-85F612D3244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2480-4C61-8E8D-E363E6E576D5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50737359-11D8-4921-A281-06A5FFCADA3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E736FE8-0072-4BD3-B59B-6F669CBBD09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2480-4C61-8E8D-E363E6E576D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C8E42008-2D89-468E-ABCA-190A8D50FA4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67C050A-B944-437A-A487-9EBDC45E0959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2480-4C61-8E8D-E363E6E576D5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A69C23B6-0267-48E4-B1AD-A80B955CF30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13D81660-E601-401A-888D-79A5AC710B12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2480-4C61-8E8D-E363E6E576D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61E6C323-363E-4CF8-9CAF-65B974A67B06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EA81E6F-CDFE-47AB-90E2-8770C6D6A61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2480-4C61-8E8D-E363E6E576D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C118CCC-037C-44C7-AD7E-8E06A1EFCCB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0B8E962-BC03-4B2F-9653-04D51952A01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2480-4C61-8E8D-E363E6E576D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C8E063F2-8E78-488B-BB3C-C2108C3D172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14B091C-5C9A-4F3B-8666-E5AA3DDC5AB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2480-4C61-8E8D-E363E6E576D5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1CFC1067-055D-496A-BB1E-1BAFEC229AA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AEC2933-4F67-487E-8D1A-13C8B8B582A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2480-4C61-8E8D-E363E6E576D5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1577BCA8-BEA1-4BA3-BDF6-5F859845CFD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B4418A42-EA1A-4017-A36F-469C09DC33E1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2480-4C61-8E8D-E363E6E576D5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9B23A69E-847F-4574-A2D7-A71E44F86D4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CA67F00-19B2-4E4B-BE8B-F4A3BC3AEE7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2480-4C61-8E8D-E363E6E576D5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D5D12BCD-E40C-49CA-8C4B-D37D6A9E6FF9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A11E5BFA-5869-4587-B373-39CED9A9CF12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2480-4C61-8E8D-E363E6E576D5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931E16A6-8B2A-45F9-B488-F5B40C66FB2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5F74DA5F-D75C-4836-866E-3ABA57196F3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2480-4C61-8E8D-E363E6E576D5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E5FB6044-326D-43BF-8717-EAA5714E8AB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45CFE82-920A-4C4F-9B3B-A7A4DCBB316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2480-4C61-8E8D-E363E6E576D5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C94E9C0A-78D8-45E7-96BB-F44FA0B9DDF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E1B4792-E3C3-4548-9ABA-950D8B297DD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2480-4C61-8E8D-E363E6E576D5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13FF6933-AD95-49DF-8C51-6E87503F779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6319540-F561-4486-9C6D-62AAD17A547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480-4C61-8E8D-E363E6E576D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COVID–19 (U07.1–U07.2, U10.9)</c:v>
                </c:pt>
                <c:pt idx="1">
                  <c:v>Solidní zhoubné nádory (C00–C80, C97)</c:v>
                </c:pt>
                <c:pt idx="2">
                  <c:v>Ischemická choroba srdeční (I20–I25)</c:v>
                </c:pt>
                <c:pt idx="3">
                  <c:v>Cévní nemoci mozku (I60–I69)</c:v>
                </c:pt>
                <c:pt idx="4">
                  <c:v>Selhání srdce (I50)</c:v>
                </c:pt>
                <c:pt idx="5">
                  <c:v>Ostatní nemoci oběhové soustavy (jiné I00–I99)</c:v>
                </c:pt>
                <c:pt idx="6">
                  <c:v>Diabetes mellitus (E10–E14)</c:v>
                </c:pt>
                <c:pt idx="7">
                  <c:v>Organické duševní poruchy včetně symptomatických (F00–F09, G30)</c:v>
                </c:pt>
                <c:pt idx="8">
                  <c:v>Pneumonie, akutní infekce dolních cest dýchacích (J12–J22)</c:v>
                </c:pt>
                <c:pt idx="9">
                  <c:v>Nemoci jater, žlučníku a slinivky břišní (K70–K86)</c:v>
                </c:pt>
                <c:pt idx="10">
                  <c:v>Chronické nemoci dolních cest dýchacích (J40–J47)</c:v>
                </c:pt>
                <c:pt idx="11">
                  <c:v>Ostatní příznaky, znaky a abnormální nálezy (jiné R00–R99)</c:v>
                </c:pt>
                <c:pt idx="12">
                  <c:v>Nemoci cév (I70–I89)</c:v>
                </c:pt>
                <c:pt idx="13">
                  <c:v>Následky vnějších příčin (T15–T78)</c:v>
                </c:pt>
                <c:pt idx="14">
                  <c:v>Srdeční arytmie (I44–I49)</c:v>
                </c:pt>
                <c:pt idx="15">
                  <c:v>Nemoci ledvin a močové soustavy (N00–N39)</c:v>
                </c:pt>
                <c:pt idx="16">
                  <c:v>Hematoonkologická onemocnění (C81–C96)</c:v>
                </c:pt>
                <c:pt idx="17">
                  <c:v>Ostatní nemoci nervové soustavy (jiné G00–G99)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General</c:formatCode>
                <c:ptCount val="19"/>
                <c:pt idx="0">
                  <c:v>0.18196300000000001</c:v>
                </c:pt>
                <c:pt idx="1">
                  <c:v>0.179533</c:v>
                </c:pt>
                <c:pt idx="2">
                  <c:v>0.156307</c:v>
                </c:pt>
                <c:pt idx="3">
                  <c:v>5.0840000000000003E-2</c:v>
                </c:pt>
                <c:pt idx="4">
                  <c:v>4.6772000000000001E-2</c:v>
                </c:pt>
                <c:pt idx="5">
                  <c:v>4.6164999999999998E-2</c:v>
                </c:pt>
                <c:pt idx="6">
                  <c:v>3.6400000000000002E-2</c:v>
                </c:pt>
                <c:pt idx="7">
                  <c:v>2.8701000000000001E-2</c:v>
                </c:pt>
                <c:pt idx="8">
                  <c:v>2.6492000000000002E-2</c:v>
                </c:pt>
                <c:pt idx="9">
                  <c:v>2.4969000000000002E-2</c:v>
                </c:pt>
                <c:pt idx="10">
                  <c:v>2.3290000000000002E-2</c:v>
                </c:pt>
                <c:pt idx="11">
                  <c:v>2.1881000000000001E-2</c:v>
                </c:pt>
                <c:pt idx="12">
                  <c:v>1.9436999999999999E-2</c:v>
                </c:pt>
                <c:pt idx="13">
                  <c:v>1.5169E-2</c:v>
                </c:pt>
                <c:pt idx="14">
                  <c:v>1.464E-2</c:v>
                </c:pt>
                <c:pt idx="15">
                  <c:v>1.4526000000000001E-2</c:v>
                </c:pt>
                <c:pt idx="16">
                  <c:v>1.3832000000000001E-2</c:v>
                </c:pt>
                <c:pt idx="17">
                  <c:v>1.0437E-2</c:v>
                </c:pt>
                <c:pt idx="18">
                  <c:v>8.8648000000000005E-2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25455</c:v>
                  </c:pt>
                  <c:pt idx="1">
                    <c:v>25115</c:v>
                  </c:pt>
                  <c:pt idx="2">
                    <c:v>21866</c:v>
                  </c:pt>
                  <c:pt idx="3">
                    <c:v>7112</c:v>
                  </c:pt>
                  <c:pt idx="4">
                    <c:v>6543</c:v>
                  </c:pt>
                  <c:pt idx="5">
                    <c:v>6458</c:v>
                  </c:pt>
                  <c:pt idx="6">
                    <c:v>5092</c:v>
                  </c:pt>
                  <c:pt idx="7">
                    <c:v>4015</c:v>
                  </c:pt>
                  <c:pt idx="8">
                    <c:v>3706</c:v>
                  </c:pt>
                  <c:pt idx="9">
                    <c:v>3493</c:v>
                  </c:pt>
                  <c:pt idx="10">
                    <c:v>3258</c:v>
                  </c:pt>
                  <c:pt idx="11">
                    <c:v>3061</c:v>
                  </c:pt>
                  <c:pt idx="12">
                    <c:v>2719</c:v>
                  </c:pt>
                  <c:pt idx="13">
                    <c:v>2122</c:v>
                  </c:pt>
                  <c:pt idx="14">
                    <c:v>2048</c:v>
                  </c:pt>
                  <c:pt idx="15">
                    <c:v>2032</c:v>
                  </c:pt>
                  <c:pt idx="16">
                    <c:v>1935</c:v>
                  </c:pt>
                  <c:pt idx="17">
                    <c:v>1460</c:v>
                  </c:pt>
                  <c:pt idx="18">
                    <c:v>12401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2480-4C61-8E8D-E363E6E576D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C03-4D4A-8E00-F34DAF846208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40DA7255-A3BF-4033-B74D-370EDB81E87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6B2E9CC-2B63-4F5F-885C-86F6DB55E2D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5C03-4D4A-8E00-F34DAF84620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2A131811-184B-406E-9038-E6F3DFD5AAC6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8C6699F-FCC4-40D9-AEC4-61C9228FF49C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5C03-4D4A-8E00-F34DAF84620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DA16182D-361B-44D1-88D9-B300CB6A23D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728FB83-4AF5-4651-BF0B-59975D70C37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5C03-4D4A-8E00-F34DAF84620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F97A1B29-ADA9-4E45-A296-E5534F967F1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485FDED-8D92-471D-A9FF-293508F2D5C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5C03-4D4A-8E00-F34DAF84620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B36655EC-906A-4C0F-B329-39A88B1640C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BF2398E-7836-411A-A8B6-B59E946B40A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5C03-4D4A-8E00-F34DAF84620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7D82989-7DE8-48F0-AD4C-B6DB82C15D9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0710FDF-0F61-491C-93D4-5B63E70D169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5C03-4D4A-8E00-F34DAF846208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1A37C491-837A-4BF1-B3C5-63FD0C30E26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C64CBA6-AEE6-4F6D-B3D1-44E5C342C7E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5C03-4D4A-8E00-F34DAF846208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A36D4641-7B10-4165-B9C9-25456031746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7AFFEB7-AA47-4019-BF5B-30051E6EB2C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5C03-4D4A-8E00-F34DAF846208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BBC6B78E-047E-42AD-BA71-36087D24107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BCFF6F2-22D1-49CE-83C6-3A9D12AA26A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5C03-4D4A-8E00-F34DAF846208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617B6BC9-C57C-4681-A3F7-E6D4B450C5CE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D678CD3-7CE1-491B-A924-05037401C33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5C03-4D4A-8E00-F34DAF846208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5AEAB9F0-0AD4-4879-B8E4-86FF0F5737C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4C69AE2D-FD1A-44C9-BBB6-8D58F5AB23D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5C03-4D4A-8E00-F34DAF846208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B8E72D8B-E1BE-40FB-B2F9-E5C49FC5EABB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BF991161-2BB7-40F3-9186-52FB26C9A7A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5C03-4D4A-8E00-F34DAF846208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6D0D3BC9-2B1E-4118-BA5E-26836744F7D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909A7EA-26F5-487F-90DE-4516F445BDD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5C03-4D4A-8E00-F34DAF846208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829F0AFA-6263-4FA9-B046-1AF3A9236D6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BEAC9C6-48D1-4154-912B-3DC3EE01724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5C03-4D4A-8E00-F34DAF846208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3D5B2877-34BF-41B0-91F8-3C415AA70B0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AC283933-8502-47A7-9694-BC7FA82180D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5C03-4D4A-8E00-F34DAF846208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409DAA54-314F-42E7-8AD5-94D65AD8360E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8285C60-763C-43F5-9A74-927D1F64E1A8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5C03-4D4A-8E00-F34DAF846208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395F6D71-0975-4492-AAFA-DF56A2808B5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509C467-466B-4913-9596-20F83BB7CCA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5C03-4D4A-8E00-F34DAF846208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B519CBAF-8FB1-43CA-A051-F34C44C8108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798DCC9-761B-4C46-A8EA-00DD5A625ED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5C03-4D4A-8E00-F34DAF846208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9B82C95F-8AC6-424C-9010-7746C87AE22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495316F-18EC-40DB-885A-F7A79D8CC27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C03-4D4A-8E00-F34DAF84620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Solidní zhoubné nádory (C00–C80, C97)</c:v>
                </c:pt>
                <c:pt idx="1">
                  <c:v>Ischemická choroba srdeční (I20–I25)</c:v>
                </c:pt>
                <c:pt idx="2">
                  <c:v>COVID–19 (U07.1–U07.2, U10.9)</c:v>
                </c:pt>
                <c:pt idx="3">
                  <c:v>Cévní nemoci mozku (I60–I69)</c:v>
                </c:pt>
                <c:pt idx="4">
                  <c:v>Ostatní nemoci oběhové soustavy (jiné I00–I99)</c:v>
                </c:pt>
                <c:pt idx="5">
                  <c:v>Selhání srdce (I50)</c:v>
                </c:pt>
                <c:pt idx="6">
                  <c:v>Diabetes mellitus (E10–E14)</c:v>
                </c:pt>
                <c:pt idx="7">
                  <c:v>Organické duševní poruchy včetně symptomatických (F00–F09, G30)</c:v>
                </c:pt>
                <c:pt idx="8">
                  <c:v>Pneumonie, akutní infekce dolních cest dýchacích (J12–J22)</c:v>
                </c:pt>
                <c:pt idx="9">
                  <c:v>Chronické nemoci dolních cest dýchacích (J40–J47)</c:v>
                </c:pt>
                <c:pt idx="10">
                  <c:v>Nemoci jater, žlučníku a slinivky břišní (K70–K86)</c:v>
                </c:pt>
                <c:pt idx="11">
                  <c:v>Srdeční arytmie (I44–I49)</c:v>
                </c:pt>
                <c:pt idx="12">
                  <c:v>Nemoci cév (I70–I89)</c:v>
                </c:pt>
                <c:pt idx="13">
                  <c:v>Ostatní příznaky, znaky a abnormální nálezy (jiné R00–R99)</c:v>
                </c:pt>
                <c:pt idx="14">
                  <c:v>Hematoonkologická onemocnění (C81–C96)</c:v>
                </c:pt>
                <c:pt idx="15">
                  <c:v>Následky vnějších příčin (T15–T78)</c:v>
                </c:pt>
                <c:pt idx="16">
                  <c:v>Nemoci ledvin a močové soustavy (N00–N39)</c:v>
                </c:pt>
                <c:pt idx="17">
                  <c:v>Poranění hlavy (S00–S09)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0.0%</c:formatCode>
                <c:ptCount val="19"/>
                <c:pt idx="0">
                  <c:v>0.20055100000000001</c:v>
                </c:pt>
                <c:pt idx="1">
                  <c:v>0.18062600000000001</c:v>
                </c:pt>
                <c:pt idx="2">
                  <c:v>8.1515000000000004E-2</c:v>
                </c:pt>
                <c:pt idx="3">
                  <c:v>5.8411999999999999E-2</c:v>
                </c:pt>
                <c:pt idx="4">
                  <c:v>5.2356E-2</c:v>
                </c:pt>
                <c:pt idx="5">
                  <c:v>5.2038000000000001E-2</c:v>
                </c:pt>
                <c:pt idx="6">
                  <c:v>3.8619000000000001E-2</c:v>
                </c:pt>
                <c:pt idx="7">
                  <c:v>3.3893E-2</c:v>
                </c:pt>
                <c:pt idx="8">
                  <c:v>3.1333E-2</c:v>
                </c:pt>
                <c:pt idx="9">
                  <c:v>2.6096999999999999E-2</c:v>
                </c:pt>
                <c:pt idx="10">
                  <c:v>2.4766E-2</c:v>
                </c:pt>
                <c:pt idx="11">
                  <c:v>2.2546E-2</c:v>
                </c:pt>
                <c:pt idx="12">
                  <c:v>2.2460999999999998E-2</c:v>
                </c:pt>
                <c:pt idx="13">
                  <c:v>2.1162E-2</c:v>
                </c:pt>
                <c:pt idx="14">
                  <c:v>1.6351000000000001E-2</c:v>
                </c:pt>
                <c:pt idx="15">
                  <c:v>1.4973999999999999E-2</c:v>
                </c:pt>
                <c:pt idx="16">
                  <c:v>1.4263E-2</c:v>
                </c:pt>
                <c:pt idx="17">
                  <c:v>1.1316E-2</c:v>
                </c:pt>
                <c:pt idx="18">
                  <c:v>9.6721000000000001E-2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25929</c:v>
                  </c:pt>
                  <c:pt idx="1">
                    <c:v>23353</c:v>
                  </c:pt>
                  <c:pt idx="2">
                    <c:v>10539</c:v>
                  </c:pt>
                  <c:pt idx="3">
                    <c:v>7552</c:v>
                  </c:pt>
                  <c:pt idx="4">
                    <c:v>6769</c:v>
                  </c:pt>
                  <c:pt idx="5">
                    <c:v>6728</c:v>
                  </c:pt>
                  <c:pt idx="6">
                    <c:v>4993</c:v>
                  </c:pt>
                  <c:pt idx="7">
                    <c:v>4382</c:v>
                  </c:pt>
                  <c:pt idx="8">
                    <c:v>4051</c:v>
                  </c:pt>
                  <c:pt idx="9">
                    <c:v>3374</c:v>
                  </c:pt>
                  <c:pt idx="10">
                    <c:v>3202</c:v>
                  </c:pt>
                  <c:pt idx="11">
                    <c:v>2915</c:v>
                  </c:pt>
                  <c:pt idx="12">
                    <c:v>2904</c:v>
                  </c:pt>
                  <c:pt idx="13">
                    <c:v>2736</c:v>
                  </c:pt>
                  <c:pt idx="14">
                    <c:v>2114</c:v>
                  </c:pt>
                  <c:pt idx="15">
                    <c:v>1936</c:v>
                  </c:pt>
                  <c:pt idx="16">
                    <c:v>1844</c:v>
                  </c:pt>
                  <c:pt idx="17">
                    <c:v>1463</c:v>
                  </c:pt>
                  <c:pt idx="18">
                    <c:v>12505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5C03-4D4A-8E00-F34DAF84620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480-4C61-8E8D-E363E6E576D5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563958C2-E20C-4B73-B758-E92101A9F8EE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FC3B5F0-9C93-44B2-9301-260E71A128F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2480-4C61-8E8D-E363E6E576D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9B78FC65-FA60-4A68-95BF-ECAFF49A924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148763F2-69E2-4BD9-A02E-0680C6F1542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2480-4C61-8E8D-E363E6E576D5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66D0A922-B497-4450-9B4A-F9E20F1133D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2FE4BE3-46C8-4252-A841-CA55E23E1EA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2480-4C61-8E8D-E363E6E576D5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CEB28D9-896E-49F1-B98B-73FB92026369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8EC93C2-75CC-4E78-8796-E986226C276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2480-4C61-8E8D-E363E6E576D5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0B819665-0947-48B6-A8CC-0218332793D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BD7879F-571C-4012-8ED3-A705FC1B18E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2480-4C61-8E8D-E363E6E576D5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8FF76FD-3042-4B02-B5A1-D1C03BDF865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08797CB-5EFC-4036-AAFA-D3F8EFB70781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2480-4C61-8E8D-E363E6E576D5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B6B5C0F5-3D8F-4CC1-BE1E-E6DF4E4870A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0914986-6A35-4E1B-ACEE-634CE3A6676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2480-4C61-8E8D-E363E6E576D5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D6E0D070-95D8-4D2D-90A1-93B095A78B6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1D03481-48A2-4046-A2F1-BFFC685EE39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2480-4C61-8E8D-E363E6E576D5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04BF4F5F-979D-41D0-9560-ED760742AF5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A0EE305-2C6A-408F-9E16-35086EBD395F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2480-4C61-8E8D-E363E6E576D5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1B040835-A1BA-4DC1-9751-E7A72A53EA0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02D2E9F-36D3-4B51-AF5E-6A46A86CCC9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2480-4C61-8E8D-E363E6E576D5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79856063-CC33-4309-A75E-38E901565FC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F359A7B-73A2-4214-94F2-CB38CFAC95E9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2480-4C61-8E8D-E363E6E576D5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E6987FE0-7B61-49F0-85EE-7A36357F0C36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456B1C8-B4EA-4F75-A20B-35855E3028A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2480-4C61-8E8D-E363E6E576D5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58344799-35CE-424A-B6BD-1D9278E316B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C18165C-DB21-4810-AE99-700F97C925B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2480-4C61-8E8D-E363E6E576D5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A9234EEA-B5B4-4E35-90FD-283F90CAB6A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5800E7BA-1AF5-4B51-8FA8-3CDAA65A63F5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2480-4C61-8E8D-E363E6E576D5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DC9230DC-4173-4ED5-A5AE-2319057CA505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8C3FB73-837F-4E7E-BC0B-84C5FE216A2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2480-4C61-8E8D-E363E6E576D5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A990EB72-EB2D-4810-B334-BA352709C7C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6686E954-5041-42F9-8666-697A68254A1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2480-4C61-8E8D-E363E6E576D5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CE2101BA-61A0-4578-A947-1436041B7D94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6B1BC930-69C2-46BC-962F-E4289D2404E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2480-4C61-8E8D-E363E6E576D5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6A538FF8-86B6-40C0-B3E6-D44E67B1F92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BCB278B-8B7D-4D55-A119-0D9E57EFA1E9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2480-4C61-8E8D-E363E6E576D5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14B42632-F9D4-4793-B38B-BE926076FA7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6B506055-CB32-4C27-8849-95B7BC58006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2480-4C61-8E8D-E363E6E576D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Solidní zhoubné nádory (C00–C80, C97)</c:v>
                </c:pt>
                <c:pt idx="1">
                  <c:v>Ischemická choroba srdeční (I20–I25)</c:v>
                </c:pt>
                <c:pt idx="2">
                  <c:v>Ostatní nemoci oběhové soustavy (jiné I00–I99)</c:v>
                </c:pt>
                <c:pt idx="3">
                  <c:v>Selhání srdce (I50)</c:v>
                </c:pt>
                <c:pt idx="4">
                  <c:v>Cévní nemoci mozku (I60–I69)</c:v>
                </c:pt>
                <c:pt idx="5">
                  <c:v>Diabetes mellitus (E10–E14)</c:v>
                </c:pt>
                <c:pt idx="6">
                  <c:v>Organické duševní poruchy včetně symptomatických (F00–F09, G30)</c:v>
                </c:pt>
                <c:pt idx="7">
                  <c:v>Pneumonie, akutní infekce dolních cest dýchacích (J12–J22)</c:v>
                </c:pt>
                <c:pt idx="8">
                  <c:v>Chronické nemoci dolních cest dýchacích (J40–J47)</c:v>
                </c:pt>
                <c:pt idx="9">
                  <c:v>Ostatní příznaky, znaky a abnormální nálezy (jiné R00–R99)</c:v>
                </c:pt>
                <c:pt idx="10">
                  <c:v>Nemoci jater, žlučníku a slinivky břišní (K70–K86)</c:v>
                </c:pt>
                <c:pt idx="11">
                  <c:v>Nemoci cév (I70–I89)</c:v>
                </c:pt>
                <c:pt idx="12">
                  <c:v>Srdeční arytmie (I44–I49)</c:v>
                </c:pt>
                <c:pt idx="13">
                  <c:v>Následky vnějších příčin (T15–T78)</c:v>
                </c:pt>
                <c:pt idx="14">
                  <c:v>Hematoonkologická onemocnění (C81–C96)</c:v>
                </c:pt>
                <c:pt idx="15">
                  <c:v>Nemoci ledvin a močové soustavy (N00–N39)</c:v>
                </c:pt>
                <c:pt idx="16">
                  <c:v>COVID–19 (U07.1–U07.2, U10.9)</c:v>
                </c:pt>
                <c:pt idx="17">
                  <c:v>Poranění hlavy (S00–S09)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0.0%</c:formatCode>
                <c:ptCount val="19"/>
                <c:pt idx="0">
                  <c:v>0.22398155946628839</c:v>
                </c:pt>
                <c:pt idx="1">
                  <c:v>0.16039718072609602</c:v>
                </c:pt>
                <c:pt idx="2">
                  <c:v>6.5392969546522448E-2</c:v>
                </c:pt>
                <c:pt idx="3">
                  <c:v>6.3398200274834879E-2</c:v>
                </c:pt>
                <c:pt idx="4">
                  <c:v>5.7679861695997162E-2</c:v>
                </c:pt>
                <c:pt idx="5">
                  <c:v>4.3007225497584116E-2</c:v>
                </c:pt>
                <c:pt idx="6">
                  <c:v>3.5302983288266324E-2</c:v>
                </c:pt>
                <c:pt idx="7">
                  <c:v>3.4797641739438806E-2</c:v>
                </c:pt>
                <c:pt idx="8">
                  <c:v>3.1668070393191187E-2</c:v>
                </c:pt>
                <c:pt idx="9">
                  <c:v>2.985947958686112E-2</c:v>
                </c:pt>
                <c:pt idx="10">
                  <c:v>2.9008378030941088E-2</c:v>
                </c:pt>
                <c:pt idx="11">
                  <c:v>2.2031118400638327E-2</c:v>
                </c:pt>
                <c:pt idx="12">
                  <c:v>1.892814397801321E-2</c:v>
                </c:pt>
                <c:pt idx="13">
                  <c:v>1.86533091005807E-2</c:v>
                </c:pt>
                <c:pt idx="14">
                  <c:v>1.817456447537568E-2</c:v>
                </c:pt>
                <c:pt idx="15">
                  <c:v>1.6463495722328119E-2</c:v>
                </c:pt>
                <c:pt idx="16">
                  <c:v>1.5062724411543065E-2</c:v>
                </c:pt>
                <c:pt idx="17">
                  <c:v>1.1764705882352941E-2</c:v>
                </c:pt>
                <c:pt idx="18">
                  <c:v>0.10442838778314642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25264</c:v>
                  </c:pt>
                  <c:pt idx="1">
                    <c:v>18092</c:v>
                  </c:pt>
                  <c:pt idx="2">
                    <c:v>7376</c:v>
                  </c:pt>
                  <c:pt idx="3">
                    <c:v>7151</c:v>
                  </c:pt>
                  <c:pt idx="4">
                    <c:v>6506</c:v>
                  </c:pt>
                  <c:pt idx="5">
                    <c:v>4851</c:v>
                  </c:pt>
                  <c:pt idx="6">
                    <c:v>3982</c:v>
                  </c:pt>
                  <c:pt idx="7">
                    <c:v>3925</c:v>
                  </c:pt>
                  <c:pt idx="8">
                    <c:v>3572</c:v>
                  </c:pt>
                  <c:pt idx="9">
                    <c:v>3368</c:v>
                  </c:pt>
                  <c:pt idx="10">
                    <c:v>3272</c:v>
                  </c:pt>
                  <c:pt idx="11">
                    <c:v>2485</c:v>
                  </c:pt>
                  <c:pt idx="12">
                    <c:v>2135</c:v>
                  </c:pt>
                  <c:pt idx="13">
                    <c:v>2104</c:v>
                  </c:pt>
                  <c:pt idx="14">
                    <c:v>2050</c:v>
                  </c:pt>
                  <c:pt idx="15">
                    <c:v>1857</c:v>
                  </c:pt>
                  <c:pt idx="16">
                    <c:v>1699</c:v>
                  </c:pt>
                  <c:pt idx="17">
                    <c:v>1327</c:v>
                  </c:pt>
                  <c:pt idx="18">
                    <c:v>11779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2480-4C61-8E8D-E363E6E576D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840962149460653"/>
          <c:y val="7.2110233679847438E-2"/>
          <c:w val="0.33841686510640911"/>
          <c:h val="0.88411012888449481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S1</c:v>
                </c:pt>
              </c:strCache>
            </c:strRef>
          </c:tx>
          <c:spPr>
            <a:solidFill>
              <a:srgbClr val="037BC1"/>
            </a:solidFill>
            <a:ln>
              <a:noFill/>
            </a:ln>
            <a:effectLst/>
          </c:spPr>
          <c:invertIfNegative val="0"/>
          <c:dPt>
            <c:idx val="18"/>
            <c:invertIfNegative val="0"/>
            <c:bubble3D val="0"/>
            <c:spPr>
              <a:solidFill>
                <a:srgbClr val="C8C8C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C03-4D4A-8E00-F34DAF846208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F9465563-63B0-4F8E-B049-3E704FAB614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62F0323-55E9-4CD4-A922-59F942F49FF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5C03-4D4A-8E00-F34DAF846208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18D8CDAC-7D44-4B3C-AE7E-D2E1F82C51B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92B138F-ABD7-4EBC-9AC0-81589797283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5C03-4D4A-8E00-F34DAF846208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E73243E2-3C05-4BCA-99AF-E74775709097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9229C4F-ADE3-4B85-B201-11C3C44687F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5C03-4D4A-8E00-F34DAF846208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A85FA5EF-4648-4C53-9609-9C48C1F9F00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302CA207-B63B-40E0-A829-54AF9F6F638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5C03-4D4A-8E00-F34DAF846208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0F3FCC6C-368A-418F-82E9-936C3491DCE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3532064-9769-41B6-9B8A-CC49E10847D3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5C03-4D4A-8E00-F34DAF846208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050F9063-3970-47D2-AB96-7C6534AAF48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980EBA6-19D6-4E2B-BA9B-B14836B8C1B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5C03-4D4A-8E00-F34DAF846208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7C67D7CE-945A-4B3C-877B-A4542D290B11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C1346956-E07D-4055-82CA-C7A67187DD72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5C03-4D4A-8E00-F34DAF846208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5C1E2CC6-34EF-4A25-8146-4EE518AF2F8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14AC97A8-7120-4FE2-A5D2-9C08E522A2D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5C03-4D4A-8E00-F34DAF846208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47AA26A2-A1B5-4B58-AE9A-6E139C261FC8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DFDA5ABE-7C73-471E-AA85-F065E6CA7C8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5C03-4D4A-8E00-F34DAF846208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755031A6-5EDF-4C3F-912D-DC745BE7FB2C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7A26DD35-9512-4126-B1E6-F421DB92014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5C03-4D4A-8E00-F34DAF846208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7A723F6F-6194-42B9-967D-637B723299A3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F59A41D1-73F1-4AD4-8752-86BE043C9344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5C03-4D4A-8E00-F34DAF846208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AE0E7D6D-91D2-4D58-82ED-C52C3A5484AB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8B399AE-AE77-4193-A30F-1AEE61810DC1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5C03-4D4A-8E00-F34DAF846208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BE5B2EFE-4FCE-4E3D-876F-31182DB145AA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28D318E-0D33-4DE1-85B5-E1C974126610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5C03-4D4A-8E00-F34DAF846208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4A07C2B4-2C96-4899-BBBA-787A7553E1EE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0D903C32-4435-4DBD-A1A8-5C5B02975787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5C03-4D4A-8E00-F34DAF846208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FBEE480D-E62B-4234-905C-1A8CD3DA84FD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8D792E0B-C70D-4D5F-A3EA-13A48D5DF9FA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5C03-4D4A-8E00-F34DAF846208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28B3D67A-864E-44D2-ADEA-70D3829E642F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69D2EB02-04E6-4F41-BFF4-E781E73A31C6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5C03-4D4A-8E00-F34DAF846208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5F9DF2FF-7950-4999-838E-FF4A2EBCC56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E776F70E-97ED-4995-8E51-2EF1F077B1E2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5C03-4D4A-8E00-F34DAF846208}"/>
                </c:ext>
              </c:extLst>
            </c:dLbl>
            <c:dLbl>
              <c:idx val="17"/>
              <c:tx>
                <c:rich>
                  <a:bodyPr/>
                  <a:lstStyle/>
                  <a:p>
                    <a:fld id="{9DF4C396-DAD7-46F4-8ABE-E276E373EDB0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9534D0C3-348E-46E6-8E7A-802509595BAE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5C03-4D4A-8E00-F34DAF846208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10B41C8C-2D27-4019-85D8-01C956E6C212}" type="CELLRANGE">
                      <a:rPr lang="cs-CZ"/>
                      <a:pPr/>
                      <a:t>[OBLAST BUNĚK]</a:t>
                    </a:fld>
                    <a:r>
                      <a:rPr lang="cs-CZ" baseline="0"/>
                      <a:t>; </a:t>
                    </a:r>
                    <a:fld id="{2F38B615-AC58-44D5-BCE9-B46436E36F9D}" type="VALUE">
                      <a:rPr lang="cs-CZ" baseline="0"/>
                      <a:pPr/>
                      <a:t>[HODNOTA]</a:t>
                    </a:fld>
                    <a:endParaRPr lang="cs-CZ" baseline="0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5C03-4D4A-8E00-F34DAF846208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List1!$A$2:$A$20</c:f>
              <c:strCache>
                <c:ptCount val="19"/>
                <c:pt idx="0">
                  <c:v>Solidní zhoubné nádory (C00–C80, C97)</c:v>
                </c:pt>
                <c:pt idx="1">
                  <c:v>Ischemická choroba srdeční (I20–I25)</c:v>
                </c:pt>
                <c:pt idx="2">
                  <c:v>Ostatní nemoci oběhové soustavy (jiné I00–I99)</c:v>
                </c:pt>
                <c:pt idx="3">
                  <c:v>Selhání srdce (I50)</c:v>
                </c:pt>
                <c:pt idx="4">
                  <c:v>Cévní nemoci mozku (I60–I69)</c:v>
                </c:pt>
                <c:pt idx="5">
                  <c:v>COVID–19 (U07.1–U07.2, U10.9)</c:v>
                </c:pt>
                <c:pt idx="6">
                  <c:v>Diabetes mellitus (E10–E14)</c:v>
                </c:pt>
                <c:pt idx="7">
                  <c:v>Organické duševní poruchy včetně symptomatických (F00–F09, G30)</c:v>
                </c:pt>
                <c:pt idx="8">
                  <c:v>Pneumonie, akutní infekce dolních cest dýchacích (J12–J22)</c:v>
                </c:pt>
                <c:pt idx="9">
                  <c:v>Chronické nemoci dolních cest dýchacích (J40–J47)</c:v>
                </c:pt>
                <c:pt idx="10">
                  <c:v>Nemoci jater, žlučníku a slinivky břišní (K70–K86)</c:v>
                </c:pt>
                <c:pt idx="11">
                  <c:v>Ostatní příznaky, znaky a abnormální nálezy (jiné R00–R99)</c:v>
                </c:pt>
                <c:pt idx="12">
                  <c:v>Nemoci cév (I70–I89)</c:v>
                </c:pt>
                <c:pt idx="13">
                  <c:v>Srdeční arytmie (I44–I49)</c:v>
                </c:pt>
                <c:pt idx="14">
                  <c:v>Následky vnějších příčin (T15–T78)</c:v>
                </c:pt>
                <c:pt idx="15">
                  <c:v>Hematoonkologická onemocnění (C81–C96)</c:v>
                </c:pt>
                <c:pt idx="16">
                  <c:v>Nemoci ledvin a močové soustavy (N00–N39)</c:v>
                </c:pt>
                <c:pt idx="17">
                  <c:v>Poranění hlavy (S00–S09)</c:v>
                </c:pt>
                <c:pt idx="18">
                  <c:v>Ostatní</c:v>
                </c:pt>
              </c:strCache>
            </c:strRef>
          </c:cat>
          <c:val>
            <c:numRef>
              <c:f>List1!$B$2:$B$20</c:f>
              <c:numCache>
                <c:formatCode>0.0%</c:formatCode>
                <c:ptCount val="19"/>
                <c:pt idx="0">
                  <c:v>0.21213784842662142</c:v>
                </c:pt>
                <c:pt idx="1">
                  <c:v>0.16494064998045235</c:v>
                </c:pt>
                <c:pt idx="2">
                  <c:v>6.1820510900939117E-2</c:v>
                </c:pt>
                <c:pt idx="3">
                  <c:v>6.0639333216879199E-2</c:v>
                </c:pt>
                <c:pt idx="4">
                  <c:v>5.7262163218792371E-2</c:v>
                </c:pt>
                <c:pt idx="5">
                  <c:v>5.0200051572546769E-2</c:v>
                </c:pt>
                <c:pt idx="6">
                  <c:v>4.0251540937788537E-2</c:v>
                </c:pt>
                <c:pt idx="7">
                  <c:v>3.4786514610835227E-2</c:v>
                </c:pt>
                <c:pt idx="8">
                  <c:v>3.3089611459087169E-2</c:v>
                </c:pt>
                <c:pt idx="9">
                  <c:v>2.9762350377228224E-2</c:v>
                </c:pt>
                <c:pt idx="10">
                  <c:v>2.8539581929645064E-2</c:v>
                </c:pt>
                <c:pt idx="11">
                  <c:v>2.578627338440679E-2</c:v>
                </c:pt>
                <c:pt idx="12">
                  <c:v>2.1868423460517889E-2</c:v>
                </c:pt>
                <c:pt idx="13">
                  <c:v>1.8482935309726417E-2</c:v>
                </c:pt>
                <c:pt idx="14">
                  <c:v>1.8200118117768407E-2</c:v>
                </c:pt>
                <c:pt idx="15">
                  <c:v>1.6669578020113294E-2</c:v>
                </c:pt>
                <c:pt idx="16">
                  <c:v>1.5779535680716026E-2</c:v>
                </c:pt>
                <c:pt idx="17">
                  <c:v>1.1345960289138987E-2</c:v>
                </c:pt>
                <c:pt idx="18">
                  <c:v>9.8437019106796766E-2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List1!$C$2:$C$20</c15:f>
                <c15:dlblRangeCache>
                  <c:ptCount val="19"/>
                  <c:pt idx="0">
                    <c:v>25503</c:v>
                  </c:pt>
                  <c:pt idx="1">
                    <c:v>19829</c:v>
                  </c:pt>
                  <c:pt idx="2">
                    <c:v>7432</c:v>
                  </c:pt>
                  <c:pt idx="3">
                    <c:v>7290</c:v>
                  </c:pt>
                  <c:pt idx="4">
                    <c:v>6884</c:v>
                  </c:pt>
                  <c:pt idx="5">
                    <c:v>6035</c:v>
                  </c:pt>
                  <c:pt idx="6">
                    <c:v>4839</c:v>
                  </c:pt>
                  <c:pt idx="7">
                    <c:v>4182</c:v>
                  </c:pt>
                  <c:pt idx="8">
                    <c:v>3978</c:v>
                  </c:pt>
                  <c:pt idx="9">
                    <c:v>3578</c:v>
                  </c:pt>
                  <c:pt idx="10">
                    <c:v>3431</c:v>
                  </c:pt>
                  <c:pt idx="11">
                    <c:v>3100</c:v>
                  </c:pt>
                  <c:pt idx="12">
                    <c:v>2629</c:v>
                  </c:pt>
                  <c:pt idx="13">
                    <c:v>2222</c:v>
                  </c:pt>
                  <c:pt idx="14">
                    <c:v>2188</c:v>
                  </c:pt>
                  <c:pt idx="15">
                    <c:v>2004</c:v>
                  </c:pt>
                  <c:pt idx="16">
                    <c:v>1897</c:v>
                  </c:pt>
                  <c:pt idx="17">
                    <c:v>1364</c:v>
                  </c:pt>
                  <c:pt idx="18">
                    <c:v>11834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4-5C03-4D4A-8E00-F34DAF84620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343794336"/>
        <c:axId val="343795120"/>
      </c:barChart>
      <c:catAx>
        <c:axId val="34379433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5120"/>
        <c:crosses val="autoZero"/>
        <c:auto val="1"/>
        <c:lblAlgn val="ctr"/>
        <c:lblOffset val="100"/>
        <c:noMultiLvlLbl val="0"/>
      </c:catAx>
      <c:valAx>
        <c:axId val="343795120"/>
        <c:scaling>
          <c:orientation val="minMax"/>
          <c:min val="0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43794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752370916754479E-2"/>
          <c:y val="2.4714828897338403E-2"/>
          <c:w val="0.9726027397260274"/>
          <c:h val="0.95437262357414454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hl. m. Praha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CC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Sheet1!$B$2:$B$286</c:f>
              <c:numCache>
                <c:formatCode>General</c:formatCode>
                <c:ptCount val="28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F9D-4617-BBCC-2FF8A38FFD9E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Středočeský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99CC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Sheet1!$C$2:$C$286</c:f>
              <c:numCache>
                <c:formatCode>General</c:formatCode>
                <c:ptCount val="285"/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4</c:v>
                </c:pt>
                <c:pt idx="23">
                  <c:v>5</c:v>
                </c:pt>
                <c:pt idx="24">
                  <c:v>6</c:v>
                </c:pt>
                <c:pt idx="25">
                  <c:v>7</c:v>
                </c:pt>
                <c:pt idx="26">
                  <c:v>8</c:v>
                </c:pt>
                <c:pt idx="27">
                  <c:v>9</c:v>
                </c:pt>
                <c:pt idx="28">
                  <c:v>10</c:v>
                </c:pt>
                <c:pt idx="29">
                  <c:v>11</c:v>
                </c:pt>
                <c:pt idx="30">
                  <c:v>12</c:v>
                </c:pt>
                <c:pt idx="31">
                  <c:v>13</c:v>
                </c:pt>
                <c:pt idx="32">
                  <c:v>14</c:v>
                </c:pt>
                <c:pt idx="33">
                  <c:v>15</c:v>
                </c:pt>
                <c:pt idx="34">
                  <c:v>16</c:v>
                </c:pt>
                <c:pt idx="35">
                  <c:v>17</c:v>
                </c:pt>
                <c:pt idx="36">
                  <c:v>18</c:v>
                </c:pt>
                <c:pt idx="37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F9D-4617-BBCC-2FF8A38FFD9E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Jihočeský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chemeClr val="accent1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Sheet1!$D$2:$D$286</c:f>
              <c:numCache>
                <c:formatCode>General</c:formatCode>
                <c:ptCount val="285"/>
                <c:pt idx="38">
                  <c:v>1</c:v>
                </c:pt>
                <c:pt idx="39">
                  <c:v>2</c:v>
                </c:pt>
                <c:pt idx="40">
                  <c:v>3</c:v>
                </c:pt>
                <c:pt idx="41">
                  <c:v>4</c:v>
                </c:pt>
                <c:pt idx="42">
                  <c:v>5</c:v>
                </c:pt>
                <c:pt idx="43">
                  <c:v>6</c:v>
                </c:pt>
                <c:pt idx="44">
                  <c:v>7</c:v>
                </c:pt>
                <c:pt idx="45">
                  <c:v>8</c:v>
                </c:pt>
                <c:pt idx="46">
                  <c:v>9</c:v>
                </c:pt>
                <c:pt idx="47">
                  <c:v>10</c:v>
                </c:pt>
                <c:pt idx="48">
                  <c:v>11</c:v>
                </c:pt>
                <c:pt idx="49">
                  <c:v>12</c:v>
                </c:pt>
                <c:pt idx="50">
                  <c:v>13</c:v>
                </c:pt>
                <c:pt idx="51">
                  <c:v>14</c:v>
                </c:pt>
                <c:pt idx="52">
                  <c:v>15</c:v>
                </c:pt>
                <c:pt idx="53">
                  <c:v>16</c:v>
                </c:pt>
                <c:pt idx="54">
                  <c:v>17</c:v>
                </c:pt>
                <c:pt idx="55">
                  <c:v>18</c:v>
                </c:pt>
                <c:pt idx="56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F9D-4617-BBCC-2FF8A38FFD9E}"/>
            </c:ext>
          </c:extLst>
        </c:ser>
        <c:ser>
          <c:idx val="4"/>
          <c:order val="3"/>
          <c:tx>
            <c:strRef>
              <c:f>Sheet1!$E$1</c:f>
              <c:strCache>
                <c:ptCount val="1"/>
                <c:pt idx="0">
                  <c:v>Plzeňský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8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52"/>
            <c:marker>
              <c:spPr>
                <a:solidFill>
                  <a:srgbClr val="CCFFCC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Sheet1!$E$2:$E$286</c:f>
              <c:numCache>
                <c:formatCode>General</c:formatCode>
                <c:ptCount val="285"/>
                <c:pt idx="57">
                  <c:v>1</c:v>
                </c:pt>
                <c:pt idx="58">
                  <c:v>2</c:v>
                </c:pt>
                <c:pt idx="59">
                  <c:v>3</c:v>
                </c:pt>
                <c:pt idx="60">
                  <c:v>4</c:v>
                </c:pt>
                <c:pt idx="61">
                  <c:v>5</c:v>
                </c:pt>
                <c:pt idx="62">
                  <c:v>6</c:v>
                </c:pt>
                <c:pt idx="63">
                  <c:v>7</c:v>
                </c:pt>
                <c:pt idx="64">
                  <c:v>8</c:v>
                </c:pt>
                <c:pt idx="65">
                  <c:v>9</c:v>
                </c:pt>
                <c:pt idx="66">
                  <c:v>10</c:v>
                </c:pt>
                <c:pt idx="67">
                  <c:v>11</c:v>
                </c:pt>
                <c:pt idx="68">
                  <c:v>12</c:v>
                </c:pt>
                <c:pt idx="69">
                  <c:v>13</c:v>
                </c:pt>
                <c:pt idx="70">
                  <c:v>14</c:v>
                </c:pt>
                <c:pt idx="71">
                  <c:v>15</c:v>
                </c:pt>
                <c:pt idx="72">
                  <c:v>16</c:v>
                </c:pt>
                <c:pt idx="73">
                  <c:v>17</c:v>
                </c:pt>
                <c:pt idx="74">
                  <c:v>18</c:v>
                </c:pt>
                <c:pt idx="75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F9D-4617-BBCC-2FF8A38FFD9E}"/>
            </c:ext>
          </c:extLst>
        </c:ser>
        <c:ser>
          <c:idx val="5"/>
          <c:order val="4"/>
          <c:tx>
            <c:strRef>
              <c:f>Sheet1!$F$1</c:f>
              <c:strCache>
                <c:ptCount val="1"/>
                <c:pt idx="0">
                  <c:v>Karlovarský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CCFFCC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76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7F9D-4617-BBCC-2FF8A38FFD9E}"/>
              </c:ext>
            </c:extLst>
          </c:dPt>
          <c:dPt>
            <c:idx val="192"/>
            <c:marker>
              <c:spPr>
                <a:solidFill>
                  <a:srgbClr val="008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Sheet1!$F$2:$F$286</c:f>
              <c:numCache>
                <c:formatCode>General</c:formatCode>
                <c:ptCount val="285"/>
                <c:pt idx="76">
                  <c:v>1</c:v>
                </c:pt>
                <c:pt idx="77">
                  <c:v>2</c:v>
                </c:pt>
                <c:pt idx="78">
                  <c:v>3</c:v>
                </c:pt>
                <c:pt idx="79">
                  <c:v>4</c:v>
                </c:pt>
                <c:pt idx="80">
                  <c:v>5</c:v>
                </c:pt>
                <c:pt idx="81">
                  <c:v>6</c:v>
                </c:pt>
                <c:pt idx="82">
                  <c:v>7</c:v>
                </c:pt>
                <c:pt idx="83">
                  <c:v>8</c:v>
                </c:pt>
                <c:pt idx="84">
                  <c:v>9</c:v>
                </c:pt>
                <c:pt idx="85">
                  <c:v>10</c:v>
                </c:pt>
                <c:pt idx="86">
                  <c:v>11</c:v>
                </c:pt>
                <c:pt idx="87">
                  <c:v>12</c:v>
                </c:pt>
                <c:pt idx="88">
                  <c:v>13</c:v>
                </c:pt>
                <c:pt idx="89">
                  <c:v>14</c:v>
                </c:pt>
                <c:pt idx="90">
                  <c:v>15</c:v>
                </c:pt>
                <c:pt idx="91">
                  <c:v>16</c:v>
                </c:pt>
                <c:pt idx="92">
                  <c:v>17</c:v>
                </c:pt>
                <c:pt idx="93">
                  <c:v>18</c:v>
                </c:pt>
                <c:pt idx="94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7F9D-4617-BBCC-2FF8A38FFD9E}"/>
            </c:ext>
          </c:extLst>
        </c:ser>
        <c:ser>
          <c:idx val="6"/>
          <c:order val="5"/>
          <c:tx>
            <c:strRef>
              <c:f>Sheet1!$G$1</c:f>
              <c:strCache>
                <c:ptCount val="1"/>
                <c:pt idx="0">
                  <c:v>Ústecký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99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Sheet1!$G$2:$G$286</c:f>
              <c:numCache>
                <c:formatCode>General</c:formatCode>
                <c:ptCount val="285"/>
                <c:pt idx="95">
                  <c:v>1</c:v>
                </c:pt>
                <c:pt idx="96">
                  <c:v>2</c:v>
                </c:pt>
                <c:pt idx="97">
                  <c:v>3</c:v>
                </c:pt>
                <c:pt idx="98">
                  <c:v>4</c:v>
                </c:pt>
                <c:pt idx="99">
                  <c:v>5</c:v>
                </c:pt>
                <c:pt idx="100">
                  <c:v>6</c:v>
                </c:pt>
                <c:pt idx="101">
                  <c:v>7</c:v>
                </c:pt>
                <c:pt idx="102">
                  <c:v>8</c:v>
                </c:pt>
                <c:pt idx="103">
                  <c:v>9</c:v>
                </c:pt>
                <c:pt idx="104">
                  <c:v>10</c:v>
                </c:pt>
                <c:pt idx="105">
                  <c:v>11</c:v>
                </c:pt>
                <c:pt idx="106">
                  <c:v>12</c:v>
                </c:pt>
                <c:pt idx="107">
                  <c:v>13</c:v>
                </c:pt>
                <c:pt idx="108">
                  <c:v>14</c:v>
                </c:pt>
                <c:pt idx="109">
                  <c:v>15</c:v>
                </c:pt>
                <c:pt idx="110">
                  <c:v>16</c:v>
                </c:pt>
                <c:pt idx="111">
                  <c:v>17</c:v>
                </c:pt>
                <c:pt idx="112">
                  <c:v>18</c:v>
                </c:pt>
                <c:pt idx="113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7F9D-4617-BBCC-2FF8A38FFD9E}"/>
            </c:ext>
          </c:extLst>
        </c:ser>
        <c:ser>
          <c:idx val="0"/>
          <c:order val="6"/>
          <c:tx>
            <c:strRef>
              <c:f>Sheet1!$H$1</c:f>
              <c:strCache>
                <c:ptCount val="1"/>
                <c:pt idx="0">
                  <c:v>Liberecký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256"/>
            <c:marker>
              <c:spPr>
                <a:solidFill>
                  <a:srgbClr val="CCFFCC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Sheet1!$H$2:$H$286</c:f>
              <c:numCache>
                <c:formatCode>General</c:formatCode>
                <c:ptCount val="285"/>
                <c:pt idx="114">
                  <c:v>1</c:v>
                </c:pt>
                <c:pt idx="115">
                  <c:v>2</c:v>
                </c:pt>
                <c:pt idx="116">
                  <c:v>3</c:v>
                </c:pt>
                <c:pt idx="117">
                  <c:v>4</c:v>
                </c:pt>
                <c:pt idx="118">
                  <c:v>5</c:v>
                </c:pt>
                <c:pt idx="119">
                  <c:v>6</c:v>
                </c:pt>
                <c:pt idx="120">
                  <c:v>7</c:v>
                </c:pt>
                <c:pt idx="121">
                  <c:v>8</c:v>
                </c:pt>
                <c:pt idx="122">
                  <c:v>9</c:v>
                </c:pt>
                <c:pt idx="123">
                  <c:v>10</c:v>
                </c:pt>
                <c:pt idx="124">
                  <c:v>11</c:v>
                </c:pt>
                <c:pt idx="125">
                  <c:v>12</c:v>
                </c:pt>
                <c:pt idx="126">
                  <c:v>13</c:v>
                </c:pt>
                <c:pt idx="127">
                  <c:v>14</c:v>
                </c:pt>
                <c:pt idx="128">
                  <c:v>15</c:v>
                </c:pt>
                <c:pt idx="129">
                  <c:v>16</c:v>
                </c:pt>
                <c:pt idx="130">
                  <c:v>17</c:v>
                </c:pt>
                <c:pt idx="131">
                  <c:v>18</c:v>
                </c:pt>
                <c:pt idx="132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7F9D-4617-BBCC-2FF8A38FFD9E}"/>
            </c:ext>
          </c:extLst>
        </c:ser>
        <c:ser>
          <c:idx val="1"/>
          <c:order val="7"/>
          <c:tx>
            <c:strRef>
              <c:f>Sheet1!$I$1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8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Sheet1!$I$2:$I$286</c:f>
              <c:numCache>
                <c:formatCode>General</c:formatCode>
                <c:ptCount val="285"/>
                <c:pt idx="133">
                  <c:v>1</c:v>
                </c:pt>
                <c:pt idx="134">
                  <c:v>2</c:v>
                </c:pt>
                <c:pt idx="135">
                  <c:v>3</c:v>
                </c:pt>
                <c:pt idx="136">
                  <c:v>4</c:v>
                </c:pt>
                <c:pt idx="137">
                  <c:v>5</c:v>
                </c:pt>
                <c:pt idx="138">
                  <c:v>6</c:v>
                </c:pt>
                <c:pt idx="139">
                  <c:v>7</c:v>
                </c:pt>
                <c:pt idx="140">
                  <c:v>8</c:v>
                </c:pt>
                <c:pt idx="141">
                  <c:v>9</c:v>
                </c:pt>
                <c:pt idx="142">
                  <c:v>10</c:v>
                </c:pt>
                <c:pt idx="143">
                  <c:v>11</c:v>
                </c:pt>
                <c:pt idx="144">
                  <c:v>12</c:v>
                </c:pt>
                <c:pt idx="145">
                  <c:v>13</c:v>
                </c:pt>
                <c:pt idx="146">
                  <c:v>14</c:v>
                </c:pt>
                <c:pt idx="147">
                  <c:v>15</c:v>
                </c:pt>
                <c:pt idx="148">
                  <c:v>16</c:v>
                </c:pt>
                <c:pt idx="149">
                  <c:v>17</c:v>
                </c:pt>
                <c:pt idx="150">
                  <c:v>18</c:v>
                </c:pt>
                <c:pt idx="151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7F9D-4617-BBCC-2FF8A38FFD9E}"/>
            </c:ext>
          </c:extLst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Pardubický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800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Sheet1!$J$2:$J$286</c:f>
              <c:numCache>
                <c:formatCode>General</c:formatCode>
                <c:ptCount val="285"/>
                <c:pt idx="152">
                  <c:v>1</c:v>
                </c:pt>
                <c:pt idx="153">
                  <c:v>2</c:v>
                </c:pt>
                <c:pt idx="154">
                  <c:v>3</c:v>
                </c:pt>
                <c:pt idx="155">
                  <c:v>4</c:v>
                </c:pt>
                <c:pt idx="156">
                  <c:v>5</c:v>
                </c:pt>
                <c:pt idx="157">
                  <c:v>6</c:v>
                </c:pt>
                <c:pt idx="158">
                  <c:v>7</c:v>
                </c:pt>
                <c:pt idx="159">
                  <c:v>8</c:v>
                </c:pt>
                <c:pt idx="160">
                  <c:v>9</c:v>
                </c:pt>
                <c:pt idx="161">
                  <c:v>10</c:v>
                </c:pt>
                <c:pt idx="162">
                  <c:v>11</c:v>
                </c:pt>
                <c:pt idx="163">
                  <c:v>12</c:v>
                </c:pt>
                <c:pt idx="164">
                  <c:v>13</c:v>
                </c:pt>
                <c:pt idx="165">
                  <c:v>14</c:v>
                </c:pt>
                <c:pt idx="166">
                  <c:v>15</c:v>
                </c:pt>
                <c:pt idx="167">
                  <c:v>16</c:v>
                </c:pt>
                <c:pt idx="168">
                  <c:v>17</c:v>
                </c:pt>
                <c:pt idx="169">
                  <c:v>18</c:v>
                </c:pt>
                <c:pt idx="170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7F9D-4617-BBCC-2FF8A38FFD9E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Kraj Vysočina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FF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Sheet1!$K$2:$K$286</c:f>
              <c:numCache>
                <c:formatCode>General</c:formatCode>
                <c:ptCount val="285"/>
                <c:pt idx="171">
                  <c:v>1</c:v>
                </c:pt>
                <c:pt idx="172">
                  <c:v>2</c:v>
                </c:pt>
                <c:pt idx="173">
                  <c:v>3</c:v>
                </c:pt>
                <c:pt idx="174">
                  <c:v>4</c:v>
                </c:pt>
                <c:pt idx="175">
                  <c:v>5</c:v>
                </c:pt>
                <c:pt idx="176">
                  <c:v>6</c:v>
                </c:pt>
                <c:pt idx="177">
                  <c:v>7</c:v>
                </c:pt>
                <c:pt idx="178">
                  <c:v>8</c:v>
                </c:pt>
                <c:pt idx="179">
                  <c:v>9</c:v>
                </c:pt>
                <c:pt idx="180">
                  <c:v>10</c:v>
                </c:pt>
                <c:pt idx="181">
                  <c:v>11</c:v>
                </c:pt>
                <c:pt idx="182">
                  <c:v>12</c:v>
                </c:pt>
                <c:pt idx="183">
                  <c:v>13</c:v>
                </c:pt>
                <c:pt idx="184">
                  <c:v>14</c:v>
                </c:pt>
                <c:pt idx="185">
                  <c:v>15</c:v>
                </c:pt>
                <c:pt idx="186">
                  <c:v>16</c:v>
                </c:pt>
                <c:pt idx="187">
                  <c:v>17</c:v>
                </c:pt>
                <c:pt idx="188">
                  <c:v>18</c:v>
                </c:pt>
                <c:pt idx="189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7F9D-4617-BBCC-2FF8A38FFD9E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Jihomoravský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10"/>
            <c:spPr>
              <a:solidFill>
                <a:srgbClr val="00FF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Sheet1!$L$2:$L$286</c:f>
              <c:numCache>
                <c:formatCode>General</c:formatCode>
                <c:ptCount val="285"/>
                <c:pt idx="190">
                  <c:v>1</c:v>
                </c:pt>
                <c:pt idx="191">
                  <c:v>2</c:v>
                </c:pt>
                <c:pt idx="192">
                  <c:v>3</c:v>
                </c:pt>
                <c:pt idx="193">
                  <c:v>4</c:v>
                </c:pt>
                <c:pt idx="194">
                  <c:v>5</c:v>
                </c:pt>
                <c:pt idx="195">
                  <c:v>6</c:v>
                </c:pt>
                <c:pt idx="196">
                  <c:v>7</c:v>
                </c:pt>
                <c:pt idx="197">
                  <c:v>8</c:v>
                </c:pt>
                <c:pt idx="198">
                  <c:v>9</c:v>
                </c:pt>
                <c:pt idx="199">
                  <c:v>10</c:v>
                </c:pt>
                <c:pt idx="200">
                  <c:v>11</c:v>
                </c:pt>
                <c:pt idx="201">
                  <c:v>12</c:v>
                </c:pt>
                <c:pt idx="202">
                  <c:v>13</c:v>
                </c:pt>
                <c:pt idx="203">
                  <c:v>14</c:v>
                </c:pt>
                <c:pt idx="204">
                  <c:v>15</c:v>
                </c:pt>
                <c:pt idx="205">
                  <c:v>16</c:v>
                </c:pt>
                <c:pt idx="206">
                  <c:v>17</c:v>
                </c:pt>
                <c:pt idx="207">
                  <c:v>18</c:v>
                </c:pt>
                <c:pt idx="208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7F9D-4617-BBCC-2FF8A38FFD9E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Olomoucký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FF99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Sheet1!$M$2:$M$286</c:f>
              <c:numCache>
                <c:formatCode>General</c:formatCode>
                <c:ptCount val="285"/>
                <c:pt idx="209">
                  <c:v>1</c:v>
                </c:pt>
                <c:pt idx="210">
                  <c:v>2</c:v>
                </c:pt>
                <c:pt idx="211">
                  <c:v>3</c:v>
                </c:pt>
                <c:pt idx="212">
                  <c:v>4</c:v>
                </c:pt>
                <c:pt idx="213">
                  <c:v>5</c:v>
                </c:pt>
                <c:pt idx="214">
                  <c:v>6</c:v>
                </c:pt>
                <c:pt idx="215">
                  <c:v>7</c:v>
                </c:pt>
                <c:pt idx="216">
                  <c:v>8</c:v>
                </c:pt>
                <c:pt idx="217">
                  <c:v>9</c:v>
                </c:pt>
                <c:pt idx="218">
                  <c:v>10</c:v>
                </c:pt>
                <c:pt idx="219">
                  <c:v>11</c:v>
                </c:pt>
                <c:pt idx="220">
                  <c:v>12</c:v>
                </c:pt>
                <c:pt idx="221">
                  <c:v>13</c:v>
                </c:pt>
                <c:pt idx="222">
                  <c:v>14</c:v>
                </c:pt>
                <c:pt idx="223">
                  <c:v>15</c:v>
                </c:pt>
                <c:pt idx="224">
                  <c:v>16</c:v>
                </c:pt>
                <c:pt idx="225">
                  <c:v>17</c:v>
                </c:pt>
                <c:pt idx="226">
                  <c:v>18</c:v>
                </c:pt>
                <c:pt idx="227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F-7F9D-4617-BBCC-2FF8A38FFD9E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Zlínský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00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Sheet1!$N$2:$N$286</c:f>
              <c:numCache>
                <c:formatCode>General</c:formatCode>
                <c:ptCount val="285"/>
                <c:pt idx="228">
                  <c:v>1</c:v>
                </c:pt>
                <c:pt idx="229">
                  <c:v>2</c:v>
                </c:pt>
                <c:pt idx="230">
                  <c:v>3</c:v>
                </c:pt>
                <c:pt idx="231">
                  <c:v>4</c:v>
                </c:pt>
                <c:pt idx="232">
                  <c:v>5</c:v>
                </c:pt>
                <c:pt idx="233">
                  <c:v>6</c:v>
                </c:pt>
                <c:pt idx="234">
                  <c:v>7</c:v>
                </c:pt>
                <c:pt idx="235">
                  <c:v>8</c:v>
                </c:pt>
                <c:pt idx="236">
                  <c:v>9</c:v>
                </c:pt>
                <c:pt idx="237">
                  <c:v>10</c:v>
                </c:pt>
                <c:pt idx="238">
                  <c:v>11</c:v>
                </c:pt>
                <c:pt idx="239">
                  <c:v>12</c:v>
                </c:pt>
                <c:pt idx="240">
                  <c:v>13</c:v>
                </c:pt>
                <c:pt idx="241">
                  <c:v>14</c:v>
                </c:pt>
                <c:pt idx="242">
                  <c:v>15</c:v>
                </c:pt>
                <c:pt idx="243">
                  <c:v>16</c:v>
                </c:pt>
                <c:pt idx="244">
                  <c:v>17</c:v>
                </c:pt>
                <c:pt idx="245">
                  <c:v>18</c:v>
                </c:pt>
                <c:pt idx="246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0-7F9D-4617-BBCC-2FF8A38FFD9E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Moravskoslezský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99CC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Sheet1!$O$2:$O$286</c:f>
              <c:numCache>
                <c:formatCode>General</c:formatCode>
                <c:ptCount val="285"/>
                <c:pt idx="247">
                  <c:v>1</c:v>
                </c:pt>
                <c:pt idx="248">
                  <c:v>2</c:v>
                </c:pt>
                <c:pt idx="249">
                  <c:v>3</c:v>
                </c:pt>
                <c:pt idx="250">
                  <c:v>4</c:v>
                </c:pt>
                <c:pt idx="251">
                  <c:v>5</c:v>
                </c:pt>
                <c:pt idx="252">
                  <c:v>6</c:v>
                </c:pt>
                <c:pt idx="253">
                  <c:v>7</c:v>
                </c:pt>
                <c:pt idx="254">
                  <c:v>8</c:v>
                </c:pt>
                <c:pt idx="255">
                  <c:v>9</c:v>
                </c:pt>
                <c:pt idx="256">
                  <c:v>10</c:v>
                </c:pt>
                <c:pt idx="257">
                  <c:v>11</c:v>
                </c:pt>
                <c:pt idx="258">
                  <c:v>12</c:v>
                </c:pt>
                <c:pt idx="259">
                  <c:v>13</c:v>
                </c:pt>
                <c:pt idx="260">
                  <c:v>14</c:v>
                </c:pt>
                <c:pt idx="261">
                  <c:v>15</c:v>
                </c:pt>
                <c:pt idx="262">
                  <c:v>16</c:v>
                </c:pt>
                <c:pt idx="263">
                  <c:v>17</c:v>
                </c:pt>
                <c:pt idx="264">
                  <c:v>18</c:v>
                </c:pt>
                <c:pt idx="265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1-7F9D-4617-BBCC-2FF8A38FFD9E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  <c:pt idx="0">
                  <c:v>Total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212.024</c:v>
                </c:pt>
                <c:pt idx="1">
                  <c:v>175.04599999999999</c:v>
                </c:pt>
                <c:pt idx="2">
                  <c:v>23.408999999999999</c:v>
                </c:pt>
                <c:pt idx="3">
                  <c:v>39.512</c:v>
                </c:pt>
                <c:pt idx="4">
                  <c:v>44.731000000000002</c:v>
                </c:pt>
                <c:pt idx="5">
                  <c:v>28.777000000000001</c:v>
                </c:pt>
                <c:pt idx="6">
                  <c:v>31.161999999999999</c:v>
                </c:pt>
                <c:pt idx="7">
                  <c:v>20.576000000000001</c:v>
                </c:pt>
                <c:pt idx="8">
                  <c:v>32.951999999999998</c:v>
                </c:pt>
                <c:pt idx="9">
                  <c:v>52.036999999999999</c:v>
                </c:pt>
                <c:pt idx="10">
                  <c:v>24.004999999999999</c:v>
                </c:pt>
                <c:pt idx="11">
                  <c:v>25.646000000000001</c:v>
                </c:pt>
                <c:pt idx="12">
                  <c:v>20.576000000000001</c:v>
                </c:pt>
                <c:pt idx="13">
                  <c:v>22.067</c:v>
                </c:pt>
                <c:pt idx="14">
                  <c:v>16.998000000000001</c:v>
                </c:pt>
                <c:pt idx="15">
                  <c:v>14.164999999999999</c:v>
                </c:pt>
                <c:pt idx="16">
                  <c:v>17.594000000000001</c:v>
                </c:pt>
                <c:pt idx="17">
                  <c:v>11.034000000000001</c:v>
                </c:pt>
                <c:pt idx="18">
                  <c:v>100.943</c:v>
                </c:pt>
                <c:pt idx="19">
                  <c:v>237.70500000000001</c:v>
                </c:pt>
                <c:pt idx="20">
                  <c:v>175.72499999999999</c:v>
                </c:pt>
                <c:pt idx="21">
                  <c:v>34.417999999999999</c:v>
                </c:pt>
                <c:pt idx="22">
                  <c:v>51.067</c:v>
                </c:pt>
                <c:pt idx="23">
                  <c:v>56.383000000000003</c:v>
                </c:pt>
                <c:pt idx="24">
                  <c:v>45.61</c:v>
                </c:pt>
                <c:pt idx="25">
                  <c:v>29.521000000000001</c:v>
                </c:pt>
                <c:pt idx="26">
                  <c:v>27.282</c:v>
                </c:pt>
                <c:pt idx="27">
                  <c:v>40.853000000000002</c:v>
                </c:pt>
                <c:pt idx="28">
                  <c:v>39.734000000000002</c:v>
                </c:pt>
                <c:pt idx="29">
                  <c:v>22.385000000000002</c:v>
                </c:pt>
                <c:pt idx="30">
                  <c:v>22.385000000000002</c:v>
                </c:pt>
                <c:pt idx="31">
                  <c:v>21.265999999999998</c:v>
                </c:pt>
                <c:pt idx="32">
                  <c:v>21.405999999999999</c:v>
                </c:pt>
                <c:pt idx="33">
                  <c:v>15.81</c:v>
                </c:pt>
                <c:pt idx="34">
                  <c:v>15.11</c:v>
                </c:pt>
                <c:pt idx="35">
                  <c:v>13.711</c:v>
                </c:pt>
                <c:pt idx="36">
                  <c:v>15.25</c:v>
                </c:pt>
                <c:pt idx="37">
                  <c:v>119.34099999999999</c:v>
                </c:pt>
                <c:pt idx="38">
                  <c:v>263.69799999999998</c:v>
                </c:pt>
                <c:pt idx="39">
                  <c:v>147.05099999999999</c:v>
                </c:pt>
                <c:pt idx="40">
                  <c:v>66.7</c:v>
                </c:pt>
                <c:pt idx="41">
                  <c:v>44.052999999999997</c:v>
                </c:pt>
                <c:pt idx="42">
                  <c:v>54.600999999999999</c:v>
                </c:pt>
                <c:pt idx="43">
                  <c:v>44.052999999999997</c:v>
                </c:pt>
                <c:pt idx="44">
                  <c:v>29.472000000000001</c:v>
                </c:pt>
                <c:pt idx="45">
                  <c:v>45.914999999999999</c:v>
                </c:pt>
                <c:pt idx="46">
                  <c:v>33.814999999999998</c:v>
                </c:pt>
                <c:pt idx="47">
                  <c:v>66.39</c:v>
                </c:pt>
                <c:pt idx="48">
                  <c:v>24.198</c:v>
                </c:pt>
                <c:pt idx="49">
                  <c:v>26.99</c:v>
                </c:pt>
                <c:pt idx="50">
                  <c:v>13.34</c:v>
                </c:pt>
                <c:pt idx="51">
                  <c:v>21.716000000000001</c:v>
                </c:pt>
                <c:pt idx="52">
                  <c:v>13.03</c:v>
                </c:pt>
                <c:pt idx="53">
                  <c:v>38.158999999999999</c:v>
                </c:pt>
                <c:pt idx="54">
                  <c:v>18.303999999999998</c:v>
                </c:pt>
                <c:pt idx="55">
                  <c:v>17.062999999999999</c:v>
                </c:pt>
                <c:pt idx="56">
                  <c:v>152.946</c:v>
                </c:pt>
                <c:pt idx="57">
                  <c:v>254.12799999999999</c:v>
                </c:pt>
                <c:pt idx="58">
                  <c:v>156.46299999999999</c:v>
                </c:pt>
                <c:pt idx="59">
                  <c:v>36.874000000000002</c:v>
                </c:pt>
                <c:pt idx="60">
                  <c:v>59.463000000000001</c:v>
                </c:pt>
                <c:pt idx="61">
                  <c:v>54.148000000000003</c:v>
                </c:pt>
                <c:pt idx="62">
                  <c:v>54.148000000000003</c:v>
                </c:pt>
                <c:pt idx="63">
                  <c:v>30.893999999999998</c:v>
                </c:pt>
                <c:pt idx="64">
                  <c:v>19.931999999999999</c:v>
                </c:pt>
                <c:pt idx="65">
                  <c:v>38.201999999999998</c:v>
                </c:pt>
                <c:pt idx="66">
                  <c:v>25.911000000000001</c:v>
                </c:pt>
                <c:pt idx="67">
                  <c:v>27.904</c:v>
                </c:pt>
                <c:pt idx="68">
                  <c:v>38.201999999999998</c:v>
                </c:pt>
                <c:pt idx="69">
                  <c:v>18.271000000000001</c:v>
                </c:pt>
                <c:pt idx="70">
                  <c:v>17.274000000000001</c:v>
                </c:pt>
                <c:pt idx="71">
                  <c:v>20.596</c:v>
                </c:pt>
                <c:pt idx="72">
                  <c:v>16.277999999999999</c:v>
                </c:pt>
                <c:pt idx="73">
                  <c:v>24.914999999999999</c:v>
                </c:pt>
                <c:pt idx="74">
                  <c:v>19.266999999999999</c:v>
                </c:pt>
                <c:pt idx="75">
                  <c:v>138.85599999999999</c:v>
                </c:pt>
                <c:pt idx="76">
                  <c:v>285.55700000000002</c:v>
                </c:pt>
                <c:pt idx="77">
                  <c:v>215.21299999999999</c:v>
                </c:pt>
                <c:pt idx="78">
                  <c:v>68.254999999999995</c:v>
                </c:pt>
                <c:pt idx="79">
                  <c:v>68.254999999999995</c:v>
                </c:pt>
                <c:pt idx="80">
                  <c:v>44.575000000000003</c:v>
                </c:pt>
                <c:pt idx="81">
                  <c:v>50.843000000000004</c:v>
                </c:pt>
                <c:pt idx="82">
                  <c:v>48.057000000000002</c:v>
                </c:pt>
                <c:pt idx="83">
                  <c:v>32.734999999999999</c:v>
                </c:pt>
                <c:pt idx="84">
                  <c:v>59.201000000000001</c:v>
                </c:pt>
                <c:pt idx="85">
                  <c:v>27.859000000000002</c:v>
                </c:pt>
                <c:pt idx="86">
                  <c:v>32.037999999999997</c:v>
                </c:pt>
                <c:pt idx="87">
                  <c:v>41.091999999999999</c:v>
                </c:pt>
                <c:pt idx="88">
                  <c:v>22.286999999999999</c:v>
                </c:pt>
                <c:pt idx="89">
                  <c:v>18.108000000000001</c:v>
                </c:pt>
                <c:pt idx="90">
                  <c:v>18.108000000000001</c:v>
                </c:pt>
                <c:pt idx="91">
                  <c:v>20.198</c:v>
                </c:pt>
                <c:pt idx="92">
                  <c:v>15.323</c:v>
                </c:pt>
                <c:pt idx="93">
                  <c:v>25.073</c:v>
                </c:pt>
                <c:pt idx="94">
                  <c:v>144.86699999999999</c:v>
                </c:pt>
                <c:pt idx="95">
                  <c:v>304.68400000000003</c:v>
                </c:pt>
                <c:pt idx="96">
                  <c:v>212.05199999999999</c:v>
                </c:pt>
                <c:pt idx="97">
                  <c:v>50.070999999999998</c:v>
                </c:pt>
                <c:pt idx="98">
                  <c:v>71.352000000000004</c:v>
                </c:pt>
                <c:pt idx="99">
                  <c:v>53.326000000000001</c:v>
                </c:pt>
                <c:pt idx="100">
                  <c:v>64.341999999999999</c:v>
                </c:pt>
                <c:pt idx="101">
                  <c:v>39.305999999999997</c:v>
                </c:pt>
                <c:pt idx="102">
                  <c:v>42.06</c:v>
                </c:pt>
                <c:pt idx="103">
                  <c:v>45.314999999999998</c:v>
                </c:pt>
                <c:pt idx="104">
                  <c:v>64.341999999999999</c:v>
                </c:pt>
                <c:pt idx="105">
                  <c:v>28.04</c:v>
                </c:pt>
                <c:pt idx="106">
                  <c:v>24.033999999999999</c:v>
                </c:pt>
                <c:pt idx="107">
                  <c:v>26.788</c:v>
                </c:pt>
                <c:pt idx="108">
                  <c:v>19.527999999999999</c:v>
                </c:pt>
                <c:pt idx="109">
                  <c:v>18.777000000000001</c:v>
                </c:pt>
                <c:pt idx="110">
                  <c:v>19.277000000000001</c:v>
                </c:pt>
                <c:pt idx="111">
                  <c:v>12.518000000000001</c:v>
                </c:pt>
                <c:pt idx="112">
                  <c:v>17.274999999999999</c:v>
                </c:pt>
                <c:pt idx="113">
                  <c:v>127.929</c:v>
                </c:pt>
                <c:pt idx="114">
                  <c:v>267.04300000000001</c:v>
                </c:pt>
                <c:pt idx="115">
                  <c:v>188.74100000000001</c:v>
                </c:pt>
                <c:pt idx="116">
                  <c:v>44.356000000000002</c:v>
                </c:pt>
                <c:pt idx="117">
                  <c:v>74.228999999999999</c:v>
                </c:pt>
                <c:pt idx="118">
                  <c:v>60.65</c:v>
                </c:pt>
                <c:pt idx="119">
                  <c:v>43.904000000000003</c:v>
                </c:pt>
                <c:pt idx="120">
                  <c:v>44.808999999999997</c:v>
                </c:pt>
                <c:pt idx="121">
                  <c:v>25.346</c:v>
                </c:pt>
                <c:pt idx="122">
                  <c:v>44.808999999999997</c:v>
                </c:pt>
                <c:pt idx="123">
                  <c:v>19.462</c:v>
                </c:pt>
                <c:pt idx="124">
                  <c:v>29.873000000000001</c:v>
                </c:pt>
                <c:pt idx="125">
                  <c:v>30.324999999999999</c:v>
                </c:pt>
                <c:pt idx="126">
                  <c:v>28.515000000000001</c:v>
                </c:pt>
                <c:pt idx="127">
                  <c:v>17.652000000000001</c:v>
                </c:pt>
                <c:pt idx="128">
                  <c:v>23.536000000000001</c:v>
                </c:pt>
                <c:pt idx="129">
                  <c:v>18.105</c:v>
                </c:pt>
                <c:pt idx="130">
                  <c:v>13.125999999999999</c:v>
                </c:pt>
                <c:pt idx="131">
                  <c:v>13.577999999999999</c:v>
                </c:pt>
                <c:pt idx="132">
                  <c:v>133.07</c:v>
                </c:pt>
                <c:pt idx="133">
                  <c:v>269.33999999999997</c:v>
                </c:pt>
                <c:pt idx="134">
                  <c:v>205.751</c:v>
                </c:pt>
                <c:pt idx="135">
                  <c:v>47.875</c:v>
                </c:pt>
                <c:pt idx="136">
                  <c:v>57.011000000000003</c:v>
                </c:pt>
                <c:pt idx="137">
                  <c:v>45.682000000000002</c:v>
                </c:pt>
                <c:pt idx="138">
                  <c:v>32.890999999999998</c:v>
                </c:pt>
                <c:pt idx="139">
                  <c:v>33.987000000000002</c:v>
                </c:pt>
                <c:pt idx="140">
                  <c:v>35.084000000000003</c:v>
                </c:pt>
                <c:pt idx="141">
                  <c:v>34.353000000000002</c:v>
                </c:pt>
                <c:pt idx="142">
                  <c:v>36.545000000000002</c:v>
                </c:pt>
                <c:pt idx="143">
                  <c:v>30.698</c:v>
                </c:pt>
                <c:pt idx="144">
                  <c:v>29.236000000000001</c:v>
                </c:pt>
                <c:pt idx="145">
                  <c:v>37.276000000000003</c:v>
                </c:pt>
                <c:pt idx="146">
                  <c:v>22.658000000000001</c:v>
                </c:pt>
                <c:pt idx="147">
                  <c:v>17.907</c:v>
                </c:pt>
                <c:pt idx="148">
                  <c:v>17.175999999999998</c:v>
                </c:pt>
                <c:pt idx="149">
                  <c:v>20.465</c:v>
                </c:pt>
                <c:pt idx="150">
                  <c:v>13.156000000000001</c:v>
                </c:pt>
                <c:pt idx="151">
                  <c:v>115.48099999999999</c:v>
                </c:pt>
                <c:pt idx="152">
                  <c:v>224.40299999999999</c:v>
                </c:pt>
                <c:pt idx="153">
                  <c:v>203.03200000000001</c:v>
                </c:pt>
                <c:pt idx="154">
                  <c:v>81.289000000000001</c:v>
                </c:pt>
                <c:pt idx="155">
                  <c:v>57.246000000000002</c:v>
                </c:pt>
                <c:pt idx="156">
                  <c:v>46.56</c:v>
                </c:pt>
                <c:pt idx="157">
                  <c:v>33.966000000000001</c:v>
                </c:pt>
                <c:pt idx="158">
                  <c:v>33.966000000000001</c:v>
                </c:pt>
                <c:pt idx="159">
                  <c:v>42.362000000000002</c:v>
                </c:pt>
                <c:pt idx="160">
                  <c:v>29.768000000000001</c:v>
                </c:pt>
                <c:pt idx="161">
                  <c:v>30.530999999999999</c:v>
                </c:pt>
                <c:pt idx="162">
                  <c:v>27.86</c:v>
                </c:pt>
                <c:pt idx="163">
                  <c:v>26.332999999999998</c:v>
                </c:pt>
                <c:pt idx="164">
                  <c:v>23.28</c:v>
                </c:pt>
                <c:pt idx="165">
                  <c:v>20.608000000000001</c:v>
                </c:pt>
                <c:pt idx="166">
                  <c:v>17.555</c:v>
                </c:pt>
                <c:pt idx="167">
                  <c:v>25.57</c:v>
                </c:pt>
                <c:pt idx="168">
                  <c:v>23.28</c:v>
                </c:pt>
                <c:pt idx="169">
                  <c:v>13.356999999999999</c:v>
                </c:pt>
                <c:pt idx="170">
                  <c:v>113.729</c:v>
                </c:pt>
                <c:pt idx="171">
                  <c:v>280.92099999999999</c:v>
                </c:pt>
                <c:pt idx="172">
                  <c:v>186.37299999999999</c:v>
                </c:pt>
                <c:pt idx="173">
                  <c:v>38.908999999999999</c:v>
                </c:pt>
                <c:pt idx="174">
                  <c:v>43.189</c:v>
                </c:pt>
                <c:pt idx="175">
                  <c:v>62.643000000000001</c:v>
                </c:pt>
                <c:pt idx="176">
                  <c:v>58.363</c:v>
                </c:pt>
                <c:pt idx="177">
                  <c:v>32.293999999999997</c:v>
                </c:pt>
                <c:pt idx="178">
                  <c:v>38.520000000000003</c:v>
                </c:pt>
                <c:pt idx="179">
                  <c:v>41.631999999999998</c:v>
                </c:pt>
                <c:pt idx="180">
                  <c:v>20.622</c:v>
                </c:pt>
                <c:pt idx="181">
                  <c:v>27.625</c:v>
                </c:pt>
                <c:pt idx="182">
                  <c:v>31.905000000000001</c:v>
                </c:pt>
                <c:pt idx="183">
                  <c:v>18.675999999999998</c:v>
                </c:pt>
                <c:pt idx="184">
                  <c:v>24.902000000000001</c:v>
                </c:pt>
                <c:pt idx="185">
                  <c:v>17.509</c:v>
                </c:pt>
                <c:pt idx="186">
                  <c:v>25.291</c:v>
                </c:pt>
                <c:pt idx="187">
                  <c:v>15.952999999999999</c:v>
                </c:pt>
                <c:pt idx="188">
                  <c:v>13.618</c:v>
                </c:pt>
                <c:pt idx="189">
                  <c:v>111.666</c:v>
                </c:pt>
                <c:pt idx="190">
                  <c:v>239.28399999999999</c:v>
                </c:pt>
                <c:pt idx="191">
                  <c:v>166.85</c:v>
                </c:pt>
                <c:pt idx="192">
                  <c:v>71.935000000000002</c:v>
                </c:pt>
                <c:pt idx="193">
                  <c:v>57.780999999999999</c:v>
                </c:pt>
                <c:pt idx="194">
                  <c:v>41.463000000000001</c:v>
                </c:pt>
                <c:pt idx="195">
                  <c:v>28.974</c:v>
                </c:pt>
                <c:pt idx="196">
                  <c:v>43.793999999999997</c:v>
                </c:pt>
                <c:pt idx="197">
                  <c:v>57.615000000000002</c:v>
                </c:pt>
                <c:pt idx="198">
                  <c:v>25.977</c:v>
                </c:pt>
                <c:pt idx="199">
                  <c:v>21.646999999999998</c:v>
                </c:pt>
                <c:pt idx="200">
                  <c:v>26.975999999999999</c:v>
                </c:pt>
                <c:pt idx="201">
                  <c:v>21.481000000000002</c:v>
                </c:pt>
                <c:pt idx="202">
                  <c:v>20.481999999999999</c:v>
                </c:pt>
                <c:pt idx="203">
                  <c:v>20.148</c:v>
                </c:pt>
                <c:pt idx="204">
                  <c:v>15.153</c:v>
                </c:pt>
                <c:pt idx="205">
                  <c:v>13.488</c:v>
                </c:pt>
                <c:pt idx="206">
                  <c:v>17.651</c:v>
                </c:pt>
                <c:pt idx="207">
                  <c:v>18.317</c:v>
                </c:pt>
                <c:pt idx="208">
                  <c:v>124.22199999999999</c:v>
                </c:pt>
                <c:pt idx="209">
                  <c:v>271.834</c:v>
                </c:pt>
                <c:pt idx="210">
                  <c:v>191.35</c:v>
                </c:pt>
                <c:pt idx="211">
                  <c:v>98.906999999999996</c:v>
                </c:pt>
                <c:pt idx="212">
                  <c:v>64.968999999999994</c:v>
                </c:pt>
                <c:pt idx="213">
                  <c:v>53.009</c:v>
                </c:pt>
                <c:pt idx="214">
                  <c:v>39.433999999999997</c:v>
                </c:pt>
                <c:pt idx="215">
                  <c:v>44.929000000000002</c:v>
                </c:pt>
                <c:pt idx="216">
                  <c:v>52.363</c:v>
                </c:pt>
                <c:pt idx="217">
                  <c:v>30.382999999999999</c:v>
                </c:pt>
                <c:pt idx="218">
                  <c:v>13.576000000000001</c:v>
                </c:pt>
                <c:pt idx="219">
                  <c:v>42.988999999999997</c:v>
                </c:pt>
                <c:pt idx="220">
                  <c:v>21.978999999999999</c:v>
                </c:pt>
                <c:pt idx="221">
                  <c:v>21.978999999999999</c:v>
                </c:pt>
                <c:pt idx="222">
                  <c:v>18.423999999999999</c:v>
                </c:pt>
                <c:pt idx="223">
                  <c:v>21.01</c:v>
                </c:pt>
                <c:pt idx="224">
                  <c:v>15.192</c:v>
                </c:pt>
                <c:pt idx="225">
                  <c:v>17.454000000000001</c:v>
                </c:pt>
                <c:pt idx="226">
                  <c:v>17.454000000000001</c:v>
                </c:pt>
                <c:pt idx="227">
                  <c:v>126.708</c:v>
                </c:pt>
                <c:pt idx="228">
                  <c:v>282.59100000000001</c:v>
                </c:pt>
                <c:pt idx="229">
                  <c:v>154.46</c:v>
                </c:pt>
                <c:pt idx="230">
                  <c:v>56.167000000000002</c:v>
                </c:pt>
                <c:pt idx="231">
                  <c:v>51.954999999999998</c:v>
                </c:pt>
                <c:pt idx="232">
                  <c:v>69.156000000000006</c:v>
                </c:pt>
                <c:pt idx="233">
                  <c:v>49.146000000000001</c:v>
                </c:pt>
                <c:pt idx="234">
                  <c:v>54.762999999999998</c:v>
                </c:pt>
                <c:pt idx="235">
                  <c:v>41.072000000000003</c:v>
                </c:pt>
                <c:pt idx="236">
                  <c:v>26.327999999999999</c:v>
                </c:pt>
                <c:pt idx="237">
                  <c:v>24.573</c:v>
                </c:pt>
                <c:pt idx="238">
                  <c:v>34.402000000000001</c:v>
                </c:pt>
                <c:pt idx="239">
                  <c:v>25.626000000000001</c:v>
                </c:pt>
                <c:pt idx="240">
                  <c:v>15.797000000000001</c:v>
                </c:pt>
                <c:pt idx="241">
                  <c:v>20.361000000000001</c:v>
                </c:pt>
                <c:pt idx="242">
                  <c:v>17.201000000000001</c:v>
                </c:pt>
                <c:pt idx="243">
                  <c:v>21.765000000000001</c:v>
                </c:pt>
                <c:pt idx="244">
                  <c:v>16.850000000000001</c:v>
                </c:pt>
                <c:pt idx="245">
                  <c:v>18.254000000000001</c:v>
                </c:pt>
                <c:pt idx="246">
                  <c:v>139.714</c:v>
                </c:pt>
                <c:pt idx="247">
                  <c:v>284.33699999999999</c:v>
                </c:pt>
                <c:pt idx="248">
                  <c:v>159.339</c:v>
                </c:pt>
                <c:pt idx="249">
                  <c:v>131.86699999999999</c:v>
                </c:pt>
                <c:pt idx="250">
                  <c:v>57.692</c:v>
                </c:pt>
                <c:pt idx="251">
                  <c:v>48.935000000000002</c:v>
                </c:pt>
                <c:pt idx="252">
                  <c:v>50.823999999999998</c:v>
                </c:pt>
                <c:pt idx="253">
                  <c:v>60.954000000000001</c:v>
                </c:pt>
                <c:pt idx="254">
                  <c:v>54.944000000000003</c:v>
                </c:pt>
                <c:pt idx="255">
                  <c:v>38.633000000000003</c:v>
                </c:pt>
                <c:pt idx="256">
                  <c:v>25.582999999999998</c:v>
                </c:pt>
                <c:pt idx="257">
                  <c:v>43.956000000000003</c:v>
                </c:pt>
                <c:pt idx="258">
                  <c:v>16.827000000000002</c:v>
                </c:pt>
                <c:pt idx="259">
                  <c:v>31.593</c:v>
                </c:pt>
                <c:pt idx="260">
                  <c:v>20.603999999999999</c:v>
                </c:pt>
                <c:pt idx="261">
                  <c:v>26.27</c:v>
                </c:pt>
                <c:pt idx="262">
                  <c:v>12.019</c:v>
                </c:pt>
                <c:pt idx="263">
                  <c:v>13.564</c:v>
                </c:pt>
                <c:pt idx="264">
                  <c:v>16.483000000000001</c:v>
                </c:pt>
                <c:pt idx="265">
                  <c:v>124.139</c:v>
                </c:pt>
                <c:pt idx="266">
                  <c:v>257.15899999999999</c:v>
                </c:pt>
                <c:pt idx="267">
                  <c:v>177.51599999999999</c:v>
                </c:pt>
                <c:pt idx="268">
                  <c:v>60.551000000000002</c:v>
                </c:pt>
                <c:pt idx="269">
                  <c:v>55.16</c:v>
                </c:pt>
                <c:pt idx="270">
                  <c:v>51.585000000000001</c:v>
                </c:pt>
                <c:pt idx="271">
                  <c:v>43.274999999999999</c:v>
                </c:pt>
                <c:pt idx="272">
                  <c:v>39.512999999999998</c:v>
                </c:pt>
                <c:pt idx="273">
                  <c:v>38.613999999999997</c:v>
                </c:pt>
                <c:pt idx="274">
                  <c:v>36.143000000000001</c:v>
                </c:pt>
                <c:pt idx="275">
                  <c:v>35.356999999999999</c:v>
                </c:pt>
                <c:pt idx="276">
                  <c:v>29.648</c:v>
                </c:pt>
                <c:pt idx="277">
                  <c:v>25.361999999999998</c:v>
                </c:pt>
                <c:pt idx="278">
                  <c:v>22.853999999999999</c:v>
                </c:pt>
                <c:pt idx="279">
                  <c:v>20.626999999999999</c:v>
                </c:pt>
                <c:pt idx="280">
                  <c:v>18.381</c:v>
                </c:pt>
                <c:pt idx="281">
                  <c:v>17.969000000000001</c:v>
                </c:pt>
                <c:pt idx="282">
                  <c:v>16.771000000000001</c:v>
                </c:pt>
                <c:pt idx="283">
                  <c:v>15.891</c:v>
                </c:pt>
                <c:pt idx="284">
                  <c:v>123.797</c:v>
                </c:pt>
              </c:numCache>
            </c:numRef>
          </c:xVal>
          <c:yVal>
            <c:numRef>
              <c:f>Sheet1!$P$2:$P$286</c:f>
              <c:numCache>
                <c:formatCode>General</c:formatCode>
                <c:ptCount val="285"/>
                <c:pt idx="266">
                  <c:v>1</c:v>
                </c:pt>
                <c:pt idx="267">
                  <c:v>2</c:v>
                </c:pt>
                <c:pt idx="268">
                  <c:v>3</c:v>
                </c:pt>
                <c:pt idx="269">
                  <c:v>4</c:v>
                </c:pt>
                <c:pt idx="270">
                  <c:v>5</c:v>
                </c:pt>
                <c:pt idx="271">
                  <c:v>6</c:v>
                </c:pt>
                <c:pt idx="272">
                  <c:v>7</c:v>
                </c:pt>
                <c:pt idx="273">
                  <c:v>8</c:v>
                </c:pt>
                <c:pt idx="274">
                  <c:v>9</c:v>
                </c:pt>
                <c:pt idx="275">
                  <c:v>10</c:v>
                </c:pt>
                <c:pt idx="276">
                  <c:v>11</c:v>
                </c:pt>
                <c:pt idx="277">
                  <c:v>12</c:v>
                </c:pt>
                <c:pt idx="278">
                  <c:v>13</c:v>
                </c:pt>
                <c:pt idx="279">
                  <c:v>14</c:v>
                </c:pt>
                <c:pt idx="280">
                  <c:v>15</c:v>
                </c:pt>
                <c:pt idx="281">
                  <c:v>16</c:v>
                </c:pt>
                <c:pt idx="282">
                  <c:v>17</c:v>
                </c:pt>
                <c:pt idx="283">
                  <c:v>18</c:v>
                </c:pt>
                <c:pt idx="284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2-7F9D-4617-BBCC-2FF8A38FFD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4868303"/>
        <c:axId val="1"/>
      </c:scatterChart>
      <c:valAx>
        <c:axId val="984868303"/>
        <c:scaling>
          <c:orientation val="minMax"/>
          <c:max val="400"/>
          <c:min val="0"/>
        </c:scaling>
        <c:delete val="0"/>
        <c:axPos val="t"/>
        <c:numFmt formatCode="General" sourceLinked="1"/>
        <c:majorTickMark val="out"/>
        <c:minorTickMark val="out"/>
        <c:tickLblPos val="none"/>
        <c:spPr>
          <a:ln w="2970">
            <a:solidFill>
              <a:schemeClr val="tx1"/>
            </a:solidFill>
            <a:prstDash val="solid"/>
          </a:ln>
        </c:spPr>
        <c:crossAx val="1"/>
        <c:crosses val="autoZero"/>
        <c:crossBetween val="midCat"/>
        <c:majorUnit val="10"/>
        <c:minorUnit val="5"/>
      </c:valAx>
      <c:valAx>
        <c:axId val="1"/>
        <c:scaling>
          <c:orientation val="maxMin"/>
          <c:max val="19"/>
        </c:scaling>
        <c:delete val="0"/>
        <c:axPos val="l"/>
        <c:majorGridlines>
          <c:spPr>
            <a:ln w="2970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none"/>
        <c:minorTickMark val="none"/>
        <c:tickLblPos val="none"/>
        <c:spPr>
          <a:ln w="5939">
            <a:noFill/>
          </a:ln>
        </c:spPr>
        <c:crossAx val="984868303"/>
        <c:crosses val="autoZero"/>
        <c:crossBetween val="midCat"/>
        <c:majorUnit val="1"/>
      </c:valAx>
      <c:spPr>
        <a:noFill/>
        <a:ln w="2375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2151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752370916754479E-2"/>
          <c:y val="2.4714828897338403E-2"/>
          <c:w val="0.9726027397260274"/>
          <c:h val="0.95437262357414454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hl. m. Praha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CC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Sheet1!$B$2:$B$286</c:f>
              <c:numCache>
                <c:formatCode>General</c:formatCode>
                <c:ptCount val="28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F9D-4617-BBCC-2FF8A38FFD9E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Středočeský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99CC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Sheet1!$C$2:$C$286</c:f>
              <c:numCache>
                <c:formatCode>General</c:formatCode>
                <c:ptCount val="285"/>
                <c:pt idx="19">
                  <c:v>1</c:v>
                </c:pt>
                <c:pt idx="20">
                  <c:v>2</c:v>
                </c:pt>
                <c:pt idx="21">
                  <c:v>3</c:v>
                </c:pt>
                <c:pt idx="22">
                  <c:v>4</c:v>
                </c:pt>
                <c:pt idx="23">
                  <c:v>5</c:v>
                </c:pt>
                <c:pt idx="24">
                  <c:v>6</c:v>
                </c:pt>
                <c:pt idx="25">
                  <c:v>7</c:v>
                </c:pt>
                <c:pt idx="26">
                  <c:v>8</c:v>
                </c:pt>
                <c:pt idx="27">
                  <c:v>9</c:v>
                </c:pt>
                <c:pt idx="28">
                  <c:v>10</c:v>
                </c:pt>
                <c:pt idx="29">
                  <c:v>11</c:v>
                </c:pt>
                <c:pt idx="30">
                  <c:v>12</c:v>
                </c:pt>
                <c:pt idx="31">
                  <c:v>13</c:v>
                </c:pt>
                <c:pt idx="32">
                  <c:v>14</c:v>
                </c:pt>
                <c:pt idx="33">
                  <c:v>15</c:v>
                </c:pt>
                <c:pt idx="34">
                  <c:v>16</c:v>
                </c:pt>
                <c:pt idx="35">
                  <c:v>17</c:v>
                </c:pt>
                <c:pt idx="36">
                  <c:v>18</c:v>
                </c:pt>
                <c:pt idx="37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F9D-4617-BBCC-2FF8A38FFD9E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  <c:pt idx="0">
                  <c:v>Jihočeský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chemeClr val="accent1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Sheet1!$D$2:$D$286</c:f>
              <c:numCache>
                <c:formatCode>General</c:formatCode>
                <c:ptCount val="285"/>
                <c:pt idx="38">
                  <c:v>1</c:v>
                </c:pt>
                <c:pt idx="39">
                  <c:v>2</c:v>
                </c:pt>
                <c:pt idx="40">
                  <c:v>3</c:v>
                </c:pt>
                <c:pt idx="41">
                  <c:v>4</c:v>
                </c:pt>
                <c:pt idx="42">
                  <c:v>5</c:v>
                </c:pt>
                <c:pt idx="43">
                  <c:v>6</c:v>
                </c:pt>
                <c:pt idx="44">
                  <c:v>7</c:v>
                </c:pt>
                <c:pt idx="45">
                  <c:v>8</c:v>
                </c:pt>
                <c:pt idx="46">
                  <c:v>9</c:v>
                </c:pt>
                <c:pt idx="47">
                  <c:v>10</c:v>
                </c:pt>
                <c:pt idx="48">
                  <c:v>11</c:v>
                </c:pt>
                <c:pt idx="49">
                  <c:v>12</c:v>
                </c:pt>
                <c:pt idx="50">
                  <c:v>13</c:v>
                </c:pt>
                <c:pt idx="51">
                  <c:v>14</c:v>
                </c:pt>
                <c:pt idx="52">
                  <c:v>15</c:v>
                </c:pt>
                <c:pt idx="53">
                  <c:v>16</c:v>
                </c:pt>
                <c:pt idx="54">
                  <c:v>17</c:v>
                </c:pt>
                <c:pt idx="55">
                  <c:v>18</c:v>
                </c:pt>
                <c:pt idx="56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F9D-4617-BBCC-2FF8A38FFD9E}"/>
            </c:ext>
          </c:extLst>
        </c:ser>
        <c:ser>
          <c:idx val="4"/>
          <c:order val="3"/>
          <c:tx>
            <c:strRef>
              <c:f>Sheet1!$E$1</c:f>
              <c:strCache>
                <c:ptCount val="1"/>
                <c:pt idx="0">
                  <c:v>Plzeňský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8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52"/>
            <c:marker>
              <c:spPr>
                <a:solidFill>
                  <a:srgbClr val="CCFFCC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Sheet1!$E$2:$E$286</c:f>
              <c:numCache>
                <c:formatCode>General</c:formatCode>
                <c:ptCount val="285"/>
                <c:pt idx="57">
                  <c:v>1</c:v>
                </c:pt>
                <c:pt idx="58">
                  <c:v>2</c:v>
                </c:pt>
                <c:pt idx="59">
                  <c:v>3</c:v>
                </c:pt>
                <c:pt idx="60">
                  <c:v>4</c:v>
                </c:pt>
                <c:pt idx="61">
                  <c:v>5</c:v>
                </c:pt>
                <c:pt idx="62">
                  <c:v>6</c:v>
                </c:pt>
                <c:pt idx="63">
                  <c:v>7</c:v>
                </c:pt>
                <c:pt idx="64">
                  <c:v>8</c:v>
                </c:pt>
                <c:pt idx="65">
                  <c:v>9</c:v>
                </c:pt>
                <c:pt idx="66">
                  <c:v>10</c:v>
                </c:pt>
                <c:pt idx="67">
                  <c:v>11</c:v>
                </c:pt>
                <c:pt idx="68">
                  <c:v>12</c:v>
                </c:pt>
                <c:pt idx="69">
                  <c:v>13</c:v>
                </c:pt>
                <c:pt idx="70">
                  <c:v>14</c:v>
                </c:pt>
                <c:pt idx="71">
                  <c:v>15</c:v>
                </c:pt>
                <c:pt idx="72">
                  <c:v>16</c:v>
                </c:pt>
                <c:pt idx="73">
                  <c:v>17</c:v>
                </c:pt>
                <c:pt idx="74">
                  <c:v>18</c:v>
                </c:pt>
                <c:pt idx="75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F9D-4617-BBCC-2FF8A38FFD9E}"/>
            </c:ext>
          </c:extLst>
        </c:ser>
        <c:ser>
          <c:idx val="5"/>
          <c:order val="4"/>
          <c:tx>
            <c:strRef>
              <c:f>Sheet1!$F$1</c:f>
              <c:strCache>
                <c:ptCount val="1"/>
                <c:pt idx="0">
                  <c:v>Karlovarský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CCFFCC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176"/>
            <c:marker>
              <c:spPr>
                <a:solidFill>
                  <a:srgbClr val="FF0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7F9D-4617-BBCC-2FF8A38FFD9E}"/>
              </c:ext>
            </c:extLst>
          </c:dPt>
          <c:dPt>
            <c:idx val="192"/>
            <c:marker>
              <c:spPr>
                <a:solidFill>
                  <a:srgbClr val="008000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Sheet1!$F$2:$F$286</c:f>
              <c:numCache>
                <c:formatCode>General</c:formatCode>
                <c:ptCount val="285"/>
                <c:pt idx="76">
                  <c:v>1</c:v>
                </c:pt>
                <c:pt idx="77">
                  <c:v>2</c:v>
                </c:pt>
                <c:pt idx="78">
                  <c:v>3</c:v>
                </c:pt>
                <c:pt idx="79">
                  <c:v>4</c:v>
                </c:pt>
                <c:pt idx="80">
                  <c:v>5</c:v>
                </c:pt>
                <c:pt idx="81">
                  <c:v>6</c:v>
                </c:pt>
                <c:pt idx="82">
                  <c:v>7</c:v>
                </c:pt>
                <c:pt idx="83">
                  <c:v>8</c:v>
                </c:pt>
                <c:pt idx="84">
                  <c:v>9</c:v>
                </c:pt>
                <c:pt idx="85">
                  <c:v>10</c:v>
                </c:pt>
                <c:pt idx="86">
                  <c:v>11</c:v>
                </c:pt>
                <c:pt idx="87">
                  <c:v>12</c:v>
                </c:pt>
                <c:pt idx="88">
                  <c:v>13</c:v>
                </c:pt>
                <c:pt idx="89">
                  <c:v>14</c:v>
                </c:pt>
                <c:pt idx="90">
                  <c:v>15</c:v>
                </c:pt>
                <c:pt idx="91">
                  <c:v>16</c:v>
                </c:pt>
                <c:pt idx="92">
                  <c:v>17</c:v>
                </c:pt>
                <c:pt idx="93">
                  <c:v>18</c:v>
                </c:pt>
                <c:pt idx="94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7F9D-4617-BBCC-2FF8A38FFD9E}"/>
            </c:ext>
          </c:extLst>
        </c:ser>
        <c:ser>
          <c:idx val="6"/>
          <c:order val="5"/>
          <c:tx>
            <c:strRef>
              <c:f>Sheet1!$G$1</c:f>
              <c:strCache>
                <c:ptCount val="1"/>
                <c:pt idx="0">
                  <c:v>Ústecký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99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Sheet1!$G$2:$G$286</c:f>
              <c:numCache>
                <c:formatCode>General</c:formatCode>
                <c:ptCount val="285"/>
                <c:pt idx="95">
                  <c:v>1</c:v>
                </c:pt>
                <c:pt idx="96">
                  <c:v>2</c:v>
                </c:pt>
                <c:pt idx="97">
                  <c:v>3</c:v>
                </c:pt>
                <c:pt idx="98">
                  <c:v>4</c:v>
                </c:pt>
                <c:pt idx="99">
                  <c:v>5</c:v>
                </c:pt>
                <c:pt idx="100">
                  <c:v>6</c:v>
                </c:pt>
                <c:pt idx="101">
                  <c:v>7</c:v>
                </c:pt>
                <c:pt idx="102">
                  <c:v>8</c:v>
                </c:pt>
                <c:pt idx="103">
                  <c:v>9</c:v>
                </c:pt>
                <c:pt idx="104">
                  <c:v>10</c:v>
                </c:pt>
                <c:pt idx="105">
                  <c:v>11</c:v>
                </c:pt>
                <c:pt idx="106">
                  <c:v>12</c:v>
                </c:pt>
                <c:pt idx="107">
                  <c:v>13</c:v>
                </c:pt>
                <c:pt idx="108">
                  <c:v>14</c:v>
                </c:pt>
                <c:pt idx="109">
                  <c:v>15</c:v>
                </c:pt>
                <c:pt idx="110">
                  <c:v>16</c:v>
                </c:pt>
                <c:pt idx="111">
                  <c:v>17</c:v>
                </c:pt>
                <c:pt idx="112">
                  <c:v>18</c:v>
                </c:pt>
                <c:pt idx="113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7F9D-4617-BBCC-2FF8A38FFD9E}"/>
            </c:ext>
          </c:extLst>
        </c:ser>
        <c:ser>
          <c:idx val="0"/>
          <c:order val="6"/>
          <c:tx>
            <c:strRef>
              <c:f>Sheet1!$H$1</c:f>
              <c:strCache>
                <c:ptCount val="1"/>
                <c:pt idx="0">
                  <c:v>Liberecký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dPt>
            <c:idx val="256"/>
            <c:marker>
              <c:spPr>
                <a:solidFill>
                  <a:srgbClr val="CCFFCC"/>
                </a:solidFill>
                <a:ln>
                  <a:solidFill>
                    <a:srgbClr val="000000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7F9D-4617-BBCC-2FF8A38FFD9E}"/>
              </c:ext>
            </c:extLst>
          </c:dPt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Sheet1!$H$2:$H$286</c:f>
              <c:numCache>
                <c:formatCode>General</c:formatCode>
                <c:ptCount val="285"/>
                <c:pt idx="114">
                  <c:v>1</c:v>
                </c:pt>
                <c:pt idx="115">
                  <c:v>2</c:v>
                </c:pt>
                <c:pt idx="116">
                  <c:v>3</c:v>
                </c:pt>
                <c:pt idx="117">
                  <c:v>4</c:v>
                </c:pt>
                <c:pt idx="118">
                  <c:v>5</c:v>
                </c:pt>
                <c:pt idx="119">
                  <c:v>6</c:v>
                </c:pt>
                <c:pt idx="120">
                  <c:v>7</c:v>
                </c:pt>
                <c:pt idx="121">
                  <c:v>8</c:v>
                </c:pt>
                <c:pt idx="122">
                  <c:v>9</c:v>
                </c:pt>
                <c:pt idx="123">
                  <c:v>10</c:v>
                </c:pt>
                <c:pt idx="124">
                  <c:v>11</c:v>
                </c:pt>
                <c:pt idx="125">
                  <c:v>12</c:v>
                </c:pt>
                <c:pt idx="126">
                  <c:v>13</c:v>
                </c:pt>
                <c:pt idx="127">
                  <c:v>14</c:v>
                </c:pt>
                <c:pt idx="128">
                  <c:v>15</c:v>
                </c:pt>
                <c:pt idx="129">
                  <c:v>16</c:v>
                </c:pt>
                <c:pt idx="130">
                  <c:v>17</c:v>
                </c:pt>
                <c:pt idx="131">
                  <c:v>18</c:v>
                </c:pt>
                <c:pt idx="132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7F9D-4617-BBCC-2FF8A38FFD9E}"/>
            </c:ext>
          </c:extLst>
        </c:ser>
        <c:ser>
          <c:idx val="1"/>
          <c:order val="7"/>
          <c:tx>
            <c:strRef>
              <c:f>Sheet1!$I$1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8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Sheet1!$I$2:$I$286</c:f>
              <c:numCache>
                <c:formatCode>General</c:formatCode>
                <c:ptCount val="285"/>
                <c:pt idx="133">
                  <c:v>1</c:v>
                </c:pt>
                <c:pt idx="134">
                  <c:v>2</c:v>
                </c:pt>
                <c:pt idx="135">
                  <c:v>3</c:v>
                </c:pt>
                <c:pt idx="136">
                  <c:v>4</c:v>
                </c:pt>
                <c:pt idx="137">
                  <c:v>5</c:v>
                </c:pt>
                <c:pt idx="138">
                  <c:v>6</c:v>
                </c:pt>
                <c:pt idx="139">
                  <c:v>7</c:v>
                </c:pt>
                <c:pt idx="140">
                  <c:v>8</c:v>
                </c:pt>
                <c:pt idx="141">
                  <c:v>9</c:v>
                </c:pt>
                <c:pt idx="142">
                  <c:v>10</c:v>
                </c:pt>
                <c:pt idx="143">
                  <c:v>11</c:v>
                </c:pt>
                <c:pt idx="144">
                  <c:v>12</c:v>
                </c:pt>
                <c:pt idx="145">
                  <c:v>13</c:v>
                </c:pt>
                <c:pt idx="146">
                  <c:v>14</c:v>
                </c:pt>
                <c:pt idx="147">
                  <c:v>15</c:v>
                </c:pt>
                <c:pt idx="148">
                  <c:v>16</c:v>
                </c:pt>
                <c:pt idx="149">
                  <c:v>17</c:v>
                </c:pt>
                <c:pt idx="150">
                  <c:v>18</c:v>
                </c:pt>
                <c:pt idx="151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7F9D-4617-BBCC-2FF8A38FFD9E}"/>
            </c:ext>
          </c:extLst>
        </c:ser>
        <c:ser>
          <c:idx val="7"/>
          <c:order val="8"/>
          <c:tx>
            <c:strRef>
              <c:f>Sheet1!$J$1</c:f>
              <c:strCache>
                <c:ptCount val="1"/>
                <c:pt idx="0">
                  <c:v>Pardubický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80008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Sheet1!$J$2:$J$286</c:f>
              <c:numCache>
                <c:formatCode>General</c:formatCode>
                <c:ptCount val="285"/>
                <c:pt idx="152">
                  <c:v>1</c:v>
                </c:pt>
                <c:pt idx="153">
                  <c:v>2</c:v>
                </c:pt>
                <c:pt idx="154">
                  <c:v>3</c:v>
                </c:pt>
                <c:pt idx="155">
                  <c:v>4</c:v>
                </c:pt>
                <c:pt idx="156">
                  <c:v>5</c:v>
                </c:pt>
                <c:pt idx="157">
                  <c:v>6</c:v>
                </c:pt>
                <c:pt idx="158">
                  <c:v>7</c:v>
                </c:pt>
                <c:pt idx="159">
                  <c:v>8</c:v>
                </c:pt>
                <c:pt idx="160">
                  <c:v>9</c:v>
                </c:pt>
                <c:pt idx="161">
                  <c:v>10</c:v>
                </c:pt>
                <c:pt idx="162">
                  <c:v>11</c:v>
                </c:pt>
                <c:pt idx="163">
                  <c:v>12</c:v>
                </c:pt>
                <c:pt idx="164">
                  <c:v>13</c:v>
                </c:pt>
                <c:pt idx="165">
                  <c:v>14</c:v>
                </c:pt>
                <c:pt idx="166">
                  <c:v>15</c:v>
                </c:pt>
                <c:pt idx="167">
                  <c:v>16</c:v>
                </c:pt>
                <c:pt idx="168">
                  <c:v>17</c:v>
                </c:pt>
                <c:pt idx="169">
                  <c:v>18</c:v>
                </c:pt>
                <c:pt idx="170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7F9D-4617-BBCC-2FF8A38FFD9E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Kraj Vysočina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00FF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Sheet1!$K$2:$K$286</c:f>
              <c:numCache>
                <c:formatCode>General</c:formatCode>
                <c:ptCount val="285"/>
                <c:pt idx="171">
                  <c:v>1</c:v>
                </c:pt>
                <c:pt idx="172">
                  <c:v>2</c:v>
                </c:pt>
                <c:pt idx="173">
                  <c:v>3</c:v>
                </c:pt>
                <c:pt idx="174">
                  <c:v>4</c:v>
                </c:pt>
                <c:pt idx="175">
                  <c:v>5</c:v>
                </c:pt>
                <c:pt idx="176">
                  <c:v>6</c:v>
                </c:pt>
                <c:pt idx="177">
                  <c:v>7</c:v>
                </c:pt>
                <c:pt idx="178">
                  <c:v>8</c:v>
                </c:pt>
                <c:pt idx="179">
                  <c:v>9</c:v>
                </c:pt>
                <c:pt idx="180">
                  <c:v>10</c:v>
                </c:pt>
                <c:pt idx="181">
                  <c:v>11</c:v>
                </c:pt>
                <c:pt idx="182">
                  <c:v>12</c:v>
                </c:pt>
                <c:pt idx="183">
                  <c:v>13</c:v>
                </c:pt>
                <c:pt idx="184">
                  <c:v>14</c:v>
                </c:pt>
                <c:pt idx="185">
                  <c:v>15</c:v>
                </c:pt>
                <c:pt idx="186">
                  <c:v>16</c:v>
                </c:pt>
                <c:pt idx="187">
                  <c:v>17</c:v>
                </c:pt>
                <c:pt idx="188">
                  <c:v>18</c:v>
                </c:pt>
                <c:pt idx="189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7F9D-4617-BBCC-2FF8A38FFD9E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Jihomoravský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10"/>
            <c:spPr>
              <a:solidFill>
                <a:srgbClr val="00FF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Sheet1!$L$2:$L$286</c:f>
              <c:numCache>
                <c:formatCode>General</c:formatCode>
                <c:ptCount val="285"/>
                <c:pt idx="190">
                  <c:v>1</c:v>
                </c:pt>
                <c:pt idx="191">
                  <c:v>2</c:v>
                </c:pt>
                <c:pt idx="192">
                  <c:v>3</c:v>
                </c:pt>
                <c:pt idx="193">
                  <c:v>4</c:v>
                </c:pt>
                <c:pt idx="194">
                  <c:v>5</c:v>
                </c:pt>
                <c:pt idx="195">
                  <c:v>6</c:v>
                </c:pt>
                <c:pt idx="196">
                  <c:v>7</c:v>
                </c:pt>
                <c:pt idx="197">
                  <c:v>8</c:v>
                </c:pt>
                <c:pt idx="198">
                  <c:v>9</c:v>
                </c:pt>
                <c:pt idx="199">
                  <c:v>10</c:v>
                </c:pt>
                <c:pt idx="200">
                  <c:v>11</c:v>
                </c:pt>
                <c:pt idx="201">
                  <c:v>12</c:v>
                </c:pt>
                <c:pt idx="202">
                  <c:v>13</c:v>
                </c:pt>
                <c:pt idx="203">
                  <c:v>14</c:v>
                </c:pt>
                <c:pt idx="204">
                  <c:v>15</c:v>
                </c:pt>
                <c:pt idx="205">
                  <c:v>16</c:v>
                </c:pt>
                <c:pt idx="206">
                  <c:v>17</c:v>
                </c:pt>
                <c:pt idx="207">
                  <c:v>18</c:v>
                </c:pt>
                <c:pt idx="208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7F9D-4617-BBCC-2FF8A38FFD9E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Olomoucký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FF99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Sheet1!$M$2:$M$286</c:f>
              <c:numCache>
                <c:formatCode>General</c:formatCode>
                <c:ptCount val="285"/>
                <c:pt idx="209">
                  <c:v>1</c:v>
                </c:pt>
                <c:pt idx="210">
                  <c:v>2</c:v>
                </c:pt>
                <c:pt idx="211">
                  <c:v>3</c:v>
                </c:pt>
                <c:pt idx="212">
                  <c:v>4</c:v>
                </c:pt>
                <c:pt idx="213">
                  <c:v>5</c:v>
                </c:pt>
                <c:pt idx="214">
                  <c:v>6</c:v>
                </c:pt>
                <c:pt idx="215">
                  <c:v>7</c:v>
                </c:pt>
                <c:pt idx="216">
                  <c:v>8</c:v>
                </c:pt>
                <c:pt idx="217">
                  <c:v>9</c:v>
                </c:pt>
                <c:pt idx="218">
                  <c:v>10</c:v>
                </c:pt>
                <c:pt idx="219">
                  <c:v>11</c:v>
                </c:pt>
                <c:pt idx="220">
                  <c:v>12</c:v>
                </c:pt>
                <c:pt idx="221">
                  <c:v>13</c:v>
                </c:pt>
                <c:pt idx="222">
                  <c:v>14</c:v>
                </c:pt>
                <c:pt idx="223">
                  <c:v>15</c:v>
                </c:pt>
                <c:pt idx="224">
                  <c:v>16</c:v>
                </c:pt>
                <c:pt idx="225">
                  <c:v>17</c:v>
                </c:pt>
                <c:pt idx="226">
                  <c:v>18</c:v>
                </c:pt>
                <c:pt idx="227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F-7F9D-4617-BBCC-2FF8A38FFD9E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Zlínský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00FF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Sheet1!$N$2:$N$286</c:f>
              <c:numCache>
                <c:formatCode>General</c:formatCode>
                <c:ptCount val="285"/>
                <c:pt idx="228">
                  <c:v>1</c:v>
                </c:pt>
                <c:pt idx="229">
                  <c:v>2</c:v>
                </c:pt>
                <c:pt idx="230">
                  <c:v>3</c:v>
                </c:pt>
                <c:pt idx="231">
                  <c:v>4</c:v>
                </c:pt>
                <c:pt idx="232">
                  <c:v>5</c:v>
                </c:pt>
                <c:pt idx="233">
                  <c:v>6</c:v>
                </c:pt>
                <c:pt idx="234">
                  <c:v>7</c:v>
                </c:pt>
                <c:pt idx="235">
                  <c:v>8</c:v>
                </c:pt>
                <c:pt idx="236">
                  <c:v>9</c:v>
                </c:pt>
                <c:pt idx="237">
                  <c:v>10</c:v>
                </c:pt>
                <c:pt idx="238">
                  <c:v>11</c:v>
                </c:pt>
                <c:pt idx="239">
                  <c:v>12</c:v>
                </c:pt>
                <c:pt idx="240">
                  <c:v>13</c:v>
                </c:pt>
                <c:pt idx="241">
                  <c:v>14</c:v>
                </c:pt>
                <c:pt idx="242">
                  <c:v>15</c:v>
                </c:pt>
                <c:pt idx="243">
                  <c:v>16</c:v>
                </c:pt>
                <c:pt idx="244">
                  <c:v>17</c:v>
                </c:pt>
                <c:pt idx="245">
                  <c:v>18</c:v>
                </c:pt>
                <c:pt idx="246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0-7F9D-4617-BBCC-2FF8A38FFD9E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Moravskoslezský kraj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FF99CC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Sheet1!$O$2:$O$286</c:f>
              <c:numCache>
                <c:formatCode>General</c:formatCode>
                <c:ptCount val="285"/>
                <c:pt idx="247">
                  <c:v>1</c:v>
                </c:pt>
                <c:pt idx="248">
                  <c:v>2</c:v>
                </c:pt>
                <c:pt idx="249">
                  <c:v>3</c:v>
                </c:pt>
                <c:pt idx="250">
                  <c:v>4</c:v>
                </c:pt>
                <c:pt idx="251">
                  <c:v>5</c:v>
                </c:pt>
                <c:pt idx="252">
                  <c:v>6</c:v>
                </c:pt>
                <c:pt idx="253">
                  <c:v>7</c:v>
                </c:pt>
                <c:pt idx="254">
                  <c:v>8</c:v>
                </c:pt>
                <c:pt idx="255">
                  <c:v>9</c:v>
                </c:pt>
                <c:pt idx="256">
                  <c:v>10</c:v>
                </c:pt>
                <c:pt idx="257">
                  <c:v>11</c:v>
                </c:pt>
                <c:pt idx="258">
                  <c:v>12</c:v>
                </c:pt>
                <c:pt idx="259">
                  <c:v>13</c:v>
                </c:pt>
                <c:pt idx="260">
                  <c:v>14</c:v>
                </c:pt>
                <c:pt idx="261">
                  <c:v>15</c:v>
                </c:pt>
                <c:pt idx="262">
                  <c:v>16</c:v>
                </c:pt>
                <c:pt idx="263">
                  <c:v>17</c:v>
                </c:pt>
                <c:pt idx="264">
                  <c:v>18</c:v>
                </c:pt>
                <c:pt idx="265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1-7F9D-4617-BBCC-2FF8A38FFD9E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  <c:pt idx="0">
                  <c:v>Total</c:v>
                </c:pt>
              </c:strCache>
            </c:strRef>
          </c:tx>
          <c:spPr>
            <a:ln w="17817">
              <a:noFill/>
            </a:ln>
          </c:spPr>
          <c:marker>
            <c:symbol val="diamond"/>
            <c:size val="8"/>
            <c:spPr>
              <a:solidFill>
                <a:srgbClr val="333333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xVal>
            <c:numRef>
              <c:f>Sheet1!$A$2:$A$286</c:f>
              <c:numCache>
                <c:formatCode>General</c:formatCode>
                <c:ptCount val="285"/>
                <c:pt idx="0">
                  <c:v>187.661</c:v>
                </c:pt>
                <c:pt idx="1">
                  <c:v>161.613</c:v>
                </c:pt>
                <c:pt idx="2">
                  <c:v>29.97</c:v>
                </c:pt>
                <c:pt idx="3">
                  <c:v>64.421000000000006</c:v>
                </c:pt>
                <c:pt idx="4">
                  <c:v>44.253999999999998</c:v>
                </c:pt>
                <c:pt idx="5">
                  <c:v>45.375</c:v>
                </c:pt>
                <c:pt idx="6">
                  <c:v>32.911000000000001</c:v>
                </c:pt>
                <c:pt idx="7">
                  <c:v>18.065999999999999</c:v>
                </c:pt>
                <c:pt idx="8">
                  <c:v>33.470999999999997</c:v>
                </c:pt>
                <c:pt idx="9">
                  <c:v>33.890999999999998</c:v>
                </c:pt>
                <c:pt idx="10">
                  <c:v>18.206</c:v>
                </c:pt>
                <c:pt idx="11">
                  <c:v>20.027000000000001</c:v>
                </c:pt>
                <c:pt idx="12">
                  <c:v>15.824999999999999</c:v>
                </c:pt>
                <c:pt idx="13">
                  <c:v>17.646000000000001</c:v>
                </c:pt>
                <c:pt idx="14">
                  <c:v>14.845000000000001</c:v>
                </c:pt>
                <c:pt idx="15">
                  <c:v>13.584</c:v>
                </c:pt>
                <c:pt idx="16">
                  <c:v>10.503</c:v>
                </c:pt>
                <c:pt idx="17">
                  <c:v>9.5229999999999997</c:v>
                </c:pt>
                <c:pt idx="18">
                  <c:v>80.664000000000001</c:v>
                </c:pt>
                <c:pt idx="19">
                  <c:v>188.886</c:v>
                </c:pt>
                <c:pt idx="20">
                  <c:v>151.648</c:v>
                </c:pt>
                <c:pt idx="21">
                  <c:v>33.729999999999997</c:v>
                </c:pt>
                <c:pt idx="22">
                  <c:v>72.046000000000006</c:v>
                </c:pt>
                <c:pt idx="23">
                  <c:v>57.744999999999997</c:v>
                </c:pt>
                <c:pt idx="24">
                  <c:v>46.277000000000001</c:v>
                </c:pt>
                <c:pt idx="25">
                  <c:v>45.872</c:v>
                </c:pt>
                <c:pt idx="26">
                  <c:v>20.103000000000002</c:v>
                </c:pt>
                <c:pt idx="27">
                  <c:v>31.300999999999998</c:v>
                </c:pt>
                <c:pt idx="28">
                  <c:v>23.745999999999999</c:v>
                </c:pt>
                <c:pt idx="29">
                  <c:v>19.832999999999998</c:v>
                </c:pt>
                <c:pt idx="30">
                  <c:v>19.562999999999999</c:v>
                </c:pt>
                <c:pt idx="31">
                  <c:v>15.111000000000001</c:v>
                </c:pt>
                <c:pt idx="32">
                  <c:v>14.840999999999999</c:v>
                </c:pt>
                <c:pt idx="33">
                  <c:v>16.324999999999999</c:v>
                </c:pt>
                <c:pt idx="34">
                  <c:v>13.492000000000001</c:v>
                </c:pt>
                <c:pt idx="35">
                  <c:v>11.603</c:v>
                </c:pt>
                <c:pt idx="36">
                  <c:v>12.817</c:v>
                </c:pt>
                <c:pt idx="37">
                  <c:v>93.093000000000004</c:v>
                </c:pt>
                <c:pt idx="38">
                  <c:v>219.46799999999999</c:v>
                </c:pt>
                <c:pt idx="39">
                  <c:v>110.18600000000001</c:v>
                </c:pt>
                <c:pt idx="40">
                  <c:v>66.533000000000001</c:v>
                </c:pt>
                <c:pt idx="41">
                  <c:v>59.006</c:v>
                </c:pt>
                <c:pt idx="42">
                  <c:v>51.48</c:v>
                </c:pt>
                <c:pt idx="43">
                  <c:v>44.856999999999999</c:v>
                </c:pt>
                <c:pt idx="44">
                  <c:v>41.545000000000002</c:v>
                </c:pt>
                <c:pt idx="45">
                  <c:v>40.04</c:v>
                </c:pt>
                <c:pt idx="46">
                  <c:v>29.202000000000002</c:v>
                </c:pt>
                <c:pt idx="47">
                  <c:v>74.058999999999997</c:v>
                </c:pt>
                <c:pt idx="48">
                  <c:v>14.752000000000001</c:v>
                </c:pt>
                <c:pt idx="49">
                  <c:v>34.018999999999998</c:v>
                </c:pt>
                <c:pt idx="50">
                  <c:v>16.257000000000001</c:v>
                </c:pt>
                <c:pt idx="51">
                  <c:v>20.773</c:v>
                </c:pt>
                <c:pt idx="52">
                  <c:v>17.16</c:v>
                </c:pt>
                <c:pt idx="53">
                  <c:v>14.451000000000001</c:v>
                </c:pt>
                <c:pt idx="54">
                  <c:v>21.074000000000002</c:v>
                </c:pt>
                <c:pt idx="55">
                  <c:v>13.848000000000001</c:v>
                </c:pt>
                <c:pt idx="56">
                  <c:v>111.991</c:v>
                </c:pt>
                <c:pt idx="57">
                  <c:v>202.661</c:v>
                </c:pt>
                <c:pt idx="58">
                  <c:v>121.66</c:v>
                </c:pt>
                <c:pt idx="59">
                  <c:v>46.423000000000002</c:v>
                </c:pt>
                <c:pt idx="60">
                  <c:v>75.236999999999995</c:v>
                </c:pt>
                <c:pt idx="61">
                  <c:v>60.19</c:v>
                </c:pt>
                <c:pt idx="62">
                  <c:v>63.390999999999998</c:v>
                </c:pt>
                <c:pt idx="63">
                  <c:v>48.984000000000002</c:v>
                </c:pt>
                <c:pt idx="64">
                  <c:v>20.170000000000002</c:v>
                </c:pt>
                <c:pt idx="65">
                  <c:v>24.012</c:v>
                </c:pt>
                <c:pt idx="66">
                  <c:v>15.688000000000001</c:v>
                </c:pt>
                <c:pt idx="67">
                  <c:v>19.850000000000001</c:v>
                </c:pt>
                <c:pt idx="68">
                  <c:v>25.613</c:v>
                </c:pt>
                <c:pt idx="69">
                  <c:v>18.888999999999999</c:v>
                </c:pt>
                <c:pt idx="70">
                  <c:v>22.091000000000001</c:v>
                </c:pt>
                <c:pt idx="71">
                  <c:v>19.53</c:v>
                </c:pt>
                <c:pt idx="72">
                  <c:v>17.609000000000002</c:v>
                </c:pt>
                <c:pt idx="73">
                  <c:v>8.6440000000000001</c:v>
                </c:pt>
                <c:pt idx="74">
                  <c:v>17.289000000000001</c:v>
                </c:pt>
                <c:pt idx="75">
                  <c:v>114.93600000000001</c:v>
                </c:pt>
                <c:pt idx="76">
                  <c:v>231.02600000000001</c:v>
                </c:pt>
                <c:pt idx="77">
                  <c:v>141.256</c:v>
                </c:pt>
                <c:pt idx="78">
                  <c:v>62.046999999999997</c:v>
                </c:pt>
                <c:pt idx="79">
                  <c:v>56.106000000000002</c:v>
                </c:pt>
                <c:pt idx="80">
                  <c:v>87.79</c:v>
                </c:pt>
                <c:pt idx="81">
                  <c:v>58.747</c:v>
                </c:pt>
                <c:pt idx="82">
                  <c:v>49.506</c:v>
                </c:pt>
                <c:pt idx="83">
                  <c:v>37.624000000000002</c:v>
                </c:pt>
                <c:pt idx="84">
                  <c:v>52.146000000000001</c:v>
                </c:pt>
                <c:pt idx="85">
                  <c:v>24.422999999999998</c:v>
                </c:pt>
                <c:pt idx="86">
                  <c:v>19.141999999999999</c:v>
                </c:pt>
                <c:pt idx="87">
                  <c:v>14.522</c:v>
                </c:pt>
                <c:pt idx="88">
                  <c:v>13.201000000000001</c:v>
                </c:pt>
                <c:pt idx="89">
                  <c:v>17.821999999999999</c:v>
                </c:pt>
                <c:pt idx="90">
                  <c:v>13.862</c:v>
                </c:pt>
                <c:pt idx="91">
                  <c:v>5.9409999999999998</c:v>
                </c:pt>
                <c:pt idx="92">
                  <c:v>21.122</c:v>
                </c:pt>
                <c:pt idx="93">
                  <c:v>13.201000000000001</c:v>
                </c:pt>
                <c:pt idx="94">
                  <c:v>116.17100000000001</c:v>
                </c:pt>
                <c:pt idx="95">
                  <c:v>254.773</c:v>
                </c:pt>
                <c:pt idx="96">
                  <c:v>163.453</c:v>
                </c:pt>
                <c:pt idx="97">
                  <c:v>56.345999999999997</c:v>
                </c:pt>
                <c:pt idx="98">
                  <c:v>62.904000000000003</c:v>
                </c:pt>
                <c:pt idx="99">
                  <c:v>85.491</c:v>
                </c:pt>
                <c:pt idx="100">
                  <c:v>44.445999999999998</c:v>
                </c:pt>
                <c:pt idx="101">
                  <c:v>60.475000000000001</c:v>
                </c:pt>
                <c:pt idx="102">
                  <c:v>32.787999999999997</c:v>
                </c:pt>
                <c:pt idx="103">
                  <c:v>41.045000000000002</c:v>
                </c:pt>
                <c:pt idx="104">
                  <c:v>41.774000000000001</c:v>
                </c:pt>
                <c:pt idx="105">
                  <c:v>30.844999999999999</c:v>
                </c:pt>
                <c:pt idx="106">
                  <c:v>23.800999999999998</c:v>
                </c:pt>
                <c:pt idx="107">
                  <c:v>19.672999999999998</c:v>
                </c:pt>
                <c:pt idx="108">
                  <c:v>23.800999999999998</c:v>
                </c:pt>
                <c:pt idx="109">
                  <c:v>14.087</c:v>
                </c:pt>
                <c:pt idx="110">
                  <c:v>13.358000000000001</c:v>
                </c:pt>
                <c:pt idx="111">
                  <c:v>19.187000000000001</c:v>
                </c:pt>
                <c:pt idx="112">
                  <c:v>9.9580000000000002</c:v>
                </c:pt>
                <c:pt idx="113">
                  <c:v>109.292</c:v>
                </c:pt>
                <c:pt idx="114">
                  <c:v>207.58099999999999</c:v>
                </c:pt>
                <c:pt idx="115">
                  <c:v>143.60900000000001</c:v>
                </c:pt>
                <c:pt idx="116">
                  <c:v>43.953000000000003</c:v>
                </c:pt>
                <c:pt idx="117">
                  <c:v>62.231000000000002</c:v>
                </c:pt>
                <c:pt idx="118">
                  <c:v>86.165999999999997</c:v>
                </c:pt>
                <c:pt idx="119">
                  <c:v>46.128999999999998</c:v>
                </c:pt>
                <c:pt idx="120">
                  <c:v>50.481000000000002</c:v>
                </c:pt>
                <c:pt idx="121">
                  <c:v>31.768000000000001</c:v>
                </c:pt>
                <c:pt idx="122">
                  <c:v>40.472000000000001</c:v>
                </c:pt>
                <c:pt idx="123">
                  <c:v>14.361000000000001</c:v>
                </c:pt>
                <c:pt idx="124">
                  <c:v>27.416</c:v>
                </c:pt>
                <c:pt idx="125">
                  <c:v>20.888999999999999</c:v>
                </c:pt>
                <c:pt idx="126">
                  <c:v>20.018000000000001</c:v>
                </c:pt>
                <c:pt idx="127">
                  <c:v>13.491</c:v>
                </c:pt>
                <c:pt idx="128">
                  <c:v>17.841999999999999</c:v>
                </c:pt>
                <c:pt idx="129">
                  <c:v>18.713000000000001</c:v>
                </c:pt>
                <c:pt idx="130">
                  <c:v>10.444000000000001</c:v>
                </c:pt>
                <c:pt idx="131">
                  <c:v>5.657</c:v>
                </c:pt>
                <c:pt idx="132">
                  <c:v>121.414</c:v>
                </c:pt>
                <c:pt idx="133">
                  <c:v>234.01300000000001</c:v>
                </c:pt>
                <c:pt idx="134">
                  <c:v>162.36199999999999</c:v>
                </c:pt>
                <c:pt idx="135">
                  <c:v>62.121000000000002</c:v>
                </c:pt>
                <c:pt idx="136">
                  <c:v>50.472999999999999</c:v>
                </c:pt>
                <c:pt idx="137">
                  <c:v>69.180000000000007</c:v>
                </c:pt>
                <c:pt idx="138">
                  <c:v>59.298000000000002</c:v>
                </c:pt>
                <c:pt idx="139">
                  <c:v>28.943000000000001</c:v>
                </c:pt>
                <c:pt idx="140">
                  <c:v>32.472000000000001</c:v>
                </c:pt>
                <c:pt idx="141">
                  <c:v>28.59</c:v>
                </c:pt>
                <c:pt idx="142">
                  <c:v>46.238</c:v>
                </c:pt>
                <c:pt idx="143">
                  <c:v>53.296999999999997</c:v>
                </c:pt>
                <c:pt idx="144">
                  <c:v>19.059999999999999</c:v>
                </c:pt>
                <c:pt idx="145">
                  <c:v>24.001000000000001</c:v>
                </c:pt>
                <c:pt idx="146">
                  <c:v>10.589</c:v>
                </c:pt>
                <c:pt idx="147">
                  <c:v>14.824</c:v>
                </c:pt>
                <c:pt idx="148">
                  <c:v>15.882999999999999</c:v>
                </c:pt>
                <c:pt idx="149">
                  <c:v>17.295000000000002</c:v>
                </c:pt>
                <c:pt idx="150">
                  <c:v>15.177</c:v>
                </c:pt>
                <c:pt idx="151">
                  <c:v>115.77500000000001</c:v>
                </c:pt>
                <c:pt idx="152">
                  <c:v>192.52799999999999</c:v>
                </c:pt>
                <c:pt idx="153">
                  <c:v>163.10900000000001</c:v>
                </c:pt>
                <c:pt idx="154">
                  <c:v>95.332999999999998</c:v>
                </c:pt>
                <c:pt idx="155">
                  <c:v>55.113999999999997</c:v>
                </c:pt>
                <c:pt idx="156">
                  <c:v>75.596000000000004</c:v>
                </c:pt>
                <c:pt idx="157">
                  <c:v>50.646000000000001</c:v>
                </c:pt>
                <c:pt idx="158">
                  <c:v>32.026000000000003</c:v>
                </c:pt>
                <c:pt idx="159">
                  <c:v>35.378</c:v>
                </c:pt>
                <c:pt idx="160">
                  <c:v>21.227</c:v>
                </c:pt>
                <c:pt idx="161">
                  <c:v>32.026000000000003</c:v>
                </c:pt>
                <c:pt idx="162">
                  <c:v>23.832999999999998</c:v>
                </c:pt>
                <c:pt idx="163">
                  <c:v>28.673999999999999</c:v>
                </c:pt>
                <c:pt idx="164">
                  <c:v>20.109000000000002</c:v>
                </c:pt>
                <c:pt idx="165">
                  <c:v>13.779</c:v>
                </c:pt>
                <c:pt idx="166">
                  <c:v>12.289</c:v>
                </c:pt>
                <c:pt idx="167">
                  <c:v>12.289</c:v>
                </c:pt>
                <c:pt idx="168">
                  <c:v>14.523</c:v>
                </c:pt>
                <c:pt idx="169">
                  <c:v>5.2140000000000004</c:v>
                </c:pt>
                <c:pt idx="170">
                  <c:v>88.631</c:v>
                </c:pt>
                <c:pt idx="171">
                  <c:v>201.57300000000001</c:v>
                </c:pt>
                <c:pt idx="172">
                  <c:v>166.31700000000001</c:v>
                </c:pt>
                <c:pt idx="173">
                  <c:v>63.231000000000002</c:v>
                </c:pt>
                <c:pt idx="174">
                  <c:v>77.793000000000006</c:v>
                </c:pt>
                <c:pt idx="175">
                  <c:v>66.680000000000007</c:v>
                </c:pt>
                <c:pt idx="176">
                  <c:v>64.381</c:v>
                </c:pt>
                <c:pt idx="177">
                  <c:v>66.680000000000007</c:v>
                </c:pt>
                <c:pt idx="178">
                  <c:v>31.041</c:v>
                </c:pt>
                <c:pt idx="179">
                  <c:v>22.227</c:v>
                </c:pt>
                <c:pt idx="180">
                  <c:v>21.077000000000002</c:v>
                </c:pt>
                <c:pt idx="181">
                  <c:v>16.094999999999999</c:v>
                </c:pt>
                <c:pt idx="182">
                  <c:v>27.591999999999999</c:v>
                </c:pt>
                <c:pt idx="183">
                  <c:v>14.946</c:v>
                </c:pt>
                <c:pt idx="184">
                  <c:v>19.544</c:v>
                </c:pt>
                <c:pt idx="185">
                  <c:v>22.227</c:v>
                </c:pt>
                <c:pt idx="186">
                  <c:v>15.712</c:v>
                </c:pt>
                <c:pt idx="187">
                  <c:v>17.245000000000001</c:v>
                </c:pt>
                <c:pt idx="188">
                  <c:v>9.9640000000000004</c:v>
                </c:pt>
                <c:pt idx="189">
                  <c:v>96.186999999999998</c:v>
                </c:pt>
                <c:pt idx="190">
                  <c:v>197.53800000000001</c:v>
                </c:pt>
                <c:pt idx="191">
                  <c:v>161.608</c:v>
                </c:pt>
                <c:pt idx="192">
                  <c:v>106.67400000000001</c:v>
                </c:pt>
                <c:pt idx="193">
                  <c:v>47.268999999999998</c:v>
                </c:pt>
                <c:pt idx="194">
                  <c:v>71.542000000000002</c:v>
                </c:pt>
                <c:pt idx="195">
                  <c:v>41.2</c:v>
                </c:pt>
                <c:pt idx="196">
                  <c:v>35.131999999999998</c:v>
                </c:pt>
                <c:pt idx="197">
                  <c:v>50.462000000000003</c:v>
                </c:pt>
                <c:pt idx="198">
                  <c:v>21.558</c:v>
                </c:pt>
                <c:pt idx="199">
                  <c:v>11.178000000000001</c:v>
                </c:pt>
                <c:pt idx="200">
                  <c:v>16.448</c:v>
                </c:pt>
                <c:pt idx="201">
                  <c:v>19.003</c:v>
                </c:pt>
                <c:pt idx="202">
                  <c:v>22.356999999999999</c:v>
                </c:pt>
                <c:pt idx="203">
                  <c:v>19.323</c:v>
                </c:pt>
                <c:pt idx="204">
                  <c:v>21.079000000000001</c:v>
                </c:pt>
                <c:pt idx="205">
                  <c:v>14.851000000000001</c:v>
                </c:pt>
                <c:pt idx="206">
                  <c:v>17.247</c:v>
                </c:pt>
                <c:pt idx="207">
                  <c:v>8.7829999999999995</c:v>
                </c:pt>
                <c:pt idx="208">
                  <c:v>94.215999999999994</c:v>
                </c:pt>
                <c:pt idx="209">
                  <c:v>208.047</c:v>
                </c:pt>
                <c:pt idx="210">
                  <c:v>157.65799999999999</c:v>
                </c:pt>
                <c:pt idx="211">
                  <c:v>110.67</c:v>
                </c:pt>
                <c:pt idx="212">
                  <c:v>60.899000000000001</c:v>
                </c:pt>
                <c:pt idx="213">
                  <c:v>67.391000000000005</c:v>
                </c:pt>
                <c:pt idx="214">
                  <c:v>46.061</c:v>
                </c:pt>
                <c:pt idx="215">
                  <c:v>43.588000000000001</c:v>
                </c:pt>
                <c:pt idx="216">
                  <c:v>46.679000000000002</c:v>
                </c:pt>
                <c:pt idx="217">
                  <c:v>28.748999999999999</c:v>
                </c:pt>
                <c:pt idx="218">
                  <c:v>12.675000000000001</c:v>
                </c:pt>
                <c:pt idx="219">
                  <c:v>26.895</c:v>
                </c:pt>
                <c:pt idx="220">
                  <c:v>20.094000000000001</c:v>
                </c:pt>
                <c:pt idx="221">
                  <c:v>27.821999999999999</c:v>
                </c:pt>
                <c:pt idx="222">
                  <c:v>18.856999999999999</c:v>
                </c:pt>
                <c:pt idx="223">
                  <c:v>17.001999999999999</c:v>
                </c:pt>
                <c:pt idx="224">
                  <c:v>11.747</c:v>
                </c:pt>
                <c:pt idx="225">
                  <c:v>11.129</c:v>
                </c:pt>
                <c:pt idx="226">
                  <c:v>10.201000000000001</c:v>
                </c:pt>
                <c:pt idx="227">
                  <c:v>118.708</c:v>
                </c:pt>
                <c:pt idx="228">
                  <c:v>203.46100000000001</c:v>
                </c:pt>
                <c:pt idx="229">
                  <c:v>167.97399999999999</c:v>
                </c:pt>
                <c:pt idx="230">
                  <c:v>57.118000000000002</c:v>
                </c:pt>
                <c:pt idx="231">
                  <c:v>101.054</c:v>
                </c:pt>
                <c:pt idx="232">
                  <c:v>66.242999999999995</c:v>
                </c:pt>
                <c:pt idx="233">
                  <c:v>59.822000000000003</c:v>
                </c:pt>
                <c:pt idx="234">
                  <c:v>70.637</c:v>
                </c:pt>
                <c:pt idx="235">
                  <c:v>30.417999999999999</c:v>
                </c:pt>
                <c:pt idx="236">
                  <c:v>16.561</c:v>
                </c:pt>
                <c:pt idx="237">
                  <c:v>19.603000000000002</c:v>
                </c:pt>
                <c:pt idx="238">
                  <c:v>16.561</c:v>
                </c:pt>
                <c:pt idx="239">
                  <c:v>20.616</c:v>
                </c:pt>
                <c:pt idx="240">
                  <c:v>25.347999999999999</c:v>
                </c:pt>
                <c:pt idx="241">
                  <c:v>15.209</c:v>
                </c:pt>
                <c:pt idx="242">
                  <c:v>19.603000000000002</c:v>
                </c:pt>
                <c:pt idx="243">
                  <c:v>16.222999999999999</c:v>
                </c:pt>
                <c:pt idx="244">
                  <c:v>11.491</c:v>
                </c:pt>
                <c:pt idx="245">
                  <c:v>14.532999999999999</c:v>
                </c:pt>
                <c:pt idx="246">
                  <c:v>110.18300000000001</c:v>
                </c:pt>
                <c:pt idx="247">
                  <c:v>219.01900000000001</c:v>
                </c:pt>
                <c:pt idx="248">
                  <c:v>167.43700000000001</c:v>
                </c:pt>
                <c:pt idx="249">
                  <c:v>142.881</c:v>
                </c:pt>
                <c:pt idx="250">
                  <c:v>62.624000000000002</c:v>
                </c:pt>
                <c:pt idx="251">
                  <c:v>55.701999999999998</c:v>
                </c:pt>
                <c:pt idx="252">
                  <c:v>29.498999999999999</c:v>
                </c:pt>
                <c:pt idx="253">
                  <c:v>52.901000000000003</c:v>
                </c:pt>
                <c:pt idx="254">
                  <c:v>49.11</c:v>
                </c:pt>
                <c:pt idx="255">
                  <c:v>30.323</c:v>
                </c:pt>
                <c:pt idx="256">
                  <c:v>13.678000000000001</c:v>
                </c:pt>
                <c:pt idx="257">
                  <c:v>26.533000000000001</c:v>
                </c:pt>
                <c:pt idx="258">
                  <c:v>12.853999999999999</c:v>
                </c:pt>
                <c:pt idx="259">
                  <c:v>34.607999999999997</c:v>
                </c:pt>
                <c:pt idx="260">
                  <c:v>21.917999999999999</c:v>
                </c:pt>
                <c:pt idx="261">
                  <c:v>17.303999999999998</c:v>
                </c:pt>
                <c:pt idx="262">
                  <c:v>16.149999999999999</c:v>
                </c:pt>
                <c:pt idx="263">
                  <c:v>15.656000000000001</c:v>
                </c:pt>
                <c:pt idx="264">
                  <c:v>8.57</c:v>
                </c:pt>
                <c:pt idx="265">
                  <c:v>107.285</c:v>
                </c:pt>
                <c:pt idx="266">
                  <c:v>207.36099999999999</c:v>
                </c:pt>
                <c:pt idx="267">
                  <c:v>154.87700000000001</c:v>
                </c:pt>
                <c:pt idx="268">
                  <c:v>70.457999999999998</c:v>
                </c:pt>
                <c:pt idx="269">
                  <c:v>64.376000000000005</c:v>
                </c:pt>
                <c:pt idx="270">
                  <c:v>64.034000000000006</c:v>
                </c:pt>
                <c:pt idx="271">
                  <c:v>47.265999999999998</c:v>
                </c:pt>
                <c:pt idx="272">
                  <c:v>45.682000000000002</c:v>
                </c:pt>
                <c:pt idx="273">
                  <c:v>33.502000000000002</c:v>
                </c:pt>
                <c:pt idx="274">
                  <c:v>29.524999999999999</c:v>
                </c:pt>
                <c:pt idx="275">
                  <c:v>26.611000000000001</c:v>
                </c:pt>
                <c:pt idx="276">
                  <c:v>22.742000000000001</c:v>
                </c:pt>
                <c:pt idx="277">
                  <c:v>21.140999999999998</c:v>
                </c:pt>
                <c:pt idx="278">
                  <c:v>20.888999999999999</c:v>
                </c:pt>
                <c:pt idx="279">
                  <c:v>18.135999999999999</c:v>
                </c:pt>
                <c:pt idx="280">
                  <c:v>17.056999999999999</c:v>
                </c:pt>
                <c:pt idx="281">
                  <c:v>14.448</c:v>
                </c:pt>
                <c:pt idx="282">
                  <c:v>14.375999999999999</c:v>
                </c:pt>
                <c:pt idx="283">
                  <c:v>10.849</c:v>
                </c:pt>
                <c:pt idx="284">
                  <c:v>102.01600000000001</c:v>
                </c:pt>
              </c:numCache>
            </c:numRef>
          </c:xVal>
          <c:yVal>
            <c:numRef>
              <c:f>Sheet1!$P$2:$P$286</c:f>
              <c:numCache>
                <c:formatCode>General</c:formatCode>
                <c:ptCount val="285"/>
                <c:pt idx="266">
                  <c:v>1</c:v>
                </c:pt>
                <c:pt idx="267">
                  <c:v>2</c:v>
                </c:pt>
                <c:pt idx="268">
                  <c:v>3</c:v>
                </c:pt>
                <c:pt idx="269">
                  <c:v>4</c:v>
                </c:pt>
                <c:pt idx="270">
                  <c:v>5</c:v>
                </c:pt>
                <c:pt idx="271">
                  <c:v>6</c:v>
                </c:pt>
                <c:pt idx="272">
                  <c:v>7</c:v>
                </c:pt>
                <c:pt idx="273">
                  <c:v>8</c:v>
                </c:pt>
                <c:pt idx="274">
                  <c:v>9</c:v>
                </c:pt>
                <c:pt idx="275">
                  <c:v>10</c:v>
                </c:pt>
                <c:pt idx="276">
                  <c:v>11</c:v>
                </c:pt>
                <c:pt idx="277">
                  <c:v>12</c:v>
                </c:pt>
                <c:pt idx="278">
                  <c:v>13</c:v>
                </c:pt>
                <c:pt idx="279">
                  <c:v>14</c:v>
                </c:pt>
                <c:pt idx="280">
                  <c:v>15</c:v>
                </c:pt>
                <c:pt idx="281">
                  <c:v>16</c:v>
                </c:pt>
                <c:pt idx="282">
                  <c:v>17</c:v>
                </c:pt>
                <c:pt idx="283">
                  <c:v>18</c:v>
                </c:pt>
                <c:pt idx="284">
                  <c:v>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2-7F9D-4617-BBCC-2FF8A38FFD9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84868303"/>
        <c:axId val="1"/>
      </c:scatterChart>
      <c:valAx>
        <c:axId val="984868303"/>
        <c:scaling>
          <c:orientation val="minMax"/>
          <c:max val="350"/>
          <c:min val="0"/>
        </c:scaling>
        <c:delete val="0"/>
        <c:axPos val="t"/>
        <c:numFmt formatCode="General" sourceLinked="1"/>
        <c:majorTickMark val="out"/>
        <c:minorTickMark val="out"/>
        <c:tickLblPos val="none"/>
        <c:spPr>
          <a:ln w="2970">
            <a:solidFill>
              <a:schemeClr val="tx1"/>
            </a:solidFill>
            <a:prstDash val="solid"/>
          </a:ln>
        </c:spPr>
        <c:crossAx val="1"/>
        <c:crosses val="autoZero"/>
        <c:crossBetween val="midCat"/>
        <c:majorUnit val="10"/>
        <c:minorUnit val="5"/>
      </c:valAx>
      <c:valAx>
        <c:axId val="1"/>
        <c:scaling>
          <c:orientation val="maxMin"/>
          <c:max val="19"/>
        </c:scaling>
        <c:delete val="0"/>
        <c:axPos val="l"/>
        <c:majorGridlines>
          <c:spPr>
            <a:ln w="2970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none"/>
        <c:minorTickMark val="none"/>
        <c:tickLblPos val="none"/>
        <c:spPr>
          <a:ln w="5939">
            <a:noFill/>
          </a:ln>
        </c:spPr>
        <c:crossAx val="984868303"/>
        <c:crosses val="autoZero"/>
        <c:crossBetween val="midCat"/>
        <c:majorUnit val="1"/>
      </c:valAx>
      <c:spPr>
        <a:noFill/>
        <a:ln w="23757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2151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Novotvary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List1!$B$2:$B$17</c:f>
              <c:numCache>
                <c:formatCode>General</c:formatCode>
                <c:ptCount val="16"/>
                <c:pt idx="0">
                  <c:v>257.53847707429861</c:v>
                </c:pt>
                <c:pt idx="1">
                  <c:v>287.46431850410539</c:v>
                </c:pt>
                <c:pt idx="2">
                  <c:v>276.50352884299133</c:v>
                </c:pt>
                <c:pt idx="3">
                  <c:v>273.26915026921745</c:v>
                </c:pt>
                <c:pt idx="4">
                  <c:v>299.25947456936024</c:v>
                </c:pt>
                <c:pt idx="5">
                  <c:v>331.06201254327908</c:v>
                </c:pt>
                <c:pt idx="6">
                  <c:v>288.82018927300516</c:v>
                </c:pt>
                <c:pt idx="7">
                  <c:v>269.55120093468281</c:v>
                </c:pt>
                <c:pt idx="8">
                  <c:v>246.77862259395334</c:v>
                </c:pt>
                <c:pt idx="9">
                  <c:v>294.89009911258967</c:v>
                </c:pt>
                <c:pt idx="10">
                  <c:v>267.62783441068791</c:v>
                </c:pt>
                <c:pt idx="11">
                  <c:v>285.72180245463602</c:v>
                </c:pt>
                <c:pt idx="12">
                  <c:v>295.23120639846383</c:v>
                </c:pt>
                <c:pt idx="13">
                  <c:v>309.44679706130142</c:v>
                </c:pt>
                <c:pt idx="15">
                  <c:v>284.19472159422168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4-468A-AC74-B9B20C723D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Nemoci oběhové soustavy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List1!$C$2:$C$17</c:f>
              <c:numCache>
                <c:formatCode>General</c:formatCode>
                <c:ptCount val="16"/>
                <c:pt idx="0">
                  <c:v>329.78360395665817</c:v>
                </c:pt>
                <c:pt idx="1">
                  <c:v>401.32752335040965</c:v>
                </c:pt>
                <c:pt idx="2">
                  <c:v>357.37341873601707</c:v>
                </c:pt>
                <c:pt idx="3">
                  <c:v>348.84674260978761</c:v>
                </c:pt>
                <c:pt idx="4">
                  <c:v>438.46743486432194</c:v>
                </c:pt>
                <c:pt idx="5">
                  <c:v>463.75010748481793</c:v>
                </c:pt>
                <c:pt idx="6">
                  <c:v>435.80017414404961</c:v>
                </c:pt>
                <c:pt idx="7">
                  <c:v>385.50100117076823</c:v>
                </c:pt>
                <c:pt idx="8">
                  <c:v>433.07954054189878</c:v>
                </c:pt>
                <c:pt idx="9">
                  <c:v>364.07805638611671</c:v>
                </c:pt>
                <c:pt idx="10">
                  <c:v>374.82536044022339</c:v>
                </c:pt>
                <c:pt idx="11">
                  <c:v>436.18881782118768</c:v>
                </c:pt>
                <c:pt idx="12">
                  <c:v>361.44636444872219</c:v>
                </c:pt>
                <c:pt idx="13">
                  <c:v>454.78875126172045</c:v>
                </c:pt>
                <c:pt idx="15">
                  <c:v>395.82790893463181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4-468A-AC74-B9B20C723D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Nemoci dýchací soustavy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List1!$D$2:$D$17</c:f>
              <c:numCache>
                <c:formatCode>General</c:formatCode>
                <c:ptCount val="16"/>
                <c:pt idx="0">
                  <c:v>79.872370201922067</c:v>
                </c:pt>
                <c:pt idx="1">
                  <c:v>93.585025557150132</c:v>
                </c:pt>
                <c:pt idx="2">
                  <c:v>96.914750178640048</c:v>
                </c:pt>
                <c:pt idx="3">
                  <c:v>77.140154307711597</c:v>
                </c:pt>
                <c:pt idx="4">
                  <c:v>105.37556872313351</c:v>
                </c:pt>
                <c:pt idx="5">
                  <c:v>108.37674471119904</c:v>
                </c:pt>
                <c:pt idx="6">
                  <c:v>97.168830266270263</c:v>
                </c:pt>
                <c:pt idx="7">
                  <c:v>91.352442600144954</c:v>
                </c:pt>
                <c:pt idx="8">
                  <c:v>93.539744021490264</c:v>
                </c:pt>
                <c:pt idx="9">
                  <c:v>98.301754304148574</c:v>
                </c:pt>
                <c:pt idx="10">
                  <c:v>103.13023721259972</c:v>
                </c:pt>
                <c:pt idx="11">
                  <c:v>101.24781682038017</c:v>
                </c:pt>
                <c:pt idx="12">
                  <c:v>83.588010354084417</c:v>
                </c:pt>
                <c:pt idx="13">
                  <c:v>116.19084956974237</c:v>
                </c:pt>
                <c:pt idx="15">
                  <c:v>96.344824429565833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404-468A-AC74-B9B20C723D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Nemoci trávicí soustavy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List1!$E$2:$E$17</c:f>
              <c:numCache>
                <c:formatCode>General</c:formatCode>
                <c:ptCount val="16"/>
                <c:pt idx="0">
                  <c:v>46.384390394749289</c:v>
                </c:pt>
                <c:pt idx="1">
                  <c:v>50.622485984743896</c:v>
                </c:pt>
                <c:pt idx="2">
                  <c:v>46.289997257429185</c:v>
                </c:pt>
                <c:pt idx="3">
                  <c:v>46.41834226528114</c:v>
                </c:pt>
                <c:pt idx="4">
                  <c:v>56.389784549436712</c:v>
                </c:pt>
                <c:pt idx="5">
                  <c:v>62.297886393356805</c:v>
                </c:pt>
                <c:pt idx="6">
                  <c:v>62.595081253034486</c:v>
                </c:pt>
                <c:pt idx="7">
                  <c:v>47.945806383239919</c:v>
                </c:pt>
                <c:pt idx="8">
                  <c:v>49.014315992479425</c:v>
                </c:pt>
                <c:pt idx="9">
                  <c:v>45.625024160842543</c:v>
                </c:pt>
                <c:pt idx="10">
                  <c:v>63.350352888276973</c:v>
                </c:pt>
                <c:pt idx="11">
                  <c:v>62.052289161728012</c:v>
                </c:pt>
                <c:pt idx="12">
                  <c:v>69.045121664719346</c:v>
                </c:pt>
                <c:pt idx="13">
                  <c:v>81.354384469851894</c:v>
                </c:pt>
                <c:pt idx="15">
                  <c:v>57.270395051297612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404-468A-AC74-B9B20C723DD2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Poranění a otravy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List1!$F$2:$F$17</c:f>
              <c:numCache>
                <c:formatCode>General</c:formatCode>
                <c:ptCount val="16"/>
                <c:pt idx="0">
                  <c:v>59.117182342577685</c:v>
                </c:pt>
                <c:pt idx="1">
                  <c:v>63.119497830458876</c:v>
                </c:pt>
                <c:pt idx="2">
                  <c:v>56.829136399640568</c:v>
                </c:pt>
                <c:pt idx="3">
                  <c:v>72.130890738254919</c:v>
                </c:pt>
                <c:pt idx="4">
                  <c:v>77.121679432205269</c:v>
                </c:pt>
                <c:pt idx="5">
                  <c:v>68.074927667528044</c:v>
                </c:pt>
                <c:pt idx="6">
                  <c:v>88.051099889863892</c:v>
                </c:pt>
                <c:pt idx="7">
                  <c:v>63.090871167798412</c:v>
                </c:pt>
                <c:pt idx="8">
                  <c:v>65.21726402875376</c:v>
                </c:pt>
                <c:pt idx="9">
                  <c:v>66.414555950298308</c:v>
                </c:pt>
                <c:pt idx="10">
                  <c:v>65.819610409883268</c:v>
                </c:pt>
                <c:pt idx="11">
                  <c:v>84.550137430960447</c:v>
                </c:pt>
                <c:pt idx="12">
                  <c:v>72.454671932568857</c:v>
                </c:pt>
                <c:pt idx="13">
                  <c:v>86.780296040800181</c:v>
                </c:pt>
                <c:pt idx="15">
                  <c:v>69.426050469981163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404-468A-AC74-B9B20C723DD2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COVID–19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List1!$G$2:$G$17</c:f>
              <c:numCache>
                <c:formatCode>General</c:formatCode>
                <c:ptCount val="16"/>
                <c:pt idx="0">
                  <c:v>17.703090869851582</c:v>
                </c:pt>
                <c:pt idx="1">
                  <c:v>15.466163042548658</c:v>
                </c:pt>
                <c:pt idx="2">
                  <c:v>17.494022532432762</c:v>
                </c:pt>
                <c:pt idx="3">
                  <c:v>24.595948763507067</c:v>
                </c:pt>
                <c:pt idx="4">
                  <c:v>15.454611912304749</c:v>
                </c:pt>
                <c:pt idx="5">
                  <c:v>13.117753812084606</c:v>
                </c:pt>
                <c:pt idx="6">
                  <c:v>13.053694967492694</c:v>
                </c:pt>
                <c:pt idx="7">
                  <c:v>18.479695967249441</c:v>
                </c:pt>
                <c:pt idx="8">
                  <c:v>22.6231034314353</c:v>
                </c:pt>
                <c:pt idx="9">
                  <c:v>15.010495979087498</c:v>
                </c:pt>
                <c:pt idx="10">
                  <c:v>17.279016494219409</c:v>
                </c:pt>
                <c:pt idx="11">
                  <c:v>16.757065304048318</c:v>
                </c:pt>
                <c:pt idx="12">
                  <c:v>16.06746874855974</c:v>
                </c:pt>
                <c:pt idx="13">
                  <c:v>13.795255544021238</c:v>
                </c:pt>
                <c:pt idx="15">
                  <c:v>16.807819838179714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404-468A-AC74-B9B20C723DD2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List1!$H$2:$H$17</c:f>
              <c:numCache>
                <c:formatCode>General</c:formatCode>
                <c:ptCount val="16"/>
                <c:pt idx="0">
                  <c:v>169.67540954021325</c:v>
                </c:pt>
                <c:pt idx="1">
                  <c:v>195.56042340882303</c:v>
                </c:pt>
                <c:pt idx="2">
                  <c:v>225.95921748469797</c:v>
                </c:pt>
                <c:pt idx="3">
                  <c:v>204.71926104404974</c:v>
                </c:pt>
                <c:pt idx="4">
                  <c:v>226.36310058165515</c:v>
                </c:pt>
                <c:pt idx="5">
                  <c:v>246.45887409046736</c:v>
                </c:pt>
                <c:pt idx="6">
                  <c:v>161.17969506456544</c:v>
                </c:pt>
                <c:pt idx="7">
                  <c:v>148.68484651035106</c:v>
                </c:pt>
                <c:pt idx="8">
                  <c:v>152.13921685574169</c:v>
                </c:pt>
                <c:pt idx="9">
                  <c:v>163.65895461235428</c:v>
                </c:pt>
                <c:pt idx="10">
                  <c:v>146.5787579305142</c:v>
                </c:pt>
                <c:pt idx="11">
                  <c:v>142.93720331317851</c:v>
                </c:pt>
                <c:pt idx="12">
                  <c:v>181.18799380514392</c:v>
                </c:pt>
                <c:pt idx="13">
                  <c:v>164.70600359243718</c:v>
                </c:pt>
                <c:pt idx="15">
                  <c:v>178.9582603306188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404-468A-AC74-B9B20C723D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"/>
        <c:overlap val="100"/>
        <c:axId val="812745000"/>
        <c:axId val="812742704"/>
      </c:barChart>
      <c:catAx>
        <c:axId val="81274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2704"/>
        <c:crosses val="autoZero"/>
        <c:auto val="1"/>
        <c:lblAlgn val="ctr"/>
        <c:lblOffset val="100"/>
        <c:noMultiLvlLbl val="0"/>
      </c:catAx>
      <c:valAx>
        <c:axId val="812742704"/>
        <c:scaling>
          <c:orientation val="minMax"/>
          <c:max val="14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5000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chr. rev. srdeční choroby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List1!$B$2:$B$17</c:f>
              <c:numCache>
                <c:formatCode>General</c:formatCode>
                <c:ptCount val="16"/>
                <c:pt idx="0">
                  <c:v>1.6</c:v>
                </c:pt>
                <c:pt idx="1">
                  <c:v>2.6</c:v>
                </c:pt>
                <c:pt idx="2">
                  <c:v>0.9</c:v>
                </c:pt>
                <c:pt idx="3">
                  <c:v>1.6</c:v>
                </c:pt>
                <c:pt idx="4">
                  <c:v>0.7</c:v>
                </c:pt>
                <c:pt idx="5">
                  <c:v>0.5</c:v>
                </c:pt>
                <c:pt idx="6">
                  <c:v>2.2000000000000002</c:v>
                </c:pt>
                <c:pt idx="7">
                  <c:v>5</c:v>
                </c:pt>
                <c:pt idx="8">
                  <c:v>0.7</c:v>
                </c:pt>
                <c:pt idx="9">
                  <c:v>1.9</c:v>
                </c:pt>
                <c:pt idx="10">
                  <c:v>0.5</c:v>
                </c:pt>
                <c:pt idx="11">
                  <c:v>1.3</c:v>
                </c:pt>
                <c:pt idx="12">
                  <c:v>0.7</c:v>
                </c:pt>
                <c:pt idx="13">
                  <c:v>0.2</c:v>
                </c:pt>
                <c:pt idx="15">
                  <c:v>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4-468A-AC74-B9B20C723D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hyper. nemoci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List1!$C$2:$C$17</c:f>
              <c:numCache>
                <c:formatCode>General</c:formatCode>
                <c:ptCount val="16"/>
                <c:pt idx="0">
                  <c:v>28.1</c:v>
                </c:pt>
                <c:pt idx="1">
                  <c:v>42.2</c:v>
                </c:pt>
                <c:pt idx="2">
                  <c:v>34.299999999999997</c:v>
                </c:pt>
                <c:pt idx="3">
                  <c:v>38.4</c:v>
                </c:pt>
                <c:pt idx="4">
                  <c:v>26.3</c:v>
                </c:pt>
                <c:pt idx="5">
                  <c:v>36.200000000000003</c:v>
                </c:pt>
                <c:pt idx="6">
                  <c:v>47.7</c:v>
                </c:pt>
                <c:pt idx="7">
                  <c:v>23.8</c:v>
                </c:pt>
                <c:pt idx="8">
                  <c:v>28.1</c:v>
                </c:pt>
                <c:pt idx="9">
                  <c:v>37</c:v>
                </c:pt>
                <c:pt idx="10">
                  <c:v>20.8</c:v>
                </c:pt>
                <c:pt idx="11">
                  <c:v>30.5</c:v>
                </c:pt>
                <c:pt idx="12">
                  <c:v>49.7</c:v>
                </c:pt>
                <c:pt idx="13">
                  <c:v>39.200000000000003</c:v>
                </c:pt>
                <c:pt idx="15">
                  <c:v>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4-468A-AC74-B9B20C723D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isc. nem. srdeční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List1!$D$2:$D$17</c:f>
              <c:numCache>
                <c:formatCode>General</c:formatCode>
                <c:ptCount val="16"/>
                <c:pt idx="0">
                  <c:v>175.6</c:v>
                </c:pt>
                <c:pt idx="1">
                  <c:v>194.2</c:v>
                </c:pt>
                <c:pt idx="2">
                  <c:v>139.80000000000001</c:v>
                </c:pt>
                <c:pt idx="3">
                  <c:v>155.1</c:v>
                </c:pt>
                <c:pt idx="4">
                  <c:v>210.7</c:v>
                </c:pt>
                <c:pt idx="5">
                  <c:v>223.9</c:v>
                </c:pt>
                <c:pt idx="6">
                  <c:v>192.1</c:v>
                </c:pt>
                <c:pt idx="7">
                  <c:v>187.5</c:v>
                </c:pt>
                <c:pt idx="8">
                  <c:v>197.6</c:v>
                </c:pt>
                <c:pt idx="9">
                  <c:v>176</c:v>
                </c:pt>
                <c:pt idx="10">
                  <c:v>165.2</c:v>
                </c:pt>
                <c:pt idx="11">
                  <c:v>183.9</c:v>
                </c:pt>
                <c:pt idx="12">
                  <c:v>146.30000000000001</c:v>
                </c:pt>
                <c:pt idx="13">
                  <c:v>162.1</c:v>
                </c:pt>
                <c:pt idx="15">
                  <c:v>177.9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404-468A-AC74-B9B20C723D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nem. pli. oběhu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List1!$E$2:$E$17</c:f>
              <c:numCache>
                <c:formatCode>General</c:formatCode>
                <c:ptCount val="16"/>
                <c:pt idx="0">
                  <c:v>6.5</c:v>
                </c:pt>
                <c:pt idx="1">
                  <c:v>6.1</c:v>
                </c:pt>
                <c:pt idx="2">
                  <c:v>9.1</c:v>
                </c:pt>
                <c:pt idx="3">
                  <c:v>7.8</c:v>
                </c:pt>
                <c:pt idx="4">
                  <c:v>7.5</c:v>
                </c:pt>
                <c:pt idx="5">
                  <c:v>7.2</c:v>
                </c:pt>
                <c:pt idx="6">
                  <c:v>3.5</c:v>
                </c:pt>
                <c:pt idx="7">
                  <c:v>8.8000000000000007</c:v>
                </c:pt>
                <c:pt idx="8">
                  <c:v>5.2</c:v>
                </c:pt>
                <c:pt idx="9">
                  <c:v>12.6</c:v>
                </c:pt>
                <c:pt idx="10">
                  <c:v>10.8</c:v>
                </c:pt>
                <c:pt idx="11">
                  <c:v>11.1</c:v>
                </c:pt>
                <c:pt idx="12">
                  <c:v>8.9</c:v>
                </c:pt>
                <c:pt idx="13">
                  <c:v>3.9</c:v>
                </c:pt>
                <c:pt idx="15">
                  <c:v>7.6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404-468A-AC74-B9B20C723DD2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jin. srd. onemocnění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List1!$F$2:$F$17</c:f>
              <c:numCache>
                <c:formatCode>General</c:formatCode>
                <c:ptCount val="16"/>
                <c:pt idx="0">
                  <c:v>55.9</c:v>
                </c:pt>
                <c:pt idx="1">
                  <c:v>76.599999999999994</c:v>
                </c:pt>
                <c:pt idx="2">
                  <c:v>118.9</c:v>
                </c:pt>
                <c:pt idx="3">
                  <c:v>69.2</c:v>
                </c:pt>
                <c:pt idx="4">
                  <c:v>104.2</c:v>
                </c:pt>
                <c:pt idx="5">
                  <c:v>92.3</c:v>
                </c:pt>
                <c:pt idx="6">
                  <c:v>85.9</c:v>
                </c:pt>
                <c:pt idx="7">
                  <c:v>74.599999999999994</c:v>
                </c:pt>
                <c:pt idx="8">
                  <c:v>123</c:v>
                </c:pt>
                <c:pt idx="9">
                  <c:v>77.900000000000006</c:v>
                </c:pt>
                <c:pt idx="10">
                  <c:v>99.9</c:v>
                </c:pt>
                <c:pt idx="11">
                  <c:v>126</c:v>
                </c:pt>
                <c:pt idx="12">
                  <c:v>91.1</c:v>
                </c:pt>
                <c:pt idx="13">
                  <c:v>159.80000000000001</c:v>
                </c:pt>
                <c:pt idx="15">
                  <c:v>96.6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404-468A-AC74-B9B20C723DD2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cév. nem. mozku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List1!$G$2:$G$17</c:f>
              <c:numCache>
                <c:formatCode>General</c:formatCode>
                <c:ptCount val="16"/>
                <c:pt idx="0">
                  <c:v>40.200000000000003</c:v>
                </c:pt>
                <c:pt idx="1">
                  <c:v>56.5</c:v>
                </c:pt>
                <c:pt idx="2">
                  <c:v>41.8</c:v>
                </c:pt>
                <c:pt idx="3">
                  <c:v>58.6</c:v>
                </c:pt>
                <c:pt idx="4">
                  <c:v>67.599999999999994</c:v>
                </c:pt>
                <c:pt idx="5">
                  <c:v>76</c:v>
                </c:pt>
                <c:pt idx="6">
                  <c:v>75.599999999999994</c:v>
                </c:pt>
                <c:pt idx="7">
                  <c:v>51.4</c:v>
                </c:pt>
                <c:pt idx="8">
                  <c:v>55.8</c:v>
                </c:pt>
                <c:pt idx="9">
                  <c:v>40.799999999999997</c:v>
                </c:pt>
                <c:pt idx="10">
                  <c:v>57.2</c:v>
                </c:pt>
                <c:pt idx="11">
                  <c:v>62.4</c:v>
                </c:pt>
                <c:pt idx="12">
                  <c:v>49.7</c:v>
                </c:pt>
                <c:pt idx="13">
                  <c:v>57.9</c:v>
                </c:pt>
                <c:pt idx="15">
                  <c:v>55.3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404-468A-AC74-B9B20C723DD2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nem. tepen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List1!$H$2:$H$17</c:f>
              <c:numCache>
                <c:formatCode>General</c:formatCode>
                <c:ptCount val="16"/>
                <c:pt idx="0">
                  <c:v>18.2</c:v>
                </c:pt>
                <c:pt idx="1">
                  <c:v>19.899999999999999</c:v>
                </c:pt>
                <c:pt idx="2">
                  <c:v>10</c:v>
                </c:pt>
                <c:pt idx="3">
                  <c:v>14.8</c:v>
                </c:pt>
                <c:pt idx="4">
                  <c:v>18.2</c:v>
                </c:pt>
                <c:pt idx="5">
                  <c:v>20.3</c:v>
                </c:pt>
                <c:pt idx="6">
                  <c:v>20.6</c:v>
                </c:pt>
                <c:pt idx="7">
                  <c:v>29.7</c:v>
                </c:pt>
                <c:pt idx="8">
                  <c:v>21.9</c:v>
                </c:pt>
                <c:pt idx="9">
                  <c:v>14.6</c:v>
                </c:pt>
                <c:pt idx="10">
                  <c:v>18.5</c:v>
                </c:pt>
                <c:pt idx="11">
                  <c:v>17.899999999999999</c:v>
                </c:pt>
                <c:pt idx="12">
                  <c:v>11.7</c:v>
                </c:pt>
                <c:pt idx="13">
                  <c:v>27.3</c:v>
                </c:pt>
                <c:pt idx="15">
                  <c:v>19.2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404-468A-AC74-B9B20C723DD2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nem. nez. jinde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List1!$I$2:$I$17</c:f>
              <c:numCache>
                <c:formatCode>0.00</c:formatCode>
                <c:ptCount val="16"/>
                <c:pt idx="0">
                  <c:v>3.6555199899848412</c:v>
                </c:pt>
                <c:pt idx="1">
                  <c:v>3.3662936403206754</c:v>
                </c:pt>
                <c:pt idx="2">
                  <c:v>2.6649273831443203</c:v>
                </c:pt>
                <c:pt idx="3">
                  <c:v>3.2768607236311831</c:v>
                </c:pt>
                <c:pt idx="4">
                  <c:v>3.2780315340249531</c:v>
                </c:pt>
                <c:pt idx="5">
                  <c:v>7.2652688276168282</c:v>
                </c:pt>
                <c:pt idx="6">
                  <c:v>8.1435719070543406</c:v>
                </c:pt>
                <c:pt idx="7">
                  <c:v>4.3766283173939629</c:v>
                </c:pt>
                <c:pt idx="8">
                  <c:v>0.74324344888473504</c:v>
                </c:pt>
                <c:pt idx="9">
                  <c:v>3.3361651720718428</c:v>
                </c:pt>
                <c:pt idx="10">
                  <c:v>1.8563101821135712</c:v>
                </c:pt>
                <c:pt idx="11">
                  <c:v>3.0980090910304838</c:v>
                </c:pt>
                <c:pt idx="12">
                  <c:v>3.3318299970729552</c:v>
                </c:pt>
                <c:pt idx="13">
                  <c:v>4.3365284350490256</c:v>
                </c:pt>
                <c:pt idx="15">
                  <c:v>3.6954693170997808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11-4588-A8D3-2F1BA3DB71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"/>
        <c:overlap val="100"/>
        <c:axId val="812745000"/>
        <c:axId val="812742704"/>
      </c:barChart>
      <c:catAx>
        <c:axId val="81274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2704"/>
        <c:crosses val="autoZero"/>
        <c:auto val="1"/>
        <c:lblAlgn val="ctr"/>
        <c:lblOffset val="100"/>
        <c:noMultiLvlLbl val="0"/>
      </c:catAx>
      <c:valAx>
        <c:axId val="812742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5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Novotvary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List1!$B$2:$B$17</c:f>
              <c:numCache>
                <c:formatCode>General</c:formatCode>
                <c:ptCount val="16"/>
                <c:pt idx="0">
                  <c:v>221.82998294268873</c:v>
                </c:pt>
                <c:pt idx="1">
                  <c:v>232.84774034513273</c:v>
                </c:pt>
                <c:pt idx="2">
                  <c:v>239.46469884419807</c:v>
                </c:pt>
                <c:pt idx="3">
                  <c:v>232.32762413796252</c:v>
                </c:pt>
                <c:pt idx="4">
                  <c:v>248.87432645078366</c:v>
                </c:pt>
                <c:pt idx="5">
                  <c:v>275.56677899595786</c:v>
                </c:pt>
                <c:pt idx="6">
                  <c:v>230.51569511065</c:v>
                </c:pt>
                <c:pt idx="7">
                  <c:v>234.75225774436032</c:v>
                </c:pt>
                <c:pt idx="8">
                  <c:v>207.03795941944125</c:v>
                </c:pt>
                <c:pt idx="9">
                  <c:v>218.49662295022461</c:v>
                </c:pt>
                <c:pt idx="10">
                  <c:v>223.58074040075309</c:v>
                </c:pt>
                <c:pt idx="11">
                  <c:v>217.28438289513159</c:v>
                </c:pt>
                <c:pt idx="12">
                  <c:v>209.05792893371313</c:v>
                </c:pt>
                <c:pt idx="13">
                  <c:v>232.22819680918136</c:v>
                </c:pt>
                <c:pt idx="15">
                  <c:v>230.22467231156679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4-468A-AC74-B9B20C723D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Nemoci oběhové soustavy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List1!$C$2:$C$17</c:f>
              <c:numCache>
                <c:formatCode>General</c:formatCode>
                <c:ptCount val="16"/>
                <c:pt idx="0">
                  <c:v>344.96421066323046</c:v>
                </c:pt>
                <c:pt idx="1">
                  <c:v>417.63014554920017</c:v>
                </c:pt>
                <c:pt idx="2">
                  <c:v>337.55634065137633</c:v>
                </c:pt>
                <c:pt idx="3">
                  <c:v>378.03019996345216</c:v>
                </c:pt>
                <c:pt idx="4">
                  <c:v>415.22739059009768</c:v>
                </c:pt>
                <c:pt idx="5">
                  <c:v>475.14494591741004</c:v>
                </c:pt>
                <c:pt idx="6">
                  <c:v>415.74019199450373</c:v>
                </c:pt>
                <c:pt idx="7">
                  <c:v>395.01597939755567</c:v>
                </c:pt>
                <c:pt idx="8">
                  <c:v>441.33988020711712</c:v>
                </c:pt>
                <c:pt idx="9">
                  <c:v>404.76209780258125</c:v>
                </c:pt>
                <c:pt idx="10">
                  <c:v>406.17500102978403</c:v>
                </c:pt>
                <c:pt idx="11">
                  <c:v>418.49869171884552</c:v>
                </c:pt>
                <c:pt idx="12">
                  <c:v>388.75956524967705</c:v>
                </c:pt>
                <c:pt idx="13">
                  <c:v>470.87162697645499</c:v>
                </c:pt>
                <c:pt idx="15">
                  <c:v>408.2066776151529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4-468A-AC74-B9B20C723D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Nemoci dýchací soustavy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List1!$D$2:$D$17</c:f>
              <c:numCache>
                <c:formatCode>General</c:formatCode>
                <c:ptCount val="16"/>
                <c:pt idx="0">
                  <c:v>61.666444377469396</c:v>
                </c:pt>
                <c:pt idx="1">
                  <c:v>65.941401019226447</c:v>
                </c:pt>
                <c:pt idx="2">
                  <c:v>81.651174685186078</c:v>
                </c:pt>
                <c:pt idx="3">
                  <c:v>57.402801598570413</c:v>
                </c:pt>
                <c:pt idx="4">
                  <c:v>101.44475137410657</c:v>
                </c:pt>
                <c:pt idx="5">
                  <c:v>90.571417683818467</c:v>
                </c:pt>
                <c:pt idx="6">
                  <c:v>81.677348479866922</c:v>
                </c:pt>
                <c:pt idx="7">
                  <c:v>66.00248790880714</c:v>
                </c:pt>
                <c:pt idx="8">
                  <c:v>65.414362868528258</c:v>
                </c:pt>
                <c:pt idx="9">
                  <c:v>60.693024546042302</c:v>
                </c:pt>
                <c:pt idx="10">
                  <c:v>76.780676915566204</c:v>
                </c:pt>
                <c:pt idx="11">
                  <c:v>81.577981430282932</c:v>
                </c:pt>
                <c:pt idx="12">
                  <c:v>47.573242577850301</c:v>
                </c:pt>
                <c:pt idx="13">
                  <c:v>86.72643888774985</c:v>
                </c:pt>
                <c:pt idx="15">
                  <c:v>72.649395459683191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404-468A-AC74-B9B20C723D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Nemoci trávicí soustavy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List1!$E$2:$E$17</c:f>
              <c:numCache>
                <c:formatCode>General</c:formatCode>
                <c:ptCount val="16"/>
                <c:pt idx="0">
                  <c:v>31.131802184554584</c:v>
                </c:pt>
                <c:pt idx="1">
                  <c:v>34.800526247754341</c:v>
                </c:pt>
                <c:pt idx="2">
                  <c:v>36.409427216094713</c:v>
                </c:pt>
                <c:pt idx="3">
                  <c:v>39.918842071264713</c:v>
                </c:pt>
                <c:pt idx="4">
                  <c:v>33.353070505475301</c:v>
                </c:pt>
                <c:pt idx="5">
                  <c:v>42.952718722032508</c:v>
                </c:pt>
                <c:pt idx="6">
                  <c:v>43.509322366421124</c:v>
                </c:pt>
                <c:pt idx="7">
                  <c:v>36.776360565262337</c:v>
                </c:pt>
                <c:pt idx="8">
                  <c:v>36.212027835288708</c:v>
                </c:pt>
                <c:pt idx="9">
                  <c:v>29.750178270879918</c:v>
                </c:pt>
                <c:pt idx="10">
                  <c:v>42.237934207322915</c:v>
                </c:pt>
                <c:pt idx="11">
                  <c:v>52.863543490224998</c:v>
                </c:pt>
                <c:pt idx="12">
                  <c:v>41.595450864866166</c:v>
                </c:pt>
                <c:pt idx="13">
                  <c:v>53.656409326931076</c:v>
                </c:pt>
                <c:pt idx="15">
                  <c:v>39.948153930188077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404-468A-AC74-B9B20C723DD2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Poranění a otravy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List1!$F$2:$F$17</c:f>
              <c:numCache>
                <c:formatCode>General</c:formatCode>
                <c:ptCount val="16"/>
                <c:pt idx="0">
                  <c:v>24.079934430456095</c:v>
                </c:pt>
                <c:pt idx="1">
                  <c:v>29.183527747967371</c:v>
                </c:pt>
                <c:pt idx="2">
                  <c:v>29.184651186533873</c:v>
                </c:pt>
                <c:pt idx="3">
                  <c:v>27.785144622005365</c:v>
                </c:pt>
                <c:pt idx="4">
                  <c:v>33.1528697783491</c:v>
                </c:pt>
                <c:pt idx="5">
                  <c:v>31.552805685057105</c:v>
                </c:pt>
                <c:pt idx="6">
                  <c:v>35.967981584856588</c:v>
                </c:pt>
                <c:pt idx="7">
                  <c:v>34.259020177857927</c:v>
                </c:pt>
                <c:pt idx="8">
                  <c:v>27.198506552632651</c:v>
                </c:pt>
                <c:pt idx="9">
                  <c:v>24.923479971703021</c:v>
                </c:pt>
                <c:pt idx="10">
                  <c:v>29.174302575162628</c:v>
                </c:pt>
                <c:pt idx="11">
                  <c:v>38.661338738004694</c:v>
                </c:pt>
                <c:pt idx="12">
                  <c:v>28.049167012322506</c:v>
                </c:pt>
                <c:pt idx="13">
                  <c:v>29.317291326888437</c:v>
                </c:pt>
                <c:pt idx="15">
                  <c:v>29.438328234655749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404-468A-AC74-B9B20C723DD2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COVID–19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List1!$G$2:$G$17</c:f>
              <c:numCache>
                <c:formatCode>General</c:formatCode>
                <c:ptCount val="16"/>
                <c:pt idx="0">
                  <c:v>13.839267591799516</c:v>
                </c:pt>
                <c:pt idx="1">
                  <c:v>15.427626487192503</c:v>
                </c:pt>
                <c:pt idx="2">
                  <c:v>14.157943247990206</c:v>
                </c:pt>
                <c:pt idx="3">
                  <c:v>18.361577416707242</c:v>
                </c:pt>
                <c:pt idx="4">
                  <c:v>5.6580866540674135</c:v>
                </c:pt>
                <c:pt idx="5">
                  <c:v>14.252454580891122</c:v>
                </c:pt>
                <c:pt idx="6">
                  <c:v>19.346050434512772</c:v>
                </c:pt>
                <c:pt idx="7">
                  <c:v>14.327335137712087</c:v>
                </c:pt>
                <c:pt idx="8">
                  <c:v>12.099253040422113</c:v>
                </c:pt>
                <c:pt idx="9">
                  <c:v>14.747713836830735</c:v>
                </c:pt>
                <c:pt idx="10">
                  <c:v>14.111597259556618</c:v>
                </c:pt>
                <c:pt idx="11">
                  <c:v>10.940829897428152</c:v>
                </c:pt>
                <c:pt idx="12">
                  <c:v>14.527152182333003</c:v>
                </c:pt>
                <c:pt idx="13">
                  <c:v>15.812453276774953</c:v>
                </c:pt>
                <c:pt idx="15">
                  <c:v>14.47579765611057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404-468A-AC74-B9B20C723DD2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List1!$H$2:$H$17</c:f>
              <c:numCache>
                <c:formatCode>General</c:formatCode>
                <c:ptCount val="16"/>
                <c:pt idx="0">
                  <c:v>175.52109330328369</c:v>
                </c:pt>
                <c:pt idx="1">
                  <c:v>211.82731752620583</c:v>
                </c:pt>
                <c:pt idx="2">
                  <c:v>242.55826428011233</c:v>
                </c:pt>
                <c:pt idx="3">
                  <c:v>219.61831715343044</c:v>
                </c:pt>
                <c:pt idx="4">
                  <c:v>236.8142504842676</c:v>
                </c:pt>
                <c:pt idx="5">
                  <c:v>254.32442154703529</c:v>
                </c:pt>
                <c:pt idx="6">
                  <c:v>179.47401892733384</c:v>
                </c:pt>
                <c:pt idx="7">
                  <c:v>186.36521487214998</c:v>
                </c:pt>
                <c:pt idx="8">
                  <c:v>162.87215973920652</c:v>
                </c:pt>
                <c:pt idx="9">
                  <c:v>212.59647931133384</c:v>
                </c:pt>
                <c:pt idx="10">
                  <c:v>148.21822054760167</c:v>
                </c:pt>
                <c:pt idx="11">
                  <c:v>157.91520579305848</c:v>
                </c:pt>
                <c:pt idx="12">
                  <c:v>204.38714325213434</c:v>
                </c:pt>
                <c:pt idx="13">
                  <c:v>171.92482883142486</c:v>
                </c:pt>
                <c:pt idx="15">
                  <c:v>192.31358579749386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404-468A-AC74-B9B20C723D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"/>
        <c:overlap val="100"/>
        <c:axId val="812745000"/>
        <c:axId val="812742704"/>
      </c:barChart>
      <c:catAx>
        <c:axId val="81274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2704"/>
        <c:crosses val="autoZero"/>
        <c:auto val="1"/>
        <c:lblAlgn val="ctr"/>
        <c:lblOffset val="100"/>
        <c:noMultiLvlLbl val="0"/>
      </c:catAx>
      <c:valAx>
        <c:axId val="812742704"/>
        <c:scaling>
          <c:orientation val="minMax"/>
          <c:max val="14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5000"/>
        <c:crosses val="autoZero"/>
        <c:crossBetween val="between"/>
        <c:majorUnit val="10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chr. rev. srdeční choroby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List1!$B$2:$B$17</c:f>
              <c:numCache>
                <c:formatCode>General</c:formatCode>
                <c:ptCount val="16"/>
                <c:pt idx="0">
                  <c:v>2.2999999999999998</c:v>
                </c:pt>
                <c:pt idx="1">
                  <c:v>2.6</c:v>
                </c:pt>
                <c:pt idx="2">
                  <c:v>1.5</c:v>
                </c:pt>
                <c:pt idx="3">
                  <c:v>2.6</c:v>
                </c:pt>
                <c:pt idx="4">
                  <c:v>2.1</c:v>
                </c:pt>
                <c:pt idx="5">
                  <c:v>1.1000000000000001</c:v>
                </c:pt>
                <c:pt idx="6">
                  <c:v>4.9000000000000004</c:v>
                </c:pt>
                <c:pt idx="7">
                  <c:v>6</c:v>
                </c:pt>
                <c:pt idx="8">
                  <c:v>3.3</c:v>
                </c:pt>
                <c:pt idx="9">
                  <c:v>2.9</c:v>
                </c:pt>
                <c:pt idx="10">
                  <c:v>0.9</c:v>
                </c:pt>
                <c:pt idx="11">
                  <c:v>1.1000000000000001</c:v>
                </c:pt>
                <c:pt idx="12">
                  <c:v>2.1</c:v>
                </c:pt>
                <c:pt idx="13">
                  <c:v>1.7</c:v>
                </c:pt>
                <c:pt idx="15">
                  <c:v>2.2999999999999998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C89-46D0-B6BF-2B4640A45A7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hyper. nemoci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List1!$C$2:$C$17</c:f>
              <c:numCache>
                <c:formatCode>General</c:formatCode>
                <c:ptCount val="16"/>
                <c:pt idx="0">
                  <c:v>50.6</c:v>
                </c:pt>
                <c:pt idx="1">
                  <c:v>67.400000000000006</c:v>
                </c:pt>
                <c:pt idx="2">
                  <c:v>44</c:v>
                </c:pt>
                <c:pt idx="3">
                  <c:v>61.2</c:v>
                </c:pt>
                <c:pt idx="4">
                  <c:v>45</c:v>
                </c:pt>
                <c:pt idx="5">
                  <c:v>55.2</c:v>
                </c:pt>
                <c:pt idx="6">
                  <c:v>57.1</c:v>
                </c:pt>
                <c:pt idx="7">
                  <c:v>28.8</c:v>
                </c:pt>
                <c:pt idx="8">
                  <c:v>39.1</c:v>
                </c:pt>
                <c:pt idx="9">
                  <c:v>56.4</c:v>
                </c:pt>
                <c:pt idx="10">
                  <c:v>29.3</c:v>
                </c:pt>
                <c:pt idx="11">
                  <c:v>40.9</c:v>
                </c:pt>
                <c:pt idx="12">
                  <c:v>78.2</c:v>
                </c:pt>
                <c:pt idx="13">
                  <c:v>51.9</c:v>
                </c:pt>
                <c:pt idx="15">
                  <c:v>50.5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C89-46D0-B6BF-2B4640A45A7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isc. nem. srdeční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List1!$D$2:$D$17</c:f>
              <c:numCache>
                <c:formatCode>General</c:formatCode>
                <c:ptCount val="16"/>
                <c:pt idx="0">
                  <c:v>159.1</c:v>
                </c:pt>
                <c:pt idx="1">
                  <c:v>175.5</c:v>
                </c:pt>
                <c:pt idx="2">
                  <c:v>108</c:v>
                </c:pt>
                <c:pt idx="3">
                  <c:v>126.8</c:v>
                </c:pt>
                <c:pt idx="4">
                  <c:v>152.80000000000001</c:v>
                </c:pt>
                <c:pt idx="5">
                  <c:v>182</c:v>
                </c:pt>
                <c:pt idx="6">
                  <c:v>149.69999999999999</c:v>
                </c:pt>
                <c:pt idx="7">
                  <c:v>146.30000000000001</c:v>
                </c:pt>
                <c:pt idx="8">
                  <c:v>159.1</c:v>
                </c:pt>
                <c:pt idx="9">
                  <c:v>156.1</c:v>
                </c:pt>
                <c:pt idx="10">
                  <c:v>152.1</c:v>
                </c:pt>
                <c:pt idx="11">
                  <c:v>146.1</c:v>
                </c:pt>
                <c:pt idx="12">
                  <c:v>148</c:v>
                </c:pt>
                <c:pt idx="13">
                  <c:v>167.2</c:v>
                </c:pt>
                <c:pt idx="15">
                  <c:v>155.19999999999999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C89-46D0-B6BF-2B4640A45A7D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nem. pli. oběhu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List1!$E$2:$E$17</c:f>
              <c:numCache>
                <c:formatCode>General</c:formatCode>
                <c:ptCount val="16"/>
                <c:pt idx="0">
                  <c:v>6</c:v>
                </c:pt>
                <c:pt idx="1">
                  <c:v>8.3000000000000007</c:v>
                </c:pt>
                <c:pt idx="2">
                  <c:v>9.5</c:v>
                </c:pt>
                <c:pt idx="3">
                  <c:v>13.1</c:v>
                </c:pt>
                <c:pt idx="4">
                  <c:v>10.7</c:v>
                </c:pt>
                <c:pt idx="5">
                  <c:v>7.9</c:v>
                </c:pt>
                <c:pt idx="6">
                  <c:v>3.4</c:v>
                </c:pt>
                <c:pt idx="7">
                  <c:v>10.5</c:v>
                </c:pt>
                <c:pt idx="8">
                  <c:v>9.5</c:v>
                </c:pt>
                <c:pt idx="9">
                  <c:v>12.1</c:v>
                </c:pt>
                <c:pt idx="10">
                  <c:v>11.4</c:v>
                </c:pt>
                <c:pt idx="11">
                  <c:v>11</c:v>
                </c:pt>
                <c:pt idx="12">
                  <c:v>8.4</c:v>
                </c:pt>
                <c:pt idx="13">
                  <c:v>5.8</c:v>
                </c:pt>
                <c:pt idx="15">
                  <c:v>8.8000000000000007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C89-46D0-B6BF-2B4640A45A7D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jin. srd. onemocnění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List1!$F$2:$F$17</c:f>
              <c:numCache>
                <c:formatCode>General</c:formatCode>
                <c:ptCount val="16"/>
                <c:pt idx="0">
                  <c:v>63.3</c:v>
                </c:pt>
                <c:pt idx="1">
                  <c:v>74.599999999999994</c:v>
                </c:pt>
                <c:pt idx="2">
                  <c:v>109.8</c:v>
                </c:pt>
                <c:pt idx="3">
                  <c:v>91.3</c:v>
                </c:pt>
                <c:pt idx="4">
                  <c:v>93.5</c:v>
                </c:pt>
                <c:pt idx="5">
                  <c:v>102.3</c:v>
                </c:pt>
                <c:pt idx="6">
                  <c:v>83.3</c:v>
                </c:pt>
                <c:pt idx="7">
                  <c:v>92.5</c:v>
                </c:pt>
                <c:pt idx="8">
                  <c:v>133.19999999999999</c:v>
                </c:pt>
                <c:pt idx="9">
                  <c:v>99.1</c:v>
                </c:pt>
                <c:pt idx="10">
                  <c:v>128.69999999999999</c:v>
                </c:pt>
                <c:pt idx="11">
                  <c:v>131.6</c:v>
                </c:pt>
                <c:pt idx="12">
                  <c:v>78.8</c:v>
                </c:pt>
                <c:pt idx="13">
                  <c:v>163.6</c:v>
                </c:pt>
                <c:pt idx="15">
                  <c:v>104.4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C89-46D0-B6BF-2B4640A45A7D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cév. nem. mozku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List1!$G$2:$G$17</c:f>
              <c:numCache>
                <c:formatCode>General</c:formatCode>
                <c:ptCount val="16"/>
                <c:pt idx="0">
                  <c:v>44.5</c:v>
                </c:pt>
                <c:pt idx="1">
                  <c:v>66.3</c:v>
                </c:pt>
                <c:pt idx="2">
                  <c:v>50.4</c:v>
                </c:pt>
                <c:pt idx="3">
                  <c:v>62.3</c:v>
                </c:pt>
                <c:pt idx="4">
                  <c:v>91.2</c:v>
                </c:pt>
                <c:pt idx="5">
                  <c:v>93</c:v>
                </c:pt>
                <c:pt idx="6">
                  <c:v>89.5</c:v>
                </c:pt>
                <c:pt idx="7">
                  <c:v>62.5</c:v>
                </c:pt>
                <c:pt idx="8">
                  <c:v>73.599999999999994</c:v>
                </c:pt>
                <c:pt idx="9">
                  <c:v>62.8</c:v>
                </c:pt>
                <c:pt idx="10">
                  <c:v>67.900000000000006</c:v>
                </c:pt>
                <c:pt idx="11">
                  <c:v>62.7</c:v>
                </c:pt>
                <c:pt idx="12">
                  <c:v>58.7</c:v>
                </c:pt>
                <c:pt idx="13">
                  <c:v>54.8</c:v>
                </c:pt>
                <c:pt idx="15">
                  <c:v>64.2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3C89-46D0-B6BF-2B4640A45A7D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nem. tepen</c:v>
                </c:pt>
              </c:strCache>
            </c:strRef>
          </c:tx>
          <c:spPr>
            <a:solidFill>
              <a:schemeClr val="accent1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List1!$H$2:$H$17</c:f>
              <c:numCache>
                <c:formatCode>General</c:formatCode>
                <c:ptCount val="16"/>
                <c:pt idx="0">
                  <c:v>14.1</c:v>
                </c:pt>
                <c:pt idx="1">
                  <c:v>19.100000000000001</c:v>
                </c:pt>
                <c:pt idx="2">
                  <c:v>13</c:v>
                </c:pt>
                <c:pt idx="3">
                  <c:v>14.6</c:v>
                </c:pt>
                <c:pt idx="4">
                  <c:v>12.6</c:v>
                </c:pt>
                <c:pt idx="5">
                  <c:v>27.1</c:v>
                </c:pt>
                <c:pt idx="6">
                  <c:v>19.600000000000001</c:v>
                </c:pt>
                <c:pt idx="7">
                  <c:v>39.700000000000003</c:v>
                </c:pt>
                <c:pt idx="8">
                  <c:v>19.399999999999999</c:v>
                </c:pt>
                <c:pt idx="9">
                  <c:v>14.6</c:v>
                </c:pt>
                <c:pt idx="10">
                  <c:v>14.5</c:v>
                </c:pt>
                <c:pt idx="11">
                  <c:v>22.1</c:v>
                </c:pt>
                <c:pt idx="12">
                  <c:v>12.4</c:v>
                </c:pt>
                <c:pt idx="13">
                  <c:v>22.7</c:v>
                </c:pt>
                <c:pt idx="15">
                  <c:v>18.8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C89-46D0-B6BF-2B4640A45A7D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nem. nez. jinde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List1!$A$2:$A$17</c:f>
              <c:strCache>
                <c:ptCount val="16"/>
                <c:pt idx="0">
                  <c:v>PHA</c:v>
                </c:pt>
                <c:pt idx="1">
                  <c:v>STC</c:v>
                </c:pt>
                <c:pt idx="2">
                  <c:v>JHC</c:v>
                </c:pt>
                <c:pt idx="3">
                  <c:v>PLK</c:v>
                </c:pt>
                <c:pt idx="4">
                  <c:v>KVK</c:v>
                </c:pt>
                <c:pt idx="5">
                  <c:v>ULK</c:v>
                </c:pt>
                <c:pt idx="6">
                  <c:v>LBK</c:v>
                </c:pt>
                <c:pt idx="7">
                  <c:v>HKK</c:v>
                </c:pt>
                <c:pt idx="8">
                  <c:v>PAK</c:v>
                </c:pt>
                <c:pt idx="9">
                  <c:v>VYS</c:v>
                </c:pt>
                <c:pt idx="10">
                  <c:v>JMK</c:v>
                </c:pt>
                <c:pt idx="11">
                  <c:v>OLK</c:v>
                </c:pt>
                <c:pt idx="12">
                  <c:v>ZLK</c:v>
                </c:pt>
                <c:pt idx="13">
                  <c:v>MSK</c:v>
                </c:pt>
                <c:pt idx="15">
                  <c:v>ČR</c:v>
                </c:pt>
              </c:strCache>
            </c:strRef>
          </c:cat>
          <c:val>
            <c:numRef>
              <c:f>List1!$I$2:$I$17</c:f>
              <c:numCache>
                <c:formatCode>General</c:formatCode>
                <c:ptCount val="16"/>
                <c:pt idx="0">
                  <c:v>4.9000000000000004</c:v>
                </c:pt>
                <c:pt idx="1">
                  <c:v>3.6</c:v>
                </c:pt>
                <c:pt idx="2">
                  <c:v>1.5</c:v>
                </c:pt>
                <c:pt idx="3">
                  <c:v>6</c:v>
                </c:pt>
                <c:pt idx="4">
                  <c:v>7.2</c:v>
                </c:pt>
                <c:pt idx="5">
                  <c:v>6.4</c:v>
                </c:pt>
                <c:pt idx="6">
                  <c:v>8.1999999999999993</c:v>
                </c:pt>
                <c:pt idx="7">
                  <c:v>8.9</c:v>
                </c:pt>
                <c:pt idx="8">
                  <c:v>4.0999999999999996</c:v>
                </c:pt>
                <c:pt idx="9">
                  <c:v>0.8</c:v>
                </c:pt>
                <c:pt idx="10">
                  <c:v>1.2</c:v>
                </c:pt>
                <c:pt idx="11">
                  <c:v>2.9</c:v>
                </c:pt>
                <c:pt idx="12">
                  <c:v>2.2000000000000002</c:v>
                </c:pt>
                <c:pt idx="13">
                  <c:v>3.1</c:v>
                </c:pt>
                <c:pt idx="1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3C89-46D0-B6BF-2B4640A45A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"/>
        <c:overlap val="100"/>
        <c:axId val="812745000"/>
        <c:axId val="812742704"/>
      </c:barChart>
      <c:catAx>
        <c:axId val="81274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2704"/>
        <c:crosses val="autoZero"/>
        <c:auto val="1"/>
        <c:lblAlgn val="ctr"/>
        <c:lblOffset val="100"/>
        <c:noMultiLvlLbl val="0"/>
      </c:catAx>
      <c:valAx>
        <c:axId val="812742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12745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7BD-4FFB-952B-CE3FC2CE62A7}"/>
              </c:ext>
            </c:extLst>
          </c:dPt>
          <c:dPt>
            <c:idx val="4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BD42-48AA-ABC2-BEAAB7D7FDCC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7BD-4FFB-952B-CE3FC2CE62A7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Zlínský kraj</c:v>
                </c:pt>
                <c:pt idx="2">
                  <c:v>Moravskoslezský kraj</c:v>
                </c:pt>
                <c:pt idx="3">
                  <c:v>Karlovarský kraj</c:v>
                </c:pt>
                <c:pt idx="4">
                  <c:v>Česká republika</c:v>
                </c:pt>
                <c:pt idx="5">
                  <c:v>Jihomoravský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Kraj Vysočina</c:v>
                </c:pt>
                <c:pt idx="9">
                  <c:v>Jihočeský kraj</c:v>
                </c:pt>
                <c:pt idx="10">
                  <c:v>Královéhradecký kraj</c:v>
                </c:pt>
                <c:pt idx="11">
                  <c:v>Středočeský kraj</c:v>
                </c:pt>
                <c:pt idx="12">
                  <c:v>Pardubický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</c:formatCode>
                <c:ptCount val="15"/>
                <c:pt idx="0">
                  <c:v>280.04465793740241</c:v>
                </c:pt>
                <c:pt idx="1">
                  <c:v>263.23852061864409</c:v>
                </c:pt>
                <c:pt idx="2">
                  <c:v>253.97858270144243</c:v>
                </c:pt>
                <c:pt idx="3">
                  <c:v>246.38983171582811</c:v>
                </c:pt>
                <c:pt idx="4">
                  <c:v>227.46548226214171</c:v>
                </c:pt>
                <c:pt idx="5">
                  <c:v>226.22101865673378</c:v>
                </c:pt>
                <c:pt idx="6">
                  <c:v>224.89914329588427</c:v>
                </c:pt>
                <c:pt idx="7">
                  <c:v>224.14135161629039</c:v>
                </c:pt>
                <c:pt idx="8">
                  <c:v>221.53416652964094</c:v>
                </c:pt>
                <c:pt idx="9">
                  <c:v>220.92864176255998</c:v>
                </c:pt>
                <c:pt idx="10">
                  <c:v>214.02805964476758</c:v>
                </c:pt>
                <c:pt idx="11">
                  <c:v>211.17833319173207</c:v>
                </c:pt>
                <c:pt idx="12">
                  <c:v>205.70794894647577</c:v>
                </c:pt>
                <c:pt idx="13">
                  <c:v>203.81902403732542</c:v>
                </c:pt>
                <c:pt idx="14">
                  <c:v>171.46873379977086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7BD-4FFB-952B-CE3FC2CE62A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7BD-4FFB-952B-CE3FC2CE62A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B7BD-4FFB-952B-CE3FC2CE62A7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Zlínský kraj</c:v>
                </c:pt>
                <c:pt idx="2">
                  <c:v>Moravskoslezský kraj</c:v>
                </c:pt>
                <c:pt idx="3">
                  <c:v>Karlovarský kraj</c:v>
                </c:pt>
                <c:pt idx="4">
                  <c:v>Česká republika</c:v>
                </c:pt>
                <c:pt idx="5">
                  <c:v>Jihomoravský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Kraj Vysočina</c:v>
                </c:pt>
                <c:pt idx="9">
                  <c:v>Jihočeský kraj</c:v>
                </c:pt>
                <c:pt idx="10">
                  <c:v>Královéhradecký kraj</c:v>
                </c:pt>
                <c:pt idx="11">
                  <c:v>Středočeský kraj</c:v>
                </c:pt>
                <c:pt idx="12">
                  <c:v>Pardubický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B7BD-4FFB-952B-CE3FC2CE62A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B7BD-4FFB-952B-CE3FC2CE62A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B7BD-4FFB-952B-CE3FC2CE62A7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Zlínský kraj</c:v>
                </c:pt>
                <c:pt idx="2">
                  <c:v>Moravskoslezský kraj</c:v>
                </c:pt>
                <c:pt idx="3">
                  <c:v>Karlovarský kraj</c:v>
                </c:pt>
                <c:pt idx="4">
                  <c:v>Česká republika</c:v>
                </c:pt>
                <c:pt idx="5">
                  <c:v>Jihomoravský kraj</c:v>
                </c:pt>
                <c:pt idx="6">
                  <c:v>Olomoucký kraj</c:v>
                </c:pt>
                <c:pt idx="7">
                  <c:v>Liberecký kraj</c:v>
                </c:pt>
                <c:pt idx="8">
                  <c:v>Kraj Vysočina</c:v>
                </c:pt>
                <c:pt idx="9">
                  <c:v>Jihočeský kraj</c:v>
                </c:pt>
                <c:pt idx="10">
                  <c:v>Královéhradecký kraj</c:v>
                </c:pt>
                <c:pt idx="11">
                  <c:v>Středočeský kraj</c:v>
                </c:pt>
                <c:pt idx="12">
                  <c:v>Pardubický kraj</c:v>
                </c:pt>
                <c:pt idx="13">
                  <c:v>Plzeňský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5" formatCode="#,##0">
                  <c:v>235.12190361563358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7BD-4FFB-952B-CE3FC2CE62A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579815903820426E-2"/>
          <c:y val="5.1857547158027352E-2"/>
          <c:w val="0.8257192226894412"/>
          <c:h val="0.9076160849852615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232C77"/>
            </a:solidFill>
            <a:ln>
              <a:noFill/>
            </a:ln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  <a:latin typeface="+mn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List1!$A$2:$A$13</c:f>
              <c:strCache>
                <c:ptCount val="12"/>
                <c:pt idx="0">
                  <c:v>Srdeční nemocii včetně CMP</c:v>
                </c:pt>
                <c:pt idx="1">
                  <c:v>Zhoubné nádory</c:v>
                </c:pt>
                <c:pt idx="2">
                  <c:v>Repirační onemocnění</c:v>
                </c:pt>
                <c:pt idx="3">
                  <c:v>Úrazy</c:v>
                </c:pt>
                <c:pt idx="4">
                  <c:v>COVID-19</c:v>
                </c:pt>
                <c:pt idx="5">
                  <c:v>Diabetes mellitus</c:v>
                </c:pt>
                <c:pt idx="6">
                  <c:v>Onemocnění jater</c:v>
                </c:pt>
                <c:pt idx="7">
                  <c:v>Alzheimer, demence, semilita</c:v>
                </c:pt>
                <c:pt idx="8">
                  <c:v>Onemocnění ledvin</c:v>
                </c:pt>
                <c:pt idx="9">
                  <c:v>Neurodegenerativní onemocnění</c:v>
                </c:pt>
                <c:pt idx="10">
                  <c:v>HIV / AID</c:v>
                </c:pt>
                <c:pt idx="11">
                  <c:v>Ostatní</c:v>
                </c:pt>
              </c:strCache>
            </c:strRef>
          </c:cat>
          <c:val>
            <c:numRef>
              <c:f>List1!$B$2:$B$13</c:f>
              <c:numCache>
                <c:formatCode>General</c:formatCode>
                <c:ptCount val="12"/>
                <c:pt idx="0">
                  <c:v>0.33377304410136149</c:v>
                </c:pt>
                <c:pt idx="1">
                  <c:v>0.24443033027164354</c:v>
                </c:pt>
                <c:pt idx="2">
                  <c:v>6.9800013028467195E-2</c:v>
                </c:pt>
                <c:pt idx="3">
                  <c:v>6.06312292358804E-2</c:v>
                </c:pt>
                <c:pt idx="4">
                  <c:v>5.3302716435411374E-2</c:v>
                </c:pt>
                <c:pt idx="5">
                  <c:v>3.722884502638265E-2</c:v>
                </c:pt>
                <c:pt idx="6">
                  <c:v>3.0046902481923002E-2</c:v>
                </c:pt>
                <c:pt idx="7">
                  <c:v>2.3288385121490458E-2</c:v>
                </c:pt>
                <c:pt idx="8">
                  <c:v>9.0059279525763793E-3</c:v>
                </c:pt>
                <c:pt idx="9">
                  <c:v>7.4425118884763209E-3</c:v>
                </c:pt>
                <c:pt idx="10">
                  <c:v>8.1427920005211382E-5</c:v>
                </c:pt>
                <c:pt idx="11" formatCode="#\ ##0.0">
                  <c:v>0.13096866653638201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CB-4403-B124-135C929B989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rgbClr val="C22728"/>
            </a:solidFill>
            <a:ln>
              <a:noFill/>
            </a:ln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List1!$A$2:$A$13</c:f>
              <c:strCache>
                <c:ptCount val="12"/>
                <c:pt idx="0">
                  <c:v>Srdeční nemocii včetně CMP</c:v>
                </c:pt>
                <c:pt idx="1">
                  <c:v>Zhoubné nádory</c:v>
                </c:pt>
                <c:pt idx="2">
                  <c:v>Repirační onemocnění</c:v>
                </c:pt>
                <c:pt idx="3">
                  <c:v>Úrazy</c:v>
                </c:pt>
                <c:pt idx="4">
                  <c:v>COVID-19</c:v>
                </c:pt>
                <c:pt idx="5">
                  <c:v>Diabetes mellitus</c:v>
                </c:pt>
                <c:pt idx="6">
                  <c:v>Onemocnění jater</c:v>
                </c:pt>
                <c:pt idx="7">
                  <c:v>Alzheimer, demence, semilita</c:v>
                </c:pt>
                <c:pt idx="8">
                  <c:v>Onemocnění ledvin</c:v>
                </c:pt>
                <c:pt idx="9">
                  <c:v>Neurodegenerativní onemocnění</c:v>
                </c:pt>
                <c:pt idx="10">
                  <c:v>HIV / AID</c:v>
                </c:pt>
                <c:pt idx="11">
                  <c:v>Ostatní</c:v>
                </c:pt>
              </c:strCache>
            </c:strRef>
          </c:cat>
          <c:val>
            <c:numRef>
              <c:f>List1!$C$2:$C$13</c:f>
              <c:numCache>
                <c:formatCode>General</c:formatCode>
                <c:ptCount val="12"/>
                <c:pt idx="0">
                  <c:v>0.39365808042166112</c:v>
                </c:pt>
                <c:pt idx="1">
                  <c:v>0.21249681203774548</c:v>
                </c:pt>
                <c:pt idx="2">
                  <c:v>6.0885828445124544E-2</c:v>
                </c:pt>
                <c:pt idx="3">
                  <c:v>2.9329252741647539E-2</c:v>
                </c:pt>
                <c:pt idx="4">
                  <c:v>4.6960809317351013E-2</c:v>
                </c:pt>
                <c:pt idx="5">
                  <c:v>4.3407294057638358E-2</c:v>
                </c:pt>
                <c:pt idx="6">
                  <c:v>1.5268213891014197E-2</c:v>
                </c:pt>
                <c:pt idx="7">
                  <c:v>5.139845277565247E-2</c:v>
                </c:pt>
                <c:pt idx="8">
                  <c:v>1.0048457026268809E-2</c:v>
                </c:pt>
                <c:pt idx="9">
                  <c:v>6.7329762815608266E-3</c:v>
                </c:pt>
                <c:pt idx="10">
                  <c:v>1.7002465357476835E-5</c:v>
                </c:pt>
                <c:pt idx="11" formatCode="#\ ##0.0">
                  <c:v>0.12979682053897815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CB-4403-B124-135C929B98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187488512"/>
        <c:axId val="187573760"/>
      </c:barChart>
      <c:catAx>
        <c:axId val="187488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187573760"/>
        <c:crosses val="autoZero"/>
        <c:auto val="1"/>
        <c:lblAlgn val="ctr"/>
        <c:lblOffset val="100"/>
        <c:noMultiLvlLbl val="0"/>
      </c:catAx>
      <c:valAx>
        <c:axId val="187573760"/>
        <c:scaling>
          <c:orientation val="minMax"/>
          <c:max val="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87488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579815903820426E-2"/>
          <c:y val="5.1857547158027352E-2"/>
          <c:w val="0.8257192226894412"/>
          <c:h val="0.9076160849852615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232C77"/>
            </a:solidFill>
            <a:ln>
              <a:noFill/>
            </a:ln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  <a:latin typeface="+mn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List1!$A$2:$A$13</c:f>
              <c:strCache>
                <c:ptCount val="12"/>
                <c:pt idx="0">
                  <c:v>Srdeční nemocii včetně CMP</c:v>
                </c:pt>
                <c:pt idx="1">
                  <c:v>Zhoubné nádory</c:v>
                </c:pt>
                <c:pt idx="2">
                  <c:v>Repirační onemocnění</c:v>
                </c:pt>
                <c:pt idx="3">
                  <c:v>Úrazy</c:v>
                </c:pt>
                <c:pt idx="4">
                  <c:v>COVID-19</c:v>
                </c:pt>
                <c:pt idx="5">
                  <c:v>Diabetes mellitus</c:v>
                </c:pt>
                <c:pt idx="6">
                  <c:v>Onemocnění jater</c:v>
                </c:pt>
                <c:pt idx="7">
                  <c:v>Alzheimer, demence, semilita</c:v>
                </c:pt>
                <c:pt idx="8">
                  <c:v>Onemocnění ledvin</c:v>
                </c:pt>
                <c:pt idx="9">
                  <c:v>Neurodegenerativní onemocnění</c:v>
                </c:pt>
                <c:pt idx="10">
                  <c:v>HIV / AID</c:v>
                </c:pt>
                <c:pt idx="11">
                  <c:v>Ostatní</c:v>
                </c:pt>
              </c:strCache>
            </c:strRef>
          </c:cat>
          <c:val>
            <c:numRef>
              <c:f>List1!$B$2:$B$13</c:f>
              <c:numCache>
                <c:formatCode>General</c:formatCode>
                <c:ptCount val="12"/>
                <c:pt idx="0">
                  <c:v>0.34256419093572288</c:v>
                </c:pt>
                <c:pt idx="1">
                  <c:v>0.25574702739962091</c:v>
                </c:pt>
                <c:pt idx="2">
                  <c:v>7.249698431845597E-2</c:v>
                </c:pt>
                <c:pt idx="3">
                  <c:v>6.3777356539720831E-2</c:v>
                </c:pt>
                <c:pt idx="4">
                  <c:v>1.5440289505428226E-2</c:v>
                </c:pt>
                <c:pt idx="5">
                  <c:v>3.9841461313113904E-2</c:v>
                </c:pt>
                <c:pt idx="6">
                  <c:v>3.0105118042391868E-2</c:v>
                </c:pt>
                <c:pt idx="7">
                  <c:v>2.4280544545924522E-2</c:v>
                </c:pt>
                <c:pt idx="8">
                  <c:v>9.0987420299844905E-3</c:v>
                </c:pt>
                <c:pt idx="9">
                  <c:v>8.0303291400999482E-3</c:v>
                </c:pt>
                <c:pt idx="10">
                  <c:v>1.7232465965879716E-4</c:v>
                </c:pt>
                <c:pt idx="11" formatCode="#\ ##0.0">
                  <c:v>0.13844563156987766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E33-4F45-B9C3-7954B87685F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rgbClr val="C22728"/>
            </a:solidFill>
            <a:ln>
              <a:noFill/>
            </a:ln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>
                    <a:solidFill>
                      <a:schemeClr val="tx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List1!$A$2:$A$13</c:f>
              <c:strCache>
                <c:ptCount val="12"/>
                <c:pt idx="0">
                  <c:v>Srdeční nemocii včetně CMP</c:v>
                </c:pt>
                <c:pt idx="1">
                  <c:v>Zhoubné nádory</c:v>
                </c:pt>
                <c:pt idx="2">
                  <c:v>Repirační onemocnění</c:v>
                </c:pt>
                <c:pt idx="3">
                  <c:v>Úrazy</c:v>
                </c:pt>
                <c:pt idx="4">
                  <c:v>COVID-19</c:v>
                </c:pt>
                <c:pt idx="5">
                  <c:v>Diabetes mellitus</c:v>
                </c:pt>
                <c:pt idx="6">
                  <c:v>Onemocnění jater</c:v>
                </c:pt>
                <c:pt idx="7">
                  <c:v>Alzheimer, demence, semilita</c:v>
                </c:pt>
                <c:pt idx="8">
                  <c:v>Onemocnění ledvin</c:v>
                </c:pt>
                <c:pt idx="9">
                  <c:v>Neurodegenerativní onemocnění</c:v>
                </c:pt>
                <c:pt idx="10">
                  <c:v>HIV / AID</c:v>
                </c:pt>
                <c:pt idx="11">
                  <c:v>Ostatní</c:v>
                </c:pt>
              </c:strCache>
            </c:strRef>
          </c:cat>
          <c:val>
            <c:numRef>
              <c:f>List1!$C$2:$C$13</c:f>
              <c:numCache>
                <c:formatCode>General</c:formatCode>
                <c:ptCount val="12"/>
                <c:pt idx="0">
                  <c:v>0.39034054596914086</c:v>
                </c:pt>
                <c:pt idx="1">
                  <c:v>0.22775495298091847</c:v>
                </c:pt>
                <c:pt idx="2">
                  <c:v>6.8839587327672785E-2</c:v>
                </c:pt>
                <c:pt idx="3">
                  <c:v>2.9818314616999908E-2</c:v>
                </c:pt>
                <c:pt idx="4">
                  <c:v>1.4662649502419429E-2</c:v>
                </c:pt>
                <c:pt idx="5">
                  <c:v>4.6361727380626314E-2</c:v>
                </c:pt>
                <c:pt idx="6">
                  <c:v>1.5466082351867068E-2</c:v>
                </c:pt>
                <c:pt idx="7">
                  <c:v>5.1200584314799596E-2</c:v>
                </c:pt>
                <c:pt idx="8">
                  <c:v>1.0663745092668675E-2</c:v>
                </c:pt>
                <c:pt idx="9">
                  <c:v>6.0440062083447453E-3</c:v>
                </c:pt>
                <c:pt idx="10">
                  <c:v>5.4779512462339083E-5</c:v>
                </c:pt>
                <c:pt idx="11" formatCode="#\ ##0.0">
                  <c:v>0.1387930247420798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33-4F45-B9C3-7954B87685F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187488512"/>
        <c:axId val="187573760"/>
      </c:barChart>
      <c:catAx>
        <c:axId val="18748851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187573760"/>
        <c:crosses val="autoZero"/>
        <c:auto val="1"/>
        <c:lblAlgn val="ctr"/>
        <c:lblOffset val="100"/>
        <c:noMultiLvlLbl val="0"/>
      </c:catAx>
      <c:valAx>
        <c:axId val="187573760"/>
        <c:scaling>
          <c:orientation val="minMax"/>
          <c:max val="1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87488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3AC-45FC-ACB5-EA338557C8F7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33AC-45FC-ACB5-EA338557C8F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3AC-45FC-ACB5-EA338557C8F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33AC-45FC-ACB5-EA338557C8F7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AC-45FC-ACB5-EA338557C8F7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3AC-45FC-ACB5-EA338557C8F7}"/>
              </c:ext>
            </c:extLst>
          </c:dPt>
          <c:dPt>
            <c:idx val="9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8-33AC-45FC-ACB5-EA338557C8F7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27-4701-9DCC-1ED425B1B5F5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42.022650350900221</c:v>
                </c:pt>
                <c:pt idx="1">
                  <c:v>66.380546421494046</c:v>
                </c:pt>
                <c:pt idx="2">
                  <c:v>71.259596304512343</c:v>
                </c:pt>
                <c:pt idx="3">
                  <c:v>72.798936961332629</c:v>
                </c:pt>
                <c:pt idx="4">
                  <c:v>87.626641936605552</c:v>
                </c:pt>
                <c:pt idx="5">
                  <c:v>87.799955830244699</c:v>
                </c:pt>
                <c:pt idx="6">
                  <c:v>91.519555359510491</c:v>
                </c:pt>
                <c:pt idx="7">
                  <c:v>97.984857960153022</c:v>
                </c:pt>
                <c:pt idx="8">
                  <c:v>101.27922731813601</c:v>
                </c:pt>
                <c:pt idx="9">
                  <c:v>101.31234570225695</c:v>
                </c:pt>
                <c:pt idx="10">
                  <c:v>125.51078905193992</c:v>
                </c:pt>
                <c:pt idx="11">
                  <c:v>135.57284806361997</c:v>
                </c:pt>
                <c:pt idx="12">
                  <c:v>139.85518757809245</c:v>
                </c:pt>
                <c:pt idx="13">
                  <c:v>142.72062714678623</c:v>
                </c:pt>
                <c:pt idx="14">
                  <c:v>157.01836264795497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3AC-45FC-ACB5-EA338557C8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2A4D-446E-9ADE-83D0D7177980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2A4D-446E-9ADE-83D0D7177980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2A4D-446E-9ADE-83D0D7177980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A4D-446E-9ADE-83D0D7177980}"/>
              </c:ext>
            </c:extLst>
          </c:dPt>
          <c:dPt>
            <c:idx val="7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B-2A4D-446E-9ADE-83D0D717798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2A4D-446E-9ADE-83D0D7177980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2A4D-446E-9ADE-83D0D717798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2A4D-446E-9ADE-83D0D717798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2A4D-446E-9ADE-83D0D7177980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2A4D-446E-9ADE-83D0D717798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-40.684041416464538</c:v>
                </c:pt>
                <c:pt idx="1">
                  <c:v>-31.349640589560636</c:v>
                </c:pt>
                <c:pt idx="2">
                  <c:v>-29.183457353664551</c:v>
                </c:pt>
                <c:pt idx="3">
                  <c:v>-27.31320080095486</c:v>
                </c:pt>
                <c:pt idx="4">
                  <c:v>-16.302622198790516</c:v>
                </c:pt>
                <c:pt idx="5">
                  <c:v>-16.082875714734541</c:v>
                </c:pt>
                <c:pt idx="6">
                  <c:v>-15.180606706572291</c:v>
                </c:pt>
                <c:pt idx="7">
                  <c:v>-12.378768680521091</c:v>
                </c:pt>
                <c:pt idx="8">
                  <c:v>-11.39483843259211</c:v>
                </c:pt>
                <c:pt idx="9">
                  <c:v>-9.5149782267874343</c:v>
                </c:pt>
                <c:pt idx="10">
                  <c:v>-8.2603396652183392</c:v>
                </c:pt>
                <c:pt idx="11">
                  <c:v>17.690126102342163</c:v>
                </c:pt>
                <c:pt idx="12">
                  <c:v>19.817078084640741</c:v>
                </c:pt>
                <c:pt idx="13">
                  <c:v>20.059982149545874</c:v>
                </c:pt>
                <c:pt idx="14">
                  <c:v>23.24004427422426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2A4D-446E-9ADE-83D0D717798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3AC-45FC-ACB5-EA338557C8F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3AC-45FC-ACB5-EA338557C8F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33AC-45FC-ACB5-EA338557C8F7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AC-45FC-ACB5-EA338557C8F7}"/>
              </c:ext>
            </c:extLst>
          </c:dPt>
          <c:dPt>
            <c:idx val="8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7-33AC-45FC-ACB5-EA338557C8F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33AC-45FC-ACB5-EA338557C8F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C1F3-472C-A5E6-2F0461D6C3B4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27-4701-9DCC-1ED425B1B5F5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-2.7</c:v>
                </c:pt>
                <c:pt idx="1">
                  <c:v>-2.5999999999999996</c:v>
                </c:pt>
                <c:pt idx="2">
                  <c:v>-1.5</c:v>
                </c:pt>
                <c:pt idx="3">
                  <c:v>-1.4000000000000001</c:v>
                </c:pt>
                <c:pt idx="4">
                  <c:v>-1.4000000000000001</c:v>
                </c:pt>
                <c:pt idx="5">
                  <c:v>-1</c:v>
                </c:pt>
                <c:pt idx="6">
                  <c:v>-1</c:v>
                </c:pt>
                <c:pt idx="7">
                  <c:v>-1</c:v>
                </c:pt>
                <c:pt idx="8">
                  <c:v>-0.89999999999999991</c:v>
                </c:pt>
                <c:pt idx="9">
                  <c:v>-0.69999999999999973</c:v>
                </c:pt>
                <c:pt idx="10">
                  <c:v>-0.60000000000000009</c:v>
                </c:pt>
                <c:pt idx="11">
                  <c:v>-0.6</c:v>
                </c:pt>
                <c:pt idx="12">
                  <c:v>-0.4</c:v>
                </c:pt>
                <c:pt idx="13">
                  <c:v>0</c:v>
                </c:pt>
                <c:pt idx="14">
                  <c:v>0.19999999999999996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3AC-45FC-ACB5-EA338557C8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509-44C9-8B9E-F84EDA07CE5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01C7-458B-83AC-D9BD078C840C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509-44C9-8B9E-F84EDA07CE5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509-44C9-8B9E-F84EDA07CE53}"/>
              </c:ext>
            </c:extLst>
          </c:dPt>
          <c:dPt>
            <c:idx val="7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A-37AD-4E81-BA23-E9B85B563C2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509-44C9-8B9E-F84EDA07CE53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A509-44C9-8B9E-F84EDA07CE5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1C7-458B-83AC-D9BD078C840C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A509-44C9-8B9E-F84EDA07CE53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01C7-458B-83AC-D9BD078C840C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-28.5</c:v>
                </c:pt>
                <c:pt idx="1">
                  <c:v>-25.200000000000003</c:v>
                </c:pt>
                <c:pt idx="2">
                  <c:v>-22.800000000000004</c:v>
                </c:pt>
                <c:pt idx="3">
                  <c:v>-22.5</c:v>
                </c:pt>
                <c:pt idx="4">
                  <c:v>-19.399999999999999</c:v>
                </c:pt>
                <c:pt idx="5">
                  <c:v>-19</c:v>
                </c:pt>
                <c:pt idx="6">
                  <c:v>-18.7</c:v>
                </c:pt>
                <c:pt idx="7">
                  <c:v>-16.5</c:v>
                </c:pt>
                <c:pt idx="8">
                  <c:v>-12.699999999999996</c:v>
                </c:pt>
                <c:pt idx="9">
                  <c:v>-11</c:v>
                </c:pt>
                <c:pt idx="10">
                  <c:v>-10.399999999999999</c:v>
                </c:pt>
                <c:pt idx="11">
                  <c:v>-9.7000000000000028</c:v>
                </c:pt>
                <c:pt idx="12">
                  <c:v>-9.3999999999999986</c:v>
                </c:pt>
                <c:pt idx="13">
                  <c:v>-8.5</c:v>
                </c:pt>
                <c:pt idx="14">
                  <c:v>-5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509-44C9-8B9E-F84EDA07CE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3AC-45FC-ACB5-EA338557C8F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3AC-45FC-ACB5-EA338557C8F7}"/>
              </c:ext>
            </c:extLst>
          </c:dPt>
          <c:dPt>
            <c:idx val="6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4-33AC-45FC-ACB5-EA338557C8F7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AC-45FC-ACB5-EA338557C8F7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3AC-45FC-ACB5-EA338557C8F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33AC-45FC-ACB5-EA338557C8F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CCD1-4673-950E-FC41CFCA20BF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27-4701-9DCC-1ED425B1B5F5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-5.0999999999999943</c:v>
                </c:pt>
                <c:pt idx="1">
                  <c:v>-1.6999999999999886</c:v>
                </c:pt>
                <c:pt idx="2">
                  <c:v>13.099999999999994</c:v>
                </c:pt>
                <c:pt idx="3">
                  <c:v>16.5</c:v>
                </c:pt>
                <c:pt idx="4">
                  <c:v>18.699999999999989</c:v>
                </c:pt>
                <c:pt idx="5">
                  <c:v>19.900000000000006</c:v>
                </c:pt>
                <c:pt idx="6">
                  <c:v>22.700000000000017</c:v>
                </c:pt>
                <c:pt idx="7">
                  <c:v>28.299999999999997</c:v>
                </c:pt>
                <c:pt idx="8">
                  <c:v>31.800000000000011</c:v>
                </c:pt>
                <c:pt idx="9">
                  <c:v>37.800000000000011</c:v>
                </c:pt>
                <c:pt idx="10">
                  <c:v>38.5</c:v>
                </c:pt>
                <c:pt idx="11">
                  <c:v>41.199999999999989</c:v>
                </c:pt>
                <c:pt idx="12">
                  <c:v>41.900000000000006</c:v>
                </c:pt>
                <c:pt idx="13">
                  <c:v>42.400000000000006</c:v>
                </c:pt>
                <c:pt idx="14">
                  <c:v>57.899999999999977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3AC-45FC-ACB5-EA338557C8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509-44C9-8B9E-F84EDA07CE5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EA6-4695-8061-9F53E2091130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509-44C9-8B9E-F84EDA07CE53}"/>
              </c:ext>
            </c:extLst>
          </c:dPt>
          <c:dPt>
            <c:idx val="6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A509-44C9-8B9E-F84EDA07CE5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509-44C9-8B9E-F84EDA07CE53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A509-44C9-8B9E-F84EDA07CE5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4EA6-4695-8061-9F53E209113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A509-44C9-8B9E-F84EDA07CE53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4EA6-4695-8061-9F53E209113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-5.3</c:v>
                </c:pt>
                <c:pt idx="1">
                  <c:v>-4.3</c:v>
                </c:pt>
                <c:pt idx="2">
                  <c:v>-3.1999999999999993</c:v>
                </c:pt>
                <c:pt idx="3">
                  <c:v>-2.2000000000000011</c:v>
                </c:pt>
                <c:pt idx="4">
                  <c:v>-1.9</c:v>
                </c:pt>
                <c:pt idx="5">
                  <c:v>-1.6999999999999993</c:v>
                </c:pt>
                <c:pt idx="6">
                  <c:v>-1.2000000000000011</c:v>
                </c:pt>
                <c:pt idx="7">
                  <c:v>-0.70000000000000018</c:v>
                </c:pt>
                <c:pt idx="8">
                  <c:v>-0.59999999999999964</c:v>
                </c:pt>
                <c:pt idx="9">
                  <c:v>-0.40000000000000036</c:v>
                </c:pt>
                <c:pt idx="10">
                  <c:v>9.9999999999999645E-2</c:v>
                </c:pt>
                <c:pt idx="11">
                  <c:v>0.10000000000000009</c:v>
                </c:pt>
                <c:pt idx="12">
                  <c:v>0.5</c:v>
                </c:pt>
                <c:pt idx="13">
                  <c:v>0.5</c:v>
                </c:pt>
                <c:pt idx="14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509-44C9-8B9E-F84EDA07CE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3AC-45FC-ACB5-EA338557C8F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3AC-45FC-ACB5-EA338557C8F7}"/>
              </c:ext>
            </c:extLst>
          </c:dPt>
          <c:dPt>
            <c:idx val="6"/>
            <c:invertIfNegative val="0"/>
            <c:bubble3D val="0"/>
            <c:spPr>
              <a:solidFill>
                <a:srgbClr val="D9D9D9"/>
              </a:solidFill>
            </c:spPr>
            <c:extLst>
              <c:ext xmlns:c16="http://schemas.microsoft.com/office/drawing/2014/chart" uri="{C3380CC4-5D6E-409C-BE32-E72D297353CC}">
                <c16:uniqueId val="{00000004-33AC-45FC-ACB5-EA338557C8F7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33AC-45FC-ACB5-EA338557C8F7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3AC-45FC-ACB5-EA338557C8F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33AC-45FC-ACB5-EA338557C8F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CCD1-4673-950E-FC41CFCA20BF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27-4701-9DCC-1ED425B1B5F5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-28.799999999999983</c:v>
                </c:pt>
                <c:pt idx="1">
                  <c:v>-22.099999999999994</c:v>
                </c:pt>
                <c:pt idx="2">
                  <c:v>-21.199999999999989</c:v>
                </c:pt>
                <c:pt idx="3">
                  <c:v>-17.900000000000006</c:v>
                </c:pt>
                <c:pt idx="4">
                  <c:v>-10.199999999999989</c:v>
                </c:pt>
                <c:pt idx="5">
                  <c:v>-10</c:v>
                </c:pt>
                <c:pt idx="6">
                  <c:v>-7.8000000000000114</c:v>
                </c:pt>
                <c:pt idx="7">
                  <c:v>-7.3999999999999986</c:v>
                </c:pt>
                <c:pt idx="8">
                  <c:v>-5.5999999999999943</c:v>
                </c:pt>
                <c:pt idx="9">
                  <c:v>-3.7999999999999829</c:v>
                </c:pt>
                <c:pt idx="10">
                  <c:v>2</c:v>
                </c:pt>
                <c:pt idx="11">
                  <c:v>2.6000000000000085</c:v>
                </c:pt>
                <c:pt idx="12">
                  <c:v>9.1000000000000085</c:v>
                </c:pt>
                <c:pt idx="13">
                  <c:v>10.700000000000003</c:v>
                </c:pt>
                <c:pt idx="14">
                  <c:v>12.299999999999997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3AC-45FC-ACB5-EA338557C8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509-44C9-8B9E-F84EDA07CE5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EA6-4695-8061-9F53E2091130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A509-44C9-8B9E-F84EDA07CE5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509-44C9-8B9E-F84EDA07CE5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509-44C9-8B9E-F84EDA07CE53}"/>
              </c:ext>
            </c:extLst>
          </c:dPt>
          <c:dPt>
            <c:idx val="9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6-A509-44C9-8B9E-F84EDA07CE5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4EA6-4695-8061-9F53E209113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A509-44C9-8B9E-F84EDA07CE53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4EA6-4695-8061-9F53E209113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-23.600000000000009</c:v>
                </c:pt>
                <c:pt idx="1">
                  <c:v>-22</c:v>
                </c:pt>
                <c:pt idx="2">
                  <c:v>-17.799999999999997</c:v>
                </c:pt>
                <c:pt idx="3">
                  <c:v>-17</c:v>
                </c:pt>
                <c:pt idx="4">
                  <c:v>-13.900000000000006</c:v>
                </c:pt>
                <c:pt idx="5">
                  <c:v>-11.100000000000001</c:v>
                </c:pt>
                <c:pt idx="6">
                  <c:v>-10.700000000000003</c:v>
                </c:pt>
                <c:pt idx="7">
                  <c:v>-9.7999999999999972</c:v>
                </c:pt>
                <c:pt idx="8">
                  <c:v>-9</c:v>
                </c:pt>
                <c:pt idx="9">
                  <c:v>-8.9000000000000057</c:v>
                </c:pt>
                <c:pt idx="10">
                  <c:v>-8.6000000000000014</c:v>
                </c:pt>
                <c:pt idx="11">
                  <c:v>-4.2999999999999972</c:v>
                </c:pt>
                <c:pt idx="12">
                  <c:v>-3.6999999999999957</c:v>
                </c:pt>
                <c:pt idx="13">
                  <c:v>-0.30000000000000426</c:v>
                </c:pt>
                <c:pt idx="14">
                  <c:v>3.1000000000000014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509-44C9-8B9E-F84EDA07CE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29879136124037"/>
          <c:y val="6.5393325144959685E-2"/>
          <c:w val="0.84184599831277318"/>
          <c:h val="0.61265647339595886"/>
        </c:manualLayout>
      </c:layout>
      <c:areaChart>
        <c:grouping val="stacked"/>
        <c:varyColors val="0"/>
        <c:ser>
          <c:idx val="0"/>
          <c:order val="0"/>
          <c:tx>
            <c:strRef>
              <c:f>List1!$A$2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List1!$B$2:$O$2</c:f>
              <c:numCache>
                <c:formatCode>0.0</c:formatCode>
                <c:ptCount val="14"/>
                <c:pt idx="0">
                  <c:v>236.65638338334105</c:v>
                </c:pt>
                <c:pt idx="1">
                  <c:v>240.51212609424783</c:v>
                </c:pt>
                <c:pt idx="2">
                  <c:v>245.98311915993423</c:v>
                </c:pt>
                <c:pt idx="3">
                  <c:v>245.26630595250819</c:v>
                </c:pt>
                <c:pt idx="4">
                  <c:v>237.07611454149429</c:v>
                </c:pt>
                <c:pt idx="5">
                  <c:v>227.95913210778238</c:v>
                </c:pt>
                <c:pt idx="6">
                  <c:v>216.38491057033218</c:v>
                </c:pt>
                <c:pt idx="7">
                  <c:v>203.80022913923551</c:v>
                </c:pt>
                <c:pt idx="8">
                  <c:v>207.66484646097447</c:v>
                </c:pt>
                <c:pt idx="9">
                  <c:v>193.94652671497462</c:v>
                </c:pt>
                <c:pt idx="10">
                  <c:v>181.50009945210928</c:v>
                </c:pt>
                <c:pt idx="11">
                  <c:v>189.24014321643534</c:v>
                </c:pt>
                <c:pt idx="12">
                  <c:v>183.40037232485224</c:v>
                </c:pt>
                <c:pt idx="13">
                  <c:v>163.56955714174296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877-4FEE-8CBA-ACEC23DF3787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Rozsah hodnot krajů</c:v>
                </c:pt>
              </c:strCache>
            </c:strRef>
          </c:tx>
          <c:spPr>
            <a:solidFill>
              <a:srgbClr val="FFDC85"/>
            </a:solidFill>
            <a:ln>
              <a:noFill/>
            </a:ln>
            <a:effectLst/>
          </c:spP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List1!$B$3:$O$3</c:f>
              <c:numCache>
                <c:formatCode>0.0</c:formatCode>
                <c:ptCount val="14"/>
                <c:pt idx="0">
                  <c:v>122.21696768760546</c:v>
                </c:pt>
                <c:pt idx="1">
                  <c:v>103.28260792701417</c:v>
                </c:pt>
                <c:pt idx="2">
                  <c:v>86.670854414727614</c:v>
                </c:pt>
                <c:pt idx="3">
                  <c:v>98.071675683853556</c:v>
                </c:pt>
                <c:pt idx="4">
                  <c:v>96.297617383692057</c:v>
                </c:pt>
                <c:pt idx="5">
                  <c:v>116.07364334072557</c:v>
                </c:pt>
                <c:pt idx="6">
                  <c:v>116.07364334072557</c:v>
                </c:pt>
                <c:pt idx="7">
                  <c:v>119.48485002403061</c:v>
                </c:pt>
                <c:pt idx="8">
                  <c:v>114.70333580238935</c:v>
                </c:pt>
                <c:pt idx="9">
                  <c:v>103.80020836765655</c:v>
                </c:pt>
                <c:pt idx="10">
                  <c:v>127.76725684521398</c:v>
                </c:pt>
                <c:pt idx="11">
                  <c:v>106.21511616640697</c:v>
                </c:pt>
                <c:pt idx="12">
                  <c:v>102.45651773368036</c:v>
                </c:pt>
                <c:pt idx="13">
                  <c:v>119.85997463129297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877-4FEE-8CBA-ACEC23DF3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00352592"/>
        <c:axId val="300349064"/>
      </c:areaChart>
      <c:lineChart>
        <c:grouping val="standard"/>
        <c:varyColors val="0"/>
        <c:ser>
          <c:idx val="2"/>
          <c:order val="2"/>
          <c:tx>
            <c:strRef>
              <c:f>List1!$A$4</c:f>
              <c:strCache>
                <c:ptCount val="1"/>
              </c:strCache>
            </c:strRef>
          </c:tx>
          <c:spPr>
            <a:ln w="28575" cap="rnd">
              <a:solidFill>
                <a:srgbClr val="D7144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D71440"/>
              </a:solidFill>
              <a:ln w="9525">
                <a:solidFill>
                  <a:srgbClr val="D71440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List1!$B$4:$O$4</c:f>
              <c:numCache>
                <c:formatCode>General</c:formatCode>
                <c:ptCount val="14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877-4FEE-8CBA-ACEC23DF3787}"/>
            </c:ext>
          </c:extLst>
        </c:ser>
        <c:ser>
          <c:idx val="3"/>
          <c:order val="3"/>
          <c:tx>
            <c:strRef>
              <c:f>List1!$A$5</c:f>
              <c:strCache>
                <c:ptCount val="1"/>
                <c:pt idx="0">
                  <c:v>ČR</c:v>
                </c:pt>
              </c:strCache>
            </c:strRef>
          </c:tx>
          <c:spPr>
            <a:ln w="28575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tx1"/>
              </a:solidFill>
              <a:ln w="9525">
                <a:solidFill>
                  <a:schemeClr val="tx1"/>
                </a:solidFill>
              </a:ln>
              <a:effectLst/>
            </c:spPr>
          </c:marker>
          <c:cat>
            <c:strRef>
              <c:f>List1!$B$1:$O$1</c:f>
              <c:strCache>
                <c:ptCount val="14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  <c:pt idx="13">
                  <c:v>2023</c:v>
                </c:pt>
              </c:strCache>
            </c:strRef>
          </c:cat>
          <c:val>
            <c:numRef>
              <c:f>List1!$B$5:$O$5</c:f>
              <c:numCache>
                <c:formatCode>0.0</c:formatCode>
                <c:ptCount val="14"/>
                <c:pt idx="0">
                  <c:v>305.44114823964861</c:v>
                </c:pt>
                <c:pt idx="1">
                  <c:v>307.64989131793391</c:v>
                </c:pt>
                <c:pt idx="2">
                  <c:v>304.48310189674163</c:v>
                </c:pt>
                <c:pt idx="3">
                  <c:v>296.64954414631387</c:v>
                </c:pt>
                <c:pt idx="4">
                  <c:v>290.97036965037665</c:v>
                </c:pt>
                <c:pt idx="5">
                  <c:v>289.39739970114607</c:v>
                </c:pt>
                <c:pt idx="6">
                  <c:v>276.93529109108664</c:v>
                </c:pt>
                <c:pt idx="7">
                  <c:v>268.68058117048867</c:v>
                </c:pt>
                <c:pt idx="8">
                  <c:v>262.82580320954446</c:v>
                </c:pt>
                <c:pt idx="9">
                  <c:v>251.30926757871444</c:v>
                </c:pt>
                <c:pt idx="10">
                  <c:v>241.50117451569625</c:v>
                </c:pt>
                <c:pt idx="11">
                  <c:v>238.71400886594893</c:v>
                </c:pt>
                <c:pt idx="12">
                  <c:v>240.52338620206936</c:v>
                </c:pt>
                <c:pt idx="13">
                  <c:v>227.46548226214168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877-4FEE-8CBA-ACEC23DF37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00352592"/>
        <c:axId val="300349064"/>
      </c:lineChart>
      <c:catAx>
        <c:axId val="30035259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49064"/>
        <c:crosses val="autoZero"/>
        <c:auto val="1"/>
        <c:lblAlgn val="ctr"/>
        <c:lblOffset val="100"/>
        <c:noMultiLvlLbl val="0"/>
      </c:catAx>
      <c:valAx>
        <c:axId val="300349064"/>
        <c:scaling>
          <c:orientation val="minMax"/>
          <c:max val="4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003525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ayout>
        <c:manualLayout>
          <c:xMode val="edge"/>
          <c:yMode val="edge"/>
          <c:x val="6.2657614561094963E-2"/>
          <c:y val="0.57407646055458172"/>
          <c:w val="0.89999983787058502"/>
          <c:h val="0.1106498656749382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33AC-45FC-ACB5-EA338557C8F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33AC-45FC-ACB5-EA338557C8F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33AC-45FC-ACB5-EA338557C8F7}"/>
              </c:ext>
            </c:extLst>
          </c:dPt>
          <c:dPt>
            <c:idx val="7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5-33AC-45FC-ACB5-EA338557C8F7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33AC-45FC-ACB5-EA338557C8F7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33AC-45FC-ACB5-EA338557C8F7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CCD1-4673-950E-FC41CFCA20BF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27-4701-9DCC-1ED425B1B5F5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-10.000000000000004</c:v>
                </c:pt>
                <c:pt idx="1">
                  <c:v>-6.8000000000000007</c:v>
                </c:pt>
                <c:pt idx="2">
                  <c:v>-4.2000000000000028</c:v>
                </c:pt>
                <c:pt idx="3">
                  <c:v>-3</c:v>
                </c:pt>
                <c:pt idx="4">
                  <c:v>-0.70000000000000107</c:v>
                </c:pt>
                <c:pt idx="5">
                  <c:v>0</c:v>
                </c:pt>
                <c:pt idx="6">
                  <c:v>0.20000000000000107</c:v>
                </c:pt>
                <c:pt idx="7">
                  <c:v>0.39999999999999858</c:v>
                </c:pt>
                <c:pt idx="8">
                  <c:v>0.79999999999999716</c:v>
                </c:pt>
                <c:pt idx="9">
                  <c:v>1</c:v>
                </c:pt>
                <c:pt idx="10">
                  <c:v>2.5</c:v>
                </c:pt>
                <c:pt idx="11">
                  <c:v>4</c:v>
                </c:pt>
                <c:pt idx="12">
                  <c:v>4.0999999999999996</c:v>
                </c:pt>
                <c:pt idx="13">
                  <c:v>4.6000000000000014</c:v>
                </c:pt>
                <c:pt idx="14">
                  <c:v>5.6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33AC-45FC-ACB5-EA338557C8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List1!$A$1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70AD47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A509-44C9-8B9E-F84EDA07CE5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4EA6-4695-8061-9F53E2091130}"/>
              </c:ext>
            </c:extLst>
          </c:dPt>
          <c:dPt>
            <c:idx val="5"/>
            <c:invertIfNegative val="0"/>
            <c:bubble3D val="0"/>
            <c:spPr>
              <a:solidFill>
                <a:srgbClr val="E7E6E6">
                  <a:lumMod val="9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2-A509-44C9-8B9E-F84EDA07CE53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A509-44C9-8B9E-F84EDA07CE53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A509-44C9-8B9E-F84EDA07CE53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A509-44C9-8B9E-F84EDA07CE53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4EA6-4695-8061-9F53E209113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B-A509-44C9-8B9E-F84EDA07CE53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A-4EA6-4695-8061-9F53E2091130}"/>
              </c:ext>
            </c:extLst>
          </c:dPt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List1!$A$2:$A$16</c:f>
              <c:numCache>
                <c:formatCode>General</c:formatCode>
                <c:ptCount val="15"/>
                <c:pt idx="0">
                  <c:v>-4.5</c:v>
                </c:pt>
                <c:pt idx="1">
                  <c:v>-3.9000000000000004</c:v>
                </c:pt>
                <c:pt idx="2">
                  <c:v>-3.3999999999999995</c:v>
                </c:pt>
                <c:pt idx="3">
                  <c:v>-2.7</c:v>
                </c:pt>
                <c:pt idx="4">
                  <c:v>-1.2000000000000002</c:v>
                </c:pt>
                <c:pt idx="5">
                  <c:v>-0.29999999999999982</c:v>
                </c:pt>
                <c:pt idx="6">
                  <c:v>-0.20000000000000018</c:v>
                </c:pt>
                <c:pt idx="7">
                  <c:v>-9.9999999999999645E-2</c:v>
                </c:pt>
                <c:pt idx="8">
                  <c:v>0.20000000000000018</c:v>
                </c:pt>
                <c:pt idx="9">
                  <c:v>0.7</c:v>
                </c:pt>
                <c:pt idx="10">
                  <c:v>0.89999999999999947</c:v>
                </c:pt>
                <c:pt idx="11">
                  <c:v>1.0999999999999996</c:v>
                </c:pt>
                <c:pt idx="12">
                  <c:v>1.1999999999999997</c:v>
                </c:pt>
                <c:pt idx="13">
                  <c:v>1.2000000000000002</c:v>
                </c:pt>
                <c:pt idx="14">
                  <c:v>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509-44C9-8B9E-F84EDA07CE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228629888"/>
        <c:axId val="228648064"/>
      </c:barChart>
      <c:catAx>
        <c:axId val="22862988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28648064"/>
        <c:crosses val="autoZero"/>
        <c:auto val="1"/>
        <c:lblAlgn val="ctr"/>
        <c:lblOffset val="100"/>
        <c:noMultiLvlLbl val="0"/>
      </c:catAx>
      <c:valAx>
        <c:axId val="228648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8629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Zemřel v ZZ v jiném kraji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accent3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List1!$A$2:$A$15</c:f>
              <c:strCache>
                <c:ptCount val="14"/>
                <c:pt idx="0">
                  <c:v>Karlovarský kraj</c:v>
                </c:pt>
                <c:pt idx="1">
                  <c:v>Ústecký kraj</c:v>
                </c:pt>
                <c:pt idx="2">
                  <c:v>Liberecký kraj</c:v>
                </c:pt>
                <c:pt idx="3">
                  <c:v>Moravskoslezský kraj</c:v>
                </c:pt>
                <c:pt idx="4">
                  <c:v>Olomoucký kraj</c:v>
                </c:pt>
                <c:pt idx="5">
                  <c:v>Středočeský kraj</c:v>
                </c:pt>
                <c:pt idx="6">
                  <c:v>Zlínský kraj</c:v>
                </c:pt>
                <c:pt idx="7">
                  <c:v>Jihočeský kraj</c:v>
                </c:pt>
                <c:pt idx="8">
                  <c:v>Pardubický kraj</c:v>
                </c:pt>
                <c:pt idx="9">
                  <c:v>Jihomoravský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Královéhradecký kraj</c:v>
                </c:pt>
                <c:pt idx="13">
                  <c:v>hl. m. Praha</c:v>
                </c:pt>
              </c:strCache>
            </c:strRef>
          </c:cat>
          <c:val>
            <c:numRef>
              <c:f>List1!$B$2:$B$15</c:f>
              <c:numCache>
                <c:formatCode>###0.0%</c:formatCode>
                <c:ptCount val="14"/>
                <c:pt idx="0">
                  <c:v>0.29937705234691908</c:v>
                </c:pt>
                <c:pt idx="1">
                  <c:v>0.29864616014186329</c:v>
                </c:pt>
                <c:pt idx="2">
                  <c:v>0.27525090010957853</c:v>
                </c:pt>
                <c:pt idx="3">
                  <c:v>0.27008630120335481</c:v>
                </c:pt>
                <c:pt idx="4">
                  <c:v>0.26102256498143389</c:v>
                </c:pt>
                <c:pt idx="5">
                  <c:v>0.25754470323065365</c:v>
                </c:pt>
                <c:pt idx="6">
                  <c:v>0.25278708536266364</c:v>
                </c:pt>
                <c:pt idx="7">
                  <c:v>0.24841647570362535</c:v>
                </c:pt>
                <c:pt idx="8">
                  <c:v>0.24810078868012062</c:v>
                </c:pt>
                <c:pt idx="9">
                  <c:v>0.24558690133583927</c:v>
                </c:pt>
                <c:pt idx="10">
                  <c:v>0.24035312180143295</c:v>
                </c:pt>
                <c:pt idx="11">
                  <c:v>0.23591945825012386</c:v>
                </c:pt>
                <c:pt idx="12">
                  <c:v>0.23369289509518595</c:v>
                </c:pt>
                <c:pt idx="13">
                  <c:v>0.23065570578962905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DC-4014-A9BA-90A648BBC5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346603840"/>
        <c:axId val="346604232"/>
      </c:barChart>
      <c:catAx>
        <c:axId val="3466038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46604232"/>
        <c:crosses val="autoZero"/>
        <c:auto val="1"/>
        <c:lblAlgn val="ctr"/>
        <c:lblOffset val="100"/>
        <c:noMultiLvlLbl val="0"/>
      </c:catAx>
      <c:valAx>
        <c:axId val="346604232"/>
        <c:scaling>
          <c:orientation val="minMax"/>
          <c:max val="0.4"/>
        </c:scaling>
        <c:delete val="0"/>
        <c:axPos val="t"/>
        <c:numFmt formatCode="0&quot; &quot;%" sourceLinked="0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cs-CZ"/>
          </a:p>
        </c:txPr>
        <c:crossAx val="346603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349056769188494E-2"/>
          <c:y val="6.2835126048701118E-2"/>
          <c:w val="0.78878643415307947"/>
          <c:h val="0.904689856700790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 2007-2019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List1!$A$2:$A$19</c:f>
              <c:strCache>
                <c:ptCount val="18"/>
                <c:pt idx="0">
                  <c:v>Ischemická choroba srdeční</c:v>
                </c:pt>
                <c:pt idx="1">
                  <c:v>Zhoubný novotvar průdušnice, bronchu a plic</c:v>
                </c:pt>
                <c:pt idx="2">
                  <c:v>Následky abúzu alkoholu</c:v>
                </c:pt>
                <c:pt idx="3">
                  <c:v>Zhoubný novotvar tlustého střeva a konečníku</c:v>
                </c:pt>
                <c:pt idx="4">
                  <c:v>Zápal plic</c:v>
                </c:pt>
                <c:pt idx="5">
                  <c:v>Chronická obstrukční plicní nemoc</c:v>
                </c:pt>
                <c:pt idx="6">
                  <c:v>Úrazy</c:v>
                </c:pt>
                <c:pt idx="7">
                  <c:v>Sebevražda a sebepoškozování</c:v>
                </c:pt>
                <c:pt idx="8">
                  <c:v>Zhoubný novotvar rtu, ústní dutiny a hltanu</c:v>
                </c:pt>
                <c:pt idx="9">
                  <c:v>DVT s plicní embolií</c:v>
                </c:pt>
                <c:pt idx="10">
                  <c:v>Zhoubný novotvar jater</c:v>
                </c:pt>
                <c:pt idx="11">
                  <c:v>Zhoubný novotvar žaludku</c:v>
                </c:pt>
                <c:pt idx="12">
                  <c:v>Zhoubný novotvar jícnu</c:v>
                </c:pt>
                <c:pt idx="13">
                  <c:v>Dopravní nehody</c:v>
                </c:pt>
                <c:pt idx="14">
                  <c:v>Aneurysma a disekce aorty</c:v>
                </c:pt>
                <c:pt idx="15">
                  <c:v>Maligní melanom kůže</c:v>
                </c:pt>
                <c:pt idx="16">
                  <c:v>Diabetes mellitus</c:v>
                </c:pt>
                <c:pt idx="17">
                  <c:v>Jiné</c:v>
                </c:pt>
              </c:strCache>
            </c:strRef>
          </c:cat>
          <c:val>
            <c:numRef>
              <c:f>List1!$B$2:$B$19</c:f>
              <c:numCache>
                <c:formatCode>General</c:formatCode>
                <c:ptCount val="18"/>
                <c:pt idx="0">
                  <c:v>9.7197731496926079E-2</c:v>
                </c:pt>
                <c:pt idx="1">
                  <c:v>4.9669059827142981E-2</c:v>
                </c:pt>
                <c:pt idx="2">
                  <c:v>2.5195466357919995E-2</c:v>
                </c:pt>
                <c:pt idx="3">
                  <c:v>2.3851240920521093E-2</c:v>
                </c:pt>
                <c:pt idx="4">
                  <c:v>1.0814076381160099E-2</c:v>
                </c:pt>
                <c:pt idx="5">
                  <c:v>1.6207798469909815E-2</c:v>
                </c:pt>
                <c:pt idx="6">
                  <c:v>3.2592210500937732E-2</c:v>
                </c:pt>
                <c:pt idx="7">
                  <c:v>2.5529069751143083E-2</c:v>
                </c:pt>
                <c:pt idx="8">
                  <c:v>8.8110543268920781E-3</c:v>
                </c:pt>
                <c:pt idx="9">
                  <c:v>6.6160000672813562E-3</c:v>
                </c:pt>
                <c:pt idx="10">
                  <c:v>6.5150780323567255E-3</c:v>
                </c:pt>
                <c:pt idx="11">
                  <c:v>7.4401966858325085E-3</c:v>
                </c:pt>
                <c:pt idx="12">
                  <c:v>6.1001763332221319E-3</c:v>
                </c:pt>
                <c:pt idx="13">
                  <c:v>1.1957859443639248E-2</c:v>
                </c:pt>
                <c:pt idx="14">
                  <c:v>3.6317915623572021E-3</c:v>
                </c:pt>
                <c:pt idx="15">
                  <c:v>2.5819220601551395E-3</c:v>
                </c:pt>
                <c:pt idx="16">
                  <c:v>7.3729153292160881E-4</c:v>
                </c:pt>
                <c:pt idx="17">
                  <c:v>3.6598254609474081E-3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05-4865-B998-863DD9548C4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ČR 2020-2021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List1!$A$2:$A$19</c:f>
              <c:strCache>
                <c:ptCount val="18"/>
                <c:pt idx="0">
                  <c:v>Ischemická choroba srdeční</c:v>
                </c:pt>
                <c:pt idx="1">
                  <c:v>Zhoubný novotvar průdušnice, bronchu a plic</c:v>
                </c:pt>
                <c:pt idx="2">
                  <c:v>Následky abúzu alkoholu</c:v>
                </c:pt>
                <c:pt idx="3">
                  <c:v>Zhoubný novotvar tlustého střeva a konečníku</c:v>
                </c:pt>
                <c:pt idx="4">
                  <c:v>Zápal plic</c:v>
                </c:pt>
                <c:pt idx="5">
                  <c:v>Chronická obstrukční plicní nemoc</c:v>
                </c:pt>
                <c:pt idx="6">
                  <c:v>Úrazy</c:v>
                </c:pt>
                <c:pt idx="7">
                  <c:v>Sebevražda a sebepoškozování</c:v>
                </c:pt>
                <c:pt idx="8">
                  <c:v>Zhoubný novotvar rtu, ústní dutiny a hltanu</c:v>
                </c:pt>
                <c:pt idx="9">
                  <c:v>DVT s plicní embolií</c:v>
                </c:pt>
                <c:pt idx="10">
                  <c:v>Zhoubný novotvar jater</c:v>
                </c:pt>
                <c:pt idx="11">
                  <c:v>Zhoubný novotvar žaludku</c:v>
                </c:pt>
                <c:pt idx="12">
                  <c:v>Zhoubný novotvar jícnu</c:v>
                </c:pt>
                <c:pt idx="13">
                  <c:v>Dopravní nehody</c:v>
                </c:pt>
                <c:pt idx="14">
                  <c:v>Aneurysma a disekce aorty</c:v>
                </c:pt>
                <c:pt idx="15">
                  <c:v>Maligní melanom kůže</c:v>
                </c:pt>
                <c:pt idx="16">
                  <c:v>Diabetes mellitus</c:v>
                </c:pt>
                <c:pt idx="17">
                  <c:v>Jiné</c:v>
                </c:pt>
              </c:strCache>
            </c:strRef>
          </c:cat>
          <c:val>
            <c:numRef>
              <c:f>List1!$C$2:$C$19</c:f>
              <c:numCache>
                <c:formatCode>General</c:formatCode>
                <c:ptCount val="18"/>
                <c:pt idx="0">
                  <c:v>6.660671847902884E-2</c:v>
                </c:pt>
                <c:pt idx="1">
                  <c:v>3.0095417531990208E-2</c:v>
                </c:pt>
                <c:pt idx="2">
                  <c:v>2.2466296986176235E-2</c:v>
                </c:pt>
                <c:pt idx="3">
                  <c:v>1.593622654705576E-2</c:v>
                </c:pt>
                <c:pt idx="4">
                  <c:v>1.3902270180772332E-2</c:v>
                </c:pt>
                <c:pt idx="5">
                  <c:v>1.3638212687605712E-2</c:v>
                </c:pt>
                <c:pt idx="6">
                  <c:v>1.2988773988195916E-2</c:v>
                </c:pt>
                <c:pt idx="7">
                  <c:v>9.4703863089758145E-3</c:v>
                </c:pt>
                <c:pt idx="8">
                  <c:v>7.0439120474447081E-3</c:v>
                </c:pt>
                <c:pt idx="9">
                  <c:v>5.1883729062738634E-3</c:v>
                </c:pt>
                <c:pt idx="10">
                  <c:v>5.1812362172693601E-3</c:v>
                </c:pt>
                <c:pt idx="11">
                  <c:v>5.1170060162288311E-3</c:v>
                </c:pt>
                <c:pt idx="12">
                  <c:v>5.0385024371792948E-3</c:v>
                </c:pt>
                <c:pt idx="13">
                  <c:v>3.6040279472741416E-3</c:v>
                </c:pt>
                <c:pt idx="14">
                  <c:v>2.9331791808508362E-3</c:v>
                </c:pt>
                <c:pt idx="15">
                  <c:v>1.8769492081843549E-3</c:v>
                </c:pt>
                <c:pt idx="16">
                  <c:v>7.0653221144582185E-4</c:v>
                </c:pt>
                <c:pt idx="17">
                  <c:v>2.3265606154680941E-3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05-4865-B998-863DD9548C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346595216"/>
        <c:axId val="346596784"/>
      </c:barChart>
      <c:catAx>
        <c:axId val="346595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46596784"/>
        <c:crosses val="autoZero"/>
        <c:auto val="1"/>
        <c:lblAlgn val="ctr"/>
        <c:lblOffset val="100"/>
        <c:noMultiLvlLbl val="0"/>
      </c:catAx>
      <c:valAx>
        <c:axId val="346596784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cs-CZ"/>
          </a:p>
        </c:txPr>
        <c:crossAx val="346595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349056769188494E-2"/>
          <c:y val="6.2835126048701118E-2"/>
          <c:w val="0.78878643415307947"/>
          <c:h val="0.90468985670079005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ČR 2007-2019</c:v>
                </c:pt>
              </c:strCache>
            </c:strRef>
          </c:tx>
          <c:spPr>
            <a:solidFill>
              <a:srgbClr val="037BC1"/>
            </a:solidFill>
            <a:ln>
              <a:solidFill>
                <a:schemeClr val="bg1"/>
              </a:solidFill>
            </a:ln>
          </c:spPr>
          <c:invertIfNegative val="0"/>
          <c:dLbls>
            <c:numFmt formatCode="0.0&quot; &quot;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List1!$A$2:$A$23</c:f>
              <c:strCache>
                <c:ptCount val="22"/>
                <c:pt idx="0">
                  <c:v>Ischemická choroba srdeční</c:v>
                </c:pt>
                <c:pt idx="1">
                  <c:v>Zhoubný novotvar průdušnice, bronchu a plic</c:v>
                </c:pt>
                <c:pt idx="2">
                  <c:v>Zhoubný novotvar prsu</c:v>
                </c:pt>
                <c:pt idx="3">
                  <c:v>Následky abúzu alkoholu</c:v>
                </c:pt>
                <c:pt idx="4">
                  <c:v>Zhoubný novotvar tlustého střeva a konečníku</c:v>
                </c:pt>
                <c:pt idx="5">
                  <c:v>Úrazy</c:v>
                </c:pt>
                <c:pt idx="6">
                  <c:v>Chronická obstrukční plicní nemoc</c:v>
                </c:pt>
                <c:pt idx="7">
                  <c:v>Zápal plic</c:v>
                </c:pt>
                <c:pt idx="8">
                  <c:v>DVT s plicní embolií</c:v>
                </c:pt>
                <c:pt idx="9">
                  <c:v>Zhoubný novotvar děložního čípku</c:v>
                </c:pt>
                <c:pt idx="10">
                  <c:v>Zhoubný novotvar žaludku</c:v>
                </c:pt>
                <c:pt idx="11">
                  <c:v>Sebevražda a sebepoškozování</c:v>
                </c:pt>
                <c:pt idx="12">
                  <c:v>Zhoubný novotvar jater</c:v>
                </c:pt>
                <c:pt idx="13">
                  <c:v>Zhoubný novotvar rtu, ústní dutiny a hltanu</c:v>
                </c:pt>
                <c:pt idx="14">
                  <c:v>Aneurysma a disekce aorty</c:v>
                </c:pt>
                <c:pt idx="15">
                  <c:v>Dopravní nehody</c:v>
                </c:pt>
                <c:pt idx="16">
                  <c:v>Maligní melanom kůže</c:v>
                </c:pt>
                <c:pt idx="17">
                  <c:v>Zhoubný novotvar jícnu</c:v>
                </c:pt>
                <c:pt idx="18">
                  <c:v>Komplikace během chirurgické a lékařské péče</c:v>
                </c:pt>
                <c:pt idx="19">
                  <c:v>Diabetes mellitus</c:v>
                </c:pt>
                <c:pt idx="20">
                  <c:v>Vražda / Útok</c:v>
                </c:pt>
                <c:pt idx="21">
                  <c:v>Jiné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>
                  <c:v>3.7697377779885251E-2</c:v>
                </c:pt>
                <c:pt idx="1">
                  <c:v>2.0642673115526262E-2</c:v>
                </c:pt>
                <c:pt idx="2">
                  <c:v>1.7580614337217304E-2</c:v>
                </c:pt>
                <c:pt idx="3">
                  <c:v>1.0072750838078735E-2</c:v>
                </c:pt>
                <c:pt idx="4">
                  <c:v>1.2893408455075675E-2</c:v>
                </c:pt>
                <c:pt idx="5">
                  <c:v>2.1966068767718918E-2</c:v>
                </c:pt>
                <c:pt idx="6">
                  <c:v>7.6573023132841048E-3</c:v>
                </c:pt>
                <c:pt idx="7">
                  <c:v>5.3826711325881509E-3</c:v>
                </c:pt>
                <c:pt idx="8">
                  <c:v>5.404224807705295E-3</c:v>
                </c:pt>
                <c:pt idx="9">
                  <c:v>4.5564469197642886E-3</c:v>
                </c:pt>
                <c:pt idx="10">
                  <c:v>4.2302679696581734E-3</c:v>
                </c:pt>
                <c:pt idx="11">
                  <c:v>6.4057522448152633E-3</c:v>
                </c:pt>
                <c:pt idx="12">
                  <c:v>2.8867555540228497E-3</c:v>
                </c:pt>
                <c:pt idx="13">
                  <c:v>2.1481829533420409E-3</c:v>
                </c:pt>
                <c:pt idx="14">
                  <c:v>1.5216894632703822E-3</c:v>
                </c:pt>
                <c:pt idx="15">
                  <c:v>3.9026521078775809E-3</c:v>
                </c:pt>
                <c:pt idx="16">
                  <c:v>1.6725651890903918E-3</c:v>
                </c:pt>
                <c:pt idx="17">
                  <c:v>1.0992374309743555E-3</c:v>
                </c:pt>
                <c:pt idx="18">
                  <c:v>9.1674964831586769E-4</c:v>
                </c:pt>
                <c:pt idx="19">
                  <c:v>2.9456689326763771E-4</c:v>
                </c:pt>
                <c:pt idx="20">
                  <c:v>6.5810554691013694E-4</c:v>
                </c:pt>
                <c:pt idx="21">
                  <c:v>8.1903965445145888E-4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605-4865-B998-863DD9548C4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ČR 2020-2021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List1!$A$2:$A$23</c:f>
              <c:strCache>
                <c:ptCount val="22"/>
                <c:pt idx="0">
                  <c:v>Ischemická choroba srdeční</c:v>
                </c:pt>
                <c:pt idx="1">
                  <c:v>Zhoubný novotvar průdušnice, bronchu a plic</c:v>
                </c:pt>
                <c:pt idx="2">
                  <c:v>Zhoubný novotvar prsu</c:v>
                </c:pt>
                <c:pt idx="3">
                  <c:v>Následky abúzu alkoholu</c:v>
                </c:pt>
                <c:pt idx="4">
                  <c:v>Zhoubný novotvar tlustého střeva a konečníku</c:v>
                </c:pt>
                <c:pt idx="5">
                  <c:v>Úrazy</c:v>
                </c:pt>
                <c:pt idx="6">
                  <c:v>Chronická obstrukční plicní nemoc</c:v>
                </c:pt>
                <c:pt idx="7">
                  <c:v>Zápal plic</c:v>
                </c:pt>
                <c:pt idx="8">
                  <c:v>DVT s plicní embolií</c:v>
                </c:pt>
                <c:pt idx="9">
                  <c:v>Zhoubný novotvar děložního čípku</c:v>
                </c:pt>
                <c:pt idx="10">
                  <c:v>Zhoubný novotvar žaludku</c:v>
                </c:pt>
                <c:pt idx="11">
                  <c:v>Sebevražda a sebepoškozování</c:v>
                </c:pt>
                <c:pt idx="12">
                  <c:v>Zhoubný novotvar jater</c:v>
                </c:pt>
                <c:pt idx="13">
                  <c:v>Zhoubný novotvar rtu, ústní dutiny a hltanu</c:v>
                </c:pt>
                <c:pt idx="14">
                  <c:v>Aneurysma a disekce aorty</c:v>
                </c:pt>
                <c:pt idx="15">
                  <c:v>Dopravní nehody</c:v>
                </c:pt>
                <c:pt idx="16">
                  <c:v>Maligní melanom kůže</c:v>
                </c:pt>
                <c:pt idx="17">
                  <c:v>Zhoubný novotvar jícnu</c:v>
                </c:pt>
                <c:pt idx="18">
                  <c:v>Komplikace během chirurgické a lékařské péče</c:v>
                </c:pt>
                <c:pt idx="19">
                  <c:v>Diabetes mellitus</c:v>
                </c:pt>
                <c:pt idx="20">
                  <c:v>Vražda / Útok</c:v>
                </c:pt>
                <c:pt idx="21">
                  <c:v>Jiné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  <c:pt idx="0">
                  <c:v>2.4368699587010594E-2</c:v>
                </c:pt>
                <c:pt idx="1">
                  <c:v>1.7201435002595713E-2</c:v>
                </c:pt>
                <c:pt idx="2">
                  <c:v>1.4303535592248506E-2</c:v>
                </c:pt>
                <c:pt idx="3">
                  <c:v>1.0010925235744893E-2</c:v>
                </c:pt>
                <c:pt idx="4">
                  <c:v>9.6777442874964158E-3</c:v>
                </c:pt>
                <c:pt idx="5">
                  <c:v>9.3910537041198214E-3</c:v>
                </c:pt>
                <c:pt idx="6">
                  <c:v>7.7793877218946374E-3</c:v>
                </c:pt>
                <c:pt idx="7">
                  <c:v>6.6791157532601368E-3</c:v>
                </c:pt>
                <c:pt idx="8">
                  <c:v>4.2693651740676741E-3</c:v>
                </c:pt>
                <c:pt idx="9">
                  <c:v>3.4867773653910229E-3</c:v>
                </c:pt>
                <c:pt idx="10">
                  <c:v>3.3008159059035014E-3</c:v>
                </c:pt>
                <c:pt idx="11">
                  <c:v>2.5647184620987301E-3</c:v>
                </c:pt>
                <c:pt idx="12">
                  <c:v>2.1850471489783742E-3</c:v>
                </c:pt>
                <c:pt idx="13">
                  <c:v>2.06107284265336E-3</c:v>
                </c:pt>
                <c:pt idx="14">
                  <c:v>1.4102077344470359E-3</c:v>
                </c:pt>
                <c:pt idx="15">
                  <c:v>1.2397430632501414E-3</c:v>
                </c:pt>
                <c:pt idx="16">
                  <c:v>1.2319946691048281E-3</c:v>
                </c:pt>
                <c:pt idx="17">
                  <c:v>1.0770267861985603E-3</c:v>
                </c:pt>
                <c:pt idx="18">
                  <c:v>4.4940686042817626E-4</c:v>
                </c:pt>
                <c:pt idx="19">
                  <c:v>3.4867773653910226E-4</c:v>
                </c:pt>
                <c:pt idx="20">
                  <c:v>1.0847751803438737E-4</c:v>
                </c:pt>
                <c:pt idx="21">
                  <c:v>6.3536831991570231E-4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605-4865-B998-863DD9548C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0"/>
        <c:axId val="346595216"/>
        <c:axId val="346596784"/>
      </c:barChart>
      <c:catAx>
        <c:axId val="34659521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46596784"/>
        <c:crosses val="autoZero"/>
        <c:auto val="1"/>
        <c:lblAlgn val="ctr"/>
        <c:lblOffset val="100"/>
        <c:noMultiLvlLbl val="0"/>
      </c:catAx>
      <c:valAx>
        <c:axId val="346596784"/>
        <c:scaling>
          <c:orientation val="minMax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cs-CZ"/>
          </a:p>
        </c:txPr>
        <c:crossAx val="346595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0986611111111122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6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1-EAED-4AD2-B701-72E82D496EF0}"/>
              </c:ext>
            </c:extLst>
          </c:dPt>
          <c:dPt>
            <c:idx val="7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5-1C58-4F8F-816E-7518C19DDBFE}"/>
              </c:ext>
            </c:extLst>
          </c:dPt>
          <c:dPt>
            <c:idx val="1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EAED-4AD2-B701-72E82D496EF0}"/>
              </c:ext>
            </c:extLst>
          </c:dPt>
          <c:dPt>
            <c:idx val="17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6-EAED-4AD2-B701-72E82D496EF0}"/>
              </c:ext>
            </c:extLst>
          </c:dPt>
          <c:dPt>
            <c:idx val="27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8-EAED-4AD2-B701-72E82D496EF0}"/>
              </c:ext>
            </c:extLst>
          </c:dPt>
          <c:cat>
            <c:strRef>
              <c:f>Sheet1!$A$2:$A$29</c:f>
              <c:strCache>
                <c:ptCount val="28"/>
                <c:pt idx="0">
                  <c:v>Bulgaria</c:v>
                </c:pt>
                <c:pt idx="1">
                  <c:v>Latvia</c:v>
                </c:pt>
                <c:pt idx="2">
                  <c:v>Lithuania</c:v>
                </c:pt>
                <c:pt idx="3">
                  <c:v>Romania</c:v>
                </c:pt>
                <c:pt idx="4">
                  <c:v>Hungary</c:v>
                </c:pt>
                <c:pt idx="5">
                  <c:v>Estonia</c:v>
                </c:pt>
                <c:pt idx="6">
                  <c:v>Croatia</c:v>
                </c:pt>
                <c:pt idx="7">
                  <c:v>Czechia</c:v>
                </c:pt>
                <c:pt idx="8">
                  <c:v>Poland</c:v>
                </c:pt>
                <c:pt idx="9">
                  <c:v>Slovakia</c:v>
                </c:pt>
                <c:pt idx="10">
                  <c:v>Greece</c:v>
                </c:pt>
                <c:pt idx="11">
                  <c:v>Germany</c:v>
                </c:pt>
                <c:pt idx="12">
                  <c:v>Austria</c:v>
                </c:pt>
                <c:pt idx="13">
                  <c:v>EU27</c:v>
                </c:pt>
                <c:pt idx="14">
                  <c:v>Finland</c:v>
                </c:pt>
                <c:pt idx="15">
                  <c:v>Italy</c:v>
                </c:pt>
                <c:pt idx="16">
                  <c:v>Sweden</c:v>
                </c:pt>
                <c:pt idx="17">
                  <c:v>Slovenia</c:v>
                </c:pt>
                <c:pt idx="18">
                  <c:v>Malta</c:v>
                </c:pt>
                <c:pt idx="19">
                  <c:v>Portugal</c:v>
                </c:pt>
                <c:pt idx="20">
                  <c:v>Belgium</c:v>
                </c:pt>
                <c:pt idx="21">
                  <c:v>Spain</c:v>
                </c:pt>
                <c:pt idx="22">
                  <c:v>Luxembourg</c:v>
                </c:pt>
                <c:pt idx="23">
                  <c:v>Denmark</c:v>
                </c:pt>
                <c:pt idx="24">
                  <c:v>Cyprus</c:v>
                </c:pt>
                <c:pt idx="25">
                  <c:v>Netherlands</c:v>
                </c:pt>
                <c:pt idx="26">
                  <c:v>France</c:v>
                </c:pt>
                <c:pt idx="27">
                  <c:v>Ireland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986.61</c:v>
                </c:pt>
                <c:pt idx="1">
                  <c:v>761.37</c:v>
                </c:pt>
                <c:pt idx="2">
                  <c:v>760.87</c:v>
                </c:pt>
                <c:pt idx="3">
                  <c:v>753.4</c:v>
                </c:pt>
                <c:pt idx="4">
                  <c:v>643.80999999999995</c:v>
                </c:pt>
                <c:pt idx="5">
                  <c:v>614.94000000000005</c:v>
                </c:pt>
                <c:pt idx="6">
                  <c:v>580.52</c:v>
                </c:pt>
                <c:pt idx="7">
                  <c:v>503.05</c:v>
                </c:pt>
                <c:pt idx="8">
                  <c:v>446.8</c:v>
                </c:pt>
                <c:pt idx="9">
                  <c:v>441.24</c:v>
                </c:pt>
                <c:pt idx="10">
                  <c:v>427.96</c:v>
                </c:pt>
                <c:pt idx="11">
                  <c:v>427.88</c:v>
                </c:pt>
                <c:pt idx="12">
                  <c:v>387.31</c:v>
                </c:pt>
                <c:pt idx="13">
                  <c:v>386.68</c:v>
                </c:pt>
                <c:pt idx="14">
                  <c:v>375.32</c:v>
                </c:pt>
                <c:pt idx="15">
                  <c:v>374</c:v>
                </c:pt>
                <c:pt idx="16">
                  <c:v>370.01</c:v>
                </c:pt>
                <c:pt idx="17">
                  <c:v>355.12</c:v>
                </c:pt>
                <c:pt idx="18">
                  <c:v>350.5</c:v>
                </c:pt>
                <c:pt idx="19">
                  <c:v>299.48</c:v>
                </c:pt>
                <c:pt idx="20">
                  <c:v>282.04000000000002</c:v>
                </c:pt>
                <c:pt idx="21">
                  <c:v>251.57</c:v>
                </c:pt>
                <c:pt idx="22">
                  <c:v>249.45</c:v>
                </c:pt>
                <c:pt idx="23">
                  <c:v>241.88</c:v>
                </c:pt>
                <c:pt idx="24">
                  <c:v>239.4</c:v>
                </c:pt>
                <c:pt idx="25">
                  <c:v>230.01</c:v>
                </c:pt>
                <c:pt idx="26">
                  <c:v>216.91</c:v>
                </c:pt>
                <c:pt idx="27">
                  <c:v>200.8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3A-4B8F-8086-69FFEA4AC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1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  <c:majorUnit val="200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1927351851851864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ASR (World)</c:v>
                </c:pt>
              </c:strCache>
            </c:strRef>
          </c:tx>
          <c:spPr>
            <a:solidFill>
              <a:srgbClr val="A5A5A5"/>
            </a:solidFill>
          </c:spPr>
          <c:invertIfNegative val="0"/>
          <c:dPt>
            <c:idx val="7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4-521E-4DEC-8014-2EAA594AD767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157-4AF3-8704-B335635361DC}"/>
              </c:ext>
            </c:extLst>
          </c:dPt>
          <c:dPt>
            <c:idx val="2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2157-4AF3-8704-B335635361DC}"/>
              </c:ext>
            </c:extLst>
          </c:dPt>
          <c:cat>
            <c:strRef>
              <c:f>Sheet1!$A$2:$A$29</c:f>
              <c:strCache>
                <c:ptCount val="28"/>
                <c:pt idx="0">
                  <c:v>Bulgaria</c:v>
                </c:pt>
                <c:pt idx="1">
                  <c:v>Romania</c:v>
                </c:pt>
                <c:pt idx="2">
                  <c:v>Lithuania</c:v>
                </c:pt>
                <c:pt idx="3">
                  <c:v>Latvia</c:v>
                </c:pt>
                <c:pt idx="4">
                  <c:v>Hungary</c:v>
                </c:pt>
                <c:pt idx="5">
                  <c:v>Estonia</c:v>
                </c:pt>
                <c:pt idx="6">
                  <c:v>Croatia</c:v>
                </c:pt>
                <c:pt idx="7">
                  <c:v>Czechia</c:v>
                </c:pt>
                <c:pt idx="8">
                  <c:v>Poland</c:v>
                </c:pt>
                <c:pt idx="9">
                  <c:v>Slovakia</c:v>
                </c:pt>
                <c:pt idx="10">
                  <c:v>Greece</c:v>
                </c:pt>
                <c:pt idx="11">
                  <c:v>Germany</c:v>
                </c:pt>
                <c:pt idx="12">
                  <c:v>Italy</c:v>
                </c:pt>
                <c:pt idx="13">
                  <c:v>EU27</c:v>
                </c:pt>
                <c:pt idx="14">
                  <c:v>Slovenia</c:v>
                </c:pt>
                <c:pt idx="15">
                  <c:v>Austria</c:v>
                </c:pt>
                <c:pt idx="16">
                  <c:v>Finland</c:v>
                </c:pt>
                <c:pt idx="17">
                  <c:v>Portugal</c:v>
                </c:pt>
                <c:pt idx="18">
                  <c:v>Sweden</c:v>
                </c:pt>
                <c:pt idx="19">
                  <c:v>Spain</c:v>
                </c:pt>
                <c:pt idx="20">
                  <c:v>Malta</c:v>
                </c:pt>
                <c:pt idx="21">
                  <c:v>Belgium</c:v>
                </c:pt>
                <c:pt idx="22">
                  <c:v>Cyprus</c:v>
                </c:pt>
                <c:pt idx="23">
                  <c:v>Netherlands</c:v>
                </c:pt>
                <c:pt idx="24">
                  <c:v>France</c:v>
                </c:pt>
                <c:pt idx="25">
                  <c:v>Denmark</c:v>
                </c:pt>
                <c:pt idx="26">
                  <c:v>Ireland</c:v>
                </c:pt>
                <c:pt idx="27">
                  <c:v>Luxembourg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1075.77</c:v>
                </c:pt>
                <c:pt idx="1">
                  <c:v>846</c:v>
                </c:pt>
                <c:pt idx="2">
                  <c:v>819</c:v>
                </c:pt>
                <c:pt idx="3">
                  <c:v>811.55</c:v>
                </c:pt>
                <c:pt idx="4">
                  <c:v>675.08</c:v>
                </c:pt>
                <c:pt idx="5">
                  <c:v>580.13</c:v>
                </c:pt>
                <c:pt idx="6">
                  <c:v>564.70000000000005</c:v>
                </c:pt>
                <c:pt idx="7">
                  <c:v>475.86</c:v>
                </c:pt>
                <c:pt idx="8">
                  <c:v>460.77</c:v>
                </c:pt>
                <c:pt idx="9">
                  <c:v>455.08</c:v>
                </c:pt>
                <c:pt idx="10">
                  <c:v>426.81</c:v>
                </c:pt>
                <c:pt idx="11">
                  <c:v>407.39</c:v>
                </c:pt>
                <c:pt idx="12">
                  <c:v>381.15</c:v>
                </c:pt>
                <c:pt idx="13">
                  <c:v>379.03</c:v>
                </c:pt>
                <c:pt idx="14">
                  <c:v>372.14</c:v>
                </c:pt>
                <c:pt idx="15">
                  <c:v>366.31</c:v>
                </c:pt>
                <c:pt idx="16">
                  <c:v>335.34</c:v>
                </c:pt>
                <c:pt idx="17">
                  <c:v>328.82</c:v>
                </c:pt>
                <c:pt idx="18">
                  <c:v>272.77999999999997</c:v>
                </c:pt>
                <c:pt idx="19">
                  <c:v>252.18</c:v>
                </c:pt>
                <c:pt idx="20">
                  <c:v>240.04</c:v>
                </c:pt>
                <c:pt idx="21">
                  <c:v>228.84</c:v>
                </c:pt>
                <c:pt idx="22">
                  <c:v>207.17</c:v>
                </c:pt>
                <c:pt idx="23">
                  <c:v>203.14</c:v>
                </c:pt>
                <c:pt idx="24">
                  <c:v>200.07</c:v>
                </c:pt>
                <c:pt idx="25">
                  <c:v>196.08</c:v>
                </c:pt>
                <c:pt idx="26">
                  <c:v>176.58</c:v>
                </c:pt>
                <c:pt idx="27">
                  <c:v>172.74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E8-4A03-AA4C-6FD027E92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1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  <c:majorUnit val="200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1927351851851864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ASR (World)</c:v>
                </c:pt>
              </c:strCache>
            </c:strRef>
          </c:tx>
          <c:spPr>
            <a:solidFill>
              <a:srgbClr val="A5A5A5"/>
            </a:solidFill>
          </c:spPr>
          <c:invertIfNegative val="0"/>
          <c:dPt>
            <c:idx val="9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3-5E5A-415F-9261-58CCD50FC7CD}"/>
              </c:ext>
            </c:extLst>
          </c:dPt>
          <c:dPt>
            <c:idx val="1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91C-44F6-A2A9-770F6DB1B3ED}"/>
              </c:ext>
            </c:extLst>
          </c:dPt>
          <c:dPt>
            <c:idx val="2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91C-44F6-A2A9-770F6DB1B3ED}"/>
              </c:ext>
            </c:extLst>
          </c:dPt>
          <c:cat>
            <c:strRef>
              <c:f>Sheet1!$A$2:$A$29</c:f>
              <c:strCache>
                <c:ptCount val="28"/>
                <c:pt idx="0">
                  <c:v>Bulgaria</c:v>
                </c:pt>
                <c:pt idx="1">
                  <c:v>Romania</c:v>
                </c:pt>
                <c:pt idx="2">
                  <c:v>Latvia</c:v>
                </c:pt>
                <c:pt idx="3">
                  <c:v>Lithuania</c:v>
                </c:pt>
                <c:pt idx="4">
                  <c:v>Hungary</c:v>
                </c:pt>
                <c:pt idx="5">
                  <c:v>Estonia</c:v>
                </c:pt>
                <c:pt idx="6">
                  <c:v>Croatia</c:v>
                </c:pt>
                <c:pt idx="7">
                  <c:v>Slovakia</c:v>
                </c:pt>
                <c:pt idx="8">
                  <c:v>Poland</c:v>
                </c:pt>
                <c:pt idx="9">
                  <c:v>Czechia</c:v>
                </c:pt>
                <c:pt idx="10">
                  <c:v>Greece</c:v>
                </c:pt>
                <c:pt idx="11">
                  <c:v>Germany</c:v>
                </c:pt>
                <c:pt idx="12">
                  <c:v>EU27</c:v>
                </c:pt>
                <c:pt idx="13">
                  <c:v>Italy</c:v>
                </c:pt>
                <c:pt idx="14">
                  <c:v>Slovenia</c:v>
                </c:pt>
                <c:pt idx="15">
                  <c:v>Austria</c:v>
                </c:pt>
                <c:pt idx="16">
                  <c:v>Finland</c:v>
                </c:pt>
                <c:pt idx="17">
                  <c:v>Portugal</c:v>
                </c:pt>
                <c:pt idx="18">
                  <c:v>Sweden</c:v>
                </c:pt>
                <c:pt idx="19">
                  <c:v>Spain</c:v>
                </c:pt>
                <c:pt idx="20">
                  <c:v>Malta</c:v>
                </c:pt>
                <c:pt idx="21">
                  <c:v>Belgium</c:v>
                </c:pt>
                <c:pt idx="22">
                  <c:v>Netherlands</c:v>
                </c:pt>
                <c:pt idx="23">
                  <c:v>Denmark</c:v>
                </c:pt>
                <c:pt idx="24">
                  <c:v>Cyprus</c:v>
                </c:pt>
                <c:pt idx="25">
                  <c:v>France</c:v>
                </c:pt>
                <c:pt idx="26">
                  <c:v>Ireland</c:v>
                </c:pt>
                <c:pt idx="27">
                  <c:v>Luxembourg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1162.42</c:v>
                </c:pt>
                <c:pt idx="1">
                  <c:v>903.38</c:v>
                </c:pt>
                <c:pt idx="2">
                  <c:v>898.81</c:v>
                </c:pt>
                <c:pt idx="3">
                  <c:v>821.22</c:v>
                </c:pt>
                <c:pt idx="4">
                  <c:v>676.64</c:v>
                </c:pt>
                <c:pt idx="5">
                  <c:v>630.46</c:v>
                </c:pt>
                <c:pt idx="6">
                  <c:v>585.59</c:v>
                </c:pt>
                <c:pt idx="7">
                  <c:v>482.34</c:v>
                </c:pt>
                <c:pt idx="8">
                  <c:v>479.6</c:v>
                </c:pt>
                <c:pt idx="9">
                  <c:v>456.31</c:v>
                </c:pt>
                <c:pt idx="10">
                  <c:v>439.29</c:v>
                </c:pt>
                <c:pt idx="11">
                  <c:v>410.6</c:v>
                </c:pt>
                <c:pt idx="12">
                  <c:v>383</c:v>
                </c:pt>
                <c:pt idx="13">
                  <c:v>366.89</c:v>
                </c:pt>
                <c:pt idx="14">
                  <c:v>362.94</c:v>
                </c:pt>
                <c:pt idx="15">
                  <c:v>350.95</c:v>
                </c:pt>
                <c:pt idx="16">
                  <c:v>340.3</c:v>
                </c:pt>
                <c:pt idx="17">
                  <c:v>304.07</c:v>
                </c:pt>
                <c:pt idx="18">
                  <c:v>265.20999999999998</c:v>
                </c:pt>
                <c:pt idx="19">
                  <c:v>250.4</c:v>
                </c:pt>
                <c:pt idx="20">
                  <c:v>236.82</c:v>
                </c:pt>
                <c:pt idx="21">
                  <c:v>229.38</c:v>
                </c:pt>
                <c:pt idx="22">
                  <c:v>206.16</c:v>
                </c:pt>
                <c:pt idx="23">
                  <c:v>204.33</c:v>
                </c:pt>
                <c:pt idx="24">
                  <c:v>203.81</c:v>
                </c:pt>
                <c:pt idx="25">
                  <c:v>203.6</c:v>
                </c:pt>
                <c:pt idx="26">
                  <c:v>184.24</c:v>
                </c:pt>
                <c:pt idx="27">
                  <c:v>164.2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E5A-415F-9261-58CCD50FC7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1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62632907407407412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spPr>
            <a:solidFill>
              <a:srgbClr val="A5A5A5"/>
            </a:solidFill>
          </c:spPr>
          <c:invertIfNegative val="0"/>
          <c:dPt>
            <c:idx val="4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F63A-4B8F-8086-69FFEA4AC3E8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8DA-4CBE-8EDE-5AD7766FA979}"/>
              </c:ext>
            </c:extLst>
          </c:dPt>
          <c:dPt>
            <c:idx val="2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F8DA-4CBE-8EDE-5AD7766FA979}"/>
              </c:ext>
            </c:extLst>
          </c:dPt>
          <c:cat>
            <c:strRef>
              <c:f>Sheet1!$A$2:$A$29</c:f>
              <c:strCache>
                <c:ptCount val="28"/>
                <c:pt idx="0">
                  <c:v>Lithuania</c:v>
                </c:pt>
                <c:pt idx="1">
                  <c:v>Latvia</c:v>
                </c:pt>
                <c:pt idx="2">
                  <c:v>Hungary</c:v>
                </c:pt>
                <c:pt idx="3">
                  <c:v>Estonia</c:v>
                </c:pt>
                <c:pt idx="4">
                  <c:v>Czechia</c:v>
                </c:pt>
                <c:pt idx="5">
                  <c:v>Croatia</c:v>
                </c:pt>
                <c:pt idx="6">
                  <c:v>Slovakia</c:v>
                </c:pt>
                <c:pt idx="7">
                  <c:v>Romania</c:v>
                </c:pt>
                <c:pt idx="8">
                  <c:v>Finland</c:v>
                </c:pt>
                <c:pt idx="9">
                  <c:v>Malta</c:v>
                </c:pt>
                <c:pt idx="10">
                  <c:v>Austria</c:v>
                </c:pt>
                <c:pt idx="11">
                  <c:v>Bulgaria</c:v>
                </c:pt>
                <c:pt idx="12">
                  <c:v>Germany</c:v>
                </c:pt>
                <c:pt idx="13">
                  <c:v>Sweden</c:v>
                </c:pt>
                <c:pt idx="14">
                  <c:v>EU27</c:v>
                </c:pt>
                <c:pt idx="15">
                  <c:v>Italy</c:v>
                </c:pt>
                <c:pt idx="16">
                  <c:v>Poland</c:v>
                </c:pt>
                <c:pt idx="17">
                  <c:v>Greece</c:v>
                </c:pt>
                <c:pt idx="18">
                  <c:v>Ireland</c:v>
                </c:pt>
                <c:pt idx="19">
                  <c:v>Slovenia</c:v>
                </c:pt>
                <c:pt idx="20">
                  <c:v>Denmark</c:v>
                </c:pt>
                <c:pt idx="21">
                  <c:v>Cyprus</c:v>
                </c:pt>
                <c:pt idx="22">
                  <c:v>Belgium</c:v>
                </c:pt>
                <c:pt idx="23">
                  <c:v>Spain</c:v>
                </c:pt>
                <c:pt idx="24">
                  <c:v>Luxembourg</c:v>
                </c:pt>
                <c:pt idx="25">
                  <c:v>Portugal</c:v>
                </c:pt>
                <c:pt idx="26">
                  <c:v>Netherlands</c:v>
                </c:pt>
                <c:pt idx="27">
                  <c:v>France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485.91</c:v>
                </c:pt>
                <c:pt idx="1">
                  <c:v>406.27</c:v>
                </c:pt>
                <c:pt idx="2">
                  <c:v>332.94</c:v>
                </c:pt>
                <c:pt idx="3">
                  <c:v>293.05</c:v>
                </c:pt>
                <c:pt idx="4">
                  <c:v>255.17</c:v>
                </c:pt>
                <c:pt idx="5">
                  <c:v>253.94</c:v>
                </c:pt>
                <c:pt idx="6">
                  <c:v>253.13</c:v>
                </c:pt>
                <c:pt idx="7">
                  <c:v>253.06</c:v>
                </c:pt>
                <c:pt idx="8">
                  <c:v>207.04</c:v>
                </c:pt>
                <c:pt idx="9">
                  <c:v>194.11</c:v>
                </c:pt>
                <c:pt idx="10">
                  <c:v>173.88</c:v>
                </c:pt>
                <c:pt idx="11">
                  <c:v>172.94</c:v>
                </c:pt>
                <c:pt idx="12">
                  <c:v>159.16999999999999</c:v>
                </c:pt>
                <c:pt idx="13">
                  <c:v>151.74</c:v>
                </c:pt>
                <c:pt idx="14">
                  <c:v>132.51</c:v>
                </c:pt>
                <c:pt idx="15">
                  <c:v>125.08</c:v>
                </c:pt>
                <c:pt idx="16">
                  <c:v>122.01</c:v>
                </c:pt>
                <c:pt idx="17">
                  <c:v>102.38</c:v>
                </c:pt>
                <c:pt idx="18">
                  <c:v>102.14</c:v>
                </c:pt>
                <c:pt idx="19">
                  <c:v>101.86</c:v>
                </c:pt>
                <c:pt idx="20">
                  <c:v>82.49</c:v>
                </c:pt>
                <c:pt idx="21">
                  <c:v>78.86</c:v>
                </c:pt>
                <c:pt idx="22">
                  <c:v>78.400000000000006</c:v>
                </c:pt>
                <c:pt idx="23">
                  <c:v>73.67</c:v>
                </c:pt>
                <c:pt idx="24">
                  <c:v>67.91</c:v>
                </c:pt>
                <c:pt idx="25">
                  <c:v>65.7</c:v>
                </c:pt>
                <c:pt idx="26">
                  <c:v>59.98</c:v>
                </c:pt>
                <c:pt idx="27">
                  <c:v>53.82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3A-4B8F-8086-69FFEA4AC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60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8100259259259257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ASR (World)</c:v>
                </c:pt>
              </c:strCache>
            </c:strRef>
          </c:tx>
          <c:spPr>
            <a:solidFill>
              <a:srgbClr val="A5A5A5"/>
            </a:solidFill>
          </c:spPr>
          <c:invertIfNegative val="0"/>
          <c:dPt>
            <c:idx val="5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2-89C2-466D-B180-AFBEAE56A9CA}"/>
              </c:ext>
            </c:extLst>
          </c:dPt>
          <c:dPt>
            <c:idx val="2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C60-4D97-A97D-9D446F36A196}"/>
              </c:ext>
            </c:extLst>
          </c:dPt>
          <c:cat>
            <c:strRef>
              <c:f>Sheet1!$A$2:$A$29</c:f>
              <c:strCache>
                <c:ptCount val="28"/>
                <c:pt idx="0">
                  <c:v>Lithuania</c:v>
                </c:pt>
                <c:pt idx="1">
                  <c:v>Latvia</c:v>
                </c:pt>
                <c:pt idx="2">
                  <c:v>Hungary</c:v>
                </c:pt>
                <c:pt idx="3">
                  <c:v>Romania</c:v>
                </c:pt>
                <c:pt idx="4">
                  <c:v>Slovakia</c:v>
                </c:pt>
                <c:pt idx="5">
                  <c:v>Czechia</c:v>
                </c:pt>
                <c:pt idx="6">
                  <c:v>Bulgaria</c:v>
                </c:pt>
                <c:pt idx="7">
                  <c:v>Croatia</c:v>
                </c:pt>
                <c:pt idx="8">
                  <c:v>Estonia</c:v>
                </c:pt>
                <c:pt idx="9">
                  <c:v>Finland</c:v>
                </c:pt>
                <c:pt idx="10">
                  <c:v>Austria</c:v>
                </c:pt>
                <c:pt idx="11">
                  <c:v>Germany</c:v>
                </c:pt>
                <c:pt idx="12">
                  <c:v>Poland</c:v>
                </c:pt>
                <c:pt idx="13">
                  <c:v>Malta</c:v>
                </c:pt>
                <c:pt idx="14">
                  <c:v>Greece</c:v>
                </c:pt>
                <c:pt idx="15">
                  <c:v>EU27</c:v>
                </c:pt>
                <c:pt idx="16">
                  <c:v>Italy</c:v>
                </c:pt>
                <c:pt idx="17">
                  <c:v>Sweden</c:v>
                </c:pt>
                <c:pt idx="18">
                  <c:v>Slovenia</c:v>
                </c:pt>
                <c:pt idx="19">
                  <c:v>Ireland</c:v>
                </c:pt>
                <c:pt idx="20">
                  <c:v>Cyprus</c:v>
                </c:pt>
                <c:pt idx="21">
                  <c:v>Portugal</c:v>
                </c:pt>
                <c:pt idx="22">
                  <c:v>Spain</c:v>
                </c:pt>
                <c:pt idx="23">
                  <c:v>Denmark</c:v>
                </c:pt>
                <c:pt idx="24">
                  <c:v>Belgium</c:v>
                </c:pt>
                <c:pt idx="25">
                  <c:v>Netherlands</c:v>
                </c:pt>
                <c:pt idx="26">
                  <c:v>France</c:v>
                </c:pt>
                <c:pt idx="27">
                  <c:v>Luxembourg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507.64</c:v>
                </c:pt>
                <c:pt idx="1">
                  <c:v>346.97</c:v>
                </c:pt>
                <c:pt idx="2">
                  <c:v>327.02999999999997</c:v>
                </c:pt>
                <c:pt idx="3">
                  <c:v>288.93</c:v>
                </c:pt>
                <c:pt idx="4">
                  <c:v>278.32</c:v>
                </c:pt>
                <c:pt idx="5">
                  <c:v>220.79</c:v>
                </c:pt>
                <c:pt idx="6">
                  <c:v>219.83</c:v>
                </c:pt>
                <c:pt idx="7">
                  <c:v>187.88</c:v>
                </c:pt>
                <c:pt idx="8">
                  <c:v>160.28</c:v>
                </c:pt>
                <c:pt idx="9">
                  <c:v>155.37</c:v>
                </c:pt>
                <c:pt idx="10">
                  <c:v>151.51</c:v>
                </c:pt>
                <c:pt idx="11">
                  <c:v>146.49</c:v>
                </c:pt>
                <c:pt idx="12">
                  <c:v>143.83000000000001</c:v>
                </c:pt>
                <c:pt idx="13">
                  <c:v>135.06</c:v>
                </c:pt>
                <c:pt idx="14">
                  <c:v>129.91999999999999</c:v>
                </c:pt>
                <c:pt idx="15">
                  <c:v>123.07</c:v>
                </c:pt>
                <c:pt idx="16">
                  <c:v>107.12</c:v>
                </c:pt>
                <c:pt idx="17">
                  <c:v>94.4</c:v>
                </c:pt>
                <c:pt idx="18">
                  <c:v>85.43</c:v>
                </c:pt>
                <c:pt idx="19">
                  <c:v>83.85</c:v>
                </c:pt>
                <c:pt idx="20">
                  <c:v>69.28</c:v>
                </c:pt>
                <c:pt idx="21">
                  <c:v>66.11</c:v>
                </c:pt>
                <c:pt idx="22">
                  <c:v>62.2</c:v>
                </c:pt>
                <c:pt idx="23">
                  <c:v>57.26</c:v>
                </c:pt>
                <c:pt idx="24">
                  <c:v>53.79</c:v>
                </c:pt>
                <c:pt idx="25">
                  <c:v>46.49</c:v>
                </c:pt>
                <c:pt idx="26">
                  <c:v>46.22</c:v>
                </c:pt>
                <c:pt idx="27">
                  <c:v>44.26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E8-4A03-AA4C-6FD027E92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60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  <c:majorUnit val="100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4131074023507296"/>
          <c:y val="0.15573556917754688"/>
          <c:w val="0.61189273984018855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7BD-4FFB-952B-CE3FC2CE62A7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B7BD-4FFB-952B-CE3FC2CE62A7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 w="3175">
                <a:solidFill>
                  <a:schemeClr val="bg1">
                    <a:lumMod val="75000"/>
                  </a:schemeClr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4903-4ADB-8EC7-96097D0EAC0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vert="horz"/>
              <a:lstStyle/>
              <a:p>
                <a:pPr>
                  <a:defRPr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Liberecký kraj</c:v>
                </c:pt>
                <c:pt idx="2">
                  <c:v>Jihočeský kraj</c:v>
                </c:pt>
                <c:pt idx="3">
                  <c:v>Karlovarský kraj</c:v>
                </c:pt>
                <c:pt idx="4">
                  <c:v>Moravskoslezský kraj</c:v>
                </c:pt>
                <c:pt idx="5">
                  <c:v>Plzeňský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Kraj Vysočina</c:v>
                </c:pt>
                <c:pt idx="9">
                  <c:v>Jihomoravský kraj</c:v>
                </c:pt>
                <c:pt idx="10">
                  <c:v>Olomoucký kraj</c:v>
                </c:pt>
                <c:pt idx="11">
                  <c:v>Středočeský kraj</c:v>
                </c:pt>
                <c:pt idx="12">
                  <c:v>Královéhradecký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List1!$B$2:$B$16</c:f>
              <c:numCache>
                <c:formatCode>0</c:formatCode>
                <c:ptCount val="15"/>
                <c:pt idx="0">
                  <c:v>169.84908708125201</c:v>
                </c:pt>
                <c:pt idx="1">
                  <c:v>165.66291900879068</c:v>
                </c:pt>
                <c:pt idx="2">
                  <c:v>159.70769918346576</c:v>
                </c:pt>
                <c:pt idx="3">
                  <c:v>142.26131819366233</c:v>
                </c:pt>
                <c:pt idx="4">
                  <c:v>139.6412897411675</c:v>
                </c:pt>
                <c:pt idx="5">
                  <c:v>139.20980201805358</c:v>
                </c:pt>
                <c:pt idx="6">
                  <c:v>138.63836782876791</c:v>
                </c:pt>
                <c:pt idx="7">
                  <c:v>137.51593382171825</c:v>
                </c:pt>
                <c:pt idx="8">
                  <c:v>137.44261272186435</c:v>
                </c:pt>
                <c:pt idx="9">
                  <c:v>131.49453506150476</c:v>
                </c:pt>
                <c:pt idx="10">
                  <c:v>131.40282411475414</c:v>
                </c:pt>
                <c:pt idx="11">
                  <c:v>127.63233878477111</c:v>
                </c:pt>
                <c:pt idx="12">
                  <c:v>127.57007661262034</c:v>
                </c:pt>
                <c:pt idx="13">
                  <c:v>106.69466170508289</c:v>
                </c:pt>
                <c:pt idx="14">
                  <c:v>101.49642371145568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7BD-4FFB-952B-CE3FC2CE62A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D7144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B7BD-4FFB-952B-CE3FC2CE62A7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B7BD-4FFB-952B-CE3FC2CE62A7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Liberecký kraj</c:v>
                </c:pt>
                <c:pt idx="2">
                  <c:v>Jihočeský kraj</c:v>
                </c:pt>
                <c:pt idx="3">
                  <c:v>Karlovarský kraj</c:v>
                </c:pt>
                <c:pt idx="4">
                  <c:v>Moravskoslezský kraj</c:v>
                </c:pt>
                <c:pt idx="5">
                  <c:v>Plzeňský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Kraj Vysočina</c:v>
                </c:pt>
                <c:pt idx="9">
                  <c:v>Jihomoravský kraj</c:v>
                </c:pt>
                <c:pt idx="10">
                  <c:v>Olomoucký kraj</c:v>
                </c:pt>
                <c:pt idx="11">
                  <c:v>Středočeský kraj</c:v>
                </c:pt>
                <c:pt idx="12">
                  <c:v>Královéhradecký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</c:numCache>
            </c:numRef>
          </c:val>
          <c:extLst>
            <c:ext xmlns:c16="http://schemas.microsoft.com/office/drawing/2014/chart" uri="{C3380CC4-5D6E-409C-BE32-E72D297353CC}">
              <c16:uniqueId val="{00000005-B7BD-4FFB-952B-CE3FC2CE62A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2E598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Pt>
            <c:idx val="1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B7BD-4FFB-952B-CE3FC2CE62A7}"/>
              </c:ext>
            </c:extLst>
          </c:dPt>
          <c:dPt>
            <c:idx val="1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B7BD-4FFB-952B-CE3FC2CE62A7}"/>
              </c:ext>
            </c:extLst>
          </c:dPt>
          <c:dLbls>
            <c:delete val="1"/>
          </c:dLbls>
          <c:cat>
            <c:strRef>
              <c:f>List1!$A$2:$A$16</c:f>
              <c:strCache>
                <c:ptCount val="15"/>
                <c:pt idx="0">
                  <c:v>Ústecký kraj</c:v>
                </c:pt>
                <c:pt idx="1">
                  <c:v>Liberecký kraj</c:v>
                </c:pt>
                <c:pt idx="2">
                  <c:v>Jihočeský kraj</c:v>
                </c:pt>
                <c:pt idx="3">
                  <c:v>Karlovarský kraj</c:v>
                </c:pt>
                <c:pt idx="4">
                  <c:v>Moravskoslezský kraj</c:v>
                </c:pt>
                <c:pt idx="5">
                  <c:v>Plzeňský kraj</c:v>
                </c:pt>
                <c:pt idx="6">
                  <c:v>Pardubický kraj</c:v>
                </c:pt>
                <c:pt idx="7">
                  <c:v>Česká republika</c:v>
                </c:pt>
                <c:pt idx="8">
                  <c:v>Kraj Vysočina</c:v>
                </c:pt>
                <c:pt idx="9">
                  <c:v>Jihomoravský kraj</c:v>
                </c:pt>
                <c:pt idx="10">
                  <c:v>Olomoucký kraj</c:v>
                </c:pt>
                <c:pt idx="11">
                  <c:v>Středočeský kraj</c:v>
                </c:pt>
                <c:pt idx="12">
                  <c:v>Královéhradecký kraj</c:v>
                </c:pt>
                <c:pt idx="13">
                  <c:v>Zlínský kraj</c:v>
                </c:pt>
                <c:pt idx="14">
                  <c:v>Hlavní město Praha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6" formatCode="#,##0">
                  <c:v>145.2852240224359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7BD-4FFB-952B-CE3FC2CE62A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93864360"/>
        <c:axId val="593863184"/>
      </c:barChart>
      <c:catAx>
        <c:axId val="59386436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3184"/>
        <c:crosses val="autoZero"/>
        <c:auto val="1"/>
        <c:lblAlgn val="ctr"/>
        <c:lblOffset val="100"/>
        <c:tickLblSkip val="1"/>
        <c:noMultiLvlLbl val="0"/>
      </c:catAx>
      <c:valAx>
        <c:axId val="593863184"/>
        <c:scaling>
          <c:orientation val="minMax"/>
        </c:scaling>
        <c:delete val="0"/>
        <c:axPos val="t"/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593864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/>
      </a:pPr>
      <a:endParaRPr lang="cs-CZ"/>
    </a:p>
  </c:txPr>
  <c:externalData r:id="rId2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8100259259259257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ASR (World)</c:v>
                </c:pt>
              </c:strCache>
            </c:strRef>
          </c:tx>
          <c:spPr>
            <a:solidFill>
              <a:srgbClr val="A5A5A5"/>
            </a:solidFill>
          </c:spPr>
          <c:invertIfNegative val="0"/>
          <c:dPt>
            <c:idx val="6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3-39E3-47F2-9B65-033035DFA172}"/>
              </c:ext>
            </c:extLst>
          </c:dPt>
          <c:dPt>
            <c:idx val="2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2B65-403F-B429-DA92A08E35BB}"/>
              </c:ext>
            </c:extLst>
          </c:dPt>
          <c:cat>
            <c:strRef>
              <c:f>Sheet1!$A$2:$A$29</c:f>
              <c:strCache>
                <c:ptCount val="28"/>
                <c:pt idx="0">
                  <c:v>Lithuania</c:v>
                </c:pt>
                <c:pt idx="1">
                  <c:v>Latvia</c:v>
                </c:pt>
                <c:pt idx="2">
                  <c:v>Hungary</c:v>
                </c:pt>
                <c:pt idx="3">
                  <c:v>Romania</c:v>
                </c:pt>
                <c:pt idx="4">
                  <c:v>Slovakia</c:v>
                </c:pt>
                <c:pt idx="5">
                  <c:v>Bulgaria</c:v>
                </c:pt>
                <c:pt idx="6">
                  <c:v>Czechia</c:v>
                </c:pt>
                <c:pt idx="7">
                  <c:v>Croatia</c:v>
                </c:pt>
                <c:pt idx="8">
                  <c:v>Poland</c:v>
                </c:pt>
                <c:pt idx="9">
                  <c:v>Estonia</c:v>
                </c:pt>
                <c:pt idx="10">
                  <c:v>Finland</c:v>
                </c:pt>
                <c:pt idx="11">
                  <c:v>Germany</c:v>
                </c:pt>
                <c:pt idx="12">
                  <c:v>Austria</c:v>
                </c:pt>
                <c:pt idx="13">
                  <c:v>Greece</c:v>
                </c:pt>
                <c:pt idx="14">
                  <c:v>EU27</c:v>
                </c:pt>
                <c:pt idx="15">
                  <c:v>Malta</c:v>
                </c:pt>
                <c:pt idx="16">
                  <c:v>Italy</c:v>
                </c:pt>
                <c:pt idx="17">
                  <c:v>Slovenia</c:v>
                </c:pt>
                <c:pt idx="18">
                  <c:v>Sweden</c:v>
                </c:pt>
                <c:pt idx="19">
                  <c:v>Ireland</c:v>
                </c:pt>
                <c:pt idx="20">
                  <c:v>Portugal</c:v>
                </c:pt>
                <c:pt idx="21">
                  <c:v>Cyprus</c:v>
                </c:pt>
                <c:pt idx="22">
                  <c:v>Spain</c:v>
                </c:pt>
                <c:pt idx="23">
                  <c:v>Denmark</c:v>
                </c:pt>
                <c:pt idx="24">
                  <c:v>Belgium</c:v>
                </c:pt>
                <c:pt idx="25">
                  <c:v>Netherlands</c:v>
                </c:pt>
                <c:pt idx="26">
                  <c:v>France</c:v>
                </c:pt>
                <c:pt idx="27">
                  <c:v>Luxembourg</c:v>
                </c:pt>
              </c:strCache>
            </c:strRef>
          </c:cat>
          <c:val>
            <c:numRef>
              <c:f>Sheet1!$B$2:$B$29</c:f>
              <c:numCache>
                <c:formatCode>General</c:formatCode>
                <c:ptCount val="28"/>
                <c:pt idx="0">
                  <c:v>498.17</c:v>
                </c:pt>
                <c:pt idx="1">
                  <c:v>377.87</c:v>
                </c:pt>
                <c:pt idx="2">
                  <c:v>328.68</c:v>
                </c:pt>
                <c:pt idx="3">
                  <c:v>302.94</c:v>
                </c:pt>
                <c:pt idx="4">
                  <c:v>294.19</c:v>
                </c:pt>
                <c:pt idx="5">
                  <c:v>234.57</c:v>
                </c:pt>
                <c:pt idx="6">
                  <c:v>208.5</c:v>
                </c:pt>
                <c:pt idx="7">
                  <c:v>198.77</c:v>
                </c:pt>
                <c:pt idx="8">
                  <c:v>194.02</c:v>
                </c:pt>
                <c:pt idx="9">
                  <c:v>163.87</c:v>
                </c:pt>
                <c:pt idx="10">
                  <c:v>158.02000000000001</c:v>
                </c:pt>
                <c:pt idx="11">
                  <c:v>146.21</c:v>
                </c:pt>
                <c:pt idx="12">
                  <c:v>139.81</c:v>
                </c:pt>
                <c:pt idx="13">
                  <c:v>138.91999999999999</c:v>
                </c:pt>
                <c:pt idx="14">
                  <c:v>126.77</c:v>
                </c:pt>
                <c:pt idx="15">
                  <c:v>121.3</c:v>
                </c:pt>
                <c:pt idx="16">
                  <c:v>100.06</c:v>
                </c:pt>
                <c:pt idx="17">
                  <c:v>92.31</c:v>
                </c:pt>
                <c:pt idx="18">
                  <c:v>91.13</c:v>
                </c:pt>
                <c:pt idx="19">
                  <c:v>84.8</c:v>
                </c:pt>
                <c:pt idx="20">
                  <c:v>64.36</c:v>
                </c:pt>
                <c:pt idx="21">
                  <c:v>61.75</c:v>
                </c:pt>
                <c:pt idx="22">
                  <c:v>60.35</c:v>
                </c:pt>
                <c:pt idx="23">
                  <c:v>57.95</c:v>
                </c:pt>
                <c:pt idx="24">
                  <c:v>53.8</c:v>
                </c:pt>
                <c:pt idx="25">
                  <c:v>46.5</c:v>
                </c:pt>
                <c:pt idx="26">
                  <c:v>46.31</c:v>
                </c:pt>
                <c:pt idx="27">
                  <c:v>41.09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9E3-47F2-9B65-033035DFA1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1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60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  <c:userShapes r:id="rId3"/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9276185185185182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63A-4B8F-8086-69FFEA4AC3E8}"/>
              </c:ext>
            </c:extLst>
          </c:dPt>
          <c:dPt>
            <c:idx val="5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5-F63A-4B8F-8086-69FFEA4AC3E8}"/>
              </c:ext>
            </c:extLst>
          </c:dPt>
          <c:dPt>
            <c:idx val="6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DAA3-4CAF-B15E-70BA777405FD}"/>
              </c:ext>
            </c:extLst>
          </c:dPt>
          <c:dPt>
            <c:idx val="10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0-6D15-498B-A7D4-FDDF6A86D378}"/>
              </c:ext>
            </c:extLst>
          </c:dPt>
          <c:cat>
            <c:strRef>
              <c:f>Sheet1!$A$2:$A$29</c:f>
              <c:strCache>
                <c:ptCount val="28"/>
                <c:pt idx="0">
                  <c:v>Croatia</c:v>
                </c:pt>
                <c:pt idx="1">
                  <c:v>Cyprus</c:v>
                </c:pt>
                <c:pt idx="2">
                  <c:v>Greece</c:v>
                </c:pt>
                <c:pt idx="3">
                  <c:v>Poland</c:v>
                </c:pt>
                <c:pt idx="4">
                  <c:v>Germany </c:v>
                </c:pt>
                <c:pt idx="5">
                  <c:v>Hungary</c:v>
                </c:pt>
                <c:pt idx="6">
                  <c:v>Czechia</c:v>
                </c:pt>
                <c:pt idx="7">
                  <c:v>Slovakia</c:v>
                </c:pt>
                <c:pt idx="8">
                  <c:v>Italy</c:v>
                </c:pt>
                <c:pt idx="9">
                  <c:v>Lithuania</c:v>
                </c:pt>
                <c:pt idx="10">
                  <c:v>European Union</c:v>
                </c:pt>
                <c:pt idx="11">
                  <c:v>Austria</c:v>
                </c:pt>
                <c:pt idx="12">
                  <c:v>Slovenia</c:v>
                </c:pt>
                <c:pt idx="13">
                  <c:v>Finland</c:v>
                </c:pt>
                <c:pt idx="14">
                  <c:v>Bulgaria</c:v>
                </c:pt>
                <c:pt idx="15">
                  <c:v>Portugal</c:v>
                </c:pt>
                <c:pt idx="16">
                  <c:v>Ireland</c:v>
                </c:pt>
                <c:pt idx="17">
                  <c:v>France</c:v>
                </c:pt>
                <c:pt idx="18">
                  <c:v>Estonia</c:v>
                </c:pt>
                <c:pt idx="19">
                  <c:v>Malta</c:v>
                </c:pt>
                <c:pt idx="20">
                  <c:v>Netherlands</c:v>
                </c:pt>
                <c:pt idx="21">
                  <c:v>Sweden</c:v>
                </c:pt>
                <c:pt idx="22">
                  <c:v>Romania</c:v>
                </c:pt>
                <c:pt idx="23">
                  <c:v>Spain</c:v>
                </c:pt>
                <c:pt idx="24">
                  <c:v>Belgium</c:v>
                </c:pt>
                <c:pt idx="25">
                  <c:v>Denmark</c:v>
                </c:pt>
                <c:pt idx="26">
                  <c:v>Latvia</c:v>
                </c:pt>
                <c:pt idx="27">
                  <c:v>Luxembourg</c:v>
                </c:pt>
              </c:strCache>
            </c:strRef>
          </c:cat>
          <c:val>
            <c:numRef>
              <c:f>Sheet1!$B$2:$B$29</c:f>
              <c:numCache>
                <c:formatCode>#\ ##0.##########</c:formatCode>
                <c:ptCount val="28"/>
                <c:pt idx="0">
                  <c:v>3.3</c:v>
                </c:pt>
                <c:pt idx="1">
                  <c:v>3.1</c:v>
                </c:pt>
                <c:pt idx="2" formatCode="#\ ##0.0">
                  <c:v>3</c:v>
                </c:pt>
                <c:pt idx="3">
                  <c:v>2.5</c:v>
                </c:pt>
                <c:pt idx="4">
                  <c:v>2.4</c:v>
                </c:pt>
                <c:pt idx="5">
                  <c:v>2.2000000000000002</c:v>
                </c:pt>
                <c:pt idx="6">
                  <c:v>2.1</c:v>
                </c:pt>
                <c:pt idx="7" formatCode="#\ ##0.0">
                  <c:v>2</c:v>
                </c:pt>
                <c:pt idx="8">
                  <c:v>1.9</c:v>
                </c:pt>
                <c:pt idx="9">
                  <c:v>1.9</c:v>
                </c:pt>
                <c:pt idx="10">
                  <c:v>1.8</c:v>
                </c:pt>
                <c:pt idx="11">
                  <c:v>1.8</c:v>
                </c:pt>
                <c:pt idx="12">
                  <c:v>1.8</c:v>
                </c:pt>
                <c:pt idx="13">
                  <c:v>1.8</c:v>
                </c:pt>
                <c:pt idx="14">
                  <c:v>1.6</c:v>
                </c:pt>
                <c:pt idx="15">
                  <c:v>1.4</c:v>
                </c:pt>
                <c:pt idx="16">
                  <c:v>1.3</c:v>
                </c:pt>
                <c:pt idx="17">
                  <c:v>1.3</c:v>
                </c:pt>
                <c:pt idx="18">
                  <c:v>1.2</c:v>
                </c:pt>
                <c:pt idx="19">
                  <c:v>1.2</c:v>
                </c:pt>
                <c:pt idx="20">
                  <c:v>1.2</c:v>
                </c:pt>
                <c:pt idx="21">
                  <c:v>1.2</c:v>
                </c:pt>
                <c:pt idx="22">
                  <c:v>1.1000000000000001</c:v>
                </c:pt>
                <c:pt idx="23" formatCode="#\ ##0.0">
                  <c:v>1</c:v>
                </c:pt>
                <c:pt idx="24">
                  <c:v>0.9</c:v>
                </c:pt>
                <c:pt idx="25">
                  <c:v>0.9</c:v>
                </c:pt>
                <c:pt idx="26">
                  <c:v>0.7</c:v>
                </c:pt>
                <c:pt idx="27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3A-4B8F-8086-69FFEA4AC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5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8676944444444457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1C7-4CF9-A860-809D06262C2C}"/>
              </c:ext>
            </c:extLst>
          </c:dPt>
          <c:dPt>
            <c:idx val="5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2-11C7-4CF9-A860-809D06262C2C}"/>
              </c:ext>
            </c:extLst>
          </c:dPt>
          <c:dPt>
            <c:idx val="9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5-11C7-4CF9-A860-809D06262C2C}"/>
              </c:ext>
            </c:extLst>
          </c:dPt>
          <c:dPt>
            <c:idx val="10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4-11C7-4CF9-A860-809D06262C2C}"/>
              </c:ext>
            </c:extLst>
          </c:dPt>
          <c:dPt>
            <c:idx val="14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D0EC-486F-B312-16B2AC877B04}"/>
              </c:ext>
            </c:extLst>
          </c:dPt>
          <c:cat>
            <c:strRef>
              <c:f>Sheet1!$A$2:$A$33</c:f>
              <c:strCache>
                <c:ptCount val="32"/>
                <c:pt idx="0">
                  <c:v>Poland</c:v>
                </c:pt>
                <c:pt idx="1">
                  <c:v>Cyprus</c:v>
                </c:pt>
                <c:pt idx="2">
                  <c:v>Slovakia</c:v>
                </c:pt>
                <c:pt idx="3">
                  <c:v>Hungary</c:v>
                </c:pt>
                <c:pt idx="4">
                  <c:v>Iceland</c:v>
                </c:pt>
                <c:pt idx="5">
                  <c:v>Bulgaria</c:v>
                </c:pt>
                <c:pt idx="6">
                  <c:v>Greece</c:v>
                </c:pt>
                <c:pt idx="7">
                  <c:v>Italy</c:v>
                </c:pt>
                <c:pt idx="8">
                  <c:v>Lithuania</c:v>
                </c:pt>
                <c:pt idx="9">
                  <c:v>Croatia</c:v>
                </c:pt>
                <c:pt idx="10">
                  <c:v>Türkiye</c:v>
                </c:pt>
                <c:pt idx="11">
                  <c:v>Portugal</c:v>
                </c:pt>
                <c:pt idx="12">
                  <c:v>Finland</c:v>
                </c:pt>
                <c:pt idx="13">
                  <c:v>European Union </c:v>
                </c:pt>
                <c:pt idx="14">
                  <c:v>Czechia</c:v>
                </c:pt>
                <c:pt idx="15">
                  <c:v>Germany </c:v>
                </c:pt>
                <c:pt idx="16">
                  <c:v>Norway</c:v>
                </c:pt>
                <c:pt idx="17">
                  <c:v>Slovenia</c:v>
                </c:pt>
                <c:pt idx="18">
                  <c:v>United Kingdom</c:v>
                </c:pt>
                <c:pt idx="19">
                  <c:v>Estonia</c:v>
                </c:pt>
                <c:pt idx="20">
                  <c:v>Ireland</c:v>
                </c:pt>
                <c:pt idx="21">
                  <c:v>Malta</c:v>
                </c:pt>
                <c:pt idx="22">
                  <c:v>Romania</c:v>
                </c:pt>
                <c:pt idx="23">
                  <c:v>Sweden</c:v>
                </c:pt>
                <c:pt idx="24">
                  <c:v>Belgium</c:v>
                </c:pt>
                <c:pt idx="25">
                  <c:v>France</c:v>
                </c:pt>
                <c:pt idx="26">
                  <c:v>Latvia</c:v>
                </c:pt>
                <c:pt idx="27">
                  <c:v>Austria</c:v>
                </c:pt>
                <c:pt idx="28">
                  <c:v>Denmark</c:v>
                </c:pt>
                <c:pt idx="29">
                  <c:v>Luxembourg</c:v>
                </c:pt>
                <c:pt idx="30">
                  <c:v>Spain</c:v>
                </c:pt>
                <c:pt idx="31">
                  <c:v>Netherlands</c:v>
                </c:pt>
              </c:strCache>
            </c:strRef>
          </c:cat>
          <c:val>
            <c:numRef>
              <c:f>Sheet1!$B$2:$B$33</c:f>
              <c:numCache>
                <c:formatCode>#\ ##0.##########</c:formatCode>
                <c:ptCount val="32"/>
                <c:pt idx="0">
                  <c:v>3.1</c:v>
                </c:pt>
                <c:pt idx="1">
                  <c:v>2.7</c:v>
                </c:pt>
                <c:pt idx="2">
                  <c:v>2.5</c:v>
                </c:pt>
                <c:pt idx="3">
                  <c:v>2.4</c:v>
                </c:pt>
                <c:pt idx="4">
                  <c:v>2.2999999999999998</c:v>
                </c:pt>
                <c:pt idx="5">
                  <c:v>2.2000000000000002</c:v>
                </c:pt>
                <c:pt idx="6">
                  <c:v>2.2000000000000002</c:v>
                </c:pt>
                <c:pt idx="7">
                  <c:v>2.2000000000000002</c:v>
                </c:pt>
                <c:pt idx="8">
                  <c:v>2.2000000000000002</c:v>
                </c:pt>
                <c:pt idx="9">
                  <c:v>2.1</c:v>
                </c:pt>
                <c:pt idx="10" formatCode="#\ ##0.0">
                  <c:v>2</c:v>
                </c:pt>
                <c:pt idx="11">
                  <c:v>1.7</c:v>
                </c:pt>
                <c:pt idx="12">
                  <c:v>1.7</c:v>
                </c:pt>
                <c:pt idx="13">
                  <c:v>1.6</c:v>
                </c:pt>
                <c:pt idx="14">
                  <c:v>1.6</c:v>
                </c:pt>
                <c:pt idx="15">
                  <c:v>1.6</c:v>
                </c:pt>
                <c:pt idx="16">
                  <c:v>1.6</c:v>
                </c:pt>
                <c:pt idx="17">
                  <c:v>1.4</c:v>
                </c:pt>
                <c:pt idx="18">
                  <c:v>1.4</c:v>
                </c:pt>
                <c:pt idx="19">
                  <c:v>1.3</c:v>
                </c:pt>
                <c:pt idx="20">
                  <c:v>1.3</c:v>
                </c:pt>
                <c:pt idx="21">
                  <c:v>1.2</c:v>
                </c:pt>
                <c:pt idx="22">
                  <c:v>1.2</c:v>
                </c:pt>
                <c:pt idx="23">
                  <c:v>1.2</c:v>
                </c:pt>
                <c:pt idx="24">
                  <c:v>1.1000000000000001</c:v>
                </c:pt>
                <c:pt idx="25">
                  <c:v>1.1000000000000001</c:v>
                </c:pt>
                <c:pt idx="26">
                  <c:v>1.1000000000000001</c:v>
                </c:pt>
                <c:pt idx="27" formatCode="#\ ##0.0">
                  <c:v>1</c:v>
                </c:pt>
                <c:pt idx="28">
                  <c:v>0.9</c:v>
                </c:pt>
                <c:pt idx="29">
                  <c:v>0.9</c:v>
                </c:pt>
                <c:pt idx="30">
                  <c:v>0.7</c:v>
                </c:pt>
                <c:pt idx="31">
                  <c:v>0.4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C7-4CF9-A860-809D06262C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5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7159518518518515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1C7-4CF9-A860-809D06262C2C}"/>
              </c:ext>
            </c:extLst>
          </c:dPt>
          <c:dPt>
            <c:idx val="5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2-11C7-4CF9-A860-809D06262C2C}"/>
              </c:ext>
            </c:extLst>
          </c:dPt>
          <c:dPt>
            <c:idx val="9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5-11C7-4CF9-A860-809D06262C2C}"/>
              </c:ext>
            </c:extLst>
          </c:dPt>
          <c:dPt>
            <c:idx val="10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4-11C7-4CF9-A860-809D06262C2C}"/>
              </c:ext>
            </c:extLst>
          </c:dPt>
          <c:cat>
            <c:strRef>
              <c:f>Sheet1!$A$2:$A$28</c:f>
              <c:strCache>
                <c:ptCount val="27"/>
                <c:pt idx="0">
                  <c:v>Croatia</c:v>
                </c:pt>
                <c:pt idx="1">
                  <c:v>Latvia</c:v>
                </c:pt>
                <c:pt idx="2">
                  <c:v>Hungary</c:v>
                </c:pt>
                <c:pt idx="3">
                  <c:v>Lithuania</c:v>
                </c:pt>
                <c:pt idx="4">
                  <c:v>Bulgaria</c:v>
                </c:pt>
                <c:pt idx="5">
                  <c:v>Slovakia</c:v>
                </c:pt>
                <c:pt idx="6">
                  <c:v>Finland</c:v>
                </c:pt>
                <c:pt idx="7">
                  <c:v>Portugal</c:v>
                </c:pt>
                <c:pt idx="8">
                  <c:v>Germany </c:v>
                </c:pt>
                <c:pt idx="9">
                  <c:v>Czechia</c:v>
                </c:pt>
                <c:pt idx="10">
                  <c:v>Poland</c:v>
                </c:pt>
                <c:pt idx="11">
                  <c:v>Slovenia</c:v>
                </c:pt>
                <c:pt idx="12">
                  <c:v>Austria</c:v>
                </c:pt>
                <c:pt idx="13">
                  <c:v>European Union</c:v>
                </c:pt>
                <c:pt idx="14">
                  <c:v>Estonia</c:v>
                </c:pt>
                <c:pt idx="15">
                  <c:v>Italy</c:v>
                </c:pt>
                <c:pt idx="16">
                  <c:v>Cyprus</c:v>
                </c:pt>
                <c:pt idx="17">
                  <c:v>Spain</c:v>
                </c:pt>
                <c:pt idx="18">
                  <c:v>Greece</c:v>
                </c:pt>
                <c:pt idx="19">
                  <c:v>Denmark</c:v>
                </c:pt>
                <c:pt idx="20">
                  <c:v>Malta</c:v>
                </c:pt>
                <c:pt idx="21">
                  <c:v>Sweden</c:v>
                </c:pt>
                <c:pt idx="22">
                  <c:v>Belgium</c:v>
                </c:pt>
                <c:pt idx="23">
                  <c:v>Luxembourg</c:v>
                </c:pt>
                <c:pt idx="24">
                  <c:v>France</c:v>
                </c:pt>
                <c:pt idx="25">
                  <c:v>Netherlands</c:v>
                </c:pt>
                <c:pt idx="26">
                  <c:v>Romania</c:v>
                </c:pt>
              </c:strCache>
            </c:strRef>
          </c:cat>
          <c:val>
            <c:numRef>
              <c:f>Sheet1!$B$2:$B$28</c:f>
              <c:numCache>
                <c:formatCode>#\ ##0.##########</c:formatCode>
                <c:ptCount val="27"/>
                <c:pt idx="0">
                  <c:v>37.4</c:v>
                </c:pt>
                <c:pt idx="1">
                  <c:v>31.6</c:v>
                </c:pt>
                <c:pt idx="2">
                  <c:v>31.5</c:v>
                </c:pt>
                <c:pt idx="3">
                  <c:v>29.9</c:v>
                </c:pt>
                <c:pt idx="4">
                  <c:v>29.7</c:v>
                </c:pt>
                <c:pt idx="5">
                  <c:v>28.4</c:v>
                </c:pt>
                <c:pt idx="6">
                  <c:v>27.8</c:v>
                </c:pt>
                <c:pt idx="7" formatCode="#\ ##0.0">
                  <c:v>27</c:v>
                </c:pt>
                <c:pt idx="8">
                  <c:v>26.9</c:v>
                </c:pt>
                <c:pt idx="9">
                  <c:v>26.6</c:v>
                </c:pt>
                <c:pt idx="10">
                  <c:v>26.6</c:v>
                </c:pt>
                <c:pt idx="11" formatCode="#\ ##0.0">
                  <c:v>26</c:v>
                </c:pt>
                <c:pt idx="12">
                  <c:v>22.9</c:v>
                </c:pt>
                <c:pt idx="13">
                  <c:v>22.5</c:v>
                </c:pt>
                <c:pt idx="14">
                  <c:v>21.9</c:v>
                </c:pt>
                <c:pt idx="15">
                  <c:v>21.3</c:v>
                </c:pt>
                <c:pt idx="16">
                  <c:v>20.7</c:v>
                </c:pt>
                <c:pt idx="17">
                  <c:v>20.399999999999999</c:v>
                </c:pt>
                <c:pt idx="18">
                  <c:v>20.100000000000001</c:v>
                </c:pt>
                <c:pt idx="19">
                  <c:v>19.399999999999999</c:v>
                </c:pt>
                <c:pt idx="20">
                  <c:v>18.8</c:v>
                </c:pt>
                <c:pt idx="21">
                  <c:v>18.7</c:v>
                </c:pt>
                <c:pt idx="22">
                  <c:v>17.8</c:v>
                </c:pt>
                <c:pt idx="23">
                  <c:v>16.899999999999999</c:v>
                </c:pt>
                <c:pt idx="24">
                  <c:v>16.5</c:v>
                </c:pt>
                <c:pt idx="25">
                  <c:v>16.399999999999999</c:v>
                </c:pt>
                <c:pt idx="26">
                  <c:v>15.7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1C7-4CF9-A860-809D06262C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5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2047303036361413"/>
          <c:y val="7.6268426251834234E-2"/>
          <c:w val="0.57501018518518521"/>
          <c:h val="0.90357198346552603"/>
        </c:manualLayout>
      </c:layout>
      <c:barChart>
        <c:barDir val="bar"/>
        <c:grouping val="clustered"/>
        <c:varyColors val="0"/>
        <c:ser>
          <c:idx val="2"/>
          <c:order val="0"/>
          <c:tx>
            <c:strRef>
              <c:f>Sheet1!$B$1</c:f>
              <c:strCache>
                <c:ptCount val="1"/>
                <c:pt idx="0">
                  <c:v>EU</c:v>
                </c:pt>
              </c:strCache>
            </c:strRef>
          </c:tx>
          <c:invertIfNegative val="0"/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63A-4B8F-8086-69FFEA4AC3E8}"/>
              </c:ext>
            </c:extLst>
          </c:dPt>
          <c:dPt>
            <c:idx val="5"/>
            <c:invertIfNegative val="0"/>
            <c:bubble3D val="0"/>
            <c:spPr>
              <a:solidFill>
                <a:srgbClr val="A5A5A5"/>
              </a:solidFill>
            </c:spPr>
            <c:extLst>
              <c:ext xmlns:c16="http://schemas.microsoft.com/office/drawing/2014/chart" uri="{C3380CC4-5D6E-409C-BE32-E72D297353CC}">
                <c16:uniqueId val="{00000005-F63A-4B8F-8086-69FFEA4AC3E8}"/>
              </c:ext>
            </c:extLst>
          </c:dPt>
          <c:dPt>
            <c:idx val="10"/>
            <c:invertIfNegative val="0"/>
            <c:bubble3D val="0"/>
            <c:spPr>
              <a:solidFill>
                <a:srgbClr val="ED7D31"/>
              </a:solidFill>
            </c:spPr>
            <c:extLst>
              <c:ext xmlns:c16="http://schemas.microsoft.com/office/drawing/2014/chart" uri="{C3380CC4-5D6E-409C-BE32-E72D297353CC}">
                <c16:uniqueId val="{00000000-6D15-498B-A7D4-FDDF6A86D378}"/>
              </c:ext>
            </c:extLst>
          </c:dPt>
          <c:cat>
            <c:strRef>
              <c:f>Sheet1!$A$2:$A$33</c:f>
              <c:strCache>
                <c:ptCount val="32"/>
                <c:pt idx="0">
                  <c:v>Hungary</c:v>
                </c:pt>
                <c:pt idx="1">
                  <c:v>Bulgaria</c:v>
                </c:pt>
                <c:pt idx="2">
                  <c:v>Latvia</c:v>
                </c:pt>
                <c:pt idx="3">
                  <c:v>Germany </c:v>
                </c:pt>
                <c:pt idx="4">
                  <c:v>Lithuania</c:v>
                </c:pt>
                <c:pt idx="5">
                  <c:v>Slovakia</c:v>
                </c:pt>
                <c:pt idx="6">
                  <c:v>Portugal</c:v>
                </c:pt>
                <c:pt idx="7">
                  <c:v>Slovenia</c:v>
                </c:pt>
                <c:pt idx="8">
                  <c:v>Finland</c:v>
                </c:pt>
                <c:pt idx="9">
                  <c:v>Croatia</c:v>
                </c:pt>
                <c:pt idx="10">
                  <c:v>Czechia</c:v>
                </c:pt>
                <c:pt idx="11">
                  <c:v>Poland</c:v>
                </c:pt>
                <c:pt idx="12">
                  <c:v>European Union </c:v>
                </c:pt>
                <c:pt idx="13">
                  <c:v>Austria</c:v>
                </c:pt>
                <c:pt idx="14">
                  <c:v>Greece</c:v>
                </c:pt>
                <c:pt idx="15">
                  <c:v>Italy</c:v>
                </c:pt>
                <c:pt idx="16">
                  <c:v>Malta</c:v>
                </c:pt>
                <c:pt idx="17">
                  <c:v>Estonia</c:v>
                </c:pt>
                <c:pt idx="18">
                  <c:v>Iceland</c:v>
                </c:pt>
                <c:pt idx="19">
                  <c:v>Spain</c:v>
                </c:pt>
                <c:pt idx="20">
                  <c:v>Cyprus</c:v>
                </c:pt>
                <c:pt idx="21">
                  <c:v>Luxembourg</c:v>
                </c:pt>
                <c:pt idx="22">
                  <c:v>Denmark</c:v>
                </c:pt>
                <c:pt idx="23">
                  <c:v>Netherlands</c:v>
                </c:pt>
                <c:pt idx="24">
                  <c:v>Romania</c:v>
                </c:pt>
                <c:pt idx="25">
                  <c:v>Belgium</c:v>
                </c:pt>
                <c:pt idx="26">
                  <c:v>United Kingdom</c:v>
                </c:pt>
                <c:pt idx="27">
                  <c:v>Sweden</c:v>
                </c:pt>
                <c:pt idx="28">
                  <c:v>Türkiye</c:v>
                </c:pt>
                <c:pt idx="29">
                  <c:v>Ireland</c:v>
                </c:pt>
                <c:pt idx="30">
                  <c:v>France</c:v>
                </c:pt>
                <c:pt idx="31">
                  <c:v>Norway</c:v>
                </c:pt>
              </c:strCache>
            </c:strRef>
          </c:cat>
          <c:val>
            <c:numRef>
              <c:f>Sheet1!$B$2:$B$33</c:f>
              <c:numCache>
                <c:formatCode>#\ ##0.##########</c:formatCode>
                <c:ptCount val="32"/>
                <c:pt idx="0" formatCode="#\ ##0.0">
                  <c:v>32</c:v>
                </c:pt>
                <c:pt idx="1">
                  <c:v>29.7</c:v>
                </c:pt>
                <c:pt idx="2">
                  <c:v>29.1</c:v>
                </c:pt>
                <c:pt idx="3">
                  <c:v>28.7</c:v>
                </c:pt>
                <c:pt idx="4">
                  <c:v>27.9</c:v>
                </c:pt>
                <c:pt idx="5">
                  <c:v>25.8</c:v>
                </c:pt>
                <c:pt idx="6">
                  <c:v>25.5</c:v>
                </c:pt>
                <c:pt idx="7">
                  <c:v>25.3</c:v>
                </c:pt>
                <c:pt idx="8">
                  <c:v>25.1</c:v>
                </c:pt>
                <c:pt idx="9">
                  <c:v>24.6</c:v>
                </c:pt>
                <c:pt idx="10">
                  <c:v>23.9</c:v>
                </c:pt>
                <c:pt idx="11">
                  <c:v>23.1</c:v>
                </c:pt>
                <c:pt idx="12">
                  <c:v>22.3</c:v>
                </c:pt>
                <c:pt idx="13">
                  <c:v>22.3</c:v>
                </c:pt>
                <c:pt idx="14">
                  <c:v>21.5</c:v>
                </c:pt>
                <c:pt idx="15">
                  <c:v>21.5</c:v>
                </c:pt>
                <c:pt idx="16">
                  <c:v>21.5</c:v>
                </c:pt>
                <c:pt idx="17">
                  <c:v>21.4</c:v>
                </c:pt>
                <c:pt idx="18" formatCode="#\ ##0.0">
                  <c:v>20</c:v>
                </c:pt>
                <c:pt idx="19">
                  <c:v>19.8</c:v>
                </c:pt>
                <c:pt idx="20" formatCode="#\ ##0.0">
                  <c:v>19</c:v>
                </c:pt>
                <c:pt idx="21">
                  <c:v>18.5</c:v>
                </c:pt>
                <c:pt idx="22">
                  <c:v>18.3</c:v>
                </c:pt>
                <c:pt idx="23">
                  <c:v>17.100000000000001</c:v>
                </c:pt>
                <c:pt idx="24">
                  <c:v>17.100000000000001</c:v>
                </c:pt>
                <c:pt idx="25">
                  <c:v>16.899999999999999</c:v>
                </c:pt>
                <c:pt idx="26">
                  <c:v>16.8</c:v>
                </c:pt>
                <c:pt idx="27">
                  <c:v>16.7</c:v>
                </c:pt>
                <c:pt idx="28">
                  <c:v>16.100000000000001</c:v>
                </c:pt>
                <c:pt idx="29">
                  <c:v>15.9</c:v>
                </c:pt>
                <c:pt idx="30" formatCode="#\ ##0.0">
                  <c:v>15</c:v>
                </c:pt>
                <c:pt idx="31">
                  <c:v>13.3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63A-4B8F-8086-69FFEA4AC3E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axId val="216727792"/>
        <c:axId val="289316688"/>
        <c:extLst/>
      </c:barChart>
      <c:catAx>
        <c:axId val="216727792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 w="12543">
            <a:noFill/>
            <a:prstDash val="solid"/>
          </a:ln>
        </c:spPr>
        <c:txPr>
          <a:bodyPr/>
          <a:lstStyle/>
          <a:p>
            <a:pPr>
              <a:defRPr sz="1000">
                <a:solidFill>
                  <a:srgbClr val="000000"/>
                </a:solidFill>
                <a:latin typeface="+mn-lt"/>
              </a:defRPr>
            </a:pPr>
            <a:endParaRPr lang="cs-CZ"/>
          </a:p>
        </c:txPr>
        <c:crossAx val="289316688"/>
        <c:crosses val="autoZero"/>
        <c:auto val="0"/>
        <c:lblAlgn val="ctr"/>
        <c:lblOffset val="0"/>
        <c:tickLblSkip val="1"/>
        <c:tickMarkSkip val="1"/>
        <c:noMultiLvlLbl val="0"/>
      </c:catAx>
      <c:valAx>
        <c:axId val="289316688"/>
        <c:scaling>
          <c:orientation val="minMax"/>
          <c:max val="5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54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88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216727792"/>
        <c:crosses val="autoZero"/>
        <c:crossBetween val="between"/>
      </c:valAx>
      <c:spPr>
        <a:noFill/>
        <a:ln w="2508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84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851522633744856"/>
          <c:y val="8.6234567901234571E-2"/>
          <c:w val="0.8327399176954734"/>
          <c:h val="0.82753086419753086"/>
        </c:manualLayout>
      </c:layout>
      <c:lineChart>
        <c:grouping val="standard"/>
        <c:varyColors val="0"/>
        <c:ser>
          <c:idx val="0"/>
          <c:order val="0"/>
          <c:tx>
            <c:strRef>
              <c:f>List1!$A$2</c:f>
              <c:strCache>
                <c:ptCount val="1"/>
                <c:pt idx="0">
                  <c:v>nízká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70C0"/>
              </a:solidFill>
              <a:ln w="9525">
                <a:solidFill>
                  <a:srgbClr val="0070C0"/>
                </a:solidFill>
              </a:ln>
              <a:effectLst/>
            </c:spPr>
          </c:marker>
          <c:dLbls>
            <c:dLbl>
              <c:idx val="7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6C53-4B3B-9ADC-EA7A51993039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List1!$B$2:$I$2</c:f>
              <c:numCache>
                <c:formatCode>#,##0</c:formatCode>
                <c:ptCount val="8"/>
                <c:pt idx="0">
                  <c:v>0</c:v>
                </c:pt>
                <c:pt idx="1">
                  <c:v>50234</c:v>
                </c:pt>
                <c:pt idx="2">
                  <c:v>27035</c:v>
                </c:pt>
                <c:pt idx="3">
                  <c:v>-49500</c:v>
                </c:pt>
                <c:pt idx="4">
                  <c:v>-130885</c:v>
                </c:pt>
                <c:pt idx="5">
                  <c:v>-216814</c:v>
                </c:pt>
                <c:pt idx="6">
                  <c:v>-233926</c:v>
                </c:pt>
                <c:pt idx="7">
                  <c:v>-253693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BC7-4B93-B302-8DF59FA2E2D5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střední</c:v>
                </c:pt>
              </c:strCache>
            </c:strRef>
          </c:tx>
          <c:spPr>
            <a:ln w="28575" cap="rnd">
              <a:solidFill>
                <a:srgbClr val="00B05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dLbls>
            <c:dLbl>
              <c:idx val="7"/>
              <c:layout>
                <c:manualLayout>
                  <c:x val="-3.4402469135802471E-2"/>
                  <c:y val="8.90370370370369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C53-4B3B-9ADC-EA7A51993039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List1!$B$3:$I$3</c:f>
              <c:numCache>
                <c:formatCode>#,##0</c:formatCode>
                <c:ptCount val="8"/>
                <c:pt idx="0">
                  <c:v>0</c:v>
                </c:pt>
                <c:pt idx="1">
                  <c:v>81909</c:v>
                </c:pt>
                <c:pt idx="2">
                  <c:v>87349</c:v>
                </c:pt>
                <c:pt idx="3">
                  <c:v>34209</c:v>
                </c:pt>
                <c:pt idx="4">
                  <c:v>-22840</c:v>
                </c:pt>
                <c:pt idx="5">
                  <c:v>-83558</c:v>
                </c:pt>
                <c:pt idx="6">
                  <c:v>-80400</c:v>
                </c:pt>
                <c:pt idx="7">
                  <c:v>-79177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DBC7-4B93-B302-8DF59FA2E2D5}"/>
            </c:ext>
          </c:extLst>
        </c:ser>
        <c:ser>
          <c:idx val="2"/>
          <c:order val="2"/>
          <c:tx>
            <c:strRef>
              <c:f>List1!$A$4</c:f>
              <c:strCache>
                <c:ptCount val="1"/>
                <c:pt idx="0">
                  <c:v>vysoká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dLbls>
            <c:dLbl>
              <c:idx val="7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C53-4B3B-9ADC-EA7A51993039}"/>
                </c:ext>
              </c:extLst>
            </c:dLbl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List1!$B$4:$I$4</c:f>
              <c:numCache>
                <c:formatCode>#,##0</c:formatCode>
                <c:ptCount val="8"/>
                <c:pt idx="0">
                  <c:v>0</c:v>
                </c:pt>
                <c:pt idx="1">
                  <c:v>104758</c:v>
                </c:pt>
                <c:pt idx="2">
                  <c:v>131755</c:v>
                </c:pt>
                <c:pt idx="3">
                  <c:v>97523</c:v>
                </c:pt>
                <c:pt idx="4">
                  <c:v>59902</c:v>
                </c:pt>
                <c:pt idx="5">
                  <c:v>19091</c:v>
                </c:pt>
                <c:pt idx="6">
                  <c:v>38739</c:v>
                </c:pt>
                <c:pt idx="7">
                  <c:v>56892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DBC7-4B93-B302-8DF59FA2E2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52559664"/>
        <c:axId val="-2052559120"/>
      </c:lineChart>
      <c:catAx>
        <c:axId val="-2052559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52559120"/>
        <c:crosses val="autoZero"/>
        <c:auto val="1"/>
        <c:lblAlgn val="ctr"/>
        <c:lblOffset val="100"/>
        <c:noMultiLvlLbl val="0"/>
      </c:catAx>
      <c:valAx>
        <c:axId val="-2052559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1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52559664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6165692526949541"/>
          <c:y val="8.6234567901234571E-2"/>
          <c:w val="0.8101783370224368"/>
          <c:h val="0.75076913580246918"/>
        </c:manualLayout>
      </c:layout>
      <c:lineChart>
        <c:grouping val="standard"/>
        <c:varyColors val="0"/>
        <c:ser>
          <c:idx val="0"/>
          <c:order val="0"/>
          <c:tx>
            <c:strRef>
              <c:f>List1!$A$2</c:f>
              <c:strCache>
                <c:ptCount val="1"/>
                <c:pt idx="0">
                  <c:v>nízká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70C0"/>
              </a:solidFill>
              <a:ln w="9525">
                <a:solidFill>
                  <a:srgbClr val="0070C0"/>
                </a:solidFill>
              </a:ln>
              <a:effectLst/>
            </c:spPr>
          </c:marker>
          <c:dLbls>
            <c:dLbl>
              <c:idx val="7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92B-45A2-916F-EE0B9CA64C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List1!$B$2:$I$2</c:f>
              <c:numCache>
                <c:formatCode>#,##0</c:formatCode>
                <c:ptCount val="8"/>
                <c:pt idx="0">
                  <c:v>0</c:v>
                </c:pt>
                <c:pt idx="1">
                  <c:v>4555926</c:v>
                </c:pt>
                <c:pt idx="2">
                  <c:v>6663289</c:v>
                </c:pt>
                <c:pt idx="3">
                  <c:v>6897063.5</c:v>
                </c:pt>
                <c:pt idx="4">
                  <c:v>6828789</c:v>
                </c:pt>
                <c:pt idx="5">
                  <c:v>6453564</c:v>
                </c:pt>
                <c:pt idx="6">
                  <c:v>8377658</c:v>
                </c:pt>
                <c:pt idx="7">
                  <c:v>10117203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CB9-4ED0-AE52-326706E7C615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střední</c:v>
                </c:pt>
              </c:strCache>
            </c:strRef>
          </c:tx>
          <c:spPr>
            <a:ln w="28575" cap="rnd">
              <a:solidFill>
                <a:srgbClr val="00B05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dLbls>
            <c:dLbl>
              <c:idx val="7"/>
              <c:layout>
                <c:manualLayout>
                  <c:x val="-1.830185185185185E-2"/>
                  <c:y val="-5.207407407407407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92B-45A2-916F-EE0B9CA64C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List1!$B$3:$I$3</c:f>
              <c:numCache>
                <c:formatCode>#,##0</c:formatCode>
                <c:ptCount val="8"/>
                <c:pt idx="0">
                  <c:v>0</c:v>
                </c:pt>
                <c:pt idx="1">
                  <c:v>5588590.5</c:v>
                </c:pt>
                <c:pt idx="2">
                  <c:v>8644702</c:v>
                </c:pt>
                <c:pt idx="3">
                  <c:v>9672875</c:v>
                </c:pt>
                <c:pt idx="4">
                  <c:v>10449919.5</c:v>
                </c:pt>
                <c:pt idx="5">
                  <c:v>10969505.5</c:v>
                </c:pt>
                <c:pt idx="6">
                  <c:v>13634429.5</c:v>
                </c:pt>
                <c:pt idx="7">
                  <c:v>16151741.5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CB9-4ED0-AE52-326706E7C615}"/>
            </c:ext>
          </c:extLst>
        </c:ser>
        <c:ser>
          <c:idx val="2"/>
          <c:order val="2"/>
          <c:tx>
            <c:strRef>
              <c:f>List1!$A$4</c:f>
              <c:strCache>
                <c:ptCount val="1"/>
                <c:pt idx="0">
                  <c:v>vysoká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dLbls>
            <c:dLbl>
              <c:idx val="7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92B-45A2-916F-EE0B9CA64C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List1!$B$4:$I$4</c:f>
              <c:numCache>
                <c:formatCode>#,##0</c:formatCode>
                <c:ptCount val="8"/>
                <c:pt idx="0">
                  <c:v>0</c:v>
                </c:pt>
                <c:pt idx="1">
                  <c:v>6157961</c:v>
                </c:pt>
                <c:pt idx="2">
                  <c:v>9747431</c:v>
                </c:pt>
                <c:pt idx="3">
                  <c:v>11234258.5</c:v>
                </c:pt>
                <c:pt idx="4">
                  <c:v>12506422</c:v>
                </c:pt>
                <c:pt idx="5">
                  <c:v>13555466</c:v>
                </c:pt>
                <c:pt idx="6">
                  <c:v>16646185</c:v>
                </c:pt>
                <c:pt idx="7">
                  <c:v>19616224.5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2CB9-4ED0-AE52-326706E7C6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52558576"/>
        <c:axId val="-2024886544"/>
      </c:lineChart>
      <c:catAx>
        <c:axId val="-205255857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24886544"/>
        <c:crosses val="autoZero"/>
        <c:auto val="1"/>
        <c:lblAlgn val="ctr"/>
        <c:lblOffset val="100"/>
        <c:noMultiLvlLbl val="0"/>
      </c:catAx>
      <c:valAx>
        <c:axId val="-2024886544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" sourceLinked="1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52558576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3553477430163954"/>
          <c:y val="8.6234567901234571E-2"/>
          <c:w val="0.83579254112026247"/>
          <c:h val="0.75076913580246918"/>
        </c:manualLayout>
      </c:layout>
      <c:lineChart>
        <c:grouping val="standard"/>
        <c:varyColors val="0"/>
        <c:ser>
          <c:idx val="0"/>
          <c:order val="0"/>
          <c:tx>
            <c:strRef>
              <c:f>List1!$A$2</c:f>
              <c:strCache>
                <c:ptCount val="1"/>
                <c:pt idx="0">
                  <c:v>nízká</c:v>
                </c:pt>
              </c:strCache>
            </c:strRef>
          </c:tx>
          <c:spPr>
            <a:ln w="28575" cap="rnd">
              <a:solidFill>
                <a:srgbClr val="0070C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70C0"/>
              </a:solidFill>
              <a:ln w="9525">
                <a:solidFill>
                  <a:srgbClr val="0070C0"/>
                </a:solidFill>
              </a:ln>
              <a:effectLst/>
            </c:spPr>
          </c:marker>
          <c:dLbls>
            <c:dLbl>
              <c:idx val="7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C86-41EB-85F3-C5ADF9E617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List1!$B$2:$I$2</c:f>
              <c:numCache>
                <c:formatCode>#\ ##0.0</c:formatCode>
                <c:ptCount val="8"/>
                <c:pt idx="0">
                  <c:v>0</c:v>
                </c:pt>
                <c:pt idx="1">
                  <c:v>0.22257509201950398</c:v>
                </c:pt>
                <c:pt idx="2">
                  <c:v>0.50838283514175941</c:v>
                </c:pt>
                <c:pt idx="3">
                  <c:v>0.83638478207780764</c:v>
                </c:pt>
                <c:pt idx="4">
                  <c:v>1.1606813600702992</c:v>
                </c:pt>
                <c:pt idx="5">
                  <c:v>1.4798905558196083</c:v>
                </c:pt>
                <c:pt idx="6">
                  <c:v>1.7328121652774726</c:v>
                </c:pt>
                <c:pt idx="7">
                  <c:v>1.9802700930346404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39DC-47AF-9359-6474E0FF89D5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střední</c:v>
                </c:pt>
              </c:strCache>
            </c:strRef>
          </c:tx>
          <c:spPr>
            <a:ln w="28575" cap="rnd">
              <a:solidFill>
                <a:srgbClr val="00B05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00B050"/>
              </a:solidFill>
              <a:ln w="9525">
                <a:solidFill>
                  <a:srgbClr val="00B050"/>
                </a:solidFill>
              </a:ln>
              <a:effectLst/>
            </c:spPr>
          </c:marker>
          <c:dLbls>
            <c:dLbl>
              <c:idx val="7"/>
              <c:layout>
                <c:manualLayout>
                  <c:x val="-5.2263374485596705E-3"/>
                  <c:y val="-7.839506172839506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C86-41EB-85F3-C5ADF9E617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List1!$B$3:$I$3</c:f>
              <c:numCache>
                <c:formatCode>#\ ##0.0</c:formatCode>
                <c:ptCount val="8"/>
                <c:pt idx="0">
                  <c:v>0</c:v>
                </c:pt>
                <c:pt idx="1">
                  <c:v>0.19272194551984967</c:v>
                </c:pt>
                <c:pt idx="2">
                  <c:v>0.45147225579373185</c:v>
                </c:pt>
                <c:pt idx="3">
                  <c:v>0.75690779287923959</c:v>
                </c:pt>
                <c:pt idx="4">
                  <c:v>1.0578999121196588</c:v>
                </c:pt>
                <c:pt idx="5">
                  <c:v>1.3531259678965313</c:v>
                </c:pt>
                <c:pt idx="6">
                  <c:v>1.5882303613807167</c:v>
                </c:pt>
                <c:pt idx="7">
                  <c:v>1.8174377653041205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9DC-47AF-9359-6474E0FF89D5}"/>
            </c:ext>
          </c:extLst>
        </c:ser>
        <c:ser>
          <c:idx val="2"/>
          <c:order val="2"/>
          <c:tx>
            <c:strRef>
              <c:f>List1!$A$4</c:f>
              <c:strCache>
                <c:ptCount val="1"/>
                <c:pt idx="0">
                  <c:v>vysoká</c:v>
                </c:pt>
              </c:strCache>
            </c:strRef>
          </c:tx>
          <c:spPr>
            <a:ln w="28575" cap="rnd">
              <a:solidFill>
                <a:srgbClr val="C00000"/>
              </a:solidFill>
              <a:round/>
            </a:ln>
            <a:effectLst/>
          </c:spPr>
          <c:marker>
            <c:symbol val="square"/>
            <c:size val="5"/>
            <c:spPr>
              <a:solidFill>
                <a:srgbClr val="C00000"/>
              </a:solidFill>
              <a:ln w="9525">
                <a:solidFill>
                  <a:srgbClr val="C00000"/>
                </a:solidFill>
              </a:ln>
              <a:effectLst/>
            </c:spPr>
          </c:marker>
          <c:dLbls>
            <c:dLbl>
              <c:idx val="7"/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C86-41EB-85F3-C5ADF9E6178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b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List1!$B$1:$I$1</c:f>
              <c:strCache>
                <c:ptCount val="8"/>
                <c:pt idx="0">
                  <c:v>2023</c:v>
                </c:pt>
                <c:pt idx="1">
                  <c:v>2024</c:v>
                </c:pt>
                <c:pt idx="2">
                  <c:v>2025</c:v>
                </c:pt>
                <c:pt idx="3">
                  <c:v>2026</c:v>
                </c:pt>
                <c:pt idx="4">
                  <c:v>2027</c:v>
                </c:pt>
                <c:pt idx="5">
                  <c:v>2028</c:v>
                </c:pt>
                <c:pt idx="6">
                  <c:v>2029</c:v>
                </c:pt>
                <c:pt idx="7">
                  <c:v>2030</c:v>
                </c:pt>
              </c:strCache>
            </c:strRef>
          </c:cat>
          <c:val>
            <c:numRef>
              <c:f>List1!$B$4:$I$4</c:f>
              <c:numCache>
                <c:formatCode>#\ ##0.0</c:formatCode>
                <c:ptCount val="8"/>
                <c:pt idx="0">
                  <c:v>0</c:v>
                </c:pt>
                <c:pt idx="1">
                  <c:v>0.15500513389636694</c:v>
                </c:pt>
                <c:pt idx="2">
                  <c:v>0.37725655187774265</c:v>
                </c:pt>
                <c:pt idx="3">
                  <c:v>0.64813266015791982</c:v>
                </c:pt>
                <c:pt idx="4">
                  <c:v>0.91454362500026321</c:v>
                </c:pt>
                <c:pt idx="5">
                  <c:v>1.175097976689095</c:v>
                </c:pt>
                <c:pt idx="6">
                  <c:v>1.3804091606989033</c:v>
                </c:pt>
                <c:pt idx="7">
                  <c:v>1.5799363490048748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39DC-47AF-9359-6474E0FF89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2024891984"/>
        <c:axId val="-2024886000"/>
      </c:lineChart>
      <c:catAx>
        <c:axId val="-20248919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2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24886000"/>
        <c:crosses val="autoZero"/>
        <c:auto val="1"/>
        <c:lblAlgn val="ctr"/>
        <c:lblOffset val="100"/>
        <c:noMultiLvlLbl val="0"/>
      </c:catAx>
      <c:valAx>
        <c:axId val="-2024886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,##0.0_ ;[Red]\-#,##0.0\ " sourceLinked="0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024891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9.9502459812888633E-2"/>
          <c:y val="5.660388120776242E-2"/>
          <c:w val="0.87396351575456055"/>
          <c:h val="0.76650943396226412"/>
        </c:manualLayout>
      </c:layout>
      <c:lineChart>
        <c:grouping val="standard"/>
        <c:varyColors val="0"/>
        <c:ser>
          <c:idx val="0"/>
          <c:order val="0"/>
          <c:tx>
            <c:strRef>
              <c:f>List3!$T$3</c:f>
              <c:strCache>
                <c:ptCount val="1"/>
                <c:pt idx="0">
                  <c:v>CR</c:v>
                </c:pt>
              </c:strCache>
            </c:strRef>
          </c:tx>
          <c:spPr>
            <a:ln w="38098">
              <a:solidFill>
                <a:schemeClr val="accent1"/>
              </a:solidFill>
              <a:prstDash val="solid"/>
            </a:ln>
          </c:spPr>
          <c:marker>
            <c:symbol val="none"/>
          </c:marker>
          <c:cat>
            <c:strRef>
              <c:f>List3!$S$4:$S$22</c:f>
              <c:strCache>
                <c:ptCount val="19"/>
                <c:pt idx="0">
                  <c:v>   0–4 let</c:v>
                </c:pt>
                <c:pt idx="1">
                  <c:v>   5–9 let</c:v>
                </c:pt>
                <c:pt idx="2">
                  <c:v> 10–14 let</c:v>
                </c:pt>
                <c:pt idx="3">
                  <c:v> 15–19 let</c:v>
                </c:pt>
                <c:pt idx="4">
                  <c:v> 20–24 let</c:v>
                </c:pt>
                <c:pt idx="5">
                  <c:v> 25–29 let</c:v>
                </c:pt>
                <c:pt idx="6">
                  <c:v> 30–34 let</c:v>
                </c:pt>
                <c:pt idx="7">
                  <c:v> 35–39 let</c:v>
                </c:pt>
                <c:pt idx="8">
                  <c:v> 40–44 let</c:v>
                </c:pt>
                <c:pt idx="9">
                  <c:v> 45–49 let</c:v>
                </c:pt>
                <c:pt idx="10">
                  <c:v> 50–54 let</c:v>
                </c:pt>
                <c:pt idx="11">
                  <c:v> 55–59 let</c:v>
                </c:pt>
                <c:pt idx="12">
                  <c:v> 60–64 let</c:v>
                </c:pt>
                <c:pt idx="13">
                  <c:v> 65–69 let</c:v>
                </c:pt>
                <c:pt idx="14">
                  <c:v> 70–74 let</c:v>
                </c:pt>
                <c:pt idx="15">
                  <c:v> 75–79 let</c:v>
                </c:pt>
                <c:pt idx="16">
                  <c:v> 80–84 let</c:v>
                </c:pt>
                <c:pt idx="17">
                  <c:v> 85–89 let</c:v>
                </c:pt>
                <c:pt idx="18">
                  <c:v> 90+ let</c:v>
                </c:pt>
              </c:strCache>
            </c:strRef>
          </c:cat>
          <c:val>
            <c:numRef>
              <c:f>List3!$T$4:$T$22</c:f>
              <c:numCache>
                <c:formatCode>General</c:formatCode>
                <c:ptCount val="19"/>
                <c:pt idx="0">
                  <c:v>4.9517845999999999</c:v>
                </c:pt>
                <c:pt idx="1">
                  <c:v>5.4297785999999997</c:v>
                </c:pt>
                <c:pt idx="2">
                  <c:v>5.4686206000000004</c:v>
                </c:pt>
                <c:pt idx="3">
                  <c:v>5.4430256000000004</c:v>
                </c:pt>
                <c:pt idx="4">
                  <c:v>4.7319608999999998</c:v>
                </c:pt>
                <c:pt idx="5">
                  <c:v>5.0115429999999996</c:v>
                </c:pt>
                <c:pt idx="6">
                  <c:v>6.4748538</c:v>
                </c:pt>
                <c:pt idx="7">
                  <c:v>6.8298724000000002</c:v>
                </c:pt>
                <c:pt idx="8">
                  <c:v>7.3428737999999996</c:v>
                </c:pt>
                <c:pt idx="9">
                  <c:v>8.6795580999999995</c:v>
                </c:pt>
                <c:pt idx="10">
                  <c:v>7.2506124999999999</c:v>
                </c:pt>
                <c:pt idx="11">
                  <c:v>6.2661671999999999</c:v>
                </c:pt>
                <c:pt idx="12">
                  <c:v>5.5945041</c:v>
                </c:pt>
                <c:pt idx="13">
                  <c:v>5.8490140999999998</c:v>
                </c:pt>
                <c:pt idx="14">
                  <c:v>5.6146681999999997</c:v>
                </c:pt>
                <c:pt idx="15">
                  <c:v>4.5478877000000004</c:v>
                </c:pt>
                <c:pt idx="16">
                  <c:v>2.6387189000000002</c:v>
                </c:pt>
                <c:pt idx="17">
                  <c:v>1.2593761999999999</c:v>
                </c:pt>
                <c:pt idx="18">
                  <c:v>0.6151797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6A56-47DD-8C4A-65ABE68CAC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39629152"/>
        <c:axId val="339627584"/>
      </c:lineChart>
      <c:catAx>
        <c:axId val="33962915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339627584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339627584"/>
        <c:scaling>
          <c:orientation val="minMax"/>
        </c:scaling>
        <c:delete val="0"/>
        <c:axPos val="l"/>
        <c:numFmt formatCode="0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33962915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725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'index stáří'!$A$123</c:f>
              <c:strCache>
                <c:ptCount val="1"/>
                <c:pt idx="0">
                  <c:v>ČR</c:v>
                </c:pt>
              </c:strCache>
            </c:strRef>
          </c:tx>
          <c:spPr>
            <a:ln w="28575">
              <a:solidFill>
                <a:srgbClr val="1442A0"/>
              </a:solidFill>
            </a:ln>
          </c:spPr>
          <c:marker>
            <c:symbol val="none"/>
          </c:marker>
          <c:cat>
            <c:numRef>
              <c:f>'index stáří'!$C$122:$AC$122</c:f>
              <c:numCache>
                <c:formatCode>General</c:formatCode>
                <c:ptCount val="27"/>
                <c:pt idx="0">
                  <c:v>2024</c:v>
                </c:pt>
                <c:pt idx="1">
                  <c:v>2025</c:v>
                </c:pt>
                <c:pt idx="2">
                  <c:v>2026</c:v>
                </c:pt>
                <c:pt idx="3">
                  <c:v>2027</c:v>
                </c:pt>
                <c:pt idx="4">
                  <c:v>2028</c:v>
                </c:pt>
                <c:pt idx="5">
                  <c:v>2029</c:v>
                </c:pt>
                <c:pt idx="6">
                  <c:v>2030</c:v>
                </c:pt>
                <c:pt idx="7">
                  <c:v>2031</c:v>
                </c:pt>
                <c:pt idx="8">
                  <c:v>2032</c:v>
                </c:pt>
                <c:pt idx="9">
                  <c:v>2033</c:v>
                </c:pt>
                <c:pt idx="10">
                  <c:v>2034</c:v>
                </c:pt>
                <c:pt idx="11">
                  <c:v>2035</c:v>
                </c:pt>
                <c:pt idx="12">
                  <c:v>2036</c:v>
                </c:pt>
                <c:pt idx="13">
                  <c:v>2037</c:v>
                </c:pt>
                <c:pt idx="14">
                  <c:v>2038</c:v>
                </c:pt>
                <c:pt idx="15">
                  <c:v>2039</c:v>
                </c:pt>
                <c:pt idx="16">
                  <c:v>2040</c:v>
                </c:pt>
                <c:pt idx="17">
                  <c:v>2041</c:v>
                </c:pt>
                <c:pt idx="18">
                  <c:v>2042</c:v>
                </c:pt>
                <c:pt idx="19">
                  <c:v>2043</c:v>
                </c:pt>
                <c:pt idx="20">
                  <c:v>2044</c:v>
                </c:pt>
                <c:pt idx="21">
                  <c:v>2045</c:v>
                </c:pt>
                <c:pt idx="22">
                  <c:v>2046</c:v>
                </c:pt>
                <c:pt idx="23">
                  <c:v>2047</c:v>
                </c:pt>
                <c:pt idx="24">
                  <c:v>2048</c:v>
                </c:pt>
                <c:pt idx="25">
                  <c:v>2049</c:v>
                </c:pt>
                <c:pt idx="26">
                  <c:v>2050</c:v>
                </c:pt>
              </c:numCache>
            </c:numRef>
          </c:cat>
          <c:val>
            <c:numRef>
              <c:f>'index stáří'!$C$123:$AC$123</c:f>
              <c:numCache>
                <c:formatCode>General</c:formatCode>
                <c:ptCount val="27"/>
                <c:pt idx="0">
                  <c:v>20.534806650901725</c:v>
                </c:pt>
                <c:pt idx="1">
                  <c:v>20.698453981803553</c:v>
                </c:pt>
                <c:pt idx="2">
                  <c:v>20.94361878366059</c:v>
                </c:pt>
                <c:pt idx="3">
                  <c:v>21.201378401543998</c:v>
                </c:pt>
                <c:pt idx="4">
                  <c:v>21.473447759678425</c:v>
                </c:pt>
                <c:pt idx="5">
                  <c:v>21.761290852654692</c:v>
                </c:pt>
                <c:pt idx="6">
                  <c:v>22.077244958110786</c:v>
                </c:pt>
                <c:pt idx="7">
                  <c:v>22.326753022584274</c:v>
                </c:pt>
                <c:pt idx="8">
                  <c:v>22.523042718270244</c:v>
                </c:pt>
                <c:pt idx="9">
                  <c:v>22.694621808894304</c:v>
                </c:pt>
                <c:pt idx="10">
                  <c:v>22.852552102280931</c:v>
                </c:pt>
                <c:pt idx="11">
                  <c:v>23.060198418039732</c:v>
                </c:pt>
                <c:pt idx="12">
                  <c:v>23.306229855040158</c:v>
                </c:pt>
                <c:pt idx="13">
                  <c:v>23.596720084240005</c:v>
                </c:pt>
                <c:pt idx="14">
                  <c:v>23.954511421388442</c:v>
                </c:pt>
                <c:pt idx="15">
                  <c:v>24.449116704865272</c:v>
                </c:pt>
                <c:pt idx="16">
                  <c:v>25.039936966978221</c:v>
                </c:pt>
                <c:pt idx="17">
                  <c:v>25.609063627108945</c:v>
                </c:pt>
                <c:pt idx="18">
                  <c:v>26.146999113097241</c:v>
                </c:pt>
                <c:pt idx="19">
                  <c:v>26.642020590872495</c:v>
                </c:pt>
                <c:pt idx="20">
                  <c:v>27.11494991083903</c:v>
                </c:pt>
                <c:pt idx="21">
                  <c:v>27.542604126912096</c:v>
                </c:pt>
                <c:pt idx="22">
                  <c:v>27.840404753944696</c:v>
                </c:pt>
                <c:pt idx="23">
                  <c:v>28.071666356937442</c:v>
                </c:pt>
                <c:pt idx="24">
                  <c:v>28.303468091629146</c:v>
                </c:pt>
                <c:pt idx="25">
                  <c:v>28.52248709582037</c:v>
                </c:pt>
                <c:pt idx="26">
                  <c:v>28.745793257370572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A2A-44A7-B5B3-982CBDC61B8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42817536"/>
        <c:axId val="142819328"/>
      </c:lineChart>
      <c:catAx>
        <c:axId val="1428175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2819328"/>
        <c:crossesAt val="0"/>
        <c:auto val="1"/>
        <c:lblAlgn val="ctr"/>
        <c:lblOffset val="100"/>
        <c:noMultiLvlLbl val="0"/>
      </c:catAx>
      <c:valAx>
        <c:axId val="142819328"/>
        <c:scaling>
          <c:orientation val="minMax"/>
          <c:min val="1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b="1" dirty="0">
                    <a:solidFill>
                      <a:schemeClr val="tx1"/>
                    </a:solidFill>
                  </a:rPr>
                  <a:t>Podíl obyvatel ve</a:t>
                </a:r>
                <a:r>
                  <a:rPr lang="cs-CZ" sz="1000" b="1" baseline="0" dirty="0">
                    <a:solidFill>
                      <a:schemeClr val="tx1"/>
                    </a:solidFill>
                  </a:rPr>
                  <a:t> věku 65+ (%)</a:t>
                </a:r>
                <a:endParaRPr lang="cs-CZ" sz="1000" b="1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1.1705247851411795E-2"/>
              <c:y val="3.8514969952542492E-2"/>
            </c:manualLayout>
          </c:layout>
          <c:overlay val="0"/>
          <c:spPr>
            <a:noFill/>
            <a:ln>
              <a:noFill/>
            </a:ln>
            <a:effectLst/>
          </c:spPr>
        </c:title>
        <c:numFmt formatCode="#,##0_ ;[Red]\-#,##0\ " sourceLinked="0"/>
        <c:majorTickMark val="out"/>
        <c:minorTickMark val="none"/>
        <c:tickLblPos val="nextTo"/>
        <c:spPr>
          <a:noFill/>
          <a:ln>
            <a:solidFill>
              <a:sysClr val="windowText" lastClr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2817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</c:legend>
    <c:plotVisOnly val="1"/>
    <c:dispBlanksAs val="gap"/>
    <c:showDLblsOverMax val="0"/>
  </c:chart>
  <c:spPr>
    <a:noFill/>
    <a:ln>
      <a:solidFill>
        <a:srgbClr val="FFFFFF"/>
      </a:solidFill>
    </a:ln>
    <a:effectLst/>
  </c:spPr>
  <c:txPr>
    <a:bodyPr/>
    <a:lstStyle/>
    <a:p>
      <a:pPr>
        <a:defRPr/>
      </a:pPr>
      <a:endParaRPr lang="cs-CZ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colors58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colors59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2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3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4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5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6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7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8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89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91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92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1">
  <a:schemeClr val="accent1"/>
  <a:schemeClr val="accent3"/>
  <a:schemeClr val="accent5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7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0.52712</cdr:x>
      <cdr:y>0.2827</cdr:y>
    </cdr:from>
    <cdr:to>
      <cdr:x>1</cdr:x>
      <cdr:y>0.36819</cdr:y>
    </cdr:to>
    <cdr:sp macro="" textlink="">
      <cdr:nvSpPr>
        <cdr:cNvPr id="2" name="Text Box 116">
          <a:extLst xmlns:a="http://schemas.openxmlformats.org/drawingml/2006/main">
            <a:ext uri="{FF2B5EF4-FFF2-40B4-BE49-F238E27FC236}">
              <a16:creationId xmlns:a16="http://schemas.microsoft.com/office/drawing/2014/main" id="{0764FEBC-1958-E250-39C0-434D456B0A46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2256480" y="1526567"/>
          <a:ext cx="2024315" cy="46166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cs-CZ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fontAlgn="base">
            <a:spcBef>
              <a:spcPct val="0"/>
            </a:spcBef>
            <a:spcAft>
              <a:spcPct val="0"/>
            </a:spcAft>
            <a:buFontTx/>
            <a:buNone/>
            <a:defRPr/>
          </a:pPr>
          <a:r>
            <a:rPr kumimoji="1" lang="cs-CZ" altLang="cs-CZ" sz="1000" b="1" dirty="0">
              <a:solidFill>
                <a:srgbClr val="000000"/>
              </a:solidFill>
              <a:latin typeface="Calibri" panose="020F0502020204030204"/>
            </a:rPr>
            <a:t>Česká republika</a:t>
          </a:r>
        </a:p>
        <a:p xmlns:a="http://schemas.openxmlformats.org/drawingml/2006/main">
          <a:pPr fontAlgn="base">
            <a:spcBef>
              <a:spcPct val="0"/>
            </a:spcBef>
            <a:spcAft>
              <a:spcPct val="0"/>
            </a:spcAft>
            <a:buFontTx/>
            <a:buNone/>
            <a:defRPr/>
          </a:pPr>
          <a:r>
            <a:rPr kumimoji="1" lang="cs-CZ" altLang="cs-CZ" sz="1400" b="1" u="sng" dirty="0">
              <a:solidFill>
                <a:srgbClr val="FF0000"/>
              </a:solidFill>
              <a:latin typeface="Calibri" panose="020F0502020204030204"/>
            </a:rPr>
            <a:t>7</a:t>
          </a:r>
          <a:r>
            <a:rPr kumimoji="1" lang="en-US" altLang="cs-CZ" sz="1400" b="1" u="sng" dirty="0">
              <a:solidFill>
                <a:srgbClr val="FF0000"/>
              </a:solidFill>
              <a:latin typeface="Calibri" panose="020F0502020204030204"/>
            </a:rPr>
            <a:t>.</a:t>
          </a:r>
          <a:r>
            <a:rPr kumimoji="1" lang="cs-CZ" altLang="cs-CZ" sz="1400" b="1" u="sng" dirty="0">
              <a:solidFill>
                <a:srgbClr val="FF0000"/>
              </a:solidFill>
              <a:latin typeface="Calibri" panose="020F0502020204030204"/>
            </a:rPr>
            <a:t> místo v Evropě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13A699D-F615-47B0-AF3D-D28D936AB720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802893-C320-4841-986E-DEF19D3F14F2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801340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161159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0004755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6355184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702346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7470614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138899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1250676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792729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131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62167453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694010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133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59962239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26992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7195343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HK120230427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1665129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HK120230427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749664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HK120230427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6183631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306995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159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4996672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160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93336938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161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36673961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162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08280259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090992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164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982103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3145396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497586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KB120240808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1692117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0052810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44145750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481678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ML120230502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15180290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ML120230502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84376535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ML120230612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870001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ML120230504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7F5C0A-D15A-40B7-9AD0-1092460FC3E4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38007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ML120230612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7F5C0A-D15A-40B7-9AD0-1092460FC3E4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545546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000475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VB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3BDBF4-A65A-4E86-8D13-3641195D3E2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2579768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8038754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MV110092024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186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34448578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MV110092024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187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1692169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MV110092024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188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6644849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7F5C0A-D15A-40B7-9AD0-1092460FC3E4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3394937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7F5C0A-D15A-40B7-9AD0-1092460FC3E4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9859390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1541805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16779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45970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02089759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7F5C0A-D15A-40B7-9AD0-1092460FC3E4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9392855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171072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6381148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4704279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6038365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092764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9753425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744500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837380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41339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45854325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41379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547970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198B1C-0401-474B-8A33-65CDDB33820F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8100637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684219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8630610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2740537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0556120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104482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3970A0-A444-4BCA-9A46-A9E70C87F18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93547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19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2500925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935311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4952739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804033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KO120240909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968852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055153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6635546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700539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113201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9616680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0816642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29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9780268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30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9064256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31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7467786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32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580855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7558296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ML120230505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ECBE3C-2757-41D0-BC3D-B0AFFB3F8B9B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049550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AZ120240909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80463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974650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F0F041-C911-44B4-9F50-39968E8B06B9}" type="slidenum">
              <a:rPr lang="cs-CZ" smtClean="0"/>
              <a:t>37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3043880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142777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F0F041-C911-44B4-9F50-39968E8B06B9}" type="slidenum">
              <a:rPr lang="cs-CZ" smtClean="0"/>
              <a:t>39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5706391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05397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F0F041-C911-44B4-9F50-39968E8B06B9}" type="slidenum">
              <a:rPr lang="cs-CZ" smtClean="0"/>
              <a:t>41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0774573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271194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79467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KO1240903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3885918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119429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53401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38144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65157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AZ120240911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95778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530933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97315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151848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46146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1AF84F-1428-4A77-924B-854265A04D7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469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KM1230504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5828371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6F0F041-C911-44B4-9F50-39968E8B06B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564200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7310BB-B07C-4D75-9673-D580FE107E6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051306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7310BB-B07C-4D75-9673-D580FE107E61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34453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58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5765751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/>
              <a:t>Nic nového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60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2423347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/>
              <a:t>Nic nového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61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5312149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JZ120240911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268028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JZ120240911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441979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JZ120240911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363243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JZ120240911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68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969592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437919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D02B3E-2BF1-4395-9935-8C2B6E78FB8F}" type="slidenum">
              <a:rPr lang="cs-CZ" smtClean="0"/>
              <a:t>69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7612820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D02B3E-2BF1-4395-9935-8C2B6E78FB8F}" type="slidenum">
              <a:rPr lang="cs-CZ" smtClean="0"/>
              <a:t>70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784399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842807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FD02B3E-2BF1-4395-9935-8C2B6E78FB8F}" type="slidenum">
              <a:rPr lang="cs-CZ" smtClean="0"/>
              <a:t>72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3748394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74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2263602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75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8999584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76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3272460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77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6959706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43956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29523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58140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KB120240628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544869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KB120240701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536752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KB120240702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018368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20240503JJ3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5522CC-D62B-4C20-A219-A9DBDFA6EE77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462765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KB120240715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756434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KB120240715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477092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KB120240715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551243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/>
              <a:t>20240714JJ3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370294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8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OS1</a:t>
            </a:r>
            <a:r>
              <a:rPr lang="cs-CZ" dirty="0"/>
              <a:t>20230612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808173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8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OS1</a:t>
            </a:r>
            <a:r>
              <a:rPr lang="cs-CZ" dirty="0"/>
              <a:t>20230612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223814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67630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694570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KM120240430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51591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KO1240904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93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3434301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KO1240904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94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18700357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KO1240904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02893-C320-4841-986E-DEF19D3F14F2}" type="slidenum">
              <a:rPr lang="cs-CZ" smtClean="0"/>
              <a:t>95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9251015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509152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1480234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ML120230505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3ECBE3C-2757-41D0-BC3D-B0AFFB3F8B9B}" type="slidenum">
              <a:rPr lang="cs-CZ" smtClean="0"/>
              <a:t>111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1769911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701466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13670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KB120240426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852C68A-7414-47CD-B786-53FC7BDEE6B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4619195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8802893-C320-4841-986E-DEF19D3F14F2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3188930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905904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117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9236668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118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5731981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119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5375406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753639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4670531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1053781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DDDD8-3641-4F8F-A6EB-9554A3EBD86C}" type="slidenum">
              <a:rPr lang="cs-CZ" smtClean="0"/>
              <a:t>123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0915233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AZ120240910</a:t>
            </a:r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3DDDD8-3641-4F8F-A6EB-9554A3EBD86C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45486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g"/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4.png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jpg"/><Relationship Id="rId5" Type="http://schemas.openxmlformats.org/officeDocument/2006/relationships/image" Target="../media/image8.png"/><Relationship Id="rId4" Type="http://schemas.openxmlformats.org/officeDocument/2006/relationships/image" Target="../media/image5.emf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jpg"/><Relationship Id="rId5" Type="http://schemas.openxmlformats.org/officeDocument/2006/relationships/image" Target="../media/image8.png"/><Relationship Id="rId4" Type="http://schemas.openxmlformats.org/officeDocument/2006/relationships/image" Target="../media/image5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emf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.xml"/><Relationship Id="rId6" Type="http://schemas.openxmlformats.org/officeDocument/2006/relationships/image" Target="../media/image4.png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5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jpg"/><Relationship Id="rId5" Type="http://schemas.openxmlformats.org/officeDocument/2006/relationships/image" Target="../media/image8.png"/><Relationship Id="rId4" Type="http://schemas.openxmlformats.org/officeDocument/2006/relationships/image" Target="../media/image5.emf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emf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3" Type="http://schemas.openxmlformats.org/officeDocument/2006/relationships/image" Target="../media/image12.png"/><Relationship Id="rId7" Type="http://schemas.openxmlformats.org/officeDocument/2006/relationships/image" Target="../media/image3.emf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4.xml"/><Relationship Id="rId6" Type="http://schemas.openxmlformats.org/officeDocument/2006/relationships/image" Target="../media/image2.emf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3" Type="http://schemas.openxmlformats.org/officeDocument/2006/relationships/image" Target="../media/image12.png"/><Relationship Id="rId7" Type="http://schemas.openxmlformats.org/officeDocument/2006/relationships/image" Target="../media/image13.png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5.xml"/><Relationship Id="rId6" Type="http://schemas.openxmlformats.org/officeDocument/2006/relationships/image" Target="../media/image5.emf"/><Relationship Id="rId5" Type="http://schemas.openxmlformats.org/officeDocument/2006/relationships/image" Target="../media/image3.emf"/><Relationship Id="rId4" Type="http://schemas.openxmlformats.org/officeDocument/2006/relationships/image" Target="../media/image2.emf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3.emf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.emf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13" Type="http://schemas.openxmlformats.org/officeDocument/2006/relationships/image" Target="../media/image2.emf"/><Relationship Id="rId3" Type="http://schemas.openxmlformats.org/officeDocument/2006/relationships/image" Target="../media/image22.emf"/><Relationship Id="rId7" Type="http://schemas.openxmlformats.org/officeDocument/2006/relationships/image" Target="../media/image25.emf"/><Relationship Id="rId12" Type="http://schemas.openxmlformats.org/officeDocument/2006/relationships/image" Target="../media/image30.emf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6.xml"/><Relationship Id="rId6" Type="http://schemas.openxmlformats.org/officeDocument/2006/relationships/image" Target="../media/image24.emf"/><Relationship Id="rId11" Type="http://schemas.openxmlformats.org/officeDocument/2006/relationships/image" Target="../media/image29.emf"/><Relationship Id="rId5" Type="http://schemas.openxmlformats.org/officeDocument/2006/relationships/image" Target="../media/image23.png"/><Relationship Id="rId15" Type="http://schemas.openxmlformats.org/officeDocument/2006/relationships/image" Target="../media/image32.png"/><Relationship Id="rId10" Type="http://schemas.openxmlformats.org/officeDocument/2006/relationships/image" Target="../media/image28.emf"/><Relationship Id="rId4" Type="http://schemas.openxmlformats.org/officeDocument/2006/relationships/image" Target="../media/image9.emf"/><Relationship Id="rId9" Type="http://schemas.openxmlformats.org/officeDocument/2006/relationships/image" Target="../media/image27.emf"/><Relationship Id="rId14" Type="http://schemas.openxmlformats.org/officeDocument/2006/relationships/image" Target="../media/image31.jpe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tiff"/><Relationship Id="rId7" Type="http://schemas.openxmlformats.org/officeDocument/2006/relationships/image" Target="../media/image36.emf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5.png"/><Relationship Id="rId5" Type="http://schemas.openxmlformats.org/officeDocument/2006/relationships/image" Target="../media/image22.emf"/><Relationship Id="rId4" Type="http://schemas.openxmlformats.org/officeDocument/2006/relationships/image" Target="../media/image9.emf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6.png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9.sv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8.png"/><Relationship Id="rId7" Type="http://schemas.openxmlformats.org/officeDocument/2006/relationships/image" Target="../media/image22.emf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7.xml"/><Relationship Id="rId6" Type="http://schemas.openxmlformats.org/officeDocument/2006/relationships/image" Target="../media/image23.png"/><Relationship Id="rId5" Type="http://schemas.openxmlformats.org/officeDocument/2006/relationships/image" Target="../media/image4.png"/><Relationship Id="rId10" Type="http://schemas.openxmlformats.org/officeDocument/2006/relationships/image" Target="../media/image21.svg"/><Relationship Id="rId4" Type="http://schemas.openxmlformats.org/officeDocument/2006/relationships/image" Target="../media/image2.emf"/><Relationship Id="rId9" Type="http://schemas.openxmlformats.org/officeDocument/2006/relationships/image" Target="../media/image20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7" Type="http://schemas.openxmlformats.org/officeDocument/2006/relationships/image" Target="../media/image22.emf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23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9.svg"/><Relationship Id="rId4" Type="http://schemas.openxmlformats.org/officeDocument/2006/relationships/image" Target="../media/image18.png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9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25">
            <a:extLst>
              <a:ext uri="{FF2B5EF4-FFF2-40B4-BE49-F238E27FC236}">
                <a16:creationId xmlns:a16="http://schemas.microsoft.com/office/drawing/2014/main" id="{860935F7-6B02-4D6A-9554-0CDE651813D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616" y="1177048"/>
            <a:ext cx="12174767" cy="5578323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B751BD1-4953-4A1A-98BD-0D2B7311BA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656" y="164283"/>
            <a:ext cx="9144000" cy="1540658"/>
          </a:xfrm>
        </p:spPr>
        <p:txBody>
          <a:bodyPr anchor="b">
            <a:normAutofit/>
          </a:bodyPr>
          <a:lstStyle>
            <a:lvl1pPr algn="ctr">
              <a:defRPr sz="3600" b="1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18A5D19-6DE9-4D64-985B-BBC67D88EE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8457660-42F2-4831-A19F-2D65B96061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41F21F5D-43F4-4597-BC81-506DA97DA5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  <p:pic>
        <p:nvPicPr>
          <p:cNvPr id="9" name="Picture 24">
            <a:extLst>
              <a:ext uri="{FF2B5EF4-FFF2-40B4-BE49-F238E27FC236}">
                <a16:creationId xmlns:a16="http://schemas.microsoft.com/office/drawing/2014/main" id="{2F533DF9-C937-4929-9E20-1CC0B8878210}"/>
              </a:ext>
            </a:extLst>
          </p:cNvPr>
          <p:cNvPicPr>
            <a:picLocks noChangeAspect="1" noChangeArrowheads="1"/>
          </p:cNvPicPr>
          <p:nvPr userDrawn="1"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340046" y="1342772"/>
            <a:ext cx="592937" cy="397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500D1AFD-2E51-4AE4-8A6F-02E08620903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27066" y="6131593"/>
            <a:ext cx="816934" cy="540000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C576F400-E24B-4C59-BC03-77F2133E52D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0701" y="1259484"/>
            <a:ext cx="574173" cy="574173"/>
          </a:xfrm>
          <a:prstGeom prst="rect">
            <a:avLst/>
          </a:prstGeom>
        </p:spPr>
      </p:pic>
      <p:sp>
        <p:nvSpPr>
          <p:cNvPr id="13" name="Volný tvar 6">
            <a:extLst>
              <a:ext uri="{FF2B5EF4-FFF2-40B4-BE49-F238E27FC236}">
                <a16:creationId xmlns:a16="http://schemas.microsoft.com/office/drawing/2014/main" id="{6E328459-B532-4D6F-91F4-FE7EAB12D453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Volný tvar 18">
            <a:extLst>
              <a:ext uri="{FF2B5EF4-FFF2-40B4-BE49-F238E27FC236}">
                <a16:creationId xmlns:a16="http://schemas.microsoft.com/office/drawing/2014/main" id="{6DA4D934-B6E1-4551-B6C1-8A1201FCE3A5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Volný tvar 19">
            <a:extLst>
              <a:ext uri="{FF2B5EF4-FFF2-40B4-BE49-F238E27FC236}">
                <a16:creationId xmlns:a16="http://schemas.microsoft.com/office/drawing/2014/main" id="{20836383-A432-4B31-89CD-7D740136E61B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3D6B60B5-30F4-4285-B45F-5EC151858785}"/>
              </a:ext>
            </a:extLst>
          </p:cNvPr>
          <p:cNvGrpSpPr/>
          <p:nvPr userDrawn="1"/>
        </p:nvGrpSpPr>
        <p:grpSpPr>
          <a:xfrm>
            <a:off x="9734724" y="418338"/>
            <a:ext cx="2160630" cy="646331"/>
            <a:chOff x="9713801" y="385287"/>
            <a:chExt cx="2160630" cy="646331"/>
          </a:xfrm>
        </p:grpSpPr>
        <p:pic>
          <p:nvPicPr>
            <p:cNvPr id="17" name="Obrázek 16">
              <a:extLst>
                <a:ext uri="{FF2B5EF4-FFF2-40B4-BE49-F238E27FC236}">
                  <a16:creationId xmlns:a16="http://schemas.microsoft.com/office/drawing/2014/main" id="{6E1438AE-9E17-4E9E-81C6-A4A57955A5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13801" y="445823"/>
              <a:ext cx="598574" cy="577909"/>
            </a:xfrm>
            <a:prstGeom prst="rect">
              <a:avLst/>
            </a:prstGeom>
          </p:spPr>
        </p:pic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A5150FF8-50AD-4456-B1B5-688533713F75}"/>
                </a:ext>
              </a:extLst>
            </p:cNvPr>
            <p:cNvSpPr txBox="1"/>
            <p:nvPr userDrawn="1"/>
          </p:nvSpPr>
          <p:spPr>
            <a:xfrm>
              <a:off x="10330419" y="385287"/>
              <a:ext cx="154401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ČESKÁ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KARDIOLOGICKÁ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SPOLEČNOST</a:t>
              </a:r>
            </a:p>
          </p:txBody>
        </p:sp>
      </p:grpSp>
      <p:sp>
        <p:nvSpPr>
          <p:cNvPr id="23" name="Obdélník 22">
            <a:extLst>
              <a:ext uri="{FF2B5EF4-FFF2-40B4-BE49-F238E27FC236}">
                <a16:creationId xmlns:a16="http://schemas.microsoft.com/office/drawing/2014/main" id="{6583C56E-850B-46B2-93D3-4E4D77308C7B}"/>
              </a:ext>
            </a:extLst>
          </p:cNvPr>
          <p:cNvSpPr/>
          <p:nvPr userDrawn="1"/>
        </p:nvSpPr>
        <p:spPr>
          <a:xfrm>
            <a:off x="292058" y="5899300"/>
            <a:ext cx="5622304" cy="31194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E00D081C-BCA0-489E-BE6D-A695B0BDDE7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6043" y="5843712"/>
            <a:ext cx="5518318" cy="577909"/>
          </a:xfrm>
        </p:spPr>
        <p:txBody>
          <a:bodyPr>
            <a:noAutofit/>
          </a:bodyPr>
          <a:lstStyle>
            <a:lvl1pPr marL="0" indent="0" algn="ctr">
              <a:buNone/>
              <a:defRPr sz="3200" b="1">
                <a:solidFill>
                  <a:srgbClr val="C22728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Volný tvar 17">
            <a:extLst>
              <a:ext uri="{FF2B5EF4-FFF2-40B4-BE49-F238E27FC236}">
                <a16:creationId xmlns:a16="http://schemas.microsoft.com/office/drawing/2014/main" id="{867C1495-724B-40D9-8D4D-1A63A1B17F47}"/>
              </a:ext>
            </a:extLst>
          </p:cNvPr>
          <p:cNvSpPr/>
          <p:nvPr userDrawn="1"/>
        </p:nvSpPr>
        <p:spPr>
          <a:xfrm rot="10800000">
            <a:off x="-9428" y="4423284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822698EB-B67F-97FD-527F-6FBC9D6AC2A8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2370" y="6337496"/>
            <a:ext cx="3170928" cy="277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63649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DDCFDAE-DCC0-4AFE-981B-34763322E6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D544AC64-94B9-4657-9843-DEAF09987F1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FBBC1403-ADBC-40FD-8C2E-BBFF329B482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25958DDA-105C-4E77-89BF-5CA36DA2CF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98FE356A-E6D0-4FE1-B0BF-DCE642A2B7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91A6D7E2-8E2C-4C8B-A3C6-DD3755AEE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893666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F3A4851-222D-4C44-A2BD-3D75F71DF9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09901D2F-63DE-4B03-AB8A-FADCDF967E0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2E39B44-7488-423B-B208-9029E737DA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71ECF74A-F18C-4ED1-B437-39AFD35260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D60A19F4-1EF1-4C3C-AB76-70BACA216B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28683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B8903EFB-A207-4DA7-AD65-9D7F806C5A5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9B5304D6-B966-40CD-88F2-CBFD20F092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584096BF-5AD4-403F-B13C-74E4D21D0B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17A45EB2-49A1-457F-90B4-8BEAB4C46D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AF5FD90-E661-40AB-94F6-CE3338263C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055218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C15F3FEB-79F6-C894-1F7D-8ED80B7235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E5BF7376-8395-1A6B-411F-CFD2ABE65BC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3595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2DC6E7B-71EB-E3E9-3C5E-C357F2CB590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B068036E-E975-7E20-1AA3-CDAF78B1CD1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6504C211-EF13-5EC0-98A0-B825A3EC22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631B28EB-B8EA-5C06-71C7-73F8BE1B5D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6990967F-BF74-F117-95A9-AAAE561867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4495166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59E70F1-EBA7-8CDB-BAC3-A18E809071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DB0328E7-CEF9-A0C7-9DD0-9E3B8FB021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80484432-189E-38C9-B556-74A9EA81F6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2C7957F8-F809-061F-ACAE-B81874174D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72D50D7-45E2-F831-A91C-3F05BB3585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1180935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101A5DC-FC36-EA56-BE81-08EEAD3F65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7B35BC1D-C4EA-4FA0-9967-BDB31066F7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E13D165-2E4A-5A72-659E-BDE91C0941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34B73A4D-6541-0C65-DF33-3CE27C7B30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789D476C-60B8-3B78-BB2A-EDBD454CF1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099598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7E2935A-84CA-905F-D637-5FDF6DA2E7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E700CCF-F614-0D12-3460-1C523E78B71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30F95B7D-2854-71C2-4D8E-C647DBD6435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FC98DED4-431F-683D-8DC9-64C31BB178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DBF311F4-0EB9-401B-8F0E-1DAB3A62DA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2210454F-D41F-7B3D-197D-74F003306F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450109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C30D76B1-F665-CBC3-F4D1-83BD33263E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9253D377-466E-BCAD-D834-275816DD15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A8A3556D-9E02-824E-BD55-DCC7AE6AA0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22F734A7-D7BD-E114-FD2A-0510C14FE6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6BF6B9A1-7546-C61D-0921-8A5E25780EC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6B59FC19-4F58-2916-9FCE-418B5ACDB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DD0F5DEC-7A5C-5C45-D1AD-216C303389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B689CC5F-6EA0-356B-CA78-C52EB771A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721114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41C1298-A335-5BC6-EE17-48B45206BD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D0024766-DC24-AEEE-18AD-DEC1C85199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C0FAB464-0393-5320-4810-A70FEA3889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B2CD4FB6-4325-C754-E215-8188D68720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766472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287FF276-66B4-4F5C-B370-DBC5B1A44A4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329435"/>
            <a:ext cx="610086" cy="403272"/>
          </a:xfrm>
          <a:prstGeom prst="rect">
            <a:avLst/>
          </a:prstGeom>
        </p:spPr>
      </p:pic>
      <p:pic>
        <p:nvPicPr>
          <p:cNvPr id="14" name="Obrázek 13">
            <a:extLst>
              <a:ext uri="{FF2B5EF4-FFF2-40B4-BE49-F238E27FC236}">
                <a16:creationId xmlns:a16="http://schemas.microsoft.com/office/drawing/2014/main" id="{18330824-F6F3-45F1-9277-94BCC7B96A4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684" y="4201100"/>
            <a:ext cx="447015" cy="4315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891540"/>
            <a:ext cx="5829300" cy="2537460"/>
          </a:xfrm>
        </p:spPr>
        <p:txBody>
          <a:bodyPr anchor="ctr">
            <a:normAutofit/>
          </a:bodyPr>
          <a:lstStyle>
            <a:lvl1pPr algn="ctr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7C4274D-4CC4-4057-938D-BE8076BC9C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80060" y="4354831"/>
            <a:ext cx="9818370" cy="1734820"/>
          </a:xfrm>
        </p:spPr>
        <p:txBody>
          <a:bodyPr>
            <a:normAutofit/>
          </a:bodyPr>
          <a:lstStyle>
            <a:lvl1pPr marL="0" indent="0" algn="ctr">
              <a:buNone/>
              <a:defRPr sz="3600" b="1">
                <a:solidFill>
                  <a:srgbClr val="C22728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837AA9A-488A-4315-90BC-B51744924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5E6F3EA5-98D7-41B0-A08C-43B794AB1E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5AB96EA8-5A02-4D79-9E28-F34D5DD4B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1EC29D16-8A44-CC5D-89D4-F0713B8A9D86}"/>
              </a:ext>
            </a:extLst>
          </p:cNvPr>
          <p:cNvSpPr txBox="1"/>
          <p:nvPr userDrawn="1"/>
        </p:nvSpPr>
        <p:spPr>
          <a:xfrm>
            <a:off x="9210699" y="4161125"/>
            <a:ext cx="120417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ČESKÁ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KARDIOLOGICKÁ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SPOLEČNOST</a:t>
            </a:r>
          </a:p>
        </p:txBody>
      </p:sp>
      <p:pic>
        <p:nvPicPr>
          <p:cNvPr id="10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5B1460A1-39BA-3912-8E2A-F4FAB0C1B1A7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9526" y="176902"/>
            <a:ext cx="1027939" cy="400110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02465C03-71D3-5C45-FDFD-A4152018A97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35" y="238069"/>
            <a:ext cx="3170928" cy="277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3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5E1D2B70-F937-E504-5222-6DF0F9A098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576C3BB7-2B26-9693-9602-AACB6A1295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D634A5E8-74E5-AD9C-CDDE-64F790583E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620271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0FADCC0-4F50-20F9-E9FF-DA628BEEFD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78B1E28D-8175-03F3-A1AF-A610C4DD33D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B1F3F04A-F6D6-540B-FE70-77CAD21F98E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7872D403-D834-F5B4-711F-5B0983FCDD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89696F46-65E2-55C9-09E7-C6BBA72C69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79168C6F-953F-9F35-F0B8-38787E270F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372772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D157CB1-D45B-8F02-47C2-9ACC87E73A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B8C119EA-3B0B-2FF8-E573-0BA4DE8FF4F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688F030F-1D42-A04D-B456-CE8D28E1903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4F2A45D2-1A1D-6F22-9460-9512212A5A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BDAAA863-CE21-EB19-FE30-E6DEED68AF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03E3BBFD-27BF-428B-A5EE-DE632B66CA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676989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7B5E5F5-FA82-E8F2-86A1-78BEA8FA5B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EA4BC363-37AE-47F7-3CFD-1E4423E6F16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37E33C2-3830-749F-7B26-13FBDAEF80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8A4BEF1-FDBC-8F08-7C38-6D0AB3B0D3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8EE7901B-9C50-8DDE-1498-2C94B8041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478846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45147E47-6A7F-4924-8D22-2C486BCAFF1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7AF6BF1C-3807-E335-7780-2C2FCD8DBF7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16CC08D-5B32-8DBD-E660-C18202C842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2AA37168-934F-496D-DF5A-523A56A529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369318E-3E79-EFB0-2E14-FE63D61961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7919197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756000"/>
            <a:ext cx="5540542" cy="2537460"/>
          </a:xfrm>
        </p:spPr>
        <p:txBody>
          <a:bodyPr anchor="ctr"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18A44E84-EAEC-FC12-4115-A9E9254EDFC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4788000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E81CA541-8A64-5D95-AAF1-7E5E731E508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329435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2DA52750-83FB-BF1C-33E1-7B8A0268583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684" y="4201100"/>
            <a:ext cx="447015" cy="431582"/>
          </a:xfrm>
          <a:prstGeom prst="rect">
            <a:avLst/>
          </a:prstGeom>
        </p:spPr>
      </p:pic>
      <p:sp>
        <p:nvSpPr>
          <p:cNvPr id="5" name="TextovéPole 4">
            <a:extLst>
              <a:ext uri="{FF2B5EF4-FFF2-40B4-BE49-F238E27FC236}">
                <a16:creationId xmlns:a16="http://schemas.microsoft.com/office/drawing/2014/main" id="{0D4076C8-4A37-DCF4-CEAB-F093BF4B51DF}"/>
              </a:ext>
            </a:extLst>
          </p:cNvPr>
          <p:cNvSpPr txBox="1"/>
          <p:nvPr userDrawn="1"/>
        </p:nvSpPr>
        <p:spPr>
          <a:xfrm>
            <a:off x="9210699" y="4161125"/>
            <a:ext cx="120417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ČESKÁ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KARDIOLOGICKÁ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SPOLEČNOST</a:t>
            </a:r>
          </a:p>
        </p:txBody>
      </p:sp>
      <p:pic>
        <p:nvPicPr>
          <p:cNvPr id="6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16498A8-01F3-CAB2-8960-A33E6C40989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9526" y="176902"/>
            <a:ext cx="1027939" cy="400110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38E39584-706B-5AF9-2ADF-C228A217650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35" y="238069"/>
            <a:ext cx="3170928" cy="277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192502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C15F3FEB-79F6-C894-1F7D-8ED80B7235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E5BF7376-8395-1A6B-411F-CFD2ABE65BC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6141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591" y="6294926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97251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25">
            <a:extLst>
              <a:ext uri="{FF2B5EF4-FFF2-40B4-BE49-F238E27FC236}">
                <a16:creationId xmlns:a16="http://schemas.microsoft.com/office/drawing/2014/main" id="{860935F7-6B02-4D6A-9554-0CDE651813D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8616" y="1177048"/>
            <a:ext cx="12174767" cy="5578323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B751BD1-4953-4A1A-98BD-0D2B7311BA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9656" y="164283"/>
            <a:ext cx="9144000" cy="1540658"/>
          </a:xfrm>
        </p:spPr>
        <p:txBody>
          <a:bodyPr anchor="b">
            <a:normAutofit/>
          </a:bodyPr>
          <a:lstStyle>
            <a:lvl1pPr algn="ctr">
              <a:defRPr sz="3600" b="1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18A5D19-6DE9-4D64-985B-BBC67D88EE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8457660-42F2-4831-A19F-2D65B96061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41F21F5D-43F4-4597-BC81-506DA97DA5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  <p:pic>
        <p:nvPicPr>
          <p:cNvPr id="9" name="Picture 24">
            <a:extLst>
              <a:ext uri="{FF2B5EF4-FFF2-40B4-BE49-F238E27FC236}">
                <a16:creationId xmlns:a16="http://schemas.microsoft.com/office/drawing/2014/main" id="{2F533DF9-C937-4929-9E20-1CC0B8878210}"/>
              </a:ext>
            </a:extLst>
          </p:cNvPr>
          <p:cNvPicPr>
            <a:picLocks noChangeAspect="1" noChangeArrowheads="1"/>
          </p:cNvPicPr>
          <p:nvPr userDrawn="1"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340046" y="1342772"/>
            <a:ext cx="592937" cy="397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500D1AFD-2E51-4AE4-8A6F-02E08620903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27066" y="6131593"/>
            <a:ext cx="816934" cy="540000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C576F400-E24B-4C59-BC03-77F2133E52D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0701" y="1259484"/>
            <a:ext cx="574173" cy="574173"/>
          </a:xfrm>
          <a:prstGeom prst="rect">
            <a:avLst/>
          </a:prstGeom>
        </p:spPr>
      </p:pic>
      <p:sp>
        <p:nvSpPr>
          <p:cNvPr id="13" name="Volný tvar 6">
            <a:extLst>
              <a:ext uri="{FF2B5EF4-FFF2-40B4-BE49-F238E27FC236}">
                <a16:creationId xmlns:a16="http://schemas.microsoft.com/office/drawing/2014/main" id="{6E328459-B532-4D6F-91F4-FE7EAB12D453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Volný tvar 18">
            <a:extLst>
              <a:ext uri="{FF2B5EF4-FFF2-40B4-BE49-F238E27FC236}">
                <a16:creationId xmlns:a16="http://schemas.microsoft.com/office/drawing/2014/main" id="{6DA4D934-B6E1-4551-B6C1-8A1201FCE3A5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Volný tvar 19">
            <a:extLst>
              <a:ext uri="{FF2B5EF4-FFF2-40B4-BE49-F238E27FC236}">
                <a16:creationId xmlns:a16="http://schemas.microsoft.com/office/drawing/2014/main" id="{20836383-A432-4B31-89CD-7D740136E61B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3D6B60B5-30F4-4285-B45F-5EC151858785}"/>
              </a:ext>
            </a:extLst>
          </p:cNvPr>
          <p:cNvGrpSpPr/>
          <p:nvPr userDrawn="1"/>
        </p:nvGrpSpPr>
        <p:grpSpPr>
          <a:xfrm>
            <a:off x="7287041" y="6070255"/>
            <a:ext cx="2136682" cy="646331"/>
            <a:chOff x="7266118" y="6037204"/>
            <a:chExt cx="2136682" cy="646331"/>
          </a:xfrm>
        </p:grpSpPr>
        <p:pic>
          <p:nvPicPr>
            <p:cNvPr id="17" name="Obrázek 16">
              <a:extLst>
                <a:ext uri="{FF2B5EF4-FFF2-40B4-BE49-F238E27FC236}">
                  <a16:creationId xmlns:a16="http://schemas.microsoft.com/office/drawing/2014/main" id="{6E1438AE-9E17-4E9E-81C6-A4A57955A5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66118" y="6082757"/>
              <a:ext cx="598574" cy="577909"/>
            </a:xfrm>
            <a:prstGeom prst="rect">
              <a:avLst/>
            </a:prstGeom>
          </p:spPr>
        </p:pic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A5150FF8-50AD-4456-B1B5-688533713F75}"/>
                </a:ext>
              </a:extLst>
            </p:cNvPr>
            <p:cNvSpPr txBox="1"/>
            <p:nvPr userDrawn="1"/>
          </p:nvSpPr>
          <p:spPr>
            <a:xfrm>
              <a:off x="7858788" y="6037204"/>
              <a:ext cx="154401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ČESKÁ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KARDIOLOGICKÁ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SPOLEČNOST</a:t>
              </a:r>
            </a:p>
          </p:txBody>
        </p:sp>
      </p:grpSp>
      <p:sp>
        <p:nvSpPr>
          <p:cNvPr id="23" name="Obdélník 22">
            <a:extLst>
              <a:ext uri="{FF2B5EF4-FFF2-40B4-BE49-F238E27FC236}">
                <a16:creationId xmlns:a16="http://schemas.microsoft.com/office/drawing/2014/main" id="{6583C56E-850B-46B2-93D3-4E4D77308C7B}"/>
              </a:ext>
            </a:extLst>
          </p:cNvPr>
          <p:cNvSpPr/>
          <p:nvPr userDrawn="1"/>
        </p:nvSpPr>
        <p:spPr>
          <a:xfrm>
            <a:off x="292057" y="5899300"/>
            <a:ext cx="6912000" cy="311944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E00D081C-BCA0-489E-BE6D-A695B0BDDE7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96043" y="5843712"/>
            <a:ext cx="5518318" cy="577909"/>
          </a:xfrm>
        </p:spPr>
        <p:txBody>
          <a:bodyPr>
            <a:noAutofit/>
          </a:bodyPr>
          <a:lstStyle>
            <a:lvl1pPr marL="0" indent="0" algn="ctr">
              <a:buNone/>
              <a:defRPr sz="3200" b="1">
                <a:solidFill>
                  <a:srgbClr val="C22728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Volný tvar 17">
            <a:extLst>
              <a:ext uri="{FF2B5EF4-FFF2-40B4-BE49-F238E27FC236}">
                <a16:creationId xmlns:a16="http://schemas.microsoft.com/office/drawing/2014/main" id="{867C1495-724B-40D9-8D4D-1A63A1B17F47}"/>
              </a:ext>
            </a:extLst>
          </p:cNvPr>
          <p:cNvSpPr/>
          <p:nvPr userDrawn="1"/>
        </p:nvSpPr>
        <p:spPr>
          <a:xfrm rot="10800000">
            <a:off x="-9428" y="4423284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22993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287FF276-66B4-4F5C-B370-DBC5B1A44A4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257304"/>
            <a:ext cx="610086" cy="403272"/>
          </a:xfrm>
          <a:prstGeom prst="rect">
            <a:avLst/>
          </a:prstGeom>
        </p:spPr>
      </p:pic>
      <p:pic>
        <p:nvPicPr>
          <p:cNvPr id="14" name="Obrázek 13">
            <a:extLst>
              <a:ext uri="{FF2B5EF4-FFF2-40B4-BE49-F238E27FC236}">
                <a16:creationId xmlns:a16="http://schemas.microsoft.com/office/drawing/2014/main" id="{18330824-F6F3-45F1-9277-94BCC7B96A4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3661" y="6373256"/>
            <a:ext cx="447015" cy="4315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891540"/>
            <a:ext cx="5829300" cy="2537460"/>
          </a:xfrm>
        </p:spPr>
        <p:txBody>
          <a:bodyPr anchor="ctr">
            <a:normAutofit/>
          </a:bodyPr>
          <a:lstStyle>
            <a:lvl1pPr algn="ctr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7C4274D-4CC4-4057-938D-BE8076BC9C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80060" y="4354831"/>
            <a:ext cx="9818370" cy="1734820"/>
          </a:xfrm>
        </p:spPr>
        <p:txBody>
          <a:bodyPr>
            <a:normAutofit/>
          </a:bodyPr>
          <a:lstStyle>
            <a:lvl1pPr marL="0" indent="0" algn="ctr">
              <a:buNone/>
              <a:defRPr sz="3600" b="1">
                <a:solidFill>
                  <a:srgbClr val="C22728"/>
                </a:solidFill>
                <a:latin typeface="+mn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837AA9A-488A-4315-90BC-B51744924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5E6F3EA5-98D7-41B0-A08C-43B794AB1E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5AB96EA8-5A02-4D79-9E28-F34D5DD4B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642376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F1E9F78-E2CE-4E8B-BE9E-D684648B0F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ABE5DDF9-EF30-4D78-811A-73ED0762D5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7501578-6596-47E2-A888-C9138A5737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67DA9367-A77A-4DD8-A455-6B8AA14E5BB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329435"/>
            <a:ext cx="610086" cy="403272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7BAD892B-E80F-4F2B-84EB-5AEF368BA2B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3661" y="6315280"/>
            <a:ext cx="447015" cy="4315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AD92C38A-ACF3-4511-83B2-BBC8D3BC18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" y="276357"/>
            <a:ext cx="12077699" cy="832353"/>
          </a:xfrm>
        </p:spPr>
        <p:txBody>
          <a:bodyPr>
            <a:normAutofit/>
          </a:bodyPr>
          <a:lstStyle>
            <a:lvl1pPr>
              <a:defRPr sz="3200" b="1">
                <a:solidFill>
                  <a:srgbClr val="C22728"/>
                </a:solidFill>
                <a:effectLst/>
                <a:latin typeface="+mn-lt"/>
              </a:defRPr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06E1183-66C6-4A27-95E6-796A78D36A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1568" y="2201678"/>
            <a:ext cx="10515600" cy="2143935"/>
          </a:xfrm>
        </p:spPr>
        <p:txBody>
          <a:bodyPr/>
          <a:lstStyle>
            <a:lvl1pPr>
              <a:defRPr sz="3200" b="1">
                <a:solidFill>
                  <a:srgbClr val="232C77"/>
                </a:solidFill>
                <a:latin typeface="+mj-lt"/>
              </a:defRPr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23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9477192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F1E9F78-E2CE-4E8B-BE9E-D684648B0F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ABE5DDF9-EF30-4D78-811A-73ED0762D5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7501578-6596-47E2-A888-C9138A5737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  <p:pic>
        <p:nvPicPr>
          <p:cNvPr id="9" name="Obrázek 8">
            <a:extLst>
              <a:ext uri="{FF2B5EF4-FFF2-40B4-BE49-F238E27FC236}">
                <a16:creationId xmlns:a16="http://schemas.microsoft.com/office/drawing/2014/main" id="{67DA9367-A77A-4DD8-A455-6B8AA14E5BB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257304"/>
            <a:ext cx="610086" cy="403272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7BAD892B-E80F-4F2B-84EB-5AEF368BA2B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3661" y="6373256"/>
            <a:ext cx="447015" cy="4315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AD92C38A-ACF3-4511-83B2-BBC8D3BC18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" y="276357"/>
            <a:ext cx="12077699" cy="832353"/>
          </a:xfrm>
        </p:spPr>
        <p:txBody>
          <a:bodyPr>
            <a:normAutofit/>
          </a:bodyPr>
          <a:lstStyle>
            <a:lvl1pPr>
              <a:defRPr sz="3200" b="1">
                <a:solidFill>
                  <a:srgbClr val="C22728"/>
                </a:solidFill>
                <a:effectLst/>
                <a:latin typeface="+mn-lt"/>
              </a:defRPr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06E1183-66C6-4A27-95E6-796A78D36A2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1568" y="2201678"/>
            <a:ext cx="10515600" cy="2143935"/>
          </a:xfrm>
        </p:spPr>
        <p:txBody>
          <a:bodyPr/>
          <a:lstStyle>
            <a:lvl1pPr>
              <a:defRPr sz="3200" b="1">
                <a:solidFill>
                  <a:srgbClr val="232C77"/>
                </a:solidFill>
                <a:latin typeface="+mj-lt"/>
              </a:defRPr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23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7105122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6371CE85-3C48-4067-84BD-19347C58EFB5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5B432300-D56C-43FA-B60E-02B43833B4F3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94B4D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85751"/>
            <a:ext cx="10515600" cy="777240"/>
          </a:xfrm>
        </p:spPr>
        <p:txBody>
          <a:bodyPr anchor="b">
            <a:normAutofit/>
          </a:bodyPr>
          <a:lstStyle>
            <a:lvl1pPr>
              <a:defRPr sz="3200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7C4274D-4CC4-4057-938D-BE8076BC9C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1659565"/>
            <a:ext cx="10515600" cy="4430086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837AA9A-488A-4315-90BC-B51744924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5E6F3EA5-98D7-41B0-A08C-43B794AB1E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5AB96EA8-5A02-4D79-9E28-F34D5DD4B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6350005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9214639-86F0-4610-AEDE-BCAFC7BB96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33DBD5DD-9692-44CC-A948-EC20F5CCCC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CE028D73-E3A6-4DDA-A109-63B37A71BD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68CDA8AA-1F63-4AFF-B6EC-3208735099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AB8A31C7-1544-4D7D-8873-9B61270930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A34E1AB3-6DE3-4489-9F3F-3BDB9F502E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1971696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04782BE-CC23-4AAD-93CC-A66DF46A3C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F284452-8A83-4E56-96E9-F1805944BBF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BEE35199-C4F4-4A17-B23A-5AF8FDED6C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D0BDAD5E-8AEE-4DDD-B75E-31966FC29C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D1CA4CCB-5D30-4AB4-8C7B-71FC318E348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D474A756-D0A8-41F1-B10B-9E15D5F9EE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1287B86C-E8BA-4276-B884-E64D821020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42D21218-AE48-4494-A290-2C5C8B7F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143276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2A6975C-3203-4753-9BFF-E8FFCB6CEE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3859B1E9-7BF2-4853-A014-44A9CED441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4F0510A4-CB32-4DE6-B293-EFC7F3DD73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9C0DE08E-2CF1-4F26-8A8E-41094C578A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7947605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9A94D742-B739-45AE-9C02-F20D70F1C2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D6F8C3FD-B1CE-4D53-A0DC-4028158BAB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35530D2C-02EF-4EA6-ADB5-5FDDFFA11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8456943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4B1F378-FCF3-4DCE-85EA-7E1DBD3B1F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C1C0664-DB76-461D-8CA9-7DA0970345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85E5908B-5222-437A-8B46-1E2FB0B88EA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D0A9E425-112E-4DBD-BF2C-ECDE17106F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A049A9BA-E18C-4214-AC4A-21BBD80468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4E373984-D22B-407F-BE10-617F79989A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363053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DDCFDAE-DCC0-4AFE-981B-34763322E6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D544AC64-94B9-4657-9843-DEAF09987F1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FBBC1403-ADBC-40FD-8C2E-BBFF329B482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25958DDA-105C-4E77-89BF-5CA36DA2CF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98FE356A-E6D0-4FE1-B0BF-DCE642A2B7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91A6D7E2-8E2C-4C8B-A3C6-DD3755AEE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650416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F3A4851-222D-4C44-A2BD-3D75F71DF9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09901D2F-63DE-4B03-AB8A-FADCDF967E0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2E39B44-7488-423B-B208-9029E737DA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71ECF74A-F18C-4ED1-B437-39AFD35260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D60A19F4-1EF1-4C3C-AB76-70BACA216B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60139322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B8903EFB-A207-4DA7-AD65-9D7F806C5A5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9B5304D6-B966-40CD-88F2-CBFD20F092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584096BF-5AD4-403F-B13C-74E4D21D0B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17A45EB2-49A1-457F-90B4-8BEAB4C46D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2AF5FD90-E661-40AB-94F6-CE3338263C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3049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6371CE85-3C48-4067-84BD-19347C58EFB5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5B432300-D56C-43FA-B60E-02B43833B4F3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94B4D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85751"/>
            <a:ext cx="10515600" cy="777240"/>
          </a:xfrm>
        </p:spPr>
        <p:txBody>
          <a:bodyPr anchor="b">
            <a:normAutofit/>
          </a:bodyPr>
          <a:lstStyle>
            <a:lvl1pPr>
              <a:defRPr sz="3200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7C4274D-4CC4-4057-938D-BE8076BC9C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1659565"/>
            <a:ext cx="10515600" cy="4430086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1837AA9A-488A-4315-90BC-B51744924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5E6F3EA5-98D7-41B0-A08C-43B794AB1E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5AB96EA8-5A02-4D79-9E28-F34D5DD4B1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3379792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C15F3FEB-79F6-C894-1F7D-8ED80B7235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E5BF7376-8395-1A6B-411F-CFD2ABE65B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64398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3477833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756000"/>
            <a:ext cx="5540542" cy="2537460"/>
          </a:xfrm>
        </p:spPr>
        <p:txBody>
          <a:bodyPr anchor="ctr"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18A44E84-EAEC-FC12-4115-A9E9254EDFC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4788000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E81CA541-8A64-5D95-AAF1-7E5E731E508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2897" y="6329435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2DA52750-83FB-BF1C-33E1-7B8A0268583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684" y="4201100"/>
            <a:ext cx="447015" cy="431582"/>
          </a:xfrm>
          <a:prstGeom prst="rect">
            <a:avLst/>
          </a:prstGeom>
        </p:spPr>
      </p:pic>
      <p:sp>
        <p:nvSpPr>
          <p:cNvPr id="5" name="TextovéPole 4">
            <a:extLst>
              <a:ext uri="{FF2B5EF4-FFF2-40B4-BE49-F238E27FC236}">
                <a16:creationId xmlns:a16="http://schemas.microsoft.com/office/drawing/2014/main" id="{0D4076C8-4A37-DCF4-CEAB-F093BF4B51DF}"/>
              </a:ext>
            </a:extLst>
          </p:cNvPr>
          <p:cNvSpPr txBox="1"/>
          <p:nvPr userDrawn="1"/>
        </p:nvSpPr>
        <p:spPr>
          <a:xfrm>
            <a:off x="9210699" y="4161125"/>
            <a:ext cx="1204176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ČESKÁ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KARDIOLOGICKÁ </a:t>
            </a:r>
          </a:p>
          <a:p>
            <a:r>
              <a:rPr lang="cs-CZ" sz="900" b="1" dirty="0">
                <a:solidFill>
                  <a:srgbClr val="C10C1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SPOLEČNOST</a:t>
            </a:r>
          </a:p>
        </p:txBody>
      </p:sp>
      <p:pic>
        <p:nvPicPr>
          <p:cNvPr id="6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16498A8-01F3-CAB2-8960-A33E6C40989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89526" y="176902"/>
            <a:ext cx="1027939" cy="400110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38E39584-706B-5AF9-2ADF-C228A217650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535" y="238069"/>
            <a:ext cx="3170928" cy="2777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494063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E96EBB-6475-7622-5885-135AC6E1AD7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6AA705B-1638-DFC8-0DFD-ED8D3D2E63E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cs-C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1C0899-5518-C2F2-51A1-310F77C891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474A5A1-68E8-3662-2526-F7A417CC5A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4C2C56-4567-7DD8-143A-2F8F929E6F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092563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769B5B-FAE0-774A-8BA0-BEEED6805B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A28669-5219-A2BD-88CE-1827195032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4C60F1-ACFE-759A-142B-E4BCB53D1F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BBF828-3CF6-CB27-D970-A3A83E5DF3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6922C2-0C50-A84B-8A9F-3FBB43DBEC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852633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AEF7A0-75FE-86AE-A919-573DAE7B1D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C43355-0EFB-31F4-1E74-3F97AE38C4C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8CDEBD-81F9-D611-E222-EDB681BE05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176EDC-43B4-27ED-A232-20F1749D01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376C026-120B-B55B-FB84-7BE808563B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9758578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CA2599-504D-E807-E09B-12612F01DF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382AC9-BB36-B9C3-D111-843566310F3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E0089F-0423-3A5B-5FAA-3801E6C72CE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D60F748-0B49-5572-3582-D0766683E1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0124C5-032F-5660-6BA9-DBF0B2542E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CE2E0B-EEF0-D5FD-253C-D2A03A6B0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593562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913122-2C0A-E684-D205-4EEF3C4B35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AFAA5EE-B165-40EC-F81D-D3C977AFB4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333CD80-8B64-E08C-F574-EDD69B2BA10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CED9554-586A-D864-4FA8-F01644724BC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6FF3FC1-29E3-B297-08E1-ECD7E9D59EA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9F54289-8B25-400A-525F-8F79627451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91E7B8B-A37A-FEFC-3BA1-C854EC18B0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9E4D8D6-8446-5388-5700-8AF023001C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3630033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29CAF1-C6EA-AE49-EA0E-5C9681E393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7C86568-1A00-E5DA-85B3-08A5585C32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3C3B68-9A08-CBDF-4A45-0E5A9B1E9A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ED91C02-FDFA-A428-099B-566A55BD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8373683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59921EF-8E2E-20F7-7121-8253EAF9CA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EA5FE4E-4BBD-E861-7490-ABA962557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5797F6-4BE2-2DF2-BC09-2F9BE5CD2D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646627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9214639-86F0-4610-AEDE-BCAFC7BB96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33DBD5DD-9692-44CC-A948-EC20F5CCCC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CE028D73-E3A6-4DDA-A109-63B37A71BD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68CDA8AA-1F63-4AFF-B6EC-3208735099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AB8A31C7-1544-4D7D-8873-9B61270930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A34E1AB3-6DE3-4489-9F3F-3BDB9F502E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697487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DEBF12-2AE4-08F4-1666-75B4419ED4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D4192E-8E88-7610-0FAB-FB7EC9D0BC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B723B59-2B1A-D848-D8D1-8FA98602D85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761BB3E-2D99-0DB9-1C55-B82288649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43C869-F82D-CE56-C8DA-B83BCF0E8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87DEB69-EDB9-F69E-0434-B38052759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3939769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34AB1C-382E-119B-EC4C-05659DA6E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132DAAC-9A3C-413B-86D2-3D14F3BCC9B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9A2DEE6-7398-5F2C-B2C1-44F5AEA5169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432F346-A735-C45C-F90D-F4504D0C5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818E63C-4F11-66EB-2383-A5599CD99C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13426F-0B30-EE56-C79B-54630AE5BB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674549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047237-662F-996C-2776-0E5213476F3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0B12A8-FEFD-AFE6-C799-B6287F20AEC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645B44-7EF8-93A4-13C9-8025A4F396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17AD95-F000-8020-FF42-EFCE1A4046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C143B0-9D52-EB13-16E1-EBB8BC04F5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1164242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A14386D-045F-2DCD-C779-33AF5FA4CF9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221238E-A0D3-CC6A-13EA-701CD2D2D5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443AA1-DFFC-CB87-4933-847DA6AA8D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039C41-217C-3638-4F84-E86862C5AC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DAAC53-EA16-4597-8014-D7B4834BAB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4269672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C15F3FEB-79F6-C894-1F7D-8ED80B7235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E5BF7376-8395-1A6B-411F-CFD2ABE65BC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90998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756000"/>
            <a:ext cx="5540542" cy="2537460"/>
          </a:xfrm>
        </p:spPr>
        <p:txBody>
          <a:bodyPr anchor="ctr"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18A44E84-EAEC-FC12-4115-A9E9254EDFC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4788000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B59F8661-4DE3-1090-D293-C702E72ED7C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3CCC0AC1-C588-6AD8-9F58-FB080115C51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127676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40135933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Obrázek 10" descr="Obsah obrázku text&#10;&#10;Popis byl vytvořen automaticky">
            <a:extLst>
              <a:ext uri="{FF2B5EF4-FFF2-40B4-BE49-F238E27FC236}">
                <a16:creationId xmlns:a16="http://schemas.microsoft.com/office/drawing/2014/main" id="{FC40ACEB-ED05-56BF-92E1-6B921D1F6FF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194456"/>
            <a:ext cx="12192000" cy="5585615"/>
          </a:xfrm>
          <a:prstGeom prst="rect">
            <a:avLst/>
          </a:prstGeom>
        </p:spPr>
      </p:pic>
      <p:pic>
        <p:nvPicPr>
          <p:cNvPr id="7" name="Grafický objekt 6">
            <a:extLst>
              <a:ext uri="{FF2B5EF4-FFF2-40B4-BE49-F238E27FC236}">
                <a16:creationId xmlns:a16="http://schemas.microsoft.com/office/drawing/2014/main" id="{C0BA065C-DE5C-661E-D9EA-ABE83E3B104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85951" y="1342772"/>
            <a:ext cx="588503" cy="399600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B751BD1-4953-4A1A-98BD-0D2B7311BA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16765" y="165600"/>
            <a:ext cx="9720000" cy="1540658"/>
          </a:xfrm>
        </p:spPr>
        <p:txBody>
          <a:bodyPr lIns="0" anchor="b">
            <a:normAutofit/>
          </a:bodyPr>
          <a:lstStyle>
            <a:lvl1pPr algn="l">
              <a:defRPr sz="3600" b="1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pic>
        <p:nvPicPr>
          <p:cNvPr id="9" name="Picture 24">
            <a:extLst>
              <a:ext uri="{FF2B5EF4-FFF2-40B4-BE49-F238E27FC236}">
                <a16:creationId xmlns:a16="http://schemas.microsoft.com/office/drawing/2014/main" id="{2F533DF9-C937-4929-9E20-1CC0B8878210}"/>
              </a:ext>
            </a:extLst>
          </p:cNvPr>
          <p:cNvPicPr>
            <a:picLocks noChangeAspect="1" noChangeArrowheads="1"/>
          </p:cNvPicPr>
          <p:nvPr userDrawn="1">
            <p:custDataLst>
              <p:tags r:id="rId1"/>
            </p:custDataLst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340046" y="1342772"/>
            <a:ext cx="592937" cy="397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500D1AFD-2E51-4AE4-8A6F-02E08620903B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10313" y="6123420"/>
            <a:ext cx="816934" cy="540000"/>
          </a:xfrm>
          <a:prstGeom prst="rect">
            <a:avLst/>
          </a:prstGeom>
        </p:spPr>
      </p:pic>
      <p:sp>
        <p:nvSpPr>
          <p:cNvPr id="13" name="Volný tvar 6">
            <a:extLst>
              <a:ext uri="{FF2B5EF4-FFF2-40B4-BE49-F238E27FC236}">
                <a16:creationId xmlns:a16="http://schemas.microsoft.com/office/drawing/2014/main" id="{6E328459-B532-4D6F-91F4-FE7EAB12D453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Volný tvar 18">
            <a:extLst>
              <a:ext uri="{FF2B5EF4-FFF2-40B4-BE49-F238E27FC236}">
                <a16:creationId xmlns:a16="http://schemas.microsoft.com/office/drawing/2014/main" id="{6DA4D934-B6E1-4551-B6C1-8A1201FCE3A5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Volný tvar 19">
            <a:extLst>
              <a:ext uri="{FF2B5EF4-FFF2-40B4-BE49-F238E27FC236}">
                <a16:creationId xmlns:a16="http://schemas.microsoft.com/office/drawing/2014/main" id="{20836383-A432-4B31-89CD-7D740136E61B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3D6B60B5-30F4-4285-B45F-5EC151858785}"/>
              </a:ext>
            </a:extLst>
          </p:cNvPr>
          <p:cNvGrpSpPr/>
          <p:nvPr userDrawn="1"/>
        </p:nvGrpSpPr>
        <p:grpSpPr>
          <a:xfrm>
            <a:off x="6297826" y="6070255"/>
            <a:ext cx="2136682" cy="646331"/>
            <a:chOff x="7232866" y="6037204"/>
            <a:chExt cx="2136682" cy="646331"/>
          </a:xfrm>
        </p:grpSpPr>
        <p:pic>
          <p:nvPicPr>
            <p:cNvPr id="17" name="Obrázek 16">
              <a:extLst>
                <a:ext uri="{FF2B5EF4-FFF2-40B4-BE49-F238E27FC236}">
                  <a16:creationId xmlns:a16="http://schemas.microsoft.com/office/drawing/2014/main" id="{6E1438AE-9E17-4E9E-81C6-A4A57955A5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32866" y="6082757"/>
              <a:ext cx="598574" cy="577909"/>
            </a:xfrm>
            <a:prstGeom prst="rect">
              <a:avLst/>
            </a:prstGeom>
          </p:spPr>
        </p:pic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A5150FF8-50AD-4456-B1B5-688533713F75}"/>
                </a:ext>
              </a:extLst>
            </p:cNvPr>
            <p:cNvSpPr txBox="1"/>
            <p:nvPr userDrawn="1"/>
          </p:nvSpPr>
          <p:spPr>
            <a:xfrm>
              <a:off x="7825536" y="6037204"/>
              <a:ext cx="154401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ČESKÁ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KARDIOLOGICKÁ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SPOLEČNOST</a:t>
              </a:r>
            </a:p>
          </p:txBody>
        </p:sp>
      </p:grpSp>
      <p:sp>
        <p:nvSpPr>
          <p:cNvPr id="3" name="Podnadpis 2">
            <a:extLst>
              <a:ext uri="{FF2B5EF4-FFF2-40B4-BE49-F238E27FC236}">
                <a16:creationId xmlns:a16="http://schemas.microsoft.com/office/drawing/2014/main" id="{E00D081C-BCA0-489E-BE6D-A695B0BDDE7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77681" y="5680952"/>
            <a:ext cx="5518318" cy="577909"/>
          </a:xfrm>
          <a:solidFill>
            <a:schemeClr val="bg1"/>
          </a:solidFill>
        </p:spPr>
        <p:txBody>
          <a:bodyPr>
            <a:noAutofit/>
          </a:bodyPr>
          <a:lstStyle>
            <a:lvl1pPr marL="0" indent="0" algn="ctr">
              <a:buNone/>
              <a:defRPr sz="2400" b="1">
                <a:solidFill>
                  <a:srgbClr val="C10C1D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Volný tvar 17">
            <a:extLst>
              <a:ext uri="{FF2B5EF4-FFF2-40B4-BE49-F238E27FC236}">
                <a16:creationId xmlns:a16="http://schemas.microsoft.com/office/drawing/2014/main" id="{867C1495-724B-40D9-8D4D-1A63A1B17F47}"/>
              </a:ext>
            </a:extLst>
          </p:cNvPr>
          <p:cNvSpPr/>
          <p:nvPr userDrawn="1"/>
        </p:nvSpPr>
        <p:spPr>
          <a:xfrm rot="10800000">
            <a:off x="-16134" y="4382093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245308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Úvodní snímek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rázek 4" descr="Obsah obrázku text&#10;&#10;Popis byl vytvořen automaticky">
            <a:extLst>
              <a:ext uri="{FF2B5EF4-FFF2-40B4-BE49-F238E27FC236}">
                <a16:creationId xmlns:a16="http://schemas.microsoft.com/office/drawing/2014/main" id="{500F0717-6A23-073A-4221-9638205E01A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194456"/>
            <a:ext cx="12192000" cy="5585615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B751BD1-4953-4A1A-98BD-0D2B7311BA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16798" y="270000"/>
            <a:ext cx="9720000" cy="900000"/>
          </a:xfrm>
        </p:spPr>
        <p:txBody>
          <a:bodyPr lIns="0" anchor="ctr" anchorCtr="0">
            <a:normAutofit/>
          </a:bodyPr>
          <a:lstStyle>
            <a:lvl1pPr algn="l">
              <a:defRPr sz="3600" b="1">
                <a:solidFill>
                  <a:srgbClr val="232C77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pic>
        <p:nvPicPr>
          <p:cNvPr id="9" name="Picture 24">
            <a:extLst>
              <a:ext uri="{FF2B5EF4-FFF2-40B4-BE49-F238E27FC236}">
                <a16:creationId xmlns:a16="http://schemas.microsoft.com/office/drawing/2014/main" id="{2F533DF9-C937-4929-9E20-1CC0B8878210}"/>
              </a:ext>
            </a:extLst>
          </p:cNvPr>
          <p:cNvPicPr>
            <a:picLocks noChangeAspect="1" noChangeArrowheads="1"/>
          </p:cNvPicPr>
          <p:nvPr userDrawn="1">
            <p:custDataLst>
              <p:tags r:id="rId1"/>
            </p:custDataLst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340046" y="1342772"/>
            <a:ext cx="592937" cy="397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500D1AFD-2E51-4AE4-8A6F-02E08620903B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2047" y="6123420"/>
            <a:ext cx="816934" cy="540000"/>
          </a:xfrm>
          <a:prstGeom prst="rect">
            <a:avLst/>
          </a:prstGeom>
        </p:spPr>
      </p:pic>
      <p:sp>
        <p:nvSpPr>
          <p:cNvPr id="13" name="Volný tvar 6">
            <a:extLst>
              <a:ext uri="{FF2B5EF4-FFF2-40B4-BE49-F238E27FC236}">
                <a16:creationId xmlns:a16="http://schemas.microsoft.com/office/drawing/2014/main" id="{6E328459-B532-4D6F-91F4-FE7EAB12D453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Volný tvar 18">
            <a:extLst>
              <a:ext uri="{FF2B5EF4-FFF2-40B4-BE49-F238E27FC236}">
                <a16:creationId xmlns:a16="http://schemas.microsoft.com/office/drawing/2014/main" id="{6DA4D934-B6E1-4551-B6C1-8A1201FCE3A5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Volný tvar 19">
            <a:extLst>
              <a:ext uri="{FF2B5EF4-FFF2-40B4-BE49-F238E27FC236}">
                <a16:creationId xmlns:a16="http://schemas.microsoft.com/office/drawing/2014/main" id="{20836383-A432-4B31-89CD-7D740136E61B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3D6B60B5-30F4-4285-B45F-5EC151858785}"/>
              </a:ext>
            </a:extLst>
          </p:cNvPr>
          <p:cNvGrpSpPr/>
          <p:nvPr userDrawn="1"/>
        </p:nvGrpSpPr>
        <p:grpSpPr>
          <a:xfrm>
            <a:off x="5739560" y="6070255"/>
            <a:ext cx="2136682" cy="646331"/>
            <a:chOff x="7232866" y="6037204"/>
            <a:chExt cx="2136682" cy="646331"/>
          </a:xfrm>
        </p:grpSpPr>
        <p:pic>
          <p:nvPicPr>
            <p:cNvPr id="17" name="Obrázek 16">
              <a:extLst>
                <a:ext uri="{FF2B5EF4-FFF2-40B4-BE49-F238E27FC236}">
                  <a16:creationId xmlns:a16="http://schemas.microsoft.com/office/drawing/2014/main" id="{6E1438AE-9E17-4E9E-81C6-A4A57955A5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232866" y="6082757"/>
              <a:ext cx="598574" cy="577909"/>
            </a:xfrm>
            <a:prstGeom prst="rect">
              <a:avLst/>
            </a:prstGeom>
          </p:spPr>
        </p:pic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A5150FF8-50AD-4456-B1B5-688533713F75}"/>
                </a:ext>
              </a:extLst>
            </p:cNvPr>
            <p:cNvSpPr txBox="1"/>
            <p:nvPr userDrawn="1"/>
          </p:nvSpPr>
          <p:spPr>
            <a:xfrm>
              <a:off x="7825536" y="6037204"/>
              <a:ext cx="154401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ČESKÁ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KARDIOLOGICKÁ </a:t>
              </a:r>
            </a:p>
            <a:p>
              <a:r>
                <a:rPr lang="cs-CZ" sz="1200" b="1" dirty="0">
                  <a:solidFill>
                    <a:srgbClr val="C10C1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SPOLEČNOST</a:t>
              </a:r>
            </a:p>
          </p:txBody>
        </p:sp>
      </p:grpSp>
      <p:sp>
        <p:nvSpPr>
          <p:cNvPr id="3" name="Podnadpis 2">
            <a:extLst>
              <a:ext uri="{FF2B5EF4-FFF2-40B4-BE49-F238E27FC236}">
                <a16:creationId xmlns:a16="http://schemas.microsoft.com/office/drawing/2014/main" id="{E00D081C-BCA0-489E-BE6D-A695B0BDDE7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16800" y="1324617"/>
            <a:ext cx="9720000" cy="577909"/>
          </a:xfrm>
          <a:solidFill>
            <a:schemeClr val="bg1"/>
          </a:solidFill>
        </p:spPr>
        <p:txBody>
          <a:bodyPr lIns="0" anchor="b" anchorCtr="0">
            <a:normAutofit/>
          </a:bodyPr>
          <a:lstStyle>
            <a:lvl1pPr marL="0" indent="0" algn="l">
              <a:buNone/>
              <a:defRPr sz="2400" b="1">
                <a:solidFill>
                  <a:srgbClr val="C10C1D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Volný tvar 17">
            <a:extLst>
              <a:ext uri="{FF2B5EF4-FFF2-40B4-BE49-F238E27FC236}">
                <a16:creationId xmlns:a16="http://schemas.microsoft.com/office/drawing/2014/main" id="{867C1495-724B-40D9-8D4D-1A63A1B17F47}"/>
              </a:ext>
            </a:extLst>
          </p:cNvPr>
          <p:cNvSpPr/>
          <p:nvPr userDrawn="1"/>
        </p:nvSpPr>
        <p:spPr>
          <a:xfrm rot="10800000">
            <a:off x="-16134" y="4382093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C852A13C-C64A-1C17-36D2-FB4CD612CF37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585951" y="1342772"/>
            <a:ext cx="588503" cy="39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197440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>
            <a:extLst>
              <a:ext uri="{FF2B5EF4-FFF2-40B4-BE49-F238E27FC236}">
                <a16:creationId xmlns:a16="http://schemas.microsoft.com/office/drawing/2014/main" id="{8C59CBD9-E985-4A20-9A0D-48F6FA5ADDC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492252"/>
            <a:ext cx="12192000" cy="4181855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84F58D6F-F4F6-4AB7-B9D7-2015CEF38C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756000"/>
            <a:ext cx="5540542" cy="2537460"/>
          </a:xfrm>
        </p:spPr>
        <p:txBody>
          <a:bodyPr anchor="ctr"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18A44E84-EAEC-FC12-4115-A9E9254EDFC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4788000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B59F8661-4DE3-1090-D293-C702E72ED7C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3CCC0AC1-C588-6AD8-9F58-FB080115C51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9566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04782BE-CC23-4AAD-93CC-A66DF46A3C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F284452-8A83-4E56-96E9-F1805944BBF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BEE35199-C4F4-4A17-B23A-5AF8FDED6C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D0BDAD5E-8AEE-4DDD-B75E-31966FC29C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D1CA4CCB-5D30-4AB4-8C7B-71FC318E348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D474A756-D0A8-41F1-B10B-9E15D5F9EE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1287B86C-E8BA-4276-B884-E64D821020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42D21218-AE48-4494-A290-2C5C8B7F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436151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C15F3FEB-79F6-C894-1F7D-8ED80B7235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84000" y="6372000"/>
            <a:ext cx="610086" cy="403272"/>
          </a:xfrm>
          <a:prstGeom prst="rect">
            <a:avLst/>
          </a:prstGeom>
        </p:spPr>
      </p:pic>
      <p:pic>
        <p:nvPicPr>
          <p:cNvPr id="4" name="Obrázek 3">
            <a:extLst>
              <a:ext uri="{FF2B5EF4-FFF2-40B4-BE49-F238E27FC236}">
                <a16:creationId xmlns:a16="http://schemas.microsoft.com/office/drawing/2014/main" id="{E5BF7376-8395-1A6B-411F-CFD2ABE65BC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08000" y="6373256"/>
            <a:ext cx="447015" cy="431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705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Nadpis">
            <a:extLst>
              <a:ext uri="{FF2B5EF4-FFF2-40B4-BE49-F238E27FC236}">
                <a16:creationId xmlns:a16="http://schemas.microsoft.com/office/drawing/2014/main" id="{8F6C7A8A-B1D3-4D7E-4E24-781A251C04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3311665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rázek 7">
            <a:extLst>
              <a:ext uri="{FF2B5EF4-FFF2-40B4-BE49-F238E27FC236}">
                <a16:creationId xmlns:a16="http://schemas.microsoft.com/office/drawing/2014/main" id="{AC6AE01A-30B5-16A9-BF24-5CA79BEFB6E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4724399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F9F2E37-FE7A-792D-FCFC-15B97BF72C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6457" y="1051713"/>
            <a:ext cx="8124143" cy="1719262"/>
          </a:xfrm>
        </p:spPr>
        <p:txBody>
          <a:bodyPr anchor="b">
            <a:normAutofit/>
          </a:bodyPr>
          <a:lstStyle>
            <a:lvl1pPr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BDA0CA1A-9139-8D17-C312-6339DA38D4E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7654124" cy="1500187"/>
          </a:xfrm>
        </p:spPr>
        <p:txBody>
          <a:bodyPr>
            <a:normAutofit/>
          </a:bodyPr>
          <a:lstStyle>
            <a:lvl1pPr marL="0" indent="0">
              <a:buNone/>
              <a:defRPr sz="3600" b="1">
                <a:solidFill>
                  <a:srgbClr val="C1497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6E31F705-9B6C-617E-3F45-7B513F453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DF86C2-06C0-4206-9C2C-BCDE5ED9D322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501743C-2422-05EE-E36C-67DE778EEA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68D78E1-45E8-81F3-61A3-1C37BB1C0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FD8DCA-9651-4B21-9C3F-FCE1AACE5E4A}" type="slidenum">
              <a:rPr lang="cs-CZ" smtClean="0"/>
              <a:t>‹#›</a:t>
            </a:fld>
            <a:endParaRPr lang="cs-CZ"/>
          </a:p>
        </p:txBody>
      </p:sp>
      <p:pic>
        <p:nvPicPr>
          <p:cNvPr id="11" name="Obrázek 10" descr="Obsah obrázku Písmo, text, Grafika, snímek obrazovky&#10;&#10;Popis byl vytvořen automaticky">
            <a:extLst>
              <a:ext uri="{FF2B5EF4-FFF2-40B4-BE49-F238E27FC236}">
                <a16:creationId xmlns:a16="http://schemas.microsoft.com/office/drawing/2014/main" id="{03F2F8D3-9BE2-B5F6-E927-52AE1DCD1BA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094" y="137567"/>
            <a:ext cx="1464467" cy="360000"/>
          </a:xfrm>
          <a:prstGeom prst="rect">
            <a:avLst/>
          </a:prstGeom>
        </p:spPr>
      </p:pic>
      <p:pic>
        <p:nvPicPr>
          <p:cNvPr id="12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F386FA1-1CB1-3017-E9ED-F997034AF8E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45748" y="155567"/>
            <a:ext cx="832403" cy="324000"/>
          </a:xfrm>
          <a:prstGeom prst="rect">
            <a:avLst/>
          </a:prstGeom>
        </p:spPr>
      </p:pic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5E2BDFB4-CD8B-54F4-4143-EC71D059E4B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58148" y="196215"/>
            <a:ext cx="2522118" cy="216000"/>
          </a:xfrm>
          <a:prstGeom prst="rect">
            <a:avLst/>
          </a:prstGeom>
        </p:spPr>
      </p:pic>
      <p:pic>
        <p:nvPicPr>
          <p:cNvPr id="14" name="Grafický objekt 4">
            <a:extLst>
              <a:ext uri="{FF2B5EF4-FFF2-40B4-BE49-F238E27FC236}">
                <a16:creationId xmlns:a16="http://schemas.microsoft.com/office/drawing/2014/main" id="{5E973340-FE21-BA57-9D50-BB63B9305135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386102" y="6356350"/>
            <a:ext cx="3592049" cy="32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95254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3572444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1925266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402569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77720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31681175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Volný tvar 17">
            <a:extLst>
              <a:ext uri="{FF2B5EF4-FFF2-40B4-BE49-F238E27FC236}">
                <a16:creationId xmlns:a16="http://schemas.microsoft.com/office/drawing/2014/main" id="{F9DF11D7-C1A0-46F5-B20A-EE3A4700E45D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FFC12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4" name="Volný tvar 19">
            <a:extLst>
              <a:ext uri="{FF2B5EF4-FFF2-40B4-BE49-F238E27FC236}">
                <a16:creationId xmlns:a16="http://schemas.microsoft.com/office/drawing/2014/main" id="{DA5EF6B5-1015-4E5F-BC7C-2B0B40DC4C74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3031325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rázek 7">
            <a:extLst>
              <a:ext uri="{FF2B5EF4-FFF2-40B4-BE49-F238E27FC236}">
                <a16:creationId xmlns:a16="http://schemas.microsoft.com/office/drawing/2014/main" id="{AC6AE01A-30B5-16A9-BF24-5CA79BEFB6E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4724399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F9F2E37-FE7A-792D-FCFC-15B97BF72C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6457" y="1051713"/>
            <a:ext cx="8124143" cy="1719262"/>
          </a:xfrm>
        </p:spPr>
        <p:txBody>
          <a:bodyPr anchor="b">
            <a:normAutofit/>
          </a:bodyPr>
          <a:lstStyle>
            <a:lvl1pPr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BDA0CA1A-9139-8D17-C312-6339DA38D4E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7654124" cy="1500187"/>
          </a:xfrm>
        </p:spPr>
        <p:txBody>
          <a:bodyPr>
            <a:normAutofit/>
          </a:bodyPr>
          <a:lstStyle>
            <a:lvl1pPr marL="0" indent="0">
              <a:buNone/>
              <a:defRPr sz="3600" b="1">
                <a:solidFill>
                  <a:srgbClr val="C1497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6E31F705-9B6C-617E-3F45-7B513F453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DF86C2-06C0-4206-9C2C-BCDE5ED9D322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501743C-2422-05EE-E36C-67DE778EEA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68D78E1-45E8-81F3-61A3-1C37BB1C0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FD8DCA-9651-4B21-9C3F-FCE1AACE5E4A}" type="slidenum">
              <a:rPr lang="cs-CZ" smtClean="0"/>
              <a:t>‹#›</a:t>
            </a:fld>
            <a:endParaRPr lang="cs-CZ"/>
          </a:p>
        </p:txBody>
      </p:sp>
      <p:pic>
        <p:nvPicPr>
          <p:cNvPr id="11" name="Obrázek 10" descr="Obsah obrázku Písmo, text, Grafika, snímek obrazovky&#10;&#10;Popis byl vytvořen automaticky">
            <a:extLst>
              <a:ext uri="{FF2B5EF4-FFF2-40B4-BE49-F238E27FC236}">
                <a16:creationId xmlns:a16="http://schemas.microsoft.com/office/drawing/2014/main" id="{03F2F8D3-9BE2-B5F6-E927-52AE1DCD1BA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094" y="137567"/>
            <a:ext cx="1464467" cy="360000"/>
          </a:xfrm>
          <a:prstGeom prst="rect">
            <a:avLst/>
          </a:prstGeom>
        </p:spPr>
      </p:pic>
      <p:pic>
        <p:nvPicPr>
          <p:cNvPr id="12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F386FA1-1CB1-3017-E9ED-F997034AF8E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45748" y="155567"/>
            <a:ext cx="832403" cy="324000"/>
          </a:xfrm>
          <a:prstGeom prst="rect">
            <a:avLst/>
          </a:prstGeom>
        </p:spPr>
      </p:pic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5E2BDFB4-CD8B-54F4-4143-EC71D059E4B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58148" y="196215"/>
            <a:ext cx="2522118" cy="216000"/>
          </a:xfrm>
          <a:prstGeom prst="rect">
            <a:avLst/>
          </a:prstGeom>
        </p:spPr>
      </p:pic>
      <p:pic>
        <p:nvPicPr>
          <p:cNvPr id="14" name="Grafický objekt 4">
            <a:extLst>
              <a:ext uri="{FF2B5EF4-FFF2-40B4-BE49-F238E27FC236}">
                <a16:creationId xmlns:a16="http://schemas.microsoft.com/office/drawing/2014/main" id="{5E973340-FE21-BA57-9D50-BB63B9305135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386102" y="6356350"/>
            <a:ext cx="3592049" cy="32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9840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2A6975C-3203-4753-9BFF-E8FFCB6CEE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3859B1E9-7BF2-4853-A014-44A9CED441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4F0510A4-CB32-4DE6-B293-EFC7F3DD73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9C0DE08E-2CF1-4F26-8A8E-41094C578A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3227056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1997" tIns="71997" rIns="71997" bIns="71997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6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6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7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8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3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9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399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2" y="240975"/>
            <a:ext cx="8648147" cy="1598025"/>
          </a:xfrm>
        </p:spPr>
        <p:txBody>
          <a:bodyPr>
            <a:normAutofit/>
          </a:bodyPr>
          <a:lstStyle>
            <a:lvl1pPr marL="0" algn="l" defTabSz="914399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90" y="752122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60" y="869492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pic>
        <p:nvPicPr>
          <p:cNvPr id="31" name="Obrázek 3">
            <a:extLst>
              <a:ext uri="{FF2B5EF4-FFF2-40B4-BE49-F238E27FC236}">
                <a16:creationId xmlns:a16="http://schemas.microsoft.com/office/drawing/2014/main" id="{BCAAFFEC-4A0F-48DD-BAB8-3AD3D610DB9B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30" y="12656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44438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4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5" y="-947765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9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6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2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2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7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sp>
        <p:nvSpPr>
          <p:cNvPr id="23" name="Rovnoramenný trojúhelník 4">
            <a:extLst>
              <a:ext uri="{FF2B5EF4-FFF2-40B4-BE49-F238E27FC236}">
                <a16:creationId xmlns:a16="http://schemas.microsoft.com/office/drawing/2014/main" id="{DC0E0343-5C45-43CF-8F9D-7E1B45D81C97}"/>
              </a:ext>
            </a:extLst>
          </p:cNvPr>
          <p:cNvSpPr/>
          <p:nvPr userDrawn="1"/>
        </p:nvSpPr>
        <p:spPr>
          <a:xfrm rot="1106797">
            <a:off x="9882938" y="3843575"/>
            <a:ext cx="962460" cy="1373876"/>
          </a:xfrm>
          <a:prstGeom prst="triangle">
            <a:avLst>
              <a:gd name="adj" fmla="val 34206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24" name="Ovál 22">
            <a:extLst>
              <a:ext uri="{FF2B5EF4-FFF2-40B4-BE49-F238E27FC236}">
                <a16:creationId xmlns:a16="http://schemas.microsoft.com/office/drawing/2014/main" id="{EAB28B21-0EBC-4D5E-A01B-64E94BE63564}"/>
              </a:ext>
            </a:extLst>
          </p:cNvPr>
          <p:cNvSpPr/>
          <p:nvPr userDrawn="1"/>
        </p:nvSpPr>
        <p:spPr>
          <a:xfrm>
            <a:off x="9573907" y="4835335"/>
            <a:ext cx="1029600" cy="10296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41" name="Ovál 23">
            <a:extLst>
              <a:ext uri="{FF2B5EF4-FFF2-40B4-BE49-F238E27FC236}">
                <a16:creationId xmlns:a16="http://schemas.microsoft.com/office/drawing/2014/main" id="{2D70AF7D-718E-4855-BE82-7D311FFE57F9}"/>
              </a:ext>
            </a:extLst>
          </p:cNvPr>
          <p:cNvSpPr/>
          <p:nvPr userDrawn="1"/>
        </p:nvSpPr>
        <p:spPr>
          <a:xfrm>
            <a:off x="9643043" y="4904472"/>
            <a:ext cx="891327" cy="891327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pic>
        <p:nvPicPr>
          <p:cNvPr id="42" name="Obrázek 6">
            <a:extLst>
              <a:ext uri="{FF2B5EF4-FFF2-40B4-BE49-F238E27FC236}">
                <a16:creationId xmlns:a16="http://schemas.microsoft.com/office/drawing/2014/main" id="{D946300A-C6F1-4177-8ADA-FAB7F5E45A3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6218" y="5028995"/>
            <a:ext cx="987296" cy="621997"/>
          </a:xfrm>
          <a:prstGeom prst="rect">
            <a:avLst/>
          </a:prstGeom>
        </p:spPr>
      </p:pic>
      <p:pic>
        <p:nvPicPr>
          <p:cNvPr id="43" name="Obrázek 14">
            <a:extLst>
              <a:ext uri="{FF2B5EF4-FFF2-40B4-BE49-F238E27FC236}">
                <a16:creationId xmlns:a16="http://schemas.microsoft.com/office/drawing/2014/main" id="{C82DE588-4085-4E8F-8B1E-3453F84DD54E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9882843" y="23662"/>
            <a:ext cx="2039875" cy="589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9783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8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399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43959383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8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4000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rm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399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35188533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0A14E4D-27AA-8330-5523-1FBE875DB9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8744" y="365125"/>
            <a:ext cx="10935056" cy="634733"/>
          </a:xfrm>
        </p:spPr>
        <p:txBody>
          <a:bodyPr>
            <a:normAutofit/>
          </a:bodyPr>
          <a:lstStyle>
            <a:lvl1pPr>
              <a:defRPr sz="2400" b="1">
                <a:solidFill>
                  <a:srgbClr val="16468E"/>
                </a:solidFill>
                <a:latin typeface="+mn-lt"/>
              </a:defRPr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6" name="Volný tvar 17">
            <a:extLst>
              <a:ext uri="{FF2B5EF4-FFF2-40B4-BE49-F238E27FC236}">
                <a16:creationId xmlns:a16="http://schemas.microsoft.com/office/drawing/2014/main" id="{E4D438A5-7AE6-C0B2-E322-D950B70FB551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497F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Volný tvar 19">
            <a:extLst>
              <a:ext uri="{FF2B5EF4-FFF2-40B4-BE49-F238E27FC236}">
                <a16:creationId xmlns:a16="http://schemas.microsoft.com/office/drawing/2014/main" id="{AC18BBCB-735D-29CB-2E95-C24C8FC84250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6468E"/>
          </a:solidFill>
          <a:ln w="12700" cap="flat" cmpd="sng" algn="ctr">
            <a:noFill/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F9B519CA-61E7-77A2-B0D3-0B5236F994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322243"/>
            <a:ext cx="647424" cy="252000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D6970EC6-320B-BD5C-0790-AE81CB68B11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1607" y="6425889"/>
            <a:ext cx="411229" cy="270000"/>
          </a:xfrm>
          <a:prstGeom prst="rect">
            <a:avLst/>
          </a:prstGeom>
        </p:spPr>
      </p:pic>
      <p:cxnSp>
        <p:nvCxnSpPr>
          <p:cNvPr id="10" name="Přímá spojnice 3">
            <a:extLst>
              <a:ext uri="{FF2B5EF4-FFF2-40B4-BE49-F238E27FC236}">
                <a16:creationId xmlns:a16="http://schemas.microsoft.com/office/drawing/2014/main" id="{94E9B56D-79B4-B9FA-99F6-098E9265E629}"/>
              </a:ext>
            </a:extLst>
          </p:cNvPr>
          <p:cNvCxnSpPr>
            <a:cxnSpLocks/>
          </p:cNvCxnSpPr>
          <p:nvPr userDrawn="1"/>
        </p:nvCxnSpPr>
        <p:spPr>
          <a:xfrm>
            <a:off x="1031836" y="6523200"/>
            <a:ext cx="5796000" cy="7961"/>
          </a:xfrm>
          <a:prstGeom prst="line">
            <a:avLst/>
          </a:prstGeom>
          <a:noFill/>
          <a:ln w="6350" cap="flat" cmpd="sng" algn="ctr">
            <a:solidFill>
              <a:srgbClr val="16468E"/>
            </a:solidFill>
            <a:prstDash val="solid"/>
            <a:miter lim="800000"/>
          </a:ln>
          <a:effectLst/>
        </p:spPr>
      </p:cxnSp>
      <p:sp>
        <p:nvSpPr>
          <p:cNvPr id="11" name="Obdélník 14">
            <a:extLst>
              <a:ext uri="{FF2B5EF4-FFF2-40B4-BE49-F238E27FC236}">
                <a16:creationId xmlns:a16="http://schemas.microsoft.com/office/drawing/2014/main" id="{964C0C6C-825D-DDBF-2EB4-C8F2958814D9}"/>
              </a:ext>
            </a:extLst>
          </p:cNvPr>
          <p:cNvSpPr/>
          <p:nvPr userDrawn="1"/>
        </p:nvSpPr>
        <p:spPr>
          <a:xfrm>
            <a:off x="1031837" y="6539370"/>
            <a:ext cx="579600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0" cap="none" spc="0" normalizeH="0" baseline="0" noProof="0" dirty="0">
                <a:ln>
                  <a:noFill/>
                </a:ln>
                <a:solidFill>
                  <a:srgbClr val="16468E"/>
                </a:solidFill>
                <a:effectLst/>
                <a:uLnTx/>
                <a:uFillTx/>
              </a:rPr>
              <a:t>Budování Národního sociálního informačního systému (NSIS) 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16468E"/>
              </a:solidFill>
              <a:effectLst/>
              <a:uLnTx/>
              <a:uFillTx/>
            </a:endParaRP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6B3B6E3C-FAB8-0A45-4D66-371977CC6CA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742600" y="6500472"/>
            <a:ext cx="2101765" cy="180000"/>
          </a:xfrm>
          <a:prstGeom prst="rect">
            <a:avLst/>
          </a:prstGeom>
        </p:spPr>
      </p:pic>
      <p:pic>
        <p:nvPicPr>
          <p:cNvPr id="16" name="Obrázek 15" descr="Obsah obrázku Písmo, text, Grafika, snímek obrazovky&#10;&#10;Popis byl vytvořen automaticky">
            <a:extLst>
              <a:ext uri="{FF2B5EF4-FFF2-40B4-BE49-F238E27FC236}">
                <a16:creationId xmlns:a16="http://schemas.microsoft.com/office/drawing/2014/main" id="{EF9089EA-7DBF-0196-BF97-D77A752AD35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9399" y="6442597"/>
            <a:ext cx="1328527" cy="3265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540667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rázek 7">
            <a:extLst>
              <a:ext uri="{FF2B5EF4-FFF2-40B4-BE49-F238E27FC236}">
                <a16:creationId xmlns:a16="http://schemas.microsoft.com/office/drawing/2014/main" id="{AC6AE01A-30B5-16A9-BF24-5CA79BEFB6E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4724399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9F9F2E37-FE7A-792D-FCFC-15B97BF72C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6457" y="1051713"/>
            <a:ext cx="8124143" cy="1719262"/>
          </a:xfrm>
        </p:spPr>
        <p:txBody>
          <a:bodyPr anchor="b">
            <a:normAutofit/>
          </a:bodyPr>
          <a:lstStyle>
            <a:lvl1pPr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BDA0CA1A-9139-8D17-C312-6339DA38D4E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7654124" cy="1500187"/>
          </a:xfrm>
        </p:spPr>
        <p:txBody>
          <a:bodyPr>
            <a:normAutofit/>
          </a:bodyPr>
          <a:lstStyle>
            <a:lvl1pPr marL="0" indent="0">
              <a:buNone/>
              <a:defRPr sz="3600" b="1">
                <a:solidFill>
                  <a:srgbClr val="C1497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6E31F705-9B6C-617E-3F45-7B513F4539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DF86C2-06C0-4206-9C2C-BCDE5ED9D322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501743C-2422-05EE-E36C-67DE778EEA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68D78E1-45E8-81F3-61A3-1C37BB1C0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FD8DCA-9651-4B21-9C3F-FCE1AACE5E4A}" type="slidenum">
              <a:rPr lang="cs-CZ" smtClean="0"/>
              <a:t>‹#›</a:t>
            </a:fld>
            <a:endParaRPr lang="cs-CZ"/>
          </a:p>
        </p:txBody>
      </p:sp>
      <p:pic>
        <p:nvPicPr>
          <p:cNvPr id="11" name="Obrázek 10" descr="Obsah obrázku Písmo, text, Grafika, snímek obrazovky&#10;&#10;Popis byl vytvořen automaticky">
            <a:extLst>
              <a:ext uri="{FF2B5EF4-FFF2-40B4-BE49-F238E27FC236}">
                <a16:creationId xmlns:a16="http://schemas.microsoft.com/office/drawing/2014/main" id="{03F2F8D3-9BE2-B5F6-E927-52AE1DCD1BA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0094" y="137567"/>
            <a:ext cx="1464467" cy="360000"/>
          </a:xfrm>
          <a:prstGeom prst="rect">
            <a:avLst/>
          </a:prstGeom>
        </p:spPr>
      </p:pic>
      <p:pic>
        <p:nvPicPr>
          <p:cNvPr id="12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F386FA1-1CB1-3017-E9ED-F997034AF8E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45748" y="155567"/>
            <a:ext cx="832403" cy="324000"/>
          </a:xfrm>
          <a:prstGeom prst="rect">
            <a:avLst/>
          </a:prstGeom>
        </p:spPr>
      </p:pic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5E2BDFB4-CD8B-54F4-4143-EC71D059E4B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58148" y="196215"/>
            <a:ext cx="2522118" cy="216000"/>
          </a:xfrm>
          <a:prstGeom prst="rect">
            <a:avLst/>
          </a:prstGeom>
        </p:spPr>
      </p:pic>
      <p:pic>
        <p:nvPicPr>
          <p:cNvPr id="14" name="Grafický objekt 4">
            <a:extLst>
              <a:ext uri="{FF2B5EF4-FFF2-40B4-BE49-F238E27FC236}">
                <a16:creationId xmlns:a16="http://schemas.microsoft.com/office/drawing/2014/main" id="{5E973340-FE21-BA57-9D50-BB63B9305135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386102" y="6356350"/>
            <a:ext cx="3592049" cy="32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67930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C10C1D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32C7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1595358" cy="523137"/>
          </a:xfrm>
        </p:spPr>
        <p:txBody>
          <a:bodyPr anchor="t">
            <a:noAutofit/>
          </a:bodyPr>
          <a:lstStyle>
            <a:lvl1pPr>
              <a:defRPr lang="cs-CZ" sz="2800" b="1" kern="1200" dirty="0" smtClean="0">
                <a:solidFill>
                  <a:srgbClr val="C10C1D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48858928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>
            <a:extLst>
              <a:ext uri="{FF2B5EF4-FFF2-40B4-BE49-F238E27FC236}">
                <a16:creationId xmlns:a16="http://schemas.microsoft.com/office/drawing/2014/main" id="{3ABABEC8-F7A4-2BC5-0389-76BE78AF1D4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726649" y="1243846"/>
            <a:ext cx="11388315" cy="4852837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86E319E4-DB43-4786-B406-1BC6DF9F76D3}"/>
              </a:ext>
            </a:extLst>
          </p:cNvPr>
          <p:cNvSpPr/>
          <p:nvPr userDrawn="1"/>
        </p:nvSpPr>
        <p:spPr>
          <a:xfrm>
            <a:off x="0" y="5879932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>
              <a:solidFill>
                <a:schemeClr val="accent2"/>
              </a:solidFill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6429ADE-79A8-80A2-0A21-62D5CA7EB14F}"/>
              </a:ext>
            </a:extLst>
          </p:cNvPr>
          <p:cNvSpPr/>
          <p:nvPr userDrawn="1"/>
        </p:nvSpPr>
        <p:spPr>
          <a:xfrm>
            <a:off x="0" y="5879932"/>
            <a:ext cx="12192000" cy="45719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>
              <a:solidFill>
                <a:schemeClr val="accent2"/>
              </a:solidFill>
            </a:endParaRPr>
          </a:p>
        </p:txBody>
      </p:sp>
      <p:sp>
        <p:nvSpPr>
          <p:cNvPr id="11" name="Volný tvar 6">
            <a:extLst>
              <a:ext uri="{FF2B5EF4-FFF2-40B4-BE49-F238E27FC236}">
                <a16:creationId xmlns:a16="http://schemas.microsoft.com/office/drawing/2014/main" id="{001B4B07-6973-6318-87D0-6F65394D6BC9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gradFill flip="none" rotWithShape="1">
            <a:gsLst>
              <a:gs pos="0">
                <a:srgbClr val="AFEBEB"/>
              </a:gs>
              <a:gs pos="77000">
                <a:schemeClr val="bg1">
                  <a:alpha val="25000"/>
                </a:schemeClr>
              </a:gs>
              <a:gs pos="100000">
                <a:schemeClr val="bg1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7">
            <a:extLst>
              <a:ext uri="{FF2B5EF4-FFF2-40B4-BE49-F238E27FC236}">
                <a16:creationId xmlns:a16="http://schemas.microsoft.com/office/drawing/2014/main" id="{33232905-C3F9-C9DC-E4E3-7A0927B5B60D}"/>
              </a:ext>
            </a:extLst>
          </p:cNvPr>
          <p:cNvSpPr/>
          <p:nvPr userDrawn="1"/>
        </p:nvSpPr>
        <p:spPr>
          <a:xfrm rot="10800000">
            <a:off x="-1" y="4380806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gradFill flip="none" rotWithShape="1">
            <a:gsLst>
              <a:gs pos="0">
                <a:srgbClr val="AFEBEB"/>
              </a:gs>
              <a:gs pos="77000">
                <a:schemeClr val="bg1">
                  <a:alpha val="25000"/>
                </a:schemeClr>
              </a:gs>
              <a:gs pos="100000">
                <a:schemeClr val="bg1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Volný tvar 18">
            <a:extLst>
              <a:ext uri="{FF2B5EF4-FFF2-40B4-BE49-F238E27FC236}">
                <a16:creationId xmlns:a16="http://schemas.microsoft.com/office/drawing/2014/main" id="{8537842D-6553-3B53-473C-0A971C730739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33CCCC">
              <a:alpha val="34902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33CCCC"/>
              </a:solidFill>
            </a:endParaRPr>
          </a:p>
        </p:txBody>
      </p:sp>
      <p:sp>
        <p:nvSpPr>
          <p:cNvPr id="14" name="Volný tvar 19">
            <a:extLst>
              <a:ext uri="{FF2B5EF4-FFF2-40B4-BE49-F238E27FC236}">
                <a16:creationId xmlns:a16="http://schemas.microsoft.com/office/drawing/2014/main" id="{94B48AC2-8E9E-1661-19DB-4F6FB79507F2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424242">
              <a:alpha val="27843"/>
            </a:srgb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7" name="Volný tvar 6">
            <a:extLst>
              <a:ext uri="{FF2B5EF4-FFF2-40B4-BE49-F238E27FC236}">
                <a16:creationId xmlns:a16="http://schemas.microsoft.com/office/drawing/2014/main" id="{048B30B4-3D22-A0CD-C4A5-7283E1C4C187}"/>
              </a:ext>
            </a:extLst>
          </p:cNvPr>
          <p:cNvSpPr/>
          <p:nvPr userDrawn="1"/>
        </p:nvSpPr>
        <p:spPr>
          <a:xfrm>
            <a:off x="7105454" y="-9427"/>
            <a:ext cx="5102679" cy="3837214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7F99B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Volný tvar 18">
            <a:extLst>
              <a:ext uri="{FF2B5EF4-FFF2-40B4-BE49-F238E27FC236}">
                <a16:creationId xmlns:a16="http://schemas.microsoft.com/office/drawing/2014/main" id="{3B3CFB7B-900B-A403-5FE7-6794057A041E}"/>
              </a:ext>
            </a:extLst>
          </p:cNvPr>
          <p:cNvSpPr/>
          <p:nvPr userDrawn="1"/>
        </p:nvSpPr>
        <p:spPr>
          <a:xfrm>
            <a:off x="9081211" y="-9426"/>
            <a:ext cx="3129643" cy="2441120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4D719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solidFill>
                <a:srgbClr val="33CCCC"/>
              </a:solidFill>
            </a:endParaRPr>
          </a:p>
        </p:txBody>
      </p:sp>
      <p:sp>
        <p:nvSpPr>
          <p:cNvPr id="20" name="Volný tvar 19">
            <a:extLst>
              <a:ext uri="{FF2B5EF4-FFF2-40B4-BE49-F238E27FC236}">
                <a16:creationId xmlns:a16="http://schemas.microsoft.com/office/drawing/2014/main" id="{E4416C8E-1447-7170-6C52-F16722539698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4" name="Picture 24">
            <a:extLst>
              <a:ext uri="{FF2B5EF4-FFF2-40B4-BE49-F238E27FC236}">
                <a16:creationId xmlns:a16="http://schemas.microsoft.com/office/drawing/2014/main" id="{272677AC-4BFF-3A75-192A-D01FBCEE6C78}"/>
              </a:ext>
            </a:extLst>
          </p:cNvPr>
          <p:cNvPicPr>
            <a:picLocks noChangeAspect="1" noChangeArrowheads="1"/>
          </p:cNvPicPr>
          <p:nvPr userDrawn="1">
            <p:custDataLst>
              <p:tags r:id="rId1"/>
            </p:custDataLst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340046" y="1342772"/>
            <a:ext cx="592937" cy="3976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Obrázek 24">
            <a:extLst>
              <a:ext uri="{FF2B5EF4-FFF2-40B4-BE49-F238E27FC236}">
                <a16:creationId xmlns:a16="http://schemas.microsoft.com/office/drawing/2014/main" id="{8F6FF6E5-B349-C8CC-8601-835CA2CB5E1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0701" y="1259484"/>
            <a:ext cx="574173" cy="574173"/>
          </a:xfrm>
          <a:prstGeom prst="rect">
            <a:avLst/>
          </a:prstGeom>
        </p:spPr>
      </p:pic>
      <p:pic>
        <p:nvPicPr>
          <p:cNvPr id="28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E44BCC4-A057-0C26-F4F8-1F6023EB868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9811" y="1322586"/>
            <a:ext cx="1252291" cy="487435"/>
          </a:xfrm>
          <a:prstGeom prst="rect">
            <a:avLst/>
          </a:prstGeom>
        </p:spPr>
      </p:pic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3A8B47D9-3915-0AD8-144F-2DA732A7C6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F7C14846-8EDD-A1DA-E72E-B67F1B8ED8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189E308E-355F-F5DD-1923-B0C42026BC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  <p:pic>
        <p:nvPicPr>
          <p:cNvPr id="31" name="Obrázek 30">
            <a:extLst>
              <a:ext uri="{FF2B5EF4-FFF2-40B4-BE49-F238E27FC236}">
                <a16:creationId xmlns:a16="http://schemas.microsoft.com/office/drawing/2014/main" id="{84802CCD-0071-6A21-651E-A913FA1D763D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374" y="6211890"/>
            <a:ext cx="3741533" cy="322112"/>
          </a:xfrm>
          <a:prstGeom prst="rect">
            <a:avLst/>
          </a:prstGeom>
        </p:spPr>
      </p:pic>
      <p:sp>
        <p:nvSpPr>
          <p:cNvPr id="15" name="Obdélník 14">
            <a:extLst>
              <a:ext uri="{FF2B5EF4-FFF2-40B4-BE49-F238E27FC236}">
                <a16:creationId xmlns:a16="http://schemas.microsoft.com/office/drawing/2014/main" id="{09468479-8C98-05C8-6BEF-C4B46A62FBEA}"/>
              </a:ext>
            </a:extLst>
          </p:cNvPr>
          <p:cNvSpPr/>
          <p:nvPr userDrawn="1"/>
        </p:nvSpPr>
        <p:spPr>
          <a:xfrm>
            <a:off x="0" y="5879932"/>
            <a:ext cx="12192000" cy="45719"/>
          </a:xfrm>
          <a:prstGeom prst="rect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>
              <a:solidFill>
                <a:schemeClr val="accent2"/>
              </a:solidFill>
            </a:endParaRPr>
          </a:p>
        </p:txBody>
      </p:sp>
      <p:sp>
        <p:nvSpPr>
          <p:cNvPr id="18" name="Volný tvar 17">
            <a:extLst>
              <a:ext uri="{FF2B5EF4-FFF2-40B4-BE49-F238E27FC236}">
                <a16:creationId xmlns:a16="http://schemas.microsoft.com/office/drawing/2014/main" id="{18F4AB48-7448-E429-0292-4E8A627436EC}"/>
              </a:ext>
            </a:extLst>
          </p:cNvPr>
          <p:cNvSpPr/>
          <p:nvPr userDrawn="1"/>
        </p:nvSpPr>
        <p:spPr>
          <a:xfrm rot="10800000">
            <a:off x="-9428" y="4390233"/>
            <a:ext cx="3549535" cy="2477193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FFC12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2" name="Obdélník 21">
            <a:extLst>
              <a:ext uri="{FF2B5EF4-FFF2-40B4-BE49-F238E27FC236}">
                <a16:creationId xmlns:a16="http://schemas.microsoft.com/office/drawing/2014/main" id="{9D694E38-9ABF-841C-CFAD-87F17FD004B2}"/>
              </a:ext>
            </a:extLst>
          </p:cNvPr>
          <p:cNvSpPr/>
          <p:nvPr userDrawn="1"/>
        </p:nvSpPr>
        <p:spPr>
          <a:xfrm>
            <a:off x="584088" y="5729492"/>
            <a:ext cx="3676008" cy="3264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3" name="Zástupný symbol textu 4">
            <a:extLst>
              <a:ext uri="{FF2B5EF4-FFF2-40B4-BE49-F238E27FC236}">
                <a16:creationId xmlns:a16="http://schemas.microsoft.com/office/drawing/2014/main" id="{E5E3AE2F-A7C6-B3A9-3A66-4FBB7F2714A7}"/>
              </a:ext>
            </a:extLst>
          </p:cNvPr>
          <p:cNvSpPr txBox="1">
            <a:spLocks/>
          </p:cNvSpPr>
          <p:nvPr userDrawn="1"/>
        </p:nvSpPr>
        <p:spPr>
          <a:xfrm>
            <a:off x="659278" y="5627645"/>
            <a:ext cx="3950429" cy="507256"/>
          </a:xfrm>
          <a:prstGeom prst="rect">
            <a:avLst/>
          </a:prstGeom>
          <a:solidFill>
            <a:schemeClr val="bg1"/>
          </a:solidFill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sz="2600" dirty="0">
                <a:solidFill>
                  <a:srgbClr val="D71440"/>
                </a:solidFill>
              </a:rPr>
              <a:t>Analytická a datová příloha</a:t>
            </a:r>
          </a:p>
        </p:txBody>
      </p:sp>
      <p:pic>
        <p:nvPicPr>
          <p:cNvPr id="27" name="Obrázek 26">
            <a:extLst>
              <a:ext uri="{FF2B5EF4-FFF2-40B4-BE49-F238E27FC236}">
                <a16:creationId xmlns:a16="http://schemas.microsoft.com/office/drawing/2014/main" id="{19C7A8BA-8034-9EEE-240D-ABFF30235D69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8823626" y="4199123"/>
            <a:ext cx="3200677" cy="2499577"/>
          </a:xfrm>
          <a:prstGeom prst="rect">
            <a:avLst/>
          </a:prstGeom>
        </p:spPr>
      </p:pic>
      <p:pic>
        <p:nvPicPr>
          <p:cNvPr id="2" name="Grafický objekt 4">
            <a:extLst>
              <a:ext uri="{FF2B5EF4-FFF2-40B4-BE49-F238E27FC236}">
                <a16:creationId xmlns:a16="http://schemas.microsoft.com/office/drawing/2014/main" id="{CA649EB7-9EBB-E9B7-583B-8327BF3F992C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64876" y="6205437"/>
            <a:ext cx="4390283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599631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2E7EE6F-20C1-502E-E6A6-52C64B865E6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C9BFE104-475A-7A88-D957-AF0A10B1417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57B785BA-2F51-274F-AFEB-9F85A84586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CF820A54-1D6A-DE75-5A9E-E79A129414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ADB65A16-ACB2-5B16-E14F-346134DF4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98CFEC39-28B5-80B7-FE51-5677DBF4CCE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4718304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DDB328CA-3F5F-5E77-A53C-2F0795D4AD7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12658"/>
            <a:ext cx="12192000" cy="4718304"/>
          </a:xfrm>
          <a:prstGeom prst="rect">
            <a:avLst/>
          </a:prstGeom>
        </p:spPr>
      </p:pic>
      <p:sp>
        <p:nvSpPr>
          <p:cNvPr id="11" name="Obdélník 10">
            <a:extLst>
              <a:ext uri="{FF2B5EF4-FFF2-40B4-BE49-F238E27FC236}">
                <a16:creationId xmlns:a16="http://schemas.microsoft.com/office/drawing/2014/main" id="{6FB89F74-E354-D773-2BBB-338B40775CE0}"/>
              </a:ext>
            </a:extLst>
          </p:cNvPr>
          <p:cNvSpPr/>
          <p:nvPr userDrawn="1"/>
        </p:nvSpPr>
        <p:spPr>
          <a:xfrm>
            <a:off x="390193" y="1263333"/>
            <a:ext cx="5220082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cs-CZ" sz="2200" b="1" i="1" dirty="0">
                <a:solidFill>
                  <a:schemeClr val="bg1"/>
                </a:solidFill>
              </a:rPr>
              <a:t>Analytické studie programu Zdraví 2030: </a:t>
            </a:r>
            <a:r>
              <a:rPr lang="cs-CZ" sz="3400" b="1" dirty="0">
                <a:solidFill>
                  <a:schemeClr val="bg1"/>
                </a:solidFill>
              </a:rPr>
              <a:t>Strategické analýzy potřeb resortu zdravotnictví </a:t>
            </a:r>
          </a:p>
        </p:txBody>
      </p:sp>
      <p:pic>
        <p:nvPicPr>
          <p:cNvPr id="12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C5604D92-D42D-1D45-7F2A-6D94604164D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00585" y="104508"/>
            <a:ext cx="1109871" cy="432000"/>
          </a:xfrm>
          <a:prstGeom prst="rect">
            <a:avLst/>
          </a:prstGeom>
        </p:spPr>
      </p:pic>
      <p:pic>
        <p:nvPicPr>
          <p:cNvPr id="13" name="Grafický objekt 4">
            <a:extLst>
              <a:ext uri="{FF2B5EF4-FFF2-40B4-BE49-F238E27FC236}">
                <a16:creationId xmlns:a16="http://schemas.microsoft.com/office/drawing/2014/main" id="{37AC5AD0-479B-5FA3-7967-FD19034299B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573421" y="6325081"/>
            <a:ext cx="4390283" cy="396000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E684F9E8-96A8-B241-E1A1-4E5EDBB3500E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769" y="145614"/>
            <a:ext cx="3741533" cy="322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797318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9B09DBF-1566-8584-3799-E74931699A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C4ECD93E-8CDD-9F87-7B29-328166A688D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EA6B565E-2F82-65BA-96AD-49BDE7ECD2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 dirty="0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D5324C08-958B-DACB-ACAA-7D1DA9ECCB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4F2EDBD-C140-EC39-B533-821B64AAE5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  <p:pic>
        <p:nvPicPr>
          <p:cNvPr id="7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6D26DAB7-E28E-7F0B-5CB4-8DD64E2F235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313697"/>
            <a:ext cx="647424" cy="252000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35CFBB21-4510-75AE-FBB2-0AEE50F0BE8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1607" y="6425889"/>
            <a:ext cx="411229" cy="270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567AC7F0-AAFA-4CCC-EB37-788CE98CB59C}"/>
              </a:ext>
            </a:extLst>
          </p:cNvPr>
          <p:cNvCxnSpPr>
            <a:cxnSpLocks/>
          </p:cNvCxnSpPr>
          <p:nvPr userDrawn="1"/>
        </p:nvCxnSpPr>
        <p:spPr>
          <a:xfrm>
            <a:off x="1057474" y="6523200"/>
            <a:ext cx="7740000" cy="7961"/>
          </a:xfrm>
          <a:prstGeom prst="line">
            <a:avLst/>
          </a:prstGeom>
          <a:noFill/>
          <a:ln w="6350" cap="flat" cmpd="sng" algn="ctr">
            <a:solidFill>
              <a:srgbClr val="16468E"/>
            </a:solidFill>
            <a:prstDash val="solid"/>
            <a:miter lim="800000"/>
          </a:ln>
          <a:effectLst/>
        </p:spPr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BE97C24B-232B-1FB5-462C-6FFDB0001FA7}"/>
              </a:ext>
            </a:extLst>
          </p:cNvPr>
          <p:cNvSpPr/>
          <p:nvPr userDrawn="1"/>
        </p:nvSpPr>
        <p:spPr>
          <a:xfrm>
            <a:off x="1034040" y="6488094"/>
            <a:ext cx="778521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E59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Strategický rámec rozvoje péče o zdraví v České republice do roku 2030: analytické podklady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2E5980"/>
              </a:solidFill>
              <a:effectLst/>
              <a:uLnTx/>
              <a:uFillTx/>
            </a:endParaRPr>
          </a:p>
        </p:txBody>
      </p:sp>
      <p:pic>
        <p:nvPicPr>
          <p:cNvPr id="11" name="Grafický objekt 10">
            <a:extLst>
              <a:ext uri="{FF2B5EF4-FFF2-40B4-BE49-F238E27FC236}">
                <a16:creationId xmlns:a16="http://schemas.microsoft.com/office/drawing/2014/main" id="{7C4BF71A-C4A5-9233-6C2C-437F7800156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90434" y="6500472"/>
            <a:ext cx="2101765" cy="180000"/>
          </a:xfrm>
          <a:prstGeom prst="rect">
            <a:avLst/>
          </a:prstGeom>
        </p:spPr>
      </p:pic>
      <p:sp>
        <p:nvSpPr>
          <p:cNvPr id="12" name="Volný tvar 17">
            <a:extLst>
              <a:ext uri="{FF2B5EF4-FFF2-40B4-BE49-F238E27FC236}">
                <a16:creationId xmlns:a16="http://schemas.microsoft.com/office/drawing/2014/main" id="{11DA0181-0EEA-18DA-9F3D-9341DAB70D9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Volný tvar 19">
            <a:extLst>
              <a:ext uri="{FF2B5EF4-FFF2-40B4-BE49-F238E27FC236}">
                <a16:creationId xmlns:a16="http://schemas.microsoft.com/office/drawing/2014/main" id="{FB51D45B-85B8-B79B-C816-E421D99C9993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960365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9A94D742-B739-45AE-9C02-F20D70F1C2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D6F8C3FD-B1CE-4D53-A0DC-4028158BAB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35530D2C-02EF-4EA6-ADB5-5FDDFFA11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5557404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1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AC82574F-5960-89ED-D455-A5F17629656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313697"/>
            <a:ext cx="647424" cy="252000"/>
          </a:xfrm>
          <a:prstGeom prst="rect">
            <a:avLst/>
          </a:prstGeom>
        </p:spPr>
      </p:pic>
      <p:pic>
        <p:nvPicPr>
          <p:cNvPr id="15" name="Logo UZIS">
            <a:extLst>
              <a:ext uri="{FF2B5EF4-FFF2-40B4-BE49-F238E27FC236}">
                <a16:creationId xmlns:a16="http://schemas.microsoft.com/office/drawing/2014/main" id="{4F434A3F-AA7E-53BF-47CA-DC428B5A7B7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1607" y="6425889"/>
            <a:ext cx="411229" cy="270000"/>
          </a:xfrm>
          <a:prstGeom prst="rect">
            <a:avLst/>
          </a:prstGeom>
        </p:spPr>
      </p:pic>
      <p:cxnSp>
        <p:nvCxnSpPr>
          <p:cNvPr id="16" name="Přímá spojnice 3">
            <a:extLst>
              <a:ext uri="{FF2B5EF4-FFF2-40B4-BE49-F238E27FC236}">
                <a16:creationId xmlns:a16="http://schemas.microsoft.com/office/drawing/2014/main" id="{CE587C3F-0ACB-4309-BFF6-25328A0439A6}"/>
              </a:ext>
            </a:extLst>
          </p:cNvPr>
          <p:cNvCxnSpPr>
            <a:cxnSpLocks/>
          </p:cNvCxnSpPr>
          <p:nvPr userDrawn="1"/>
        </p:nvCxnSpPr>
        <p:spPr>
          <a:xfrm>
            <a:off x="1057474" y="6523200"/>
            <a:ext cx="7740000" cy="7961"/>
          </a:xfrm>
          <a:prstGeom prst="line">
            <a:avLst/>
          </a:prstGeom>
          <a:noFill/>
          <a:ln w="6350" cap="flat" cmpd="sng" algn="ctr">
            <a:solidFill>
              <a:srgbClr val="16468E"/>
            </a:solidFill>
            <a:prstDash val="solid"/>
            <a:miter lim="800000"/>
          </a:ln>
          <a:effectLst/>
        </p:spPr>
      </p:cxnSp>
      <p:sp>
        <p:nvSpPr>
          <p:cNvPr id="17" name="Obdélník 14">
            <a:extLst>
              <a:ext uri="{FF2B5EF4-FFF2-40B4-BE49-F238E27FC236}">
                <a16:creationId xmlns:a16="http://schemas.microsoft.com/office/drawing/2014/main" id="{1DFC5229-D661-E774-D4B4-6583AAF250E2}"/>
              </a:ext>
            </a:extLst>
          </p:cNvPr>
          <p:cNvSpPr/>
          <p:nvPr userDrawn="1"/>
        </p:nvSpPr>
        <p:spPr>
          <a:xfrm>
            <a:off x="1034040" y="6488094"/>
            <a:ext cx="778521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E59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Strategický rámec rozvoje péče o zdraví v České republice do roku 2030: analytické podklady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2E5980"/>
              </a:solidFill>
              <a:effectLst/>
              <a:uLnTx/>
              <a:uFillTx/>
            </a:endParaRP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9F0F90D9-06E7-A541-619D-9E798E2383C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90434" y="6500472"/>
            <a:ext cx="2101765" cy="180000"/>
          </a:xfrm>
          <a:prstGeom prst="rect">
            <a:avLst/>
          </a:prstGeom>
        </p:spPr>
      </p:pic>
      <p:sp>
        <p:nvSpPr>
          <p:cNvPr id="19" name="Volný tvar 17">
            <a:extLst>
              <a:ext uri="{FF2B5EF4-FFF2-40B4-BE49-F238E27FC236}">
                <a16:creationId xmlns:a16="http://schemas.microsoft.com/office/drawing/2014/main" id="{DF1AA1DD-DCEB-9FDF-5F9F-251DA6A5D47F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" name="Volný tvar 19">
            <a:extLst>
              <a:ext uri="{FF2B5EF4-FFF2-40B4-BE49-F238E27FC236}">
                <a16:creationId xmlns:a16="http://schemas.microsoft.com/office/drawing/2014/main" id="{C476646C-C391-C20B-2ED6-96FFC1B18ADD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2544613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8AD176B-2666-1D4C-8134-69B00BB5DE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D88C02B1-005B-BECD-D972-CBF367A257A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651A85FC-AE4C-88A7-E609-834D9057EA4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BDB2DDBA-75A0-8DB1-7A5E-93732CF999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F4033E1F-3FE3-1B1A-2620-601449D326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214744A5-21D1-272B-E06A-F026B7626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0014468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sp>
        <p:nvSpPr>
          <p:cNvPr id="19" name="Volný tvar 17">
            <a:extLst>
              <a:ext uri="{FF2B5EF4-FFF2-40B4-BE49-F238E27FC236}">
                <a16:creationId xmlns:a16="http://schemas.microsoft.com/office/drawing/2014/main" id="{DF1AA1DD-DCEB-9FDF-5F9F-251DA6A5D47F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" name="Volný tvar 19">
            <a:extLst>
              <a:ext uri="{FF2B5EF4-FFF2-40B4-BE49-F238E27FC236}">
                <a16:creationId xmlns:a16="http://schemas.microsoft.com/office/drawing/2014/main" id="{C476646C-C391-C20B-2ED6-96FFC1B18ADD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9827072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6226AAE3-F77C-EC68-46FE-83BB4F6AE0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AE44D26C-DB8E-FA5B-3825-2AE2B205FA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045B084B-81F5-998B-6CB1-58CC5032A6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BC0D694C-2F4B-F1ED-4B56-33E5DC25ADF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5694B4FC-6138-C4B0-22CD-FEF349FF6E5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datum 6">
            <a:extLst>
              <a:ext uri="{FF2B5EF4-FFF2-40B4-BE49-F238E27FC236}">
                <a16:creationId xmlns:a16="http://schemas.microsoft.com/office/drawing/2014/main" id="{686B9FBB-C6C8-2ED6-A7E3-FC7B3CFCD1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38B1DB7C-8667-D2DE-9D05-F87CA7DD82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E4321110-9EF1-E366-E875-10CE0677BC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4811199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BE39747F-FEE3-451A-CE74-4117C00C51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313697"/>
            <a:ext cx="647424" cy="252000"/>
          </a:xfrm>
          <a:prstGeom prst="rect">
            <a:avLst/>
          </a:prstGeom>
        </p:spPr>
      </p:pic>
      <p:pic>
        <p:nvPicPr>
          <p:cNvPr id="7" name="Logo UZIS">
            <a:extLst>
              <a:ext uri="{FF2B5EF4-FFF2-40B4-BE49-F238E27FC236}">
                <a16:creationId xmlns:a16="http://schemas.microsoft.com/office/drawing/2014/main" id="{D2CABFD9-122C-562E-87E6-A313C5D95F8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1607" y="6425889"/>
            <a:ext cx="411229" cy="270000"/>
          </a:xfrm>
          <a:prstGeom prst="rect">
            <a:avLst/>
          </a:prstGeom>
        </p:spPr>
      </p:pic>
      <p:cxnSp>
        <p:nvCxnSpPr>
          <p:cNvPr id="8" name="Přímá spojnice 7">
            <a:extLst>
              <a:ext uri="{FF2B5EF4-FFF2-40B4-BE49-F238E27FC236}">
                <a16:creationId xmlns:a16="http://schemas.microsoft.com/office/drawing/2014/main" id="{15425EF9-34A9-BB94-1433-1AC2B15EC4F1}"/>
              </a:ext>
            </a:extLst>
          </p:cNvPr>
          <p:cNvCxnSpPr>
            <a:cxnSpLocks/>
          </p:cNvCxnSpPr>
          <p:nvPr userDrawn="1"/>
        </p:nvCxnSpPr>
        <p:spPr>
          <a:xfrm>
            <a:off x="1057474" y="6523200"/>
            <a:ext cx="7740000" cy="7961"/>
          </a:xfrm>
          <a:prstGeom prst="line">
            <a:avLst/>
          </a:prstGeom>
          <a:noFill/>
          <a:ln w="6350" cap="flat" cmpd="sng" algn="ctr">
            <a:solidFill>
              <a:srgbClr val="16468E"/>
            </a:solidFill>
            <a:prstDash val="solid"/>
            <a:miter lim="800000"/>
          </a:ln>
          <a:effectLst/>
        </p:spPr>
      </p:cxnSp>
      <p:sp>
        <p:nvSpPr>
          <p:cNvPr id="9" name="Obdélník 14">
            <a:extLst>
              <a:ext uri="{FF2B5EF4-FFF2-40B4-BE49-F238E27FC236}">
                <a16:creationId xmlns:a16="http://schemas.microsoft.com/office/drawing/2014/main" id="{DC7D430C-2BB4-6E6E-E005-EF87400EAE04}"/>
              </a:ext>
            </a:extLst>
          </p:cNvPr>
          <p:cNvSpPr/>
          <p:nvPr userDrawn="1"/>
        </p:nvSpPr>
        <p:spPr>
          <a:xfrm>
            <a:off x="1034040" y="6488094"/>
            <a:ext cx="778521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E59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Strategický rámec rozvoje péče o zdraví v České republice do roku 2030: analytické podklady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2E5980"/>
              </a:solidFill>
              <a:effectLst/>
              <a:uLnTx/>
              <a:uFillTx/>
            </a:endParaRPr>
          </a:p>
        </p:txBody>
      </p:sp>
      <p:pic>
        <p:nvPicPr>
          <p:cNvPr id="10" name="Grafický objekt 9">
            <a:extLst>
              <a:ext uri="{FF2B5EF4-FFF2-40B4-BE49-F238E27FC236}">
                <a16:creationId xmlns:a16="http://schemas.microsoft.com/office/drawing/2014/main" id="{C4D7B2A4-343C-F61D-881F-A94DB363515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90434" y="6500472"/>
            <a:ext cx="2101765" cy="180000"/>
          </a:xfrm>
          <a:prstGeom prst="rect">
            <a:avLst/>
          </a:prstGeom>
        </p:spPr>
      </p:pic>
      <p:sp>
        <p:nvSpPr>
          <p:cNvPr id="11" name="Volný tvar 17">
            <a:extLst>
              <a:ext uri="{FF2B5EF4-FFF2-40B4-BE49-F238E27FC236}">
                <a16:creationId xmlns:a16="http://schemas.microsoft.com/office/drawing/2014/main" id="{AEA6DF5C-9A45-88FA-BC83-9168045C4C56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2" name="Volný tvar 19">
            <a:extLst>
              <a:ext uri="{FF2B5EF4-FFF2-40B4-BE49-F238E27FC236}">
                <a16:creationId xmlns:a16="http://schemas.microsoft.com/office/drawing/2014/main" id="{A7E62285-CE7C-E042-420F-57EEE0F3B08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44C96C99-6058-835F-53BD-00EE37EE73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92C98FF6-E7A9-7252-5558-941504BAC1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39177C07-1670-24EA-EC5F-F118ABCDC6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7D591EF9-5318-002B-5065-B311BAF991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7447459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62259958-827C-946D-DF6A-108E67A723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6927243A-4375-DD7D-7899-47A0EAC9F1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51195F3E-F150-ED2C-1F3E-EC55020C07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4624293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8A9BEF15-290F-E6D6-D539-02F9DB8903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C850267-5B31-8C78-79E7-B4C36ACA6F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DA0B0ACF-6243-2123-DD90-316C9AF0DFA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37FAB9A9-DF7E-2E80-2684-7B1F77A77E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18649E5C-5B2A-485C-FF15-FA3AA5F790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1189AB6B-4762-D390-BCBC-A91BE74889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4291037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04F2B194-3226-5596-4C5B-3418D6A1EB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obrázku 2">
            <a:extLst>
              <a:ext uri="{FF2B5EF4-FFF2-40B4-BE49-F238E27FC236}">
                <a16:creationId xmlns:a16="http://schemas.microsoft.com/office/drawing/2014/main" id="{D3961FA1-4EF0-8C00-1301-0303BFADD31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cs-CZ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B3E4D571-68BE-7894-C660-90D280D6A4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CB917E3D-4900-5CA9-DE3F-360D1FD7EC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38BBB5ED-0BFB-A884-B330-FD5D23F418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E39BAD6B-A962-2692-5168-5AAE2A89C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48878222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A85BDE6-A7EF-8B83-E168-5630DE3176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691B2769-36BA-4D3E-31E9-B999E25D8F2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E5F0814E-A18D-3F53-8AEA-D379A21973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68B5BEB1-2E39-6CF8-BA70-E557DAB08C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8BF3BFF-29F7-9497-0E8F-A26D0BAADD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8839541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>
            <a:extLst>
              <a:ext uri="{FF2B5EF4-FFF2-40B4-BE49-F238E27FC236}">
                <a16:creationId xmlns:a16="http://schemas.microsoft.com/office/drawing/2014/main" id="{CC34ECCB-E3D8-615C-BFB8-059FD020DDC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svislý text 2">
            <a:extLst>
              <a:ext uri="{FF2B5EF4-FFF2-40B4-BE49-F238E27FC236}">
                <a16:creationId xmlns:a16="http://schemas.microsoft.com/office/drawing/2014/main" id="{B022CC30-A06F-FCEE-6090-259F3C18B3D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FFA8745-226C-DDE9-9778-1D758F62DB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1833784F-9A1A-132A-2498-3E82586865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6570C281-141B-71E2-19B0-B387B12071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577488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F4B1F378-FCF3-4DCE-85EA-7E1DBD3B1F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AC1C0664-DB76-461D-8CA9-7DA09703454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85E5908B-5222-437A-8B46-1E2FB0B88EA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D0A9E425-112E-4DBD-BF2C-ECDE17106F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A049A9BA-E18C-4214-AC4A-21BBD80468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4E373984-D22B-407F-BE10-617F79989A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9294366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B8040E44-5489-454A-CF22-89E9E235B2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313697"/>
            <a:ext cx="647424" cy="252000"/>
          </a:xfrm>
          <a:prstGeom prst="rect">
            <a:avLst/>
          </a:prstGeom>
        </p:spPr>
      </p:pic>
      <p:pic>
        <p:nvPicPr>
          <p:cNvPr id="3" name="Logo UZIS">
            <a:extLst>
              <a:ext uri="{FF2B5EF4-FFF2-40B4-BE49-F238E27FC236}">
                <a16:creationId xmlns:a16="http://schemas.microsoft.com/office/drawing/2014/main" id="{55DC6064-559D-C7C6-A418-0534501F8F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01607" y="6425889"/>
            <a:ext cx="411229" cy="270000"/>
          </a:xfrm>
          <a:prstGeom prst="rect">
            <a:avLst/>
          </a:prstGeom>
        </p:spPr>
      </p:pic>
      <p:cxnSp>
        <p:nvCxnSpPr>
          <p:cNvPr id="4" name="Přímá spojnice 3">
            <a:extLst>
              <a:ext uri="{FF2B5EF4-FFF2-40B4-BE49-F238E27FC236}">
                <a16:creationId xmlns:a16="http://schemas.microsoft.com/office/drawing/2014/main" id="{C90A7BB1-0DAC-5E15-9CF7-42F1A38CC269}"/>
              </a:ext>
            </a:extLst>
          </p:cNvPr>
          <p:cNvCxnSpPr>
            <a:cxnSpLocks/>
          </p:cNvCxnSpPr>
          <p:nvPr userDrawn="1"/>
        </p:nvCxnSpPr>
        <p:spPr>
          <a:xfrm>
            <a:off x="1057474" y="6523200"/>
            <a:ext cx="7740000" cy="7961"/>
          </a:xfrm>
          <a:prstGeom prst="line">
            <a:avLst/>
          </a:prstGeom>
          <a:noFill/>
          <a:ln w="6350" cap="flat" cmpd="sng" algn="ctr">
            <a:solidFill>
              <a:srgbClr val="16468E"/>
            </a:solidFill>
            <a:prstDash val="solid"/>
            <a:miter lim="800000"/>
          </a:ln>
          <a:effectLst/>
        </p:spPr>
      </p:cxnSp>
      <p:sp>
        <p:nvSpPr>
          <p:cNvPr id="5" name="Obdélník 14">
            <a:extLst>
              <a:ext uri="{FF2B5EF4-FFF2-40B4-BE49-F238E27FC236}">
                <a16:creationId xmlns:a16="http://schemas.microsoft.com/office/drawing/2014/main" id="{29439D7B-F516-198B-D934-FB0BC09399B1}"/>
              </a:ext>
            </a:extLst>
          </p:cNvPr>
          <p:cNvSpPr/>
          <p:nvPr userDrawn="1"/>
        </p:nvSpPr>
        <p:spPr>
          <a:xfrm>
            <a:off x="1034040" y="6488094"/>
            <a:ext cx="778521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E598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Strategický rámec rozvoje péče o zdraví v České republice do roku 2030: analytické podklady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2E5980"/>
              </a:solidFill>
              <a:effectLst/>
              <a:uLnTx/>
              <a:uFillTx/>
            </a:endParaRPr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E7B65A80-701E-B314-DBB1-B62A95DCC78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90434" y="6500472"/>
            <a:ext cx="2101765" cy="180000"/>
          </a:xfrm>
          <a:prstGeom prst="rect">
            <a:avLst/>
          </a:prstGeom>
        </p:spPr>
      </p:pic>
      <p:sp>
        <p:nvSpPr>
          <p:cNvPr id="7" name="Volný tvar 17">
            <a:extLst>
              <a:ext uri="{FF2B5EF4-FFF2-40B4-BE49-F238E27FC236}">
                <a16:creationId xmlns:a16="http://schemas.microsoft.com/office/drawing/2014/main" id="{A4CB8C3F-66B8-226F-FB07-C851F99655B3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B5747C42-39B4-C774-E0F3-4C591877B781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20613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39489542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17">
            <a:extLst>
              <a:ext uri="{FF2B5EF4-FFF2-40B4-BE49-F238E27FC236}">
                <a16:creationId xmlns:a16="http://schemas.microsoft.com/office/drawing/2014/main" id="{B42F8AF5-7075-4AC9-A51A-F53562380854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D6B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19">
            <a:extLst>
              <a:ext uri="{FF2B5EF4-FFF2-40B4-BE49-F238E27FC236}">
                <a16:creationId xmlns:a16="http://schemas.microsoft.com/office/drawing/2014/main" id="{88510B0B-2636-4608-8A60-A8C602334907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5A8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675D763-49E1-452B-AA85-9BB0D08B0E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BA20973E-26C0-431A-A232-9510D4B9BD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0776" y="6517857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B6ACD16E-9E10-4D43-8654-3EA979D59C2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0511" y="6392175"/>
            <a:ext cx="493475" cy="324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643EE121-5784-4BC8-B04C-32C2B7938BEB}"/>
              </a:ext>
            </a:extLst>
          </p:cNvPr>
          <p:cNvCxnSpPr>
            <a:cxnSpLocks/>
          </p:cNvCxnSpPr>
          <p:nvPr userDrawn="1"/>
        </p:nvCxnSpPr>
        <p:spPr>
          <a:xfrm>
            <a:off x="1112575" y="6523200"/>
            <a:ext cx="7560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3DFEA239-789A-4960-B696-9734B44248E7}"/>
              </a:ext>
            </a:extLst>
          </p:cNvPr>
          <p:cNvSpPr/>
          <p:nvPr userDrawn="1"/>
        </p:nvSpPr>
        <p:spPr>
          <a:xfrm>
            <a:off x="1483625" y="6539370"/>
            <a:ext cx="6817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analytická studie – souhrn 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0885F16E-63B1-4BC6-650E-C21A3BCD5E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0800" y="162000"/>
            <a:ext cx="11583186" cy="434637"/>
          </a:xfrm>
        </p:spPr>
        <p:txBody>
          <a:bodyPr anchor="t">
            <a:normAutofit/>
          </a:bodyPr>
          <a:lstStyle>
            <a:lvl1pPr>
              <a:defRPr sz="26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8713214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theme" Target="../theme/theme10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9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61.xml"/><Relationship Id="rId4" Type="http://schemas.openxmlformats.org/officeDocument/2006/relationships/slideLayout" Target="../slideLayouts/slideLayout60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5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9.xml"/><Relationship Id="rId9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75.xml"/><Relationship Id="rId1" Type="http://schemas.openxmlformats.org/officeDocument/2006/relationships/slideLayout" Target="../slideLayouts/slideLayout74.xml"/><Relationship Id="rId4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3E50998-ED33-4EDD-B82D-715CD621C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2937C3EE-B3AE-42F4-870A-8515E00C6C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B01F9CC2-A3C0-413D-A3D6-3907C26F016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BA1FD861-8F42-45D5-9489-254B89F7BA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B2196BD-EABB-4B0B-919E-BF72ABAFFE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712367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78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4CBD84A8-2E77-76CA-FC78-9478C2963C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2BD5C160-FC39-FCA6-4123-28F4ACC9B0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BA07B523-506C-26AA-35D0-F1927688DF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345734-1122-415C-80A2-CB7D62399CC7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0A724B0D-D2F4-50E9-8BC8-B20065527BF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83A9555C-86E4-B7DF-5A8B-81061549A9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C57F98-80B5-4566-9BB7-668220B538A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510871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  <p:sldLayoutId id="2147483830" r:id="rId12"/>
    <p:sldLayoutId id="2147483831" r:id="rId13"/>
    <p:sldLayoutId id="2147483832" r:id="rId14"/>
    <p:sldLayoutId id="2147483833" r:id="rId15"/>
    <p:sldLayoutId id="2147483834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4B489286-6FE2-D1FD-B09C-970FB58D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AAB518B2-236C-AA26-7C27-6FE593077D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EA393EB-35C9-68E5-B10F-860BFC44741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39616A-2918-4356-B47F-A0DB78D7F4FC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C85EF6D1-889D-6C50-E374-3485E4A0947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8F273094-CE9F-2595-F064-215DB406A76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61E693-A15A-477D-B329-A65E3BCA23D0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466607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3E50998-ED33-4EDD-B82D-715CD621C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2937C3EE-B3AE-42F4-870A-8515E00C6C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B01F9CC2-A3C0-413D-A3D6-3907C26F016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BA1FD861-8F42-45D5-9489-254B89F7BA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B2196BD-EABB-4B0B-919E-BF72ABAFFE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31456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71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BE49FC9-9EA5-8C66-A31C-401EA4E30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cs-CZ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6853BA-9816-7B2F-4CA1-8C0F806EDB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cs-CZ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858252-F367-8B63-22CB-3AAFB581942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934BC0-97BF-49D2-9AD6-6A35A5E47463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3B2D83-DD3B-63F0-AA94-94B243DEDB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5E96AF-205A-6153-3F9E-7DB90E5476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533558-1CEE-495C-986A-AA5BB9976651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34346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13" r:id="rId13"/>
    <p:sldLayoutId id="2147483817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3E50998-ED33-4EDD-B82D-715CD621C9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2937C3EE-B3AE-42F4-870A-8515E00C6C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B01F9CC2-A3C0-413D-A3D6-3907C26F016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ED464F1-3EBB-408E-8703-06B65CDE4B4A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BA1FD861-8F42-45D5-9489-254B89F7BA2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B2196BD-EABB-4B0B-919E-BF72ABAFFED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8A0223B-8D7A-4681-813B-55198971A11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6861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  <p:sldLayoutId id="2147483709" r:id="rId2"/>
    <p:sldLayoutId id="2147483710" r:id="rId3"/>
    <p:sldLayoutId id="2147483711" r:id="rId4"/>
    <p:sldLayoutId id="2147483712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61414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9" r:id="rId1"/>
    <p:sldLayoutId id="214748380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908650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730057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26.11.2024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35530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15" r:id="rId2"/>
    <p:sldLayoutId id="2147483816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8.xml"/><Relationship Id="rId13" Type="http://schemas.openxmlformats.org/officeDocument/2006/relationships/slideLayout" Target="../slideLayouts/slideLayout26.xml"/><Relationship Id="rId3" Type="http://schemas.openxmlformats.org/officeDocument/2006/relationships/tags" Target="../tags/tag63.xml"/><Relationship Id="rId7" Type="http://schemas.openxmlformats.org/officeDocument/2006/relationships/tags" Target="../tags/tag67.xml"/><Relationship Id="rId12" Type="http://schemas.openxmlformats.org/officeDocument/2006/relationships/tags" Target="../tags/tag72.xml"/><Relationship Id="rId2" Type="http://schemas.openxmlformats.org/officeDocument/2006/relationships/tags" Target="../tags/tag62.xml"/><Relationship Id="rId16" Type="http://schemas.openxmlformats.org/officeDocument/2006/relationships/chart" Target="../charts/chart6.xml"/><Relationship Id="rId1" Type="http://schemas.openxmlformats.org/officeDocument/2006/relationships/tags" Target="../tags/tag61.xml"/><Relationship Id="rId6" Type="http://schemas.openxmlformats.org/officeDocument/2006/relationships/tags" Target="../tags/tag66.xml"/><Relationship Id="rId11" Type="http://schemas.openxmlformats.org/officeDocument/2006/relationships/tags" Target="../tags/tag71.xml"/><Relationship Id="rId5" Type="http://schemas.openxmlformats.org/officeDocument/2006/relationships/tags" Target="../tags/tag65.xml"/><Relationship Id="rId15" Type="http://schemas.openxmlformats.org/officeDocument/2006/relationships/chart" Target="../charts/chart5.xml"/><Relationship Id="rId10" Type="http://schemas.openxmlformats.org/officeDocument/2006/relationships/tags" Target="../tags/tag70.xml"/><Relationship Id="rId4" Type="http://schemas.openxmlformats.org/officeDocument/2006/relationships/tags" Target="../tags/tag64.xml"/><Relationship Id="rId9" Type="http://schemas.openxmlformats.org/officeDocument/2006/relationships/tags" Target="../tags/tag69.xml"/><Relationship Id="rId14" Type="http://schemas.openxmlformats.org/officeDocument/2006/relationships/notesSlide" Target="../notesSlides/notesSlide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tags" Target="../tags/tag716.xml"/><Relationship Id="rId2" Type="http://schemas.openxmlformats.org/officeDocument/2006/relationships/tags" Target="../tags/tag715.xml"/><Relationship Id="rId1" Type="http://schemas.openxmlformats.org/officeDocument/2006/relationships/tags" Target="../tags/tag714.xml"/><Relationship Id="rId6" Type="http://schemas.openxmlformats.org/officeDocument/2006/relationships/chart" Target="../charts/chart132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1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tags" Target="../tags/tag720.xml"/><Relationship Id="rId2" Type="http://schemas.openxmlformats.org/officeDocument/2006/relationships/tags" Target="../tags/tag719.xml"/><Relationship Id="rId1" Type="http://schemas.openxmlformats.org/officeDocument/2006/relationships/tags" Target="../tags/tag718.xml"/><Relationship Id="rId6" Type="http://schemas.openxmlformats.org/officeDocument/2006/relationships/chart" Target="../charts/chart133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21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tags" Target="../tags/tag724.xml"/><Relationship Id="rId2" Type="http://schemas.openxmlformats.org/officeDocument/2006/relationships/tags" Target="../tags/tag723.xml"/><Relationship Id="rId1" Type="http://schemas.openxmlformats.org/officeDocument/2006/relationships/tags" Target="../tags/tag722.xml"/><Relationship Id="rId6" Type="http://schemas.openxmlformats.org/officeDocument/2006/relationships/chart" Target="../charts/chart134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25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tags" Target="../tags/tag728.xml"/><Relationship Id="rId2" Type="http://schemas.openxmlformats.org/officeDocument/2006/relationships/tags" Target="../tags/tag727.xml"/><Relationship Id="rId1" Type="http://schemas.openxmlformats.org/officeDocument/2006/relationships/tags" Target="../tags/tag726.xml"/><Relationship Id="rId6" Type="http://schemas.openxmlformats.org/officeDocument/2006/relationships/chart" Target="../charts/chart135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29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tags" Target="../tags/tag732.xml"/><Relationship Id="rId2" Type="http://schemas.openxmlformats.org/officeDocument/2006/relationships/tags" Target="../tags/tag731.xml"/><Relationship Id="rId1" Type="http://schemas.openxmlformats.org/officeDocument/2006/relationships/tags" Target="../tags/tag730.xml"/><Relationship Id="rId6" Type="http://schemas.openxmlformats.org/officeDocument/2006/relationships/chart" Target="../charts/chart136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3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tags" Target="../tags/tag736.xml"/><Relationship Id="rId2" Type="http://schemas.openxmlformats.org/officeDocument/2006/relationships/tags" Target="../tags/tag735.xml"/><Relationship Id="rId1" Type="http://schemas.openxmlformats.org/officeDocument/2006/relationships/tags" Target="../tags/tag734.xml"/><Relationship Id="rId6" Type="http://schemas.openxmlformats.org/officeDocument/2006/relationships/chart" Target="../charts/chart137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3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tags" Target="../tags/tag740.xml"/><Relationship Id="rId2" Type="http://schemas.openxmlformats.org/officeDocument/2006/relationships/tags" Target="../tags/tag739.xml"/><Relationship Id="rId1" Type="http://schemas.openxmlformats.org/officeDocument/2006/relationships/tags" Target="../tags/tag738.xml"/><Relationship Id="rId6" Type="http://schemas.openxmlformats.org/officeDocument/2006/relationships/chart" Target="../charts/chart138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4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tags" Target="../tags/tag744.xml"/><Relationship Id="rId2" Type="http://schemas.openxmlformats.org/officeDocument/2006/relationships/tags" Target="../tags/tag743.xml"/><Relationship Id="rId1" Type="http://schemas.openxmlformats.org/officeDocument/2006/relationships/tags" Target="../tags/tag742.xml"/><Relationship Id="rId6" Type="http://schemas.openxmlformats.org/officeDocument/2006/relationships/chart" Target="../charts/chart139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45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tags" Target="../tags/tag748.xml"/><Relationship Id="rId2" Type="http://schemas.openxmlformats.org/officeDocument/2006/relationships/tags" Target="../tags/tag747.xml"/><Relationship Id="rId1" Type="http://schemas.openxmlformats.org/officeDocument/2006/relationships/tags" Target="../tags/tag746.xml"/><Relationship Id="rId6" Type="http://schemas.openxmlformats.org/officeDocument/2006/relationships/chart" Target="../charts/chart140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49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tags" Target="../tags/tag752.xml"/><Relationship Id="rId2" Type="http://schemas.openxmlformats.org/officeDocument/2006/relationships/tags" Target="../tags/tag751.xml"/><Relationship Id="rId1" Type="http://schemas.openxmlformats.org/officeDocument/2006/relationships/tags" Target="../tags/tag750.xml"/><Relationship Id="rId6" Type="http://schemas.openxmlformats.org/officeDocument/2006/relationships/chart" Target="../charts/chart141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5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13" Type="http://schemas.openxmlformats.org/officeDocument/2006/relationships/notesSlide" Target="../notesSlides/notesSlide8.xml"/><Relationship Id="rId3" Type="http://schemas.openxmlformats.org/officeDocument/2006/relationships/tags" Target="../tags/tag75.xml"/><Relationship Id="rId7" Type="http://schemas.openxmlformats.org/officeDocument/2006/relationships/tags" Target="../tags/tag79.xml"/><Relationship Id="rId12" Type="http://schemas.openxmlformats.org/officeDocument/2006/relationships/slideLayout" Target="../slideLayouts/slideLayout26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tags" Target="../tags/tag83.xml"/><Relationship Id="rId5" Type="http://schemas.openxmlformats.org/officeDocument/2006/relationships/tags" Target="../tags/tag77.xml"/><Relationship Id="rId15" Type="http://schemas.openxmlformats.org/officeDocument/2006/relationships/chart" Target="../charts/chart8.xml"/><Relationship Id="rId10" Type="http://schemas.openxmlformats.org/officeDocument/2006/relationships/tags" Target="../tags/tag82.xml"/><Relationship Id="rId4" Type="http://schemas.openxmlformats.org/officeDocument/2006/relationships/tags" Target="../tags/tag76.xml"/><Relationship Id="rId9" Type="http://schemas.openxmlformats.org/officeDocument/2006/relationships/tags" Target="../tags/tag81.xml"/><Relationship Id="rId14" Type="http://schemas.openxmlformats.org/officeDocument/2006/relationships/chart" Target="../charts/char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756.xml"/><Relationship Id="rId7" Type="http://schemas.openxmlformats.org/officeDocument/2006/relationships/tags" Target="../tags/tag760.xml"/><Relationship Id="rId2" Type="http://schemas.openxmlformats.org/officeDocument/2006/relationships/tags" Target="../tags/tag755.xml"/><Relationship Id="rId1" Type="http://schemas.openxmlformats.org/officeDocument/2006/relationships/tags" Target="../tags/tag754.xml"/><Relationship Id="rId6" Type="http://schemas.openxmlformats.org/officeDocument/2006/relationships/tags" Target="../tags/tag759.xml"/><Relationship Id="rId5" Type="http://schemas.openxmlformats.org/officeDocument/2006/relationships/tags" Target="../tags/tag758.xml"/><Relationship Id="rId10" Type="http://schemas.openxmlformats.org/officeDocument/2006/relationships/chart" Target="../charts/chart142.xml"/><Relationship Id="rId4" Type="http://schemas.openxmlformats.org/officeDocument/2006/relationships/tags" Target="../tags/tag757.xml"/><Relationship Id="rId9" Type="http://schemas.openxmlformats.org/officeDocument/2006/relationships/notesSlide" Target="../notesSlides/notesSlide87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763.xml"/><Relationship Id="rId7" Type="http://schemas.openxmlformats.org/officeDocument/2006/relationships/tags" Target="../tags/tag767.xml"/><Relationship Id="rId2" Type="http://schemas.openxmlformats.org/officeDocument/2006/relationships/tags" Target="../tags/tag762.xml"/><Relationship Id="rId1" Type="http://schemas.openxmlformats.org/officeDocument/2006/relationships/tags" Target="../tags/tag761.xml"/><Relationship Id="rId6" Type="http://schemas.openxmlformats.org/officeDocument/2006/relationships/tags" Target="../tags/tag766.xml"/><Relationship Id="rId11" Type="http://schemas.openxmlformats.org/officeDocument/2006/relationships/chart" Target="../charts/chart144.xml"/><Relationship Id="rId5" Type="http://schemas.openxmlformats.org/officeDocument/2006/relationships/tags" Target="../tags/tag765.xml"/><Relationship Id="rId10" Type="http://schemas.openxmlformats.org/officeDocument/2006/relationships/chart" Target="../charts/chart143.xml"/><Relationship Id="rId4" Type="http://schemas.openxmlformats.org/officeDocument/2006/relationships/tags" Target="../tags/tag764.xml"/><Relationship Id="rId9" Type="http://schemas.openxmlformats.org/officeDocument/2006/relationships/notesSlide" Target="../notesSlides/notesSlide88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9.xml"/><Relationship Id="rId3" Type="http://schemas.openxmlformats.org/officeDocument/2006/relationships/tags" Target="../tags/tag770.xml"/><Relationship Id="rId7" Type="http://schemas.openxmlformats.org/officeDocument/2006/relationships/slideLayout" Target="../slideLayouts/slideLayout40.xml"/><Relationship Id="rId2" Type="http://schemas.openxmlformats.org/officeDocument/2006/relationships/tags" Target="../tags/tag769.xml"/><Relationship Id="rId1" Type="http://schemas.openxmlformats.org/officeDocument/2006/relationships/tags" Target="../tags/tag768.xml"/><Relationship Id="rId6" Type="http://schemas.openxmlformats.org/officeDocument/2006/relationships/tags" Target="../tags/tag773.xml"/><Relationship Id="rId5" Type="http://schemas.openxmlformats.org/officeDocument/2006/relationships/tags" Target="../tags/tag772.xml"/><Relationship Id="rId4" Type="http://schemas.openxmlformats.org/officeDocument/2006/relationships/tags" Target="../tags/tag771.xml"/><Relationship Id="rId9" Type="http://schemas.openxmlformats.org/officeDocument/2006/relationships/chart" Target="../charts/chart145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tags" Target="../tags/tag776.xml"/><Relationship Id="rId2" Type="http://schemas.openxmlformats.org/officeDocument/2006/relationships/tags" Target="../tags/tag775.xml"/><Relationship Id="rId1" Type="http://schemas.openxmlformats.org/officeDocument/2006/relationships/tags" Target="../tags/tag774.xml"/><Relationship Id="rId6" Type="http://schemas.openxmlformats.org/officeDocument/2006/relationships/chart" Target="../charts/chart146.xml"/><Relationship Id="rId5" Type="http://schemas.openxmlformats.org/officeDocument/2006/relationships/notesSlide" Target="../notesSlides/notesSlide90.xml"/><Relationship Id="rId4" Type="http://schemas.openxmlformats.org/officeDocument/2006/relationships/slideLayout" Target="../slideLayouts/slideLayout54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779.xml"/><Relationship Id="rId7" Type="http://schemas.openxmlformats.org/officeDocument/2006/relationships/tags" Target="../tags/tag783.xml"/><Relationship Id="rId12" Type="http://schemas.openxmlformats.org/officeDocument/2006/relationships/image" Target="../media/image55.png"/><Relationship Id="rId2" Type="http://schemas.openxmlformats.org/officeDocument/2006/relationships/tags" Target="../tags/tag778.xml"/><Relationship Id="rId1" Type="http://schemas.openxmlformats.org/officeDocument/2006/relationships/tags" Target="../tags/tag777.xml"/><Relationship Id="rId6" Type="http://schemas.openxmlformats.org/officeDocument/2006/relationships/tags" Target="../tags/tag782.xml"/><Relationship Id="rId11" Type="http://schemas.openxmlformats.org/officeDocument/2006/relationships/image" Target="../media/image54.png"/><Relationship Id="rId5" Type="http://schemas.openxmlformats.org/officeDocument/2006/relationships/tags" Target="../tags/tag781.xml"/><Relationship Id="rId10" Type="http://schemas.openxmlformats.org/officeDocument/2006/relationships/chart" Target="../charts/chart148.xml"/><Relationship Id="rId4" Type="http://schemas.openxmlformats.org/officeDocument/2006/relationships/tags" Target="../tags/tag780.xml"/><Relationship Id="rId9" Type="http://schemas.openxmlformats.org/officeDocument/2006/relationships/chart" Target="../charts/chart147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1.xml"/><Relationship Id="rId3" Type="http://schemas.openxmlformats.org/officeDocument/2006/relationships/tags" Target="../tags/tag786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785.xml"/><Relationship Id="rId1" Type="http://schemas.openxmlformats.org/officeDocument/2006/relationships/tags" Target="../tags/tag784.xml"/><Relationship Id="rId6" Type="http://schemas.openxmlformats.org/officeDocument/2006/relationships/tags" Target="../tags/tag789.xml"/><Relationship Id="rId5" Type="http://schemas.openxmlformats.org/officeDocument/2006/relationships/tags" Target="../tags/tag788.xml"/><Relationship Id="rId4" Type="http://schemas.openxmlformats.org/officeDocument/2006/relationships/tags" Target="../tags/tag787.xml"/><Relationship Id="rId9" Type="http://schemas.openxmlformats.org/officeDocument/2006/relationships/chart" Target="../charts/chart149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797.xml"/><Relationship Id="rId3" Type="http://schemas.openxmlformats.org/officeDocument/2006/relationships/tags" Target="../tags/tag792.xml"/><Relationship Id="rId7" Type="http://schemas.openxmlformats.org/officeDocument/2006/relationships/tags" Target="../tags/tag796.xml"/><Relationship Id="rId2" Type="http://schemas.openxmlformats.org/officeDocument/2006/relationships/tags" Target="../tags/tag791.xml"/><Relationship Id="rId1" Type="http://schemas.openxmlformats.org/officeDocument/2006/relationships/tags" Target="../tags/tag790.xml"/><Relationship Id="rId6" Type="http://schemas.openxmlformats.org/officeDocument/2006/relationships/tags" Target="../tags/tag795.xml"/><Relationship Id="rId11" Type="http://schemas.openxmlformats.org/officeDocument/2006/relationships/chart" Target="../charts/chart150.xml"/><Relationship Id="rId5" Type="http://schemas.openxmlformats.org/officeDocument/2006/relationships/tags" Target="../tags/tag794.xml"/><Relationship Id="rId10" Type="http://schemas.openxmlformats.org/officeDocument/2006/relationships/notesSlide" Target="../notesSlides/notesSlide92.xml"/><Relationship Id="rId4" Type="http://schemas.openxmlformats.org/officeDocument/2006/relationships/tags" Target="../tags/tag793.xml"/><Relationship Id="rId9" Type="http://schemas.openxmlformats.org/officeDocument/2006/relationships/slideLayout" Target="../slideLayouts/slideLayout54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805.xml"/><Relationship Id="rId3" Type="http://schemas.openxmlformats.org/officeDocument/2006/relationships/tags" Target="../tags/tag800.xml"/><Relationship Id="rId7" Type="http://schemas.openxmlformats.org/officeDocument/2006/relationships/tags" Target="../tags/tag804.xml"/><Relationship Id="rId12" Type="http://schemas.openxmlformats.org/officeDocument/2006/relationships/chart" Target="../charts/chart151.xml"/><Relationship Id="rId2" Type="http://schemas.openxmlformats.org/officeDocument/2006/relationships/tags" Target="../tags/tag799.xml"/><Relationship Id="rId1" Type="http://schemas.openxmlformats.org/officeDocument/2006/relationships/tags" Target="../tags/tag798.xml"/><Relationship Id="rId6" Type="http://schemas.openxmlformats.org/officeDocument/2006/relationships/tags" Target="../tags/tag803.xml"/><Relationship Id="rId11" Type="http://schemas.openxmlformats.org/officeDocument/2006/relationships/notesSlide" Target="../notesSlides/notesSlide93.xml"/><Relationship Id="rId5" Type="http://schemas.openxmlformats.org/officeDocument/2006/relationships/tags" Target="../tags/tag802.xml"/><Relationship Id="rId10" Type="http://schemas.openxmlformats.org/officeDocument/2006/relationships/slideLayout" Target="../slideLayouts/slideLayout54.xml"/><Relationship Id="rId4" Type="http://schemas.openxmlformats.org/officeDocument/2006/relationships/tags" Target="../tags/tag801.xml"/><Relationship Id="rId9" Type="http://schemas.openxmlformats.org/officeDocument/2006/relationships/tags" Target="../tags/tag806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809.xml"/><Relationship Id="rId7" Type="http://schemas.openxmlformats.org/officeDocument/2006/relationships/tags" Target="../tags/tag813.xml"/><Relationship Id="rId2" Type="http://schemas.openxmlformats.org/officeDocument/2006/relationships/tags" Target="../tags/tag808.xml"/><Relationship Id="rId1" Type="http://schemas.openxmlformats.org/officeDocument/2006/relationships/tags" Target="../tags/tag807.xml"/><Relationship Id="rId6" Type="http://schemas.openxmlformats.org/officeDocument/2006/relationships/tags" Target="../tags/tag812.xml"/><Relationship Id="rId5" Type="http://schemas.openxmlformats.org/officeDocument/2006/relationships/tags" Target="../tags/tag811.xml"/><Relationship Id="rId10" Type="http://schemas.openxmlformats.org/officeDocument/2006/relationships/chart" Target="../charts/chart152.xml"/><Relationship Id="rId4" Type="http://schemas.openxmlformats.org/officeDocument/2006/relationships/tags" Target="../tags/tag810.xml"/><Relationship Id="rId9" Type="http://schemas.openxmlformats.org/officeDocument/2006/relationships/notesSlide" Target="../notesSlides/notesSlide94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91.xml"/><Relationship Id="rId13" Type="http://schemas.openxmlformats.org/officeDocument/2006/relationships/notesSlide" Target="../notesSlides/notesSlide9.xml"/><Relationship Id="rId3" Type="http://schemas.openxmlformats.org/officeDocument/2006/relationships/tags" Target="../tags/tag86.xml"/><Relationship Id="rId7" Type="http://schemas.openxmlformats.org/officeDocument/2006/relationships/tags" Target="../tags/tag90.xml"/><Relationship Id="rId12" Type="http://schemas.openxmlformats.org/officeDocument/2006/relationships/slideLayout" Target="../slideLayouts/slideLayout26.xml"/><Relationship Id="rId2" Type="http://schemas.openxmlformats.org/officeDocument/2006/relationships/tags" Target="../tags/tag85.xml"/><Relationship Id="rId1" Type="http://schemas.openxmlformats.org/officeDocument/2006/relationships/tags" Target="../tags/tag84.xml"/><Relationship Id="rId6" Type="http://schemas.openxmlformats.org/officeDocument/2006/relationships/tags" Target="../tags/tag89.xml"/><Relationship Id="rId11" Type="http://schemas.openxmlformats.org/officeDocument/2006/relationships/tags" Target="../tags/tag94.xml"/><Relationship Id="rId5" Type="http://schemas.openxmlformats.org/officeDocument/2006/relationships/tags" Target="../tags/tag88.xml"/><Relationship Id="rId15" Type="http://schemas.openxmlformats.org/officeDocument/2006/relationships/chart" Target="../charts/chart10.xml"/><Relationship Id="rId10" Type="http://schemas.openxmlformats.org/officeDocument/2006/relationships/tags" Target="../tags/tag93.xml"/><Relationship Id="rId4" Type="http://schemas.openxmlformats.org/officeDocument/2006/relationships/tags" Target="../tags/tag87.xml"/><Relationship Id="rId9" Type="http://schemas.openxmlformats.org/officeDocument/2006/relationships/tags" Target="../tags/tag92.xml"/><Relationship Id="rId14" Type="http://schemas.openxmlformats.org/officeDocument/2006/relationships/chart" Target="../charts/chart9.xml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5.xml"/><Relationship Id="rId3" Type="http://schemas.openxmlformats.org/officeDocument/2006/relationships/tags" Target="../tags/tag816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15.xml"/><Relationship Id="rId1" Type="http://schemas.openxmlformats.org/officeDocument/2006/relationships/tags" Target="../tags/tag814.xml"/><Relationship Id="rId6" Type="http://schemas.openxmlformats.org/officeDocument/2006/relationships/tags" Target="../tags/tag819.xml"/><Relationship Id="rId5" Type="http://schemas.openxmlformats.org/officeDocument/2006/relationships/tags" Target="../tags/tag818.xml"/><Relationship Id="rId4" Type="http://schemas.openxmlformats.org/officeDocument/2006/relationships/tags" Target="../tags/tag817.xml"/><Relationship Id="rId9" Type="http://schemas.openxmlformats.org/officeDocument/2006/relationships/chart" Target="../charts/chart153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4.xml"/><Relationship Id="rId3" Type="http://schemas.openxmlformats.org/officeDocument/2006/relationships/tags" Target="../tags/tag822.xml"/><Relationship Id="rId7" Type="http://schemas.openxmlformats.org/officeDocument/2006/relationships/notesSlide" Target="../notesSlides/notesSlide96.xml"/><Relationship Id="rId2" Type="http://schemas.openxmlformats.org/officeDocument/2006/relationships/tags" Target="../tags/tag821.xml"/><Relationship Id="rId1" Type="http://schemas.openxmlformats.org/officeDocument/2006/relationships/tags" Target="../tags/tag820.xml"/><Relationship Id="rId6" Type="http://schemas.openxmlformats.org/officeDocument/2006/relationships/slideLayout" Target="../slideLayouts/slideLayout54.xml"/><Relationship Id="rId5" Type="http://schemas.openxmlformats.org/officeDocument/2006/relationships/tags" Target="../tags/tag824.xml"/><Relationship Id="rId4" Type="http://schemas.openxmlformats.org/officeDocument/2006/relationships/tags" Target="../tags/tag823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tags" Target="../tags/tag832.xml"/><Relationship Id="rId3" Type="http://schemas.openxmlformats.org/officeDocument/2006/relationships/tags" Target="../tags/tag827.xml"/><Relationship Id="rId7" Type="http://schemas.openxmlformats.org/officeDocument/2006/relationships/tags" Target="../tags/tag831.xml"/><Relationship Id="rId12" Type="http://schemas.openxmlformats.org/officeDocument/2006/relationships/chart" Target="../charts/chart155.xml"/><Relationship Id="rId2" Type="http://schemas.openxmlformats.org/officeDocument/2006/relationships/tags" Target="../tags/tag826.xml"/><Relationship Id="rId1" Type="http://schemas.openxmlformats.org/officeDocument/2006/relationships/tags" Target="../tags/tag825.xml"/><Relationship Id="rId6" Type="http://schemas.openxmlformats.org/officeDocument/2006/relationships/tags" Target="../tags/tag830.xml"/><Relationship Id="rId11" Type="http://schemas.openxmlformats.org/officeDocument/2006/relationships/notesSlide" Target="../notesSlides/notesSlide97.xml"/><Relationship Id="rId5" Type="http://schemas.openxmlformats.org/officeDocument/2006/relationships/tags" Target="../tags/tag829.xml"/><Relationship Id="rId10" Type="http://schemas.openxmlformats.org/officeDocument/2006/relationships/slideLayout" Target="../slideLayouts/slideLayout54.xml"/><Relationship Id="rId4" Type="http://schemas.openxmlformats.org/officeDocument/2006/relationships/tags" Target="../tags/tag828.xml"/><Relationship Id="rId9" Type="http://schemas.openxmlformats.org/officeDocument/2006/relationships/tags" Target="../tags/tag833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836.xml"/><Relationship Id="rId7" Type="http://schemas.openxmlformats.org/officeDocument/2006/relationships/tags" Target="../tags/tag840.xml"/><Relationship Id="rId2" Type="http://schemas.openxmlformats.org/officeDocument/2006/relationships/tags" Target="../tags/tag835.xml"/><Relationship Id="rId1" Type="http://schemas.openxmlformats.org/officeDocument/2006/relationships/tags" Target="../tags/tag834.xml"/><Relationship Id="rId6" Type="http://schemas.openxmlformats.org/officeDocument/2006/relationships/tags" Target="../tags/tag839.xml"/><Relationship Id="rId5" Type="http://schemas.openxmlformats.org/officeDocument/2006/relationships/tags" Target="../tags/tag838.xml"/><Relationship Id="rId10" Type="http://schemas.openxmlformats.org/officeDocument/2006/relationships/chart" Target="../charts/chart156.xml"/><Relationship Id="rId4" Type="http://schemas.openxmlformats.org/officeDocument/2006/relationships/tags" Target="../tags/tag837.xml"/><Relationship Id="rId9" Type="http://schemas.openxmlformats.org/officeDocument/2006/relationships/notesSlide" Target="../notesSlides/notesSlide98.xml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9.xml"/><Relationship Id="rId3" Type="http://schemas.openxmlformats.org/officeDocument/2006/relationships/tags" Target="../tags/tag843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42.xml"/><Relationship Id="rId1" Type="http://schemas.openxmlformats.org/officeDocument/2006/relationships/tags" Target="../tags/tag841.xml"/><Relationship Id="rId6" Type="http://schemas.openxmlformats.org/officeDocument/2006/relationships/tags" Target="../tags/tag846.xml"/><Relationship Id="rId5" Type="http://schemas.openxmlformats.org/officeDocument/2006/relationships/tags" Target="../tags/tag845.xml"/><Relationship Id="rId4" Type="http://schemas.openxmlformats.org/officeDocument/2006/relationships/tags" Target="../tags/tag844.xml"/><Relationship Id="rId9" Type="http://schemas.openxmlformats.org/officeDocument/2006/relationships/chart" Target="../charts/chart157.xml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8.xml"/><Relationship Id="rId3" Type="http://schemas.openxmlformats.org/officeDocument/2006/relationships/tags" Target="../tags/tag849.xml"/><Relationship Id="rId7" Type="http://schemas.openxmlformats.org/officeDocument/2006/relationships/notesSlide" Target="../notesSlides/notesSlide100.xml"/><Relationship Id="rId2" Type="http://schemas.openxmlformats.org/officeDocument/2006/relationships/tags" Target="../tags/tag848.xml"/><Relationship Id="rId1" Type="http://schemas.openxmlformats.org/officeDocument/2006/relationships/tags" Target="../tags/tag847.xml"/><Relationship Id="rId6" Type="http://schemas.openxmlformats.org/officeDocument/2006/relationships/slideLayout" Target="../slideLayouts/slideLayout54.xml"/><Relationship Id="rId5" Type="http://schemas.openxmlformats.org/officeDocument/2006/relationships/tags" Target="../tags/tag851.xml"/><Relationship Id="rId4" Type="http://schemas.openxmlformats.org/officeDocument/2006/relationships/tags" Target="../tags/tag850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1.xml"/><Relationship Id="rId3" Type="http://schemas.openxmlformats.org/officeDocument/2006/relationships/tags" Target="../tags/tag854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53.xml"/><Relationship Id="rId1" Type="http://schemas.openxmlformats.org/officeDocument/2006/relationships/tags" Target="../tags/tag852.xml"/><Relationship Id="rId6" Type="http://schemas.openxmlformats.org/officeDocument/2006/relationships/tags" Target="../tags/tag857.xml"/><Relationship Id="rId5" Type="http://schemas.openxmlformats.org/officeDocument/2006/relationships/tags" Target="../tags/tag856.xml"/><Relationship Id="rId4" Type="http://schemas.openxmlformats.org/officeDocument/2006/relationships/tags" Target="../tags/tag855.xml"/><Relationship Id="rId9" Type="http://schemas.openxmlformats.org/officeDocument/2006/relationships/chart" Target="../charts/chart159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2.xml"/><Relationship Id="rId3" Type="http://schemas.openxmlformats.org/officeDocument/2006/relationships/tags" Target="../tags/tag860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59.xml"/><Relationship Id="rId1" Type="http://schemas.openxmlformats.org/officeDocument/2006/relationships/tags" Target="../tags/tag858.xml"/><Relationship Id="rId6" Type="http://schemas.openxmlformats.org/officeDocument/2006/relationships/tags" Target="../tags/tag863.xml"/><Relationship Id="rId5" Type="http://schemas.openxmlformats.org/officeDocument/2006/relationships/tags" Target="../tags/tag862.xml"/><Relationship Id="rId4" Type="http://schemas.openxmlformats.org/officeDocument/2006/relationships/tags" Target="../tags/tag861.xml"/><Relationship Id="rId9" Type="http://schemas.openxmlformats.org/officeDocument/2006/relationships/chart" Target="../charts/chart160.xm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3.xml"/><Relationship Id="rId3" Type="http://schemas.openxmlformats.org/officeDocument/2006/relationships/tags" Target="../tags/tag866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65.xml"/><Relationship Id="rId1" Type="http://schemas.openxmlformats.org/officeDocument/2006/relationships/tags" Target="../tags/tag864.xml"/><Relationship Id="rId6" Type="http://schemas.openxmlformats.org/officeDocument/2006/relationships/tags" Target="../tags/tag869.xml"/><Relationship Id="rId5" Type="http://schemas.openxmlformats.org/officeDocument/2006/relationships/tags" Target="../tags/tag868.xml"/><Relationship Id="rId4" Type="http://schemas.openxmlformats.org/officeDocument/2006/relationships/tags" Target="../tags/tag867.xml"/><Relationship Id="rId9" Type="http://schemas.openxmlformats.org/officeDocument/2006/relationships/chart" Target="../charts/chart161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2.xml"/><Relationship Id="rId3" Type="http://schemas.openxmlformats.org/officeDocument/2006/relationships/tags" Target="../tags/tag872.xml"/><Relationship Id="rId7" Type="http://schemas.openxmlformats.org/officeDocument/2006/relationships/notesSlide" Target="../notesSlides/notesSlide104.xml"/><Relationship Id="rId2" Type="http://schemas.openxmlformats.org/officeDocument/2006/relationships/tags" Target="../tags/tag871.xml"/><Relationship Id="rId1" Type="http://schemas.openxmlformats.org/officeDocument/2006/relationships/tags" Target="../tags/tag870.xml"/><Relationship Id="rId6" Type="http://schemas.openxmlformats.org/officeDocument/2006/relationships/slideLayout" Target="../slideLayouts/slideLayout54.xml"/><Relationship Id="rId5" Type="http://schemas.openxmlformats.org/officeDocument/2006/relationships/tags" Target="../tags/tag874.xml"/><Relationship Id="rId4" Type="http://schemas.openxmlformats.org/officeDocument/2006/relationships/tags" Target="../tags/tag87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02.xml"/><Relationship Id="rId13" Type="http://schemas.openxmlformats.org/officeDocument/2006/relationships/chart" Target="../charts/chart11.xml"/><Relationship Id="rId3" Type="http://schemas.openxmlformats.org/officeDocument/2006/relationships/tags" Target="../tags/tag97.xml"/><Relationship Id="rId7" Type="http://schemas.openxmlformats.org/officeDocument/2006/relationships/tags" Target="../tags/tag101.xml"/><Relationship Id="rId12" Type="http://schemas.openxmlformats.org/officeDocument/2006/relationships/notesSlide" Target="../notesSlides/notesSlide10.xml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6" Type="http://schemas.openxmlformats.org/officeDocument/2006/relationships/tags" Target="../tags/tag100.xml"/><Relationship Id="rId11" Type="http://schemas.openxmlformats.org/officeDocument/2006/relationships/slideLayout" Target="../slideLayouts/slideLayout27.xml"/><Relationship Id="rId5" Type="http://schemas.openxmlformats.org/officeDocument/2006/relationships/tags" Target="../tags/tag99.xml"/><Relationship Id="rId10" Type="http://schemas.openxmlformats.org/officeDocument/2006/relationships/tags" Target="../tags/tag104.xml"/><Relationship Id="rId4" Type="http://schemas.openxmlformats.org/officeDocument/2006/relationships/tags" Target="../tags/tag98.xml"/><Relationship Id="rId9" Type="http://schemas.openxmlformats.org/officeDocument/2006/relationships/tags" Target="../tags/tag103.xml"/><Relationship Id="rId14" Type="http://schemas.openxmlformats.org/officeDocument/2006/relationships/chart" Target="../charts/chart12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5.xml"/><Relationship Id="rId3" Type="http://schemas.openxmlformats.org/officeDocument/2006/relationships/tags" Target="../tags/tag877.xml"/><Relationship Id="rId7" Type="http://schemas.openxmlformats.org/officeDocument/2006/relationships/slideLayout" Target="../slideLayouts/slideLayout54.xml"/><Relationship Id="rId2" Type="http://schemas.openxmlformats.org/officeDocument/2006/relationships/tags" Target="../tags/tag876.xml"/><Relationship Id="rId1" Type="http://schemas.openxmlformats.org/officeDocument/2006/relationships/tags" Target="../tags/tag875.xml"/><Relationship Id="rId6" Type="http://schemas.openxmlformats.org/officeDocument/2006/relationships/tags" Target="../tags/tag880.xml"/><Relationship Id="rId5" Type="http://schemas.openxmlformats.org/officeDocument/2006/relationships/tags" Target="../tags/tag879.xml"/><Relationship Id="rId4" Type="http://schemas.openxmlformats.org/officeDocument/2006/relationships/tags" Target="../tags/tag878.xml"/><Relationship Id="rId9" Type="http://schemas.openxmlformats.org/officeDocument/2006/relationships/chart" Target="../charts/chart163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64.xml"/><Relationship Id="rId3" Type="http://schemas.openxmlformats.org/officeDocument/2006/relationships/tags" Target="../tags/tag883.xml"/><Relationship Id="rId7" Type="http://schemas.openxmlformats.org/officeDocument/2006/relationships/notesSlide" Target="../notesSlides/notesSlide106.xml"/><Relationship Id="rId2" Type="http://schemas.openxmlformats.org/officeDocument/2006/relationships/tags" Target="../tags/tag882.xml"/><Relationship Id="rId1" Type="http://schemas.openxmlformats.org/officeDocument/2006/relationships/tags" Target="../tags/tag881.xml"/><Relationship Id="rId6" Type="http://schemas.openxmlformats.org/officeDocument/2006/relationships/slideLayout" Target="../slideLayouts/slideLayout54.xml"/><Relationship Id="rId5" Type="http://schemas.openxmlformats.org/officeDocument/2006/relationships/tags" Target="../tags/tag885.xml"/><Relationship Id="rId4" Type="http://schemas.openxmlformats.org/officeDocument/2006/relationships/tags" Target="../tags/tag884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tags" Target="../tags/tag888.xml"/><Relationship Id="rId7" Type="http://schemas.openxmlformats.org/officeDocument/2006/relationships/tags" Target="../tags/tag892.xml"/><Relationship Id="rId2" Type="http://schemas.openxmlformats.org/officeDocument/2006/relationships/tags" Target="../tags/tag887.xml"/><Relationship Id="rId1" Type="http://schemas.openxmlformats.org/officeDocument/2006/relationships/tags" Target="../tags/tag886.xml"/><Relationship Id="rId6" Type="http://schemas.openxmlformats.org/officeDocument/2006/relationships/tags" Target="../tags/tag891.xml"/><Relationship Id="rId5" Type="http://schemas.openxmlformats.org/officeDocument/2006/relationships/tags" Target="../tags/tag890.xml"/><Relationship Id="rId10" Type="http://schemas.openxmlformats.org/officeDocument/2006/relationships/chart" Target="../charts/chart165.xml"/><Relationship Id="rId4" Type="http://schemas.openxmlformats.org/officeDocument/2006/relationships/tags" Target="../tags/tag889.xml"/><Relationship Id="rId9" Type="http://schemas.openxmlformats.org/officeDocument/2006/relationships/notesSlide" Target="../notesSlides/notesSlide107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tags" Target="../tags/tag900.xml"/><Relationship Id="rId3" Type="http://schemas.openxmlformats.org/officeDocument/2006/relationships/tags" Target="../tags/tag895.xml"/><Relationship Id="rId7" Type="http://schemas.openxmlformats.org/officeDocument/2006/relationships/tags" Target="../tags/tag899.xml"/><Relationship Id="rId2" Type="http://schemas.openxmlformats.org/officeDocument/2006/relationships/tags" Target="../tags/tag894.xml"/><Relationship Id="rId1" Type="http://schemas.openxmlformats.org/officeDocument/2006/relationships/tags" Target="../tags/tag893.xml"/><Relationship Id="rId6" Type="http://schemas.openxmlformats.org/officeDocument/2006/relationships/tags" Target="../tags/tag898.xml"/><Relationship Id="rId11" Type="http://schemas.openxmlformats.org/officeDocument/2006/relationships/chart" Target="../charts/chart166.xml"/><Relationship Id="rId5" Type="http://schemas.openxmlformats.org/officeDocument/2006/relationships/tags" Target="../tags/tag897.xml"/><Relationship Id="rId10" Type="http://schemas.openxmlformats.org/officeDocument/2006/relationships/notesSlide" Target="../notesSlides/notesSlide108.xml"/><Relationship Id="rId4" Type="http://schemas.openxmlformats.org/officeDocument/2006/relationships/tags" Target="../tags/tag896.xml"/><Relationship Id="rId9" Type="http://schemas.openxmlformats.org/officeDocument/2006/relationships/slideLayout" Target="../slideLayouts/slideLayout5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56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tags" Target="../tags/tag908.xml"/><Relationship Id="rId13" Type="http://schemas.openxmlformats.org/officeDocument/2006/relationships/tags" Target="../tags/tag913.xml"/><Relationship Id="rId3" Type="http://schemas.openxmlformats.org/officeDocument/2006/relationships/tags" Target="../tags/tag903.xml"/><Relationship Id="rId7" Type="http://schemas.openxmlformats.org/officeDocument/2006/relationships/tags" Target="../tags/tag907.xml"/><Relationship Id="rId12" Type="http://schemas.openxmlformats.org/officeDocument/2006/relationships/tags" Target="../tags/tag912.xml"/><Relationship Id="rId17" Type="http://schemas.openxmlformats.org/officeDocument/2006/relationships/chart" Target="../charts/chart167.xml"/><Relationship Id="rId2" Type="http://schemas.openxmlformats.org/officeDocument/2006/relationships/tags" Target="../tags/tag902.xml"/><Relationship Id="rId16" Type="http://schemas.openxmlformats.org/officeDocument/2006/relationships/notesSlide" Target="../notesSlides/notesSlide110.xml"/><Relationship Id="rId1" Type="http://schemas.openxmlformats.org/officeDocument/2006/relationships/tags" Target="../tags/tag901.xml"/><Relationship Id="rId6" Type="http://schemas.openxmlformats.org/officeDocument/2006/relationships/tags" Target="../tags/tag906.xml"/><Relationship Id="rId11" Type="http://schemas.openxmlformats.org/officeDocument/2006/relationships/tags" Target="../tags/tag911.xml"/><Relationship Id="rId5" Type="http://schemas.openxmlformats.org/officeDocument/2006/relationships/tags" Target="../tags/tag905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910.xml"/><Relationship Id="rId4" Type="http://schemas.openxmlformats.org/officeDocument/2006/relationships/tags" Target="../tags/tag904.xml"/><Relationship Id="rId9" Type="http://schemas.openxmlformats.org/officeDocument/2006/relationships/tags" Target="../tags/tag909.xml"/><Relationship Id="rId14" Type="http://schemas.openxmlformats.org/officeDocument/2006/relationships/tags" Target="../tags/tag914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tags" Target="../tags/tag922.xml"/><Relationship Id="rId13" Type="http://schemas.openxmlformats.org/officeDocument/2006/relationships/tags" Target="../tags/tag927.xml"/><Relationship Id="rId3" Type="http://schemas.openxmlformats.org/officeDocument/2006/relationships/tags" Target="../tags/tag917.xml"/><Relationship Id="rId7" Type="http://schemas.openxmlformats.org/officeDocument/2006/relationships/tags" Target="../tags/tag921.xml"/><Relationship Id="rId12" Type="http://schemas.openxmlformats.org/officeDocument/2006/relationships/tags" Target="../tags/tag926.xml"/><Relationship Id="rId17" Type="http://schemas.openxmlformats.org/officeDocument/2006/relationships/chart" Target="../charts/chart168.xml"/><Relationship Id="rId2" Type="http://schemas.openxmlformats.org/officeDocument/2006/relationships/tags" Target="../tags/tag916.xml"/><Relationship Id="rId16" Type="http://schemas.openxmlformats.org/officeDocument/2006/relationships/notesSlide" Target="../notesSlides/notesSlide111.xml"/><Relationship Id="rId1" Type="http://schemas.openxmlformats.org/officeDocument/2006/relationships/tags" Target="../tags/tag915.xml"/><Relationship Id="rId6" Type="http://schemas.openxmlformats.org/officeDocument/2006/relationships/tags" Target="../tags/tag920.xml"/><Relationship Id="rId11" Type="http://schemas.openxmlformats.org/officeDocument/2006/relationships/tags" Target="../tags/tag925.xml"/><Relationship Id="rId5" Type="http://schemas.openxmlformats.org/officeDocument/2006/relationships/tags" Target="../tags/tag919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924.xml"/><Relationship Id="rId4" Type="http://schemas.openxmlformats.org/officeDocument/2006/relationships/tags" Target="../tags/tag918.xml"/><Relationship Id="rId9" Type="http://schemas.openxmlformats.org/officeDocument/2006/relationships/tags" Target="../tags/tag923.xml"/><Relationship Id="rId14" Type="http://schemas.openxmlformats.org/officeDocument/2006/relationships/tags" Target="../tags/tag928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tags" Target="../tags/tag936.xml"/><Relationship Id="rId13" Type="http://schemas.openxmlformats.org/officeDocument/2006/relationships/slideLayout" Target="../slideLayouts/slideLayout13.xml"/><Relationship Id="rId3" Type="http://schemas.openxmlformats.org/officeDocument/2006/relationships/tags" Target="../tags/tag931.xml"/><Relationship Id="rId7" Type="http://schemas.openxmlformats.org/officeDocument/2006/relationships/tags" Target="../tags/tag935.xml"/><Relationship Id="rId12" Type="http://schemas.openxmlformats.org/officeDocument/2006/relationships/tags" Target="../tags/tag940.xml"/><Relationship Id="rId2" Type="http://schemas.openxmlformats.org/officeDocument/2006/relationships/tags" Target="../tags/tag930.xml"/><Relationship Id="rId1" Type="http://schemas.openxmlformats.org/officeDocument/2006/relationships/tags" Target="../tags/tag929.xml"/><Relationship Id="rId6" Type="http://schemas.openxmlformats.org/officeDocument/2006/relationships/tags" Target="../tags/tag934.xml"/><Relationship Id="rId11" Type="http://schemas.openxmlformats.org/officeDocument/2006/relationships/tags" Target="../tags/tag939.xml"/><Relationship Id="rId5" Type="http://schemas.openxmlformats.org/officeDocument/2006/relationships/tags" Target="../tags/tag933.xml"/><Relationship Id="rId15" Type="http://schemas.openxmlformats.org/officeDocument/2006/relationships/chart" Target="../charts/chart169.xml"/><Relationship Id="rId10" Type="http://schemas.openxmlformats.org/officeDocument/2006/relationships/tags" Target="../tags/tag938.xml"/><Relationship Id="rId4" Type="http://schemas.openxmlformats.org/officeDocument/2006/relationships/tags" Target="../tags/tag932.xml"/><Relationship Id="rId9" Type="http://schemas.openxmlformats.org/officeDocument/2006/relationships/tags" Target="../tags/tag937.xml"/><Relationship Id="rId14" Type="http://schemas.openxmlformats.org/officeDocument/2006/relationships/notesSlide" Target="../notesSlides/notesSlide11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tags" Target="../tags/tag948.xml"/><Relationship Id="rId3" Type="http://schemas.openxmlformats.org/officeDocument/2006/relationships/tags" Target="../tags/tag943.xml"/><Relationship Id="rId7" Type="http://schemas.openxmlformats.org/officeDocument/2006/relationships/tags" Target="../tags/tag947.xml"/><Relationship Id="rId2" Type="http://schemas.openxmlformats.org/officeDocument/2006/relationships/tags" Target="../tags/tag942.xml"/><Relationship Id="rId1" Type="http://schemas.openxmlformats.org/officeDocument/2006/relationships/tags" Target="../tags/tag941.xml"/><Relationship Id="rId6" Type="http://schemas.openxmlformats.org/officeDocument/2006/relationships/tags" Target="../tags/tag946.xml"/><Relationship Id="rId11" Type="http://schemas.openxmlformats.org/officeDocument/2006/relationships/image" Target="../media/image56.png"/><Relationship Id="rId5" Type="http://schemas.openxmlformats.org/officeDocument/2006/relationships/tags" Target="../tags/tag945.xml"/><Relationship Id="rId10" Type="http://schemas.openxmlformats.org/officeDocument/2006/relationships/chart" Target="../charts/chart170.xml"/><Relationship Id="rId4" Type="http://schemas.openxmlformats.org/officeDocument/2006/relationships/tags" Target="../tags/tag944.xml"/><Relationship Id="rId9" Type="http://schemas.openxmlformats.org/officeDocument/2006/relationships/slideLayout" Target="../slideLayouts/slideLayout3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12.xml"/><Relationship Id="rId13" Type="http://schemas.openxmlformats.org/officeDocument/2006/relationships/notesSlide" Target="../notesSlides/notesSlide11.xml"/><Relationship Id="rId3" Type="http://schemas.openxmlformats.org/officeDocument/2006/relationships/tags" Target="../tags/tag107.xml"/><Relationship Id="rId7" Type="http://schemas.openxmlformats.org/officeDocument/2006/relationships/tags" Target="../tags/tag111.xml"/><Relationship Id="rId12" Type="http://schemas.openxmlformats.org/officeDocument/2006/relationships/slideLayout" Target="../slideLayouts/slideLayout26.xml"/><Relationship Id="rId2" Type="http://schemas.openxmlformats.org/officeDocument/2006/relationships/tags" Target="../tags/tag106.xml"/><Relationship Id="rId1" Type="http://schemas.openxmlformats.org/officeDocument/2006/relationships/tags" Target="../tags/tag105.xml"/><Relationship Id="rId6" Type="http://schemas.openxmlformats.org/officeDocument/2006/relationships/tags" Target="../tags/tag110.xml"/><Relationship Id="rId11" Type="http://schemas.openxmlformats.org/officeDocument/2006/relationships/tags" Target="../tags/tag115.xml"/><Relationship Id="rId5" Type="http://schemas.openxmlformats.org/officeDocument/2006/relationships/tags" Target="../tags/tag109.xml"/><Relationship Id="rId15" Type="http://schemas.openxmlformats.org/officeDocument/2006/relationships/chart" Target="../charts/chart14.xml"/><Relationship Id="rId10" Type="http://schemas.openxmlformats.org/officeDocument/2006/relationships/tags" Target="../tags/tag114.xml"/><Relationship Id="rId4" Type="http://schemas.openxmlformats.org/officeDocument/2006/relationships/tags" Target="../tags/tag108.xml"/><Relationship Id="rId9" Type="http://schemas.openxmlformats.org/officeDocument/2006/relationships/tags" Target="../tags/tag113.xml"/><Relationship Id="rId14" Type="http://schemas.openxmlformats.org/officeDocument/2006/relationships/chart" Target="../charts/chart13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2.xml"/><Relationship Id="rId2" Type="http://schemas.openxmlformats.org/officeDocument/2006/relationships/chart" Target="../charts/chart171.xml"/><Relationship Id="rId1" Type="http://schemas.openxmlformats.org/officeDocument/2006/relationships/slideLayout" Target="../slideLayouts/slideLayout30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chart" Target="../charts/chart173.xml"/><Relationship Id="rId1" Type="http://schemas.openxmlformats.org/officeDocument/2006/relationships/slideLayout" Target="../slideLayouts/slideLayout30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30.xml"/><Relationship Id="rId5" Type="http://schemas.openxmlformats.org/officeDocument/2006/relationships/hyperlink" Target="https://academic.oup.com/eurheartj/advance-article/doi/10.1093/eurheartj/ehae466/7741182?searchresult=1" TargetMode="External"/><Relationship Id="rId4" Type="http://schemas.openxmlformats.org/officeDocument/2006/relationships/image" Target="../media/image60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tags" Target="../tags/tag951.xml"/><Relationship Id="rId7" Type="http://schemas.openxmlformats.org/officeDocument/2006/relationships/slideLayout" Target="../slideLayouts/slideLayout30.xml"/><Relationship Id="rId2" Type="http://schemas.openxmlformats.org/officeDocument/2006/relationships/tags" Target="../tags/tag950.xml"/><Relationship Id="rId1" Type="http://schemas.openxmlformats.org/officeDocument/2006/relationships/tags" Target="../tags/tag949.xml"/><Relationship Id="rId6" Type="http://schemas.openxmlformats.org/officeDocument/2006/relationships/tags" Target="../tags/tag954.xml"/><Relationship Id="rId5" Type="http://schemas.openxmlformats.org/officeDocument/2006/relationships/tags" Target="../tags/tag953.xml"/><Relationship Id="rId4" Type="http://schemas.openxmlformats.org/officeDocument/2006/relationships/tags" Target="../tags/tag952.xml"/><Relationship Id="rId9" Type="http://schemas.openxmlformats.org/officeDocument/2006/relationships/chart" Target="../charts/chart174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tags" Target="../tags/tag957.xml"/><Relationship Id="rId2" Type="http://schemas.openxmlformats.org/officeDocument/2006/relationships/tags" Target="../tags/tag956.xml"/><Relationship Id="rId1" Type="http://schemas.openxmlformats.org/officeDocument/2006/relationships/tags" Target="../tags/tag955.xml"/><Relationship Id="rId4" Type="http://schemas.openxmlformats.org/officeDocument/2006/relationships/slideLayout" Target="../slideLayouts/slideLayout30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tags" Target="../tags/tag960.xml"/><Relationship Id="rId2" Type="http://schemas.openxmlformats.org/officeDocument/2006/relationships/tags" Target="../tags/tag959.xml"/><Relationship Id="rId1" Type="http://schemas.openxmlformats.org/officeDocument/2006/relationships/tags" Target="../tags/tag958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61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tags" Target="../tags/tag964.xml"/><Relationship Id="rId2" Type="http://schemas.openxmlformats.org/officeDocument/2006/relationships/tags" Target="../tags/tag963.xml"/><Relationship Id="rId1" Type="http://schemas.openxmlformats.org/officeDocument/2006/relationships/tags" Target="../tags/tag962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6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tags" Target="../tags/tag968.xml"/><Relationship Id="rId2" Type="http://schemas.openxmlformats.org/officeDocument/2006/relationships/tags" Target="../tags/tag967.xml"/><Relationship Id="rId1" Type="http://schemas.openxmlformats.org/officeDocument/2006/relationships/tags" Target="../tags/tag966.xml"/><Relationship Id="rId6" Type="http://schemas.openxmlformats.org/officeDocument/2006/relationships/chart" Target="../charts/chart175.xml"/><Relationship Id="rId5" Type="http://schemas.openxmlformats.org/officeDocument/2006/relationships/slideLayout" Target="../slideLayouts/slideLayout34.xml"/><Relationship Id="rId4" Type="http://schemas.openxmlformats.org/officeDocument/2006/relationships/tags" Target="../tags/tag969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tags" Target="../tags/tag972.xml"/><Relationship Id="rId7" Type="http://schemas.openxmlformats.org/officeDocument/2006/relationships/chart" Target="../charts/chart177.xml"/><Relationship Id="rId2" Type="http://schemas.openxmlformats.org/officeDocument/2006/relationships/tags" Target="../tags/tag971.xml"/><Relationship Id="rId1" Type="http://schemas.openxmlformats.org/officeDocument/2006/relationships/tags" Target="../tags/tag970.xml"/><Relationship Id="rId6" Type="http://schemas.openxmlformats.org/officeDocument/2006/relationships/chart" Target="../charts/chart176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7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tags" Target="../tags/tag976.xml"/><Relationship Id="rId2" Type="http://schemas.openxmlformats.org/officeDocument/2006/relationships/tags" Target="../tags/tag975.xml"/><Relationship Id="rId1" Type="http://schemas.openxmlformats.org/officeDocument/2006/relationships/tags" Target="../tags/tag974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7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23.xml"/><Relationship Id="rId13" Type="http://schemas.openxmlformats.org/officeDocument/2006/relationships/chart" Target="../charts/chart16.xml"/><Relationship Id="rId3" Type="http://schemas.openxmlformats.org/officeDocument/2006/relationships/tags" Target="../tags/tag118.xml"/><Relationship Id="rId7" Type="http://schemas.openxmlformats.org/officeDocument/2006/relationships/tags" Target="../tags/tag122.xml"/><Relationship Id="rId12" Type="http://schemas.openxmlformats.org/officeDocument/2006/relationships/chart" Target="../charts/chart15.xml"/><Relationship Id="rId2" Type="http://schemas.openxmlformats.org/officeDocument/2006/relationships/tags" Target="../tags/tag117.xml"/><Relationship Id="rId1" Type="http://schemas.openxmlformats.org/officeDocument/2006/relationships/tags" Target="../tags/tag116.xml"/><Relationship Id="rId6" Type="http://schemas.openxmlformats.org/officeDocument/2006/relationships/tags" Target="../tags/tag121.xml"/><Relationship Id="rId11" Type="http://schemas.openxmlformats.org/officeDocument/2006/relationships/notesSlide" Target="../notesSlides/notesSlide12.xml"/><Relationship Id="rId5" Type="http://schemas.openxmlformats.org/officeDocument/2006/relationships/tags" Target="../tags/tag120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119.xml"/><Relationship Id="rId9" Type="http://schemas.openxmlformats.org/officeDocument/2006/relationships/tags" Target="../tags/tag124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8.xml"/><Relationship Id="rId3" Type="http://schemas.openxmlformats.org/officeDocument/2006/relationships/tags" Target="../tags/tag980.xml"/><Relationship Id="rId7" Type="http://schemas.openxmlformats.org/officeDocument/2006/relationships/slideLayout" Target="../slideLayouts/slideLayout30.xml"/><Relationship Id="rId2" Type="http://schemas.openxmlformats.org/officeDocument/2006/relationships/tags" Target="../tags/tag979.xml"/><Relationship Id="rId1" Type="http://schemas.openxmlformats.org/officeDocument/2006/relationships/tags" Target="../tags/tag978.xml"/><Relationship Id="rId6" Type="http://schemas.openxmlformats.org/officeDocument/2006/relationships/tags" Target="../tags/tag983.xml"/><Relationship Id="rId5" Type="http://schemas.openxmlformats.org/officeDocument/2006/relationships/tags" Target="../tags/tag982.xml"/><Relationship Id="rId4" Type="http://schemas.openxmlformats.org/officeDocument/2006/relationships/tags" Target="../tags/tag98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tags" Target="../tags/tag986.xml"/><Relationship Id="rId2" Type="http://schemas.openxmlformats.org/officeDocument/2006/relationships/tags" Target="../tags/tag985.xml"/><Relationship Id="rId1" Type="http://schemas.openxmlformats.org/officeDocument/2006/relationships/tags" Target="../tags/tag984.xml"/><Relationship Id="rId6" Type="http://schemas.openxmlformats.org/officeDocument/2006/relationships/notesSlide" Target="../notesSlides/notesSlide113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8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tags" Target="../tags/tag990.xml"/><Relationship Id="rId7" Type="http://schemas.openxmlformats.org/officeDocument/2006/relationships/chart" Target="../charts/chart180.xml"/><Relationship Id="rId2" Type="http://schemas.openxmlformats.org/officeDocument/2006/relationships/tags" Target="../tags/tag989.xml"/><Relationship Id="rId1" Type="http://schemas.openxmlformats.org/officeDocument/2006/relationships/tags" Target="../tags/tag988.xml"/><Relationship Id="rId6" Type="http://schemas.openxmlformats.org/officeDocument/2006/relationships/chart" Target="../charts/chart179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91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tags" Target="../tags/tag994.xml"/><Relationship Id="rId7" Type="http://schemas.openxmlformats.org/officeDocument/2006/relationships/chart" Target="../charts/chart182.xml"/><Relationship Id="rId2" Type="http://schemas.openxmlformats.org/officeDocument/2006/relationships/tags" Target="../tags/tag993.xml"/><Relationship Id="rId1" Type="http://schemas.openxmlformats.org/officeDocument/2006/relationships/tags" Target="../tags/tag992.xml"/><Relationship Id="rId6" Type="http://schemas.openxmlformats.org/officeDocument/2006/relationships/chart" Target="../charts/chart181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995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tags" Target="../tags/tag998.xml"/><Relationship Id="rId2" Type="http://schemas.openxmlformats.org/officeDocument/2006/relationships/tags" Target="../tags/tag997.xml"/><Relationship Id="rId1" Type="http://schemas.openxmlformats.org/officeDocument/2006/relationships/tags" Target="../tags/tag996.xml"/><Relationship Id="rId6" Type="http://schemas.openxmlformats.org/officeDocument/2006/relationships/slideLayout" Target="../slideLayouts/slideLayout30.xml"/><Relationship Id="rId5" Type="http://schemas.openxmlformats.org/officeDocument/2006/relationships/tags" Target="../tags/tag1000.xml"/><Relationship Id="rId4" Type="http://schemas.openxmlformats.org/officeDocument/2006/relationships/tags" Target="../tags/tag999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tags" Target="../tags/tag1003.xml"/><Relationship Id="rId2" Type="http://schemas.openxmlformats.org/officeDocument/2006/relationships/tags" Target="../tags/tag1002.xml"/><Relationship Id="rId1" Type="http://schemas.openxmlformats.org/officeDocument/2006/relationships/tags" Target="../tags/tag1001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1004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tags" Target="../tags/tag1007.xml"/><Relationship Id="rId7" Type="http://schemas.openxmlformats.org/officeDocument/2006/relationships/chart" Target="../charts/chart184.xml"/><Relationship Id="rId2" Type="http://schemas.openxmlformats.org/officeDocument/2006/relationships/tags" Target="../tags/tag1006.xml"/><Relationship Id="rId1" Type="http://schemas.openxmlformats.org/officeDocument/2006/relationships/tags" Target="../tags/tag1005.xml"/><Relationship Id="rId6" Type="http://schemas.openxmlformats.org/officeDocument/2006/relationships/chart" Target="../charts/chart183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1008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tags" Target="../tags/tag1011.xml"/><Relationship Id="rId7" Type="http://schemas.openxmlformats.org/officeDocument/2006/relationships/chart" Target="../charts/chart186.xml"/><Relationship Id="rId2" Type="http://schemas.openxmlformats.org/officeDocument/2006/relationships/tags" Target="../tags/tag1010.xml"/><Relationship Id="rId1" Type="http://schemas.openxmlformats.org/officeDocument/2006/relationships/tags" Target="../tags/tag1009.xml"/><Relationship Id="rId6" Type="http://schemas.openxmlformats.org/officeDocument/2006/relationships/chart" Target="../charts/chart185.xml"/><Relationship Id="rId5" Type="http://schemas.openxmlformats.org/officeDocument/2006/relationships/slideLayout" Target="../slideLayouts/slideLayout30.xml"/><Relationship Id="rId4" Type="http://schemas.openxmlformats.org/officeDocument/2006/relationships/tags" Target="../tags/tag101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13.xml"/><Relationship Id="rId4" Type="http://schemas.openxmlformats.org/officeDocument/2006/relationships/chart" Target="../charts/chart18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32.xml"/><Relationship Id="rId13" Type="http://schemas.openxmlformats.org/officeDocument/2006/relationships/chart" Target="../charts/chart17.xml"/><Relationship Id="rId3" Type="http://schemas.openxmlformats.org/officeDocument/2006/relationships/tags" Target="../tags/tag127.xml"/><Relationship Id="rId7" Type="http://schemas.openxmlformats.org/officeDocument/2006/relationships/tags" Target="../tags/tag131.xml"/><Relationship Id="rId12" Type="http://schemas.openxmlformats.org/officeDocument/2006/relationships/notesSlide" Target="../notesSlides/notesSlide13.xml"/><Relationship Id="rId2" Type="http://schemas.openxmlformats.org/officeDocument/2006/relationships/tags" Target="../tags/tag126.xml"/><Relationship Id="rId1" Type="http://schemas.openxmlformats.org/officeDocument/2006/relationships/tags" Target="../tags/tag125.xml"/><Relationship Id="rId6" Type="http://schemas.openxmlformats.org/officeDocument/2006/relationships/tags" Target="../tags/tag130.xml"/><Relationship Id="rId11" Type="http://schemas.openxmlformats.org/officeDocument/2006/relationships/slideLayout" Target="../slideLayouts/slideLayout27.xml"/><Relationship Id="rId5" Type="http://schemas.openxmlformats.org/officeDocument/2006/relationships/tags" Target="../tags/tag129.xml"/><Relationship Id="rId10" Type="http://schemas.openxmlformats.org/officeDocument/2006/relationships/tags" Target="../tags/tag134.xml"/><Relationship Id="rId4" Type="http://schemas.openxmlformats.org/officeDocument/2006/relationships/tags" Target="../tags/tag128.xml"/><Relationship Id="rId9" Type="http://schemas.openxmlformats.org/officeDocument/2006/relationships/tags" Target="../tags/tag133.xml"/><Relationship Id="rId14" Type="http://schemas.openxmlformats.org/officeDocument/2006/relationships/chart" Target="../charts/chart18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tags" Target="../tags/tag1016.xml"/><Relationship Id="rId7" Type="http://schemas.openxmlformats.org/officeDocument/2006/relationships/chart" Target="../charts/chart189.xml"/><Relationship Id="rId2" Type="http://schemas.openxmlformats.org/officeDocument/2006/relationships/tags" Target="../tags/tag1015.xml"/><Relationship Id="rId1" Type="http://schemas.openxmlformats.org/officeDocument/2006/relationships/tags" Target="../tags/tag1014.xml"/><Relationship Id="rId6" Type="http://schemas.openxmlformats.org/officeDocument/2006/relationships/chart" Target="../charts/chart188.xml"/><Relationship Id="rId5" Type="http://schemas.openxmlformats.org/officeDocument/2006/relationships/notesSlide" Target="../notesSlides/notesSlide115.xml"/><Relationship Id="rId4" Type="http://schemas.openxmlformats.org/officeDocument/2006/relationships/slideLayout" Target="../slideLayouts/slideLayout13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tags" Target="../tags/tag1024.xml"/><Relationship Id="rId3" Type="http://schemas.openxmlformats.org/officeDocument/2006/relationships/tags" Target="../tags/tag1019.xml"/><Relationship Id="rId7" Type="http://schemas.openxmlformats.org/officeDocument/2006/relationships/tags" Target="../tags/tag1023.xml"/><Relationship Id="rId12" Type="http://schemas.openxmlformats.org/officeDocument/2006/relationships/chart" Target="../charts/chart191.xml"/><Relationship Id="rId2" Type="http://schemas.openxmlformats.org/officeDocument/2006/relationships/tags" Target="../tags/tag1018.xml"/><Relationship Id="rId1" Type="http://schemas.openxmlformats.org/officeDocument/2006/relationships/tags" Target="../tags/tag1017.xml"/><Relationship Id="rId6" Type="http://schemas.openxmlformats.org/officeDocument/2006/relationships/tags" Target="../tags/tag1022.xml"/><Relationship Id="rId11" Type="http://schemas.openxmlformats.org/officeDocument/2006/relationships/chart" Target="../charts/chart190.xml"/><Relationship Id="rId5" Type="http://schemas.openxmlformats.org/officeDocument/2006/relationships/tags" Target="../tags/tag1021.xml"/><Relationship Id="rId10" Type="http://schemas.openxmlformats.org/officeDocument/2006/relationships/notesSlide" Target="../notesSlides/notesSlide116.xml"/><Relationship Id="rId4" Type="http://schemas.openxmlformats.org/officeDocument/2006/relationships/tags" Target="../tags/tag1020.xml"/><Relationship Id="rId9" Type="http://schemas.openxmlformats.org/officeDocument/2006/relationships/slideLayout" Target="../slideLayouts/slideLayout13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tags" Target="../tags/tag1032.xml"/><Relationship Id="rId3" Type="http://schemas.openxmlformats.org/officeDocument/2006/relationships/tags" Target="../tags/tag1027.xml"/><Relationship Id="rId7" Type="http://schemas.openxmlformats.org/officeDocument/2006/relationships/tags" Target="../tags/tag1031.xml"/><Relationship Id="rId12" Type="http://schemas.openxmlformats.org/officeDocument/2006/relationships/chart" Target="../charts/chart193.xml"/><Relationship Id="rId2" Type="http://schemas.openxmlformats.org/officeDocument/2006/relationships/tags" Target="../tags/tag1026.xml"/><Relationship Id="rId1" Type="http://schemas.openxmlformats.org/officeDocument/2006/relationships/tags" Target="../tags/tag1025.xml"/><Relationship Id="rId6" Type="http://schemas.openxmlformats.org/officeDocument/2006/relationships/tags" Target="../tags/tag1030.xml"/><Relationship Id="rId11" Type="http://schemas.openxmlformats.org/officeDocument/2006/relationships/chart" Target="../charts/chart192.xml"/><Relationship Id="rId5" Type="http://schemas.openxmlformats.org/officeDocument/2006/relationships/tags" Target="../tags/tag1029.xml"/><Relationship Id="rId10" Type="http://schemas.openxmlformats.org/officeDocument/2006/relationships/notesSlide" Target="../notesSlides/notesSlide117.xml"/><Relationship Id="rId4" Type="http://schemas.openxmlformats.org/officeDocument/2006/relationships/tags" Target="../tags/tag1028.xml"/><Relationship Id="rId9" Type="http://schemas.openxmlformats.org/officeDocument/2006/relationships/slideLayout" Target="../slideLayouts/slideLayout13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tags" Target="../tags/tag1035.xml"/><Relationship Id="rId2" Type="http://schemas.openxmlformats.org/officeDocument/2006/relationships/tags" Target="../tags/tag1034.xml"/><Relationship Id="rId1" Type="http://schemas.openxmlformats.org/officeDocument/2006/relationships/tags" Target="../tags/tag1033.xml"/><Relationship Id="rId6" Type="http://schemas.openxmlformats.org/officeDocument/2006/relationships/notesSlide" Target="../notesSlides/notesSlide118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036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4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3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5.xml"/><Relationship Id="rId1" Type="http://schemas.openxmlformats.org/officeDocument/2006/relationships/slideLayout" Target="../slideLayouts/slideLayout13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6.xml"/><Relationship Id="rId7" Type="http://schemas.openxmlformats.org/officeDocument/2006/relationships/chart" Target="../charts/chart200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3.xml"/><Relationship Id="rId6" Type="http://schemas.openxmlformats.org/officeDocument/2006/relationships/chart" Target="../charts/chart199.xml"/><Relationship Id="rId5" Type="http://schemas.openxmlformats.org/officeDocument/2006/relationships/chart" Target="../charts/chart198.xml"/><Relationship Id="rId4" Type="http://schemas.openxmlformats.org/officeDocument/2006/relationships/chart" Target="../charts/chart197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tags" Target="../tags/tag1039.xml"/><Relationship Id="rId2" Type="http://schemas.openxmlformats.org/officeDocument/2006/relationships/tags" Target="../tags/tag1038.xml"/><Relationship Id="rId1" Type="http://schemas.openxmlformats.org/officeDocument/2006/relationships/tags" Target="../tags/tag1037.xml"/><Relationship Id="rId6" Type="http://schemas.openxmlformats.org/officeDocument/2006/relationships/chart" Target="../charts/chart201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040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tags" Target="../tags/tag1043.xml"/><Relationship Id="rId7" Type="http://schemas.openxmlformats.org/officeDocument/2006/relationships/tags" Target="../tags/tag1047.xml"/><Relationship Id="rId2" Type="http://schemas.openxmlformats.org/officeDocument/2006/relationships/tags" Target="../tags/tag1042.xml"/><Relationship Id="rId1" Type="http://schemas.openxmlformats.org/officeDocument/2006/relationships/tags" Target="../tags/tag1041.xml"/><Relationship Id="rId6" Type="http://schemas.openxmlformats.org/officeDocument/2006/relationships/tags" Target="../tags/tag1046.xml"/><Relationship Id="rId5" Type="http://schemas.openxmlformats.org/officeDocument/2006/relationships/tags" Target="../tags/tag1045.xml"/><Relationship Id="rId10" Type="http://schemas.openxmlformats.org/officeDocument/2006/relationships/chart" Target="../charts/chart203.xml"/><Relationship Id="rId4" Type="http://schemas.openxmlformats.org/officeDocument/2006/relationships/tags" Target="../tags/tag1044.xml"/><Relationship Id="rId9" Type="http://schemas.openxmlformats.org/officeDocument/2006/relationships/chart" Target="../charts/chart20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142.xml"/><Relationship Id="rId13" Type="http://schemas.openxmlformats.org/officeDocument/2006/relationships/chart" Target="../charts/chart20.xml"/><Relationship Id="rId3" Type="http://schemas.openxmlformats.org/officeDocument/2006/relationships/tags" Target="../tags/tag137.xml"/><Relationship Id="rId7" Type="http://schemas.openxmlformats.org/officeDocument/2006/relationships/tags" Target="../tags/tag141.xml"/><Relationship Id="rId12" Type="http://schemas.openxmlformats.org/officeDocument/2006/relationships/chart" Target="../charts/chart19.xml"/><Relationship Id="rId2" Type="http://schemas.openxmlformats.org/officeDocument/2006/relationships/tags" Target="../tags/tag136.xml"/><Relationship Id="rId1" Type="http://schemas.openxmlformats.org/officeDocument/2006/relationships/tags" Target="../tags/tag135.xml"/><Relationship Id="rId6" Type="http://schemas.openxmlformats.org/officeDocument/2006/relationships/tags" Target="../tags/tag140.xml"/><Relationship Id="rId11" Type="http://schemas.openxmlformats.org/officeDocument/2006/relationships/notesSlide" Target="../notesSlides/notesSlide14.xml"/><Relationship Id="rId5" Type="http://schemas.openxmlformats.org/officeDocument/2006/relationships/tags" Target="../tags/tag139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138.xml"/><Relationship Id="rId9" Type="http://schemas.openxmlformats.org/officeDocument/2006/relationships/tags" Target="../tags/tag143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tags" Target="../tags/tag1055.xml"/><Relationship Id="rId3" Type="http://schemas.openxmlformats.org/officeDocument/2006/relationships/tags" Target="../tags/tag1050.xml"/><Relationship Id="rId7" Type="http://schemas.openxmlformats.org/officeDocument/2006/relationships/tags" Target="../tags/tag1054.xml"/><Relationship Id="rId12" Type="http://schemas.openxmlformats.org/officeDocument/2006/relationships/image" Target="../media/image62.jpeg"/><Relationship Id="rId2" Type="http://schemas.openxmlformats.org/officeDocument/2006/relationships/tags" Target="../tags/tag1049.xml"/><Relationship Id="rId1" Type="http://schemas.openxmlformats.org/officeDocument/2006/relationships/tags" Target="../tags/tag1048.xml"/><Relationship Id="rId6" Type="http://schemas.openxmlformats.org/officeDocument/2006/relationships/tags" Target="../tags/tag1053.xml"/><Relationship Id="rId11" Type="http://schemas.openxmlformats.org/officeDocument/2006/relationships/chart" Target="../charts/chart204.xml"/><Relationship Id="rId5" Type="http://schemas.openxmlformats.org/officeDocument/2006/relationships/tags" Target="../tags/tag1052.xml"/><Relationship Id="rId10" Type="http://schemas.openxmlformats.org/officeDocument/2006/relationships/notesSlide" Target="../notesSlides/notesSlide121.xml"/><Relationship Id="rId4" Type="http://schemas.openxmlformats.org/officeDocument/2006/relationships/tags" Target="../tags/tag1051.xml"/><Relationship Id="rId9" Type="http://schemas.openxmlformats.org/officeDocument/2006/relationships/slideLayout" Target="../slideLayouts/slideLayout13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tags" Target="../tags/tag1063.xml"/><Relationship Id="rId13" Type="http://schemas.openxmlformats.org/officeDocument/2006/relationships/tags" Target="../tags/tag1068.xml"/><Relationship Id="rId18" Type="http://schemas.openxmlformats.org/officeDocument/2006/relationships/notesSlide" Target="../notesSlides/notesSlide122.xml"/><Relationship Id="rId3" Type="http://schemas.openxmlformats.org/officeDocument/2006/relationships/tags" Target="../tags/tag1058.xml"/><Relationship Id="rId7" Type="http://schemas.openxmlformats.org/officeDocument/2006/relationships/tags" Target="../tags/tag1062.xml"/><Relationship Id="rId12" Type="http://schemas.openxmlformats.org/officeDocument/2006/relationships/tags" Target="../tags/tag1067.xml"/><Relationship Id="rId17" Type="http://schemas.openxmlformats.org/officeDocument/2006/relationships/slideLayout" Target="../slideLayouts/slideLayout13.xml"/><Relationship Id="rId2" Type="http://schemas.openxmlformats.org/officeDocument/2006/relationships/tags" Target="../tags/tag1057.xml"/><Relationship Id="rId16" Type="http://schemas.openxmlformats.org/officeDocument/2006/relationships/tags" Target="../tags/tag1071.xml"/><Relationship Id="rId20" Type="http://schemas.openxmlformats.org/officeDocument/2006/relationships/chart" Target="../charts/chart205.xml"/><Relationship Id="rId1" Type="http://schemas.openxmlformats.org/officeDocument/2006/relationships/tags" Target="../tags/tag1056.xml"/><Relationship Id="rId6" Type="http://schemas.openxmlformats.org/officeDocument/2006/relationships/tags" Target="../tags/tag1061.xml"/><Relationship Id="rId11" Type="http://schemas.openxmlformats.org/officeDocument/2006/relationships/tags" Target="../tags/tag1066.xml"/><Relationship Id="rId5" Type="http://schemas.openxmlformats.org/officeDocument/2006/relationships/tags" Target="../tags/tag1060.xml"/><Relationship Id="rId15" Type="http://schemas.openxmlformats.org/officeDocument/2006/relationships/tags" Target="../tags/tag1070.xml"/><Relationship Id="rId10" Type="http://schemas.openxmlformats.org/officeDocument/2006/relationships/tags" Target="../tags/tag1065.xml"/><Relationship Id="rId19" Type="http://schemas.openxmlformats.org/officeDocument/2006/relationships/image" Target="../media/image63.png"/><Relationship Id="rId4" Type="http://schemas.openxmlformats.org/officeDocument/2006/relationships/tags" Target="../tags/tag1059.xml"/><Relationship Id="rId9" Type="http://schemas.openxmlformats.org/officeDocument/2006/relationships/tags" Target="../tags/tag1064.xml"/><Relationship Id="rId14" Type="http://schemas.openxmlformats.org/officeDocument/2006/relationships/tags" Target="../tags/tag1069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tags" Target="../tags/tag1074.xml"/><Relationship Id="rId7" Type="http://schemas.openxmlformats.org/officeDocument/2006/relationships/tags" Target="../tags/tag1078.xml"/><Relationship Id="rId2" Type="http://schemas.openxmlformats.org/officeDocument/2006/relationships/tags" Target="../tags/tag1073.xml"/><Relationship Id="rId1" Type="http://schemas.openxmlformats.org/officeDocument/2006/relationships/tags" Target="../tags/tag1072.xml"/><Relationship Id="rId6" Type="http://schemas.openxmlformats.org/officeDocument/2006/relationships/tags" Target="../tags/tag1077.xml"/><Relationship Id="rId11" Type="http://schemas.openxmlformats.org/officeDocument/2006/relationships/chart" Target="../charts/chart207.xml"/><Relationship Id="rId5" Type="http://schemas.openxmlformats.org/officeDocument/2006/relationships/tags" Target="../tags/tag1076.xml"/><Relationship Id="rId10" Type="http://schemas.openxmlformats.org/officeDocument/2006/relationships/chart" Target="../charts/chart206.xml"/><Relationship Id="rId4" Type="http://schemas.openxmlformats.org/officeDocument/2006/relationships/tags" Target="../tags/tag1075.xml"/><Relationship Id="rId9" Type="http://schemas.openxmlformats.org/officeDocument/2006/relationships/notesSlide" Target="../notesSlides/notesSlide123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24.xml"/><Relationship Id="rId3" Type="http://schemas.openxmlformats.org/officeDocument/2006/relationships/tags" Target="../tags/tag1081.xml"/><Relationship Id="rId7" Type="http://schemas.openxmlformats.org/officeDocument/2006/relationships/slideLayout" Target="../slideLayouts/slideLayout13.xml"/><Relationship Id="rId2" Type="http://schemas.openxmlformats.org/officeDocument/2006/relationships/tags" Target="../tags/tag1080.xml"/><Relationship Id="rId1" Type="http://schemas.openxmlformats.org/officeDocument/2006/relationships/tags" Target="../tags/tag1079.xml"/><Relationship Id="rId6" Type="http://schemas.openxmlformats.org/officeDocument/2006/relationships/tags" Target="../tags/tag1084.xml"/><Relationship Id="rId5" Type="http://schemas.openxmlformats.org/officeDocument/2006/relationships/tags" Target="../tags/tag1083.xml"/><Relationship Id="rId4" Type="http://schemas.openxmlformats.org/officeDocument/2006/relationships/tags" Target="../tags/tag1082.xml"/><Relationship Id="rId9" Type="http://schemas.openxmlformats.org/officeDocument/2006/relationships/chart" Target="../charts/chart208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tags" Target="../tags/tag1087.xml"/><Relationship Id="rId7" Type="http://schemas.openxmlformats.org/officeDocument/2006/relationships/tags" Target="../tags/tag1091.xml"/><Relationship Id="rId2" Type="http://schemas.openxmlformats.org/officeDocument/2006/relationships/tags" Target="../tags/tag1086.xml"/><Relationship Id="rId1" Type="http://schemas.openxmlformats.org/officeDocument/2006/relationships/tags" Target="../tags/tag1085.xml"/><Relationship Id="rId6" Type="http://schemas.openxmlformats.org/officeDocument/2006/relationships/tags" Target="../tags/tag1090.xml"/><Relationship Id="rId5" Type="http://schemas.openxmlformats.org/officeDocument/2006/relationships/tags" Target="../tags/tag1089.xml"/><Relationship Id="rId4" Type="http://schemas.openxmlformats.org/officeDocument/2006/relationships/tags" Target="../tags/tag1088.xml"/><Relationship Id="rId9" Type="http://schemas.openxmlformats.org/officeDocument/2006/relationships/notesSlide" Target="../notesSlides/notesSlide125.xml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tags" Target="../tags/tag1104.xml"/><Relationship Id="rId18" Type="http://schemas.openxmlformats.org/officeDocument/2006/relationships/tags" Target="../tags/tag1109.xml"/><Relationship Id="rId26" Type="http://schemas.openxmlformats.org/officeDocument/2006/relationships/tags" Target="../tags/tag1117.xml"/><Relationship Id="rId3" Type="http://schemas.openxmlformats.org/officeDocument/2006/relationships/tags" Target="../tags/tag1094.xml"/><Relationship Id="rId21" Type="http://schemas.openxmlformats.org/officeDocument/2006/relationships/tags" Target="../tags/tag1112.xml"/><Relationship Id="rId34" Type="http://schemas.openxmlformats.org/officeDocument/2006/relationships/slideLayout" Target="../slideLayouts/slideLayout13.xml"/><Relationship Id="rId7" Type="http://schemas.openxmlformats.org/officeDocument/2006/relationships/tags" Target="../tags/tag1098.xml"/><Relationship Id="rId12" Type="http://schemas.openxmlformats.org/officeDocument/2006/relationships/tags" Target="../tags/tag1103.xml"/><Relationship Id="rId17" Type="http://schemas.openxmlformats.org/officeDocument/2006/relationships/tags" Target="../tags/tag1108.xml"/><Relationship Id="rId25" Type="http://schemas.openxmlformats.org/officeDocument/2006/relationships/tags" Target="../tags/tag1116.xml"/><Relationship Id="rId33" Type="http://schemas.openxmlformats.org/officeDocument/2006/relationships/tags" Target="../tags/tag1124.xml"/><Relationship Id="rId2" Type="http://schemas.openxmlformats.org/officeDocument/2006/relationships/tags" Target="../tags/tag1093.xml"/><Relationship Id="rId16" Type="http://schemas.openxmlformats.org/officeDocument/2006/relationships/tags" Target="../tags/tag1107.xml"/><Relationship Id="rId20" Type="http://schemas.openxmlformats.org/officeDocument/2006/relationships/tags" Target="../tags/tag1111.xml"/><Relationship Id="rId29" Type="http://schemas.openxmlformats.org/officeDocument/2006/relationships/tags" Target="../tags/tag1120.xml"/><Relationship Id="rId1" Type="http://schemas.openxmlformats.org/officeDocument/2006/relationships/tags" Target="../tags/tag1092.xml"/><Relationship Id="rId6" Type="http://schemas.openxmlformats.org/officeDocument/2006/relationships/tags" Target="../tags/tag1097.xml"/><Relationship Id="rId11" Type="http://schemas.openxmlformats.org/officeDocument/2006/relationships/tags" Target="../tags/tag1102.xml"/><Relationship Id="rId24" Type="http://schemas.openxmlformats.org/officeDocument/2006/relationships/tags" Target="../tags/tag1115.xml"/><Relationship Id="rId32" Type="http://schemas.openxmlformats.org/officeDocument/2006/relationships/tags" Target="../tags/tag1123.xml"/><Relationship Id="rId5" Type="http://schemas.openxmlformats.org/officeDocument/2006/relationships/tags" Target="../tags/tag1096.xml"/><Relationship Id="rId15" Type="http://schemas.openxmlformats.org/officeDocument/2006/relationships/tags" Target="../tags/tag1106.xml"/><Relationship Id="rId23" Type="http://schemas.openxmlformats.org/officeDocument/2006/relationships/tags" Target="../tags/tag1114.xml"/><Relationship Id="rId28" Type="http://schemas.openxmlformats.org/officeDocument/2006/relationships/tags" Target="../tags/tag1119.xml"/><Relationship Id="rId10" Type="http://schemas.openxmlformats.org/officeDocument/2006/relationships/tags" Target="../tags/tag1101.xml"/><Relationship Id="rId19" Type="http://schemas.openxmlformats.org/officeDocument/2006/relationships/tags" Target="../tags/tag1110.xml"/><Relationship Id="rId31" Type="http://schemas.openxmlformats.org/officeDocument/2006/relationships/tags" Target="../tags/tag1122.xml"/><Relationship Id="rId4" Type="http://schemas.openxmlformats.org/officeDocument/2006/relationships/tags" Target="../tags/tag1095.xml"/><Relationship Id="rId9" Type="http://schemas.openxmlformats.org/officeDocument/2006/relationships/tags" Target="../tags/tag1100.xml"/><Relationship Id="rId14" Type="http://schemas.openxmlformats.org/officeDocument/2006/relationships/tags" Target="../tags/tag1105.xml"/><Relationship Id="rId22" Type="http://schemas.openxmlformats.org/officeDocument/2006/relationships/tags" Target="../tags/tag1113.xml"/><Relationship Id="rId27" Type="http://schemas.openxmlformats.org/officeDocument/2006/relationships/tags" Target="../tags/tag1118.xml"/><Relationship Id="rId30" Type="http://schemas.openxmlformats.org/officeDocument/2006/relationships/tags" Target="../tags/tag1121.xml"/><Relationship Id="rId35" Type="http://schemas.openxmlformats.org/officeDocument/2006/relationships/notesSlide" Target="../notesSlides/notesSlide126.xml"/><Relationship Id="rId8" Type="http://schemas.openxmlformats.org/officeDocument/2006/relationships/tags" Target="../tags/tag1099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tags" Target="../tags/tag1132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66.svg"/><Relationship Id="rId3" Type="http://schemas.openxmlformats.org/officeDocument/2006/relationships/tags" Target="../tags/tag1127.xml"/><Relationship Id="rId7" Type="http://schemas.openxmlformats.org/officeDocument/2006/relationships/tags" Target="../tags/tag1131.xml"/><Relationship Id="rId12" Type="http://schemas.openxmlformats.org/officeDocument/2006/relationships/tags" Target="../tags/tag1136.xml"/><Relationship Id="rId17" Type="http://schemas.openxmlformats.org/officeDocument/2006/relationships/image" Target="../media/image65.png"/><Relationship Id="rId2" Type="http://schemas.openxmlformats.org/officeDocument/2006/relationships/tags" Target="../tags/tag1126.xml"/><Relationship Id="rId16" Type="http://schemas.openxmlformats.org/officeDocument/2006/relationships/chart" Target="../charts/chart209.xml"/><Relationship Id="rId20" Type="http://schemas.openxmlformats.org/officeDocument/2006/relationships/image" Target="../media/image68.svg"/><Relationship Id="rId1" Type="http://schemas.openxmlformats.org/officeDocument/2006/relationships/tags" Target="../tags/tag1125.xml"/><Relationship Id="rId6" Type="http://schemas.openxmlformats.org/officeDocument/2006/relationships/tags" Target="../tags/tag1130.xml"/><Relationship Id="rId11" Type="http://schemas.openxmlformats.org/officeDocument/2006/relationships/tags" Target="../tags/tag1135.xml"/><Relationship Id="rId5" Type="http://schemas.openxmlformats.org/officeDocument/2006/relationships/tags" Target="../tags/tag1129.xml"/><Relationship Id="rId15" Type="http://schemas.openxmlformats.org/officeDocument/2006/relationships/image" Target="../media/image64.png"/><Relationship Id="rId10" Type="http://schemas.openxmlformats.org/officeDocument/2006/relationships/tags" Target="../tags/tag1134.xml"/><Relationship Id="rId19" Type="http://schemas.openxmlformats.org/officeDocument/2006/relationships/image" Target="../media/image67.png"/><Relationship Id="rId4" Type="http://schemas.openxmlformats.org/officeDocument/2006/relationships/tags" Target="../tags/tag1128.xml"/><Relationship Id="rId9" Type="http://schemas.openxmlformats.org/officeDocument/2006/relationships/tags" Target="../tags/tag1133.xml"/><Relationship Id="rId14" Type="http://schemas.openxmlformats.org/officeDocument/2006/relationships/notesSlide" Target="../notesSlides/notesSlide127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tags" Target="../tags/tag1144.xml"/><Relationship Id="rId3" Type="http://schemas.openxmlformats.org/officeDocument/2006/relationships/tags" Target="../tags/tag1139.xml"/><Relationship Id="rId7" Type="http://schemas.openxmlformats.org/officeDocument/2006/relationships/tags" Target="../tags/tag1143.xml"/><Relationship Id="rId12" Type="http://schemas.openxmlformats.org/officeDocument/2006/relationships/chart" Target="../charts/chart211.xml"/><Relationship Id="rId2" Type="http://schemas.openxmlformats.org/officeDocument/2006/relationships/tags" Target="../tags/tag1138.xml"/><Relationship Id="rId1" Type="http://schemas.openxmlformats.org/officeDocument/2006/relationships/tags" Target="../tags/tag1137.xml"/><Relationship Id="rId6" Type="http://schemas.openxmlformats.org/officeDocument/2006/relationships/tags" Target="../tags/tag1142.xml"/><Relationship Id="rId11" Type="http://schemas.openxmlformats.org/officeDocument/2006/relationships/chart" Target="../charts/chart210.xml"/><Relationship Id="rId5" Type="http://schemas.openxmlformats.org/officeDocument/2006/relationships/tags" Target="../tags/tag1141.xml"/><Relationship Id="rId10" Type="http://schemas.openxmlformats.org/officeDocument/2006/relationships/notesSlide" Target="../notesSlides/notesSlide128.xml"/><Relationship Id="rId4" Type="http://schemas.openxmlformats.org/officeDocument/2006/relationships/tags" Target="../tags/tag1140.xml"/><Relationship Id="rId9" Type="http://schemas.openxmlformats.org/officeDocument/2006/relationships/slideLayout" Target="../slideLayouts/slideLayout13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tags" Target="../tags/tag1147.xml"/><Relationship Id="rId7" Type="http://schemas.openxmlformats.org/officeDocument/2006/relationships/tags" Target="../tags/tag1151.xml"/><Relationship Id="rId2" Type="http://schemas.openxmlformats.org/officeDocument/2006/relationships/tags" Target="../tags/tag1146.xml"/><Relationship Id="rId1" Type="http://schemas.openxmlformats.org/officeDocument/2006/relationships/tags" Target="../tags/tag1145.xml"/><Relationship Id="rId6" Type="http://schemas.openxmlformats.org/officeDocument/2006/relationships/tags" Target="../tags/tag1150.xml"/><Relationship Id="rId11" Type="http://schemas.openxmlformats.org/officeDocument/2006/relationships/chart" Target="../charts/chart213.xml"/><Relationship Id="rId5" Type="http://schemas.openxmlformats.org/officeDocument/2006/relationships/tags" Target="../tags/tag1149.xml"/><Relationship Id="rId10" Type="http://schemas.openxmlformats.org/officeDocument/2006/relationships/chart" Target="../charts/chart212.xml"/><Relationship Id="rId4" Type="http://schemas.openxmlformats.org/officeDocument/2006/relationships/tags" Target="../tags/tag1148.xml"/><Relationship Id="rId9" Type="http://schemas.openxmlformats.org/officeDocument/2006/relationships/notesSlide" Target="../notesSlides/notesSlide129.xml"/></Relationships>
</file>

<file path=ppt/slides/_rels/slide179.xml.rels><?xml version="1.0" encoding="UTF-8" standalone="yes"?>
<Relationships xmlns="http://schemas.openxmlformats.org/package/2006/relationships"><Relationship Id="rId13" Type="http://schemas.openxmlformats.org/officeDocument/2006/relationships/tags" Target="../tags/tag1164.xml"/><Relationship Id="rId18" Type="http://schemas.openxmlformats.org/officeDocument/2006/relationships/tags" Target="../tags/tag1169.xml"/><Relationship Id="rId26" Type="http://schemas.openxmlformats.org/officeDocument/2006/relationships/chart" Target="../charts/chart216.xml"/><Relationship Id="rId3" Type="http://schemas.openxmlformats.org/officeDocument/2006/relationships/tags" Target="../tags/tag1154.xml"/><Relationship Id="rId21" Type="http://schemas.openxmlformats.org/officeDocument/2006/relationships/tags" Target="../tags/tag1172.xml"/><Relationship Id="rId7" Type="http://schemas.openxmlformats.org/officeDocument/2006/relationships/tags" Target="../tags/tag1158.xml"/><Relationship Id="rId12" Type="http://schemas.openxmlformats.org/officeDocument/2006/relationships/tags" Target="../tags/tag1163.xml"/><Relationship Id="rId17" Type="http://schemas.openxmlformats.org/officeDocument/2006/relationships/tags" Target="../tags/tag1168.xml"/><Relationship Id="rId25" Type="http://schemas.openxmlformats.org/officeDocument/2006/relationships/chart" Target="../charts/chart215.xml"/><Relationship Id="rId33" Type="http://schemas.openxmlformats.org/officeDocument/2006/relationships/chart" Target="../charts/chart223.xml"/><Relationship Id="rId2" Type="http://schemas.openxmlformats.org/officeDocument/2006/relationships/tags" Target="../tags/tag1153.xml"/><Relationship Id="rId16" Type="http://schemas.openxmlformats.org/officeDocument/2006/relationships/tags" Target="../tags/tag1167.xml"/><Relationship Id="rId20" Type="http://schemas.openxmlformats.org/officeDocument/2006/relationships/tags" Target="../tags/tag1171.xml"/><Relationship Id="rId29" Type="http://schemas.openxmlformats.org/officeDocument/2006/relationships/chart" Target="../charts/chart219.xml"/><Relationship Id="rId1" Type="http://schemas.openxmlformats.org/officeDocument/2006/relationships/tags" Target="../tags/tag1152.xml"/><Relationship Id="rId6" Type="http://schemas.openxmlformats.org/officeDocument/2006/relationships/tags" Target="../tags/tag1157.xml"/><Relationship Id="rId11" Type="http://schemas.openxmlformats.org/officeDocument/2006/relationships/tags" Target="../tags/tag1162.xml"/><Relationship Id="rId24" Type="http://schemas.openxmlformats.org/officeDocument/2006/relationships/chart" Target="../charts/chart214.xml"/><Relationship Id="rId32" Type="http://schemas.openxmlformats.org/officeDocument/2006/relationships/chart" Target="../charts/chart222.xml"/><Relationship Id="rId5" Type="http://schemas.openxmlformats.org/officeDocument/2006/relationships/tags" Target="../tags/tag1156.xml"/><Relationship Id="rId15" Type="http://schemas.openxmlformats.org/officeDocument/2006/relationships/tags" Target="../tags/tag1166.xml"/><Relationship Id="rId23" Type="http://schemas.openxmlformats.org/officeDocument/2006/relationships/slideLayout" Target="../slideLayouts/slideLayout13.xml"/><Relationship Id="rId28" Type="http://schemas.openxmlformats.org/officeDocument/2006/relationships/chart" Target="../charts/chart218.xml"/><Relationship Id="rId10" Type="http://schemas.openxmlformats.org/officeDocument/2006/relationships/tags" Target="../tags/tag1161.xml"/><Relationship Id="rId19" Type="http://schemas.openxmlformats.org/officeDocument/2006/relationships/tags" Target="../tags/tag1170.xml"/><Relationship Id="rId31" Type="http://schemas.openxmlformats.org/officeDocument/2006/relationships/chart" Target="../charts/chart221.xml"/><Relationship Id="rId4" Type="http://schemas.openxmlformats.org/officeDocument/2006/relationships/tags" Target="../tags/tag1155.xml"/><Relationship Id="rId9" Type="http://schemas.openxmlformats.org/officeDocument/2006/relationships/tags" Target="../tags/tag1160.xml"/><Relationship Id="rId14" Type="http://schemas.openxmlformats.org/officeDocument/2006/relationships/tags" Target="../tags/tag1165.xml"/><Relationship Id="rId22" Type="http://schemas.openxmlformats.org/officeDocument/2006/relationships/tags" Target="../tags/tag1173.xml"/><Relationship Id="rId27" Type="http://schemas.openxmlformats.org/officeDocument/2006/relationships/chart" Target="../charts/chart217.xml"/><Relationship Id="rId30" Type="http://schemas.openxmlformats.org/officeDocument/2006/relationships/chart" Target="../charts/chart220.xml"/><Relationship Id="rId8" Type="http://schemas.openxmlformats.org/officeDocument/2006/relationships/tags" Target="../tags/tag1159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51.xml"/><Relationship Id="rId13" Type="http://schemas.openxmlformats.org/officeDocument/2006/relationships/chart" Target="../charts/chart22.xml"/><Relationship Id="rId3" Type="http://schemas.openxmlformats.org/officeDocument/2006/relationships/tags" Target="../tags/tag146.xml"/><Relationship Id="rId7" Type="http://schemas.openxmlformats.org/officeDocument/2006/relationships/tags" Target="../tags/tag150.xml"/><Relationship Id="rId12" Type="http://schemas.openxmlformats.org/officeDocument/2006/relationships/chart" Target="../charts/chart21.xml"/><Relationship Id="rId2" Type="http://schemas.openxmlformats.org/officeDocument/2006/relationships/tags" Target="../tags/tag145.xml"/><Relationship Id="rId1" Type="http://schemas.openxmlformats.org/officeDocument/2006/relationships/tags" Target="../tags/tag144.xml"/><Relationship Id="rId6" Type="http://schemas.openxmlformats.org/officeDocument/2006/relationships/tags" Target="../tags/tag149.xml"/><Relationship Id="rId11" Type="http://schemas.openxmlformats.org/officeDocument/2006/relationships/notesSlide" Target="../notesSlides/notesSlide15.xml"/><Relationship Id="rId5" Type="http://schemas.openxmlformats.org/officeDocument/2006/relationships/tags" Target="../tags/tag148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147.xml"/><Relationship Id="rId9" Type="http://schemas.openxmlformats.org/officeDocument/2006/relationships/tags" Target="../tags/tag152.xml"/></Relationships>
</file>

<file path=ppt/slides/_rels/slide180.xml.rels><?xml version="1.0" encoding="UTF-8" standalone="yes"?>
<Relationships xmlns="http://schemas.openxmlformats.org/package/2006/relationships"><Relationship Id="rId13" Type="http://schemas.openxmlformats.org/officeDocument/2006/relationships/tags" Target="../tags/tag1186.xml"/><Relationship Id="rId18" Type="http://schemas.openxmlformats.org/officeDocument/2006/relationships/tags" Target="../tags/tag1191.xml"/><Relationship Id="rId26" Type="http://schemas.openxmlformats.org/officeDocument/2006/relationships/tags" Target="../tags/tag1199.xml"/><Relationship Id="rId21" Type="http://schemas.openxmlformats.org/officeDocument/2006/relationships/tags" Target="../tags/tag1194.xml"/><Relationship Id="rId34" Type="http://schemas.openxmlformats.org/officeDocument/2006/relationships/chart" Target="../charts/chart229.xml"/><Relationship Id="rId7" Type="http://schemas.openxmlformats.org/officeDocument/2006/relationships/tags" Target="../tags/tag1180.xml"/><Relationship Id="rId12" Type="http://schemas.openxmlformats.org/officeDocument/2006/relationships/tags" Target="../tags/tag1185.xml"/><Relationship Id="rId17" Type="http://schemas.openxmlformats.org/officeDocument/2006/relationships/tags" Target="../tags/tag1190.xml"/><Relationship Id="rId25" Type="http://schemas.openxmlformats.org/officeDocument/2006/relationships/tags" Target="../tags/tag1198.xml"/><Relationship Id="rId33" Type="http://schemas.openxmlformats.org/officeDocument/2006/relationships/chart" Target="../charts/chart228.xml"/><Relationship Id="rId38" Type="http://schemas.openxmlformats.org/officeDocument/2006/relationships/chart" Target="../charts/chart233.xml"/><Relationship Id="rId2" Type="http://schemas.openxmlformats.org/officeDocument/2006/relationships/tags" Target="../tags/tag1175.xml"/><Relationship Id="rId16" Type="http://schemas.openxmlformats.org/officeDocument/2006/relationships/tags" Target="../tags/tag1189.xml"/><Relationship Id="rId20" Type="http://schemas.openxmlformats.org/officeDocument/2006/relationships/tags" Target="../tags/tag1193.xml"/><Relationship Id="rId29" Type="http://schemas.openxmlformats.org/officeDocument/2006/relationships/chart" Target="../charts/chart224.xml"/><Relationship Id="rId1" Type="http://schemas.openxmlformats.org/officeDocument/2006/relationships/tags" Target="../tags/tag1174.xml"/><Relationship Id="rId6" Type="http://schemas.openxmlformats.org/officeDocument/2006/relationships/tags" Target="../tags/tag1179.xml"/><Relationship Id="rId11" Type="http://schemas.openxmlformats.org/officeDocument/2006/relationships/tags" Target="../tags/tag1184.xml"/><Relationship Id="rId24" Type="http://schemas.openxmlformats.org/officeDocument/2006/relationships/tags" Target="../tags/tag1197.xml"/><Relationship Id="rId32" Type="http://schemas.openxmlformats.org/officeDocument/2006/relationships/chart" Target="../charts/chart227.xml"/><Relationship Id="rId37" Type="http://schemas.openxmlformats.org/officeDocument/2006/relationships/chart" Target="../charts/chart232.xml"/><Relationship Id="rId5" Type="http://schemas.openxmlformats.org/officeDocument/2006/relationships/tags" Target="../tags/tag1178.xml"/><Relationship Id="rId15" Type="http://schemas.openxmlformats.org/officeDocument/2006/relationships/tags" Target="../tags/tag1188.xml"/><Relationship Id="rId23" Type="http://schemas.openxmlformats.org/officeDocument/2006/relationships/tags" Target="../tags/tag1196.xml"/><Relationship Id="rId28" Type="http://schemas.openxmlformats.org/officeDocument/2006/relationships/slideLayout" Target="../slideLayouts/slideLayout13.xml"/><Relationship Id="rId36" Type="http://schemas.openxmlformats.org/officeDocument/2006/relationships/chart" Target="../charts/chart231.xml"/><Relationship Id="rId10" Type="http://schemas.openxmlformats.org/officeDocument/2006/relationships/tags" Target="../tags/tag1183.xml"/><Relationship Id="rId19" Type="http://schemas.openxmlformats.org/officeDocument/2006/relationships/tags" Target="../tags/tag1192.xml"/><Relationship Id="rId31" Type="http://schemas.openxmlformats.org/officeDocument/2006/relationships/chart" Target="../charts/chart226.xml"/><Relationship Id="rId4" Type="http://schemas.openxmlformats.org/officeDocument/2006/relationships/tags" Target="../tags/tag1177.xml"/><Relationship Id="rId9" Type="http://schemas.openxmlformats.org/officeDocument/2006/relationships/tags" Target="../tags/tag1182.xml"/><Relationship Id="rId14" Type="http://schemas.openxmlformats.org/officeDocument/2006/relationships/tags" Target="../tags/tag1187.xml"/><Relationship Id="rId22" Type="http://schemas.openxmlformats.org/officeDocument/2006/relationships/tags" Target="../tags/tag1195.xml"/><Relationship Id="rId27" Type="http://schemas.openxmlformats.org/officeDocument/2006/relationships/tags" Target="../tags/tag1200.xml"/><Relationship Id="rId30" Type="http://schemas.openxmlformats.org/officeDocument/2006/relationships/chart" Target="../charts/chart225.xml"/><Relationship Id="rId35" Type="http://schemas.openxmlformats.org/officeDocument/2006/relationships/chart" Target="../charts/chart230.xml"/><Relationship Id="rId8" Type="http://schemas.openxmlformats.org/officeDocument/2006/relationships/tags" Target="../tags/tag1181.xml"/><Relationship Id="rId3" Type="http://schemas.openxmlformats.org/officeDocument/2006/relationships/tags" Target="../tags/tag1176.xml"/></Relationships>
</file>

<file path=ppt/slides/_rels/slide181.xml.rels><?xml version="1.0" encoding="UTF-8" standalone="yes"?>
<Relationships xmlns="http://schemas.openxmlformats.org/package/2006/relationships"><Relationship Id="rId13" Type="http://schemas.openxmlformats.org/officeDocument/2006/relationships/tags" Target="../tags/tag1213.xml"/><Relationship Id="rId18" Type="http://schemas.openxmlformats.org/officeDocument/2006/relationships/tags" Target="../tags/tag1218.xml"/><Relationship Id="rId26" Type="http://schemas.openxmlformats.org/officeDocument/2006/relationships/chart" Target="../charts/chart235.xml"/><Relationship Id="rId3" Type="http://schemas.openxmlformats.org/officeDocument/2006/relationships/tags" Target="../tags/tag1203.xml"/><Relationship Id="rId21" Type="http://schemas.openxmlformats.org/officeDocument/2006/relationships/tags" Target="../tags/tag1221.xml"/><Relationship Id="rId34" Type="http://schemas.openxmlformats.org/officeDocument/2006/relationships/chart" Target="../charts/chart243.xml"/><Relationship Id="rId7" Type="http://schemas.openxmlformats.org/officeDocument/2006/relationships/tags" Target="../tags/tag1207.xml"/><Relationship Id="rId12" Type="http://schemas.openxmlformats.org/officeDocument/2006/relationships/tags" Target="../tags/tag1212.xml"/><Relationship Id="rId17" Type="http://schemas.openxmlformats.org/officeDocument/2006/relationships/tags" Target="../tags/tag1217.xml"/><Relationship Id="rId25" Type="http://schemas.openxmlformats.org/officeDocument/2006/relationships/chart" Target="../charts/chart234.xml"/><Relationship Id="rId33" Type="http://schemas.openxmlformats.org/officeDocument/2006/relationships/chart" Target="../charts/chart242.xml"/><Relationship Id="rId2" Type="http://schemas.openxmlformats.org/officeDocument/2006/relationships/tags" Target="../tags/tag1202.xml"/><Relationship Id="rId16" Type="http://schemas.openxmlformats.org/officeDocument/2006/relationships/tags" Target="../tags/tag1216.xml"/><Relationship Id="rId20" Type="http://schemas.openxmlformats.org/officeDocument/2006/relationships/tags" Target="../tags/tag1220.xml"/><Relationship Id="rId29" Type="http://schemas.openxmlformats.org/officeDocument/2006/relationships/chart" Target="../charts/chart238.xml"/><Relationship Id="rId1" Type="http://schemas.openxmlformats.org/officeDocument/2006/relationships/tags" Target="../tags/tag1201.xml"/><Relationship Id="rId6" Type="http://schemas.openxmlformats.org/officeDocument/2006/relationships/tags" Target="../tags/tag1206.xml"/><Relationship Id="rId11" Type="http://schemas.openxmlformats.org/officeDocument/2006/relationships/tags" Target="../tags/tag1211.xml"/><Relationship Id="rId24" Type="http://schemas.openxmlformats.org/officeDocument/2006/relationships/notesSlide" Target="../notesSlides/notesSlide130.xml"/><Relationship Id="rId32" Type="http://schemas.openxmlformats.org/officeDocument/2006/relationships/chart" Target="../charts/chart241.xml"/><Relationship Id="rId5" Type="http://schemas.openxmlformats.org/officeDocument/2006/relationships/tags" Target="../tags/tag1205.xml"/><Relationship Id="rId15" Type="http://schemas.openxmlformats.org/officeDocument/2006/relationships/tags" Target="../tags/tag1215.xml"/><Relationship Id="rId23" Type="http://schemas.openxmlformats.org/officeDocument/2006/relationships/slideLayout" Target="../slideLayouts/slideLayout3.xml"/><Relationship Id="rId28" Type="http://schemas.openxmlformats.org/officeDocument/2006/relationships/chart" Target="../charts/chart237.xml"/><Relationship Id="rId10" Type="http://schemas.openxmlformats.org/officeDocument/2006/relationships/tags" Target="../tags/tag1210.xml"/><Relationship Id="rId19" Type="http://schemas.openxmlformats.org/officeDocument/2006/relationships/tags" Target="../tags/tag1219.xml"/><Relationship Id="rId31" Type="http://schemas.openxmlformats.org/officeDocument/2006/relationships/chart" Target="../charts/chart240.xml"/><Relationship Id="rId4" Type="http://schemas.openxmlformats.org/officeDocument/2006/relationships/tags" Target="../tags/tag1204.xml"/><Relationship Id="rId9" Type="http://schemas.openxmlformats.org/officeDocument/2006/relationships/tags" Target="../tags/tag1209.xml"/><Relationship Id="rId14" Type="http://schemas.openxmlformats.org/officeDocument/2006/relationships/tags" Target="../tags/tag1214.xml"/><Relationship Id="rId22" Type="http://schemas.openxmlformats.org/officeDocument/2006/relationships/tags" Target="../tags/tag1222.xml"/><Relationship Id="rId27" Type="http://schemas.openxmlformats.org/officeDocument/2006/relationships/chart" Target="../charts/chart236.xml"/><Relationship Id="rId30" Type="http://schemas.openxmlformats.org/officeDocument/2006/relationships/chart" Target="../charts/chart239.xml"/><Relationship Id="rId8" Type="http://schemas.openxmlformats.org/officeDocument/2006/relationships/tags" Target="../tags/tag1208.xml"/></Relationships>
</file>

<file path=ppt/slides/_rels/slide182.xml.rels><?xml version="1.0" encoding="UTF-8" standalone="yes"?>
<Relationships xmlns="http://schemas.openxmlformats.org/package/2006/relationships"><Relationship Id="rId13" Type="http://schemas.openxmlformats.org/officeDocument/2006/relationships/tags" Target="../tags/tag1235.xml"/><Relationship Id="rId18" Type="http://schemas.openxmlformats.org/officeDocument/2006/relationships/tags" Target="../tags/tag1240.xml"/><Relationship Id="rId26" Type="http://schemas.openxmlformats.org/officeDocument/2006/relationships/tags" Target="../tags/tag1248.xml"/><Relationship Id="rId21" Type="http://schemas.openxmlformats.org/officeDocument/2006/relationships/tags" Target="../tags/tag1243.xml"/><Relationship Id="rId34" Type="http://schemas.openxmlformats.org/officeDocument/2006/relationships/chart" Target="../charts/chart250.xml"/><Relationship Id="rId7" Type="http://schemas.openxmlformats.org/officeDocument/2006/relationships/tags" Target="../tags/tag1229.xml"/><Relationship Id="rId12" Type="http://schemas.openxmlformats.org/officeDocument/2006/relationships/tags" Target="../tags/tag1234.xml"/><Relationship Id="rId17" Type="http://schemas.openxmlformats.org/officeDocument/2006/relationships/tags" Target="../tags/tag1239.xml"/><Relationship Id="rId25" Type="http://schemas.openxmlformats.org/officeDocument/2006/relationships/tags" Target="../tags/tag1247.xml"/><Relationship Id="rId33" Type="http://schemas.openxmlformats.org/officeDocument/2006/relationships/chart" Target="../charts/chart249.xml"/><Relationship Id="rId2" Type="http://schemas.openxmlformats.org/officeDocument/2006/relationships/tags" Target="../tags/tag1224.xml"/><Relationship Id="rId16" Type="http://schemas.openxmlformats.org/officeDocument/2006/relationships/tags" Target="../tags/tag1238.xml"/><Relationship Id="rId20" Type="http://schemas.openxmlformats.org/officeDocument/2006/relationships/tags" Target="../tags/tag1242.xml"/><Relationship Id="rId29" Type="http://schemas.openxmlformats.org/officeDocument/2006/relationships/chart" Target="../charts/chart245.xml"/><Relationship Id="rId1" Type="http://schemas.openxmlformats.org/officeDocument/2006/relationships/tags" Target="../tags/tag1223.xml"/><Relationship Id="rId6" Type="http://schemas.openxmlformats.org/officeDocument/2006/relationships/tags" Target="../tags/tag1228.xml"/><Relationship Id="rId11" Type="http://schemas.openxmlformats.org/officeDocument/2006/relationships/tags" Target="../tags/tag1233.xml"/><Relationship Id="rId24" Type="http://schemas.openxmlformats.org/officeDocument/2006/relationships/tags" Target="../tags/tag1246.xml"/><Relationship Id="rId32" Type="http://schemas.openxmlformats.org/officeDocument/2006/relationships/chart" Target="../charts/chart248.xml"/><Relationship Id="rId37" Type="http://schemas.openxmlformats.org/officeDocument/2006/relationships/chart" Target="../charts/chart253.xml"/><Relationship Id="rId5" Type="http://schemas.openxmlformats.org/officeDocument/2006/relationships/tags" Target="../tags/tag1227.xml"/><Relationship Id="rId15" Type="http://schemas.openxmlformats.org/officeDocument/2006/relationships/tags" Target="../tags/tag1237.xml"/><Relationship Id="rId23" Type="http://schemas.openxmlformats.org/officeDocument/2006/relationships/tags" Target="../tags/tag1245.xml"/><Relationship Id="rId28" Type="http://schemas.openxmlformats.org/officeDocument/2006/relationships/chart" Target="../charts/chart244.xml"/><Relationship Id="rId36" Type="http://schemas.openxmlformats.org/officeDocument/2006/relationships/chart" Target="../charts/chart252.xml"/><Relationship Id="rId10" Type="http://schemas.openxmlformats.org/officeDocument/2006/relationships/tags" Target="../tags/tag1232.xml"/><Relationship Id="rId19" Type="http://schemas.openxmlformats.org/officeDocument/2006/relationships/tags" Target="../tags/tag1241.xml"/><Relationship Id="rId31" Type="http://schemas.openxmlformats.org/officeDocument/2006/relationships/chart" Target="../charts/chart247.xml"/><Relationship Id="rId4" Type="http://schemas.openxmlformats.org/officeDocument/2006/relationships/tags" Target="../tags/tag1226.xml"/><Relationship Id="rId9" Type="http://schemas.openxmlformats.org/officeDocument/2006/relationships/tags" Target="../tags/tag1231.xml"/><Relationship Id="rId14" Type="http://schemas.openxmlformats.org/officeDocument/2006/relationships/tags" Target="../tags/tag1236.xml"/><Relationship Id="rId22" Type="http://schemas.openxmlformats.org/officeDocument/2006/relationships/tags" Target="../tags/tag1244.xml"/><Relationship Id="rId27" Type="http://schemas.openxmlformats.org/officeDocument/2006/relationships/slideLayout" Target="../slideLayouts/slideLayout13.xml"/><Relationship Id="rId30" Type="http://schemas.openxmlformats.org/officeDocument/2006/relationships/chart" Target="../charts/chart246.xml"/><Relationship Id="rId35" Type="http://schemas.openxmlformats.org/officeDocument/2006/relationships/chart" Target="../charts/chart251.xml"/><Relationship Id="rId8" Type="http://schemas.openxmlformats.org/officeDocument/2006/relationships/tags" Target="../tags/tag1230.xml"/><Relationship Id="rId3" Type="http://schemas.openxmlformats.org/officeDocument/2006/relationships/tags" Target="../tags/tag1225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tags" Target="../tags/tag1251.xml"/><Relationship Id="rId2" Type="http://schemas.openxmlformats.org/officeDocument/2006/relationships/tags" Target="../tags/tag1250.xml"/><Relationship Id="rId1" Type="http://schemas.openxmlformats.org/officeDocument/2006/relationships/tags" Target="../tags/tag1249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252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tags" Target="../tags/tag1255.xml"/><Relationship Id="rId2" Type="http://schemas.openxmlformats.org/officeDocument/2006/relationships/tags" Target="../tags/tag1254.xml"/><Relationship Id="rId1" Type="http://schemas.openxmlformats.org/officeDocument/2006/relationships/tags" Target="../tags/tag1253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256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tags" Target="../tags/tag1259.xml"/><Relationship Id="rId7" Type="http://schemas.openxmlformats.org/officeDocument/2006/relationships/notesSlide" Target="../notesSlides/notesSlide131.xml"/><Relationship Id="rId2" Type="http://schemas.openxmlformats.org/officeDocument/2006/relationships/tags" Target="../tags/tag1258.xml"/><Relationship Id="rId1" Type="http://schemas.openxmlformats.org/officeDocument/2006/relationships/tags" Target="../tags/tag1257.xml"/><Relationship Id="rId6" Type="http://schemas.openxmlformats.org/officeDocument/2006/relationships/slideLayout" Target="../slideLayouts/slideLayout13.xml"/><Relationship Id="rId5" Type="http://schemas.openxmlformats.org/officeDocument/2006/relationships/tags" Target="../tags/tag1261.xml"/><Relationship Id="rId4" Type="http://schemas.openxmlformats.org/officeDocument/2006/relationships/tags" Target="../tags/tag1260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tags" Target="../tags/tag1264.xml"/><Relationship Id="rId2" Type="http://schemas.openxmlformats.org/officeDocument/2006/relationships/tags" Target="../tags/tag1263.xml"/><Relationship Id="rId1" Type="http://schemas.openxmlformats.org/officeDocument/2006/relationships/tags" Target="../tags/tag1262.xml"/><Relationship Id="rId6" Type="http://schemas.openxmlformats.org/officeDocument/2006/relationships/notesSlide" Target="../notesSlides/notesSlide132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265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tags" Target="../tags/tag1268.xml"/><Relationship Id="rId2" Type="http://schemas.openxmlformats.org/officeDocument/2006/relationships/tags" Target="../tags/tag1267.xml"/><Relationship Id="rId1" Type="http://schemas.openxmlformats.org/officeDocument/2006/relationships/tags" Target="../tags/tag1266.xml"/><Relationship Id="rId6" Type="http://schemas.openxmlformats.org/officeDocument/2006/relationships/notesSlide" Target="../notesSlides/notesSlide133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269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tags" Target="../tags/tag1272.xml"/><Relationship Id="rId2" Type="http://schemas.openxmlformats.org/officeDocument/2006/relationships/tags" Target="../tags/tag1271.xml"/><Relationship Id="rId1" Type="http://schemas.openxmlformats.org/officeDocument/2006/relationships/tags" Target="../tags/tag1270.xml"/><Relationship Id="rId6" Type="http://schemas.openxmlformats.org/officeDocument/2006/relationships/notesSlide" Target="../notesSlides/notesSlide134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1273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tags" Target="../tags/tag1281.xml"/><Relationship Id="rId13" Type="http://schemas.openxmlformats.org/officeDocument/2006/relationships/tags" Target="../tags/tag1286.xml"/><Relationship Id="rId18" Type="http://schemas.openxmlformats.org/officeDocument/2006/relationships/notesSlide" Target="../notesSlides/notesSlide135.xml"/><Relationship Id="rId3" Type="http://schemas.openxmlformats.org/officeDocument/2006/relationships/tags" Target="../tags/tag1276.xml"/><Relationship Id="rId21" Type="http://schemas.openxmlformats.org/officeDocument/2006/relationships/image" Target="../media/image71.png"/><Relationship Id="rId7" Type="http://schemas.openxmlformats.org/officeDocument/2006/relationships/tags" Target="../tags/tag1280.xml"/><Relationship Id="rId12" Type="http://schemas.openxmlformats.org/officeDocument/2006/relationships/tags" Target="../tags/tag1285.xml"/><Relationship Id="rId17" Type="http://schemas.openxmlformats.org/officeDocument/2006/relationships/slideLayout" Target="../slideLayouts/slideLayout13.xml"/><Relationship Id="rId2" Type="http://schemas.openxmlformats.org/officeDocument/2006/relationships/tags" Target="../tags/tag1275.xml"/><Relationship Id="rId16" Type="http://schemas.openxmlformats.org/officeDocument/2006/relationships/tags" Target="../tags/tag1289.xml"/><Relationship Id="rId20" Type="http://schemas.openxmlformats.org/officeDocument/2006/relationships/image" Target="../media/image70.png"/><Relationship Id="rId1" Type="http://schemas.openxmlformats.org/officeDocument/2006/relationships/tags" Target="../tags/tag1274.xml"/><Relationship Id="rId6" Type="http://schemas.openxmlformats.org/officeDocument/2006/relationships/tags" Target="../tags/tag1279.xml"/><Relationship Id="rId11" Type="http://schemas.openxmlformats.org/officeDocument/2006/relationships/tags" Target="../tags/tag1284.xml"/><Relationship Id="rId5" Type="http://schemas.openxmlformats.org/officeDocument/2006/relationships/tags" Target="../tags/tag1278.xml"/><Relationship Id="rId15" Type="http://schemas.openxmlformats.org/officeDocument/2006/relationships/tags" Target="../tags/tag1288.xml"/><Relationship Id="rId23" Type="http://schemas.openxmlformats.org/officeDocument/2006/relationships/image" Target="../media/image73.png"/><Relationship Id="rId10" Type="http://schemas.openxmlformats.org/officeDocument/2006/relationships/tags" Target="../tags/tag1283.xml"/><Relationship Id="rId19" Type="http://schemas.openxmlformats.org/officeDocument/2006/relationships/image" Target="../media/image69.png"/><Relationship Id="rId4" Type="http://schemas.openxmlformats.org/officeDocument/2006/relationships/tags" Target="../tags/tag1277.xml"/><Relationship Id="rId9" Type="http://schemas.openxmlformats.org/officeDocument/2006/relationships/tags" Target="../tags/tag1282.xml"/><Relationship Id="rId14" Type="http://schemas.openxmlformats.org/officeDocument/2006/relationships/tags" Target="../tags/tag1287.xml"/><Relationship Id="rId22" Type="http://schemas.openxmlformats.org/officeDocument/2006/relationships/image" Target="../media/image7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60.xml"/><Relationship Id="rId13" Type="http://schemas.openxmlformats.org/officeDocument/2006/relationships/slideLayout" Target="../slideLayouts/slideLayout26.xml"/><Relationship Id="rId3" Type="http://schemas.openxmlformats.org/officeDocument/2006/relationships/tags" Target="../tags/tag155.xml"/><Relationship Id="rId7" Type="http://schemas.openxmlformats.org/officeDocument/2006/relationships/tags" Target="../tags/tag159.xml"/><Relationship Id="rId12" Type="http://schemas.openxmlformats.org/officeDocument/2006/relationships/tags" Target="../tags/tag164.xml"/><Relationship Id="rId2" Type="http://schemas.openxmlformats.org/officeDocument/2006/relationships/tags" Target="../tags/tag154.xml"/><Relationship Id="rId16" Type="http://schemas.openxmlformats.org/officeDocument/2006/relationships/chart" Target="../charts/chart24.xml"/><Relationship Id="rId1" Type="http://schemas.openxmlformats.org/officeDocument/2006/relationships/tags" Target="../tags/tag153.xml"/><Relationship Id="rId6" Type="http://schemas.openxmlformats.org/officeDocument/2006/relationships/tags" Target="../tags/tag158.xml"/><Relationship Id="rId11" Type="http://schemas.openxmlformats.org/officeDocument/2006/relationships/tags" Target="../tags/tag163.xml"/><Relationship Id="rId5" Type="http://schemas.openxmlformats.org/officeDocument/2006/relationships/tags" Target="../tags/tag157.xml"/><Relationship Id="rId15" Type="http://schemas.openxmlformats.org/officeDocument/2006/relationships/chart" Target="../charts/chart23.xml"/><Relationship Id="rId10" Type="http://schemas.openxmlformats.org/officeDocument/2006/relationships/tags" Target="../tags/tag162.xml"/><Relationship Id="rId4" Type="http://schemas.openxmlformats.org/officeDocument/2006/relationships/tags" Target="../tags/tag156.xml"/><Relationship Id="rId9" Type="http://schemas.openxmlformats.org/officeDocument/2006/relationships/tags" Target="../tags/tag161.xml"/><Relationship Id="rId14" Type="http://schemas.openxmlformats.org/officeDocument/2006/relationships/notesSlide" Target="../notesSlides/notesSlide16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tags" Target="../tags/tag1297.xml"/><Relationship Id="rId13" Type="http://schemas.openxmlformats.org/officeDocument/2006/relationships/tags" Target="../tags/tag1302.xml"/><Relationship Id="rId18" Type="http://schemas.openxmlformats.org/officeDocument/2006/relationships/notesSlide" Target="../notesSlides/notesSlide136.xml"/><Relationship Id="rId3" Type="http://schemas.openxmlformats.org/officeDocument/2006/relationships/tags" Target="../tags/tag1292.xml"/><Relationship Id="rId21" Type="http://schemas.openxmlformats.org/officeDocument/2006/relationships/image" Target="../media/image76.png"/><Relationship Id="rId7" Type="http://schemas.openxmlformats.org/officeDocument/2006/relationships/tags" Target="../tags/tag1296.xml"/><Relationship Id="rId12" Type="http://schemas.openxmlformats.org/officeDocument/2006/relationships/tags" Target="../tags/tag1301.xml"/><Relationship Id="rId17" Type="http://schemas.openxmlformats.org/officeDocument/2006/relationships/slideLayout" Target="../slideLayouts/slideLayout13.xml"/><Relationship Id="rId25" Type="http://schemas.openxmlformats.org/officeDocument/2006/relationships/image" Target="../media/image80.png"/><Relationship Id="rId2" Type="http://schemas.openxmlformats.org/officeDocument/2006/relationships/tags" Target="../tags/tag1291.xml"/><Relationship Id="rId16" Type="http://schemas.openxmlformats.org/officeDocument/2006/relationships/tags" Target="../tags/tag1305.xml"/><Relationship Id="rId20" Type="http://schemas.openxmlformats.org/officeDocument/2006/relationships/image" Target="../media/image75.png"/><Relationship Id="rId1" Type="http://schemas.openxmlformats.org/officeDocument/2006/relationships/tags" Target="../tags/tag1290.xml"/><Relationship Id="rId6" Type="http://schemas.openxmlformats.org/officeDocument/2006/relationships/tags" Target="../tags/tag1295.xml"/><Relationship Id="rId11" Type="http://schemas.openxmlformats.org/officeDocument/2006/relationships/tags" Target="../tags/tag1300.xml"/><Relationship Id="rId24" Type="http://schemas.openxmlformats.org/officeDocument/2006/relationships/image" Target="../media/image79.png"/><Relationship Id="rId5" Type="http://schemas.openxmlformats.org/officeDocument/2006/relationships/tags" Target="../tags/tag1294.xml"/><Relationship Id="rId15" Type="http://schemas.openxmlformats.org/officeDocument/2006/relationships/tags" Target="../tags/tag1304.xml"/><Relationship Id="rId23" Type="http://schemas.openxmlformats.org/officeDocument/2006/relationships/image" Target="../media/image78.png"/><Relationship Id="rId10" Type="http://schemas.openxmlformats.org/officeDocument/2006/relationships/tags" Target="../tags/tag1299.xml"/><Relationship Id="rId19" Type="http://schemas.openxmlformats.org/officeDocument/2006/relationships/image" Target="../media/image74.png"/><Relationship Id="rId4" Type="http://schemas.openxmlformats.org/officeDocument/2006/relationships/tags" Target="../tags/tag1293.xml"/><Relationship Id="rId9" Type="http://schemas.openxmlformats.org/officeDocument/2006/relationships/tags" Target="../tags/tag1298.xml"/><Relationship Id="rId14" Type="http://schemas.openxmlformats.org/officeDocument/2006/relationships/tags" Target="../tags/tag1303.xml"/><Relationship Id="rId22" Type="http://schemas.openxmlformats.org/officeDocument/2006/relationships/image" Target="../media/image77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tags" Target="../tags/tag1313.xml"/><Relationship Id="rId3" Type="http://schemas.openxmlformats.org/officeDocument/2006/relationships/tags" Target="../tags/tag1308.xml"/><Relationship Id="rId7" Type="http://schemas.openxmlformats.org/officeDocument/2006/relationships/tags" Target="../tags/tag1312.xml"/><Relationship Id="rId12" Type="http://schemas.openxmlformats.org/officeDocument/2006/relationships/chart" Target="../charts/chart255.xml"/><Relationship Id="rId2" Type="http://schemas.openxmlformats.org/officeDocument/2006/relationships/tags" Target="../tags/tag1307.xml"/><Relationship Id="rId1" Type="http://schemas.openxmlformats.org/officeDocument/2006/relationships/tags" Target="../tags/tag1306.xml"/><Relationship Id="rId6" Type="http://schemas.openxmlformats.org/officeDocument/2006/relationships/tags" Target="../tags/tag1311.xml"/><Relationship Id="rId11" Type="http://schemas.openxmlformats.org/officeDocument/2006/relationships/chart" Target="../charts/chart254.xml"/><Relationship Id="rId5" Type="http://schemas.openxmlformats.org/officeDocument/2006/relationships/tags" Target="../tags/tag1310.xml"/><Relationship Id="rId10" Type="http://schemas.openxmlformats.org/officeDocument/2006/relationships/notesSlide" Target="../notesSlides/notesSlide137.xml"/><Relationship Id="rId4" Type="http://schemas.openxmlformats.org/officeDocument/2006/relationships/tags" Target="../tags/tag1309.xml"/><Relationship Id="rId9" Type="http://schemas.openxmlformats.org/officeDocument/2006/relationships/slideLayout" Target="../slideLayouts/slideLayout13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tags" Target="../tags/tag1321.xml"/><Relationship Id="rId13" Type="http://schemas.openxmlformats.org/officeDocument/2006/relationships/chart" Target="../charts/chart256.xml"/><Relationship Id="rId3" Type="http://schemas.openxmlformats.org/officeDocument/2006/relationships/tags" Target="../tags/tag1316.xml"/><Relationship Id="rId7" Type="http://schemas.openxmlformats.org/officeDocument/2006/relationships/tags" Target="../tags/tag1320.xml"/><Relationship Id="rId12" Type="http://schemas.openxmlformats.org/officeDocument/2006/relationships/notesSlide" Target="../notesSlides/notesSlide138.xml"/><Relationship Id="rId2" Type="http://schemas.openxmlformats.org/officeDocument/2006/relationships/tags" Target="../tags/tag1315.xml"/><Relationship Id="rId1" Type="http://schemas.openxmlformats.org/officeDocument/2006/relationships/tags" Target="../tags/tag1314.xml"/><Relationship Id="rId6" Type="http://schemas.openxmlformats.org/officeDocument/2006/relationships/tags" Target="../tags/tag1319.xml"/><Relationship Id="rId11" Type="http://schemas.openxmlformats.org/officeDocument/2006/relationships/slideLayout" Target="../slideLayouts/slideLayout13.xml"/><Relationship Id="rId5" Type="http://schemas.openxmlformats.org/officeDocument/2006/relationships/tags" Target="../tags/tag1318.xml"/><Relationship Id="rId10" Type="http://schemas.openxmlformats.org/officeDocument/2006/relationships/tags" Target="../tags/tag1323.xml"/><Relationship Id="rId4" Type="http://schemas.openxmlformats.org/officeDocument/2006/relationships/tags" Target="../tags/tag1317.xml"/><Relationship Id="rId9" Type="http://schemas.openxmlformats.org/officeDocument/2006/relationships/tags" Target="../tags/tag1322.xml"/><Relationship Id="rId14" Type="http://schemas.openxmlformats.org/officeDocument/2006/relationships/chart" Target="../charts/chart257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tags" Target="../tags/tag1331.xml"/><Relationship Id="rId13" Type="http://schemas.openxmlformats.org/officeDocument/2006/relationships/chart" Target="../charts/chart258.xml"/><Relationship Id="rId3" Type="http://schemas.openxmlformats.org/officeDocument/2006/relationships/tags" Target="../tags/tag1326.xml"/><Relationship Id="rId7" Type="http://schemas.openxmlformats.org/officeDocument/2006/relationships/tags" Target="../tags/tag1330.xml"/><Relationship Id="rId12" Type="http://schemas.openxmlformats.org/officeDocument/2006/relationships/notesSlide" Target="../notesSlides/notesSlide139.xml"/><Relationship Id="rId2" Type="http://schemas.openxmlformats.org/officeDocument/2006/relationships/tags" Target="../tags/tag1325.xml"/><Relationship Id="rId1" Type="http://schemas.openxmlformats.org/officeDocument/2006/relationships/tags" Target="../tags/tag1324.xml"/><Relationship Id="rId6" Type="http://schemas.openxmlformats.org/officeDocument/2006/relationships/tags" Target="../tags/tag1329.xml"/><Relationship Id="rId11" Type="http://schemas.openxmlformats.org/officeDocument/2006/relationships/slideLayout" Target="../slideLayouts/slideLayout13.xml"/><Relationship Id="rId5" Type="http://schemas.openxmlformats.org/officeDocument/2006/relationships/tags" Target="../tags/tag1328.xml"/><Relationship Id="rId10" Type="http://schemas.openxmlformats.org/officeDocument/2006/relationships/tags" Target="../tags/tag1333.xml"/><Relationship Id="rId4" Type="http://schemas.openxmlformats.org/officeDocument/2006/relationships/tags" Target="../tags/tag1327.xml"/><Relationship Id="rId9" Type="http://schemas.openxmlformats.org/officeDocument/2006/relationships/tags" Target="../tags/tag1332.xml"/><Relationship Id="rId14" Type="http://schemas.openxmlformats.org/officeDocument/2006/relationships/chart" Target="../charts/chart259.xml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tags" Target="../tags/tag1341.xml"/><Relationship Id="rId13" Type="http://schemas.openxmlformats.org/officeDocument/2006/relationships/tags" Target="../tags/tag1346.xml"/><Relationship Id="rId18" Type="http://schemas.openxmlformats.org/officeDocument/2006/relationships/notesSlide" Target="../notesSlides/notesSlide140.xml"/><Relationship Id="rId3" Type="http://schemas.openxmlformats.org/officeDocument/2006/relationships/tags" Target="../tags/tag1336.xml"/><Relationship Id="rId21" Type="http://schemas.openxmlformats.org/officeDocument/2006/relationships/image" Target="../media/image83.png"/><Relationship Id="rId7" Type="http://schemas.openxmlformats.org/officeDocument/2006/relationships/tags" Target="../tags/tag1340.xml"/><Relationship Id="rId12" Type="http://schemas.openxmlformats.org/officeDocument/2006/relationships/tags" Target="../tags/tag1345.xml"/><Relationship Id="rId17" Type="http://schemas.openxmlformats.org/officeDocument/2006/relationships/slideLayout" Target="../slideLayouts/slideLayout13.xml"/><Relationship Id="rId25" Type="http://schemas.openxmlformats.org/officeDocument/2006/relationships/image" Target="../media/image87.png"/><Relationship Id="rId2" Type="http://schemas.openxmlformats.org/officeDocument/2006/relationships/tags" Target="../tags/tag1335.xml"/><Relationship Id="rId16" Type="http://schemas.openxmlformats.org/officeDocument/2006/relationships/tags" Target="../tags/tag1349.xml"/><Relationship Id="rId20" Type="http://schemas.openxmlformats.org/officeDocument/2006/relationships/image" Target="../media/image82.png"/><Relationship Id="rId1" Type="http://schemas.openxmlformats.org/officeDocument/2006/relationships/tags" Target="../tags/tag1334.xml"/><Relationship Id="rId6" Type="http://schemas.openxmlformats.org/officeDocument/2006/relationships/tags" Target="../tags/tag1339.xml"/><Relationship Id="rId11" Type="http://schemas.openxmlformats.org/officeDocument/2006/relationships/tags" Target="../tags/tag1344.xml"/><Relationship Id="rId24" Type="http://schemas.openxmlformats.org/officeDocument/2006/relationships/image" Target="../media/image86.png"/><Relationship Id="rId5" Type="http://schemas.openxmlformats.org/officeDocument/2006/relationships/tags" Target="../tags/tag1338.xml"/><Relationship Id="rId15" Type="http://schemas.openxmlformats.org/officeDocument/2006/relationships/tags" Target="../tags/tag1348.xml"/><Relationship Id="rId23" Type="http://schemas.openxmlformats.org/officeDocument/2006/relationships/image" Target="../media/image85.png"/><Relationship Id="rId10" Type="http://schemas.openxmlformats.org/officeDocument/2006/relationships/tags" Target="../tags/tag1343.xml"/><Relationship Id="rId19" Type="http://schemas.openxmlformats.org/officeDocument/2006/relationships/image" Target="../media/image81.png"/><Relationship Id="rId4" Type="http://schemas.openxmlformats.org/officeDocument/2006/relationships/tags" Target="../tags/tag1337.xml"/><Relationship Id="rId9" Type="http://schemas.openxmlformats.org/officeDocument/2006/relationships/tags" Target="../tags/tag1342.xml"/><Relationship Id="rId14" Type="http://schemas.openxmlformats.org/officeDocument/2006/relationships/tags" Target="../tags/tag1347.xml"/><Relationship Id="rId22" Type="http://schemas.openxmlformats.org/officeDocument/2006/relationships/image" Target="../media/image84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tags" Target="../tags/tag1351.xml"/><Relationship Id="rId1" Type="http://schemas.openxmlformats.org/officeDocument/2006/relationships/tags" Target="../tags/tag1350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tags" Target="../tags/tag1354.xml"/><Relationship Id="rId2" Type="http://schemas.openxmlformats.org/officeDocument/2006/relationships/tags" Target="../tags/tag1353.xml"/><Relationship Id="rId1" Type="http://schemas.openxmlformats.org/officeDocument/2006/relationships/tags" Target="../tags/tag1352.xml"/><Relationship Id="rId6" Type="http://schemas.openxmlformats.org/officeDocument/2006/relationships/notesSlide" Target="../notesSlides/notesSlide141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355.xml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1358.xml"/><Relationship Id="rId7" Type="http://schemas.openxmlformats.org/officeDocument/2006/relationships/tags" Target="../tags/tag1362.xml"/><Relationship Id="rId12" Type="http://schemas.openxmlformats.org/officeDocument/2006/relationships/chart" Target="../charts/chart262.xml"/><Relationship Id="rId2" Type="http://schemas.openxmlformats.org/officeDocument/2006/relationships/tags" Target="../tags/tag1357.xml"/><Relationship Id="rId1" Type="http://schemas.openxmlformats.org/officeDocument/2006/relationships/tags" Target="../tags/tag1356.xml"/><Relationship Id="rId6" Type="http://schemas.openxmlformats.org/officeDocument/2006/relationships/tags" Target="../tags/tag1361.xml"/><Relationship Id="rId11" Type="http://schemas.openxmlformats.org/officeDocument/2006/relationships/chart" Target="../charts/chart261.xml"/><Relationship Id="rId5" Type="http://schemas.openxmlformats.org/officeDocument/2006/relationships/tags" Target="../tags/tag1360.xml"/><Relationship Id="rId10" Type="http://schemas.openxmlformats.org/officeDocument/2006/relationships/chart" Target="../charts/chart260.xml"/><Relationship Id="rId4" Type="http://schemas.openxmlformats.org/officeDocument/2006/relationships/tags" Target="../tags/tag1359.xml"/><Relationship Id="rId9" Type="http://schemas.openxmlformats.org/officeDocument/2006/relationships/notesSlide" Target="../notesSlides/notesSlide142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3.xml"/><Relationship Id="rId3" Type="http://schemas.openxmlformats.org/officeDocument/2006/relationships/tags" Target="../tags/tag1365.xml"/><Relationship Id="rId7" Type="http://schemas.openxmlformats.org/officeDocument/2006/relationships/notesSlide" Target="../notesSlides/notesSlide143.xml"/><Relationship Id="rId2" Type="http://schemas.openxmlformats.org/officeDocument/2006/relationships/tags" Target="../tags/tag1364.xml"/><Relationship Id="rId1" Type="http://schemas.openxmlformats.org/officeDocument/2006/relationships/tags" Target="../tags/tag1363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1367.xml"/><Relationship Id="rId4" Type="http://schemas.openxmlformats.org/officeDocument/2006/relationships/tags" Target="../tags/tag1366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tags" Target="../tags/tag1370.xml"/><Relationship Id="rId2" Type="http://schemas.openxmlformats.org/officeDocument/2006/relationships/tags" Target="../tags/tag1369.xml"/><Relationship Id="rId1" Type="http://schemas.openxmlformats.org/officeDocument/2006/relationships/tags" Target="../tags/tag1368.xml"/><Relationship Id="rId6" Type="http://schemas.openxmlformats.org/officeDocument/2006/relationships/notesSlide" Target="../notesSlides/notesSlide144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37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172.xml"/><Relationship Id="rId13" Type="http://schemas.openxmlformats.org/officeDocument/2006/relationships/tags" Target="../tags/tag177.xml"/><Relationship Id="rId3" Type="http://schemas.openxmlformats.org/officeDocument/2006/relationships/tags" Target="../tags/tag167.xml"/><Relationship Id="rId7" Type="http://schemas.openxmlformats.org/officeDocument/2006/relationships/tags" Target="../tags/tag171.xml"/><Relationship Id="rId12" Type="http://schemas.openxmlformats.org/officeDocument/2006/relationships/tags" Target="../tags/tag176.xml"/><Relationship Id="rId17" Type="http://schemas.openxmlformats.org/officeDocument/2006/relationships/chart" Target="../charts/chart26.xml"/><Relationship Id="rId2" Type="http://schemas.openxmlformats.org/officeDocument/2006/relationships/tags" Target="../tags/tag166.xml"/><Relationship Id="rId16" Type="http://schemas.openxmlformats.org/officeDocument/2006/relationships/chart" Target="../charts/chart25.xml"/><Relationship Id="rId1" Type="http://schemas.openxmlformats.org/officeDocument/2006/relationships/tags" Target="../tags/tag165.xml"/><Relationship Id="rId6" Type="http://schemas.openxmlformats.org/officeDocument/2006/relationships/tags" Target="../tags/tag170.xml"/><Relationship Id="rId11" Type="http://schemas.openxmlformats.org/officeDocument/2006/relationships/tags" Target="../tags/tag175.xml"/><Relationship Id="rId5" Type="http://schemas.openxmlformats.org/officeDocument/2006/relationships/tags" Target="../tags/tag169.xml"/><Relationship Id="rId15" Type="http://schemas.openxmlformats.org/officeDocument/2006/relationships/notesSlide" Target="../notesSlides/notesSlide17.xml"/><Relationship Id="rId10" Type="http://schemas.openxmlformats.org/officeDocument/2006/relationships/tags" Target="../tags/tag174.xml"/><Relationship Id="rId4" Type="http://schemas.openxmlformats.org/officeDocument/2006/relationships/tags" Target="../tags/tag168.xml"/><Relationship Id="rId9" Type="http://schemas.openxmlformats.org/officeDocument/2006/relationships/tags" Target="../tags/tag173.xml"/><Relationship Id="rId14" Type="http://schemas.openxmlformats.org/officeDocument/2006/relationships/slideLayout" Target="../slideLayouts/slideLayout26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tags" Target="../tags/tag1374.xml"/><Relationship Id="rId2" Type="http://schemas.openxmlformats.org/officeDocument/2006/relationships/tags" Target="../tags/tag1373.xml"/><Relationship Id="rId1" Type="http://schemas.openxmlformats.org/officeDocument/2006/relationships/tags" Target="../tags/tag1372.xml"/><Relationship Id="rId6" Type="http://schemas.openxmlformats.org/officeDocument/2006/relationships/notesSlide" Target="../notesSlides/notesSlide145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375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1378.xml"/><Relationship Id="rId7" Type="http://schemas.openxmlformats.org/officeDocument/2006/relationships/tags" Target="../tags/tag1382.xml"/><Relationship Id="rId12" Type="http://schemas.openxmlformats.org/officeDocument/2006/relationships/chart" Target="../charts/chart266.xml"/><Relationship Id="rId2" Type="http://schemas.openxmlformats.org/officeDocument/2006/relationships/tags" Target="../tags/tag1377.xml"/><Relationship Id="rId1" Type="http://schemas.openxmlformats.org/officeDocument/2006/relationships/tags" Target="../tags/tag1376.xml"/><Relationship Id="rId6" Type="http://schemas.openxmlformats.org/officeDocument/2006/relationships/tags" Target="../tags/tag1381.xml"/><Relationship Id="rId11" Type="http://schemas.openxmlformats.org/officeDocument/2006/relationships/chart" Target="../charts/chart265.xml"/><Relationship Id="rId5" Type="http://schemas.openxmlformats.org/officeDocument/2006/relationships/tags" Target="../tags/tag1380.xml"/><Relationship Id="rId10" Type="http://schemas.openxmlformats.org/officeDocument/2006/relationships/chart" Target="../charts/chart264.xml"/><Relationship Id="rId4" Type="http://schemas.openxmlformats.org/officeDocument/2006/relationships/tags" Target="../tags/tag1379.xml"/><Relationship Id="rId9" Type="http://schemas.openxmlformats.org/officeDocument/2006/relationships/notesSlide" Target="../notesSlides/notesSlide146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7.xml"/><Relationship Id="rId3" Type="http://schemas.openxmlformats.org/officeDocument/2006/relationships/tags" Target="../tags/tag1385.xml"/><Relationship Id="rId7" Type="http://schemas.openxmlformats.org/officeDocument/2006/relationships/notesSlide" Target="../notesSlides/notesSlide147.xml"/><Relationship Id="rId2" Type="http://schemas.openxmlformats.org/officeDocument/2006/relationships/tags" Target="../tags/tag1384.xml"/><Relationship Id="rId1" Type="http://schemas.openxmlformats.org/officeDocument/2006/relationships/tags" Target="../tags/tag1383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1387.xml"/><Relationship Id="rId4" Type="http://schemas.openxmlformats.org/officeDocument/2006/relationships/tags" Target="../tags/tag1386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tags" Target="../tags/tag1390.xml"/><Relationship Id="rId2" Type="http://schemas.openxmlformats.org/officeDocument/2006/relationships/tags" Target="../tags/tag1389.xml"/><Relationship Id="rId1" Type="http://schemas.openxmlformats.org/officeDocument/2006/relationships/tags" Target="../tags/tag1388.xml"/><Relationship Id="rId6" Type="http://schemas.openxmlformats.org/officeDocument/2006/relationships/notesSlide" Target="../notesSlides/notesSlide148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391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1394.xml"/><Relationship Id="rId7" Type="http://schemas.openxmlformats.org/officeDocument/2006/relationships/tags" Target="../tags/tag1398.xml"/><Relationship Id="rId12" Type="http://schemas.openxmlformats.org/officeDocument/2006/relationships/chart" Target="../charts/chart270.xml"/><Relationship Id="rId2" Type="http://schemas.openxmlformats.org/officeDocument/2006/relationships/tags" Target="../tags/tag1393.xml"/><Relationship Id="rId1" Type="http://schemas.openxmlformats.org/officeDocument/2006/relationships/tags" Target="../tags/tag1392.xml"/><Relationship Id="rId6" Type="http://schemas.openxmlformats.org/officeDocument/2006/relationships/tags" Target="../tags/tag1397.xml"/><Relationship Id="rId11" Type="http://schemas.openxmlformats.org/officeDocument/2006/relationships/chart" Target="../charts/chart269.xml"/><Relationship Id="rId5" Type="http://schemas.openxmlformats.org/officeDocument/2006/relationships/tags" Target="../tags/tag1396.xml"/><Relationship Id="rId10" Type="http://schemas.openxmlformats.org/officeDocument/2006/relationships/chart" Target="../charts/chart268.xml"/><Relationship Id="rId4" Type="http://schemas.openxmlformats.org/officeDocument/2006/relationships/tags" Target="../tags/tag1395.xml"/><Relationship Id="rId9" Type="http://schemas.openxmlformats.org/officeDocument/2006/relationships/notesSlide" Target="../notesSlides/notesSlide149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1.xml"/><Relationship Id="rId3" Type="http://schemas.openxmlformats.org/officeDocument/2006/relationships/tags" Target="../tags/tag1401.xml"/><Relationship Id="rId7" Type="http://schemas.openxmlformats.org/officeDocument/2006/relationships/notesSlide" Target="../notesSlides/notesSlide150.xml"/><Relationship Id="rId2" Type="http://schemas.openxmlformats.org/officeDocument/2006/relationships/tags" Target="../tags/tag1400.xml"/><Relationship Id="rId1" Type="http://schemas.openxmlformats.org/officeDocument/2006/relationships/tags" Target="../tags/tag1399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1403.xml"/><Relationship Id="rId4" Type="http://schemas.openxmlformats.org/officeDocument/2006/relationships/tags" Target="../tags/tag1402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tags" Target="../tags/tag1406.xml"/><Relationship Id="rId2" Type="http://schemas.openxmlformats.org/officeDocument/2006/relationships/tags" Target="../tags/tag1405.xml"/><Relationship Id="rId1" Type="http://schemas.openxmlformats.org/officeDocument/2006/relationships/tags" Target="../tags/tag1404.xml"/><Relationship Id="rId6" Type="http://schemas.openxmlformats.org/officeDocument/2006/relationships/notesSlide" Target="../notesSlides/notesSlide151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40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tags" Target="../tags/tag1410.xml"/><Relationship Id="rId2" Type="http://schemas.openxmlformats.org/officeDocument/2006/relationships/tags" Target="../tags/tag1409.xml"/><Relationship Id="rId1" Type="http://schemas.openxmlformats.org/officeDocument/2006/relationships/tags" Target="../tags/tag1408.xml"/><Relationship Id="rId5" Type="http://schemas.openxmlformats.org/officeDocument/2006/relationships/notesSlide" Target="../notesSlides/notesSlide152.xml"/><Relationship Id="rId4" Type="http://schemas.openxmlformats.org/officeDocument/2006/relationships/slideLayout" Target="../slideLayouts/slideLayout2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tags" Target="../tags/tag1413.xml"/><Relationship Id="rId2" Type="http://schemas.openxmlformats.org/officeDocument/2006/relationships/tags" Target="../tags/tag1412.xml"/><Relationship Id="rId1" Type="http://schemas.openxmlformats.org/officeDocument/2006/relationships/tags" Target="../tags/tag1411.xml"/><Relationship Id="rId6" Type="http://schemas.openxmlformats.org/officeDocument/2006/relationships/notesSlide" Target="../notesSlides/notesSlide153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414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tags" Target="../tags/tag1417.xml"/><Relationship Id="rId2" Type="http://schemas.openxmlformats.org/officeDocument/2006/relationships/tags" Target="../tags/tag1416.xml"/><Relationship Id="rId1" Type="http://schemas.openxmlformats.org/officeDocument/2006/relationships/tags" Target="../tags/tag1415.xml"/><Relationship Id="rId6" Type="http://schemas.openxmlformats.org/officeDocument/2006/relationships/notesSlide" Target="../notesSlides/notesSlide154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418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85.xml"/><Relationship Id="rId13" Type="http://schemas.openxmlformats.org/officeDocument/2006/relationships/tags" Target="../tags/tag190.xml"/><Relationship Id="rId3" Type="http://schemas.openxmlformats.org/officeDocument/2006/relationships/tags" Target="../tags/tag180.xml"/><Relationship Id="rId7" Type="http://schemas.openxmlformats.org/officeDocument/2006/relationships/tags" Target="../tags/tag184.xml"/><Relationship Id="rId12" Type="http://schemas.openxmlformats.org/officeDocument/2006/relationships/tags" Target="../tags/tag189.xml"/><Relationship Id="rId17" Type="http://schemas.openxmlformats.org/officeDocument/2006/relationships/chart" Target="../charts/chart28.xml"/><Relationship Id="rId2" Type="http://schemas.openxmlformats.org/officeDocument/2006/relationships/tags" Target="../tags/tag179.xml"/><Relationship Id="rId16" Type="http://schemas.openxmlformats.org/officeDocument/2006/relationships/chart" Target="../charts/chart27.xml"/><Relationship Id="rId1" Type="http://schemas.openxmlformats.org/officeDocument/2006/relationships/tags" Target="../tags/tag178.xml"/><Relationship Id="rId6" Type="http://schemas.openxmlformats.org/officeDocument/2006/relationships/tags" Target="../tags/tag183.xml"/><Relationship Id="rId11" Type="http://schemas.openxmlformats.org/officeDocument/2006/relationships/tags" Target="../tags/tag188.xml"/><Relationship Id="rId5" Type="http://schemas.openxmlformats.org/officeDocument/2006/relationships/tags" Target="../tags/tag182.xml"/><Relationship Id="rId15" Type="http://schemas.openxmlformats.org/officeDocument/2006/relationships/notesSlide" Target="../notesSlides/notesSlide18.xml"/><Relationship Id="rId10" Type="http://schemas.openxmlformats.org/officeDocument/2006/relationships/tags" Target="../tags/tag187.xml"/><Relationship Id="rId4" Type="http://schemas.openxmlformats.org/officeDocument/2006/relationships/tags" Target="../tags/tag181.xml"/><Relationship Id="rId9" Type="http://schemas.openxmlformats.org/officeDocument/2006/relationships/tags" Target="../tags/tag186.xml"/><Relationship Id="rId14" Type="http://schemas.openxmlformats.org/officeDocument/2006/relationships/slideLayout" Target="../slideLayouts/slideLayout26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tags" Target="../tags/tag1426.xml"/><Relationship Id="rId13" Type="http://schemas.openxmlformats.org/officeDocument/2006/relationships/chart" Target="../charts/chart274.xml"/><Relationship Id="rId3" Type="http://schemas.openxmlformats.org/officeDocument/2006/relationships/tags" Target="../tags/tag1421.xml"/><Relationship Id="rId7" Type="http://schemas.openxmlformats.org/officeDocument/2006/relationships/tags" Target="../tags/tag1425.xml"/><Relationship Id="rId12" Type="http://schemas.openxmlformats.org/officeDocument/2006/relationships/chart" Target="../charts/chart273.xml"/><Relationship Id="rId2" Type="http://schemas.openxmlformats.org/officeDocument/2006/relationships/tags" Target="../tags/tag1420.xml"/><Relationship Id="rId1" Type="http://schemas.openxmlformats.org/officeDocument/2006/relationships/tags" Target="../tags/tag1419.xml"/><Relationship Id="rId6" Type="http://schemas.openxmlformats.org/officeDocument/2006/relationships/tags" Target="../tags/tag1424.xml"/><Relationship Id="rId11" Type="http://schemas.openxmlformats.org/officeDocument/2006/relationships/chart" Target="../charts/chart272.xml"/><Relationship Id="rId5" Type="http://schemas.openxmlformats.org/officeDocument/2006/relationships/tags" Target="../tags/tag1423.xml"/><Relationship Id="rId10" Type="http://schemas.openxmlformats.org/officeDocument/2006/relationships/notesSlide" Target="../notesSlides/notesSlide155.xml"/><Relationship Id="rId4" Type="http://schemas.openxmlformats.org/officeDocument/2006/relationships/tags" Target="../tags/tag1422.xml"/><Relationship Id="rId9" Type="http://schemas.openxmlformats.org/officeDocument/2006/relationships/slideLayout" Target="../slideLayouts/slideLayout26.xml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75.xml"/><Relationship Id="rId3" Type="http://schemas.openxmlformats.org/officeDocument/2006/relationships/tags" Target="../tags/tag1429.xml"/><Relationship Id="rId7" Type="http://schemas.openxmlformats.org/officeDocument/2006/relationships/notesSlide" Target="../notesSlides/notesSlide156.xml"/><Relationship Id="rId2" Type="http://schemas.openxmlformats.org/officeDocument/2006/relationships/tags" Target="../tags/tag1428.xml"/><Relationship Id="rId1" Type="http://schemas.openxmlformats.org/officeDocument/2006/relationships/tags" Target="../tags/tag1427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1431.xml"/><Relationship Id="rId4" Type="http://schemas.openxmlformats.org/officeDocument/2006/relationships/tags" Target="../tags/tag1430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tags" Target="../tags/tag1434.xml"/><Relationship Id="rId7" Type="http://schemas.openxmlformats.org/officeDocument/2006/relationships/hyperlink" Target="https://kst.cz/wp-content/uploads/2024/01/Transplantace-v-roce-2023.pdf" TargetMode="External"/><Relationship Id="rId2" Type="http://schemas.openxmlformats.org/officeDocument/2006/relationships/tags" Target="../tags/tag1433.xml"/><Relationship Id="rId1" Type="http://schemas.openxmlformats.org/officeDocument/2006/relationships/tags" Target="../tags/tag1432.xml"/><Relationship Id="rId6" Type="http://schemas.openxmlformats.org/officeDocument/2006/relationships/notesSlide" Target="../notesSlides/notesSlide157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1435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1438.xml"/><Relationship Id="rId7" Type="http://schemas.openxmlformats.org/officeDocument/2006/relationships/tags" Target="../tags/tag1442.xml"/><Relationship Id="rId12" Type="http://schemas.openxmlformats.org/officeDocument/2006/relationships/chart" Target="../charts/chart278.xml"/><Relationship Id="rId2" Type="http://schemas.openxmlformats.org/officeDocument/2006/relationships/tags" Target="../tags/tag1437.xml"/><Relationship Id="rId1" Type="http://schemas.openxmlformats.org/officeDocument/2006/relationships/tags" Target="../tags/tag1436.xml"/><Relationship Id="rId6" Type="http://schemas.openxmlformats.org/officeDocument/2006/relationships/tags" Target="../tags/tag1441.xml"/><Relationship Id="rId11" Type="http://schemas.openxmlformats.org/officeDocument/2006/relationships/chart" Target="../charts/chart277.xml"/><Relationship Id="rId5" Type="http://schemas.openxmlformats.org/officeDocument/2006/relationships/tags" Target="../tags/tag1440.xml"/><Relationship Id="rId10" Type="http://schemas.openxmlformats.org/officeDocument/2006/relationships/chart" Target="../charts/chart276.xml"/><Relationship Id="rId4" Type="http://schemas.openxmlformats.org/officeDocument/2006/relationships/tags" Target="../tags/tag1439.xml"/><Relationship Id="rId9" Type="http://schemas.openxmlformats.org/officeDocument/2006/relationships/notesSlide" Target="../notesSlides/notesSlide15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98.xml"/><Relationship Id="rId13" Type="http://schemas.openxmlformats.org/officeDocument/2006/relationships/tags" Target="../tags/tag203.xml"/><Relationship Id="rId3" Type="http://schemas.openxmlformats.org/officeDocument/2006/relationships/tags" Target="../tags/tag193.xml"/><Relationship Id="rId7" Type="http://schemas.openxmlformats.org/officeDocument/2006/relationships/tags" Target="../tags/tag197.xml"/><Relationship Id="rId12" Type="http://schemas.openxmlformats.org/officeDocument/2006/relationships/tags" Target="../tags/tag202.xml"/><Relationship Id="rId17" Type="http://schemas.openxmlformats.org/officeDocument/2006/relationships/chart" Target="../charts/chart30.xml"/><Relationship Id="rId2" Type="http://schemas.openxmlformats.org/officeDocument/2006/relationships/tags" Target="../tags/tag192.xml"/><Relationship Id="rId16" Type="http://schemas.openxmlformats.org/officeDocument/2006/relationships/chart" Target="../charts/chart29.xml"/><Relationship Id="rId1" Type="http://schemas.openxmlformats.org/officeDocument/2006/relationships/tags" Target="../tags/tag191.xml"/><Relationship Id="rId6" Type="http://schemas.openxmlformats.org/officeDocument/2006/relationships/tags" Target="../tags/tag196.xml"/><Relationship Id="rId11" Type="http://schemas.openxmlformats.org/officeDocument/2006/relationships/tags" Target="../tags/tag201.xml"/><Relationship Id="rId5" Type="http://schemas.openxmlformats.org/officeDocument/2006/relationships/tags" Target="../tags/tag195.xml"/><Relationship Id="rId15" Type="http://schemas.openxmlformats.org/officeDocument/2006/relationships/notesSlide" Target="../notesSlides/notesSlide19.xml"/><Relationship Id="rId10" Type="http://schemas.openxmlformats.org/officeDocument/2006/relationships/tags" Target="../tags/tag200.xml"/><Relationship Id="rId4" Type="http://schemas.openxmlformats.org/officeDocument/2006/relationships/tags" Target="../tags/tag194.xml"/><Relationship Id="rId9" Type="http://schemas.openxmlformats.org/officeDocument/2006/relationships/tags" Target="../tags/tag199.xml"/><Relationship Id="rId14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211.xml"/><Relationship Id="rId13" Type="http://schemas.openxmlformats.org/officeDocument/2006/relationships/tags" Target="../tags/tag216.xml"/><Relationship Id="rId3" Type="http://schemas.openxmlformats.org/officeDocument/2006/relationships/tags" Target="../tags/tag206.xml"/><Relationship Id="rId7" Type="http://schemas.openxmlformats.org/officeDocument/2006/relationships/tags" Target="../tags/tag210.xml"/><Relationship Id="rId12" Type="http://schemas.openxmlformats.org/officeDocument/2006/relationships/tags" Target="../tags/tag215.xml"/><Relationship Id="rId17" Type="http://schemas.openxmlformats.org/officeDocument/2006/relationships/chart" Target="../charts/chart32.xml"/><Relationship Id="rId2" Type="http://schemas.openxmlformats.org/officeDocument/2006/relationships/tags" Target="../tags/tag205.xml"/><Relationship Id="rId16" Type="http://schemas.openxmlformats.org/officeDocument/2006/relationships/chart" Target="../charts/chart31.xml"/><Relationship Id="rId1" Type="http://schemas.openxmlformats.org/officeDocument/2006/relationships/tags" Target="../tags/tag204.xml"/><Relationship Id="rId6" Type="http://schemas.openxmlformats.org/officeDocument/2006/relationships/tags" Target="../tags/tag209.xml"/><Relationship Id="rId11" Type="http://schemas.openxmlformats.org/officeDocument/2006/relationships/tags" Target="../tags/tag214.xml"/><Relationship Id="rId5" Type="http://schemas.openxmlformats.org/officeDocument/2006/relationships/tags" Target="../tags/tag208.xml"/><Relationship Id="rId15" Type="http://schemas.openxmlformats.org/officeDocument/2006/relationships/notesSlide" Target="../notesSlides/notesSlide20.xml"/><Relationship Id="rId10" Type="http://schemas.openxmlformats.org/officeDocument/2006/relationships/tags" Target="../tags/tag213.xml"/><Relationship Id="rId4" Type="http://schemas.openxmlformats.org/officeDocument/2006/relationships/tags" Target="../tags/tag207.xml"/><Relationship Id="rId9" Type="http://schemas.openxmlformats.org/officeDocument/2006/relationships/tags" Target="../tags/tag212.xml"/><Relationship Id="rId14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224.xml"/><Relationship Id="rId13" Type="http://schemas.openxmlformats.org/officeDocument/2006/relationships/tags" Target="../tags/tag229.xml"/><Relationship Id="rId3" Type="http://schemas.openxmlformats.org/officeDocument/2006/relationships/tags" Target="../tags/tag219.xml"/><Relationship Id="rId7" Type="http://schemas.openxmlformats.org/officeDocument/2006/relationships/tags" Target="../tags/tag223.xml"/><Relationship Id="rId12" Type="http://schemas.openxmlformats.org/officeDocument/2006/relationships/tags" Target="../tags/tag228.xml"/><Relationship Id="rId17" Type="http://schemas.openxmlformats.org/officeDocument/2006/relationships/chart" Target="../charts/chart34.xml"/><Relationship Id="rId2" Type="http://schemas.openxmlformats.org/officeDocument/2006/relationships/tags" Target="../tags/tag218.xml"/><Relationship Id="rId16" Type="http://schemas.openxmlformats.org/officeDocument/2006/relationships/chart" Target="../charts/chart33.xml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1" Type="http://schemas.openxmlformats.org/officeDocument/2006/relationships/tags" Target="../tags/tag227.xml"/><Relationship Id="rId5" Type="http://schemas.openxmlformats.org/officeDocument/2006/relationships/tags" Target="../tags/tag221.xml"/><Relationship Id="rId15" Type="http://schemas.openxmlformats.org/officeDocument/2006/relationships/notesSlide" Target="../notesSlides/notesSlide21.xml"/><Relationship Id="rId10" Type="http://schemas.openxmlformats.org/officeDocument/2006/relationships/tags" Target="../tags/tag226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tags" Target="../tags/tag237.xml"/><Relationship Id="rId13" Type="http://schemas.openxmlformats.org/officeDocument/2006/relationships/tags" Target="../tags/tag242.xml"/><Relationship Id="rId3" Type="http://schemas.openxmlformats.org/officeDocument/2006/relationships/tags" Target="../tags/tag232.xml"/><Relationship Id="rId7" Type="http://schemas.openxmlformats.org/officeDocument/2006/relationships/tags" Target="../tags/tag236.xml"/><Relationship Id="rId12" Type="http://schemas.openxmlformats.org/officeDocument/2006/relationships/tags" Target="../tags/tag241.xml"/><Relationship Id="rId17" Type="http://schemas.openxmlformats.org/officeDocument/2006/relationships/chart" Target="../charts/chart36.xml"/><Relationship Id="rId2" Type="http://schemas.openxmlformats.org/officeDocument/2006/relationships/tags" Target="../tags/tag231.xml"/><Relationship Id="rId16" Type="http://schemas.openxmlformats.org/officeDocument/2006/relationships/chart" Target="../charts/chart35.xml"/><Relationship Id="rId1" Type="http://schemas.openxmlformats.org/officeDocument/2006/relationships/tags" Target="../tags/tag230.xml"/><Relationship Id="rId6" Type="http://schemas.openxmlformats.org/officeDocument/2006/relationships/tags" Target="../tags/tag235.xml"/><Relationship Id="rId11" Type="http://schemas.openxmlformats.org/officeDocument/2006/relationships/tags" Target="../tags/tag240.xml"/><Relationship Id="rId5" Type="http://schemas.openxmlformats.org/officeDocument/2006/relationships/tags" Target="../tags/tag234.xml"/><Relationship Id="rId15" Type="http://schemas.openxmlformats.org/officeDocument/2006/relationships/notesSlide" Target="../notesSlides/notesSlide22.xml"/><Relationship Id="rId10" Type="http://schemas.openxmlformats.org/officeDocument/2006/relationships/tags" Target="../tags/tag239.xml"/><Relationship Id="rId4" Type="http://schemas.openxmlformats.org/officeDocument/2006/relationships/tags" Target="../tags/tag233.xml"/><Relationship Id="rId9" Type="http://schemas.openxmlformats.org/officeDocument/2006/relationships/tags" Target="../tags/tag238.xml"/><Relationship Id="rId14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250.xml"/><Relationship Id="rId13" Type="http://schemas.openxmlformats.org/officeDocument/2006/relationships/tags" Target="../tags/tag255.xml"/><Relationship Id="rId3" Type="http://schemas.openxmlformats.org/officeDocument/2006/relationships/tags" Target="../tags/tag245.xml"/><Relationship Id="rId7" Type="http://schemas.openxmlformats.org/officeDocument/2006/relationships/tags" Target="../tags/tag249.xml"/><Relationship Id="rId12" Type="http://schemas.openxmlformats.org/officeDocument/2006/relationships/tags" Target="../tags/tag254.xml"/><Relationship Id="rId17" Type="http://schemas.openxmlformats.org/officeDocument/2006/relationships/chart" Target="../charts/chart38.xml"/><Relationship Id="rId2" Type="http://schemas.openxmlformats.org/officeDocument/2006/relationships/tags" Target="../tags/tag244.xml"/><Relationship Id="rId16" Type="http://schemas.openxmlformats.org/officeDocument/2006/relationships/chart" Target="../charts/chart37.xml"/><Relationship Id="rId1" Type="http://schemas.openxmlformats.org/officeDocument/2006/relationships/tags" Target="../tags/tag243.xml"/><Relationship Id="rId6" Type="http://schemas.openxmlformats.org/officeDocument/2006/relationships/tags" Target="../tags/tag248.xml"/><Relationship Id="rId11" Type="http://schemas.openxmlformats.org/officeDocument/2006/relationships/tags" Target="../tags/tag253.xml"/><Relationship Id="rId5" Type="http://schemas.openxmlformats.org/officeDocument/2006/relationships/tags" Target="../tags/tag247.xml"/><Relationship Id="rId15" Type="http://schemas.openxmlformats.org/officeDocument/2006/relationships/notesSlide" Target="../notesSlides/notesSlide23.xml"/><Relationship Id="rId10" Type="http://schemas.openxmlformats.org/officeDocument/2006/relationships/tags" Target="../tags/tag252.xml"/><Relationship Id="rId4" Type="http://schemas.openxmlformats.org/officeDocument/2006/relationships/tags" Target="../tags/tag246.xml"/><Relationship Id="rId9" Type="http://schemas.openxmlformats.org/officeDocument/2006/relationships/tags" Target="../tags/tag251.xml"/><Relationship Id="rId14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263.xml"/><Relationship Id="rId13" Type="http://schemas.openxmlformats.org/officeDocument/2006/relationships/tags" Target="../tags/tag268.xml"/><Relationship Id="rId3" Type="http://schemas.openxmlformats.org/officeDocument/2006/relationships/tags" Target="../tags/tag258.xml"/><Relationship Id="rId7" Type="http://schemas.openxmlformats.org/officeDocument/2006/relationships/tags" Target="../tags/tag262.xml"/><Relationship Id="rId12" Type="http://schemas.openxmlformats.org/officeDocument/2006/relationships/tags" Target="../tags/tag267.xml"/><Relationship Id="rId17" Type="http://schemas.openxmlformats.org/officeDocument/2006/relationships/chart" Target="../charts/chart40.xml"/><Relationship Id="rId2" Type="http://schemas.openxmlformats.org/officeDocument/2006/relationships/tags" Target="../tags/tag257.xml"/><Relationship Id="rId16" Type="http://schemas.openxmlformats.org/officeDocument/2006/relationships/chart" Target="../charts/chart39.xml"/><Relationship Id="rId1" Type="http://schemas.openxmlformats.org/officeDocument/2006/relationships/tags" Target="../tags/tag256.xml"/><Relationship Id="rId6" Type="http://schemas.openxmlformats.org/officeDocument/2006/relationships/tags" Target="../tags/tag261.xml"/><Relationship Id="rId11" Type="http://schemas.openxmlformats.org/officeDocument/2006/relationships/tags" Target="../tags/tag266.xml"/><Relationship Id="rId5" Type="http://schemas.openxmlformats.org/officeDocument/2006/relationships/tags" Target="../tags/tag260.xml"/><Relationship Id="rId15" Type="http://schemas.openxmlformats.org/officeDocument/2006/relationships/notesSlide" Target="../notesSlides/notesSlide24.xml"/><Relationship Id="rId10" Type="http://schemas.openxmlformats.org/officeDocument/2006/relationships/tags" Target="../tags/tag265.xml"/><Relationship Id="rId4" Type="http://schemas.openxmlformats.org/officeDocument/2006/relationships/tags" Target="../tags/tag259.xml"/><Relationship Id="rId9" Type="http://schemas.openxmlformats.org/officeDocument/2006/relationships/tags" Target="../tags/tag264.xml"/><Relationship Id="rId14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276.xml"/><Relationship Id="rId13" Type="http://schemas.openxmlformats.org/officeDocument/2006/relationships/chart" Target="../charts/chart42.xml"/><Relationship Id="rId3" Type="http://schemas.openxmlformats.org/officeDocument/2006/relationships/tags" Target="../tags/tag271.xml"/><Relationship Id="rId7" Type="http://schemas.openxmlformats.org/officeDocument/2006/relationships/tags" Target="../tags/tag275.xml"/><Relationship Id="rId12" Type="http://schemas.openxmlformats.org/officeDocument/2006/relationships/chart" Target="../charts/chart41.xml"/><Relationship Id="rId2" Type="http://schemas.openxmlformats.org/officeDocument/2006/relationships/tags" Target="../tags/tag270.xml"/><Relationship Id="rId1" Type="http://schemas.openxmlformats.org/officeDocument/2006/relationships/tags" Target="../tags/tag269.xml"/><Relationship Id="rId6" Type="http://schemas.openxmlformats.org/officeDocument/2006/relationships/tags" Target="../tags/tag274.xml"/><Relationship Id="rId11" Type="http://schemas.openxmlformats.org/officeDocument/2006/relationships/notesSlide" Target="../notesSlides/notesSlide25.xml"/><Relationship Id="rId5" Type="http://schemas.openxmlformats.org/officeDocument/2006/relationships/tags" Target="../tags/tag273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272.xml"/><Relationship Id="rId9" Type="http://schemas.openxmlformats.org/officeDocument/2006/relationships/tags" Target="../tags/tag277.xml"/><Relationship Id="rId14" Type="http://schemas.openxmlformats.org/officeDocument/2006/relationships/chart" Target="../charts/chart4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285.xml"/><Relationship Id="rId13" Type="http://schemas.openxmlformats.org/officeDocument/2006/relationships/chart" Target="../charts/chart45.xml"/><Relationship Id="rId3" Type="http://schemas.openxmlformats.org/officeDocument/2006/relationships/tags" Target="../tags/tag280.xml"/><Relationship Id="rId7" Type="http://schemas.openxmlformats.org/officeDocument/2006/relationships/tags" Target="../tags/tag284.xml"/><Relationship Id="rId12" Type="http://schemas.openxmlformats.org/officeDocument/2006/relationships/chart" Target="../charts/chart44.xml"/><Relationship Id="rId2" Type="http://schemas.openxmlformats.org/officeDocument/2006/relationships/tags" Target="../tags/tag279.xml"/><Relationship Id="rId1" Type="http://schemas.openxmlformats.org/officeDocument/2006/relationships/tags" Target="../tags/tag278.xml"/><Relationship Id="rId6" Type="http://schemas.openxmlformats.org/officeDocument/2006/relationships/tags" Target="../tags/tag283.xml"/><Relationship Id="rId11" Type="http://schemas.openxmlformats.org/officeDocument/2006/relationships/notesSlide" Target="../notesSlides/notesSlide26.xml"/><Relationship Id="rId5" Type="http://schemas.openxmlformats.org/officeDocument/2006/relationships/tags" Target="../tags/tag282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281.xml"/><Relationship Id="rId9" Type="http://schemas.openxmlformats.org/officeDocument/2006/relationships/tags" Target="../tags/tag286.xml"/><Relationship Id="rId14" Type="http://schemas.openxmlformats.org/officeDocument/2006/relationships/chart" Target="../charts/chart4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294.xml"/><Relationship Id="rId13" Type="http://schemas.openxmlformats.org/officeDocument/2006/relationships/chart" Target="../charts/chart48.xml"/><Relationship Id="rId3" Type="http://schemas.openxmlformats.org/officeDocument/2006/relationships/tags" Target="../tags/tag289.xml"/><Relationship Id="rId7" Type="http://schemas.openxmlformats.org/officeDocument/2006/relationships/tags" Target="../tags/tag293.xml"/><Relationship Id="rId12" Type="http://schemas.openxmlformats.org/officeDocument/2006/relationships/chart" Target="../charts/chart47.xml"/><Relationship Id="rId2" Type="http://schemas.openxmlformats.org/officeDocument/2006/relationships/tags" Target="../tags/tag288.xml"/><Relationship Id="rId1" Type="http://schemas.openxmlformats.org/officeDocument/2006/relationships/tags" Target="../tags/tag287.xml"/><Relationship Id="rId6" Type="http://schemas.openxmlformats.org/officeDocument/2006/relationships/tags" Target="../tags/tag292.xml"/><Relationship Id="rId11" Type="http://schemas.openxmlformats.org/officeDocument/2006/relationships/notesSlide" Target="../notesSlides/notesSlide27.xml"/><Relationship Id="rId5" Type="http://schemas.openxmlformats.org/officeDocument/2006/relationships/tags" Target="../tags/tag291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290.xml"/><Relationship Id="rId9" Type="http://schemas.openxmlformats.org/officeDocument/2006/relationships/tags" Target="../tags/tag295.xml"/><Relationship Id="rId14" Type="http://schemas.openxmlformats.org/officeDocument/2006/relationships/chart" Target="../charts/chart4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303.xml"/><Relationship Id="rId13" Type="http://schemas.openxmlformats.org/officeDocument/2006/relationships/chart" Target="../charts/chart51.xml"/><Relationship Id="rId3" Type="http://schemas.openxmlformats.org/officeDocument/2006/relationships/tags" Target="../tags/tag298.xml"/><Relationship Id="rId7" Type="http://schemas.openxmlformats.org/officeDocument/2006/relationships/tags" Target="../tags/tag302.xml"/><Relationship Id="rId12" Type="http://schemas.openxmlformats.org/officeDocument/2006/relationships/chart" Target="../charts/chart50.xml"/><Relationship Id="rId2" Type="http://schemas.openxmlformats.org/officeDocument/2006/relationships/tags" Target="../tags/tag297.xml"/><Relationship Id="rId1" Type="http://schemas.openxmlformats.org/officeDocument/2006/relationships/tags" Target="../tags/tag296.xml"/><Relationship Id="rId6" Type="http://schemas.openxmlformats.org/officeDocument/2006/relationships/tags" Target="../tags/tag301.xml"/><Relationship Id="rId11" Type="http://schemas.openxmlformats.org/officeDocument/2006/relationships/notesSlide" Target="../notesSlides/notesSlide28.xml"/><Relationship Id="rId5" Type="http://schemas.openxmlformats.org/officeDocument/2006/relationships/tags" Target="../tags/tag300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299.xml"/><Relationship Id="rId9" Type="http://schemas.openxmlformats.org/officeDocument/2006/relationships/tags" Target="../tags/tag304.xml"/><Relationship Id="rId14" Type="http://schemas.openxmlformats.org/officeDocument/2006/relationships/chart" Target="../charts/chart5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312.xml"/><Relationship Id="rId13" Type="http://schemas.openxmlformats.org/officeDocument/2006/relationships/chart" Target="../charts/chart54.xml"/><Relationship Id="rId3" Type="http://schemas.openxmlformats.org/officeDocument/2006/relationships/tags" Target="../tags/tag307.xml"/><Relationship Id="rId7" Type="http://schemas.openxmlformats.org/officeDocument/2006/relationships/tags" Target="../tags/tag311.xml"/><Relationship Id="rId12" Type="http://schemas.openxmlformats.org/officeDocument/2006/relationships/chart" Target="../charts/chart53.xml"/><Relationship Id="rId2" Type="http://schemas.openxmlformats.org/officeDocument/2006/relationships/tags" Target="../tags/tag306.xml"/><Relationship Id="rId1" Type="http://schemas.openxmlformats.org/officeDocument/2006/relationships/tags" Target="../tags/tag305.xml"/><Relationship Id="rId6" Type="http://schemas.openxmlformats.org/officeDocument/2006/relationships/tags" Target="../tags/tag310.xml"/><Relationship Id="rId11" Type="http://schemas.openxmlformats.org/officeDocument/2006/relationships/notesSlide" Target="../notesSlides/notesSlide29.xml"/><Relationship Id="rId5" Type="http://schemas.openxmlformats.org/officeDocument/2006/relationships/tags" Target="../tags/tag309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308.xml"/><Relationship Id="rId9" Type="http://schemas.openxmlformats.org/officeDocument/2006/relationships/tags" Target="../tags/tag313.xml"/><Relationship Id="rId14" Type="http://schemas.openxmlformats.org/officeDocument/2006/relationships/chart" Target="../charts/chart5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30.xml"/><Relationship Id="rId3" Type="http://schemas.openxmlformats.org/officeDocument/2006/relationships/tags" Target="../tags/tag316.xml"/><Relationship Id="rId7" Type="http://schemas.openxmlformats.org/officeDocument/2006/relationships/slideLayout" Target="../slideLayouts/slideLayout26.xml"/><Relationship Id="rId2" Type="http://schemas.openxmlformats.org/officeDocument/2006/relationships/tags" Target="../tags/tag315.xml"/><Relationship Id="rId1" Type="http://schemas.openxmlformats.org/officeDocument/2006/relationships/tags" Target="../tags/tag314.xml"/><Relationship Id="rId6" Type="http://schemas.openxmlformats.org/officeDocument/2006/relationships/tags" Target="../tags/tag319.xml"/><Relationship Id="rId5" Type="http://schemas.openxmlformats.org/officeDocument/2006/relationships/tags" Target="../tags/tag318.xml"/><Relationship Id="rId4" Type="http://schemas.openxmlformats.org/officeDocument/2006/relationships/tags" Target="../tags/tag317.xml"/><Relationship Id="rId9" Type="http://schemas.openxmlformats.org/officeDocument/2006/relationships/chart" Target="../charts/chart5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322.xml"/><Relationship Id="rId7" Type="http://schemas.openxmlformats.org/officeDocument/2006/relationships/chart" Target="../charts/chart57.xml"/><Relationship Id="rId2" Type="http://schemas.openxmlformats.org/officeDocument/2006/relationships/tags" Target="../tags/tag321.xml"/><Relationship Id="rId1" Type="http://schemas.openxmlformats.org/officeDocument/2006/relationships/tags" Target="../tags/tag320.xml"/><Relationship Id="rId6" Type="http://schemas.openxmlformats.org/officeDocument/2006/relationships/notesSlide" Target="../notesSlides/notesSlide31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32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tags" Target="../tags/tag325.xml"/><Relationship Id="rId1" Type="http://schemas.openxmlformats.org/officeDocument/2006/relationships/tags" Target="../tags/tag324.xml"/><Relationship Id="rId4" Type="http://schemas.openxmlformats.org/officeDocument/2006/relationships/notesSlide" Target="../notesSlides/notesSlide3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328.xml"/><Relationship Id="rId7" Type="http://schemas.openxmlformats.org/officeDocument/2006/relationships/tags" Target="../tags/tag332.xml"/><Relationship Id="rId2" Type="http://schemas.openxmlformats.org/officeDocument/2006/relationships/tags" Target="../tags/tag327.xml"/><Relationship Id="rId1" Type="http://schemas.openxmlformats.org/officeDocument/2006/relationships/tags" Target="../tags/tag326.xml"/><Relationship Id="rId6" Type="http://schemas.openxmlformats.org/officeDocument/2006/relationships/tags" Target="../tags/tag331.xml"/><Relationship Id="rId11" Type="http://schemas.openxmlformats.org/officeDocument/2006/relationships/chart" Target="../charts/chart59.xml"/><Relationship Id="rId5" Type="http://schemas.openxmlformats.org/officeDocument/2006/relationships/tags" Target="../tags/tag330.xml"/><Relationship Id="rId10" Type="http://schemas.openxmlformats.org/officeDocument/2006/relationships/chart" Target="../charts/chart58.xml"/><Relationship Id="rId4" Type="http://schemas.openxmlformats.org/officeDocument/2006/relationships/tags" Target="../tags/tag329.xml"/><Relationship Id="rId9" Type="http://schemas.openxmlformats.org/officeDocument/2006/relationships/notesSlide" Target="../notesSlides/notesSlide3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tags" Target="../tags/tag334.xml"/><Relationship Id="rId1" Type="http://schemas.openxmlformats.org/officeDocument/2006/relationships/tags" Target="../tags/tag333.xml"/><Relationship Id="rId4" Type="http://schemas.openxmlformats.org/officeDocument/2006/relationships/notesSlide" Target="../notesSlides/notesSlide3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342.xml"/><Relationship Id="rId13" Type="http://schemas.openxmlformats.org/officeDocument/2006/relationships/chart" Target="../charts/chart61.xml"/><Relationship Id="rId3" Type="http://schemas.openxmlformats.org/officeDocument/2006/relationships/tags" Target="../tags/tag337.xml"/><Relationship Id="rId7" Type="http://schemas.openxmlformats.org/officeDocument/2006/relationships/tags" Target="../tags/tag341.xml"/><Relationship Id="rId12" Type="http://schemas.openxmlformats.org/officeDocument/2006/relationships/chart" Target="../charts/chart60.xml"/><Relationship Id="rId2" Type="http://schemas.openxmlformats.org/officeDocument/2006/relationships/tags" Target="../tags/tag336.xml"/><Relationship Id="rId1" Type="http://schemas.openxmlformats.org/officeDocument/2006/relationships/tags" Target="../tags/tag335.xml"/><Relationship Id="rId6" Type="http://schemas.openxmlformats.org/officeDocument/2006/relationships/tags" Target="../tags/tag340.xml"/><Relationship Id="rId11" Type="http://schemas.openxmlformats.org/officeDocument/2006/relationships/notesSlide" Target="../notesSlides/notesSlide35.xml"/><Relationship Id="rId5" Type="http://schemas.openxmlformats.org/officeDocument/2006/relationships/tags" Target="../tags/tag339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338.xml"/><Relationship Id="rId9" Type="http://schemas.openxmlformats.org/officeDocument/2006/relationships/tags" Target="../tags/tag34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slideLayout" Target="../slideLayouts/slideLayout26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0" Type="http://schemas.openxmlformats.org/officeDocument/2006/relationships/tags" Target="../tags/tag19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notesSlide" Target="../notesSlides/notesSlide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6.xml"/><Relationship Id="rId2" Type="http://schemas.openxmlformats.org/officeDocument/2006/relationships/tags" Target="../tags/tag345.xml"/><Relationship Id="rId1" Type="http://schemas.openxmlformats.org/officeDocument/2006/relationships/tags" Target="../tags/tag344.xml"/><Relationship Id="rId4" Type="http://schemas.openxmlformats.org/officeDocument/2006/relationships/notesSlide" Target="../notesSlides/notesSlide36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348.xml"/><Relationship Id="rId7" Type="http://schemas.openxmlformats.org/officeDocument/2006/relationships/tags" Target="../tags/tag352.xml"/><Relationship Id="rId2" Type="http://schemas.openxmlformats.org/officeDocument/2006/relationships/tags" Target="../tags/tag347.xml"/><Relationship Id="rId1" Type="http://schemas.openxmlformats.org/officeDocument/2006/relationships/tags" Target="../tags/tag346.xml"/><Relationship Id="rId6" Type="http://schemas.openxmlformats.org/officeDocument/2006/relationships/tags" Target="../tags/tag351.xml"/><Relationship Id="rId11" Type="http://schemas.openxmlformats.org/officeDocument/2006/relationships/chart" Target="../charts/chart63.xml"/><Relationship Id="rId5" Type="http://schemas.openxmlformats.org/officeDocument/2006/relationships/tags" Target="../tags/tag350.xml"/><Relationship Id="rId10" Type="http://schemas.openxmlformats.org/officeDocument/2006/relationships/chart" Target="../charts/chart62.xml"/><Relationship Id="rId4" Type="http://schemas.openxmlformats.org/officeDocument/2006/relationships/tags" Target="../tags/tag349.xml"/><Relationship Id="rId9" Type="http://schemas.openxmlformats.org/officeDocument/2006/relationships/notesSlide" Target="../notesSlides/notesSlide37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360.xml"/><Relationship Id="rId13" Type="http://schemas.openxmlformats.org/officeDocument/2006/relationships/notesSlide" Target="../notesSlides/notesSlide38.xml"/><Relationship Id="rId3" Type="http://schemas.openxmlformats.org/officeDocument/2006/relationships/tags" Target="../tags/tag355.xml"/><Relationship Id="rId7" Type="http://schemas.openxmlformats.org/officeDocument/2006/relationships/tags" Target="../tags/tag359.xml"/><Relationship Id="rId12" Type="http://schemas.openxmlformats.org/officeDocument/2006/relationships/slideLayout" Target="../slideLayouts/slideLayout26.xml"/><Relationship Id="rId2" Type="http://schemas.openxmlformats.org/officeDocument/2006/relationships/tags" Target="../tags/tag354.xml"/><Relationship Id="rId1" Type="http://schemas.openxmlformats.org/officeDocument/2006/relationships/tags" Target="../tags/tag353.xml"/><Relationship Id="rId6" Type="http://schemas.openxmlformats.org/officeDocument/2006/relationships/tags" Target="../tags/tag358.xml"/><Relationship Id="rId11" Type="http://schemas.openxmlformats.org/officeDocument/2006/relationships/tags" Target="../tags/tag363.xml"/><Relationship Id="rId5" Type="http://schemas.openxmlformats.org/officeDocument/2006/relationships/tags" Target="../tags/tag357.xml"/><Relationship Id="rId10" Type="http://schemas.openxmlformats.org/officeDocument/2006/relationships/tags" Target="../tags/tag362.xml"/><Relationship Id="rId4" Type="http://schemas.openxmlformats.org/officeDocument/2006/relationships/tags" Target="../tags/tag356.xml"/><Relationship Id="rId9" Type="http://schemas.openxmlformats.org/officeDocument/2006/relationships/tags" Target="../tags/tag361.xml"/><Relationship Id="rId14" Type="http://schemas.openxmlformats.org/officeDocument/2006/relationships/chart" Target="../charts/chart64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371.xml"/><Relationship Id="rId13" Type="http://schemas.openxmlformats.org/officeDocument/2006/relationships/chart" Target="../charts/chart65.xml"/><Relationship Id="rId3" Type="http://schemas.openxmlformats.org/officeDocument/2006/relationships/tags" Target="../tags/tag366.xml"/><Relationship Id="rId7" Type="http://schemas.openxmlformats.org/officeDocument/2006/relationships/tags" Target="../tags/tag370.xml"/><Relationship Id="rId12" Type="http://schemas.openxmlformats.org/officeDocument/2006/relationships/notesSlide" Target="../notesSlides/notesSlide39.xml"/><Relationship Id="rId2" Type="http://schemas.openxmlformats.org/officeDocument/2006/relationships/tags" Target="../tags/tag365.xml"/><Relationship Id="rId1" Type="http://schemas.openxmlformats.org/officeDocument/2006/relationships/tags" Target="../tags/tag364.xml"/><Relationship Id="rId6" Type="http://schemas.openxmlformats.org/officeDocument/2006/relationships/tags" Target="../tags/tag369.xml"/><Relationship Id="rId11" Type="http://schemas.openxmlformats.org/officeDocument/2006/relationships/slideLayout" Target="../slideLayouts/slideLayout26.xml"/><Relationship Id="rId5" Type="http://schemas.openxmlformats.org/officeDocument/2006/relationships/tags" Target="../tags/tag368.xml"/><Relationship Id="rId10" Type="http://schemas.openxmlformats.org/officeDocument/2006/relationships/tags" Target="../tags/tag373.xml"/><Relationship Id="rId4" Type="http://schemas.openxmlformats.org/officeDocument/2006/relationships/tags" Target="../tags/tag367.xml"/><Relationship Id="rId9" Type="http://schemas.openxmlformats.org/officeDocument/2006/relationships/tags" Target="../tags/tag37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6.xml"/><Relationship Id="rId3" Type="http://schemas.openxmlformats.org/officeDocument/2006/relationships/tags" Target="../tags/tag376.xml"/><Relationship Id="rId7" Type="http://schemas.openxmlformats.org/officeDocument/2006/relationships/notesSlide" Target="../notesSlides/notesSlide40.xml"/><Relationship Id="rId2" Type="http://schemas.openxmlformats.org/officeDocument/2006/relationships/tags" Target="../tags/tag375.xml"/><Relationship Id="rId1" Type="http://schemas.openxmlformats.org/officeDocument/2006/relationships/tags" Target="../tags/tag374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378.xml"/><Relationship Id="rId4" Type="http://schemas.openxmlformats.org/officeDocument/2006/relationships/tags" Target="../tags/tag37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7.xml"/><Relationship Id="rId3" Type="http://schemas.openxmlformats.org/officeDocument/2006/relationships/tags" Target="../tags/tag381.xml"/><Relationship Id="rId7" Type="http://schemas.openxmlformats.org/officeDocument/2006/relationships/notesSlide" Target="../notesSlides/notesSlide41.xml"/><Relationship Id="rId2" Type="http://schemas.openxmlformats.org/officeDocument/2006/relationships/tags" Target="../tags/tag380.xml"/><Relationship Id="rId1" Type="http://schemas.openxmlformats.org/officeDocument/2006/relationships/tags" Target="../tags/tag379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383.xml"/><Relationship Id="rId4" Type="http://schemas.openxmlformats.org/officeDocument/2006/relationships/tags" Target="../tags/tag382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8.xml"/><Relationship Id="rId3" Type="http://schemas.openxmlformats.org/officeDocument/2006/relationships/tags" Target="../tags/tag386.xml"/><Relationship Id="rId7" Type="http://schemas.openxmlformats.org/officeDocument/2006/relationships/notesSlide" Target="../notesSlides/notesSlide42.xml"/><Relationship Id="rId2" Type="http://schemas.openxmlformats.org/officeDocument/2006/relationships/tags" Target="../tags/tag385.xml"/><Relationship Id="rId1" Type="http://schemas.openxmlformats.org/officeDocument/2006/relationships/tags" Target="../tags/tag384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388.xml"/><Relationship Id="rId4" Type="http://schemas.openxmlformats.org/officeDocument/2006/relationships/tags" Target="../tags/tag387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9.xml"/><Relationship Id="rId3" Type="http://schemas.openxmlformats.org/officeDocument/2006/relationships/tags" Target="../tags/tag391.xml"/><Relationship Id="rId7" Type="http://schemas.openxmlformats.org/officeDocument/2006/relationships/notesSlide" Target="../notesSlides/notesSlide43.xml"/><Relationship Id="rId2" Type="http://schemas.openxmlformats.org/officeDocument/2006/relationships/tags" Target="../tags/tag390.xml"/><Relationship Id="rId1" Type="http://schemas.openxmlformats.org/officeDocument/2006/relationships/tags" Target="../tags/tag389.xml"/><Relationship Id="rId6" Type="http://schemas.openxmlformats.org/officeDocument/2006/relationships/slideLayout" Target="../slideLayouts/slideLayout26.xml"/><Relationship Id="rId5" Type="http://schemas.openxmlformats.org/officeDocument/2006/relationships/tags" Target="../tags/tag393.xml"/><Relationship Id="rId4" Type="http://schemas.openxmlformats.org/officeDocument/2006/relationships/tags" Target="../tags/tag39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401.xml"/><Relationship Id="rId13" Type="http://schemas.openxmlformats.org/officeDocument/2006/relationships/slideLayout" Target="../slideLayouts/slideLayout26.xml"/><Relationship Id="rId3" Type="http://schemas.openxmlformats.org/officeDocument/2006/relationships/tags" Target="../tags/tag396.xml"/><Relationship Id="rId7" Type="http://schemas.openxmlformats.org/officeDocument/2006/relationships/tags" Target="../tags/tag400.xml"/><Relationship Id="rId12" Type="http://schemas.openxmlformats.org/officeDocument/2006/relationships/tags" Target="../tags/tag405.xml"/><Relationship Id="rId17" Type="http://schemas.openxmlformats.org/officeDocument/2006/relationships/chart" Target="../charts/chart71.xml"/><Relationship Id="rId2" Type="http://schemas.openxmlformats.org/officeDocument/2006/relationships/tags" Target="../tags/tag395.xml"/><Relationship Id="rId16" Type="http://schemas.openxmlformats.org/officeDocument/2006/relationships/hyperlink" Target="http://pmj.sagepub.com/content/28/1/49.full.pdf+html" TargetMode="External"/><Relationship Id="rId1" Type="http://schemas.openxmlformats.org/officeDocument/2006/relationships/tags" Target="../tags/tag394.xml"/><Relationship Id="rId6" Type="http://schemas.openxmlformats.org/officeDocument/2006/relationships/tags" Target="../tags/tag399.xml"/><Relationship Id="rId11" Type="http://schemas.openxmlformats.org/officeDocument/2006/relationships/tags" Target="../tags/tag404.xml"/><Relationship Id="rId5" Type="http://schemas.openxmlformats.org/officeDocument/2006/relationships/tags" Target="../tags/tag398.xml"/><Relationship Id="rId15" Type="http://schemas.openxmlformats.org/officeDocument/2006/relationships/chart" Target="../charts/chart70.xml"/><Relationship Id="rId10" Type="http://schemas.openxmlformats.org/officeDocument/2006/relationships/tags" Target="../tags/tag403.xml"/><Relationship Id="rId4" Type="http://schemas.openxmlformats.org/officeDocument/2006/relationships/tags" Target="../tags/tag397.xml"/><Relationship Id="rId9" Type="http://schemas.openxmlformats.org/officeDocument/2006/relationships/tags" Target="../tags/tag402.xml"/><Relationship Id="rId14" Type="http://schemas.openxmlformats.org/officeDocument/2006/relationships/notesSlide" Target="../notesSlides/notesSlide44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413.xml"/><Relationship Id="rId13" Type="http://schemas.openxmlformats.org/officeDocument/2006/relationships/chart" Target="../charts/chart73.xml"/><Relationship Id="rId3" Type="http://schemas.openxmlformats.org/officeDocument/2006/relationships/tags" Target="../tags/tag408.xml"/><Relationship Id="rId7" Type="http://schemas.openxmlformats.org/officeDocument/2006/relationships/tags" Target="../tags/tag412.xml"/><Relationship Id="rId12" Type="http://schemas.openxmlformats.org/officeDocument/2006/relationships/chart" Target="../charts/chart72.xml"/><Relationship Id="rId2" Type="http://schemas.openxmlformats.org/officeDocument/2006/relationships/tags" Target="../tags/tag407.xml"/><Relationship Id="rId1" Type="http://schemas.openxmlformats.org/officeDocument/2006/relationships/tags" Target="../tags/tag406.xml"/><Relationship Id="rId6" Type="http://schemas.openxmlformats.org/officeDocument/2006/relationships/tags" Target="../tags/tag411.xml"/><Relationship Id="rId11" Type="http://schemas.openxmlformats.org/officeDocument/2006/relationships/notesSlide" Target="../notesSlides/notesSlide45.xml"/><Relationship Id="rId5" Type="http://schemas.openxmlformats.org/officeDocument/2006/relationships/tags" Target="../tags/tag410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409.xml"/><Relationship Id="rId9" Type="http://schemas.openxmlformats.org/officeDocument/2006/relationships/tags" Target="../tags/tag41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29.xml"/><Relationship Id="rId13" Type="http://schemas.openxmlformats.org/officeDocument/2006/relationships/tags" Target="../tags/tag34.xml"/><Relationship Id="rId3" Type="http://schemas.openxmlformats.org/officeDocument/2006/relationships/tags" Target="../tags/tag24.xml"/><Relationship Id="rId7" Type="http://schemas.openxmlformats.org/officeDocument/2006/relationships/tags" Target="../tags/tag28.xml"/><Relationship Id="rId12" Type="http://schemas.openxmlformats.org/officeDocument/2006/relationships/tags" Target="../tags/tag33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tags" Target="../tags/tag27.xml"/><Relationship Id="rId11" Type="http://schemas.openxmlformats.org/officeDocument/2006/relationships/tags" Target="../tags/tag32.xml"/><Relationship Id="rId5" Type="http://schemas.openxmlformats.org/officeDocument/2006/relationships/tags" Target="../tags/tag26.xml"/><Relationship Id="rId15" Type="http://schemas.openxmlformats.org/officeDocument/2006/relationships/notesSlide" Target="../notesSlides/notesSlide2.xml"/><Relationship Id="rId10" Type="http://schemas.openxmlformats.org/officeDocument/2006/relationships/tags" Target="../tags/tag31.xml"/><Relationship Id="rId4" Type="http://schemas.openxmlformats.org/officeDocument/2006/relationships/tags" Target="../tags/tag25.xml"/><Relationship Id="rId9" Type="http://schemas.openxmlformats.org/officeDocument/2006/relationships/tags" Target="../tags/tag30.xml"/><Relationship Id="rId14" Type="http://schemas.openxmlformats.org/officeDocument/2006/relationships/slideLayout" Target="../slideLayouts/slideLayout26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422.xml"/><Relationship Id="rId13" Type="http://schemas.openxmlformats.org/officeDocument/2006/relationships/chart" Target="../charts/chart75.xml"/><Relationship Id="rId3" Type="http://schemas.openxmlformats.org/officeDocument/2006/relationships/tags" Target="../tags/tag417.xml"/><Relationship Id="rId7" Type="http://schemas.openxmlformats.org/officeDocument/2006/relationships/tags" Target="../tags/tag421.xml"/><Relationship Id="rId12" Type="http://schemas.openxmlformats.org/officeDocument/2006/relationships/chart" Target="../charts/chart74.xml"/><Relationship Id="rId2" Type="http://schemas.openxmlformats.org/officeDocument/2006/relationships/tags" Target="../tags/tag416.xml"/><Relationship Id="rId1" Type="http://schemas.openxmlformats.org/officeDocument/2006/relationships/tags" Target="../tags/tag415.xml"/><Relationship Id="rId6" Type="http://schemas.openxmlformats.org/officeDocument/2006/relationships/tags" Target="../tags/tag420.xml"/><Relationship Id="rId11" Type="http://schemas.openxmlformats.org/officeDocument/2006/relationships/notesSlide" Target="../notesSlides/notesSlide46.xml"/><Relationship Id="rId5" Type="http://schemas.openxmlformats.org/officeDocument/2006/relationships/tags" Target="../tags/tag419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418.xml"/><Relationship Id="rId9" Type="http://schemas.openxmlformats.org/officeDocument/2006/relationships/tags" Target="../tags/tag423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431.xml"/><Relationship Id="rId13" Type="http://schemas.openxmlformats.org/officeDocument/2006/relationships/chart" Target="../charts/chart77.xml"/><Relationship Id="rId3" Type="http://schemas.openxmlformats.org/officeDocument/2006/relationships/tags" Target="../tags/tag426.xml"/><Relationship Id="rId7" Type="http://schemas.openxmlformats.org/officeDocument/2006/relationships/tags" Target="../tags/tag430.xml"/><Relationship Id="rId12" Type="http://schemas.openxmlformats.org/officeDocument/2006/relationships/chart" Target="../charts/chart76.xml"/><Relationship Id="rId2" Type="http://schemas.openxmlformats.org/officeDocument/2006/relationships/tags" Target="../tags/tag425.xml"/><Relationship Id="rId1" Type="http://schemas.openxmlformats.org/officeDocument/2006/relationships/tags" Target="../tags/tag424.xml"/><Relationship Id="rId6" Type="http://schemas.openxmlformats.org/officeDocument/2006/relationships/tags" Target="../tags/tag429.xml"/><Relationship Id="rId11" Type="http://schemas.openxmlformats.org/officeDocument/2006/relationships/notesSlide" Target="../notesSlides/notesSlide47.xml"/><Relationship Id="rId5" Type="http://schemas.openxmlformats.org/officeDocument/2006/relationships/tags" Target="../tags/tag428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427.xml"/><Relationship Id="rId9" Type="http://schemas.openxmlformats.org/officeDocument/2006/relationships/tags" Target="../tags/tag43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440.xml"/><Relationship Id="rId13" Type="http://schemas.openxmlformats.org/officeDocument/2006/relationships/chart" Target="../charts/chart79.xml"/><Relationship Id="rId3" Type="http://schemas.openxmlformats.org/officeDocument/2006/relationships/tags" Target="../tags/tag435.xml"/><Relationship Id="rId7" Type="http://schemas.openxmlformats.org/officeDocument/2006/relationships/tags" Target="../tags/tag439.xml"/><Relationship Id="rId12" Type="http://schemas.openxmlformats.org/officeDocument/2006/relationships/chart" Target="../charts/chart78.xml"/><Relationship Id="rId2" Type="http://schemas.openxmlformats.org/officeDocument/2006/relationships/tags" Target="../tags/tag434.xml"/><Relationship Id="rId1" Type="http://schemas.openxmlformats.org/officeDocument/2006/relationships/tags" Target="../tags/tag433.xml"/><Relationship Id="rId6" Type="http://schemas.openxmlformats.org/officeDocument/2006/relationships/tags" Target="../tags/tag438.xml"/><Relationship Id="rId11" Type="http://schemas.openxmlformats.org/officeDocument/2006/relationships/notesSlide" Target="../notesSlides/notesSlide48.xml"/><Relationship Id="rId5" Type="http://schemas.openxmlformats.org/officeDocument/2006/relationships/tags" Target="../tags/tag437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436.xml"/><Relationship Id="rId9" Type="http://schemas.openxmlformats.org/officeDocument/2006/relationships/tags" Target="../tags/tag441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449.xml"/><Relationship Id="rId13" Type="http://schemas.openxmlformats.org/officeDocument/2006/relationships/chart" Target="../charts/chart81.xml"/><Relationship Id="rId3" Type="http://schemas.openxmlformats.org/officeDocument/2006/relationships/tags" Target="../tags/tag444.xml"/><Relationship Id="rId7" Type="http://schemas.openxmlformats.org/officeDocument/2006/relationships/tags" Target="../tags/tag448.xml"/><Relationship Id="rId12" Type="http://schemas.openxmlformats.org/officeDocument/2006/relationships/chart" Target="../charts/chart80.xml"/><Relationship Id="rId2" Type="http://schemas.openxmlformats.org/officeDocument/2006/relationships/tags" Target="../tags/tag443.xml"/><Relationship Id="rId1" Type="http://schemas.openxmlformats.org/officeDocument/2006/relationships/tags" Target="../tags/tag442.xml"/><Relationship Id="rId6" Type="http://schemas.openxmlformats.org/officeDocument/2006/relationships/tags" Target="../tags/tag447.xml"/><Relationship Id="rId11" Type="http://schemas.openxmlformats.org/officeDocument/2006/relationships/notesSlide" Target="../notesSlides/notesSlide49.xml"/><Relationship Id="rId5" Type="http://schemas.openxmlformats.org/officeDocument/2006/relationships/tags" Target="../tags/tag446.xml"/><Relationship Id="rId10" Type="http://schemas.openxmlformats.org/officeDocument/2006/relationships/slideLayout" Target="../slideLayouts/slideLayout26.xml"/><Relationship Id="rId4" Type="http://schemas.openxmlformats.org/officeDocument/2006/relationships/tags" Target="../tags/tag445.xml"/><Relationship Id="rId9" Type="http://schemas.openxmlformats.org/officeDocument/2006/relationships/tags" Target="../tags/tag450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458.xml"/><Relationship Id="rId3" Type="http://schemas.openxmlformats.org/officeDocument/2006/relationships/tags" Target="../tags/tag453.xml"/><Relationship Id="rId7" Type="http://schemas.openxmlformats.org/officeDocument/2006/relationships/tags" Target="../tags/tag457.xml"/><Relationship Id="rId12" Type="http://schemas.openxmlformats.org/officeDocument/2006/relationships/chart" Target="../charts/chart82.xml"/><Relationship Id="rId2" Type="http://schemas.openxmlformats.org/officeDocument/2006/relationships/tags" Target="../tags/tag452.xml"/><Relationship Id="rId1" Type="http://schemas.openxmlformats.org/officeDocument/2006/relationships/tags" Target="../tags/tag451.xml"/><Relationship Id="rId6" Type="http://schemas.openxmlformats.org/officeDocument/2006/relationships/tags" Target="../tags/tag456.xml"/><Relationship Id="rId11" Type="http://schemas.openxmlformats.org/officeDocument/2006/relationships/notesSlide" Target="../notesSlides/notesSlide50.xml"/><Relationship Id="rId5" Type="http://schemas.openxmlformats.org/officeDocument/2006/relationships/tags" Target="../tags/tag455.xml"/><Relationship Id="rId10" Type="http://schemas.openxmlformats.org/officeDocument/2006/relationships/slideLayout" Target="../slideLayouts/slideLayout40.xml"/><Relationship Id="rId4" Type="http://schemas.openxmlformats.org/officeDocument/2006/relationships/tags" Target="../tags/tag454.xml"/><Relationship Id="rId9" Type="http://schemas.openxmlformats.org/officeDocument/2006/relationships/tags" Target="../tags/tag459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467.xml"/><Relationship Id="rId3" Type="http://schemas.openxmlformats.org/officeDocument/2006/relationships/tags" Target="../tags/tag462.xml"/><Relationship Id="rId7" Type="http://schemas.openxmlformats.org/officeDocument/2006/relationships/tags" Target="../tags/tag466.xml"/><Relationship Id="rId2" Type="http://schemas.openxmlformats.org/officeDocument/2006/relationships/tags" Target="../tags/tag461.xml"/><Relationship Id="rId1" Type="http://schemas.openxmlformats.org/officeDocument/2006/relationships/tags" Target="../tags/tag460.xml"/><Relationship Id="rId6" Type="http://schemas.openxmlformats.org/officeDocument/2006/relationships/tags" Target="../tags/tag465.xml"/><Relationship Id="rId11" Type="http://schemas.openxmlformats.org/officeDocument/2006/relationships/chart" Target="../charts/chart83.xml"/><Relationship Id="rId5" Type="http://schemas.openxmlformats.org/officeDocument/2006/relationships/tags" Target="../tags/tag464.xml"/><Relationship Id="rId10" Type="http://schemas.openxmlformats.org/officeDocument/2006/relationships/notesSlide" Target="../notesSlides/notesSlide51.xml"/><Relationship Id="rId4" Type="http://schemas.openxmlformats.org/officeDocument/2006/relationships/tags" Target="../tags/tag463.xml"/><Relationship Id="rId9" Type="http://schemas.openxmlformats.org/officeDocument/2006/relationships/slideLayout" Target="../slideLayouts/slideLayout40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475.xml"/><Relationship Id="rId3" Type="http://schemas.openxmlformats.org/officeDocument/2006/relationships/tags" Target="../tags/tag470.xml"/><Relationship Id="rId7" Type="http://schemas.openxmlformats.org/officeDocument/2006/relationships/tags" Target="../tags/tag474.xml"/><Relationship Id="rId2" Type="http://schemas.openxmlformats.org/officeDocument/2006/relationships/tags" Target="../tags/tag469.xml"/><Relationship Id="rId1" Type="http://schemas.openxmlformats.org/officeDocument/2006/relationships/tags" Target="../tags/tag468.xml"/><Relationship Id="rId6" Type="http://schemas.openxmlformats.org/officeDocument/2006/relationships/tags" Target="../tags/tag473.xml"/><Relationship Id="rId11" Type="http://schemas.openxmlformats.org/officeDocument/2006/relationships/chart" Target="../charts/chart84.xml"/><Relationship Id="rId5" Type="http://schemas.openxmlformats.org/officeDocument/2006/relationships/tags" Target="../tags/tag472.xml"/><Relationship Id="rId10" Type="http://schemas.openxmlformats.org/officeDocument/2006/relationships/notesSlide" Target="../notesSlides/notesSlide52.xml"/><Relationship Id="rId4" Type="http://schemas.openxmlformats.org/officeDocument/2006/relationships/tags" Target="../tags/tag471.xml"/><Relationship Id="rId9" Type="http://schemas.openxmlformats.org/officeDocument/2006/relationships/slideLayout" Target="../slideLayouts/slideLayout4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2.xml"/><Relationship Id="rId1" Type="http://schemas.openxmlformats.org/officeDocument/2006/relationships/tags" Target="../tags/tag476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484.xml"/><Relationship Id="rId13" Type="http://schemas.openxmlformats.org/officeDocument/2006/relationships/chart" Target="../charts/chart85.xml"/><Relationship Id="rId3" Type="http://schemas.openxmlformats.org/officeDocument/2006/relationships/tags" Target="../tags/tag479.xml"/><Relationship Id="rId7" Type="http://schemas.openxmlformats.org/officeDocument/2006/relationships/tags" Target="../tags/tag483.xml"/><Relationship Id="rId12" Type="http://schemas.openxmlformats.org/officeDocument/2006/relationships/notesSlide" Target="../notesSlides/notesSlide53.xml"/><Relationship Id="rId17" Type="http://schemas.openxmlformats.org/officeDocument/2006/relationships/chart" Target="../charts/chart87.xml"/><Relationship Id="rId2" Type="http://schemas.openxmlformats.org/officeDocument/2006/relationships/tags" Target="../tags/tag478.xml"/><Relationship Id="rId16" Type="http://schemas.openxmlformats.org/officeDocument/2006/relationships/image" Target="../media/image45.png"/><Relationship Id="rId1" Type="http://schemas.openxmlformats.org/officeDocument/2006/relationships/tags" Target="../tags/tag477.xml"/><Relationship Id="rId6" Type="http://schemas.openxmlformats.org/officeDocument/2006/relationships/tags" Target="../tags/tag482.xml"/><Relationship Id="rId11" Type="http://schemas.openxmlformats.org/officeDocument/2006/relationships/slideLayout" Target="../slideLayouts/slideLayout40.xml"/><Relationship Id="rId5" Type="http://schemas.openxmlformats.org/officeDocument/2006/relationships/tags" Target="../tags/tag481.xml"/><Relationship Id="rId15" Type="http://schemas.openxmlformats.org/officeDocument/2006/relationships/image" Target="../media/image44.png"/><Relationship Id="rId10" Type="http://schemas.openxmlformats.org/officeDocument/2006/relationships/tags" Target="../tags/tag486.xml"/><Relationship Id="rId4" Type="http://schemas.openxmlformats.org/officeDocument/2006/relationships/tags" Target="../tags/tag480.xml"/><Relationship Id="rId9" Type="http://schemas.openxmlformats.org/officeDocument/2006/relationships/tags" Target="../tags/tag485.xml"/><Relationship Id="rId14" Type="http://schemas.openxmlformats.org/officeDocument/2006/relationships/chart" Target="../charts/chart86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494.xml"/><Relationship Id="rId13" Type="http://schemas.openxmlformats.org/officeDocument/2006/relationships/image" Target="../media/image46.png"/><Relationship Id="rId3" Type="http://schemas.openxmlformats.org/officeDocument/2006/relationships/tags" Target="../tags/tag489.xml"/><Relationship Id="rId7" Type="http://schemas.openxmlformats.org/officeDocument/2006/relationships/tags" Target="../tags/tag493.xml"/><Relationship Id="rId12" Type="http://schemas.openxmlformats.org/officeDocument/2006/relationships/chart" Target="../charts/chart89.xml"/><Relationship Id="rId2" Type="http://schemas.openxmlformats.org/officeDocument/2006/relationships/tags" Target="../tags/tag488.xml"/><Relationship Id="rId1" Type="http://schemas.openxmlformats.org/officeDocument/2006/relationships/tags" Target="../tags/tag487.xml"/><Relationship Id="rId6" Type="http://schemas.openxmlformats.org/officeDocument/2006/relationships/tags" Target="../tags/tag492.xml"/><Relationship Id="rId11" Type="http://schemas.openxmlformats.org/officeDocument/2006/relationships/chart" Target="../charts/chart88.xml"/><Relationship Id="rId5" Type="http://schemas.openxmlformats.org/officeDocument/2006/relationships/tags" Target="../tags/tag491.xml"/><Relationship Id="rId15" Type="http://schemas.openxmlformats.org/officeDocument/2006/relationships/chart" Target="../charts/chart90.xml"/><Relationship Id="rId10" Type="http://schemas.openxmlformats.org/officeDocument/2006/relationships/slideLayout" Target="../slideLayouts/slideLayout40.xml"/><Relationship Id="rId4" Type="http://schemas.openxmlformats.org/officeDocument/2006/relationships/tags" Target="../tags/tag490.xml"/><Relationship Id="rId9" Type="http://schemas.openxmlformats.org/officeDocument/2006/relationships/tags" Target="../tags/tag495.xml"/><Relationship Id="rId14" Type="http://schemas.openxmlformats.org/officeDocument/2006/relationships/image" Target="../media/image4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37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26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image" Target="../media/image49.png"/><Relationship Id="rId3" Type="http://schemas.openxmlformats.org/officeDocument/2006/relationships/tags" Target="../tags/tag498.xml"/><Relationship Id="rId7" Type="http://schemas.openxmlformats.org/officeDocument/2006/relationships/tags" Target="../tags/tag502.xml"/><Relationship Id="rId12" Type="http://schemas.openxmlformats.org/officeDocument/2006/relationships/image" Target="../media/image48.png"/><Relationship Id="rId2" Type="http://schemas.openxmlformats.org/officeDocument/2006/relationships/tags" Target="../tags/tag497.xml"/><Relationship Id="rId1" Type="http://schemas.openxmlformats.org/officeDocument/2006/relationships/tags" Target="../tags/tag496.xml"/><Relationship Id="rId6" Type="http://schemas.openxmlformats.org/officeDocument/2006/relationships/tags" Target="../tags/tag501.xml"/><Relationship Id="rId11" Type="http://schemas.openxmlformats.org/officeDocument/2006/relationships/chart" Target="../charts/chart92.xml"/><Relationship Id="rId5" Type="http://schemas.openxmlformats.org/officeDocument/2006/relationships/tags" Target="../tags/tag500.xml"/><Relationship Id="rId10" Type="http://schemas.openxmlformats.org/officeDocument/2006/relationships/chart" Target="../charts/chart91.xml"/><Relationship Id="rId4" Type="http://schemas.openxmlformats.org/officeDocument/2006/relationships/tags" Target="../tags/tag499.xml"/><Relationship Id="rId9" Type="http://schemas.openxmlformats.org/officeDocument/2006/relationships/notesSlide" Target="../notesSlides/notesSlide54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image" Target="../media/image51.png"/><Relationship Id="rId3" Type="http://schemas.openxmlformats.org/officeDocument/2006/relationships/tags" Target="../tags/tag505.xml"/><Relationship Id="rId7" Type="http://schemas.openxmlformats.org/officeDocument/2006/relationships/tags" Target="../tags/tag509.xml"/><Relationship Id="rId12" Type="http://schemas.openxmlformats.org/officeDocument/2006/relationships/image" Target="../media/image50.png"/><Relationship Id="rId2" Type="http://schemas.openxmlformats.org/officeDocument/2006/relationships/tags" Target="../tags/tag504.xml"/><Relationship Id="rId1" Type="http://schemas.openxmlformats.org/officeDocument/2006/relationships/tags" Target="../tags/tag503.xml"/><Relationship Id="rId6" Type="http://schemas.openxmlformats.org/officeDocument/2006/relationships/tags" Target="../tags/tag508.xml"/><Relationship Id="rId11" Type="http://schemas.openxmlformats.org/officeDocument/2006/relationships/chart" Target="../charts/chart94.xml"/><Relationship Id="rId5" Type="http://schemas.openxmlformats.org/officeDocument/2006/relationships/tags" Target="../tags/tag507.xml"/><Relationship Id="rId10" Type="http://schemas.openxmlformats.org/officeDocument/2006/relationships/chart" Target="../charts/chart93.xml"/><Relationship Id="rId4" Type="http://schemas.openxmlformats.org/officeDocument/2006/relationships/tags" Target="../tags/tag506.xml"/><Relationship Id="rId9" Type="http://schemas.openxmlformats.org/officeDocument/2006/relationships/notesSlide" Target="../notesSlides/notesSlide5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93/eurheartj/ehab892" TargetMode="External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40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1093/eurheartj/ehab892" TargetMode="External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517.xml"/><Relationship Id="rId13" Type="http://schemas.openxmlformats.org/officeDocument/2006/relationships/tags" Target="../tags/tag522.xml"/><Relationship Id="rId18" Type="http://schemas.openxmlformats.org/officeDocument/2006/relationships/chart" Target="../charts/chart96.xml"/><Relationship Id="rId3" Type="http://schemas.openxmlformats.org/officeDocument/2006/relationships/tags" Target="../tags/tag512.xml"/><Relationship Id="rId7" Type="http://schemas.openxmlformats.org/officeDocument/2006/relationships/tags" Target="../tags/tag516.xml"/><Relationship Id="rId12" Type="http://schemas.openxmlformats.org/officeDocument/2006/relationships/tags" Target="../tags/tag521.xml"/><Relationship Id="rId17" Type="http://schemas.openxmlformats.org/officeDocument/2006/relationships/chart" Target="../charts/chart95.xml"/><Relationship Id="rId2" Type="http://schemas.openxmlformats.org/officeDocument/2006/relationships/tags" Target="../tags/tag511.xml"/><Relationship Id="rId16" Type="http://schemas.openxmlformats.org/officeDocument/2006/relationships/hyperlink" Target="https://www.czso.cz/csu/czso/projekce-obyvatelstva-ceske-republiky-2023-2100" TargetMode="External"/><Relationship Id="rId1" Type="http://schemas.openxmlformats.org/officeDocument/2006/relationships/tags" Target="../tags/tag510.xml"/><Relationship Id="rId6" Type="http://schemas.openxmlformats.org/officeDocument/2006/relationships/tags" Target="../tags/tag515.xml"/><Relationship Id="rId11" Type="http://schemas.openxmlformats.org/officeDocument/2006/relationships/tags" Target="../tags/tag520.xml"/><Relationship Id="rId5" Type="http://schemas.openxmlformats.org/officeDocument/2006/relationships/tags" Target="../tags/tag514.xml"/><Relationship Id="rId15" Type="http://schemas.openxmlformats.org/officeDocument/2006/relationships/notesSlide" Target="../notesSlides/notesSlide56.xml"/><Relationship Id="rId10" Type="http://schemas.openxmlformats.org/officeDocument/2006/relationships/tags" Target="../tags/tag519.xml"/><Relationship Id="rId19" Type="http://schemas.openxmlformats.org/officeDocument/2006/relationships/chart" Target="../charts/chart97.xml"/><Relationship Id="rId4" Type="http://schemas.openxmlformats.org/officeDocument/2006/relationships/tags" Target="../tags/tag513.xml"/><Relationship Id="rId9" Type="http://schemas.openxmlformats.org/officeDocument/2006/relationships/tags" Target="../tags/tag518.xml"/><Relationship Id="rId14" Type="http://schemas.openxmlformats.org/officeDocument/2006/relationships/slideLayout" Target="../slideLayouts/slideLayout26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tags" Target="../tags/tag525.xml"/><Relationship Id="rId7" Type="http://schemas.openxmlformats.org/officeDocument/2006/relationships/tags" Target="../tags/tag529.xml"/><Relationship Id="rId2" Type="http://schemas.openxmlformats.org/officeDocument/2006/relationships/tags" Target="../tags/tag524.xml"/><Relationship Id="rId1" Type="http://schemas.openxmlformats.org/officeDocument/2006/relationships/tags" Target="../tags/tag523.xml"/><Relationship Id="rId6" Type="http://schemas.openxmlformats.org/officeDocument/2006/relationships/tags" Target="../tags/tag528.xml"/><Relationship Id="rId5" Type="http://schemas.openxmlformats.org/officeDocument/2006/relationships/tags" Target="../tags/tag527.xml"/><Relationship Id="rId10" Type="http://schemas.openxmlformats.org/officeDocument/2006/relationships/chart" Target="../charts/chart98.xml"/><Relationship Id="rId4" Type="http://schemas.openxmlformats.org/officeDocument/2006/relationships/tags" Target="../tags/tag526.xml"/><Relationship Id="rId9" Type="http://schemas.openxmlformats.org/officeDocument/2006/relationships/notesSlide" Target="../notesSlides/notesSlide57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tags" Target="../tags/tag532.xml"/><Relationship Id="rId7" Type="http://schemas.openxmlformats.org/officeDocument/2006/relationships/hyperlink" Target="https://www.czso.cz/csu/czso/projekce-obyvatelstva-ceske-republiky-2023-2100" TargetMode="External"/><Relationship Id="rId2" Type="http://schemas.openxmlformats.org/officeDocument/2006/relationships/tags" Target="../tags/tag531.xml"/><Relationship Id="rId1" Type="http://schemas.openxmlformats.org/officeDocument/2006/relationships/tags" Target="../tags/tag530.xml"/><Relationship Id="rId6" Type="http://schemas.openxmlformats.org/officeDocument/2006/relationships/notesSlide" Target="../notesSlides/notesSlide58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53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tags" Target="../tags/tag536.xml"/><Relationship Id="rId7" Type="http://schemas.openxmlformats.org/officeDocument/2006/relationships/hyperlink" Target="https://www.czso.cz/csu/czso/projekce-obyvatelstva-ceske-republiky-2023-2100" TargetMode="External"/><Relationship Id="rId2" Type="http://schemas.openxmlformats.org/officeDocument/2006/relationships/tags" Target="../tags/tag535.xml"/><Relationship Id="rId1" Type="http://schemas.openxmlformats.org/officeDocument/2006/relationships/tags" Target="../tags/tag534.xml"/><Relationship Id="rId6" Type="http://schemas.openxmlformats.org/officeDocument/2006/relationships/notesSlide" Target="../notesSlides/notesSlide59.xml"/><Relationship Id="rId5" Type="http://schemas.openxmlformats.org/officeDocument/2006/relationships/slideLayout" Target="../slideLayouts/slideLayout26.xml"/><Relationship Id="rId4" Type="http://schemas.openxmlformats.org/officeDocument/2006/relationships/tags" Target="../tags/tag53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545.xml"/><Relationship Id="rId13" Type="http://schemas.openxmlformats.org/officeDocument/2006/relationships/notesSlide" Target="../notesSlides/notesSlide60.xml"/><Relationship Id="rId3" Type="http://schemas.openxmlformats.org/officeDocument/2006/relationships/tags" Target="../tags/tag540.xml"/><Relationship Id="rId7" Type="http://schemas.openxmlformats.org/officeDocument/2006/relationships/tags" Target="../tags/tag544.xml"/><Relationship Id="rId12" Type="http://schemas.openxmlformats.org/officeDocument/2006/relationships/slideLayout" Target="../slideLayouts/slideLayout61.xml"/><Relationship Id="rId2" Type="http://schemas.openxmlformats.org/officeDocument/2006/relationships/tags" Target="../tags/tag539.xml"/><Relationship Id="rId1" Type="http://schemas.openxmlformats.org/officeDocument/2006/relationships/tags" Target="../tags/tag538.xml"/><Relationship Id="rId6" Type="http://schemas.openxmlformats.org/officeDocument/2006/relationships/tags" Target="../tags/tag543.xml"/><Relationship Id="rId11" Type="http://schemas.openxmlformats.org/officeDocument/2006/relationships/tags" Target="../tags/tag548.xml"/><Relationship Id="rId5" Type="http://schemas.openxmlformats.org/officeDocument/2006/relationships/tags" Target="../tags/tag542.xml"/><Relationship Id="rId10" Type="http://schemas.openxmlformats.org/officeDocument/2006/relationships/tags" Target="../tags/tag547.xml"/><Relationship Id="rId4" Type="http://schemas.openxmlformats.org/officeDocument/2006/relationships/tags" Target="../tags/tag541.xml"/><Relationship Id="rId9" Type="http://schemas.openxmlformats.org/officeDocument/2006/relationships/tags" Target="../tags/tag546.xml"/><Relationship Id="rId14" Type="http://schemas.openxmlformats.org/officeDocument/2006/relationships/chart" Target="../charts/chart10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40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26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556.xml"/><Relationship Id="rId13" Type="http://schemas.openxmlformats.org/officeDocument/2006/relationships/notesSlide" Target="../notesSlides/notesSlide61.xml"/><Relationship Id="rId3" Type="http://schemas.openxmlformats.org/officeDocument/2006/relationships/tags" Target="../tags/tag551.xml"/><Relationship Id="rId7" Type="http://schemas.openxmlformats.org/officeDocument/2006/relationships/tags" Target="../tags/tag555.xml"/><Relationship Id="rId12" Type="http://schemas.openxmlformats.org/officeDocument/2006/relationships/slideLayout" Target="../slideLayouts/slideLayout61.xml"/><Relationship Id="rId2" Type="http://schemas.openxmlformats.org/officeDocument/2006/relationships/tags" Target="../tags/tag550.xml"/><Relationship Id="rId1" Type="http://schemas.openxmlformats.org/officeDocument/2006/relationships/tags" Target="../tags/tag549.xml"/><Relationship Id="rId6" Type="http://schemas.openxmlformats.org/officeDocument/2006/relationships/tags" Target="../tags/tag554.xml"/><Relationship Id="rId11" Type="http://schemas.openxmlformats.org/officeDocument/2006/relationships/tags" Target="../tags/tag559.xml"/><Relationship Id="rId5" Type="http://schemas.openxmlformats.org/officeDocument/2006/relationships/tags" Target="../tags/tag553.xml"/><Relationship Id="rId10" Type="http://schemas.openxmlformats.org/officeDocument/2006/relationships/tags" Target="../tags/tag558.xml"/><Relationship Id="rId4" Type="http://schemas.openxmlformats.org/officeDocument/2006/relationships/tags" Target="../tags/tag552.xml"/><Relationship Id="rId9" Type="http://schemas.openxmlformats.org/officeDocument/2006/relationships/tags" Target="../tags/tag557.xml"/><Relationship Id="rId14" Type="http://schemas.openxmlformats.org/officeDocument/2006/relationships/chart" Target="../charts/chart101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62.xml"/><Relationship Id="rId3" Type="http://schemas.openxmlformats.org/officeDocument/2006/relationships/tags" Target="../tags/tag562.xml"/><Relationship Id="rId7" Type="http://schemas.openxmlformats.org/officeDocument/2006/relationships/slideLayout" Target="../slideLayouts/slideLayout60.xml"/><Relationship Id="rId2" Type="http://schemas.openxmlformats.org/officeDocument/2006/relationships/tags" Target="../tags/tag561.xml"/><Relationship Id="rId1" Type="http://schemas.openxmlformats.org/officeDocument/2006/relationships/tags" Target="../tags/tag560.xml"/><Relationship Id="rId6" Type="http://schemas.openxmlformats.org/officeDocument/2006/relationships/tags" Target="../tags/tag565.xml"/><Relationship Id="rId5" Type="http://schemas.openxmlformats.org/officeDocument/2006/relationships/tags" Target="../tags/tag564.xml"/><Relationship Id="rId4" Type="http://schemas.openxmlformats.org/officeDocument/2006/relationships/tags" Target="../tags/tag563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573.xml"/><Relationship Id="rId13" Type="http://schemas.openxmlformats.org/officeDocument/2006/relationships/notesSlide" Target="../notesSlides/notesSlide63.xml"/><Relationship Id="rId3" Type="http://schemas.openxmlformats.org/officeDocument/2006/relationships/tags" Target="../tags/tag568.xml"/><Relationship Id="rId7" Type="http://schemas.openxmlformats.org/officeDocument/2006/relationships/tags" Target="../tags/tag572.xml"/><Relationship Id="rId12" Type="http://schemas.openxmlformats.org/officeDocument/2006/relationships/slideLayout" Target="../slideLayouts/slideLayout60.xml"/><Relationship Id="rId2" Type="http://schemas.openxmlformats.org/officeDocument/2006/relationships/tags" Target="../tags/tag567.xml"/><Relationship Id="rId1" Type="http://schemas.openxmlformats.org/officeDocument/2006/relationships/tags" Target="../tags/tag566.xml"/><Relationship Id="rId6" Type="http://schemas.openxmlformats.org/officeDocument/2006/relationships/tags" Target="../tags/tag571.xml"/><Relationship Id="rId11" Type="http://schemas.openxmlformats.org/officeDocument/2006/relationships/tags" Target="../tags/tag576.xml"/><Relationship Id="rId5" Type="http://schemas.openxmlformats.org/officeDocument/2006/relationships/tags" Target="../tags/tag570.xml"/><Relationship Id="rId10" Type="http://schemas.openxmlformats.org/officeDocument/2006/relationships/tags" Target="../tags/tag575.xml"/><Relationship Id="rId4" Type="http://schemas.openxmlformats.org/officeDocument/2006/relationships/tags" Target="../tags/tag569.xml"/><Relationship Id="rId9" Type="http://schemas.openxmlformats.org/officeDocument/2006/relationships/tags" Target="../tags/tag574.xml"/><Relationship Id="rId14" Type="http://schemas.openxmlformats.org/officeDocument/2006/relationships/chart" Target="../charts/chart10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tags" Target="../tags/tag579.xml"/><Relationship Id="rId7" Type="http://schemas.openxmlformats.org/officeDocument/2006/relationships/tags" Target="../tags/tag583.xml"/><Relationship Id="rId2" Type="http://schemas.openxmlformats.org/officeDocument/2006/relationships/tags" Target="../tags/tag578.xml"/><Relationship Id="rId1" Type="http://schemas.openxmlformats.org/officeDocument/2006/relationships/tags" Target="../tags/tag577.xml"/><Relationship Id="rId6" Type="http://schemas.openxmlformats.org/officeDocument/2006/relationships/tags" Target="../tags/tag582.xml"/><Relationship Id="rId5" Type="http://schemas.openxmlformats.org/officeDocument/2006/relationships/tags" Target="../tags/tag581.xml"/><Relationship Id="rId10" Type="http://schemas.openxmlformats.org/officeDocument/2006/relationships/chart" Target="../charts/chart103.xml"/><Relationship Id="rId4" Type="http://schemas.openxmlformats.org/officeDocument/2006/relationships/tags" Target="../tags/tag580.xml"/><Relationship Id="rId9" Type="http://schemas.openxmlformats.org/officeDocument/2006/relationships/notesSlide" Target="../notesSlides/notesSlide64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tags" Target="../tags/tag586.xml"/><Relationship Id="rId7" Type="http://schemas.openxmlformats.org/officeDocument/2006/relationships/tags" Target="../tags/tag590.xml"/><Relationship Id="rId2" Type="http://schemas.openxmlformats.org/officeDocument/2006/relationships/tags" Target="../tags/tag585.xml"/><Relationship Id="rId1" Type="http://schemas.openxmlformats.org/officeDocument/2006/relationships/tags" Target="../tags/tag584.xml"/><Relationship Id="rId6" Type="http://schemas.openxmlformats.org/officeDocument/2006/relationships/tags" Target="../tags/tag589.xml"/><Relationship Id="rId5" Type="http://schemas.openxmlformats.org/officeDocument/2006/relationships/tags" Target="../tags/tag588.xml"/><Relationship Id="rId10" Type="http://schemas.openxmlformats.org/officeDocument/2006/relationships/chart" Target="../charts/chart104.xml"/><Relationship Id="rId4" Type="http://schemas.openxmlformats.org/officeDocument/2006/relationships/tags" Target="../tags/tag587.xml"/><Relationship Id="rId9" Type="http://schemas.openxmlformats.org/officeDocument/2006/relationships/notesSlide" Target="../notesSlides/notesSlide65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tags" Target="../tags/tag593.xml"/><Relationship Id="rId7" Type="http://schemas.openxmlformats.org/officeDocument/2006/relationships/tags" Target="../tags/tag597.xml"/><Relationship Id="rId2" Type="http://schemas.openxmlformats.org/officeDocument/2006/relationships/tags" Target="../tags/tag592.xml"/><Relationship Id="rId1" Type="http://schemas.openxmlformats.org/officeDocument/2006/relationships/tags" Target="../tags/tag591.xml"/><Relationship Id="rId6" Type="http://schemas.openxmlformats.org/officeDocument/2006/relationships/tags" Target="../tags/tag596.xml"/><Relationship Id="rId5" Type="http://schemas.openxmlformats.org/officeDocument/2006/relationships/tags" Target="../tags/tag595.xml"/><Relationship Id="rId10" Type="http://schemas.openxmlformats.org/officeDocument/2006/relationships/chart" Target="../charts/chart105.xml"/><Relationship Id="rId4" Type="http://schemas.openxmlformats.org/officeDocument/2006/relationships/tags" Target="../tags/tag594.xml"/><Relationship Id="rId9" Type="http://schemas.openxmlformats.org/officeDocument/2006/relationships/notesSlide" Target="../notesSlides/notesSlide66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3" Type="http://schemas.openxmlformats.org/officeDocument/2006/relationships/tags" Target="../tags/tag600.xml"/><Relationship Id="rId7" Type="http://schemas.openxmlformats.org/officeDocument/2006/relationships/tags" Target="../tags/tag604.xml"/><Relationship Id="rId2" Type="http://schemas.openxmlformats.org/officeDocument/2006/relationships/tags" Target="../tags/tag599.xml"/><Relationship Id="rId1" Type="http://schemas.openxmlformats.org/officeDocument/2006/relationships/tags" Target="../tags/tag598.xml"/><Relationship Id="rId6" Type="http://schemas.openxmlformats.org/officeDocument/2006/relationships/tags" Target="../tags/tag603.xml"/><Relationship Id="rId5" Type="http://schemas.openxmlformats.org/officeDocument/2006/relationships/tags" Target="../tags/tag602.xml"/><Relationship Id="rId10" Type="http://schemas.openxmlformats.org/officeDocument/2006/relationships/chart" Target="../charts/chart106.xml"/><Relationship Id="rId4" Type="http://schemas.openxmlformats.org/officeDocument/2006/relationships/tags" Target="../tags/tag601.xml"/><Relationship Id="rId9" Type="http://schemas.openxmlformats.org/officeDocument/2006/relationships/notesSlide" Target="../notesSlides/notesSlide6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7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6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48.xml"/><Relationship Id="rId13" Type="http://schemas.openxmlformats.org/officeDocument/2006/relationships/chart" Target="../charts/chart1.xml"/><Relationship Id="rId3" Type="http://schemas.openxmlformats.org/officeDocument/2006/relationships/tags" Target="../tags/tag43.xml"/><Relationship Id="rId7" Type="http://schemas.openxmlformats.org/officeDocument/2006/relationships/tags" Target="../tags/tag47.xml"/><Relationship Id="rId12" Type="http://schemas.openxmlformats.org/officeDocument/2006/relationships/notesSlide" Target="../notesSlides/notesSlide5.xml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tags" Target="../tags/tag46.xml"/><Relationship Id="rId11" Type="http://schemas.openxmlformats.org/officeDocument/2006/relationships/slideLayout" Target="../slideLayouts/slideLayout26.xml"/><Relationship Id="rId5" Type="http://schemas.openxmlformats.org/officeDocument/2006/relationships/tags" Target="../tags/tag45.xml"/><Relationship Id="rId10" Type="http://schemas.openxmlformats.org/officeDocument/2006/relationships/tags" Target="../tags/tag50.xml"/><Relationship Id="rId4" Type="http://schemas.openxmlformats.org/officeDocument/2006/relationships/tags" Target="../tags/tag44.xml"/><Relationship Id="rId9" Type="http://schemas.openxmlformats.org/officeDocument/2006/relationships/tags" Target="../tags/tag49.xml"/><Relationship Id="rId14" Type="http://schemas.openxmlformats.org/officeDocument/2006/relationships/chart" Target="../charts/char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8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6.xml"/><Relationship Id="rId6" Type="http://schemas.openxmlformats.org/officeDocument/2006/relationships/chart" Target="../charts/chart111.xml"/><Relationship Id="rId5" Type="http://schemas.openxmlformats.org/officeDocument/2006/relationships/chart" Target="../charts/chart110.xml"/><Relationship Id="rId4" Type="http://schemas.openxmlformats.org/officeDocument/2006/relationships/chart" Target="../charts/chart109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2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6.xml"/><Relationship Id="rId6" Type="http://schemas.openxmlformats.org/officeDocument/2006/relationships/chart" Target="../charts/chart115.xml"/><Relationship Id="rId5" Type="http://schemas.openxmlformats.org/officeDocument/2006/relationships/chart" Target="../charts/chart114.xml"/><Relationship Id="rId4" Type="http://schemas.openxmlformats.org/officeDocument/2006/relationships/chart" Target="../charts/chart11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612.xml"/><Relationship Id="rId13" Type="http://schemas.openxmlformats.org/officeDocument/2006/relationships/notesSlide" Target="../notesSlides/notesSlide73.xml"/><Relationship Id="rId3" Type="http://schemas.openxmlformats.org/officeDocument/2006/relationships/tags" Target="../tags/tag607.xml"/><Relationship Id="rId7" Type="http://schemas.openxmlformats.org/officeDocument/2006/relationships/tags" Target="../tags/tag611.xml"/><Relationship Id="rId12" Type="http://schemas.openxmlformats.org/officeDocument/2006/relationships/slideLayout" Target="../slideLayouts/slideLayout60.xml"/><Relationship Id="rId2" Type="http://schemas.openxmlformats.org/officeDocument/2006/relationships/tags" Target="../tags/tag606.xml"/><Relationship Id="rId1" Type="http://schemas.openxmlformats.org/officeDocument/2006/relationships/tags" Target="../tags/tag605.xml"/><Relationship Id="rId6" Type="http://schemas.openxmlformats.org/officeDocument/2006/relationships/tags" Target="../tags/tag610.xml"/><Relationship Id="rId11" Type="http://schemas.openxmlformats.org/officeDocument/2006/relationships/tags" Target="../tags/tag615.xml"/><Relationship Id="rId5" Type="http://schemas.openxmlformats.org/officeDocument/2006/relationships/tags" Target="../tags/tag609.xml"/><Relationship Id="rId15" Type="http://schemas.openxmlformats.org/officeDocument/2006/relationships/chart" Target="../charts/chart117.xml"/><Relationship Id="rId10" Type="http://schemas.openxmlformats.org/officeDocument/2006/relationships/tags" Target="../tags/tag614.xml"/><Relationship Id="rId4" Type="http://schemas.openxmlformats.org/officeDocument/2006/relationships/tags" Target="../tags/tag608.xml"/><Relationship Id="rId9" Type="http://schemas.openxmlformats.org/officeDocument/2006/relationships/tags" Target="../tags/tag613.xml"/><Relationship Id="rId14" Type="http://schemas.openxmlformats.org/officeDocument/2006/relationships/chart" Target="../charts/chart116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623.xml"/><Relationship Id="rId13" Type="http://schemas.openxmlformats.org/officeDocument/2006/relationships/slideLayout" Target="../slideLayouts/slideLayout74.xml"/><Relationship Id="rId3" Type="http://schemas.openxmlformats.org/officeDocument/2006/relationships/tags" Target="../tags/tag618.xml"/><Relationship Id="rId7" Type="http://schemas.openxmlformats.org/officeDocument/2006/relationships/tags" Target="../tags/tag622.xml"/><Relationship Id="rId12" Type="http://schemas.openxmlformats.org/officeDocument/2006/relationships/tags" Target="../tags/tag627.xml"/><Relationship Id="rId2" Type="http://schemas.openxmlformats.org/officeDocument/2006/relationships/tags" Target="../tags/tag617.xml"/><Relationship Id="rId1" Type="http://schemas.openxmlformats.org/officeDocument/2006/relationships/tags" Target="../tags/tag616.xml"/><Relationship Id="rId6" Type="http://schemas.openxmlformats.org/officeDocument/2006/relationships/tags" Target="../tags/tag621.xml"/><Relationship Id="rId11" Type="http://schemas.openxmlformats.org/officeDocument/2006/relationships/tags" Target="../tags/tag626.xml"/><Relationship Id="rId5" Type="http://schemas.openxmlformats.org/officeDocument/2006/relationships/tags" Target="../tags/tag620.xml"/><Relationship Id="rId10" Type="http://schemas.openxmlformats.org/officeDocument/2006/relationships/tags" Target="../tags/tag625.xml"/><Relationship Id="rId4" Type="http://schemas.openxmlformats.org/officeDocument/2006/relationships/tags" Target="../tags/tag619.xml"/><Relationship Id="rId9" Type="http://schemas.openxmlformats.org/officeDocument/2006/relationships/tags" Target="../tags/tag624.xml"/><Relationship Id="rId14" Type="http://schemas.openxmlformats.org/officeDocument/2006/relationships/notesSlide" Target="../notesSlides/notesSlide74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635.xml"/><Relationship Id="rId13" Type="http://schemas.openxmlformats.org/officeDocument/2006/relationships/chart" Target="../charts/chart119.xml"/><Relationship Id="rId3" Type="http://schemas.openxmlformats.org/officeDocument/2006/relationships/tags" Target="../tags/tag630.xml"/><Relationship Id="rId7" Type="http://schemas.openxmlformats.org/officeDocument/2006/relationships/tags" Target="../tags/tag634.xml"/><Relationship Id="rId12" Type="http://schemas.openxmlformats.org/officeDocument/2006/relationships/chart" Target="../charts/chart118.xml"/><Relationship Id="rId2" Type="http://schemas.openxmlformats.org/officeDocument/2006/relationships/tags" Target="../tags/tag629.xml"/><Relationship Id="rId1" Type="http://schemas.openxmlformats.org/officeDocument/2006/relationships/tags" Target="../tags/tag628.xml"/><Relationship Id="rId6" Type="http://schemas.openxmlformats.org/officeDocument/2006/relationships/tags" Target="../tags/tag633.xml"/><Relationship Id="rId11" Type="http://schemas.openxmlformats.org/officeDocument/2006/relationships/notesSlide" Target="../notesSlides/notesSlide75.xml"/><Relationship Id="rId5" Type="http://schemas.openxmlformats.org/officeDocument/2006/relationships/tags" Target="../tags/tag632.xml"/><Relationship Id="rId10" Type="http://schemas.openxmlformats.org/officeDocument/2006/relationships/slideLayout" Target="../slideLayouts/slideLayout74.xml"/><Relationship Id="rId4" Type="http://schemas.openxmlformats.org/officeDocument/2006/relationships/tags" Target="../tags/tag631.xml"/><Relationship Id="rId9" Type="http://schemas.openxmlformats.org/officeDocument/2006/relationships/tags" Target="../tags/tag636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tags" Target="../tags/tag639.xml"/><Relationship Id="rId7" Type="http://schemas.openxmlformats.org/officeDocument/2006/relationships/tags" Target="../tags/tag643.xml"/><Relationship Id="rId2" Type="http://schemas.openxmlformats.org/officeDocument/2006/relationships/tags" Target="../tags/tag638.xml"/><Relationship Id="rId1" Type="http://schemas.openxmlformats.org/officeDocument/2006/relationships/tags" Target="../tags/tag637.xml"/><Relationship Id="rId6" Type="http://schemas.openxmlformats.org/officeDocument/2006/relationships/tags" Target="../tags/tag642.xml"/><Relationship Id="rId5" Type="http://schemas.openxmlformats.org/officeDocument/2006/relationships/tags" Target="../tags/tag641.xml"/><Relationship Id="rId10" Type="http://schemas.openxmlformats.org/officeDocument/2006/relationships/chart" Target="../charts/chart120.xml"/><Relationship Id="rId4" Type="http://schemas.openxmlformats.org/officeDocument/2006/relationships/tags" Target="../tags/tag640.xml"/><Relationship Id="rId9" Type="http://schemas.openxmlformats.org/officeDocument/2006/relationships/notesSlide" Target="../notesSlides/notesSlide76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651.xml"/><Relationship Id="rId3" Type="http://schemas.openxmlformats.org/officeDocument/2006/relationships/tags" Target="../tags/tag646.xml"/><Relationship Id="rId7" Type="http://schemas.openxmlformats.org/officeDocument/2006/relationships/tags" Target="../tags/tag650.xml"/><Relationship Id="rId12" Type="http://schemas.openxmlformats.org/officeDocument/2006/relationships/chart" Target="../charts/chart121.xml"/><Relationship Id="rId2" Type="http://schemas.openxmlformats.org/officeDocument/2006/relationships/tags" Target="../tags/tag645.xml"/><Relationship Id="rId1" Type="http://schemas.openxmlformats.org/officeDocument/2006/relationships/tags" Target="../tags/tag644.xml"/><Relationship Id="rId6" Type="http://schemas.openxmlformats.org/officeDocument/2006/relationships/tags" Target="../tags/tag649.xml"/><Relationship Id="rId11" Type="http://schemas.openxmlformats.org/officeDocument/2006/relationships/notesSlide" Target="../notesSlides/notesSlide77.xml"/><Relationship Id="rId5" Type="http://schemas.openxmlformats.org/officeDocument/2006/relationships/tags" Target="../tags/tag648.xml"/><Relationship Id="rId10" Type="http://schemas.openxmlformats.org/officeDocument/2006/relationships/slideLayout" Target="../slideLayouts/slideLayout74.xml"/><Relationship Id="rId4" Type="http://schemas.openxmlformats.org/officeDocument/2006/relationships/tags" Target="../tags/tag647.xml"/><Relationship Id="rId9" Type="http://schemas.openxmlformats.org/officeDocument/2006/relationships/tags" Target="../tags/tag652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660.xml"/><Relationship Id="rId13" Type="http://schemas.openxmlformats.org/officeDocument/2006/relationships/chart" Target="../charts/chart123.xml"/><Relationship Id="rId3" Type="http://schemas.openxmlformats.org/officeDocument/2006/relationships/tags" Target="../tags/tag655.xml"/><Relationship Id="rId7" Type="http://schemas.openxmlformats.org/officeDocument/2006/relationships/tags" Target="../tags/tag659.xml"/><Relationship Id="rId12" Type="http://schemas.openxmlformats.org/officeDocument/2006/relationships/chart" Target="../charts/chart122.xml"/><Relationship Id="rId2" Type="http://schemas.openxmlformats.org/officeDocument/2006/relationships/tags" Target="../tags/tag654.xml"/><Relationship Id="rId1" Type="http://schemas.openxmlformats.org/officeDocument/2006/relationships/tags" Target="../tags/tag653.xml"/><Relationship Id="rId6" Type="http://schemas.openxmlformats.org/officeDocument/2006/relationships/tags" Target="../tags/tag658.xml"/><Relationship Id="rId11" Type="http://schemas.openxmlformats.org/officeDocument/2006/relationships/notesSlide" Target="../notesSlides/notesSlide78.xml"/><Relationship Id="rId5" Type="http://schemas.openxmlformats.org/officeDocument/2006/relationships/tags" Target="../tags/tag657.xml"/><Relationship Id="rId10" Type="http://schemas.openxmlformats.org/officeDocument/2006/relationships/slideLayout" Target="../slideLayouts/slideLayout60.xml"/><Relationship Id="rId4" Type="http://schemas.openxmlformats.org/officeDocument/2006/relationships/tags" Target="../tags/tag656.xml"/><Relationship Id="rId9" Type="http://schemas.openxmlformats.org/officeDocument/2006/relationships/tags" Target="../tags/tag661.xml"/><Relationship Id="rId14" Type="http://schemas.openxmlformats.org/officeDocument/2006/relationships/chart" Target="../charts/chart124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58.xml"/><Relationship Id="rId13" Type="http://schemas.openxmlformats.org/officeDocument/2006/relationships/chart" Target="../charts/chart3.xml"/><Relationship Id="rId3" Type="http://schemas.openxmlformats.org/officeDocument/2006/relationships/tags" Target="../tags/tag53.xml"/><Relationship Id="rId7" Type="http://schemas.openxmlformats.org/officeDocument/2006/relationships/tags" Target="../tags/tag57.xml"/><Relationship Id="rId12" Type="http://schemas.openxmlformats.org/officeDocument/2006/relationships/notesSlide" Target="../notesSlides/notesSlide6.xml"/><Relationship Id="rId2" Type="http://schemas.openxmlformats.org/officeDocument/2006/relationships/tags" Target="../tags/tag52.xml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11" Type="http://schemas.openxmlformats.org/officeDocument/2006/relationships/slideLayout" Target="../slideLayouts/slideLayout26.xml"/><Relationship Id="rId5" Type="http://schemas.openxmlformats.org/officeDocument/2006/relationships/tags" Target="../tags/tag55.xml"/><Relationship Id="rId10" Type="http://schemas.openxmlformats.org/officeDocument/2006/relationships/tags" Target="../tags/tag60.xml"/><Relationship Id="rId4" Type="http://schemas.openxmlformats.org/officeDocument/2006/relationships/tags" Target="../tags/tag54.xml"/><Relationship Id="rId9" Type="http://schemas.openxmlformats.org/officeDocument/2006/relationships/tags" Target="../tags/tag59.xml"/><Relationship Id="rId14" Type="http://schemas.openxmlformats.org/officeDocument/2006/relationships/chart" Target="../charts/chart4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669.xml"/><Relationship Id="rId13" Type="http://schemas.openxmlformats.org/officeDocument/2006/relationships/chart" Target="../charts/chart126.xml"/><Relationship Id="rId3" Type="http://schemas.openxmlformats.org/officeDocument/2006/relationships/tags" Target="../tags/tag664.xml"/><Relationship Id="rId7" Type="http://schemas.openxmlformats.org/officeDocument/2006/relationships/tags" Target="../tags/tag668.xml"/><Relationship Id="rId12" Type="http://schemas.openxmlformats.org/officeDocument/2006/relationships/chart" Target="../charts/chart125.xml"/><Relationship Id="rId2" Type="http://schemas.openxmlformats.org/officeDocument/2006/relationships/tags" Target="../tags/tag663.xml"/><Relationship Id="rId1" Type="http://schemas.openxmlformats.org/officeDocument/2006/relationships/tags" Target="../tags/tag662.xml"/><Relationship Id="rId6" Type="http://schemas.openxmlformats.org/officeDocument/2006/relationships/tags" Target="../tags/tag667.xml"/><Relationship Id="rId11" Type="http://schemas.openxmlformats.org/officeDocument/2006/relationships/notesSlide" Target="../notesSlides/notesSlide79.xml"/><Relationship Id="rId5" Type="http://schemas.openxmlformats.org/officeDocument/2006/relationships/tags" Target="../tags/tag666.xml"/><Relationship Id="rId10" Type="http://schemas.openxmlformats.org/officeDocument/2006/relationships/slideLayout" Target="../slideLayouts/slideLayout60.xml"/><Relationship Id="rId4" Type="http://schemas.openxmlformats.org/officeDocument/2006/relationships/tags" Target="../tags/tag665.xml"/><Relationship Id="rId9" Type="http://schemas.openxmlformats.org/officeDocument/2006/relationships/tags" Target="../tags/tag670.xml"/><Relationship Id="rId14" Type="http://schemas.openxmlformats.org/officeDocument/2006/relationships/chart" Target="../charts/chart127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678.xml"/><Relationship Id="rId3" Type="http://schemas.openxmlformats.org/officeDocument/2006/relationships/tags" Target="../tags/tag673.xml"/><Relationship Id="rId7" Type="http://schemas.openxmlformats.org/officeDocument/2006/relationships/tags" Target="../tags/tag677.xml"/><Relationship Id="rId2" Type="http://schemas.openxmlformats.org/officeDocument/2006/relationships/tags" Target="../tags/tag672.xml"/><Relationship Id="rId1" Type="http://schemas.openxmlformats.org/officeDocument/2006/relationships/tags" Target="../tags/tag671.xml"/><Relationship Id="rId6" Type="http://schemas.openxmlformats.org/officeDocument/2006/relationships/tags" Target="../tags/tag676.xml"/><Relationship Id="rId5" Type="http://schemas.openxmlformats.org/officeDocument/2006/relationships/tags" Target="../tags/tag675.xml"/><Relationship Id="rId10" Type="http://schemas.openxmlformats.org/officeDocument/2006/relationships/notesSlide" Target="../notesSlides/notesSlide80.xml"/><Relationship Id="rId4" Type="http://schemas.openxmlformats.org/officeDocument/2006/relationships/tags" Target="../tags/tag674.xml"/><Relationship Id="rId9" Type="http://schemas.openxmlformats.org/officeDocument/2006/relationships/slideLayout" Target="../slideLayouts/slideLayout80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686.xml"/><Relationship Id="rId3" Type="http://schemas.openxmlformats.org/officeDocument/2006/relationships/tags" Target="../tags/tag681.xml"/><Relationship Id="rId7" Type="http://schemas.openxmlformats.org/officeDocument/2006/relationships/tags" Target="../tags/tag685.xml"/><Relationship Id="rId2" Type="http://schemas.openxmlformats.org/officeDocument/2006/relationships/tags" Target="../tags/tag680.xml"/><Relationship Id="rId1" Type="http://schemas.openxmlformats.org/officeDocument/2006/relationships/tags" Target="../tags/tag679.xml"/><Relationship Id="rId6" Type="http://schemas.openxmlformats.org/officeDocument/2006/relationships/tags" Target="../tags/tag684.xml"/><Relationship Id="rId5" Type="http://schemas.openxmlformats.org/officeDocument/2006/relationships/tags" Target="../tags/tag683.xml"/><Relationship Id="rId10" Type="http://schemas.openxmlformats.org/officeDocument/2006/relationships/notesSlide" Target="../notesSlides/notesSlide81.xml"/><Relationship Id="rId4" Type="http://schemas.openxmlformats.org/officeDocument/2006/relationships/tags" Target="../tags/tag682.xml"/><Relationship Id="rId9" Type="http://schemas.openxmlformats.org/officeDocument/2006/relationships/slideLayout" Target="../slideLayouts/slideLayout80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tags" Target="../tags/tag689.xml"/><Relationship Id="rId2" Type="http://schemas.openxmlformats.org/officeDocument/2006/relationships/tags" Target="../tags/tag688.xml"/><Relationship Id="rId1" Type="http://schemas.openxmlformats.org/officeDocument/2006/relationships/tags" Target="../tags/tag687.xml"/><Relationship Id="rId6" Type="http://schemas.openxmlformats.org/officeDocument/2006/relationships/notesSlide" Target="../notesSlides/notesSlide82.xml"/><Relationship Id="rId5" Type="http://schemas.openxmlformats.org/officeDocument/2006/relationships/slideLayout" Target="../slideLayouts/slideLayout60.xml"/><Relationship Id="rId4" Type="http://schemas.openxmlformats.org/officeDocument/2006/relationships/tags" Target="../tags/tag690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tags" Target="../tags/tag693.xml"/><Relationship Id="rId2" Type="http://schemas.openxmlformats.org/officeDocument/2006/relationships/tags" Target="../tags/tag692.xml"/><Relationship Id="rId1" Type="http://schemas.openxmlformats.org/officeDocument/2006/relationships/tags" Target="../tags/tag691.xml"/><Relationship Id="rId6" Type="http://schemas.openxmlformats.org/officeDocument/2006/relationships/notesSlide" Target="../notesSlides/notesSlide83.xml"/><Relationship Id="rId5" Type="http://schemas.openxmlformats.org/officeDocument/2006/relationships/slideLayout" Target="../slideLayouts/slideLayout60.xml"/><Relationship Id="rId4" Type="http://schemas.openxmlformats.org/officeDocument/2006/relationships/tags" Target="../tags/tag69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tags" Target="../tags/tag697.xml"/><Relationship Id="rId2" Type="http://schemas.openxmlformats.org/officeDocument/2006/relationships/tags" Target="../tags/tag696.xml"/><Relationship Id="rId1" Type="http://schemas.openxmlformats.org/officeDocument/2006/relationships/tags" Target="../tags/tag695.xml"/><Relationship Id="rId6" Type="http://schemas.openxmlformats.org/officeDocument/2006/relationships/notesSlide" Target="../notesSlides/notesSlide84.xml"/><Relationship Id="rId5" Type="http://schemas.openxmlformats.org/officeDocument/2006/relationships/slideLayout" Target="../slideLayouts/slideLayout60.xml"/><Relationship Id="rId4" Type="http://schemas.openxmlformats.org/officeDocument/2006/relationships/tags" Target="../tags/tag698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tags" Target="../tags/tag701.xml"/><Relationship Id="rId7" Type="http://schemas.openxmlformats.org/officeDocument/2006/relationships/chart" Target="../charts/chart128.xml"/><Relationship Id="rId2" Type="http://schemas.openxmlformats.org/officeDocument/2006/relationships/tags" Target="../tags/tag700.xml"/><Relationship Id="rId1" Type="http://schemas.openxmlformats.org/officeDocument/2006/relationships/tags" Target="../tags/tag699.xml"/><Relationship Id="rId6" Type="http://schemas.openxmlformats.org/officeDocument/2006/relationships/notesSlide" Target="../notesSlides/notesSlide85.xml"/><Relationship Id="rId5" Type="http://schemas.openxmlformats.org/officeDocument/2006/relationships/slideLayout" Target="../slideLayouts/slideLayout60.xml"/><Relationship Id="rId4" Type="http://schemas.openxmlformats.org/officeDocument/2006/relationships/tags" Target="../tags/tag70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tags" Target="../tags/tag705.xml"/><Relationship Id="rId2" Type="http://schemas.openxmlformats.org/officeDocument/2006/relationships/tags" Target="../tags/tag704.xml"/><Relationship Id="rId1" Type="http://schemas.openxmlformats.org/officeDocument/2006/relationships/tags" Target="../tags/tag703.xml"/><Relationship Id="rId6" Type="http://schemas.openxmlformats.org/officeDocument/2006/relationships/chart" Target="../charts/chart129.xml"/><Relationship Id="rId5" Type="http://schemas.openxmlformats.org/officeDocument/2006/relationships/notesSlide" Target="../notesSlides/notesSlide86.xml"/><Relationship Id="rId4" Type="http://schemas.openxmlformats.org/officeDocument/2006/relationships/slideLayout" Target="../slideLayouts/slideLayout6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tags" Target="../tags/tag708.xml"/><Relationship Id="rId2" Type="http://schemas.openxmlformats.org/officeDocument/2006/relationships/tags" Target="../tags/tag707.xml"/><Relationship Id="rId1" Type="http://schemas.openxmlformats.org/officeDocument/2006/relationships/tags" Target="../tags/tag706.xml"/><Relationship Id="rId6" Type="http://schemas.openxmlformats.org/officeDocument/2006/relationships/chart" Target="../charts/chart130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09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tags" Target="../tags/tag712.xml"/><Relationship Id="rId2" Type="http://schemas.openxmlformats.org/officeDocument/2006/relationships/tags" Target="../tags/tag711.xml"/><Relationship Id="rId1" Type="http://schemas.openxmlformats.org/officeDocument/2006/relationships/tags" Target="../tags/tag710.xml"/><Relationship Id="rId6" Type="http://schemas.openxmlformats.org/officeDocument/2006/relationships/chart" Target="../charts/chart131.xml"/><Relationship Id="rId5" Type="http://schemas.openxmlformats.org/officeDocument/2006/relationships/slideLayout" Target="../slideLayouts/slideLayout54.xml"/><Relationship Id="rId4" Type="http://schemas.openxmlformats.org/officeDocument/2006/relationships/tags" Target="../tags/tag7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dnadpis 2">
            <a:extLst>
              <a:ext uri="{FF2B5EF4-FFF2-40B4-BE49-F238E27FC236}">
                <a16:creationId xmlns:a16="http://schemas.microsoft.com/office/drawing/2014/main" id="{86F861A8-F98D-499F-A4DE-1F77192310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9611" y="5762838"/>
            <a:ext cx="5488578" cy="577909"/>
          </a:xfrm>
        </p:spPr>
        <p:txBody>
          <a:bodyPr/>
          <a:lstStyle/>
          <a:p>
            <a:pPr algn="l"/>
            <a:r>
              <a:rPr lang="cs-CZ" sz="2800" dirty="0"/>
              <a:t>Souhrnná analytická studie (2024)</a:t>
            </a:r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2EFB1457-7BAF-E5F2-6C58-D2E2FCC2DE7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128" y="1392752"/>
            <a:ext cx="1027939" cy="400110"/>
          </a:xfrm>
          <a:prstGeom prst="rect">
            <a:avLst/>
          </a:prstGeom>
        </p:spPr>
      </p:pic>
      <p:sp>
        <p:nvSpPr>
          <p:cNvPr id="5" name="Zástupný text 6">
            <a:extLst>
              <a:ext uri="{FF2B5EF4-FFF2-40B4-BE49-F238E27FC236}">
                <a16:creationId xmlns:a16="http://schemas.microsoft.com/office/drawing/2014/main" id="{87FAA746-5813-FAE1-32A3-E92DC5671D8A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369611" y="6136891"/>
            <a:ext cx="6462189" cy="468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2000" b="0" i="1" dirty="0">
                <a:solidFill>
                  <a:srgbClr val="C22728"/>
                </a:solidFill>
              </a:rPr>
              <a:t>Národní kardiologický informační systém (NKIS)</a:t>
            </a:r>
          </a:p>
        </p:txBody>
      </p:sp>
      <p:sp>
        <p:nvSpPr>
          <p:cNvPr id="6" name="Nadpis 1">
            <a:extLst>
              <a:ext uri="{FF2B5EF4-FFF2-40B4-BE49-F238E27FC236}">
                <a16:creationId xmlns:a16="http://schemas.microsoft.com/office/drawing/2014/main" id="{AA71E179-6E36-DAB3-D9F3-AC03417F031E}"/>
              </a:ext>
            </a:extLst>
          </p:cNvPr>
          <p:cNvSpPr txBox="1">
            <a:spLocks/>
          </p:cNvSpPr>
          <p:nvPr>
            <p:custDataLst>
              <p:tags r:id="rId2"/>
            </p:custDataLst>
          </p:nvPr>
        </p:nvSpPr>
        <p:spPr>
          <a:xfrm>
            <a:off x="114114" y="440313"/>
            <a:ext cx="9851983" cy="9524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10000"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b="1" kern="1200">
                <a:solidFill>
                  <a:srgbClr val="232C77"/>
                </a:solidFill>
                <a:latin typeface="+mn-lt"/>
                <a:ea typeface="+mj-ea"/>
                <a:cs typeface="+mj-cs"/>
              </a:defRPr>
            </a:lvl1pPr>
          </a:lstStyle>
          <a:p>
            <a:pPr algn="l"/>
            <a:r>
              <a:rPr lang="cs-CZ" sz="4400" dirty="0"/>
              <a:t>Národní kardiovaskulární plán ČR (NKVP 2030)</a:t>
            </a:r>
          </a:p>
        </p:txBody>
      </p:sp>
    </p:spTree>
    <p:extLst>
      <p:ext uri="{BB962C8B-B14F-4D97-AF65-F5344CB8AC3E}">
        <p14:creationId xmlns:p14="http://schemas.microsoft.com/office/powerpoint/2010/main" val="404593025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Hypertenze (2023)</a:t>
            </a:r>
            <a:endParaRPr lang="en-US" dirty="0"/>
          </a:p>
        </p:txBody>
      </p:sp>
      <p:sp>
        <p:nvSpPr>
          <p:cNvPr id="294" name="Obdélník 293">
            <a:extLst>
              <a:ext uri="{FF2B5EF4-FFF2-40B4-BE49-F238E27FC236}">
                <a16:creationId xmlns:a16="http://schemas.microsoft.com/office/drawing/2014/main" id="{A0440E8B-A5A4-4A9C-AD80-B493A3AD6F5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261632" y="1091133"/>
            <a:ext cx="425122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s léčenou hypertenzí:</a:t>
            </a:r>
          </a:p>
        </p:txBody>
      </p:sp>
      <p:sp>
        <p:nvSpPr>
          <p:cNvPr id="295" name="TextBox 7">
            <a:extLst>
              <a:ext uri="{FF2B5EF4-FFF2-40B4-BE49-F238E27FC236}">
                <a16:creationId xmlns:a16="http://schemas.microsoft.com/office/drawing/2014/main" id="{40D4D87E-60E6-4C32-8F2E-C59AB30CB61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374852" y="3952471"/>
            <a:ext cx="5265575" cy="780396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Léčená hypertenze byla v roce 2023 zaznamenána u 2,2 milionu obyvatel ČR, tj. u 20 % populace. U osob nad 65 let je léčeno antihypertenzivy cca 60 % populace, tento podíl se s věkem dále zvyšuje.</a:t>
            </a:r>
          </a:p>
        </p:txBody>
      </p:sp>
      <p:sp>
        <p:nvSpPr>
          <p:cNvPr id="307" name="Obdélník 105">
            <a:extLst>
              <a:ext uri="{FF2B5EF4-FFF2-40B4-BE49-F238E27FC236}">
                <a16:creationId xmlns:a16="http://schemas.microsoft.com/office/drawing/2014/main" id="{578FCFBD-FCA8-46EE-9A5F-63D319C302C6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200" name="TextBox 6">
            <a:extLst>
              <a:ext uri="{FF2B5EF4-FFF2-40B4-BE49-F238E27FC236}">
                <a16:creationId xmlns:a16="http://schemas.microsoft.com/office/drawing/2014/main" id="{34BCED0E-0EE4-4668-A26F-69E0296352BE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Definice: </a:t>
            </a:r>
            <a:r>
              <a:rPr kumimoji="0" lang="cs-CZ" sz="14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acienti s vykázanou diagnózou I10, kteří jsou léčeni některým z léků ze skupiny ATC C02, C03, C07, C08, C09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315" name="Obdélník 314">
            <a:extLst>
              <a:ext uri="{FF2B5EF4-FFF2-40B4-BE49-F238E27FC236}">
                <a16:creationId xmlns:a16="http://schemas.microsoft.com/office/drawing/2014/main" id="{4A4D6878-2C16-4895-9440-DE871EF67128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standardizovaný počet případů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100 000 obyvatel*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08" name="Graf 107">
            <a:extLst>
              <a:ext uri="{FF2B5EF4-FFF2-40B4-BE49-F238E27FC236}">
                <a16:creationId xmlns:a16="http://schemas.microsoft.com/office/drawing/2014/main" id="{49DEB8C3-B7EA-4250-97B4-B32655A8662E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6180665" y="1398910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8ADB2130-9A31-C58D-395E-F656CD0D45F4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3" name="Tabulka 4">
            <a:extLst>
              <a:ext uri="{FF2B5EF4-FFF2-40B4-BE49-F238E27FC236}">
                <a16:creationId xmlns:a16="http://schemas.microsoft.com/office/drawing/2014/main" id="{523997DF-4E18-FE2F-BE4F-B9DBFEB49596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4268376" y="1727923"/>
          <a:ext cx="1616490" cy="434523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případů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22 185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21 249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22 329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21 417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20 759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20 936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19 376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20 647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20 492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21 197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20 681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20 360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19 407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17 736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19 096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B9A6AEE9-1D7D-1EA9-B9AC-A5543CC53FD1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standardizovaný počet případů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100 000 obyvatel*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99EF5D4-858D-0D9E-6506-629FF6946FB8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</p:spTree>
    <p:extLst>
      <p:ext uri="{BB962C8B-B14F-4D97-AF65-F5344CB8AC3E}">
        <p14:creationId xmlns:p14="http://schemas.microsoft.com/office/powerpoint/2010/main" val="28723109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4243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65 let</a:t>
            </a:r>
            <a:r>
              <a:rPr lang="en-US" dirty="0"/>
              <a:t> </a:t>
            </a:r>
            <a:br>
              <a:rPr lang="cs-CZ" dirty="0"/>
            </a:br>
            <a:r>
              <a:rPr lang="cs-CZ" dirty="0"/>
              <a:t>v ČR v letech 2016–2023</a:t>
            </a:r>
            <a:endParaRPr lang="en-US" dirty="0"/>
          </a:p>
        </p:txBody>
      </p:sp>
      <p:sp>
        <p:nvSpPr>
          <p:cNvPr id="6" name="TextBox 7">
            <a:extLst>
              <a:ext uri="{FF2B5EF4-FFF2-40B4-BE49-F238E27FC236}">
                <a16:creationId xmlns:a16="http://schemas.microsoft.com/office/drawing/2014/main" id="{2526FF53-B022-C4FF-D59E-620E5E317C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Ischemické nemoci srdeční a Cévní nemoci mozku.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8621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65 let</a:t>
            </a:r>
            <a:r>
              <a:rPr lang="en-US" dirty="0"/>
              <a:t> </a:t>
            </a:r>
            <a:r>
              <a:rPr lang="cs-CZ" dirty="0"/>
              <a:t>v ČR (2023)</a:t>
            </a:r>
            <a:endParaRPr lang="en-US" dirty="0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201321C7-41FF-483A-AEC9-BA75AE041A0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4243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4B5DA898-9624-5F2D-4D15-1EC7E67E8AE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Ischemické nemoci srdeční a Cévní nemoci mozku.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17508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4243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75 let</a:t>
            </a:r>
            <a:r>
              <a:rPr lang="en-US" dirty="0"/>
              <a:t> </a:t>
            </a:r>
            <a:br>
              <a:rPr lang="cs-CZ" dirty="0"/>
            </a:br>
            <a:r>
              <a:rPr lang="cs-CZ" dirty="0"/>
              <a:t>v ČR v letech 2016 – 2023</a:t>
            </a:r>
            <a:endParaRPr lang="en-US" dirty="0"/>
          </a:p>
        </p:txBody>
      </p:sp>
      <p:sp>
        <p:nvSpPr>
          <p:cNvPr id="6" name="TextBox 7">
            <a:extLst>
              <a:ext uri="{FF2B5EF4-FFF2-40B4-BE49-F238E27FC236}">
                <a16:creationId xmlns:a16="http://schemas.microsoft.com/office/drawing/2014/main" id="{3B00A5F9-4D4C-8229-C3F6-6B3E752C2AC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Cévní nemoci mozku a Ischemické nemoci srdeční.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812505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75 let</a:t>
            </a:r>
            <a:r>
              <a:rPr lang="en-US" dirty="0"/>
              <a:t> </a:t>
            </a:r>
            <a:r>
              <a:rPr lang="cs-CZ" dirty="0"/>
              <a:t>v ČR (2023)</a:t>
            </a:r>
            <a:endParaRPr lang="en-US" dirty="0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82640F14-8BEB-47BD-90A9-87764CDB3B9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4243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5AB24D8-9F97-1D5B-C0B0-239908F1120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Cévní nemoci mozku a Ischemické nemoci srdeční.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378004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55197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2016–2023; 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v ČR v letech 2016 – 2023</a:t>
            </a:r>
            <a:endParaRPr lang="en-US" dirty="0"/>
          </a:p>
        </p:txBody>
      </p:sp>
      <p:sp>
        <p:nvSpPr>
          <p:cNvPr id="9" name="TextBox 7">
            <a:extLst>
              <a:ext uri="{FF2B5EF4-FFF2-40B4-BE49-F238E27FC236}">
                <a16:creationId xmlns:a16="http://schemas.microsoft.com/office/drawing/2014/main" id="{578A73DA-BCFA-8E53-0BBD-BFC9D629DB9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9541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patří diagnózy </a:t>
            </a:r>
            <a:r>
              <a:rPr kumimoji="0" lang="pl-PL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Poruchy duševní a poruchy chování</a:t>
            </a:r>
            <a:endParaRPr kumimoji="0" lang="cs-CZ" sz="14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169908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v ČR v roce 2023</a:t>
            </a:r>
            <a:endParaRPr lang="en-US" dirty="0"/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456AE49A-0F3D-4A39-B972-3696B65CF66B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51591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5" name="TextBox 7">
            <a:extLst>
              <a:ext uri="{FF2B5EF4-FFF2-40B4-BE49-F238E27FC236}">
                <a16:creationId xmlns:a16="http://schemas.microsoft.com/office/drawing/2014/main" id="{B43DFA8D-7BAD-3371-A2C8-47C2854AC9F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95410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patří diagnózy </a:t>
            </a:r>
            <a:r>
              <a:rPr kumimoji="0" lang="pl-PL" sz="14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Poruchy duševní a poruchy chování</a:t>
            </a:r>
            <a:endParaRPr kumimoji="0" lang="cs-CZ" sz="14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172461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55678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2016–2023; 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65 let</a:t>
            </a:r>
            <a:r>
              <a:rPr lang="en-US" dirty="0"/>
              <a:t> </a:t>
            </a:r>
            <a:br>
              <a:rPr lang="cs-CZ" dirty="0"/>
            </a:br>
            <a:r>
              <a:rPr lang="cs-CZ" dirty="0"/>
              <a:t>v ČR v letech 2016–2023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D4E769F-20EA-C180-D10C-020322252DFC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4622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oběhové soustavy patří diagnózy MKN-10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Cévní nemoci mozku,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Nemoci tepen‚ tepének a vlásečnic a Jiné formy srdečního onemocnění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311491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65 let</a:t>
            </a:r>
            <a:r>
              <a:rPr lang="en-US" dirty="0"/>
              <a:t> </a:t>
            </a:r>
            <a:r>
              <a:rPr lang="cs-CZ" dirty="0"/>
              <a:t>v ČR (2023)</a:t>
            </a:r>
            <a:endParaRPr lang="en-US" dirty="0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201321C7-41FF-483A-AEC9-BA75AE041A0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51126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2023; 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4B5DA898-9624-5F2D-4D15-1EC7E67E8AE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4622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oběhové soustavy patří diagnózy MKN-10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Cévní nemoci mozku,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 a Nemoci tepen‚ tepének a vlásečnic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756445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55678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2016–2023; 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75 let</a:t>
            </a:r>
            <a:r>
              <a:rPr lang="en-US" dirty="0"/>
              <a:t> </a:t>
            </a:r>
            <a:br>
              <a:rPr lang="cs-CZ" dirty="0"/>
            </a:br>
            <a:r>
              <a:rPr lang="cs-CZ" dirty="0"/>
              <a:t>v ČR v letech 2016 – 2023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ED22F93-524F-A870-D413-3502DDF04F0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4622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oběhové soustavy patří diagnózy MKN-10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Cévní nemoci mozku,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 a Nemoci tepen‚ tepének a vlásečnic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025852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dlouhodobých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nad 75 let</a:t>
            </a:r>
            <a:r>
              <a:rPr lang="en-US" dirty="0"/>
              <a:t> </a:t>
            </a:r>
            <a:r>
              <a:rPr lang="cs-CZ" dirty="0"/>
              <a:t>v ČR (2023)</a:t>
            </a:r>
            <a:endParaRPr lang="en-US" dirty="0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82640F14-8BEB-47BD-90A9-87764CDB3B9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51847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Hospitalizace s celkovou délkou větší než 30 dní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dlouhodobých hospitalizací na úrovni kapitol MKN-10.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5AB24D8-9F97-1D5B-C0B0-239908F1120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46221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dlouhodobé hospitalizace oběhové soustavy patří diagnózy MKN-10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Cévní nemoci mozku,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 a Nemoci tepen‚ tepének a vlásečnic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893603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Cévní mozková příhoda (hospitalizace + úmrtí, 2023)</a:t>
            </a:r>
            <a:endParaRPr lang="en-US" dirty="0"/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A928016E-F80A-021D-4445-FA0EAAE25F0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374852" y="3952471"/>
            <a:ext cx="5265575" cy="780396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Cévní mozková příhoda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(tj. stav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vyžadující hospitalizaci, popř. stav vedoucí k úmrtí jako základní příčina)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byla v roce 2023 zaznamenána u 24,7 tisíc obyvatel ČR. Celkový výskyt v populaci dlouhodobě klesá.</a:t>
            </a:r>
          </a:p>
        </p:txBody>
      </p:sp>
      <p:sp>
        <p:nvSpPr>
          <p:cNvPr id="5" name="Obdélník 105">
            <a:extLst>
              <a:ext uri="{FF2B5EF4-FFF2-40B4-BE49-F238E27FC236}">
                <a16:creationId xmlns:a16="http://schemas.microsoft.com/office/drawing/2014/main" id="{20C0BC94-F7F8-2064-102D-3EEB0843F02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6" name="TextBox 2">
            <a:extLst>
              <a:ext uri="{FF2B5EF4-FFF2-40B4-BE49-F238E27FC236}">
                <a16:creationId xmlns:a16="http://schemas.microsoft.com/office/drawing/2014/main" id="{005A4811-6A04-FE78-0695-A6BDD5931A9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750F7E6B-EB20-BF2E-DE26-357C380A0561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72591" y="1086584"/>
            <a:ext cx="425122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v roce 2023 s cévní mozkovou příhodou: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97DC8824-46B9-5B46-9E10-26EC70F7A576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" name="Tabulka 4">
            <a:extLst>
              <a:ext uri="{FF2B5EF4-FFF2-40B4-BE49-F238E27FC236}">
                <a16:creationId xmlns:a16="http://schemas.microsoft.com/office/drawing/2014/main" id="{8659FC63-4CC7-3703-5E5C-B9044EEC5459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4268376" y="1727923"/>
          <a:ext cx="1616490" cy="434523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případů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25F84858-18EC-64ED-5E93-B37198DC7B6C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standardizovaný počet případů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100 000 obyvatel*</a:t>
            </a: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A30F1659-1FD2-D388-D3E6-6941A6AF7AD7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254D0479-F046-76BB-62F2-7121E5940445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2010–2023, IS Zemřelí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Definice: </a:t>
            </a:r>
            <a:r>
              <a:rPr kumimoji="0" lang="cs-CZ" sz="14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acienti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hospitalizovaní na lůžku akutní péče nebo zemřelí pro diagnózu I60–I64 v daném roce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779A6E85-BB9A-2700-34AA-CD993CE36AFC}"/>
              </a:ext>
            </a:extLst>
          </p:cNvPr>
          <p:cNvGraphicFramePr/>
          <p:nvPr>
            <p:custDataLst>
              <p:tags r:id="rId11"/>
            </p:custDataLst>
          </p:nvPr>
        </p:nvGraphicFramePr>
        <p:xfrm>
          <a:off x="6046179" y="1505504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</p:spTree>
    <p:extLst>
      <p:ext uri="{BB962C8B-B14F-4D97-AF65-F5344CB8AC3E}">
        <p14:creationId xmlns:p14="http://schemas.microsoft.com/office/powerpoint/2010/main" val="78719164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7877" y="4808097"/>
            <a:ext cx="7771191" cy="1050092"/>
          </a:xfrm>
        </p:spPr>
        <p:txBody>
          <a:bodyPr/>
          <a:lstStyle/>
          <a:p>
            <a:r>
              <a:rPr lang="cs-CZ" dirty="0"/>
              <a:t>Vybrané ukazatele dosahovaných výsledků léčby kardiovaskulárních onemocnění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F2E606F0-5E40-C83C-93A7-5D0EB11CFCA2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356284150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D5B666B-E122-0E61-732B-5A054286BA9E}"/>
              </a:ext>
            </a:extLst>
          </p:cNvPr>
          <p:cNvSpPr/>
          <p:nvPr/>
        </p:nvSpPr>
        <p:spPr>
          <a:xfrm>
            <a:off x="10733518" y="6163520"/>
            <a:ext cx="1458482" cy="6944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34" name="Tabulka 33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8042186" y="582490"/>
          <a:ext cx="3406404" cy="57996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7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645427660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628969029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4131284949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520572850"/>
                    </a:ext>
                  </a:extLst>
                </a:gridCol>
              </a:tblGrid>
              <a:tr h="57941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1994</a:t>
                      </a:r>
                      <a:endParaRPr lang="en-US" sz="14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15 796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19 866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21 611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18 399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16 805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15 354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2 197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6 648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7 275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10 351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11 159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10 942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8048289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19 130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10 803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9 586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7 112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6 884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6 506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2 103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2 932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4 504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4 573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4 615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14 834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6 774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4 984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3 392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2 969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2 696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7656972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10 067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4 230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2 450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2 218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2 182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2 067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1 217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1 464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1 226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1 073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983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895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657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538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447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473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9467623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5021"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0" name="TextBox 6"/>
          <p:cNvSpPr txBox="1"/>
          <p:nvPr>
            <p:custDataLst>
              <p:tags r:id="rId2"/>
            </p:custDataLst>
          </p:nvPr>
        </p:nvSpPr>
        <p:spPr>
          <a:xfrm>
            <a:off x="257558" y="492970"/>
            <a:ext cx="21048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Databáze zemřelých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ovéPole 31"/>
          <p:cNvSpPr txBox="1"/>
          <p:nvPr>
            <p:custDataLst>
              <p:tags r:id="rId3"/>
            </p:custDataLst>
          </p:nvPr>
        </p:nvSpPr>
        <p:spPr>
          <a:xfrm>
            <a:off x="2156654" y="513040"/>
            <a:ext cx="61222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72000" algn="l"/>
              </a:tabLst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Procentuální zastoupení příčin úmrtí na celkovém počtu úmrtí I00–99 jednotlivých letech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978FEC54-BC5C-7997-2E75-E62275DD9B4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7558" y="6242693"/>
            <a:ext cx="118117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Kardiovaskulární onemocnění jsou v ČR jednou z hlavních příčin úmrtnosti. Je to důsledek velkého počtu nemocných. Avšak podíl těchto onemocnění na celkové mortalitě české populace v čase klesá v důsledku neustále se zlepšujících výsledků léčby.  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82ADD9E-E0E7-70BE-EF68-35E7AE09518E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70578" y="66238"/>
            <a:ext cx="11595358" cy="523137"/>
          </a:xfrm>
        </p:spPr>
        <p:txBody>
          <a:bodyPr/>
          <a:lstStyle/>
          <a:p>
            <a:r>
              <a:rPr lang="cs-CZ" dirty="0"/>
              <a:t>Příčiny úmrtnosti podle kardiovaskulárních onemocnění (I00–I99) 1994–2023 </a:t>
            </a:r>
          </a:p>
        </p:txBody>
      </p:sp>
      <p:graphicFrame>
        <p:nvGraphicFramePr>
          <p:cNvPr id="9" name="Zástupný symbol pro obsah 8">
            <a:extLst>
              <a:ext uri="{FF2B5EF4-FFF2-40B4-BE49-F238E27FC236}">
                <a16:creationId xmlns:a16="http://schemas.microsoft.com/office/drawing/2014/main" id="{E61A5CCE-B9A1-B9EA-C990-0906443DCE76}"/>
              </a:ext>
            </a:extLst>
          </p:cNvPr>
          <p:cNvGraphicFramePr>
            <a:graphicFrameLocks/>
          </p:cNvGraphicFramePr>
          <p:nvPr>
            <p:custDataLst>
              <p:tags r:id="rId6"/>
            </p:custDataLst>
          </p:nvPr>
        </p:nvGraphicFramePr>
        <p:xfrm>
          <a:off x="-1696156" y="592880"/>
          <a:ext cx="10203547" cy="64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0" name="Tabulka 2">
            <a:extLst>
              <a:ext uri="{FF2B5EF4-FFF2-40B4-BE49-F238E27FC236}">
                <a16:creationId xmlns:a16="http://schemas.microsoft.com/office/drawing/2014/main" id="{2499DCCD-6189-0364-3076-293DC037727C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70578" y="1031031"/>
          <a:ext cx="3050278" cy="529285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3050278">
                  <a:extLst>
                    <a:ext uri="{9D8B030D-6E8A-4147-A177-3AD203B41FA5}">
                      <a16:colId xmlns:a16="http://schemas.microsoft.com/office/drawing/2014/main" val="2201664831"/>
                    </a:ext>
                  </a:extLst>
                </a:gridCol>
              </a:tblGrid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ischemické choroby srdeční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208215096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 formy srdečního onemocnění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09298802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28962356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Hypertenzní nemoci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89276159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infarkt myokardu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248670925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tepen‚ tepének a vlásečnic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32354042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Kardiopulmonální nemoc a nemoci plicního oběhu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856283757"/>
                  </a:ext>
                </a:extLst>
              </a:tr>
              <a:tr h="44614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žil‚ mízních cév a mízních uzlin nezařazené jinde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35946250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revmatické choroby srdeční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175159970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Angina pectoris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71740529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Jiná a neurčená onemocnění oběhové soustavy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09396448"/>
                  </a:ext>
                </a:extLst>
              </a:tr>
              <a:tr h="44061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revmatická horečka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05169537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88488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6575CB4D-A284-4CBD-8FA6-5AEA01F69CC7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Akutní hospitalizace z důvodu nemocí oběhové soustavy (2010 – 2023)</a:t>
            </a:r>
            <a:br>
              <a:rPr lang="cs-CZ" dirty="0"/>
            </a:br>
            <a:endParaRPr lang="cs-CZ" dirty="0"/>
          </a:p>
        </p:txBody>
      </p:sp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57558" y="587050"/>
            <a:ext cx="4990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Akutní hospitalizace z důvodu nemocí oběhové soustavy (I00–I99)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7833951" y="2441710"/>
            <a:ext cx="4042713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Počty hospitalizací z důvodu nemocí oběhové soustavy v čase klesají – jde o výsledek včasného záchytu onemocnění a zkvalitňující se přednemocniční péče o pacienty.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Chart 6">
            <a:extLst>
              <a:ext uri="{FF2B5EF4-FFF2-40B4-BE49-F238E27FC236}">
                <a16:creationId xmlns:a16="http://schemas.microsoft.com/office/drawing/2014/main" id="{BA1BC80C-3DE0-4A23-84CA-D8B8315D9D61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15335" y="1777042"/>
          <a:ext cx="3643279" cy="50550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/>
        </p:nvSpPr>
        <p:spPr>
          <a:xfrm>
            <a:off x="1055232" y="1151268"/>
            <a:ext cx="28185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Počet hospitalizací z důvodu nemocí oběhové soustavy</a:t>
            </a:r>
          </a:p>
        </p:txBody>
      </p:sp>
      <p:graphicFrame>
        <p:nvGraphicFramePr>
          <p:cNvPr id="19" name="Chart 6">
            <a:extLst>
              <a:ext uri="{FF2B5EF4-FFF2-40B4-BE49-F238E27FC236}">
                <a16:creationId xmlns:a16="http://schemas.microsoft.com/office/drawing/2014/main" id="{BA1BC80C-3DE0-4A23-84CA-D8B8315D9D61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3958615" y="1777042"/>
          <a:ext cx="3696530" cy="50550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0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/>
        </p:nvSpPr>
        <p:spPr>
          <a:xfrm>
            <a:off x="4352771" y="1151268"/>
            <a:ext cx="36965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Podíl hospitalizací z důvodu nemocí oběhové soustavy na celkovém počtu hospitalizací</a:t>
            </a:r>
          </a:p>
        </p:txBody>
      </p:sp>
      <p:sp>
        <p:nvSpPr>
          <p:cNvPr id="21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 rot="16200000">
            <a:off x="-1945496" y="3919038"/>
            <a:ext cx="43428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Počet hospitalizací z důvodu nemocí oběhové soustavy</a:t>
            </a:r>
          </a:p>
        </p:txBody>
      </p:sp>
      <p:sp>
        <p:nvSpPr>
          <p:cNvPr id="22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 rot="16200000">
            <a:off x="2072980" y="3991159"/>
            <a:ext cx="42518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Podíl h</a:t>
            </a:r>
            <a:r>
              <a:rPr kumimoji="0" lang="cs-CZ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ospitalizací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z důvodu nemocí oběhové soustavy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011DADF-39D8-4841-A2AF-51F1CD2E7E67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1499924" y="5445737"/>
          <a:ext cx="2104758" cy="662940"/>
        </p:xfrm>
        <a:graphic>
          <a:graphicData uri="http://schemas.openxmlformats.org/drawingml/2006/table">
            <a:tbl>
              <a:tblPr/>
              <a:tblGrid>
                <a:gridCol w="1161245">
                  <a:extLst>
                    <a:ext uri="{9D8B030D-6E8A-4147-A177-3AD203B41FA5}">
                      <a16:colId xmlns:a16="http://schemas.microsoft.com/office/drawing/2014/main" val="2301738776"/>
                    </a:ext>
                  </a:extLst>
                </a:gridCol>
                <a:gridCol w="943513">
                  <a:extLst>
                    <a:ext uri="{9D8B030D-6E8A-4147-A177-3AD203B41FA5}">
                      <a16:colId xmlns:a16="http://schemas.microsoft.com/office/drawing/2014/main" val="4005428921"/>
                    </a:ext>
                  </a:extLst>
                </a:gridCol>
              </a:tblGrid>
              <a:tr h="184150">
                <a:tc gridSpan="2"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Průměrná meziroční změna 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9565230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2016–2020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04886838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2019–2023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740158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988957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pPr lvl="0"/>
            <a:r>
              <a:rPr lang="cs-CZ" noProof="0" dirty="0"/>
              <a:t>Očekávané dožití pacientů </a:t>
            </a:r>
            <a:r>
              <a:rPr lang="cs-CZ" dirty="0"/>
              <a:t>hospitalizovaných s KV onemocněním</a:t>
            </a:r>
            <a:endParaRPr lang="cs-CZ" noProof="0" dirty="0"/>
          </a:p>
        </p:txBody>
      </p:sp>
      <p:graphicFrame>
        <p:nvGraphicFramePr>
          <p:cNvPr id="2" name="Chart 5">
            <a:extLst>
              <a:ext uri="{FF2B5EF4-FFF2-40B4-BE49-F238E27FC236}">
                <a16:creationId xmlns:a16="http://schemas.microsoft.com/office/drawing/2014/main" id="{CF55B87A-5A72-496F-69DA-603E602823F3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272591" y="1360399"/>
          <a:ext cx="5859600" cy="49372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F508AED9-CCA2-5744-07BE-D64676FA015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2255" y="539337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NRHOSP 1994–2022, IS Zemřelí 1994–2022</a:t>
            </a: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EE729FF6-615F-32FF-3E46-DC4EEFCD2D8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7556" y="939046"/>
            <a:ext cx="115953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Očekávané dožití pacientů, kteří byli hospitalizovaní pro libovolné kardiovaskulární onemocnění (MKN-10: diagnóza I00–I99, bez I60–I69), včetně pacientů zemřelých za hospitalizace – dle období:</a:t>
            </a:r>
          </a:p>
        </p:txBody>
      </p:sp>
      <p:graphicFrame>
        <p:nvGraphicFramePr>
          <p:cNvPr id="7" name="Table 9">
            <a:extLst>
              <a:ext uri="{FF2B5EF4-FFF2-40B4-BE49-F238E27FC236}">
                <a16:creationId xmlns:a16="http://schemas.microsoft.com/office/drawing/2014/main" id="{58D92E3F-E840-BC4A-2554-1A8A584C45E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6379475" y="1473801"/>
          <a:ext cx="4962384" cy="220977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36000">
                  <a:extLst>
                    <a:ext uri="{9D8B030D-6E8A-4147-A177-3AD203B41FA5}">
                      <a16:colId xmlns:a16="http://schemas.microsoft.com/office/drawing/2014/main" val="418318136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760390307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729265195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3714232319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4203635834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2889446918"/>
                    </a:ext>
                  </a:extLst>
                </a:gridCol>
                <a:gridCol w="521064">
                  <a:extLst>
                    <a:ext uri="{9D8B030D-6E8A-4147-A177-3AD203B41FA5}">
                      <a16:colId xmlns:a16="http://schemas.microsoft.com/office/drawing/2014/main" val="2284875799"/>
                    </a:ext>
                  </a:extLst>
                </a:gridCol>
              </a:tblGrid>
              <a:tr h="192405">
                <a:tc rowSpan="2"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Očekávané dožití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Věk pacienta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1794320"/>
                  </a:ext>
                </a:extLst>
              </a:tr>
              <a:tr h="192405">
                <a:tc vMerge="1"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Očekávané dožití</a:t>
                      </a:r>
                      <a:endParaRPr lang="en-US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70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80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0C1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557345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Období 2000–2004</a:t>
                      </a:r>
                      <a:endParaRPr lang="en-US" sz="1400" b="0" i="0" u="none" strike="noStrike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353231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Období 2005–2009</a:t>
                      </a:r>
                      <a:endParaRPr lang="en-US" sz="1400" b="0" i="0" u="none" strike="noStrike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446534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Období 2010–2014</a:t>
                      </a:r>
                      <a:endParaRPr lang="en-US" sz="1400" b="0" i="0" u="none" strike="noStrike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8612012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Období 2015–2019</a:t>
                      </a:r>
                      <a:endParaRPr lang="en-US" sz="1400" b="0" i="0" u="none" strike="noStrike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7437795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i="1" u="none" strike="noStrike" dirty="0" err="1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Ztracené</a:t>
                      </a:r>
                      <a:r>
                        <a:rPr lang="en-US" sz="1400" i="1" u="none" strike="noStrike" dirty="0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400" i="1" u="none" strike="noStrike" dirty="0" err="1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roky</a:t>
                      </a:r>
                      <a:r>
                        <a:rPr lang="cs-CZ" sz="1400" i="1" u="none" strike="noStrike" dirty="0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 života</a:t>
                      </a:r>
                      <a:endParaRPr lang="en-US" sz="1400" b="0" i="1" u="none" strike="noStrike" dirty="0">
                        <a:solidFill>
                          <a:srgbClr val="C10C1D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-9,4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-8,2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-6,8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-4,9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-3,0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-1,4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879645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</a:rPr>
                        <a:t>Období 2020–2022</a:t>
                      </a:r>
                      <a:endParaRPr lang="en-US" sz="1400" b="0" i="0" u="none" strike="noStrike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0471999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i="1" u="none" strike="noStrike" dirty="0" err="1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Ztracené</a:t>
                      </a:r>
                      <a:r>
                        <a:rPr lang="en-US" sz="1400" i="1" u="none" strike="noStrike" dirty="0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1400" i="1" u="none" strike="noStrike" dirty="0" err="1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roky</a:t>
                      </a:r>
                      <a:r>
                        <a:rPr lang="cs-CZ" sz="1400" i="1" u="none" strike="noStrike" dirty="0">
                          <a:solidFill>
                            <a:srgbClr val="C10C1D"/>
                          </a:solidFill>
                          <a:effectLst/>
                          <a:latin typeface="+mn-lt"/>
                        </a:rPr>
                        <a:t> života</a:t>
                      </a:r>
                      <a:endParaRPr lang="en-US" sz="1400" b="0" i="1" u="none" strike="noStrike" dirty="0">
                        <a:solidFill>
                          <a:srgbClr val="C10C1D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-10,2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-8,6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-7,1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-5,1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-3,0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1" u="none" strike="noStrike" dirty="0">
                          <a:solidFill>
                            <a:srgbClr val="C10C1D"/>
                          </a:solidFill>
                          <a:effectLst/>
                          <a:latin typeface="Calibri" panose="020F0502020204030204" pitchFamily="34" charset="0"/>
                        </a:rPr>
                        <a:t>-1,2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10C1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9924137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A5DFD493-805D-8D77-6315-EDC5FD9899F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449189" y="3835483"/>
            <a:ext cx="489267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Očekávané dožití u pacientů hospitalizovaných pro kardiovaskulární onemocnění se zvyšovalo především v letech 2000–2009; v letech 2010–2019 se očekávané dožití napříč věkovými kategoriemi zvýšilo jen nepatrně. To může být zapříčiněno celkovým posunem struktury hospitalizačně řešených kardiovaskulárních případů směrem k závažnějším, jelikož v rámci jednotlivých diagnóz docházelo i v tomto období ke zlepšování očekávaného dožití pacientů. Od roku 2020 dochází k mírnému zhoršení očekávaného dožití, které kopíruje celorepublikový trend poklesu očekávaného dožití v populaci v souvislosti s pandemií COVID-19.</a:t>
            </a:r>
          </a:p>
        </p:txBody>
      </p:sp>
    </p:spTree>
    <p:extLst>
      <p:ext uri="{BB962C8B-B14F-4D97-AF65-F5344CB8AC3E}">
        <p14:creationId xmlns:p14="http://schemas.microsoft.com/office/powerpoint/2010/main" val="314799352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581E4AC-BD32-423F-AE6F-0F1EA7797D0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Délka akutních hospitalizací z důvodu nemocí oběhové soustavy (2010–2023)</a:t>
            </a:r>
            <a:br>
              <a:rPr lang="cs-CZ" dirty="0"/>
            </a:br>
            <a:endParaRPr lang="cs-CZ" dirty="0"/>
          </a:p>
        </p:txBody>
      </p:sp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72591" y="660788"/>
            <a:ext cx="43412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Akutní hospitalizace z důvodu nemocí oběhové soustavy</a:t>
            </a:r>
          </a:p>
        </p:txBody>
      </p:sp>
      <p:sp>
        <p:nvSpPr>
          <p:cNvPr id="30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/>
        </p:nvSpPr>
        <p:spPr>
          <a:xfrm rot="16200000">
            <a:off x="-1294306" y="3368931"/>
            <a:ext cx="39571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Podíl z celkového počtu hospitalizací z důvodu oběhové soustavy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7757213" y="2291713"/>
            <a:ext cx="342036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Doba trvání hospitalizací z důvodu nemocí oběhové soustavy se </a:t>
            </a:r>
            <a:br>
              <a:rPr kumimoji="0" lang="cs-CZ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čase významně zkracuje – jde o výsledek zkvalitňující se péče </a:t>
            </a:r>
            <a:br>
              <a:rPr kumimoji="0" lang="cs-CZ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 pacienty. Přesto je jednou z nejdelších v mezinárodním srovnání.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31" name="Chart 19"/>
          <p:cNvGraphicFramePr/>
          <p:nvPr>
            <p:custDataLst>
              <p:tags r:id="rId3"/>
            </p:custDataLst>
          </p:nvPr>
        </p:nvGraphicFramePr>
        <p:xfrm>
          <a:off x="865799" y="1387191"/>
          <a:ext cx="5118146" cy="48503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4" name="Skupina 3">
            <a:extLst>
              <a:ext uri="{FF2B5EF4-FFF2-40B4-BE49-F238E27FC236}">
                <a16:creationId xmlns:a16="http://schemas.microsoft.com/office/drawing/2014/main" id="{2E8608A2-CDD0-41BE-A38C-D8ED8E66EBD6}"/>
              </a:ext>
            </a:extLst>
          </p:cNvPr>
          <p:cNvGrpSpPr/>
          <p:nvPr/>
        </p:nvGrpSpPr>
        <p:grpSpPr>
          <a:xfrm>
            <a:off x="6064056" y="2972670"/>
            <a:ext cx="1237569" cy="1679377"/>
            <a:chOff x="6350478" y="3452496"/>
            <a:chExt cx="1237569" cy="1679377"/>
          </a:xfrm>
        </p:grpSpPr>
        <p:sp>
          <p:nvSpPr>
            <p:cNvPr id="14" name="TextBox 3"/>
            <p:cNvSpPr txBox="1"/>
            <p:nvPr/>
          </p:nvSpPr>
          <p:spPr>
            <a:xfrm>
              <a:off x="6494478" y="4824096"/>
              <a:ext cx="7295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1-3 dny</a:t>
              </a:r>
            </a:p>
          </p:txBody>
        </p:sp>
        <p:sp>
          <p:nvSpPr>
            <p:cNvPr id="15" name="TextBox 41"/>
            <p:cNvSpPr txBox="1"/>
            <p:nvPr/>
          </p:nvSpPr>
          <p:spPr>
            <a:xfrm>
              <a:off x="6494478" y="4366896"/>
              <a:ext cx="69281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4-7 dní</a:t>
              </a:r>
            </a:p>
          </p:txBody>
        </p:sp>
        <p:sp>
          <p:nvSpPr>
            <p:cNvPr id="16" name="Rectangle 42"/>
            <p:cNvSpPr/>
            <p:nvPr/>
          </p:nvSpPr>
          <p:spPr>
            <a:xfrm>
              <a:off x="6350478" y="4433396"/>
              <a:ext cx="144000" cy="144000"/>
            </a:xfrm>
            <a:prstGeom prst="rect">
              <a:avLst/>
            </a:prstGeom>
            <a:solidFill>
              <a:srgbClr val="232C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TextBox 43"/>
            <p:cNvSpPr txBox="1"/>
            <p:nvPr/>
          </p:nvSpPr>
          <p:spPr>
            <a:xfrm>
              <a:off x="6494478" y="3909696"/>
              <a:ext cx="7841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8-30 dní</a:t>
              </a:r>
            </a:p>
          </p:txBody>
        </p:sp>
        <p:sp>
          <p:nvSpPr>
            <p:cNvPr id="19" name="Rectangle 45"/>
            <p:cNvSpPr/>
            <p:nvPr/>
          </p:nvSpPr>
          <p:spPr>
            <a:xfrm>
              <a:off x="6350478" y="3976196"/>
              <a:ext cx="144000" cy="144000"/>
            </a:xfrm>
            <a:prstGeom prst="rect">
              <a:avLst/>
            </a:prstGeom>
            <a:solidFill>
              <a:srgbClr val="8B93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TextBox 46"/>
            <p:cNvSpPr txBox="1"/>
            <p:nvPr/>
          </p:nvSpPr>
          <p:spPr>
            <a:xfrm>
              <a:off x="6494478" y="3452496"/>
              <a:ext cx="109356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31 a více dní</a:t>
              </a:r>
            </a:p>
          </p:txBody>
        </p:sp>
        <p:sp>
          <p:nvSpPr>
            <p:cNvPr id="29" name="Rectangle 47"/>
            <p:cNvSpPr/>
            <p:nvPr/>
          </p:nvSpPr>
          <p:spPr>
            <a:xfrm>
              <a:off x="6350478" y="3524496"/>
              <a:ext cx="144000" cy="144000"/>
            </a:xfrm>
            <a:prstGeom prst="rect">
              <a:avLst/>
            </a:prstGeom>
            <a:solidFill>
              <a:srgbClr val="A6A6A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Rectangle 42"/>
            <p:cNvSpPr/>
            <p:nvPr/>
          </p:nvSpPr>
          <p:spPr>
            <a:xfrm>
              <a:off x="6350478" y="4890596"/>
              <a:ext cx="144000" cy="14400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" name="Šipka: dolů 2">
            <a:extLst>
              <a:ext uri="{FF2B5EF4-FFF2-40B4-BE49-F238E27FC236}">
                <a16:creationId xmlns:a16="http://schemas.microsoft.com/office/drawing/2014/main" id="{786F531A-54FC-F600-91AD-11ACC61A3F51}"/>
              </a:ext>
            </a:extLst>
          </p:cNvPr>
          <p:cNvSpPr/>
          <p:nvPr/>
        </p:nvSpPr>
        <p:spPr>
          <a:xfrm>
            <a:off x="8038681" y="5742036"/>
            <a:ext cx="793820" cy="52313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5343862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0" y="160257"/>
            <a:ext cx="11768613" cy="523137"/>
          </a:xfrm>
        </p:spPr>
        <p:txBody>
          <a:bodyPr/>
          <a:lstStyle/>
          <a:p>
            <a:r>
              <a:rPr lang="cs-CZ" sz="2400" dirty="0"/>
              <a:t>Průměrná délka hospitalizace ve dnech v souvislosti s nemocemi oběhové soustavy (I0-I99)</a:t>
            </a:r>
          </a:p>
        </p:txBody>
      </p:sp>
      <p:graphicFrame>
        <p:nvGraphicFramePr>
          <p:cNvPr id="2" name="Object 89">
            <a:extLst>
              <a:ext uri="{FF2B5EF4-FFF2-40B4-BE49-F238E27FC236}">
                <a16:creationId xmlns:a16="http://schemas.microsoft.com/office/drawing/2014/main" id="{37C10729-38B5-A388-16C0-E1362FC3E084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108520" y="1226710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Text Box 104">
            <a:extLst>
              <a:ext uri="{FF2B5EF4-FFF2-40B4-BE49-F238E27FC236}">
                <a16:creationId xmlns:a16="http://schemas.microsoft.com/office/drawing/2014/main" id="{1BBA26D4-9517-AB9D-67BD-24B51E3C9C7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13700" y="886900"/>
            <a:ext cx="361094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2020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graphicFrame>
        <p:nvGraphicFramePr>
          <p:cNvPr id="5" name="Object 89">
            <a:extLst>
              <a:ext uri="{FF2B5EF4-FFF2-40B4-BE49-F238E27FC236}">
                <a16:creationId xmlns:a16="http://schemas.microsoft.com/office/drawing/2014/main" id="{9D03EEE0-5CD1-81D4-2FC8-C8BFF6BD1848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5113530" y="1226710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7" name="Text Box 104">
            <a:extLst>
              <a:ext uri="{FF2B5EF4-FFF2-40B4-BE49-F238E27FC236}">
                <a16:creationId xmlns:a16="http://schemas.microsoft.com/office/drawing/2014/main" id="{85648ECF-175C-C16A-D2F0-C6BB67CFECF6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78470" y="989001"/>
            <a:ext cx="36109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2011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B76CC770-9645-3FEA-9A49-CDBB1D81B013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324051" y="588073"/>
            <a:ext cx="67522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Zdroj: </a:t>
            </a:r>
            <a:r>
              <a:rPr kumimoji="0" lang="cs-CZ" sz="14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Eurostat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2022;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" name="Text Box 116">
            <a:extLst>
              <a:ext uri="{FF2B5EF4-FFF2-40B4-BE49-F238E27FC236}">
                <a16:creationId xmlns:a16="http://schemas.microsoft.com/office/drawing/2014/main" id="{6A36CB8B-36B5-074C-E064-2BA7CE50F32C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747976" y="2513925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2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8" name="Text Box 116">
            <a:extLst>
              <a:ext uri="{FF2B5EF4-FFF2-40B4-BE49-F238E27FC236}">
                <a16:creationId xmlns:a16="http://schemas.microsoft.com/office/drawing/2014/main" id="{0764FEBC-1958-E250-39C0-434D456B0A46}"/>
              </a:ext>
            </a:extLst>
          </p:cNvPr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259153" y="2002494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2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B65EA6DA-B12A-76AB-757B-53ABE80CF2A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59153" y="3833385"/>
            <a:ext cx="2330975" cy="2127942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6173070E-FB47-8F3C-18E8-635B3810277F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686584" y="2522577"/>
            <a:ext cx="903544" cy="1015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535066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194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I21-I22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I21-I22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akutní infarkt myokardu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</a:t>
            </a:r>
            <a:r>
              <a:rPr lang="cs-CZ" sz="1400" kern="0" dirty="0">
                <a:solidFill>
                  <a:srgbClr val="000000"/>
                </a:solidFill>
                <a:latin typeface="Calibri" panose="020F0502020204030204"/>
              </a:rPr>
              <a:t>696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(24,8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nemění.</a:t>
            </a: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293744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6 774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6 514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6 389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4 984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4 673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44,2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4 707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44,4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3 989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3 793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3 642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cs-CZ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3 401 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31,7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2 967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27,6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9984856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1301081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03023" y="1575452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en-US" dirty="0" err="1"/>
              <a:t>Akutní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en-US" dirty="0"/>
              <a:t>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062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405099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194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I21-I22 jako hlavní příčinou úmrtí. </a:t>
            </a: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1EEF5E2C-6DF2-4D90-B555-72D74277A77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4835899" y="2274216"/>
            <a:ext cx="2102814" cy="477543"/>
            <a:chOff x="6606315" y="1632863"/>
            <a:chExt cx="2102814" cy="477543"/>
          </a:xfrm>
        </p:grpSpPr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15BC7F7B-9ADF-46C2-9835-C43469213D14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6938713" y="1632863"/>
              <a:ext cx="130267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sp>
          <p:nvSpPr>
            <p:cNvPr id="19" name="TextovéPole 18">
              <a:extLst>
                <a:ext uri="{FF2B5EF4-FFF2-40B4-BE49-F238E27FC236}">
                  <a16:creationId xmlns:a16="http://schemas.microsoft.com/office/drawing/2014/main" id="{8FF2F4C1-4B41-4746-AED9-F6ED0DF0D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8713" y="1894962"/>
              <a:ext cx="1770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20" name="Rectangle 53">
              <a:extLst>
                <a:ext uri="{FF2B5EF4-FFF2-40B4-BE49-F238E27FC236}">
                  <a16:creationId xmlns:a16="http://schemas.microsoft.com/office/drawing/2014/main" id="{9B1561DE-98DF-4937-A6A6-505BBDF3F0D0}"/>
                </a:ext>
              </a:extLst>
            </p:cNvPr>
            <p:cNvSpPr>
              <a:spLocks/>
            </p:cNvSpPr>
            <p:nvPr/>
          </p:nvSpPr>
          <p:spPr>
            <a:xfrm>
              <a:off x="6641984" y="1930796"/>
              <a:ext cx="144000" cy="14377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FFCC99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1" name="Skupina 20">
              <a:extLst>
                <a:ext uri="{FF2B5EF4-FFF2-40B4-BE49-F238E27FC236}">
                  <a16:creationId xmlns:a16="http://schemas.microsoft.com/office/drawing/2014/main" id="{B20BF184-9AC6-4ADF-B613-97D2B4185733}"/>
                </a:ext>
              </a:extLst>
            </p:cNvPr>
            <p:cNvGrpSpPr/>
            <p:nvPr/>
          </p:nvGrpSpPr>
          <p:grpSpPr>
            <a:xfrm>
              <a:off x="6606315" y="1709236"/>
              <a:ext cx="287338" cy="72000"/>
              <a:chOff x="6212411" y="2060825"/>
              <a:chExt cx="287338" cy="72000"/>
            </a:xfrm>
          </p:grpSpPr>
          <p:cxnSp>
            <p:nvCxnSpPr>
              <p:cNvPr id="22" name="Straight Connector 35">
                <a:extLst>
                  <a:ext uri="{FF2B5EF4-FFF2-40B4-BE49-F238E27FC236}">
                    <a16:creationId xmlns:a16="http://schemas.microsoft.com/office/drawing/2014/main" id="{F61A82E5-5EEF-466A-9DFB-A3AC75AF498A}"/>
                  </a:ext>
                </a:extLst>
              </p:cNvPr>
              <p:cNvCxnSpPr/>
              <p:nvPr/>
            </p:nvCxnSpPr>
            <p:spPr>
              <a:xfrm>
                <a:off x="6212411" y="2096825"/>
                <a:ext cx="287338" cy="0"/>
              </a:xfrm>
              <a:prstGeom prst="line">
                <a:avLst/>
              </a:prstGeom>
              <a:solidFill>
                <a:srgbClr val="FF6600"/>
              </a:solidFill>
              <a:ln w="19050">
                <a:solidFill>
                  <a:srgbClr val="037BC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58B5E26C-374D-444D-998D-987AA1A06826}"/>
                  </a:ext>
                </a:extLst>
              </p:cNvPr>
              <p:cNvSpPr/>
              <p:nvPr/>
            </p:nvSpPr>
            <p:spPr>
              <a:xfrm>
                <a:off x="6320080" y="2060825"/>
                <a:ext cx="72000" cy="72000"/>
              </a:xfrm>
              <a:prstGeom prst="diamond">
                <a:avLst/>
              </a:prstGeom>
              <a:solidFill>
                <a:srgbClr val="037BC1"/>
              </a:solidFill>
              <a:ln w="9525">
                <a:solidFill>
                  <a:srgbClr val="037BC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7023" y="4480484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24,8</a:t>
            </a:r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BEBC5699-D47C-4512-A43D-3E6C221F656C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561571" y="2081276"/>
            <a:ext cx="6377142" cy="3948065"/>
            <a:chOff x="561571" y="2081276"/>
            <a:chExt cx="6377142" cy="3948065"/>
          </a:xfrm>
        </p:grpSpPr>
        <p:sp>
          <p:nvSpPr>
            <p:cNvPr id="24" name="TextBox 9">
              <a:extLst>
                <a:ext uri="{FF2B5EF4-FFF2-40B4-BE49-F238E27FC236}">
                  <a16:creationId xmlns:a16="http://schemas.microsoft.com/office/drawing/2014/main" id="{6A201F6B-6DDC-44F1-A987-1B9329E74226}"/>
                </a:ext>
              </a:extLst>
            </p:cNvPr>
            <p:cNvSpPr txBox="1"/>
            <p:nvPr/>
          </p:nvSpPr>
          <p:spPr>
            <a:xfrm rot="16200000">
              <a:off x="-977344" y="3701937"/>
              <a:ext cx="338560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400" b="0" i="0" u="none" strike="noStrike" kern="1200" baseline="0">
                  <a:solidFill>
                    <a:prstClr val="black"/>
                  </a:solidFill>
                  <a:latin typeface="+mn-lt"/>
                  <a:ea typeface="+mn-ea"/>
                  <a:cs typeface="+mn-cs"/>
                </a:defRPr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Počet pacientů na 100 000 obyvatel regionu</a:t>
              </a:r>
            </a:p>
          </p:txBody>
        </p:sp>
        <p:sp>
          <p:nvSpPr>
            <p:cNvPr id="25" name="Rectangle 110">
              <a:extLst>
                <a:ext uri="{FF2B5EF4-FFF2-40B4-BE49-F238E27FC236}">
                  <a16:creationId xmlns:a16="http://schemas.microsoft.com/office/drawing/2014/main" id="{F8438BBA-1DB2-42B0-86A0-2C9422645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793" y="5897834"/>
              <a:ext cx="529069" cy="131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0" fontAlgn="auto" latinLnBrk="0" hangingPunct="0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Rok</a:t>
              </a:r>
            </a:p>
          </p:txBody>
        </p:sp>
        <p:graphicFrame>
          <p:nvGraphicFramePr>
            <p:cNvPr id="27" name="Object 123">
              <a:extLst>
                <a:ext uri="{FF2B5EF4-FFF2-40B4-BE49-F238E27FC236}">
                  <a16:creationId xmlns:a16="http://schemas.microsoft.com/office/drawing/2014/main" id="{28752218-279C-4AF1-827B-85CE132583DF}"/>
                </a:ext>
              </a:extLst>
            </p:cNvPr>
            <p:cNvGraphicFramePr>
              <a:graphicFrameLocks/>
            </p:cNvGraphicFramePr>
            <p:nvPr>
              <p:custDataLst>
                <p:tags r:id="rId7"/>
              </p:custDataLst>
            </p:nvPr>
          </p:nvGraphicFramePr>
          <p:xfrm>
            <a:off x="946150" y="2081276"/>
            <a:ext cx="5992563" cy="381317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</p:grp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en-US" dirty="0" err="1"/>
              <a:t>Akutní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en-US" dirty="0"/>
              <a:t>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I21-I22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akutní infarkt myokardu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</a:t>
            </a:r>
            <a:r>
              <a:rPr lang="cs-CZ" sz="1400" kern="0" dirty="0">
                <a:solidFill>
                  <a:srgbClr val="000000"/>
                </a:solidFill>
                <a:latin typeface="Calibri" panose="020F0502020204030204"/>
              </a:rPr>
              <a:t>696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(24,8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nemění.</a:t>
            </a:r>
          </a:p>
        </p:txBody>
      </p:sp>
    </p:spTree>
    <p:extLst>
      <p:ext uri="{BB962C8B-B14F-4D97-AF65-F5344CB8AC3E}">
        <p14:creationId xmlns:p14="http://schemas.microsoft.com/office/powerpoint/2010/main" val="421654899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75296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 – 2023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I21-I22 a hospitalizačním úmrtím do 30 dnů od přijetí.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9180576" y="2409046"/>
            <a:ext cx="2898648" cy="160043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ČR v roce 2023 zemřelo na AIM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30 dní od přijetí k hospitalizaci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1 089 pacientů, což je 8,4 % ze všech pacientů hospitalizovaných 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akutní infarkt myokardu.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B0B0DE74-5C67-4427-BFEA-237C3E6B5960}"/>
              </a:ext>
            </a:extLst>
          </p:cNvPr>
          <p:cNvGrpSpPr/>
          <p:nvPr/>
        </p:nvGrpSpPr>
        <p:grpSpPr>
          <a:xfrm>
            <a:off x="465251" y="1559347"/>
            <a:ext cx="1168563" cy="396551"/>
            <a:chOff x="7037778" y="1433348"/>
            <a:chExt cx="945464" cy="279314"/>
          </a:xfrm>
        </p:grpSpPr>
        <p:sp>
          <p:nvSpPr>
            <p:cNvPr id="14" name="Text Box 58">
              <a:extLst>
                <a:ext uri="{FF2B5EF4-FFF2-40B4-BE49-F238E27FC236}">
                  <a16:creationId xmlns:a16="http://schemas.microsoft.com/office/drawing/2014/main" id="{58972A0A-36E9-4216-B14D-E383CCE1A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56">
              <a:extLst>
                <a:ext uri="{FF2B5EF4-FFF2-40B4-BE49-F238E27FC236}">
                  <a16:creationId xmlns:a16="http://schemas.microsoft.com/office/drawing/2014/main" id="{C73488F4-C8E7-44EE-935B-7CB83C018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6" name="Rectangle 56">
              <a:extLst>
                <a:ext uri="{FF2B5EF4-FFF2-40B4-BE49-F238E27FC236}">
                  <a16:creationId xmlns:a16="http://schemas.microsoft.com/office/drawing/2014/main" id="{887E82C4-36E2-4D04-A39C-32FE2F241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9B936A12-E736-4558-B20A-F6F8D3F5448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451389" y="2052331"/>
          <a:ext cx="2587836" cy="4183214"/>
        </p:xfrm>
        <a:graphic>
          <a:graphicData uri="http://schemas.openxmlformats.org/drawingml/2006/table">
            <a:tbl>
              <a:tblPr firstRow="1" bandRow="1"/>
              <a:tblGrid>
                <a:gridCol w="1293918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  <a:gridCol w="1293918">
                  <a:extLst>
                    <a:ext uri="{9D8B030D-6E8A-4147-A177-3AD203B41FA5}">
                      <a16:colId xmlns:a16="http://schemas.microsoft.com/office/drawing/2014/main" val="2919895441"/>
                    </a:ext>
                  </a:extLst>
                </a:gridCol>
              </a:tblGrid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1 645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1 540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1232430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1 592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6027063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90926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4789280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1 244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1508507"/>
                  </a:ext>
                </a:extLst>
              </a:tr>
              <a:tr h="29880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93086351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en-US" dirty="0" err="1"/>
              <a:t>Akutní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en-US" dirty="0"/>
              <a:t> – </a:t>
            </a:r>
            <a:r>
              <a:rPr lang="cs-CZ" dirty="0"/>
              <a:t>30denní hospitalizační mortalita</a:t>
            </a:r>
            <a:endParaRPr lang="en-US" dirty="0"/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5FA0CF66-E483-4E23-96C9-2D13FFFE148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903950" y="1586493"/>
            <a:ext cx="244899" cy="307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E1074984-7B4D-4F26-B655-81ABE8F5EA1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875666" y="1586776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D2EF4944-1183-407F-A86E-07C96D51441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548976" y="1212445"/>
            <a:ext cx="3926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</a:t>
            </a:r>
          </a:p>
        </p:txBody>
      </p:sp>
      <p:cxnSp>
        <p:nvCxnSpPr>
          <p:cNvPr id="31" name="Přímá spojnice 30">
            <a:extLst>
              <a:ext uri="{FF2B5EF4-FFF2-40B4-BE49-F238E27FC236}">
                <a16:creationId xmlns:a16="http://schemas.microsoft.com/office/drawing/2014/main" id="{A12E2EDE-8460-4528-810C-1E9898A34B92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>
          <a:xfrm>
            <a:off x="6679680" y="1521827"/>
            <a:ext cx="2259652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23" name="Graf 20">
            <a:extLst>
              <a:ext uri="{FF2B5EF4-FFF2-40B4-BE49-F238E27FC236}">
                <a16:creationId xmlns:a16="http://schemas.microsoft.com/office/drawing/2014/main" id="{788217A7-5B88-49F3-8808-D316F01475A3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-97710" y="1330036"/>
          <a:ext cx="6193710" cy="5006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417306202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61879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 – 2023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srgbClr val="A5A5A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I21-I22 a hospitalizačním úmrtím do 30 dnů od přijetí. 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860BA2FB-D191-4AC9-B3A9-12AFA4B4577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16200000">
            <a:off x="-739914" y="3081081"/>
            <a:ext cx="35861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 zastoupení akutních  hospitalizací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končících úmrtím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12B63128-628E-4BB5-9CD3-D9C43C758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8994" y="2131206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EFDD325A-A3D7-4580-BFD0-F772B6DAE269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748014" y="2386564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7" name="Rectangle 53">
            <a:extLst>
              <a:ext uri="{FF2B5EF4-FFF2-40B4-BE49-F238E27FC236}">
                <a16:creationId xmlns:a16="http://schemas.microsoft.com/office/drawing/2014/main" id="{378A1716-C232-449E-B3B5-59ADAC6DB2A8}"/>
              </a:ext>
            </a:extLst>
          </p:cNvPr>
          <p:cNvSpPr>
            <a:spLocks/>
          </p:cNvSpPr>
          <p:nvPr/>
        </p:nvSpPr>
        <p:spPr>
          <a:xfrm>
            <a:off x="8484581" y="2417341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A7525C84-5BB0-4215-9680-E09983E5A186}"/>
              </a:ext>
            </a:extLst>
          </p:cNvPr>
          <p:cNvGrpSpPr/>
          <p:nvPr/>
        </p:nvGrpSpPr>
        <p:grpSpPr>
          <a:xfrm>
            <a:off x="8416596" y="2207579"/>
            <a:ext cx="287338" cy="72000"/>
            <a:chOff x="6212411" y="2060825"/>
            <a:chExt cx="287338" cy="72000"/>
          </a:xfrm>
        </p:grpSpPr>
        <p:cxnSp>
          <p:nvCxnSpPr>
            <p:cNvPr id="29" name="Straight Connector 35">
              <a:extLst>
                <a:ext uri="{FF2B5EF4-FFF2-40B4-BE49-F238E27FC236}">
                  <a16:creationId xmlns:a16="http://schemas.microsoft.com/office/drawing/2014/main" id="{F3CFCF5D-08F7-4399-98AB-BAD09B508394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2">
              <a:extLst>
                <a:ext uri="{FF2B5EF4-FFF2-40B4-BE49-F238E27FC236}">
                  <a16:creationId xmlns:a16="http://schemas.microsoft.com/office/drawing/2014/main" id="{264F66EF-F987-4D10-976A-BA95370A801D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en-US" dirty="0" err="1"/>
              <a:t>Akutní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en-US" dirty="0"/>
              <a:t> – </a:t>
            </a:r>
            <a:r>
              <a:rPr lang="cs-CZ" dirty="0"/>
              <a:t>30denní hospitalizační mortalita</a:t>
            </a:r>
            <a:endParaRPr lang="en-US" dirty="0"/>
          </a:p>
        </p:txBody>
      </p:sp>
      <p:graphicFrame>
        <p:nvGraphicFramePr>
          <p:cNvPr id="24" name="Object 123">
            <a:extLst>
              <a:ext uri="{FF2B5EF4-FFF2-40B4-BE49-F238E27FC236}">
                <a16:creationId xmlns:a16="http://schemas.microsoft.com/office/drawing/2014/main" id="{786ADC9A-F3BD-459C-BDE1-B28C8B89A5DA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1216774" y="1363510"/>
          <a:ext cx="6826250" cy="43899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9" name="TextovéPole 7">
            <a:extLst>
              <a:ext uri="{FF2B5EF4-FFF2-40B4-BE49-F238E27FC236}">
                <a16:creationId xmlns:a16="http://schemas.microsoft.com/office/drawing/2014/main" id="{3446D4F5-B812-46B8-B598-EE567423D5FB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860886" y="2779816"/>
            <a:ext cx="62369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8,4 %</a:t>
            </a:r>
          </a:p>
        </p:txBody>
      </p:sp>
      <p:sp>
        <p:nvSpPr>
          <p:cNvPr id="36" name="TextBox 7">
            <a:extLst>
              <a:ext uri="{FF2B5EF4-FFF2-40B4-BE49-F238E27FC236}">
                <a16:creationId xmlns:a16="http://schemas.microsoft.com/office/drawing/2014/main" id="{06DC43D9-7B20-4A47-ABD2-78C692AE011D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415533" y="2990608"/>
            <a:ext cx="2898648" cy="160043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ČR v roce 2023 zemřelo na AIM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30 dní od přijetí k hospitalizaci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1 089 pacientů, což je 8,4 % ze všech pacientů hospitalizovaných 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akutní infarkt myokardu.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2415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A</a:t>
            </a:r>
            <a:r>
              <a:rPr lang="en-US" dirty="0" err="1"/>
              <a:t>kutní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en-US" dirty="0"/>
              <a:t> </a:t>
            </a:r>
            <a:r>
              <a:rPr lang="cs-CZ" dirty="0"/>
              <a:t>(hospitalizace + úmrtí, 2023)</a:t>
            </a:r>
            <a:endParaRPr lang="en-US" dirty="0"/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A928016E-F80A-021D-4445-FA0EAAE25F0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374852" y="3952471"/>
            <a:ext cx="5265575" cy="780396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Akutní infarkt myokardu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(tj. stav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vyžadující hospitalizaci, popř. stav vedoucí k úmrtí jako základní příčina)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byl v roce 2023 zaznamenán u 14,8 tisíc obyvatel ČR.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C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elkový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výskyt v populaci dlouhodobě klesá.</a:t>
            </a:r>
          </a:p>
        </p:txBody>
      </p:sp>
      <p:sp>
        <p:nvSpPr>
          <p:cNvPr id="5" name="Obdélník 105">
            <a:extLst>
              <a:ext uri="{FF2B5EF4-FFF2-40B4-BE49-F238E27FC236}">
                <a16:creationId xmlns:a16="http://schemas.microsoft.com/office/drawing/2014/main" id="{20C0BC94-F7F8-2064-102D-3EEB0843F02E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6" name="TextBox 2">
            <a:extLst>
              <a:ext uri="{FF2B5EF4-FFF2-40B4-BE49-F238E27FC236}">
                <a16:creationId xmlns:a16="http://schemas.microsoft.com/office/drawing/2014/main" id="{005A4811-6A04-FE78-0695-A6BDD5931A9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750F7E6B-EB20-BF2E-DE26-357C380A0561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72591" y="1086584"/>
            <a:ext cx="425122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v roce 2023 s akutním infarktem myokardu: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97DC8824-46B9-5B46-9E10-26EC70F7A576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" name="Tabulka 4">
            <a:extLst>
              <a:ext uri="{FF2B5EF4-FFF2-40B4-BE49-F238E27FC236}">
                <a16:creationId xmlns:a16="http://schemas.microsoft.com/office/drawing/2014/main" id="{8659FC63-4CC7-3703-5E5C-B9044EEC5459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4268376" y="1727923"/>
          <a:ext cx="1616490" cy="434523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případů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25F84858-18EC-64ED-5E93-B37198DC7B6C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standardizovaný počet případů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100 000 obyvatel*</a:t>
            </a: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A30F1659-1FD2-D388-D3E6-6941A6AF7AD7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254D0479-F046-76BB-62F2-7121E5940445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2010–2023, IS Zemřelí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Definice: </a:t>
            </a:r>
            <a:r>
              <a:rPr kumimoji="0" lang="cs-CZ" sz="14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acienti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hospitalizovaní na lůžku akutní péče nebo zemřelí pro diagnózu I21–I22 v daném roce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E06B9BCD-0962-5218-FCEF-E6EEE20B7E60}"/>
              </a:ext>
            </a:extLst>
          </p:cNvPr>
          <p:cNvGraphicFramePr/>
          <p:nvPr>
            <p:custDataLst>
              <p:tags r:id="rId11"/>
            </p:custDataLst>
          </p:nvPr>
        </p:nvGraphicFramePr>
        <p:xfrm>
          <a:off x="6046179" y="1505504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</p:spTree>
    <p:extLst>
      <p:ext uri="{BB962C8B-B14F-4D97-AF65-F5344CB8AC3E}">
        <p14:creationId xmlns:p14="http://schemas.microsoft.com/office/powerpoint/2010/main" val="4062426746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56124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I50, I11.0, I13.0 nebo I13.2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I50, I11.0, I13.0 nebo I13.2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jako hlavními příčinami úmrtí vykazuje v čase rostoucí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srdeční selhání</a:t>
            </a:r>
          </a:p>
          <a:p>
            <a:pPr>
              <a:defRPr/>
            </a:pPr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9 518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(87,5 v přepočtu na 100 tisíc obyvatel).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376022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2 165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4 797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5 210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4 438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5 335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5 902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6 804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7 493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70,4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7 657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9 260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9 559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3631447"/>
                  </a:ext>
                </a:extLst>
              </a:tr>
              <a:tr h="31257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9 518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6181404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692920" y="1575452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Srdeční selhání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1446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977620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56525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I50, I11.0, I13.0 nebo I13.2 jako hlavní příčinou úmrtí.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15BC7F7B-9ADF-46C2-9835-C43469213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632863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8FF2F4C1-4B41-4746-AED9-F6ED0DF0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894962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0" name="Rectangle 53">
            <a:extLst>
              <a:ext uri="{FF2B5EF4-FFF2-40B4-BE49-F238E27FC236}">
                <a16:creationId xmlns:a16="http://schemas.microsoft.com/office/drawing/2014/main" id="{9B1561DE-98DF-4937-A6A6-505BBDF3F0D0}"/>
              </a:ext>
            </a:extLst>
          </p:cNvPr>
          <p:cNvSpPr>
            <a:spLocks/>
          </p:cNvSpPr>
          <p:nvPr/>
        </p:nvSpPr>
        <p:spPr>
          <a:xfrm>
            <a:off x="6641984" y="1930796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B20BF184-9AC6-4ADF-B613-97D2B4185733}"/>
              </a:ext>
            </a:extLst>
          </p:cNvPr>
          <p:cNvGrpSpPr/>
          <p:nvPr/>
        </p:nvGrpSpPr>
        <p:grpSpPr>
          <a:xfrm>
            <a:off x="6606315" y="1709236"/>
            <a:ext cx="287338" cy="72000"/>
            <a:chOff x="6212411" y="2060825"/>
            <a:chExt cx="287338" cy="72000"/>
          </a:xfrm>
        </p:grpSpPr>
        <p:cxnSp>
          <p:nvCxnSpPr>
            <p:cNvPr id="22" name="Straight Connector 35">
              <a:extLst>
                <a:ext uri="{FF2B5EF4-FFF2-40B4-BE49-F238E27FC236}">
                  <a16:creationId xmlns:a16="http://schemas.microsoft.com/office/drawing/2014/main" id="{F61A82E5-5EEF-466A-9DFB-A3AC75AF498A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B5E26C-374D-444D-998D-987AA1A06826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34929" y="3748103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87,5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Srdeční selhání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I50, I11.0, I13.0 nebo I13.2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jako hlavními příčinami úmrtí vykazuje v čase rostoucí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srdeční selhání</a:t>
            </a:r>
          </a:p>
          <a:p>
            <a:pPr>
              <a:defRPr/>
            </a:pPr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9 518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(87,5 v přepočtu na 100 tisíc obyvatel).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60842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109419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 – 2023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</a:t>
            </a:r>
            <a:r>
              <a:rPr kumimoji="0" lang="nn-NO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I11.0, I13.0, I13.2, I25.5, I42.0, I42.9, I50.0, I50.1, I50.9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nebo</a:t>
            </a:r>
            <a:r>
              <a:rPr kumimoji="0" lang="nn-NO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R57.0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 hospitalizačním úmrtím do 30 dnů od přijetí.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9180576" y="2409046"/>
            <a:ext cx="2898648" cy="1815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ČR v roce 2023 zemřelo na srdeční selhání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30 dní od přijetí k hospitalizaci 5 103 pacientů, což je 16,3 % ze všech pacientů hospitalizovaných 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srdeční selhání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B0B0DE74-5C67-4427-BFEA-237C3E6B5960}"/>
              </a:ext>
            </a:extLst>
          </p:cNvPr>
          <p:cNvGrpSpPr/>
          <p:nvPr/>
        </p:nvGrpSpPr>
        <p:grpSpPr>
          <a:xfrm>
            <a:off x="465251" y="1559347"/>
            <a:ext cx="1168563" cy="396551"/>
            <a:chOff x="7037778" y="1433348"/>
            <a:chExt cx="945464" cy="279314"/>
          </a:xfrm>
        </p:grpSpPr>
        <p:sp>
          <p:nvSpPr>
            <p:cNvPr id="14" name="Text Box 58">
              <a:extLst>
                <a:ext uri="{FF2B5EF4-FFF2-40B4-BE49-F238E27FC236}">
                  <a16:creationId xmlns:a16="http://schemas.microsoft.com/office/drawing/2014/main" id="{58972A0A-36E9-4216-B14D-E383CCE1A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56">
              <a:extLst>
                <a:ext uri="{FF2B5EF4-FFF2-40B4-BE49-F238E27FC236}">
                  <a16:creationId xmlns:a16="http://schemas.microsoft.com/office/drawing/2014/main" id="{C73488F4-C8E7-44EE-935B-7CB83C018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6" name="Rectangle 56">
              <a:extLst>
                <a:ext uri="{FF2B5EF4-FFF2-40B4-BE49-F238E27FC236}">
                  <a16:creationId xmlns:a16="http://schemas.microsoft.com/office/drawing/2014/main" id="{887E82C4-36E2-4D04-A39C-32FE2F241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9B936A12-E736-4558-B20A-F6F8D3F5448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451389" y="2052330"/>
          <a:ext cx="2587836" cy="4174856"/>
        </p:xfrm>
        <a:graphic>
          <a:graphicData uri="http://schemas.openxmlformats.org/drawingml/2006/table">
            <a:tbl>
              <a:tblPr firstRow="1" bandRow="1"/>
              <a:tblGrid>
                <a:gridCol w="1293918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  <a:gridCol w="1293918">
                  <a:extLst>
                    <a:ext uri="{9D8B030D-6E8A-4147-A177-3AD203B41FA5}">
                      <a16:colId xmlns:a16="http://schemas.microsoft.com/office/drawing/2014/main" val="2919895441"/>
                    </a:ext>
                  </a:extLst>
                </a:gridCol>
              </a:tblGrid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4 274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4 684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1232430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4 980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5 309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16,5 %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5 191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5 379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5 535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5 437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6027063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5 806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9490926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4789280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1508507"/>
                  </a:ext>
                </a:extLst>
              </a:tr>
              <a:tr h="29820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5 103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231852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Srdeční selhání </a:t>
            </a:r>
            <a:r>
              <a:rPr lang="en-US" dirty="0"/>
              <a:t>– </a:t>
            </a:r>
            <a:r>
              <a:rPr lang="cs-CZ" dirty="0"/>
              <a:t>30denní hospitalizační mortalita</a:t>
            </a:r>
            <a:endParaRPr lang="en-US" dirty="0"/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5FA0CF66-E483-4E23-96C9-2D13FFFE148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903950" y="1586493"/>
            <a:ext cx="244899" cy="307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E1074984-7B4D-4F26-B655-81ABE8F5EA1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875666" y="1586776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D2EF4944-1183-407F-A86E-07C96D51441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548976" y="1212445"/>
            <a:ext cx="3926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</a:t>
            </a:r>
          </a:p>
        </p:txBody>
      </p:sp>
      <p:cxnSp>
        <p:nvCxnSpPr>
          <p:cNvPr id="31" name="Přímá spojnice 30">
            <a:extLst>
              <a:ext uri="{FF2B5EF4-FFF2-40B4-BE49-F238E27FC236}">
                <a16:creationId xmlns:a16="http://schemas.microsoft.com/office/drawing/2014/main" id="{A12E2EDE-8460-4528-810C-1E9898A34B92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>
          <a:xfrm>
            <a:off x="6679680" y="1521827"/>
            <a:ext cx="2259652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aphicFrame>
        <p:nvGraphicFramePr>
          <p:cNvPr id="23" name="Graf 20">
            <a:extLst>
              <a:ext uri="{FF2B5EF4-FFF2-40B4-BE49-F238E27FC236}">
                <a16:creationId xmlns:a16="http://schemas.microsoft.com/office/drawing/2014/main" id="{788217A7-5B88-49F3-8808-D316F01475A3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-97710" y="1330036"/>
          <a:ext cx="6193710" cy="5006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360546370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61879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 – 2023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srgbClr val="A5A5A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I21-I22 a hospitalizačním úmrtím do 30 dnů od přijetí. 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860BA2FB-D191-4AC9-B3A9-12AFA4B4577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16200000">
            <a:off x="-739914" y="3081081"/>
            <a:ext cx="35861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 zastoupení akutních  hospitalizací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končících úmrtím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12B63128-628E-4BB5-9CD3-D9C43C758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8994" y="2131206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EFDD325A-A3D7-4580-BFD0-F772B6DAE269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748014" y="2386564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7" name="Rectangle 53">
            <a:extLst>
              <a:ext uri="{FF2B5EF4-FFF2-40B4-BE49-F238E27FC236}">
                <a16:creationId xmlns:a16="http://schemas.microsoft.com/office/drawing/2014/main" id="{378A1716-C232-449E-B3B5-59ADAC6DB2A8}"/>
              </a:ext>
            </a:extLst>
          </p:cNvPr>
          <p:cNvSpPr>
            <a:spLocks/>
          </p:cNvSpPr>
          <p:nvPr/>
        </p:nvSpPr>
        <p:spPr>
          <a:xfrm>
            <a:off x="8484581" y="2417341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8" name="Skupina 27">
            <a:extLst>
              <a:ext uri="{FF2B5EF4-FFF2-40B4-BE49-F238E27FC236}">
                <a16:creationId xmlns:a16="http://schemas.microsoft.com/office/drawing/2014/main" id="{A7525C84-5BB0-4215-9680-E09983E5A186}"/>
              </a:ext>
            </a:extLst>
          </p:cNvPr>
          <p:cNvGrpSpPr/>
          <p:nvPr/>
        </p:nvGrpSpPr>
        <p:grpSpPr>
          <a:xfrm>
            <a:off x="8416596" y="2207579"/>
            <a:ext cx="287338" cy="72000"/>
            <a:chOff x="6212411" y="2060825"/>
            <a:chExt cx="287338" cy="72000"/>
          </a:xfrm>
        </p:grpSpPr>
        <p:cxnSp>
          <p:nvCxnSpPr>
            <p:cNvPr id="29" name="Straight Connector 35">
              <a:extLst>
                <a:ext uri="{FF2B5EF4-FFF2-40B4-BE49-F238E27FC236}">
                  <a16:creationId xmlns:a16="http://schemas.microsoft.com/office/drawing/2014/main" id="{F3CFCF5D-08F7-4399-98AB-BAD09B508394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Oval 22">
              <a:extLst>
                <a:ext uri="{FF2B5EF4-FFF2-40B4-BE49-F238E27FC236}">
                  <a16:creationId xmlns:a16="http://schemas.microsoft.com/office/drawing/2014/main" id="{264F66EF-F987-4D10-976A-BA95370A801D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Srdeční selhání </a:t>
            </a:r>
            <a:r>
              <a:rPr lang="en-US" dirty="0"/>
              <a:t>– </a:t>
            </a:r>
            <a:r>
              <a:rPr lang="cs-CZ" dirty="0"/>
              <a:t>30denní hospitalizační mortalita</a:t>
            </a:r>
            <a:endParaRPr lang="en-US" dirty="0"/>
          </a:p>
        </p:txBody>
      </p:sp>
      <p:graphicFrame>
        <p:nvGraphicFramePr>
          <p:cNvPr id="24" name="Object 123">
            <a:extLst>
              <a:ext uri="{FF2B5EF4-FFF2-40B4-BE49-F238E27FC236}">
                <a16:creationId xmlns:a16="http://schemas.microsoft.com/office/drawing/2014/main" id="{786ADC9A-F3BD-459C-BDE1-B28C8B89A5DA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1216774" y="1363510"/>
          <a:ext cx="6826250" cy="43899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9" name="TextovéPole 7">
            <a:extLst>
              <a:ext uri="{FF2B5EF4-FFF2-40B4-BE49-F238E27FC236}">
                <a16:creationId xmlns:a16="http://schemas.microsoft.com/office/drawing/2014/main" id="{3446D4F5-B812-46B8-B598-EE567423D5FB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844562" y="2743088"/>
            <a:ext cx="623695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16,3 %</a:t>
            </a:r>
          </a:p>
        </p:txBody>
      </p:sp>
      <p:sp>
        <p:nvSpPr>
          <p:cNvPr id="36" name="TextBox 7">
            <a:extLst>
              <a:ext uri="{FF2B5EF4-FFF2-40B4-BE49-F238E27FC236}">
                <a16:creationId xmlns:a16="http://schemas.microsoft.com/office/drawing/2014/main" id="{06DC43D9-7B20-4A47-ABD2-78C692AE011D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415533" y="2990608"/>
            <a:ext cx="2898648" cy="160043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ČR v roce 2023 zemřelo na srdeční selhání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30 dní od přijetí k hospitalizaci 5 103 pacientů, což je 16,3 % ze všech pacientů hospitalizovaných pro srdeční selhání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539459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I48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I48 jako hlavní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příčinou úmrtí vykazuje v čase rostoucí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srdeční arytmii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1 467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(13,5 v přepočtu na 100 tisíc obyvatel).</a:t>
            </a: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381636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1 341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1 452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035515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7184077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44240" y="1625308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Srdeční arytmie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r>
              <a:rPr lang="cs-CZ" dirty="0"/>
              <a:t> (fibrilace a </a:t>
            </a:r>
            <a:r>
              <a:rPr lang="cs-CZ" dirty="0" err="1"/>
              <a:t>flutter</a:t>
            </a:r>
            <a:r>
              <a:rPr lang="cs-CZ" dirty="0"/>
              <a:t> síní)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1502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94771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I48 jako hlavní příčinou úmrtí.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15BC7F7B-9ADF-46C2-9835-C43469213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632863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8FF2F4C1-4B41-4746-AED9-F6ED0DF0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894962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0" name="Rectangle 53">
            <a:extLst>
              <a:ext uri="{FF2B5EF4-FFF2-40B4-BE49-F238E27FC236}">
                <a16:creationId xmlns:a16="http://schemas.microsoft.com/office/drawing/2014/main" id="{9B1561DE-98DF-4937-A6A6-505BBDF3F0D0}"/>
              </a:ext>
            </a:extLst>
          </p:cNvPr>
          <p:cNvSpPr>
            <a:spLocks/>
          </p:cNvSpPr>
          <p:nvPr/>
        </p:nvSpPr>
        <p:spPr>
          <a:xfrm>
            <a:off x="6641984" y="1930796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B20BF184-9AC6-4ADF-B613-97D2B4185733}"/>
              </a:ext>
            </a:extLst>
          </p:cNvPr>
          <p:cNvGrpSpPr/>
          <p:nvPr/>
        </p:nvGrpSpPr>
        <p:grpSpPr>
          <a:xfrm>
            <a:off x="6606315" y="1709236"/>
            <a:ext cx="287338" cy="72000"/>
            <a:chOff x="6212411" y="2060825"/>
            <a:chExt cx="287338" cy="72000"/>
          </a:xfrm>
        </p:grpSpPr>
        <p:cxnSp>
          <p:nvCxnSpPr>
            <p:cNvPr id="22" name="Straight Connector 35">
              <a:extLst>
                <a:ext uri="{FF2B5EF4-FFF2-40B4-BE49-F238E27FC236}">
                  <a16:creationId xmlns:a16="http://schemas.microsoft.com/office/drawing/2014/main" id="{F61A82E5-5EEF-466A-9DFB-A3AC75AF498A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B5E26C-374D-444D-998D-987AA1A06826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85984" y="3632607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13,5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Srdeční arytmie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r>
              <a:rPr lang="cs-CZ" dirty="0"/>
              <a:t> (fibrilace a </a:t>
            </a:r>
            <a:r>
              <a:rPr lang="cs-CZ" dirty="0" err="1"/>
              <a:t>flutter</a:t>
            </a:r>
            <a:r>
              <a:rPr lang="cs-CZ" dirty="0"/>
              <a:t> síní)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diagnózou I48 jako hlavní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příčinou úmrtí vykazuje v čase rostoucí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srdeční arytmii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1 467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(13,5 v přepočtu na 100 tisíc obyvatel).</a:t>
            </a:r>
          </a:p>
        </p:txBody>
      </p:sp>
    </p:spTree>
    <p:extLst>
      <p:ext uri="{BB962C8B-B14F-4D97-AF65-F5344CB8AC3E}">
        <p14:creationId xmlns:p14="http://schemas.microsoft.com/office/powerpoint/2010/main" val="16045236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I10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hypertenzi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 pitchFamily="34" charset="0"/>
              </a:rPr>
              <a:t>1 997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(18,4) v přepočtu na 100 tisíc obyvatel).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381636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1 329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1 259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1 149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1 113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1 358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1 364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1 490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1 975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12513327"/>
                  </a:ext>
                </a:extLst>
              </a:tr>
              <a:tr h="31297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1 997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804251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44240" y="1625308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Hypertenze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1502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82043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I10 jako hlavní příčinou úmrtí. </a:t>
            </a:r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6177366E-0616-461E-BE1E-1805313FB1AF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6606315" y="1632863"/>
            <a:ext cx="2102814" cy="477543"/>
            <a:chOff x="6606315" y="1632863"/>
            <a:chExt cx="2102814" cy="477543"/>
          </a:xfrm>
        </p:grpSpPr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15BC7F7B-9ADF-46C2-9835-C43469213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8713" y="1632863"/>
              <a:ext cx="130267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sp>
          <p:nvSpPr>
            <p:cNvPr id="19" name="TextovéPole 18">
              <a:extLst>
                <a:ext uri="{FF2B5EF4-FFF2-40B4-BE49-F238E27FC236}">
                  <a16:creationId xmlns:a16="http://schemas.microsoft.com/office/drawing/2014/main" id="{8FF2F4C1-4B41-4746-AED9-F6ED0DF0D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38713" y="1894962"/>
              <a:ext cx="177041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20" name="Rectangle 53">
              <a:extLst>
                <a:ext uri="{FF2B5EF4-FFF2-40B4-BE49-F238E27FC236}">
                  <a16:creationId xmlns:a16="http://schemas.microsoft.com/office/drawing/2014/main" id="{9B1561DE-98DF-4937-A6A6-505BBDF3F0D0}"/>
                </a:ext>
              </a:extLst>
            </p:cNvPr>
            <p:cNvSpPr>
              <a:spLocks/>
            </p:cNvSpPr>
            <p:nvPr/>
          </p:nvSpPr>
          <p:spPr>
            <a:xfrm>
              <a:off x="6641984" y="1930796"/>
              <a:ext cx="144000" cy="14377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FFCC99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1" name="Skupina 20">
              <a:extLst>
                <a:ext uri="{FF2B5EF4-FFF2-40B4-BE49-F238E27FC236}">
                  <a16:creationId xmlns:a16="http://schemas.microsoft.com/office/drawing/2014/main" id="{B20BF184-9AC6-4ADF-B613-97D2B4185733}"/>
                </a:ext>
              </a:extLst>
            </p:cNvPr>
            <p:cNvGrpSpPr/>
            <p:nvPr/>
          </p:nvGrpSpPr>
          <p:grpSpPr>
            <a:xfrm>
              <a:off x="6606315" y="1709236"/>
              <a:ext cx="287338" cy="72000"/>
              <a:chOff x="6212411" y="2060825"/>
              <a:chExt cx="287338" cy="72000"/>
            </a:xfrm>
          </p:grpSpPr>
          <p:cxnSp>
            <p:nvCxnSpPr>
              <p:cNvPr id="22" name="Straight Connector 35">
                <a:extLst>
                  <a:ext uri="{FF2B5EF4-FFF2-40B4-BE49-F238E27FC236}">
                    <a16:creationId xmlns:a16="http://schemas.microsoft.com/office/drawing/2014/main" id="{F61A82E5-5EEF-466A-9DFB-A3AC75AF498A}"/>
                  </a:ext>
                </a:extLst>
              </p:cNvPr>
              <p:cNvCxnSpPr/>
              <p:nvPr/>
            </p:nvCxnSpPr>
            <p:spPr>
              <a:xfrm>
                <a:off x="6212411" y="2096825"/>
                <a:ext cx="287338" cy="0"/>
              </a:xfrm>
              <a:prstGeom prst="line">
                <a:avLst/>
              </a:prstGeom>
              <a:solidFill>
                <a:srgbClr val="FF6600"/>
              </a:solidFill>
              <a:ln w="19050">
                <a:solidFill>
                  <a:srgbClr val="037BC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58B5E26C-374D-444D-998D-987AA1A06826}"/>
                  </a:ext>
                </a:extLst>
              </p:cNvPr>
              <p:cNvSpPr/>
              <p:nvPr/>
            </p:nvSpPr>
            <p:spPr>
              <a:xfrm>
                <a:off x="6320080" y="2060825"/>
                <a:ext cx="72000" cy="72000"/>
              </a:xfrm>
              <a:prstGeom prst="diamond">
                <a:avLst/>
              </a:prstGeom>
              <a:solidFill>
                <a:srgbClr val="037BC1"/>
              </a:solidFill>
              <a:ln w="9525">
                <a:solidFill>
                  <a:srgbClr val="037BC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85984" y="4137918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18,4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Hypertenze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hypertenzi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 pitchFamily="34" charset="0"/>
              </a:rPr>
              <a:t>1 997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(18,4) v přepočtu na 100 tisíc obyvatel).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390570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54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I60–I64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I60–I64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cévní mozkovou příhodu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 pitchFamily="34" charset="0"/>
              </a:rPr>
              <a:t>4 773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(43,9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293744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8 020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7 856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7 652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7 140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6 519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6 716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58,4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5 917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55,8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5 406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5 426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5 151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572821"/>
                  </a:ext>
                </a:extLst>
              </a:tr>
              <a:tr h="306696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4 773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43,9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5198534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44240" y="1625308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Cévní mozková příhoda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062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9687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54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I60–I64 jako hlavní příčinou úmrtí.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15BC7F7B-9ADF-46C2-9835-C43469213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632863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8FF2F4C1-4B41-4746-AED9-F6ED0DF0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894962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0" name="Rectangle 53">
            <a:extLst>
              <a:ext uri="{FF2B5EF4-FFF2-40B4-BE49-F238E27FC236}">
                <a16:creationId xmlns:a16="http://schemas.microsoft.com/office/drawing/2014/main" id="{9B1561DE-98DF-4937-A6A6-505BBDF3F0D0}"/>
              </a:ext>
            </a:extLst>
          </p:cNvPr>
          <p:cNvSpPr>
            <a:spLocks/>
          </p:cNvSpPr>
          <p:nvPr/>
        </p:nvSpPr>
        <p:spPr>
          <a:xfrm>
            <a:off x="6641984" y="1930796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B20BF184-9AC6-4ADF-B613-97D2B4185733}"/>
              </a:ext>
            </a:extLst>
          </p:cNvPr>
          <p:cNvGrpSpPr/>
          <p:nvPr/>
        </p:nvGrpSpPr>
        <p:grpSpPr>
          <a:xfrm>
            <a:off x="6606315" y="1709236"/>
            <a:ext cx="287338" cy="72000"/>
            <a:chOff x="6212411" y="2060825"/>
            <a:chExt cx="287338" cy="72000"/>
          </a:xfrm>
        </p:grpSpPr>
        <p:cxnSp>
          <p:nvCxnSpPr>
            <p:cNvPr id="22" name="Straight Connector 35">
              <a:extLst>
                <a:ext uri="{FF2B5EF4-FFF2-40B4-BE49-F238E27FC236}">
                  <a16:creationId xmlns:a16="http://schemas.microsoft.com/office/drawing/2014/main" id="{F61A82E5-5EEF-466A-9DFB-A3AC75AF498A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B5E26C-374D-444D-998D-987AA1A06826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85984" y="3922474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43,9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Cévní mozková příhoda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I60–I64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cévní mozkovou příhodu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 pitchFamily="34" charset="0"/>
              </a:rPr>
              <a:t>4 773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(43,9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128396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sz="2800" dirty="0">
                <a:solidFill>
                  <a:srgbClr val="C00000"/>
                </a:solidFill>
              </a:rPr>
              <a:t>Ischemická choroba srdeční (I20-I25)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307" name="Obdélník 105">
            <a:extLst>
              <a:ext uri="{FF2B5EF4-FFF2-40B4-BE49-F238E27FC236}">
                <a16:creationId xmlns:a16="http://schemas.microsoft.com/office/drawing/2014/main" id="{578FCFBD-FCA8-46EE-9A5F-63D319C302C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5385916" y="5786167"/>
            <a:ext cx="670688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krajů, tj. udává teoretický počet případů na 100 000 obyvatel daného kraje v situaci, kdy by byla věková struktura obyvatel všech krajů shodná. Za referenční populaci je zde považována celá ČR v příslušném roce.</a:t>
            </a:r>
          </a:p>
        </p:txBody>
      </p:sp>
      <p:graphicFrame>
        <p:nvGraphicFramePr>
          <p:cNvPr id="312" name="Graf 311">
            <a:extLst>
              <a:ext uri="{FF2B5EF4-FFF2-40B4-BE49-F238E27FC236}">
                <a16:creationId xmlns:a16="http://schemas.microsoft.com/office/drawing/2014/main" id="{747DCC21-A428-4B79-815C-B37CF5C48C92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13" name="Tabulka 4">
            <a:extLst>
              <a:ext uri="{FF2B5EF4-FFF2-40B4-BE49-F238E27FC236}">
                <a16:creationId xmlns:a16="http://schemas.microsoft.com/office/drawing/2014/main" id="{C709D96E-042B-49C6-8DB7-84AD335002B3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285334" y="1853156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4 323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3 811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3 964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3 688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3 614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3 541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3 351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3 409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3 384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3 498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3 199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3 215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2 985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06" name="Obdélník 105">
            <a:extLst>
              <a:ext uri="{FF2B5EF4-FFF2-40B4-BE49-F238E27FC236}">
                <a16:creationId xmlns:a16="http://schemas.microsoft.com/office/drawing/2014/main" id="{1A187EA3-E052-42C1-8813-91180C40BF2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08" name="Graf 107">
            <a:extLst>
              <a:ext uri="{FF2B5EF4-FFF2-40B4-BE49-F238E27FC236}">
                <a16:creationId xmlns:a16="http://schemas.microsoft.com/office/drawing/2014/main" id="{49DEB8C3-B7EA-4250-97B4-B32655A8662E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5817149" y="1398910"/>
          <a:ext cx="637485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E6FB47AC-13B4-5AC8-06A9-CFEF89E1AFE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926715" y="2977735"/>
            <a:ext cx="398385" cy="1185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BECDA95C-B1A9-497A-DC2C-C6022CA25CA9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230030" y="541664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mimo komplement</a:t>
            </a:r>
          </a:p>
        </p:txBody>
      </p:sp>
      <p:sp>
        <p:nvSpPr>
          <p:cNvPr id="11" name="Obdélník 3">
            <a:extLst>
              <a:ext uri="{FF2B5EF4-FFF2-40B4-BE49-F238E27FC236}">
                <a16:creationId xmlns:a16="http://schemas.microsoft.com/office/drawing/2014/main" id="{F2EDE842-6AF1-F613-5C63-503C83C4AC7B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00199" y="1330019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</p:spTree>
    <p:extLst>
      <p:ext uri="{BB962C8B-B14F-4D97-AF65-F5344CB8AC3E}">
        <p14:creationId xmlns:p14="http://schemas.microsoft.com/office/powerpoint/2010/main" val="2793548220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14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I20–I25 jako hlavní příčinou úmrtí. </a:t>
            </a:r>
          </a:p>
        </p:txBody>
      </p:sp>
      <p:sp>
        <p:nvSpPr>
          <p:cNvPr id="8" name="TextBox 7"/>
          <p:cNvSpPr txBox="1"/>
          <p:nvPr>
            <p:custDataLst>
              <p:tags r:id="rId2"/>
            </p:custDataLst>
          </p:nvPr>
        </p:nvSpPr>
        <p:spPr>
          <a:xfrm>
            <a:off x="7318050" y="1779820"/>
            <a:ext cx="3823855" cy="125028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I20–I25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ICHS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18 092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</a:t>
            </a:r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166,3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5008170" y="2098673"/>
          <a:ext cx="1482082" cy="4441276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25 178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26 739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26 893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255,7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27 937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265,8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26 039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247,1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26 659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252,6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23 748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224,5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24 387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229,8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23 291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218,7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22 336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208,9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23 353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218,2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21 866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207,9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19 811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184,1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3890739"/>
                  </a:ext>
                </a:extLst>
              </a:tr>
              <a:tr h="31723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18 092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166,3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0454796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744240" y="1625308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cs-CZ" dirty="0"/>
              <a:t>Ischemická choroba srdeční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-97710" y="1330037"/>
          <a:ext cx="5371045" cy="52099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298825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42546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I20–I25 jako hlavní příčinou úmrtí.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15BC7F7B-9ADF-46C2-9835-C43469213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632863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8FF2F4C1-4B41-4746-AED9-F6ED0DF0D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894962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0" name="Rectangle 53">
            <a:extLst>
              <a:ext uri="{FF2B5EF4-FFF2-40B4-BE49-F238E27FC236}">
                <a16:creationId xmlns:a16="http://schemas.microsoft.com/office/drawing/2014/main" id="{9B1561DE-98DF-4937-A6A6-505BBDF3F0D0}"/>
              </a:ext>
            </a:extLst>
          </p:cNvPr>
          <p:cNvSpPr>
            <a:spLocks/>
          </p:cNvSpPr>
          <p:nvPr/>
        </p:nvSpPr>
        <p:spPr>
          <a:xfrm>
            <a:off x="6641984" y="1930796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B20BF184-9AC6-4ADF-B613-97D2B4185733}"/>
              </a:ext>
            </a:extLst>
          </p:cNvPr>
          <p:cNvGrpSpPr/>
          <p:nvPr/>
        </p:nvGrpSpPr>
        <p:grpSpPr>
          <a:xfrm>
            <a:off x="6606315" y="1709236"/>
            <a:ext cx="287338" cy="72000"/>
            <a:chOff x="6212411" y="2060825"/>
            <a:chExt cx="287338" cy="72000"/>
          </a:xfrm>
        </p:grpSpPr>
        <p:cxnSp>
          <p:nvCxnSpPr>
            <p:cNvPr id="22" name="Straight Connector 35">
              <a:extLst>
                <a:ext uri="{FF2B5EF4-FFF2-40B4-BE49-F238E27FC236}">
                  <a16:creationId xmlns:a16="http://schemas.microsoft.com/office/drawing/2014/main" id="{F61A82E5-5EEF-466A-9DFB-A3AC75AF498A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B5E26C-374D-444D-998D-987AA1A06826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85984" y="3679262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166,3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Ischemická choroba srdeční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s diagnózami I20–I25 jako hlavními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příčinami úmrtí vykazuje v čase klesající trend.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zemřelo v ČR pro ICHS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18 092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 </a:t>
            </a:r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166,3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 přepočtu na 100 tisíc obyvatel).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Poměr pohlaví se v čase výrazně nemění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23742828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I70 jako hlavní příčinou úmrtí. </a:t>
            </a:r>
          </a:p>
        </p:txBody>
      </p: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D20F8F2E-F38C-4B84-9EB2-6BB4FBD89BDC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5008170" y="2098672"/>
          <a:ext cx="1482082" cy="4417868"/>
        </p:xfrm>
        <a:graphic>
          <a:graphicData uri="http://schemas.openxmlformats.org/drawingml/2006/table">
            <a:tbl>
              <a:tblPr firstRow="1" bandRow="1"/>
              <a:tblGrid>
                <a:gridCol w="741041">
                  <a:extLst>
                    <a:ext uri="{9D8B030D-6E8A-4147-A177-3AD203B41FA5}">
                      <a16:colId xmlns:a16="http://schemas.microsoft.com/office/drawing/2014/main" val="2993999352"/>
                    </a:ext>
                  </a:extLst>
                </a:gridCol>
                <a:gridCol w="741041">
                  <a:extLst>
                    <a:ext uri="{9D8B030D-6E8A-4147-A177-3AD203B41FA5}">
                      <a16:colId xmlns:a16="http://schemas.microsoft.com/office/drawing/2014/main" val="3433227762"/>
                    </a:ext>
                  </a:extLst>
                </a:gridCol>
              </a:tblGrid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6 659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67051037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3 442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457036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3 368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4454476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1 905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680167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1 586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74581308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1 680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7882923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3136695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1 585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843927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1 601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06039269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1 535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057128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0323992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7202078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8643131"/>
                  </a:ext>
                </a:extLst>
              </a:tr>
              <a:tr h="31556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4436305"/>
                  </a:ext>
                </a:extLst>
              </a:tr>
            </a:tbl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5A775976-3678-4124-8917-C17A25592C64}"/>
              </a:ext>
            </a:extLst>
          </p:cNvPr>
          <p:cNvSpPr txBox="1"/>
          <p:nvPr/>
        </p:nvSpPr>
        <p:spPr>
          <a:xfrm>
            <a:off x="5220847" y="1790897"/>
            <a:ext cx="6025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7A44BFD6-E379-463E-B218-C3F0E24E96C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744240" y="1625308"/>
            <a:ext cx="10650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100tis. obyvatel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cs-CZ" dirty="0"/>
              <a:t>Ateroskleróza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graphicFrame>
        <p:nvGraphicFramePr>
          <p:cNvPr id="27" name="Graf 22">
            <a:extLst>
              <a:ext uri="{FF2B5EF4-FFF2-40B4-BE49-F238E27FC236}">
                <a16:creationId xmlns:a16="http://schemas.microsoft.com/office/drawing/2014/main" id="{F3A03311-CB71-442A-9A13-07FD044DD1EB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-97710" y="1330037"/>
          <a:ext cx="5371045" cy="51865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pSp>
        <p:nvGrpSpPr>
          <p:cNvPr id="17" name="Skupina 16">
            <a:extLst>
              <a:ext uri="{FF2B5EF4-FFF2-40B4-BE49-F238E27FC236}">
                <a16:creationId xmlns:a16="http://schemas.microsoft.com/office/drawing/2014/main" id="{657F5786-D6FE-4D60-AD79-1701BBE1228A}"/>
              </a:ext>
            </a:extLst>
          </p:cNvPr>
          <p:cNvGrpSpPr/>
          <p:nvPr/>
        </p:nvGrpSpPr>
        <p:grpSpPr>
          <a:xfrm>
            <a:off x="504875" y="1394346"/>
            <a:ext cx="1168563" cy="396551"/>
            <a:chOff x="7037778" y="1433348"/>
            <a:chExt cx="945464" cy="279314"/>
          </a:xfrm>
        </p:grpSpPr>
        <p:sp>
          <p:nvSpPr>
            <p:cNvPr id="22" name="Text Box 58">
              <a:extLst>
                <a:ext uri="{FF2B5EF4-FFF2-40B4-BE49-F238E27FC236}">
                  <a16:creationId xmlns:a16="http://schemas.microsoft.com/office/drawing/2014/main" id="{5A62946C-6626-4CAA-A1DB-428F06D7C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5994" y="1433348"/>
              <a:ext cx="747248" cy="1849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</a:t>
              </a:r>
              <a:endParaRPr kumimoji="0" lang="en-US" alt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BF24DFCB-1186-43A1-8B78-F4D03FDE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DA212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1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DDC27C3F-B128-42E2-AA75-888CD990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037BC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9" name="TextovéPole 8">
            <a:extLst>
              <a:ext uri="{FF2B5EF4-FFF2-40B4-BE49-F238E27FC236}">
                <a16:creationId xmlns:a16="http://schemas.microsoft.com/office/drawing/2014/main" id="{D49108C1-C15A-1782-7070-91DA58FDBE2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893373" y="1162050"/>
            <a:ext cx="3702759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Počet pacientů s diagnózou I70 jako hlavní </a:t>
            </a:r>
          </a:p>
          <a:p>
            <a:r>
              <a:rPr lang="cs-CZ" sz="1400" dirty="0"/>
              <a:t>příčinou úmrtí vykazuje v čase klesající trend. </a:t>
            </a:r>
          </a:p>
          <a:p>
            <a:r>
              <a:rPr lang="cs-CZ" sz="1400" dirty="0"/>
              <a:t>V roce 2023 zemřelo v ČR pro aterosklerózu</a:t>
            </a:r>
          </a:p>
          <a:p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1 281 </a:t>
            </a:r>
            <a:r>
              <a:rPr lang="cs-CZ" sz="1400" dirty="0"/>
              <a:t>osob (11,8 v přepočtu na 100 tisíc obyvatel).</a:t>
            </a:r>
          </a:p>
          <a:p>
            <a:r>
              <a:rPr lang="cs-CZ" sz="1400" dirty="0"/>
              <a:t>Poměr pohlaví se v čase výrazně nemění.</a:t>
            </a:r>
          </a:p>
          <a:p>
            <a:endParaRPr lang="cs-CZ" sz="1400" dirty="0"/>
          </a:p>
          <a:p>
            <a:r>
              <a:rPr lang="cs-CZ" sz="1400" b="1" dirty="0"/>
              <a:t>Skokový pokles hodnot mezi některými lety souvisí s pokynem zjišťovat detailněji příčiny úmrtí (nezařazovat obecně pod I70)</a:t>
            </a:r>
          </a:p>
          <a:p>
            <a:endParaRPr lang="cs-CZ" sz="1400" dirty="0"/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759AB695-D928-AB8E-6621-2F4F3A03AE20}"/>
              </a:ext>
            </a:extLst>
          </p:cNvPr>
          <p:cNvGrpSpPr/>
          <p:nvPr/>
        </p:nvGrpSpPr>
        <p:grpSpPr>
          <a:xfrm>
            <a:off x="62509" y="2469612"/>
            <a:ext cx="6746745" cy="608095"/>
            <a:chOff x="62509" y="2469612"/>
            <a:chExt cx="6746745" cy="60809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309C2F7-F4C3-C011-DA46-EBAC51970C4E}"/>
                </a:ext>
              </a:extLst>
            </p:cNvPr>
            <p:cNvSpPr txBox="1"/>
            <p:nvPr/>
          </p:nvSpPr>
          <p:spPr>
            <a:xfrm>
              <a:off x="62509" y="2469612"/>
              <a:ext cx="137471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i="1" dirty="0"/>
                <a:t>Změna vykazování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D97E9391-56D6-77FD-0280-0AB2B48005FA}"/>
                </a:ext>
              </a:extLst>
            </p:cNvPr>
            <p:cNvCxnSpPr>
              <a:cxnSpLocks/>
            </p:cNvCxnSpPr>
            <p:nvPr>
              <p:custDataLst>
                <p:tags r:id="rId7"/>
              </p:custDataLst>
            </p:nvPr>
          </p:nvCxnSpPr>
          <p:spPr>
            <a:xfrm>
              <a:off x="167640" y="3077707"/>
              <a:ext cx="6641614" cy="0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9496648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39372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LPZ 2010 –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diagnózou I70 jako hlavní příčinou úmrtí. 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15BC7F7B-9ADF-46C2-9835-C43469213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8713" y="1632863"/>
            <a:ext cx="130267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8FF2F4C1-4B41-4746-AED9-F6ED0DF0D335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38713" y="1894962"/>
            <a:ext cx="17704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Rozsah hodnot krajů</a:t>
            </a:r>
          </a:p>
        </p:txBody>
      </p:sp>
      <p:sp>
        <p:nvSpPr>
          <p:cNvPr id="20" name="Rectangle 53">
            <a:extLst>
              <a:ext uri="{FF2B5EF4-FFF2-40B4-BE49-F238E27FC236}">
                <a16:creationId xmlns:a16="http://schemas.microsoft.com/office/drawing/2014/main" id="{9B1561DE-98DF-4937-A6A6-505BBDF3F0D0}"/>
              </a:ext>
            </a:extLst>
          </p:cNvPr>
          <p:cNvSpPr>
            <a:spLocks/>
          </p:cNvSpPr>
          <p:nvPr/>
        </p:nvSpPr>
        <p:spPr>
          <a:xfrm>
            <a:off x="6641984" y="1930796"/>
            <a:ext cx="144000" cy="14377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FFCC9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B20BF184-9AC6-4ADF-B613-97D2B4185733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606315" y="1709236"/>
            <a:ext cx="287338" cy="72000"/>
            <a:chOff x="6212411" y="2060825"/>
            <a:chExt cx="287338" cy="72000"/>
          </a:xfrm>
        </p:grpSpPr>
        <p:cxnSp>
          <p:nvCxnSpPr>
            <p:cNvPr id="22" name="Straight Connector 35">
              <a:extLst>
                <a:ext uri="{FF2B5EF4-FFF2-40B4-BE49-F238E27FC236}">
                  <a16:creationId xmlns:a16="http://schemas.microsoft.com/office/drawing/2014/main" id="{F61A82E5-5EEF-466A-9DFB-A3AC75AF498A}"/>
                </a:ext>
              </a:extLst>
            </p:cNvPr>
            <p:cNvCxnSpPr/>
            <p:nvPr/>
          </p:nvCxnSpPr>
          <p:spPr>
            <a:xfrm>
              <a:off x="6212411" y="2096825"/>
              <a:ext cx="287338" cy="0"/>
            </a:xfrm>
            <a:prstGeom prst="line">
              <a:avLst/>
            </a:prstGeom>
            <a:solidFill>
              <a:srgbClr val="FF6600"/>
            </a:solidFill>
            <a:ln w="19050">
              <a:solidFill>
                <a:srgbClr val="037BC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8B5E26C-374D-444D-998D-987AA1A06826}"/>
                </a:ext>
              </a:extLst>
            </p:cNvPr>
            <p:cNvSpPr/>
            <p:nvPr/>
          </p:nvSpPr>
          <p:spPr>
            <a:xfrm>
              <a:off x="6320080" y="2060825"/>
              <a:ext cx="72000" cy="72000"/>
            </a:xfrm>
            <a:prstGeom prst="diamond">
              <a:avLst/>
            </a:prstGeom>
            <a:solidFill>
              <a:srgbClr val="037BC1"/>
            </a:solidFill>
            <a:ln w="9525">
              <a:solidFill>
                <a:srgbClr val="037BC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TextBox 9">
            <a:extLst>
              <a:ext uri="{FF2B5EF4-FFF2-40B4-BE49-F238E27FC236}">
                <a16:creationId xmlns:a16="http://schemas.microsoft.com/office/drawing/2014/main" id="{6A201F6B-6DDC-44F1-A987-1B9329E74226}"/>
              </a:ext>
            </a:extLst>
          </p:cNvPr>
          <p:cNvSpPr txBox="1"/>
          <p:nvPr/>
        </p:nvSpPr>
        <p:spPr>
          <a:xfrm rot="16200000">
            <a:off x="-977344" y="3701937"/>
            <a:ext cx="33856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na 100 000 obyvatel regionu</a:t>
            </a:r>
          </a:p>
        </p:txBody>
      </p:sp>
      <p:sp>
        <p:nvSpPr>
          <p:cNvPr id="25" name="Rectangle 110">
            <a:extLst>
              <a:ext uri="{FF2B5EF4-FFF2-40B4-BE49-F238E27FC236}">
                <a16:creationId xmlns:a16="http://schemas.microsoft.com/office/drawing/2014/main" id="{F8438BBA-1DB2-42B0-86A0-2C9422645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1793" y="5897834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26" name="TextovéPole 7">
            <a:extLst>
              <a:ext uri="{FF2B5EF4-FFF2-40B4-BE49-F238E27FC236}">
                <a16:creationId xmlns:a16="http://schemas.microsoft.com/office/drawing/2014/main" id="{B3A927A7-F602-4030-AE96-91CA1AE689BA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749984" y="4906097"/>
            <a:ext cx="6593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11,8</a:t>
            </a:r>
          </a:p>
        </p:txBody>
      </p:sp>
      <p:graphicFrame>
        <p:nvGraphicFramePr>
          <p:cNvPr id="27" name="Object 123">
            <a:extLst>
              <a:ext uri="{FF2B5EF4-FFF2-40B4-BE49-F238E27FC236}">
                <a16:creationId xmlns:a16="http://schemas.microsoft.com/office/drawing/2014/main" id="{28752218-279C-4AF1-827B-85CE132583DF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946150" y="2081276"/>
          <a:ext cx="5992563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/>
          <a:p>
            <a:r>
              <a:rPr lang="cs-CZ" dirty="0"/>
              <a:t>Ateroskleróza </a:t>
            </a:r>
            <a:r>
              <a:rPr lang="en-US" dirty="0" err="1"/>
              <a:t>jako</a:t>
            </a:r>
            <a:r>
              <a:rPr lang="en-US" dirty="0"/>
              <a:t> </a:t>
            </a:r>
            <a:r>
              <a:rPr lang="en-US" dirty="0" err="1"/>
              <a:t>hlavní</a:t>
            </a:r>
            <a:r>
              <a:rPr lang="en-US" dirty="0"/>
              <a:t> </a:t>
            </a:r>
            <a:r>
              <a:rPr lang="en-US" dirty="0" err="1"/>
              <a:t>příčina</a:t>
            </a:r>
            <a:r>
              <a:rPr lang="en-US" dirty="0"/>
              <a:t> </a:t>
            </a:r>
            <a:r>
              <a:rPr lang="en-US" dirty="0" err="1"/>
              <a:t>úmrtí</a:t>
            </a:r>
            <a:endParaRPr lang="en-US" dirty="0"/>
          </a:p>
        </p:txBody>
      </p:sp>
      <p:sp>
        <p:nvSpPr>
          <p:cNvPr id="33" name="TextBox 7">
            <a:extLst>
              <a:ext uri="{FF2B5EF4-FFF2-40B4-BE49-F238E27FC236}">
                <a16:creationId xmlns:a16="http://schemas.microsoft.com/office/drawing/2014/main" id="{19AAC4D9-1DAE-41F3-872E-35F27A27F5F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456351" y="2741799"/>
            <a:ext cx="4251945" cy="139611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dirty="0"/>
              <a:t>Počet pacientů s diagnózou I70 jako hlavní </a:t>
            </a:r>
          </a:p>
          <a:p>
            <a:r>
              <a:rPr lang="cs-CZ" sz="1400" dirty="0"/>
              <a:t>příčinou úmrtí vykazuje v čase klesající trend. </a:t>
            </a:r>
          </a:p>
          <a:p>
            <a:r>
              <a:rPr lang="cs-CZ" sz="1400" dirty="0"/>
              <a:t>V roce 2023 zemřelo v ČR pro aterosklerózu</a:t>
            </a:r>
          </a:p>
          <a:p>
            <a:r>
              <a:rPr lang="cs-CZ" sz="14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1 281 </a:t>
            </a:r>
            <a:r>
              <a:rPr lang="cs-CZ" sz="1400" dirty="0"/>
              <a:t>osob (11,8 v přepočtu na 100 tisíc obyvatel).</a:t>
            </a:r>
          </a:p>
          <a:p>
            <a:r>
              <a:rPr lang="cs-CZ" sz="1400" dirty="0"/>
              <a:t>Poměr pohlaví se v čase výrazně nemění.</a:t>
            </a:r>
          </a:p>
          <a:p>
            <a:endParaRPr lang="cs-CZ" sz="1400" dirty="0"/>
          </a:p>
          <a:p>
            <a:r>
              <a:rPr lang="cs-CZ" sz="1400" b="1" dirty="0"/>
              <a:t>Skokový pokles hodnot mezi některými lety souvisí s pokynem zjišťovat detailněji příčiny úmrtí (nezařazovat obecně pod I70)</a:t>
            </a:r>
          </a:p>
          <a:p>
            <a:endParaRPr lang="cs-CZ" sz="1400" dirty="0"/>
          </a:p>
        </p:txBody>
      </p:sp>
      <p:grpSp>
        <p:nvGrpSpPr>
          <p:cNvPr id="5" name="Skupina 4">
            <a:extLst>
              <a:ext uri="{FF2B5EF4-FFF2-40B4-BE49-F238E27FC236}">
                <a16:creationId xmlns:a16="http://schemas.microsoft.com/office/drawing/2014/main" id="{ADFBADF4-1673-86F7-9E4A-C924D6DF6876}"/>
              </a:ext>
            </a:extLst>
          </p:cNvPr>
          <p:cNvGrpSpPr/>
          <p:nvPr/>
        </p:nvGrpSpPr>
        <p:grpSpPr>
          <a:xfrm>
            <a:off x="1458457" y="2110406"/>
            <a:ext cx="1374710" cy="3258549"/>
            <a:chOff x="1458457" y="2110406"/>
            <a:chExt cx="1374710" cy="325854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34551D74-2BCE-BBF1-347B-F9649E51140D}"/>
                </a:ext>
              </a:extLst>
            </p:cNvPr>
            <p:cNvSpPr txBox="1"/>
            <p:nvPr/>
          </p:nvSpPr>
          <p:spPr>
            <a:xfrm>
              <a:off x="1458457" y="2110406"/>
              <a:ext cx="137471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1600" i="1" dirty="0"/>
                <a:t>Změna vykazování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8DA7D81C-5F9E-445C-BD31-9BDBC71A4BCD}"/>
                </a:ext>
              </a:extLst>
            </p:cNvPr>
            <p:cNvCxnSpPr>
              <a:cxnSpLocks/>
            </p:cNvCxnSpPr>
            <p:nvPr>
              <p:custDataLst>
                <p:tags r:id="rId8"/>
              </p:custDataLst>
            </p:nvPr>
          </p:nvCxnSpPr>
          <p:spPr>
            <a:xfrm>
              <a:off x="2628389" y="2157024"/>
              <a:ext cx="0" cy="3211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4983860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2">
            <a:extLst>
              <a:ext uri="{FF2B5EF4-FFF2-40B4-BE49-F238E27FC236}">
                <a16:creationId xmlns:a16="http://schemas.microsoft.com/office/drawing/2014/main" id="{C6E765BA-CE0E-F7F8-589B-56C5AFC1E338}"/>
              </a:ext>
            </a:extLst>
          </p:cNvPr>
          <p:cNvSpPr txBox="1">
            <a:spLocks/>
          </p:cNvSpPr>
          <p:nvPr/>
        </p:nvSpPr>
        <p:spPr>
          <a:xfrm>
            <a:off x="351695" y="318895"/>
            <a:ext cx="11602496" cy="442197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Národní kardiovaskulární plán hodnotí kromě populačních mortalitních dat i cílové parametry přímo související s výsledky péče.  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cs-CZ" sz="4000" b="1" dirty="0">
              <a:solidFill>
                <a:prstClr val="black"/>
              </a:solidFill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Příkladem může být hodnocení časového vývoje nemocniční </a:t>
            </a:r>
            <a:r>
              <a:rPr lang="cs-CZ" sz="4000" b="1" dirty="0">
                <a:solidFill>
                  <a:prstClr val="black"/>
                </a:solidFill>
                <a:latin typeface="Calibri" panose="020F0502020204030204"/>
              </a:rPr>
              <a:t>mortality a </a:t>
            </a:r>
            <a:r>
              <a:rPr kumimoji="0" lang="cs-CZ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dosahovaného přežití                       u akutně léčených pacientů.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Šipka: dolů 1">
            <a:extLst>
              <a:ext uri="{FF2B5EF4-FFF2-40B4-BE49-F238E27FC236}">
                <a16:creationId xmlns:a16="http://schemas.microsoft.com/office/drawing/2014/main" id="{2D7F1B95-E261-25AE-87F4-5A797F971F4D}"/>
              </a:ext>
            </a:extLst>
          </p:cNvPr>
          <p:cNvSpPr/>
          <p:nvPr/>
        </p:nvSpPr>
        <p:spPr>
          <a:xfrm>
            <a:off x="5295900" y="5281885"/>
            <a:ext cx="1600200" cy="798875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780053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ovéPole 21">
            <a:extLst>
              <a:ext uri="{FF2B5EF4-FFF2-40B4-BE49-F238E27FC236}">
                <a16:creationId xmlns:a16="http://schemas.microsoft.com/office/drawing/2014/main" id="{2B9363E2-3DE2-2EE8-7A78-CE98D5CB164D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61130" y="1138963"/>
            <a:ext cx="42417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Akutní infarkt myokardu I21, I22</a:t>
            </a:r>
          </a:p>
        </p:txBody>
      </p:sp>
      <p:graphicFrame>
        <p:nvGraphicFramePr>
          <p:cNvPr id="13" name="Object 4">
            <a:extLst>
              <a:ext uri="{FF2B5EF4-FFF2-40B4-BE49-F238E27FC236}">
                <a16:creationId xmlns:a16="http://schemas.microsoft.com/office/drawing/2014/main" id="{7E094787-B244-6BE2-8AB6-0186EB24D22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392025" y="1445349"/>
          <a:ext cx="6228823" cy="42845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8" name="Text Box 29">
            <a:extLst>
              <a:ext uri="{FF2B5EF4-FFF2-40B4-BE49-F238E27FC236}">
                <a16:creationId xmlns:a16="http://schemas.microsoft.com/office/drawing/2014/main" id="{B1A38410-E085-3BC1-8C3E-A63FF4EFFB70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683932" y="1157340"/>
            <a:ext cx="1566490" cy="25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Hodnocené období:</a:t>
            </a:r>
          </a:p>
        </p:txBody>
      </p:sp>
      <p:grpSp>
        <p:nvGrpSpPr>
          <p:cNvPr id="52" name="Skupina 51">
            <a:extLst>
              <a:ext uri="{FF2B5EF4-FFF2-40B4-BE49-F238E27FC236}">
                <a16:creationId xmlns:a16="http://schemas.microsoft.com/office/drawing/2014/main" id="{61C86F3E-CB84-0EC2-4EBA-EADAC3ECC2F2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83931" y="1480993"/>
            <a:ext cx="126000" cy="886927"/>
            <a:chOff x="10046548" y="1990712"/>
            <a:chExt cx="126000" cy="886927"/>
          </a:xfrm>
        </p:grpSpPr>
        <p:sp>
          <p:nvSpPr>
            <p:cNvPr id="17" name="AutoShape 28">
              <a:extLst>
                <a:ext uri="{FF2B5EF4-FFF2-40B4-BE49-F238E27FC236}">
                  <a16:creationId xmlns:a16="http://schemas.microsoft.com/office/drawing/2014/main" id="{57786233-5B0B-29E1-0E15-C290FE8679D0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10046548" y="1990712"/>
              <a:ext cx="126000" cy="126000"/>
            </a:xfrm>
            <a:prstGeom prst="diamond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9" name="Oval 31">
              <a:extLst>
                <a:ext uri="{FF2B5EF4-FFF2-40B4-BE49-F238E27FC236}">
                  <a16:creationId xmlns:a16="http://schemas.microsoft.com/office/drawing/2014/main" id="{E74FBCF8-2487-21D3-9310-3063AF0CBF50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10055548" y="2262354"/>
              <a:ext cx="108000" cy="108000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2" name="Group 34">
              <a:extLst>
                <a:ext uri="{FF2B5EF4-FFF2-40B4-BE49-F238E27FC236}">
                  <a16:creationId xmlns:a16="http://schemas.microsoft.com/office/drawing/2014/main" id="{6C9BC703-B2CB-7FF1-585A-696E52BC47C2}"/>
                </a:ext>
              </a:extLst>
            </p:cNvPr>
            <p:cNvGrpSpPr>
              <a:grpSpLocks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0055548" y="2515996"/>
              <a:ext cx="108000" cy="108000"/>
              <a:chOff x="585" y="2014"/>
              <a:chExt cx="45" cy="45"/>
            </a:xfrm>
          </p:grpSpPr>
          <p:sp>
            <p:nvSpPr>
              <p:cNvPr id="34" name="Line 35">
                <a:extLst>
                  <a:ext uri="{FF2B5EF4-FFF2-40B4-BE49-F238E27FC236}">
                    <a16:creationId xmlns:a16="http://schemas.microsoft.com/office/drawing/2014/main" id="{323A301E-86D8-A89E-C3FA-274C5761F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5" name="Line 36">
                <a:extLst>
                  <a:ext uri="{FF2B5EF4-FFF2-40B4-BE49-F238E27FC236}">
                    <a16:creationId xmlns:a16="http://schemas.microsoft.com/office/drawing/2014/main" id="{0B64D3A1-D34B-1221-809D-9B5DA2CC62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" name="Group 34">
              <a:extLst>
                <a:ext uri="{FF2B5EF4-FFF2-40B4-BE49-F238E27FC236}">
                  <a16:creationId xmlns:a16="http://schemas.microsoft.com/office/drawing/2014/main" id="{29D5C166-865C-EF48-592C-DCA5A1389206}"/>
                </a:ext>
              </a:extLst>
            </p:cNvPr>
            <p:cNvGrpSpPr>
              <a:grpSpLocks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10055548" y="2769639"/>
              <a:ext cx="108000" cy="108000"/>
              <a:chOff x="585" y="2014"/>
              <a:chExt cx="45" cy="45"/>
            </a:xfrm>
          </p:grpSpPr>
          <p:sp>
            <p:nvSpPr>
              <p:cNvPr id="32" name="Line 35">
                <a:extLst>
                  <a:ext uri="{FF2B5EF4-FFF2-40B4-BE49-F238E27FC236}">
                    <a16:creationId xmlns:a16="http://schemas.microsoft.com/office/drawing/2014/main" id="{BFF399DF-06AC-08BA-3774-46E94D4C9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Line 36">
                <a:extLst>
                  <a:ext uri="{FF2B5EF4-FFF2-40B4-BE49-F238E27FC236}">
                    <a16:creationId xmlns:a16="http://schemas.microsoft.com/office/drawing/2014/main" id="{1A1594D7-80E8-23AD-0348-EF2C89BFA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5" name="Nadpis 1">
            <a:extLst>
              <a:ext uri="{FF2B5EF4-FFF2-40B4-BE49-F238E27FC236}">
                <a16:creationId xmlns:a16="http://schemas.microsoft.com/office/drawing/2014/main" id="{4875D5FE-6018-DEBF-2C16-52A9279649B8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>
            <a:normAutofit/>
          </a:bodyPr>
          <a:lstStyle/>
          <a:p>
            <a:r>
              <a:rPr lang="cs-CZ" sz="2800" dirty="0">
                <a:latin typeface="+mn-lt"/>
              </a:rPr>
              <a:t>Hospitalizační mortalita: akutní infarkt myokardu</a:t>
            </a:r>
          </a:p>
        </p:txBody>
      </p:sp>
      <p:graphicFrame>
        <p:nvGraphicFramePr>
          <p:cNvPr id="46" name="Tabulka 46">
            <a:extLst>
              <a:ext uri="{FF2B5EF4-FFF2-40B4-BE49-F238E27FC236}">
                <a16:creationId xmlns:a16="http://schemas.microsoft.com/office/drawing/2014/main" id="{2B256585-F545-6B23-AAD8-CF3B12C0A46C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842129" y="5687568"/>
          <a:ext cx="5778720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5744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594817888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4061177061"/>
                    </a:ext>
                  </a:extLst>
                </a:gridCol>
              </a:tblGrid>
              <a:tr h="161913"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&lt; 50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 Věk 50–64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65–79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80+ let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graphicFrame>
        <p:nvGraphicFramePr>
          <p:cNvPr id="49" name="Tabulka 49">
            <a:extLst>
              <a:ext uri="{FF2B5EF4-FFF2-40B4-BE49-F238E27FC236}">
                <a16:creationId xmlns:a16="http://schemas.microsoft.com/office/drawing/2014/main" id="{3A9C680B-3BD6-196A-4C26-C9DC7C816557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7883535" y="1445348"/>
          <a:ext cx="1366886" cy="100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6886">
                  <a:extLst>
                    <a:ext uri="{9D8B030D-6E8A-4147-A177-3AD203B41FA5}">
                      <a16:colId xmlns:a16="http://schemas.microsoft.com/office/drawing/2014/main" val="1859590823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2020–2022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86735521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2010–2019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415415699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2000–2009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44810154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1994–1999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202435827"/>
                  </a:ext>
                </a:extLst>
              </a:tr>
            </a:tbl>
          </a:graphicData>
        </a:graphic>
      </p:graphicFrame>
      <p:graphicFrame>
        <p:nvGraphicFramePr>
          <p:cNvPr id="6" name="Tabulka 7">
            <a:extLst>
              <a:ext uri="{FF2B5EF4-FFF2-40B4-BE49-F238E27FC236}">
                <a16:creationId xmlns:a16="http://schemas.microsoft.com/office/drawing/2014/main" id="{79732D64-8742-0136-9049-4EE9F72C01E1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7052618" y="2685174"/>
          <a:ext cx="4815331" cy="1207007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611871">
                  <a:extLst>
                    <a:ext uri="{9D8B030D-6E8A-4147-A177-3AD203B41FA5}">
                      <a16:colId xmlns:a16="http://schemas.microsoft.com/office/drawing/2014/main" val="2668743915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621640554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804977607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921926382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2697042838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805298002"/>
                    </a:ext>
                  </a:extLst>
                </a:gridCol>
              </a:tblGrid>
              <a:tr h="258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Hospitalizační mortalita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&lt;50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50–64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65–79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80+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6175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1994–1999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16,4%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4,4%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9,2%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18,9%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31,7%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155307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2000–2009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5,6%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13,5%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24,8%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27820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2010–2019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7,9%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3,2%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7,8%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17,7%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9714355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2020–2022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16,2%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361129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C19EE304-A3A4-FEF9-E56D-71AD509CD3E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92025" y="629212"/>
            <a:ext cx="98035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NRHOSP 1994–2022, IS Zemřelí 1994–2022</a:t>
            </a:r>
          </a:p>
        </p:txBody>
      </p:sp>
      <p:graphicFrame>
        <p:nvGraphicFramePr>
          <p:cNvPr id="3" name="Tabulka 7">
            <a:extLst>
              <a:ext uri="{FF2B5EF4-FFF2-40B4-BE49-F238E27FC236}">
                <a16:creationId xmlns:a16="http://schemas.microsoft.com/office/drawing/2014/main" id="{E8429EBE-6A9F-31A7-3624-BD68CF13C895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7052618" y="4170000"/>
          <a:ext cx="4815331" cy="1320346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611871">
                  <a:extLst>
                    <a:ext uri="{9D8B030D-6E8A-4147-A177-3AD203B41FA5}">
                      <a16:colId xmlns:a16="http://schemas.microsoft.com/office/drawing/2014/main" val="2668743915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621640554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804977607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921926382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2697042838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805298002"/>
                    </a:ext>
                  </a:extLst>
                </a:gridCol>
              </a:tblGrid>
              <a:tr h="258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Počet pacientů/100 tis. obyv.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&lt;50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50–64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65–79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80+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6175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1994–1999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170,0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26,0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304,2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710,2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932,5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155307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2000–2009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146,4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226,3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543,8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903,6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27820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2010–2019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656,9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9714355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2020–2022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178,2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297,4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483,2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361129"/>
                  </a:ext>
                </a:extLst>
              </a:tr>
            </a:tbl>
          </a:graphicData>
        </a:graphic>
      </p:graphicFrame>
      <p:cxnSp>
        <p:nvCxnSpPr>
          <p:cNvPr id="4" name="Přímá spojnice se šipkou 3">
            <a:extLst>
              <a:ext uri="{FF2B5EF4-FFF2-40B4-BE49-F238E27FC236}">
                <a16:creationId xmlns:a16="http://schemas.microsoft.com/office/drawing/2014/main" id="{746C1683-23FE-730F-EB3F-54BD2BCFDD59}"/>
              </a:ext>
            </a:extLst>
          </p:cNvPr>
          <p:cNvCxnSpPr/>
          <p:nvPr/>
        </p:nvCxnSpPr>
        <p:spPr>
          <a:xfrm>
            <a:off x="1956631" y="4170000"/>
            <a:ext cx="0" cy="834013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Přímá spojnice se šipkou 4">
            <a:extLst>
              <a:ext uri="{FF2B5EF4-FFF2-40B4-BE49-F238E27FC236}">
                <a16:creationId xmlns:a16="http://schemas.microsoft.com/office/drawing/2014/main" id="{58C0BC78-3BA4-178A-95BD-0E5A160402AE}"/>
              </a:ext>
            </a:extLst>
          </p:cNvPr>
          <p:cNvCxnSpPr/>
          <p:nvPr/>
        </p:nvCxnSpPr>
        <p:spPr>
          <a:xfrm>
            <a:off x="5257345" y="3989848"/>
            <a:ext cx="0" cy="834013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Přímá spojnice se šipkou 7">
            <a:extLst>
              <a:ext uri="{FF2B5EF4-FFF2-40B4-BE49-F238E27FC236}">
                <a16:creationId xmlns:a16="http://schemas.microsoft.com/office/drawing/2014/main" id="{76E28CB5-E353-0DAA-74E0-9A549B2E9F05}"/>
              </a:ext>
            </a:extLst>
          </p:cNvPr>
          <p:cNvCxnSpPr>
            <a:cxnSpLocks/>
          </p:cNvCxnSpPr>
          <p:nvPr/>
        </p:nvCxnSpPr>
        <p:spPr>
          <a:xfrm>
            <a:off x="6358869" y="3011993"/>
            <a:ext cx="0" cy="1158007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Přímá spojnice se šipkou 9">
            <a:extLst>
              <a:ext uri="{FF2B5EF4-FFF2-40B4-BE49-F238E27FC236}">
                <a16:creationId xmlns:a16="http://schemas.microsoft.com/office/drawing/2014/main" id="{A1B3CF25-4C7A-B26A-DD3C-D0910C57E7F7}"/>
              </a:ext>
            </a:extLst>
          </p:cNvPr>
          <p:cNvCxnSpPr>
            <a:cxnSpLocks/>
          </p:cNvCxnSpPr>
          <p:nvPr/>
        </p:nvCxnSpPr>
        <p:spPr>
          <a:xfrm>
            <a:off x="4113380" y="4704303"/>
            <a:ext cx="0" cy="599419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0769334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ovéPole 21">
            <a:extLst>
              <a:ext uri="{FF2B5EF4-FFF2-40B4-BE49-F238E27FC236}">
                <a16:creationId xmlns:a16="http://schemas.microsoft.com/office/drawing/2014/main" id="{2B9363E2-3DE2-2EE8-7A78-CE98D5CB164D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61130" y="1108185"/>
            <a:ext cx="42417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20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Selhání srdce I50</a:t>
            </a:r>
          </a:p>
        </p:txBody>
      </p:sp>
      <p:graphicFrame>
        <p:nvGraphicFramePr>
          <p:cNvPr id="13" name="Object 4">
            <a:extLst>
              <a:ext uri="{FF2B5EF4-FFF2-40B4-BE49-F238E27FC236}">
                <a16:creationId xmlns:a16="http://schemas.microsoft.com/office/drawing/2014/main" id="{7E094787-B244-6BE2-8AB6-0186EB24D22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392025" y="1445349"/>
          <a:ext cx="6228823" cy="42845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8" name="Text Box 29">
            <a:extLst>
              <a:ext uri="{FF2B5EF4-FFF2-40B4-BE49-F238E27FC236}">
                <a16:creationId xmlns:a16="http://schemas.microsoft.com/office/drawing/2014/main" id="{B1A38410-E085-3BC1-8C3E-A63FF4EFFB70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683932" y="1157340"/>
            <a:ext cx="1566490" cy="25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Hodnocené období:</a:t>
            </a:r>
          </a:p>
        </p:txBody>
      </p:sp>
      <p:grpSp>
        <p:nvGrpSpPr>
          <p:cNvPr id="52" name="Skupina 51">
            <a:extLst>
              <a:ext uri="{FF2B5EF4-FFF2-40B4-BE49-F238E27FC236}">
                <a16:creationId xmlns:a16="http://schemas.microsoft.com/office/drawing/2014/main" id="{61C86F3E-CB84-0EC2-4EBA-EADAC3ECC2F2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83931" y="1480993"/>
            <a:ext cx="126000" cy="886927"/>
            <a:chOff x="10046548" y="1990712"/>
            <a:chExt cx="126000" cy="886927"/>
          </a:xfrm>
        </p:grpSpPr>
        <p:sp>
          <p:nvSpPr>
            <p:cNvPr id="17" name="AutoShape 28">
              <a:extLst>
                <a:ext uri="{FF2B5EF4-FFF2-40B4-BE49-F238E27FC236}">
                  <a16:creationId xmlns:a16="http://schemas.microsoft.com/office/drawing/2014/main" id="{57786233-5B0B-29E1-0E15-C290FE8679D0}"/>
                </a:ext>
              </a:extLst>
            </p:cNvPr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10046548" y="1990712"/>
              <a:ext cx="126000" cy="126000"/>
            </a:xfrm>
            <a:prstGeom prst="diamond">
              <a:avLst/>
            </a:prstGeom>
            <a:solidFill>
              <a:srgbClr val="C0C0C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19" name="Oval 31">
              <a:extLst>
                <a:ext uri="{FF2B5EF4-FFF2-40B4-BE49-F238E27FC236}">
                  <a16:creationId xmlns:a16="http://schemas.microsoft.com/office/drawing/2014/main" id="{E74FBCF8-2487-21D3-9310-3063AF0CBF50}"/>
                </a:ext>
              </a:extLst>
            </p:cNvPr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10055548" y="2262354"/>
              <a:ext cx="108000" cy="108000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2" name="Group 34">
              <a:extLst>
                <a:ext uri="{FF2B5EF4-FFF2-40B4-BE49-F238E27FC236}">
                  <a16:creationId xmlns:a16="http://schemas.microsoft.com/office/drawing/2014/main" id="{6C9BC703-B2CB-7FF1-585A-696E52BC47C2}"/>
                </a:ext>
              </a:extLst>
            </p:cNvPr>
            <p:cNvGrpSpPr>
              <a:grpSpLocks/>
            </p:cNvGrpSpPr>
            <p:nvPr>
              <p:custDataLst>
                <p:tags r:id="rId13"/>
              </p:custDataLst>
            </p:nvPr>
          </p:nvGrpSpPr>
          <p:grpSpPr bwMode="auto">
            <a:xfrm>
              <a:off x="10055548" y="2515996"/>
              <a:ext cx="108000" cy="108000"/>
              <a:chOff x="585" y="2014"/>
              <a:chExt cx="45" cy="45"/>
            </a:xfrm>
          </p:grpSpPr>
          <p:sp>
            <p:nvSpPr>
              <p:cNvPr id="34" name="Line 35">
                <a:extLst>
                  <a:ext uri="{FF2B5EF4-FFF2-40B4-BE49-F238E27FC236}">
                    <a16:creationId xmlns:a16="http://schemas.microsoft.com/office/drawing/2014/main" id="{323A301E-86D8-A89E-C3FA-274C5761F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5" name="Line 36">
                <a:extLst>
                  <a:ext uri="{FF2B5EF4-FFF2-40B4-BE49-F238E27FC236}">
                    <a16:creationId xmlns:a16="http://schemas.microsoft.com/office/drawing/2014/main" id="{0B64D3A1-D34B-1221-809D-9B5DA2CC62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" name="Group 34">
              <a:extLst>
                <a:ext uri="{FF2B5EF4-FFF2-40B4-BE49-F238E27FC236}">
                  <a16:creationId xmlns:a16="http://schemas.microsoft.com/office/drawing/2014/main" id="{29D5C166-865C-EF48-592C-DCA5A1389206}"/>
                </a:ext>
              </a:extLst>
            </p:cNvPr>
            <p:cNvGrpSpPr>
              <a:grpSpLocks/>
            </p:cNvGrpSpPr>
            <p:nvPr>
              <p:custDataLst>
                <p:tags r:id="rId14"/>
              </p:custDataLst>
            </p:nvPr>
          </p:nvGrpSpPr>
          <p:grpSpPr bwMode="auto">
            <a:xfrm>
              <a:off x="10055548" y="2769639"/>
              <a:ext cx="108000" cy="108000"/>
              <a:chOff x="585" y="2014"/>
              <a:chExt cx="45" cy="45"/>
            </a:xfrm>
          </p:grpSpPr>
          <p:sp>
            <p:nvSpPr>
              <p:cNvPr id="32" name="Line 35">
                <a:extLst>
                  <a:ext uri="{FF2B5EF4-FFF2-40B4-BE49-F238E27FC236}">
                    <a16:creationId xmlns:a16="http://schemas.microsoft.com/office/drawing/2014/main" id="{BFF399DF-06AC-08BA-3774-46E94D4C9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Line 36">
                <a:extLst>
                  <a:ext uri="{FF2B5EF4-FFF2-40B4-BE49-F238E27FC236}">
                    <a16:creationId xmlns:a16="http://schemas.microsoft.com/office/drawing/2014/main" id="{1A1594D7-80E8-23AD-0348-EF2C89BFA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5" name="Nadpis 1">
            <a:extLst>
              <a:ext uri="{FF2B5EF4-FFF2-40B4-BE49-F238E27FC236}">
                <a16:creationId xmlns:a16="http://schemas.microsoft.com/office/drawing/2014/main" id="{4875D5FE-6018-DEBF-2C16-52A9279649B8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>
            <a:normAutofit/>
          </a:bodyPr>
          <a:lstStyle/>
          <a:p>
            <a:r>
              <a:rPr lang="cs-CZ" sz="2800" dirty="0">
                <a:latin typeface="+mn-lt"/>
              </a:rPr>
              <a:t>Hospitalizační mortalita dle věku pacienta: srdeční selhání </a:t>
            </a:r>
          </a:p>
        </p:txBody>
      </p:sp>
      <p:graphicFrame>
        <p:nvGraphicFramePr>
          <p:cNvPr id="46" name="Tabulka 46">
            <a:extLst>
              <a:ext uri="{FF2B5EF4-FFF2-40B4-BE49-F238E27FC236}">
                <a16:creationId xmlns:a16="http://schemas.microsoft.com/office/drawing/2014/main" id="{2B256585-F545-6B23-AAD8-CF3B12C0A46C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842129" y="5687568"/>
          <a:ext cx="5778720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5744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594817888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4061177061"/>
                    </a:ext>
                  </a:extLst>
                </a:gridCol>
              </a:tblGrid>
              <a:tr h="161913"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&lt; 50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 Věk 50–64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65–79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/>
                        <a:t>Věk 80+ let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graphicFrame>
        <p:nvGraphicFramePr>
          <p:cNvPr id="49" name="Tabulka 49">
            <a:extLst>
              <a:ext uri="{FF2B5EF4-FFF2-40B4-BE49-F238E27FC236}">
                <a16:creationId xmlns:a16="http://schemas.microsoft.com/office/drawing/2014/main" id="{3A9C680B-3BD6-196A-4C26-C9DC7C816557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7883535" y="1445348"/>
          <a:ext cx="1366886" cy="100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6886">
                  <a:extLst>
                    <a:ext uri="{9D8B030D-6E8A-4147-A177-3AD203B41FA5}">
                      <a16:colId xmlns:a16="http://schemas.microsoft.com/office/drawing/2014/main" val="1859590823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2020–2022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86735521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2010–2019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415415699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2000–2009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44810154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0" dirty="0"/>
                        <a:t>1994–1999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202435827"/>
                  </a:ext>
                </a:extLst>
              </a:tr>
            </a:tbl>
          </a:graphicData>
        </a:graphic>
      </p:graphicFrame>
      <p:graphicFrame>
        <p:nvGraphicFramePr>
          <p:cNvPr id="6" name="Tabulka 7">
            <a:extLst>
              <a:ext uri="{FF2B5EF4-FFF2-40B4-BE49-F238E27FC236}">
                <a16:creationId xmlns:a16="http://schemas.microsoft.com/office/drawing/2014/main" id="{79732D64-8742-0136-9049-4EE9F72C01E1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7052618" y="2685174"/>
          <a:ext cx="4815331" cy="1207007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611871">
                  <a:extLst>
                    <a:ext uri="{9D8B030D-6E8A-4147-A177-3AD203B41FA5}">
                      <a16:colId xmlns:a16="http://schemas.microsoft.com/office/drawing/2014/main" val="2668743915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621640554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804977607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921926382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2697042838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805298002"/>
                    </a:ext>
                  </a:extLst>
                </a:gridCol>
              </a:tblGrid>
              <a:tr h="258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Hospitalizační mortalita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&lt;50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50–64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65–79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80+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6175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1994–1999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17.4%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13.8%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15.8%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23.0%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155307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2000–2009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10.7%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14.4%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22.0%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27820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2010–2019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15.6%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6.9%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12.2%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21.5%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9714355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2020–2022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16.6%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13.1%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23.0%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361129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C19EE304-A3A4-FEF9-E56D-71AD509CD3E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92025" y="629212"/>
            <a:ext cx="98035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NRHOSP 1994–2022, IS Zemřelí 1994–2022</a:t>
            </a:r>
          </a:p>
        </p:txBody>
      </p:sp>
      <p:graphicFrame>
        <p:nvGraphicFramePr>
          <p:cNvPr id="3" name="Tabulka 7">
            <a:extLst>
              <a:ext uri="{FF2B5EF4-FFF2-40B4-BE49-F238E27FC236}">
                <a16:creationId xmlns:a16="http://schemas.microsoft.com/office/drawing/2014/main" id="{E8429EBE-6A9F-31A7-3624-BD68CF13C895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7052618" y="4170000"/>
          <a:ext cx="4815331" cy="1320346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611871">
                  <a:extLst>
                    <a:ext uri="{9D8B030D-6E8A-4147-A177-3AD203B41FA5}">
                      <a16:colId xmlns:a16="http://schemas.microsoft.com/office/drawing/2014/main" val="2668743915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621640554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804977607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921926382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2697042838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805298002"/>
                    </a:ext>
                  </a:extLst>
                </a:gridCol>
              </a:tblGrid>
              <a:tr h="258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Počet pacientů/100 tis. obyv.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&lt;50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50–64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65–79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80+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6175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1994–1999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170,0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26,0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304,2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710,2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932,5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155307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2000–2009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146,4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226,3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543,8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903,6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27820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2010–2019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129,1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370,8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656,9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9714355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2020–2022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178,2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297,4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483,2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361129"/>
                  </a:ext>
                </a:extLst>
              </a:tr>
            </a:tbl>
          </a:graphicData>
        </a:graphic>
      </p:graphicFrame>
      <p:cxnSp>
        <p:nvCxnSpPr>
          <p:cNvPr id="5" name="Přímá spojnice se šipkou 4">
            <a:extLst>
              <a:ext uri="{FF2B5EF4-FFF2-40B4-BE49-F238E27FC236}">
                <a16:creationId xmlns:a16="http://schemas.microsoft.com/office/drawing/2014/main" id="{9F3D296C-89EB-7341-384B-6AF23C24ABA4}"/>
              </a:ext>
            </a:extLst>
          </p:cNvPr>
          <p:cNvCxnSpPr/>
          <p:nvPr/>
        </p:nvCxnSpPr>
        <p:spPr>
          <a:xfrm>
            <a:off x="3044651" y="4290646"/>
            <a:ext cx="0" cy="834013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Přímá spojnice se šipkou 8">
            <a:extLst>
              <a:ext uri="{FF2B5EF4-FFF2-40B4-BE49-F238E27FC236}">
                <a16:creationId xmlns:a16="http://schemas.microsoft.com/office/drawing/2014/main" id="{D69EBB82-EFF1-7970-007C-99DCF6E58DA9}"/>
              </a:ext>
            </a:extLst>
          </p:cNvPr>
          <p:cNvCxnSpPr>
            <a:cxnSpLocks/>
          </p:cNvCxnSpPr>
          <p:nvPr/>
        </p:nvCxnSpPr>
        <p:spPr>
          <a:xfrm>
            <a:off x="4081306" y="4402853"/>
            <a:ext cx="0" cy="480646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000532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ovéPole 21">
            <a:extLst>
              <a:ext uri="{FF2B5EF4-FFF2-40B4-BE49-F238E27FC236}">
                <a16:creationId xmlns:a16="http://schemas.microsoft.com/office/drawing/2014/main" id="{2B9363E2-3DE2-2EE8-7A78-CE98D5CB164D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61130" y="1154351"/>
            <a:ext cx="42417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Selhání srdce I50</a:t>
            </a:r>
          </a:p>
        </p:txBody>
      </p:sp>
      <p:graphicFrame>
        <p:nvGraphicFramePr>
          <p:cNvPr id="13" name="Object 4">
            <a:extLst>
              <a:ext uri="{FF2B5EF4-FFF2-40B4-BE49-F238E27FC236}">
                <a16:creationId xmlns:a16="http://schemas.microsoft.com/office/drawing/2014/main" id="{7E094787-B244-6BE2-8AB6-0186EB24D22C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392025" y="1445349"/>
          <a:ext cx="6228823" cy="42845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8" name="Text Box 29">
            <a:extLst>
              <a:ext uri="{FF2B5EF4-FFF2-40B4-BE49-F238E27FC236}">
                <a16:creationId xmlns:a16="http://schemas.microsoft.com/office/drawing/2014/main" id="{B1A38410-E085-3BC1-8C3E-A63FF4EFFB70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683932" y="1157340"/>
            <a:ext cx="1566490" cy="25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Hodnocené období:</a:t>
            </a:r>
          </a:p>
        </p:txBody>
      </p:sp>
      <p:grpSp>
        <p:nvGrpSpPr>
          <p:cNvPr id="52" name="Skupina 51">
            <a:extLst>
              <a:ext uri="{FF2B5EF4-FFF2-40B4-BE49-F238E27FC236}">
                <a16:creationId xmlns:a16="http://schemas.microsoft.com/office/drawing/2014/main" id="{61C86F3E-CB84-0EC2-4EBA-EADAC3ECC2F2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83932" y="1495426"/>
            <a:ext cx="108000" cy="615285"/>
            <a:chOff x="10055548" y="2262354"/>
            <a:chExt cx="108000" cy="615285"/>
          </a:xfrm>
        </p:grpSpPr>
        <p:sp>
          <p:nvSpPr>
            <p:cNvPr id="19" name="Oval 31">
              <a:extLst>
                <a:ext uri="{FF2B5EF4-FFF2-40B4-BE49-F238E27FC236}">
                  <a16:creationId xmlns:a16="http://schemas.microsoft.com/office/drawing/2014/main" id="{E74FBCF8-2487-21D3-9310-3063AF0CBF50}"/>
                </a:ext>
              </a:extLst>
            </p:cNvPr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10055548" y="2262354"/>
              <a:ext cx="108000" cy="108000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22" name="Group 34">
              <a:extLst>
                <a:ext uri="{FF2B5EF4-FFF2-40B4-BE49-F238E27FC236}">
                  <a16:creationId xmlns:a16="http://schemas.microsoft.com/office/drawing/2014/main" id="{6C9BC703-B2CB-7FF1-585A-696E52BC47C2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 bwMode="auto">
            <a:xfrm>
              <a:off x="10055548" y="2515996"/>
              <a:ext cx="108000" cy="108000"/>
              <a:chOff x="585" y="2014"/>
              <a:chExt cx="45" cy="45"/>
            </a:xfrm>
          </p:grpSpPr>
          <p:sp>
            <p:nvSpPr>
              <p:cNvPr id="34" name="Line 35">
                <a:extLst>
                  <a:ext uri="{FF2B5EF4-FFF2-40B4-BE49-F238E27FC236}">
                    <a16:creationId xmlns:a16="http://schemas.microsoft.com/office/drawing/2014/main" id="{323A301E-86D8-A89E-C3FA-274C5761F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35" name="Line 36">
                <a:extLst>
                  <a:ext uri="{FF2B5EF4-FFF2-40B4-BE49-F238E27FC236}">
                    <a16:creationId xmlns:a16="http://schemas.microsoft.com/office/drawing/2014/main" id="{0B64D3A1-D34B-1221-809D-9B5DA2CC62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" name="Group 34">
              <a:extLst>
                <a:ext uri="{FF2B5EF4-FFF2-40B4-BE49-F238E27FC236}">
                  <a16:creationId xmlns:a16="http://schemas.microsoft.com/office/drawing/2014/main" id="{29D5C166-865C-EF48-592C-DCA5A1389206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 bwMode="auto">
            <a:xfrm>
              <a:off x="10055548" y="2769639"/>
              <a:ext cx="108000" cy="108000"/>
              <a:chOff x="585" y="2014"/>
              <a:chExt cx="45" cy="45"/>
            </a:xfrm>
          </p:grpSpPr>
          <p:sp>
            <p:nvSpPr>
              <p:cNvPr id="32" name="Line 35">
                <a:extLst>
                  <a:ext uri="{FF2B5EF4-FFF2-40B4-BE49-F238E27FC236}">
                    <a16:creationId xmlns:a16="http://schemas.microsoft.com/office/drawing/2014/main" id="{BFF399DF-06AC-08BA-3774-46E94D4C9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Line 36">
                <a:extLst>
                  <a:ext uri="{FF2B5EF4-FFF2-40B4-BE49-F238E27FC236}">
                    <a16:creationId xmlns:a16="http://schemas.microsoft.com/office/drawing/2014/main" id="{1A1594D7-80E8-23AD-0348-EF2C89BFA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85" y="2014"/>
                <a:ext cx="45" cy="4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5F5F5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5" name="Nadpis 1">
            <a:extLst>
              <a:ext uri="{FF2B5EF4-FFF2-40B4-BE49-F238E27FC236}">
                <a16:creationId xmlns:a16="http://schemas.microsoft.com/office/drawing/2014/main" id="{4875D5FE-6018-DEBF-2C16-52A9279649B8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/>
        <p:txBody>
          <a:bodyPr>
            <a:normAutofit/>
          </a:bodyPr>
          <a:lstStyle/>
          <a:p>
            <a:r>
              <a:rPr lang="cs-CZ" sz="2800" dirty="0">
                <a:latin typeface="+mn-lt"/>
              </a:rPr>
              <a:t>Vývoj 5letého celkového přežití dle věku pacienta: srdeční selhání</a:t>
            </a:r>
          </a:p>
        </p:txBody>
      </p:sp>
      <p:graphicFrame>
        <p:nvGraphicFramePr>
          <p:cNvPr id="46" name="Tabulka 46">
            <a:extLst>
              <a:ext uri="{FF2B5EF4-FFF2-40B4-BE49-F238E27FC236}">
                <a16:creationId xmlns:a16="http://schemas.microsoft.com/office/drawing/2014/main" id="{2B256585-F545-6B23-AAD8-CF3B12C0A46C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842129" y="5687568"/>
          <a:ext cx="5778720" cy="579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5744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594817888"/>
                    </a:ext>
                  </a:extLst>
                </a:gridCol>
                <a:gridCol w="1155744">
                  <a:extLst>
                    <a:ext uri="{9D8B030D-6E8A-4147-A177-3AD203B41FA5}">
                      <a16:colId xmlns:a16="http://schemas.microsoft.com/office/drawing/2014/main" val="4061177061"/>
                    </a:ext>
                  </a:extLst>
                </a:gridCol>
              </a:tblGrid>
              <a:tr h="161913">
                <a:tc>
                  <a:txBody>
                    <a:bodyPr/>
                    <a:lstStyle/>
                    <a:p>
                      <a:pPr algn="ctr"/>
                      <a:r>
                        <a:rPr lang="cs-CZ" sz="1600" b="1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600" b="1" dirty="0"/>
                        <a:t>Věk &lt; 50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600" b="1" dirty="0"/>
                        <a:t> Věk 50–64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600" b="1" dirty="0"/>
                        <a:t>Věk 65–79 let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600" b="1" dirty="0"/>
                        <a:t>Věk 80+ let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graphicFrame>
        <p:nvGraphicFramePr>
          <p:cNvPr id="49" name="Tabulka 49">
            <a:extLst>
              <a:ext uri="{FF2B5EF4-FFF2-40B4-BE49-F238E27FC236}">
                <a16:creationId xmlns:a16="http://schemas.microsoft.com/office/drawing/2014/main" id="{3A9C680B-3BD6-196A-4C26-C9DC7C816557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7874536" y="1188139"/>
          <a:ext cx="1366886" cy="100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6886">
                  <a:extLst>
                    <a:ext uri="{9D8B030D-6E8A-4147-A177-3AD203B41FA5}">
                      <a16:colId xmlns:a16="http://schemas.microsoft.com/office/drawing/2014/main" val="1859590823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endParaRPr lang="cs-CZ" sz="1400" b="1"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86735521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1" dirty="0"/>
                        <a:t>2010–2019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415415699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1" dirty="0"/>
                        <a:t>2000–2009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44810154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r>
                        <a:rPr lang="cs-CZ" sz="1400" b="1" dirty="0"/>
                        <a:t>1994–1999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3202435827"/>
                  </a:ext>
                </a:extLst>
              </a:tr>
            </a:tbl>
          </a:graphicData>
        </a:graphic>
      </p:graphicFrame>
      <p:graphicFrame>
        <p:nvGraphicFramePr>
          <p:cNvPr id="6" name="Tabulka 7">
            <a:extLst>
              <a:ext uri="{FF2B5EF4-FFF2-40B4-BE49-F238E27FC236}">
                <a16:creationId xmlns:a16="http://schemas.microsoft.com/office/drawing/2014/main" id="{79732D64-8742-0136-9049-4EE9F72C01E1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7052618" y="2984106"/>
          <a:ext cx="4815331" cy="969948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611871">
                  <a:extLst>
                    <a:ext uri="{9D8B030D-6E8A-4147-A177-3AD203B41FA5}">
                      <a16:colId xmlns:a16="http://schemas.microsoft.com/office/drawing/2014/main" val="2668743915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621640554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804977607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1921926382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2697042838"/>
                    </a:ext>
                  </a:extLst>
                </a:gridCol>
                <a:gridCol w="640692">
                  <a:extLst>
                    <a:ext uri="{9D8B030D-6E8A-4147-A177-3AD203B41FA5}">
                      <a16:colId xmlns:a16="http://schemas.microsoft.com/office/drawing/2014/main" val="3805298002"/>
                    </a:ext>
                  </a:extLst>
                </a:gridCol>
              </a:tblGrid>
              <a:tr h="258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Celkové přežití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&lt;50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50–64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65–79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80+</a:t>
                      </a:r>
                      <a:endParaRPr lang="cs-CZ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06175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1994–1999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0,311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0,637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0,457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0,324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0,181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4155307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2000–2009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0,316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0,647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0,493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0,345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0,180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278201"/>
                  </a:ext>
                </a:extLst>
              </a:tr>
              <a:tr h="23705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kohorta 2010–2019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0,308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0,717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0,521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0,358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0,164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9714355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C19EE304-A3A4-FEF9-E56D-71AD509CD3E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92025" y="629212"/>
            <a:ext cx="9803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propuštění z hospitalizace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NRHOSP 1994–2022, IS Zemřelí 1994–2022</a:t>
            </a:r>
          </a:p>
        </p:txBody>
      </p:sp>
      <p:cxnSp>
        <p:nvCxnSpPr>
          <p:cNvPr id="4" name="Přímá spojnice se šipkou 3">
            <a:extLst>
              <a:ext uri="{FF2B5EF4-FFF2-40B4-BE49-F238E27FC236}">
                <a16:creationId xmlns:a16="http://schemas.microsoft.com/office/drawing/2014/main" id="{704E732A-7639-27BE-A78D-6951B69BEB53}"/>
              </a:ext>
            </a:extLst>
          </p:cNvPr>
          <p:cNvCxnSpPr>
            <a:cxnSpLocks/>
          </p:cNvCxnSpPr>
          <p:nvPr/>
        </p:nvCxnSpPr>
        <p:spPr>
          <a:xfrm flipV="1">
            <a:off x="3076471" y="2627672"/>
            <a:ext cx="0" cy="448799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Přímá spojnice se šipkou 7">
            <a:extLst>
              <a:ext uri="{FF2B5EF4-FFF2-40B4-BE49-F238E27FC236}">
                <a16:creationId xmlns:a16="http://schemas.microsoft.com/office/drawing/2014/main" id="{771806ED-151C-008C-0678-032DEC77FE96}"/>
              </a:ext>
            </a:extLst>
          </p:cNvPr>
          <p:cNvCxnSpPr>
            <a:cxnSpLocks/>
          </p:cNvCxnSpPr>
          <p:nvPr/>
        </p:nvCxnSpPr>
        <p:spPr>
          <a:xfrm flipV="1">
            <a:off x="4093029" y="3302587"/>
            <a:ext cx="0" cy="448799"/>
          </a:xfrm>
          <a:prstGeom prst="straightConnector1">
            <a:avLst/>
          </a:prstGeom>
          <a:ln w="381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728406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1EB039E-7D98-489A-AAB9-61D94CB30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6077" y="850392"/>
            <a:ext cx="4773168" cy="2203704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1B8BA184-3192-41F8-AFE3-0A2C094DBA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74535" y="4991847"/>
            <a:ext cx="9914382" cy="1133602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Kapacity poskytovatelů a personální zajištění péče v základním přehledu dat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D42159F0-DA94-6067-2256-2D92593C5FA4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3227790488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3" name="Table 102"/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2303252" y="1443494"/>
          <a:ext cx="3141669" cy="4674855"/>
        </p:xfrm>
        <a:graphic>
          <a:graphicData uri="http://schemas.openxmlformats.org/drawingml/2006/table">
            <a:tbl>
              <a:tblPr/>
              <a:tblGrid>
                <a:gridCol w="3141669">
                  <a:extLst>
                    <a:ext uri="{9D8B030D-6E8A-4147-A177-3AD203B41FA5}">
                      <a16:colId xmlns:a16="http://schemas.microsoft.com/office/drawing/2014/main" val="443435937"/>
                    </a:ext>
                  </a:extLst>
                </a:gridCol>
              </a:tblGrid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392882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8690244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212880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760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220680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8786691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6757497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5760421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9065343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893233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4872391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4743978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9572122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78288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007777"/>
                  </a:ext>
                </a:extLst>
              </a:tr>
              <a:tr h="31165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9417562"/>
                  </a:ext>
                </a:extLst>
              </a:tr>
            </a:tbl>
          </a:graphicData>
        </a:graphic>
      </p:graphicFrame>
      <p:graphicFrame>
        <p:nvGraphicFramePr>
          <p:cNvPr id="394" name="Chart 16"/>
          <p:cNvGraphicFramePr/>
          <p:nvPr>
            <p:custDataLst>
              <p:tags r:id="rId2"/>
            </p:custDataLst>
          </p:nvPr>
        </p:nvGraphicFramePr>
        <p:xfrm>
          <a:off x="641499" y="1006586"/>
          <a:ext cx="4230826" cy="5548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114301" y="9853"/>
            <a:ext cx="12077699" cy="629169"/>
          </a:xfrm>
        </p:spPr>
        <p:txBody>
          <a:bodyPr>
            <a:normAutofit/>
          </a:bodyPr>
          <a:lstStyle/>
          <a:p>
            <a:r>
              <a:rPr lang="cs-CZ" sz="2800" b="1" dirty="0">
                <a:solidFill>
                  <a:srgbClr val="D71440"/>
                </a:solidFill>
                <a:latin typeface="Calibri" panose="020F0502020204030204"/>
              </a:rPr>
              <a:t>Počet míst poskytování ambulantní kardiologie 2024</a:t>
            </a:r>
            <a:endParaRPr lang="en-US" sz="2800" b="1" dirty="0">
              <a:solidFill>
                <a:srgbClr val="D71440"/>
              </a:solidFill>
              <a:latin typeface="Calibri" panose="020F0502020204030204"/>
            </a:endParaRPr>
          </a:p>
        </p:txBody>
      </p:sp>
      <p:sp>
        <p:nvSpPr>
          <p:cNvPr id="395" name="TextBox 17"/>
          <p:cNvSpPr txBox="1"/>
          <p:nvPr>
            <p:custDataLst>
              <p:tags r:id="rId4"/>
            </p:custDataLst>
          </p:nvPr>
        </p:nvSpPr>
        <p:spPr>
          <a:xfrm>
            <a:off x="2056150" y="930750"/>
            <a:ext cx="27638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míst poskytování na 100 000 obyvatel</a:t>
            </a:r>
            <a:endParaRPr kumimoji="0" lang="en-US" sz="11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6" name="TextBox 95"/>
          <p:cNvSpPr txBox="1"/>
          <p:nvPr>
            <p:custDataLst>
              <p:tags r:id="rId5"/>
            </p:custDataLst>
          </p:nvPr>
        </p:nvSpPr>
        <p:spPr>
          <a:xfrm>
            <a:off x="889129" y="1087325"/>
            <a:ext cx="10992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Regiony: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8" name="TextBox 103"/>
          <p:cNvSpPr txBox="1"/>
          <p:nvPr>
            <p:custDataLst>
              <p:tags r:id="rId6"/>
            </p:custDataLst>
          </p:nvPr>
        </p:nvSpPr>
        <p:spPr>
          <a:xfrm>
            <a:off x="4876752" y="1022110"/>
            <a:ext cx="9822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míst poskytování</a:t>
            </a:r>
            <a:endParaRPr kumimoji="0" lang="en-US" sz="11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7D8F5439-779D-B44A-85A2-E827748E045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44533" y="521049"/>
            <a:ext cx="453653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NRPZS 2024-04</a:t>
            </a:r>
          </a:p>
        </p:txBody>
      </p:sp>
      <p:pic>
        <p:nvPicPr>
          <p:cNvPr id="4" name="Obrázek 3" descr="Obsah obrázku text, mapa, atlas&#10;&#10;Popis byl vytvořen automaticky">
            <a:extLst>
              <a:ext uri="{FF2B5EF4-FFF2-40B4-BE49-F238E27FC236}">
                <a16:creationId xmlns:a16="http://schemas.microsoft.com/office/drawing/2014/main" id="{2E3D5950-CE3C-C1A1-5705-A9E342555FD0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9314" y="1561629"/>
            <a:ext cx="6125642" cy="4166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61458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prevalence, počet osob s historií onemocnění (2023)</a:t>
            </a:r>
            <a:endParaRPr lang="en-US" dirty="0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09727441-46DD-3453-079B-77779FD22F9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261631" y="1091133"/>
            <a:ext cx="45741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v roce 2023 s historií léčby srdečního selhání:</a:t>
            </a:r>
          </a:p>
        </p:txBody>
      </p:sp>
      <p:sp>
        <p:nvSpPr>
          <p:cNvPr id="45" name="TextBox 7">
            <a:extLst>
              <a:ext uri="{FF2B5EF4-FFF2-40B4-BE49-F238E27FC236}">
                <a16:creationId xmlns:a16="http://schemas.microsoft.com/office/drawing/2014/main" id="{E3540777-E4F7-9A1C-A879-EDC01FD565F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374852" y="3952471"/>
            <a:ext cx="5265575" cy="780396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roce 2023 nebo v minulosti byla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léčba srdečního selhání zaznamenána u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374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tisíc obyvatel ČR, tj. u 3,4 % populace. U osob nad 65 let má historii léčby srdečního selhání 14 % populace, tento podíl se s věkem dále zvyšuje.</a:t>
            </a:r>
          </a:p>
        </p:txBody>
      </p:sp>
      <p:sp>
        <p:nvSpPr>
          <p:cNvPr id="46" name="Obdélník 105">
            <a:extLst>
              <a:ext uri="{FF2B5EF4-FFF2-40B4-BE49-F238E27FC236}">
                <a16:creationId xmlns:a16="http://schemas.microsoft.com/office/drawing/2014/main" id="{B63D9E30-C921-65A2-A0F0-05E82EF66740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47" name="TextBox 6">
            <a:extLst>
              <a:ext uri="{FF2B5EF4-FFF2-40B4-BE49-F238E27FC236}">
                <a16:creationId xmlns:a16="http://schemas.microsoft.com/office/drawing/2014/main" id="{32CE7C16-E6A0-B342-0FEA-2841F79A8C7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2010–2023, IS Zemřelí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Definice: </a:t>
            </a:r>
            <a:r>
              <a:rPr kumimoji="0" lang="cs-CZ" sz="1400" b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acienti </a:t>
            </a:r>
            <a:r>
              <a:rPr kumimoji="0" lang="cs-CZ" sz="1400" b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 historií léčby srdečního selhání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v akutní lůžkové péči nebo u vybraných ambulantních odborností (001, 101, 107)</a:t>
            </a:r>
            <a:endParaRPr kumimoji="0" lang="cs-CZ" sz="1400" b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8" name="Graf 47">
            <a:extLst>
              <a:ext uri="{FF2B5EF4-FFF2-40B4-BE49-F238E27FC236}">
                <a16:creationId xmlns:a16="http://schemas.microsoft.com/office/drawing/2014/main" id="{B03541DD-CB37-3D68-102B-6436F1839694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9" name="Tabulka 4">
            <a:extLst>
              <a:ext uri="{FF2B5EF4-FFF2-40B4-BE49-F238E27FC236}">
                <a16:creationId xmlns:a16="http://schemas.microsoft.com/office/drawing/2014/main" id="{A1C8B728-7738-2AC7-0EB3-D0ED9E3B4455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4268376" y="1727923"/>
          <a:ext cx="1616490" cy="434523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 případů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4 096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3 368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3 580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3 857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3 641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3 581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3 439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3 424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3 270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3 332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3 511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3 481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3 269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3 325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2 667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50" name="Obdélník 49">
            <a:extLst>
              <a:ext uri="{FF2B5EF4-FFF2-40B4-BE49-F238E27FC236}">
                <a16:creationId xmlns:a16="http://schemas.microsoft.com/office/drawing/2014/main" id="{5C0DBA06-7777-1188-47C8-560566ED9233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standardizovaný počet případů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100 000 obyvatel*</a:t>
            </a:r>
          </a:p>
        </p:txBody>
      </p:sp>
      <p:sp>
        <p:nvSpPr>
          <p:cNvPr id="51" name="Obdélník 50">
            <a:extLst>
              <a:ext uri="{FF2B5EF4-FFF2-40B4-BE49-F238E27FC236}">
                <a16:creationId xmlns:a16="http://schemas.microsoft.com/office/drawing/2014/main" id="{DA9362C5-A74C-D9EF-C3B8-2A5FFF64E9FF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52" name="TextBox 2">
            <a:extLst>
              <a:ext uri="{FF2B5EF4-FFF2-40B4-BE49-F238E27FC236}">
                <a16:creationId xmlns:a16="http://schemas.microsoft.com/office/drawing/2014/main" id="{3301BDF9-3BBF-8624-E0AF-DC7879142A68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4492678D-BCD4-CC36-F6C0-9604DC766D03}"/>
              </a:ext>
            </a:extLst>
          </p:cNvPr>
          <p:cNvGraphicFramePr/>
          <p:nvPr>
            <p:custDataLst>
              <p:tags r:id="rId11"/>
            </p:custDataLst>
          </p:nvPr>
        </p:nvGraphicFramePr>
        <p:xfrm>
          <a:off x="6046179" y="1505504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</p:spTree>
    <p:extLst>
      <p:ext uri="{BB962C8B-B14F-4D97-AF65-F5344CB8AC3E}">
        <p14:creationId xmlns:p14="http://schemas.microsoft.com/office/powerpoint/2010/main" val="926027956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798169" y="2023709"/>
          <a:ext cx="3859964" cy="38515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97142">
                  <a:extLst>
                    <a:ext uri="{9D8B030D-6E8A-4147-A177-3AD203B41FA5}">
                      <a16:colId xmlns:a16="http://schemas.microsoft.com/office/drawing/2014/main" val="406821776"/>
                    </a:ext>
                  </a:extLst>
                </a:gridCol>
                <a:gridCol w="342876">
                  <a:extLst>
                    <a:ext uri="{9D8B030D-6E8A-4147-A177-3AD203B41FA5}">
                      <a16:colId xmlns:a16="http://schemas.microsoft.com/office/drawing/2014/main" val="1683923342"/>
                    </a:ext>
                  </a:extLst>
                </a:gridCol>
                <a:gridCol w="219946">
                  <a:extLst>
                    <a:ext uri="{9D8B030D-6E8A-4147-A177-3AD203B41FA5}">
                      <a16:colId xmlns:a16="http://schemas.microsoft.com/office/drawing/2014/main" val="1539128207"/>
                    </a:ext>
                  </a:extLst>
                </a:gridCol>
              </a:tblGrid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B050"/>
                          </a:solidFill>
                          <a:effectLst/>
                          <a:latin typeface="+mj-lt"/>
                        </a:rPr>
                        <a:t>+</a:t>
                      </a:r>
                      <a:endParaRPr lang="en-US" sz="1400" b="1" i="0" u="none" strike="noStrike" dirty="0">
                        <a:solidFill>
                          <a:srgbClr val="00B05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+mj-lt"/>
                        </a:rPr>
                        <a:t>-</a:t>
                      </a:r>
                      <a:endParaRPr lang="en-US" sz="1400" b="1" i="0" u="none" strike="noStrike" dirty="0">
                        <a:solidFill>
                          <a:srgbClr val="FF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37677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2095132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8671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70582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41717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6391307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123812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135602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2139054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1063919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555381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442789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101001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098580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53862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075863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630793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6638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6944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4471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879934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0267646"/>
                  </a:ext>
                </a:extLst>
              </a:tr>
            </a:tbl>
          </a:graphicData>
        </a:graphic>
      </p:graphicFrame>
      <p:graphicFrame>
        <p:nvGraphicFramePr>
          <p:cNvPr id="15" name="Chart 6"/>
          <p:cNvGraphicFramePr/>
          <p:nvPr/>
        </p:nvGraphicFramePr>
        <p:xfrm>
          <a:off x="725718" y="1923527"/>
          <a:ext cx="3527682" cy="40819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561" y="147540"/>
            <a:ext cx="9227127" cy="648072"/>
          </a:xfrm>
        </p:spPr>
        <p:txBody>
          <a:bodyPr>
            <a:normAutofit fontScale="90000"/>
          </a:bodyPr>
          <a:lstStyle/>
          <a:p>
            <a:r>
              <a:rPr lang="cs-CZ" sz="2700" dirty="0"/>
              <a:t>Dynamika počtu míst poskytování zdravotních služeb v roce 2016-2018 </a:t>
            </a:r>
            <a:br>
              <a:rPr lang="cs-CZ" sz="2700" dirty="0"/>
            </a:br>
            <a:r>
              <a:rPr lang="en-US" sz="1800" dirty="0"/>
              <a:t>O</a:t>
            </a:r>
            <a:r>
              <a:rPr lang="cs-CZ" sz="1800" dirty="0"/>
              <a:t>bor kardiologie </a:t>
            </a:r>
            <a:r>
              <a:rPr lang="en-US" sz="1800" dirty="0"/>
              <a:t>&amp;</a:t>
            </a:r>
            <a:r>
              <a:rPr lang="cs-CZ" sz="1800" dirty="0"/>
              <a:t> dětská kardiologie: uzavřená data k 31. 12. 2018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27305" y="1465539"/>
            <a:ext cx="39039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bilance počtu míst PZS v letech 2016-2018</a:t>
            </a:r>
          </a:p>
        </p:txBody>
      </p:sp>
      <p:sp>
        <p:nvSpPr>
          <p:cNvPr id="19" name="TextBox 18"/>
          <p:cNvSpPr txBox="1"/>
          <p:nvPr/>
        </p:nvSpPr>
        <p:spPr>
          <a:xfrm rot="16200000">
            <a:off x="4916986" y="3951618"/>
            <a:ext cx="210262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bilance počtu míst PZS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613310" y="5826908"/>
            <a:ext cx="8711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Měsíc roku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043530" y="1504071"/>
            <a:ext cx="28725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Bilance počtu míst PZS v průběhu let</a:t>
            </a:r>
          </a:p>
        </p:txBody>
      </p:sp>
      <p:sp>
        <p:nvSpPr>
          <p:cNvPr id="18" name="TextBox 8"/>
          <p:cNvSpPr txBox="1"/>
          <p:nvPr/>
        </p:nvSpPr>
        <p:spPr>
          <a:xfrm>
            <a:off x="711938" y="4626398"/>
            <a:ext cx="1071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velikosti sídla</a:t>
            </a:r>
          </a:p>
        </p:txBody>
      </p:sp>
      <p:sp>
        <p:nvSpPr>
          <p:cNvPr id="21" name="TextBox 8"/>
          <p:cNvSpPr txBox="1"/>
          <p:nvPr/>
        </p:nvSpPr>
        <p:spPr>
          <a:xfrm>
            <a:off x="714709" y="2010664"/>
            <a:ext cx="6399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kraje</a:t>
            </a:r>
          </a:p>
        </p:txBody>
      </p:sp>
      <p:sp>
        <p:nvSpPr>
          <p:cNvPr id="27" name="Obdélník 26"/>
          <p:cNvSpPr/>
          <p:nvPr/>
        </p:nvSpPr>
        <p:spPr>
          <a:xfrm>
            <a:off x="9847278" y="2892114"/>
            <a:ext cx="598516" cy="48306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8" name="Table 11"/>
          <p:cNvGraphicFramePr>
            <a:graphicFrameLocks noGrp="1"/>
          </p:cNvGraphicFramePr>
          <p:nvPr/>
        </p:nvGraphicFramePr>
        <p:xfrm>
          <a:off x="8700124" y="2931373"/>
          <a:ext cx="2736701" cy="381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80406">
                  <a:extLst>
                    <a:ext uri="{9D8B030D-6E8A-4147-A177-3AD203B41FA5}">
                      <a16:colId xmlns:a16="http://schemas.microsoft.com/office/drawing/2014/main" val="3853287201"/>
                    </a:ext>
                  </a:extLst>
                </a:gridCol>
                <a:gridCol w="518765">
                  <a:extLst>
                    <a:ext uri="{9D8B030D-6E8A-4147-A177-3AD203B41FA5}">
                      <a16:colId xmlns:a16="http://schemas.microsoft.com/office/drawing/2014/main" val="3872390175"/>
                    </a:ext>
                  </a:extLst>
                </a:gridCol>
                <a:gridCol w="518765">
                  <a:extLst>
                    <a:ext uri="{9D8B030D-6E8A-4147-A177-3AD203B41FA5}">
                      <a16:colId xmlns:a16="http://schemas.microsoft.com/office/drawing/2014/main" val="2814374472"/>
                    </a:ext>
                  </a:extLst>
                </a:gridCol>
                <a:gridCol w="518765">
                  <a:extLst>
                    <a:ext uri="{9D8B030D-6E8A-4147-A177-3AD203B41FA5}">
                      <a16:colId xmlns:a16="http://schemas.microsoft.com/office/drawing/2014/main" val="336077975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Bilance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+</a:t>
                      </a:r>
                      <a:endParaRPr lang="en-US" sz="11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08072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1" u="none" strike="noStrike" dirty="0">
                          <a:effectLst/>
                        </a:rPr>
                        <a:t>Celá ČR 2016-2018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u="none" strike="noStrike" dirty="0">
                          <a:solidFill>
                            <a:srgbClr val="00B050"/>
                          </a:solidFill>
                          <a:effectLst/>
                        </a:rPr>
                        <a:t>116</a:t>
                      </a:r>
                      <a:endParaRPr lang="en-US" sz="11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B050"/>
                          </a:solidFill>
                          <a:effectLst/>
                          <a:latin typeface="+mn-lt"/>
                        </a:rPr>
                        <a:t>137</a:t>
                      </a:r>
                      <a:endParaRPr lang="en-US" sz="1100" b="1" i="0" u="none" strike="noStrike" dirty="0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21</a:t>
                      </a:r>
                      <a:endParaRPr lang="en-US" sz="11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6082128"/>
                  </a:ext>
                </a:extLst>
              </a:tr>
            </a:tbl>
          </a:graphicData>
        </a:graphic>
      </p:graphicFrame>
      <p:graphicFrame>
        <p:nvGraphicFramePr>
          <p:cNvPr id="29" name="Chart 17"/>
          <p:cNvGraphicFramePr/>
          <p:nvPr/>
        </p:nvGraphicFramePr>
        <p:xfrm>
          <a:off x="6024417" y="2054639"/>
          <a:ext cx="4401913" cy="37810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Rectangle 2"/>
          <p:cNvSpPr/>
          <p:nvPr/>
        </p:nvSpPr>
        <p:spPr>
          <a:xfrm>
            <a:off x="8700124" y="2270925"/>
            <a:ext cx="581891" cy="76787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5"/>
          <p:cNvSpPr/>
          <p:nvPr/>
        </p:nvSpPr>
        <p:spPr>
          <a:xfrm>
            <a:off x="1420192" y="748744"/>
            <a:ext cx="90833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Pct val="100000"/>
              <a:buFontTx/>
              <a:buNone/>
              <a:tabLst/>
              <a:defRPr/>
            </a:pPr>
            <a:r>
              <a:rPr kumimoji="0" lang="pl-PL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Analýza je provedena na úrovni jednotlivých adres zdravotnických zařízení (každé IČO poskytovatele může mít více adres) - ICO+PCZ+PCDP s uvedeným oborem ambulantní péče kardiologie </a:t>
            </a:r>
            <a:r>
              <a:rPr kumimoji="0" lang="en-US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/ </a:t>
            </a:r>
            <a:r>
              <a:rPr kumimoji="0" lang="cs-CZ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dětská kardiologie (bez ohledu na to, zda jde o samostatného ambulantního poskytovatele nebo součást nemocnice)</a:t>
            </a:r>
            <a:r>
              <a:rPr kumimoji="0" lang="pl-PL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. </a:t>
            </a:r>
            <a:endParaRPr kumimoji="0" lang="cs-CZ" sz="1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95561" y="795612"/>
            <a:ext cx="1224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NRPZS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3308262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798169" y="2023709"/>
          <a:ext cx="3859964" cy="38515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97142">
                  <a:extLst>
                    <a:ext uri="{9D8B030D-6E8A-4147-A177-3AD203B41FA5}">
                      <a16:colId xmlns:a16="http://schemas.microsoft.com/office/drawing/2014/main" val="406821776"/>
                    </a:ext>
                  </a:extLst>
                </a:gridCol>
                <a:gridCol w="342876">
                  <a:extLst>
                    <a:ext uri="{9D8B030D-6E8A-4147-A177-3AD203B41FA5}">
                      <a16:colId xmlns:a16="http://schemas.microsoft.com/office/drawing/2014/main" val="1683923342"/>
                    </a:ext>
                  </a:extLst>
                </a:gridCol>
                <a:gridCol w="219946">
                  <a:extLst>
                    <a:ext uri="{9D8B030D-6E8A-4147-A177-3AD203B41FA5}">
                      <a16:colId xmlns:a16="http://schemas.microsoft.com/office/drawing/2014/main" val="1539128207"/>
                    </a:ext>
                  </a:extLst>
                </a:gridCol>
              </a:tblGrid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B050"/>
                          </a:solidFill>
                          <a:effectLst/>
                          <a:latin typeface="+mj-lt"/>
                        </a:rPr>
                        <a:t>+</a:t>
                      </a:r>
                      <a:endParaRPr lang="en-US" sz="1400" b="1" i="0" u="none" strike="noStrike" dirty="0">
                        <a:solidFill>
                          <a:srgbClr val="00B05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FF0000"/>
                          </a:solidFill>
                          <a:effectLst/>
                          <a:latin typeface="+mj-lt"/>
                        </a:rPr>
                        <a:t>-</a:t>
                      </a:r>
                      <a:endParaRPr lang="en-US" sz="1400" b="1" i="0" u="none" strike="noStrike" dirty="0">
                        <a:solidFill>
                          <a:srgbClr val="FF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37677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2095132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98671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70582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77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41717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96391307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123812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9135602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2139054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1063919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555381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442789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2101001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098580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538628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>
                        <a:solidFill>
                          <a:srgbClr val="00B05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000" b="0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5075863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6307936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6663841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6944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444710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879934"/>
                  </a:ext>
                </a:extLst>
              </a:tr>
              <a:tr h="172794"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b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B05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620" marR="7620" marT="7620" marB="0" anchor="ctr"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00267646"/>
                  </a:ext>
                </a:extLst>
              </a:tr>
            </a:tbl>
          </a:graphicData>
        </a:graphic>
      </p:graphicFrame>
      <p:graphicFrame>
        <p:nvGraphicFramePr>
          <p:cNvPr id="15" name="Chart 6"/>
          <p:cNvGraphicFramePr/>
          <p:nvPr/>
        </p:nvGraphicFramePr>
        <p:xfrm>
          <a:off x="725718" y="1923527"/>
          <a:ext cx="3527682" cy="40819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5561" y="147540"/>
            <a:ext cx="9227127" cy="648072"/>
          </a:xfrm>
        </p:spPr>
        <p:txBody>
          <a:bodyPr>
            <a:normAutofit fontScale="90000"/>
          </a:bodyPr>
          <a:lstStyle/>
          <a:p>
            <a:r>
              <a:rPr lang="cs-CZ" sz="2700" dirty="0"/>
              <a:t>Dynamika počtu míst poskytování zdravotních služeb v roce 2019-2023 </a:t>
            </a:r>
            <a:br>
              <a:rPr lang="cs-CZ" sz="2700" dirty="0"/>
            </a:br>
            <a:r>
              <a:rPr lang="en-US" sz="1800" dirty="0"/>
              <a:t>O</a:t>
            </a:r>
            <a:r>
              <a:rPr lang="cs-CZ" sz="1800" dirty="0"/>
              <a:t>bor kardiologie </a:t>
            </a:r>
            <a:r>
              <a:rPr lang="en-US" sz="1800" dirty="0"/>
              <a:t>&amp;</a:t>
            </a:r>
            <a:r>
              <a:rPr lang="cs-CZ" sz="1800" dirty="0"/>
              <a:t> dětská kardiologie: uzavřená data k 31. 12. 2023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27305" y="1465539"/>
            <a:ext cx="39039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bilance počtu míst PZS v letech 2019-2023</a:t>
            </a:r>
          </a:p>
        </p:txBody>
      </p:sp>
      <p:sp>
        <p:nvSpPr>
          <p:cNvPr id="18" name="TextBox 8"/>
          <p:cNvSpPr txBox="1"/>
          <p:nvPr/>
        </p:nvSpPr>
        <p:spPr>
          <a:xfrm>
            <a:off x="711938" y="4626398"/>
            <a:ext cx="10711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velikosti sídla</a:t>
            </a:r>
          </a:p>
        </p:txBody>
      </p:sp>
      <p:sp>
        <p:nvSpPr>
          <p:cNvPr id="21" name="TextBox 8"/>
          <p:cNvSpPr txBox="1"/>
          <p:nvPr/>
        </p:nvSpPr>
        <p:spPr>
          <a:xfrm>
            <a:off x="714709" y="2010664"/>
            <a:ext cx="6399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kraje</a:t>
            </a:r>
          </a:p>
        </p:txBody>
      </p:sp>
      <p:sp>
        <p:nvSpPr>
          <p:cNvPr id="24" name="Rectangle 5"/>
          <p:cNvSpPr/>
          <p:nvPr/>
        </p:nvSpPr>
        <p:spPr>
          <a:xfrm>
            <a:off x="1420192" y="748744"/>
            <a:ext cx="908332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Pct val="100000"/>
              <a:buFontTx/>
              <a:buNone/>
              <a:tabLst/>
              <a:defRPr/>
            </a:pPr>
            <a:r>
              <a:rPr kumimoji="0" lang="pl-PL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Analýza je provedena na úrovni jednotlivých adres zdravotnických zařízení (každé IČO poskytovatele může mít více adres) - ICO+PCZ+PCDP s uvedeným oborem ambulantní péče kardiologie </a:t>
            </a:r>
            <a:r>
              <a:rPr kumimoji="0" lang="en-US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/ </a:t>
            </a:r>
            <a:r>
              <a:rPr kumimoji="0" lang="cs-CZ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dětská kardiologie (bez ohledu na to, zda jde o samostatného ambulantního poskytovatele nebo součást nemocnice)</a:t>
            </a:r>
            <a:r>
              <a:rPr kumimoji="0" lang="pl-PL" altLang="cs-CZ" sz="1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. </a:t>
            </a:r>
            <a:endParaRPr kumimoji="0" lang="cs-CZ" sz="10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95561" y="795612"/>
            <a:ext cx="12246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NRPZS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0A3B8254-BD0B-BF18-A215-DE9C095815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52557" y="1923527"/>
            <a:ext cx="6591876" cy="4016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916956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57B43D96-AA8E-5C57-CC41-3ABF8EAE40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588" y="231664"/>
            <a:ext cx="4328002" cy="2635823"/>
          </a:xfrm>
        </p:spPr>
        <p:txBody>
          <a:bodyPr>
            <a:normAutofit/>
          </a:bodyPr>
          <a:lstStyle/>
          <a:p>
            <a:r>
              <a:rPr lang="cs-CZ" dirty="0"/>
              <a:t>Kardiologové na milion obyvatel v členských zemích Evropské kardiologické společnosti v roce 2023.</a:t>
            </a:r>
          </a:p>
        </p:txBody>
      </p:sp>
      <p:pic>
        <p:nvPicPr>
          <p:cNvPr id="5" name="Picture 4" descr="Oxford University Press">
            <a:extLst>
              <a:ext uri="{FF2B5EF4-FFF2-40B4-BE49-F238E27FC236}">
                <a16:creationId xmlns:a16="http://schemas.microsoft.com/office/drawing/2014/main" id="{489FCC1A-3CCB-1919-2691-EE3D3AA729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82514" y="6381860"/>
            <a:ext cx="1058862" cy="244475"/>
          </a:xfrm>
          <a:prstGeom prst="rect">
            <a:avLst/>
          </a:prstGeom>
          <a:noFill/>
          <a:ln>
            <a:noFill/>
            <a:miter lim="800000"/>
          </a:ln>
        </p:spPr>
      </p:pic>
      <p:pic>
        <p:nvPicPr>
          <p:cNvPr id="7" name="New picture">
            <a:extLst>
              <a:ext uri="{FF2B5EF4-FFF2-40B4-BE49-F238E27FC236}">
                <a16:creationId xmlns:a16="http://schemas.microsoft.com/office/drawing/2014/main" id="{5728BB5E-803F-7A37-8EC4-FB1CE1828E6E}"/>
              </a:ext>
            </a:extLst>
          </p:cNvPr>
          <p:cNvPicPr/>
          <p:nvPr/>
        </p:nvPicPr>
        <p:blipFill>
          <a:blip r:embed="rId3"/>
          <a:stretch>
            <a:fillRect/>
          </a:stretch>
        </p:blipFill>
        <p:spPr>
          <a:xfrm>
            <a:off x="357693" y="6259623"/>
            <a:ext cx="1121558" cy="508000"/>
          </a:xfrm>
          <a:prstGeom prst="rect">
            <a:avLst/>
          </a:prstGeom>
        </p:spPr>
      </p:pic>
      <p:sp>
        <p:nvSpPr>
          <p:cNvPr id="8" name="AutoShape 2" descr="Cardiologists total and proportion of female cardiologists (%) per million people in European Society of Cardiology member countries. (UK, United Kingdom; BiH, Bosnia and Herzegovina)">
            <a:extLst>
              <a:ext uri="{FF2B5EF4-FFF2-40B4-BE49-F238E27FC236}">
                <a16:creationId xmlns:a16="http://schemas.microsoft.com/office/drawing/2014/main" id="{1E7AD055-FD1B-3958-DD7F-BCF8E9892CA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utoShape 4">
            <a:extLst>
              <a:ext uri="{FF2B5EF4-FFF2-40B4-BE49-F238E27FC236}">
                <a16:creationId xmlns:a16="http://schemas.microsoft.com/office/drawing/2014/main" id="{43D395C2-3828-A43C-A135-69CFDFF926E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AutoShape 6">
            <a:extLst>
              <a:ext uri="{FF2B5EF4-FFF2-40B4-BE49-F238E27FC236}">
                <a16:creationId xmlns:a16="http://schemas.microsoft.com/office/drawing/2014/main" id="{5842AC34-919D-D238-47CA-0ECA4CE4EA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248400" y="35814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6" name="Obrázek 15">
            <a:extLst>
              <a:ext uri="{FF2B5EF4-FFF2-40B4-BE49-F238E27FC236}">
                <a16:creationId xmlns:a16="http://schemas.microsoft.com/office/drawing/2014/main" id="{B427E148-0EB4-B59E-64A1-36C3F8E9B2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88588" y="115409"/>
            <a:ext cx="5416546" cy="6648636"/>
          </a:xfrm>
          <a:prstGeom prst="rect">
            <a:avLst/>
          </a:prstGeom>
        </p:spPr>
      </p:pic>
      <p:cxnSp>
        <p:nvCxnSpPr>
          <p:cNvPr id="18" name="Přímá spojnice 17">
            <a:extLst>
              <a:ext uri="{FF2B5EF4-FFF2-40B4-BE49-F238E27FC236}">
                <a16:creationId xmlns:a16="http://schemas.microsoft.com/office/drawing/2014/main" id="{8643D0E5-8900-D8E4-7804-C8E879F72A55}"/>
              </a:ext>
            </a:extLst>
          </p:cNvPr>
          <p:cNvCxnSpPr>
            <a:cxnSpLocks/>
          </p:cNvCxnSpPr>
          <p:nvPr/>
        </p:nvCxnSpPr>
        <p:spPr>
          <a:xfrm>
            <a:off x="4870290" y="3815104"/>
            <a:ext cx="133165" cy="0"/>
          </a:xfrm>
          <a:prstGeom prst="line">
            <a:avLst/>
          </a:prstGeom>
          <a:ln w="762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20" name="Přímá spojnice 19">
            <a:extLst>
              <a:ext uri="{FF2B5EF4-FFF2-40B4-BE49-F238E27FC236}">
                <a16:creationId xmlns:a16="http://schemas.microsoft.com/office/drawing/2014/main" id="{59E3D4BE-3FD6-0B15-EBAC-89024DD4C7DC}"/>
              </a:ext>
            </a:extLst>
          </p:cNvPr>
          <p:cNvCxnSpPr>
            <a:cxnSpLocks/>
          </p:cNvCxnSpPr>
          <p:nvPr/>
        </p:nvCxnSpPr>
        <p:spPr>
          <a:xfrm>
            <a:off x="7415370" y="2552700"/>
            <a:ext cx="133165" cy="0"/>
          </a:xfrm>
          <a:prstGeom prst="line">
            <a:avLst/>
          </a:prstGeom>
          <a:ln w="76200"/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34D5E217-9090-05F3-8E10-7CB920686386}"/>
              </a:ext>
            </a:extLst>
          </p:cNvPr>
          <p:cNvSpPr txBox="1"/>
          <p:nvPr/>
        </p:nvSpPr>
        <p:spPr>
          <a:xfrm>
            <a:off x="848130" y="3470511"/>
            <a:ext cx="233482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/>
              </a:rPr>
              <a:t>European Society of Cardiology: the 2023 Atlas of Cardiovascular Disease Statistics | European Heart Journal | Oxford Academic (oup.com)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518956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Obrázek 14" descr="Obsah obrázku text, mapa, diagram, atlas&#10;&#10;Popis byl vytvořen automaticky">
            <a:extLst>
              <a:ext uri="{FF2B5EF4-FFF2-40B4-BE49-F238E27FC236}">
                <a16:creationId xmlns:a16="http://schemas.microsoft.com/office/drawing/2014/main" id="{8C915B67-ECC0-204C-9948-6B0466A1097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0799" y="1650036"/>
            <a:ext cx="7528265" cy="449233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14300" y="142133"/>
            <a:ext cx="12077699" cy="832353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Lékaři na pracovištích s odborností kardiologie</a:t>
            </a: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0345B64F-B4C6-9EDF-F8D7-5F02A70DF944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graphicFrame>
        <p:nvGraphicFramePr>
          <p:cNvPr id="7" name="Table 102">
            <a:extLst>
              <a:ext uri="{FF2B5EF4-FFF2-40B4-BE49-F238E27FC236}">
                <a16:creationId xmlns:a16="http://schemas.microsoft.com/office/drawing/2014/main" id="{16E91B9F-FD7A-4DA8-AFEB-B6560911D2E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1879367" y="1720233"/>
          <a:ext cx="2980425" cy="4677105"/>
        </p:xfrm>
        <a:graphic>
          <a:graphicData uri="http://schemas.openxmlformats.org/drawingml/2006/table">
            <a:tbl>
              <a:tblPr/>
              <a:tblGrid>
                <a:gridCol w="2980425">
                  <a:extLst>
                    <a:ext uri="{9D8B030D-6E8A-4147-A177-3AD203B41FA5}">
                      <a16:colId xmlns:a16="http://schemas.microsoft.com/office/drawing/2014/main" val="443435937"/>
                    </a:ext>
                  </a:extLst>
                </a:gridCol>
              </a:tblGrid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245,4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392882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107,0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8690244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103,4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2212880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795,4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220680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30,6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8786691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06757497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5760421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30,1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9065343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893233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4872391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64743978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9572122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78288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8007777"/>
                  </a:ext>
                </a:extLst>
              </a:tr>
              <a:tr h="311807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44,0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9417562"/>
                  </a:ext>
                </a:extLst>
              </a:tr>
            </a:tbl>
          </a:graphicData>
        </a:graphic>
      </p:graphicFrame>
      <p:graphicFrame>
        <p:nvGraphicFramePr>
          <p:cNvPr id="8" name="Chart 16">
            <a:extLst>
              <a:ext uri="{FF2B5EF4-FFF2-40B4-BE49-F238E27FC236}">
                <a16:creationId xmlns:a16="http://schemas.microsoft.com/office/drawing/2014/main" id="{131786E0-AC77-F24A-6A63-03ECBDC6396A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102936" y="1282694"/>
          <a:ext cx="4230826" cy="5548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9" name="TextBox 103">
            <a:extLst>
              <a:ext uri="{FF2B5EF4-FFF2-40B4-BE49-F238E27FC236}">
                <a16:creationId xmlns:a16="http://schemas.microsoft.com/office/drawing/2014/main" id="{D6D9C035-D667-A291-5FA0-AA3C5802AD6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339673" y="1157934"/>
            <a:ext cx="80443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Suma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úvazků</a:t>
            </a:r>
            <a:endParaRPr kumimoji="0" lang="en-US" sz="11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03">
            <a:extLst>
              <a:ext uri="{FF2B5EF4-FFF2-40B4-BE49-F238E27FC236}">
                <a16:creationId xmlns:a16="http://schemas.microsoft.com/office/drawing/2014/main" id="{8B7CA6C1-3116-2281-4150-53BAA44585D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594211" y="1180964"/>
            <a:ext cx="26598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Suma 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úvazků</a:t>
            </a: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</a:t>
            </a:r>
            <a:r>
              <a:rPr kumimoji="0" lang="cs-CZ" sz="1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yvatel</a:t>
            </a: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923048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3736" y="125866"/>
            <a:ext cx="12077699" cy="832353"/>
          </a:xfrm>
        </p:spPr>
        <p:txBody>
          <a:bodyPr>
            <a:normAutofit/>
          </a:bodyPr>
          <a:lstStyle/>
          <a:p>
            <a:r>
              <a:rPr lang="cs-CZ" sz="2800" dirty="0"/>
              <a:t>Celkový přehled počtů lékařů se specializací v kardiologii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FA7F3100-0E95-AA22-BECC-3F5216606FB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507998" y="1257141"/>
          <a:ext cx="10369550" cy="32573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08818">
                  <a:extLst>
                    <a:ext uri="{9D8B030D-6E8A-4147-A177-3AD203B41FA5}">
                      <a16:colId xmlns:a16="http://schemas.microsoft.com/office/drawing/2014/main" val="2211910911"/>
                    </a:ext>
                  </a:extLst>
                </a:gridCol>
                <a:gridCol w="2015183">
                  <a:extLst>
                    <a:ext uri="{9D8B030D-6E8A-4147-A177-3AD203B41FA5}">
                      <a16:colId xmlns:a16="http://schemas.microsoft.com/office/drawing/2014/main" val="463678284"/>
                    </a:ext>
                  </a:extLst>
                </a:gridCol>
                <a:gridCol w="2015183">
                  <a:extLst>
                    <a:ext uri="{9D8B030D-6E8A-4147-A177-3AD203B41FA5}">
                      <a16:colId xmlns:a16="http://schemas.microsoft.com/office/drawing/2014/main" val="834897547"/>
                    </a:ext>
                  </a:extLst>
                </a:gridCol>
                <a:gridCol w="2015183">
                  <a:extLst>
                    <a:ext uri="{9D8B030D-6E8A-4147-A177-3AD203B41FA5}">
                      <a16:colId xmlns:a16="http://schemas.microsoft.com/office/drawing/2014/main" val="2547890121"/>
                    </a:ext>
                  </a:extLst>
                </a:gridCol>
                <a:gridCol w="2015183">
                  <a:extLst>
                    <a:ext uri="{9D8B030D-6E8A-4147-A177-3AD203B41FA5}">
                      <a16:colId xmlns:a16="http://schemas.microsoft.com/office/drawing/2014/main" val="1823871674"/>
                    </a:ext>
                  </a:extLst>
                </a:gridCol>
              </a:tblGrid>
              <a:tr h="1617423">
                <a:tc>
                  <a:txBody>
                    <a:bodyPr/>
                    <a:lstStyle/>
                    <a:p>
                      <a:endParaRPr lang="cs-CZ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dirty="0"/>
                        <a:t>Počet osob se specializací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dirty="0"/>
                        <a:t>Počet osob s více specializacemi v kardiologii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dirty="0"/>
                        <a:t>Počet aktivních lékařů se specializací**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dirty="0"/>
                        <a:t>Počet aktivních lékařů</a:t>
                      </a:r>
                    </a:p>
                    <a:p>
                      <a:pPr algn="ctr"/>
                      <a:r>
                        <a:rPr lang="cs-CZ" dirty="0"/>
                        <a:t>s více specializacemi v kardiologii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75466002"/>
                  </a:ext>
                </a:extLst>
              </a:tr>
              <a:tr h="40997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Kardiolog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  <a:endParaRPr lang="cs-CZ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  <a:endParaRPr lang="cs-CZ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182170332"/>
                  </a:ext>
                </a:extLst>
              </a:tr>
              <a:tr h="40997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Kardiochirurg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  <a:endParaRPr lang="cs-CZ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  <a:endParaRPr lang="cs-CZ" sz="18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  <a:endParaRPr lang="cs-CZ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61615972"/>
                  </a:ext>
                </a:extLst>
              </a:tr>
              <a:tr h="40997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Dětský kardiolog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  <a:endParaRPr lang="cs-CZ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  <a:endParaRPr lang="cs-CZ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27871125"/>
                  </a:ext>
                </a:extLst>
              </a:tr>
              <a:tr h="40997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CELKEM*</a:t>
                      </a:r>
                      <a:endParaRPr lang="en-US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2 159</a:t>
                      </a:r>
                      <a:endParaRPr lang="cs-CZ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2</a:t>
                      </a:r>
                      <a:endParaRPr lang="cs-CZ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1 231</a:t>
                      </a:r>
                      <a:endParaRPr lang="cs-CZ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/>
                        <a:t>2</a:t>
                      </a:r>
                      <a:endParaRPr lang="cs-CZ" b="1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64712101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21C63227-D768-84CB-AEF6-52A3DE9B816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07998" y="4612441"/>
            <a:ext cx="9836150" cy="8803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jedna osoba může mít více specializací v kardiologii, v celkovém počtu je zahrnuta pouze jednou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** lékař se získanou specializací nemusí pracovat v daném oboru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0345B64F-B4C6-9EDF-F8D7-5F02A70DF944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2223116651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DE18C84-9147-44D4-DD02-B5A699C71328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74588" y="276357"/>
            <a:ext cx="12077699" cy="543363"/>
          </a:xfrm>
        </p:spPr>
        <p:txBody>
          <a:bodyPr>
            <a:normAutofit/>
          </a:bodyPr>
          <a:lstStyle/>
          <a:p>
            <a:r>
              <a:rPr lang="cs-CZ" sz="2800" dirty="0"/>
              <a:t>Celkový počet aktivních lékařů s certifikovaným kurzem</a:t>
            </a: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D7CAF9C2-98BF-B670-8202-1D45E34754BB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k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0DDE6602-39B6-B4C1-222D-6A4E559933E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773402" y="4174291"/>
            <a:ext cx="1040894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Kromě lékařů s evidovanou specializací v daném oboru jsou v NRZP evidováni lékaři pouze s certifikovaným kurzem v daném oboru bez další evidované získané či uznané specializace.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Lékaři pouze s certifikovaným kurzem nejsou zahrnuti do dalších analýz.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6" name="Tabulka 4">
            <a:extLst>
              <a:ext uri="{FF2B5EF4-FFF2-40B4-BE49-F238E27FC236}">
                <a16:creationId xmlns:a16="http://schemas.microsoft.com/office/drawing/2014/main" id="{78494ABB-5B18-C1CC-A3EA-92434851B279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872077" y="1541283"/>
          <a:ext cx="7273928" cy="250523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85266">
                  <a:extLst>
                    <a:ext uri="{9D8B030D-6E8A-4147-A177-3AD203B41FA5}">
                      <a16:colId xmlns:a16="http://schemas.microsoft.com/office/drawing/2014/main" val="2211910911"/>
                    </a:ext>
                  </a:extLst>
                </a:gridCol>
                <a:gridCol w="2694331">
                  <a:extLst>
                    <a:ext uri="{9D8B030D-6E8A-4147-A177-3AD203B41FA5}">
                      <a16:colId xmlns:a16="http://schemas.microsoft.com/office/drawing/2014/main" val="463678284"/>
                    </a:ext>
                  </a:extLst>
                </a:gridCol>
                <a:gridCol w="2694331">
                  <a:extLst>
                    <a:ext uri="{9D8B030D-6E8A-4147-A177-3AD203B41FA5}">
                      <a16:colId xmlns:a16="http://schemas.microsoft.com/office/drawing/2014/main" val="834897547"/>
                    </a:ext>
                  </a:extLst>
                </a:gridCol>
              </a:tblGrid>
              <a:tr h="100833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u="none" strike="noStrike" dirty="0">
                          <a:effectLst/>
                        </a:rPr>
                        <a:t>Obor</a:t>
                      </a:r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u="none" strike="noStrike" dirty="0">
                          <a:effectLst/>
                        </a:rPr>
                        <a:t>Počet aktivních lékařů se získanou nebo uznanou specializací</a:t>
                      </a:r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u="none" strike="noStrike" dirty="0">
                          <a:effectLst/>
                        </a:rPr>
                        <a:t>Počet lékařů pouze s certifikovaným kurzem bez evidované specializace</a:t>
                      </a:r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75466002"/>
                  </a:ext>
                </a:extLst>
              </a:tr>
              <a:tr h="4989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Kardiolog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u="none" strike="noStrike" dirty="0">
                          <a:effectLst/>
                        </a:rPr>
                        <a:t>2</a:t>
                      </a:r>
                      <a:r>
                        <a:rPr lang="en-US" sz="1600" b="1" u="none" strike="noStrike" dirty="0">
                          <a:effectLst/>
                        </a:rPr>
                        <a:t>0</a:t>
                      </a:r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182170332"/>
                  </a:ext>
                </a:extLst>
              </a:tr>
              <a:tr h="4989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Kardiochirurg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61615972"/>
                  </a:ext>
                </a:extLst>
              </a:tr>
              <a:tr h="49896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Dětský kardiolog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u="none" strike="noStrike" dirty="0">
                          <a:effectLst/>
                        </a:rPr>
                        <a:t>2</a:t>
                      </a:r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1278711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8048450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14300" y="142133"/>
            <a:ext cx="12077699" cy="832353"/>
          </a:xfrm>
        </p:spPr>
        <p:txBody>
          <a:bodyPr>
            <a:normAutofit/>
          </a:bodyPr>
          <a:lstStyle/>
          <a:p>
            <a:r>
              <a:rPr lang="cs-CZ" sz="2800" dirty="0"/>
              <a:t>Specializace „Kardiologie“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0165C78F-A5F0-1DFA-7894-6D4952A7CC22}"/>
              </a:ext>
            </a:extLst>
          </p:cNvPr>
          <p:cNvSpPr/>
          <p:nvPr/>
        </p:nvSpPr>
        <p:spPr>
          <a:xfrm>
            <a:off x="620327" y="3718095"/>
            <a:ext cx="79050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Počty získaných specializací </a:t>
            </a:r>
          </a:p>
        </p:txBody>
      </p:sp>
      <p:graphicFrame>
        <p:nvGraphicFramePr>
          <p:cNvPr id="10" name="Tabulka 9">
            <a:extLst>
              <a:ext uri="{FF2B5EF4-FFF2-40B4-BE49-F238E27FC236}">
                <a16:creationId xmlns:a16="http://schemas.microsoft.com/office/drawing/2014/main" id="{A2FBBFA0-E423-2FE9-5E39-513963B73A28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620327" y="4118205"/>
          <a:ext cx="10663191" cy="221904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05942">
                  <a:extLst>
                    <a:ext uri="{9D8B030D-6E8A-4147-A177-3AD203B41FA5}">
                      <a16:colId xmlns:a16="http://schemas.microsoft.com/office/drawing/2014/main" val="378567012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892889830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247910858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292436354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1955033507"/>
                    </a:ext>
                  </a:extLst>
                </a:gridCol>
                <a:gridCol w="803583">
                  <a:extLst>
                    <a:ext uri="{9D8B030D-6E8A-4147-A177-3AD203B41FA5}">
                      <a16:colId xmlns:a16="http://schemas.microsoft.com/office/drawing/2014/main" val="2091558807"/>
                    </a:ext>
                  </a:extLst>
                </a:gridCol>
                <a:gridCol w="901981">
                  <a:extLst>
                    <a:ext uri="{9D8B030D-6E8A-4147-A177-3AD203B41FA5}">
                      <a16:colId xmlns:a16="http://schemas.microsoft.com/office/drawing/2014/main" val="271645946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064028076"/>
                    </a:ext>
                  </a:extLst>
                </a:gridCol>
                <a:gridCol w="883702">
                  <a:extLst>
                    <a:ext uri="{9D8B030D-6E8A-4147-A177-3AD203B41FA5}">
                      <a16:colId xmlns:a16="http://schemas.microsoft.com/office/drawing/2014/main" val="1585728044"/>
                    </a:ext>
                  </a:extLst>
                </a:gridCol>
                <a:gridCol w="833479">
                  <a:extLst>
                    <a:ext uri="{9D8B030D-6E8A-4147-A177-3AD203B41FA5}">
                      <a16:colId xmlns:a16="http://schemas.microsoft.com/office/drawing/2014/main" val="3159787979"/>
                    </a:ext>
                  </a:extLst>
                </a:gridCol>
              </a:tblGrid>
              <a:tr h="268062">
                <a:tc>
                  <a:txBody>
                    <a:bodyPr/>
                    <a:lstStyle/>
                    <a:p>
                      <a:pPr algn="ctr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2020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2021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666591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 dirty="0">
                          <a:effectLst/>
                        </a:rPr>
                        <a:t>Muži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6488145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>
                          <a:effectLst/>
                        </a:rPr>
                        <a:t>Ženy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17752644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280222668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pl-PL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- z toho </a:t>
                      </a:r>
                      <a:r>
                        <a:rPr lang="en-US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nastoupilo</a:t>
                      </a:r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do zaměstnání ve zdravotnictví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48488294"/>
                  </a:ext>
                </a:extLst>
              </a:tr>
              <a:tr h="22913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95,5%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91,7%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0287351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- z toho nastoupilo do zaměstnání  na odbornost pracoviště „Kardiologie“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18044839"/>
                  </a:ext>
                </a:extLst>
              </a:tr>
              <a:tr h="26806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92,9%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93,2%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65,6%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81,3%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973173637"/>
                  </a:ext>
                </a:extLst>
              </a:tr>
            </a:tbl>
          </a:graphicData>
        </a:graphic>
      </p:graphicFrame>
      <p:sp>
        <p:nvSpPr>
          <p:cNvPr id="11" name="TextBox 6">
            <a:extLst>
              <a:ext uri="{FF2B5EF4-FFF2-40B4-BE49-F238E27FC236}">
                <a16:creationId xmlns:a16="http://schemas.microsoft.com/office/drawing/2014/main" id="{13B936D9-F54B-F50F-8CA0-D5F462039B0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C781EBA8-4877-2DA9-092A-18B69C01645C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20327" y="1332093"/>
          <a:ext cx="6227064" cy="21244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87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346161286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506437493"/>
                    </a:ext>
                  </a:extLst>
                </a:gridCol>
              </a:tblGrid>
              <a:tr h="248641">
                <a:tc>
                  <a:txBody>
                    <a:bodyPr/>
                    <a:lstStyle/>
                    <a:p>
                      <a:pPr algn="l" fontAlgn="b"/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i="1" u="none" strike="noStrike" dirty="0">
                          <a:effectLst/>
                        </a:rPr>
                        <a:t>N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Úvazky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1917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Celkový počet lékařů na pracovišti s odborností kardiologie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1 141,7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0" u="none" strike="noStrike" dirty="0">
                          <a:effectLst/>
                        </a:rPr>
                        <a:t> - z toho lékaři se specializací kardiologie</a:t>
                      </a:r>
                      <a:endParaRPr lang="cs-CZ" sz="1600" b="0" i="0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1 044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64,6%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795,4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851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L1+L2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L3 s jinou specializací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20,5%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273472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adpis 8"/>
          <p:cNvSpPr>
            <a:spLocks noGrp="1"/>
          </p:cNvSpPr>
          <p:nvPr>
            <p:ph type="title"/>
          </p:nvPr>
        </p:nvSpPr>
        <p:spPr>
          <a:xfrm>
            <a:off x="58406" y="229036"/>
            <a:ext cx="11791740" cy="569598"/>
          </a:xfrm>
        </p:spPr>
        <p:txBody>
          <a:bodyPr anchor="t"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Počty nově získaných specializovaných odborností Kardiolog</a:t>
            </a:r>
          </a:p>
        </p:txBody>
      </p:sp>
      <p:sp>
        <p:nvSpPr>
          <p:cNvPr id="7" name="Obdélník 6"/>
          <p:cNvSpPr/>
          <p:nvPr>
            <p:custDataLst>
              <p:tags r:id="rId1"/>
            </p:custDataLst>
          </p:nvPr>
        </p:nvSpPr>
        <p:spPr>
          <a:xfrm>
            <a:off x="1804291" y="6596390"/>
            <a:ext cx="81865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(NR-ZP)+NRHZS, stav 3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graphicFrame>
        <p:nvGraphicFramePr>
          <p:cNvPr id="14" name="Graf 13"/>
          <p:cNvGraphicFramePr/>
          <p:nvPr>
            <p:custDataLst>
              <p:tags r:id="rId2"/>
            </p:custDataLst>
          </p:nvPr>
        </p:nvGraphicFramePr>
        <p:xfrm>
          <a:off x="859745" y="779903"/>
          <a:ext cx="8711310" cy="37896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" name="Obdélník 15"/>
          <p:cNvSpPr/>
          <p:nvPr>
            <p:custDataLst>
              <p:tags r:id="rId3"/>
            </p:custDataLst>
          </p:nvPr>
        </p:nvSpPr>
        <p:spPr>
          <a:xfrm>
            <a:off x="245875" y="859958"/>
            <a:ext cx="61387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</a:t>
            </a:r>
          </a:p>
        </p:txBody>
      </p:sp>
      <p:sp>
        <p:nvSpPr>
          <p:cNvPr id="20" name="Obdélník 19"/>
          <p:cNvSpPr/>
          <p:nvPr/>
        </p:nvSpPr>
        <p:spPr>
          <a:xfrm>
            <a:off x="9313373" y="4270086"/>
            <a:ext cx="4256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8E73C35E-281B-2CF4-9FC0-94FCD5653145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58406" y="4523398"/>
          <a:ext cx="11891009" cy="210556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17519">
                  <a:extLst>
                    <a:ext uri="{9D8B030D-6E8A-4147-A177-3AD203B41FA5}">
                      <a16:colId xmlns:a16="http://schemas.microsoft.com/office/drawing/2014/main" val="3785670121"/>
                    </a:ext>
                  </a:extLst>
                </a:gridCol>
                <a:gridCol w="1033272">
                  <a:extLst>
                    <a:ext uri="{9D8B030D-6E8A-4147-A177-3AD203B41FA5}">
                      <a16:colId xmlns:a16="http://schemas.microsoft.com/office/drawing/2014/main" val="1892889830"/>
                    </a:ext>
                  </a:extLst>
                </a:gridCol>
                <a:gridCol w="978408">
                  <a:extLst>
                    <a:ext uri="{9D8B030D-6E8A-4147-A177-3AD203B41FA5}">
                      <a16:colId xmlns:a16="http://schemas.microsoft.com/office/drawing/2014/main" val="2479108581"/>
                    </a:ext>
                  </a:extLst>
                </a:gridCol>
                <a:gridCol w="1033272">
                  <a:extLst>
                    <a:ext uri="{9D8B030D-6E8A-4147-A177-3AD203B41FA5}">
                      <a16:colId xmlns:a16="http://schemas.microsoft.com/office/drawing/2014/main" val="292436354"/>
                    </a:ext>
                  </a:extLst>
                </a:gridCol>
                <a:gridCol w="978408">
                  <a:extLst>
                    <a:ext uri="{9D8B030D-6E8A-4147-A177-3AD203B41FA5}">
                      <a16:colId xmlns:a16="http://schemas.microsoft.com/office/drawing/2014/main" val="1955033507"/>
                    </a:ext>
                  </a:extLst>
                </a:gridCol>
                <a:gridCol w="896112">
                  <a:extLst>
                    <a:ext uri="{9D8B030D-6E8A-4147-A177-3AD203B41FA5}">
                      <a16:colId xmlns:a16="http://schemas.microsoft.com/office/drawing/2014/main" val="2091558807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2716459461"/>
                    </a:ext>
                  </a:extLst>
                </a:gridCol>
                <a:gridCol w="1033272">
                  <a:extLst>
                    <a:ext uri="{9D8B030D-6E8A-4147-A177-3AD203B41FA5}">
                      <a16:colId xmlns:a16="http://schemas.microsoft.com/office/drawing/2014/main" val="1064028076"/>
                    </a:ext>
                  </a:extLst>
                </a:gridCol>
                <a:gridCol w="985456">
                  <a:extLst>
                    <a:ext uri="{9D8B030D-6E8A-4147-A177-3AD203B41FA5}">
                      <a16:colId xmlns:a16="http://schemas.microsoft.com/office/drawing/2014/main" val="1585728044"/>
                    </a:ext>
                  </a:extLst>
                </a:gridCol>
                <a:gridCol w="929450">
                  <a:extLst>
                    <a:ext uri="{9D8B030D-6E8A-4147-A177-3AD203B41FA5}">
                      <a16:colId xmlns:a16="http://schemas.microsoft.com/office/drawing/2014/main" val="3159787979"/>
                    </a:ext>
                  </a:extLst>
                </a:gridCol>
              </a:tblGrid>
              <a:tr h="268062">
                <a:tc>
                  <a:txBody>
                    <a:bodyPr/>
                    <a:lstStyle/>
                    <a:p>
                      <a:pPr algn="ctr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2020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2021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666591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 dirty="0">
                          <a:effectLst/>
                        </a:rPr>
                        <a:t>Muži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6488145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>
                          <a:effectLst/>
                        </a:rPr>
                        <a:t>Ženy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17752644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280222668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pl-PL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- z toho </a:t>
                      </a:r>
                      <a:r>
                        <a:rPr lang="en-US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nastoupilo</a:t>
                      </a:r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do zaměstnání ve zdravotnictví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48488294"/>
                  </a:ext>
                </a:extLst>
              </a:tr>
              <a:tr h="22913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95,5%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91,7%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0287351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- z toho nastoupilo do zaměstnání  na odbornost pracoviště „Kardiologie“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18044839"/>
                  </a:ext>
                </a:extLst>
              </a:tr>
              <a:tr h="26806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92,9%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93,2%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65,6%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83,3%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81,3%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973173637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88D98A5E-EFDB-B1A6-A829-7981200762F3}"/>
              </a:ext>
            </a:extLst>
          </p:cNvPr>
          <p:cNvSpPr txBox="1"/>
          <p:nvPr/>
        </p:nvSpPr>
        <p:spPr>
          <a:xfrm>
            <a:off x="9850309" y="1036380"/>
            <a:ext cx="209581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průměr: 40 absolventů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Až 9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 nastupuje do zdravotnické praxe</a:t>
            </a:r>
          </a:p>
        </p:txBody>
      </p:sp>
    </p:spTree>
    <p:extLst>
      <p:ext uri="{BB962C8B-B14F-4D97-AF65-F5344CB8AC3E}">
        <p14:creationId xmlns:p14="http://schemas.microsoft.com/office/powerpoint/2010/main" val="279739425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0A1CDC4-F04F-3246-3339-0C6A5BD30C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1" y="36637"/>
            <a:ext cx="12077699" cy="832353"/>
          </a:xfrm>
        </p:spPr>
        <p:txBody>
          <a:bodyPr>
            <a:norm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  <a:cs typeface="Arial" panose="020B0604020202020204" pitchFamily="34" charset="0"/>
              </a:rPr>
              <a:t>Věk a pohlaví aktivních kardiologů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B1D4E12-DE47-488A-68DB-DC96E5E2B4E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3028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CD04CE4C-5E8F-DD01-B864-72DE15774E6E}"/>
              </a:ext>
            </a:extLst>
          </p:cNvPr>
          <p:cNvSpPr/>
          <p:nvPr/>
        </p:nvSpPr>
        <p:spPr>
          <a:xfrm>
            <a:off x="4862328" y="3996743"/>
            <a:ext cx="47458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083FEAA1-53E5-7576-2C90-3C75E5624A1F}"/>
              </a:ext>
            </a:extLst>
          </p:cNvPr>
          <p:cNvSpPr/>
          <p:nvPr/>
        </p:nvSpPr>
        <p:spPr>
          <a:xfrm rot="16200000">
            <a:off x="-620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2001FDD-CB00-4C0B-3B28-7304627C0F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722072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4D9001DD-3CEA-DD2D-E391-F31A0583494C}"/>
              </a:ext>
            </a:extLst>
          </p:cNvPr>
          <p:cNvSpPr/>
          <p:nvPr/>
        </p:nvSpPr>
        <p:spPr>
          <a:xfrm>
            <a:off x="11283925" y="3950577"/>
            <a:ext cx="59483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F48DE37-2931-5FC1-2D8B-EB55D9FC462B}"/>
              </a:ext>
            </a:extLst>
          </p:cNvPr>
          <p:cNvSpPr/>
          <p:nvPr/>
        </p:nvSpPr>
        <p:spPr>
          <a:xfrm rot="16200000">
            <a:off x="648424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916C824-4D85-A1B3-5977-35BBE03E7476}"/>
              </a:ext>
            </a:extLst>
          </p:cNvPr>
          <p:cNvSpPr/>
          <p:nvPr/>
        </p:nvSpPr>
        <p:spPr>
          <a:xfrm>
            <a:off x="10689088" y="1754155"/>
            <a:ext cx="594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muži</a:t>
            </a: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C73F3615-7A72-E89B-2647-C83424212CF5}"/>
              </a:ext>
            </a:extLst>
          </p:cNvPr>
          <p:cNvSpPr/>
          <p:nvPr/>
        </p:nvSpPr>
        <p:spPr>
          <a:xfrm>
            <a:off x="10540661" y="1782730"/>
            <a:ext cx="180000" cy="180000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96D77E1-9EF0-7523-81EE-C9C4B42C31F8}"/>
              </a:ext>
            </a:extLst>
          </p:cNvPr>
          <p:cNvSpPr/>
          <p:nvPr/>
        </p:nvSpPr>
        <p:spPr>
          <a:xfrm>
            <a:off x="10540661" y="1996702"/>
            <a:ext cx="180000" cy="180000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99B3B34A-BF48-8BA5-7EF3-0F6CB283D3D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2659463" y="4773451"/>
          <a:ext cx="6873073" cy="1540275"/>
        </p:xfrm>
        <a:graphic>
          <a:graphicData uri="http://schemas.openxmlformats.org/drawingml/2006/table">
            <a:tbl>
              <a:tblPr/>
              <a:tblGrid>
                <a:gridCol w="17232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65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16596">
                  <a:extLst>
                    <a:ext uri="{9D8B030D-6E8A-4147-A177-3AD203B41FA5}">
                      <a16:colId xmlns:a16="http://schemas.microsoft.com/office/drawing/2014/main" val="3900020422"/>
                    </a:ext>
                  </a:extLst>
                </a:gridCol>
                <a:gridCol w="1716596">
                  <a:extLst>
                    <a:ext uri="{9D8B030D-6E8A-4147-A177-3AD203B41FA5}">
                      <a16:colId xmlns:a16="http://schemas.microsoft.com/office/drawing/2014/main" val="320359577"/>
                    </a:ext>
                  </a:extLst>
                </a:gridCol>
              </a:tblGrid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961564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754 (72,2 %)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290 (27,8 %)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1 044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Průměrný věk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60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205 (27,2 %)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56 (19,3 %)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261 (25,0 %)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65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131 (17,4 %)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32 (11,0 %)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163 (15,6 %)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" name="TextBox 6">
            <a:extLst>
              <a:ext uri="{FF2B5EF4-FFF2-40B4-BE49-F238E27FC236}">
                <a16:creationId xmlns:a16="http://schemas.microsoft.com/office/drawing/2014/main" id="{AF563C82-33A5-E4BB-9EF7-770A96266ED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700848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30.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sp>
        <p:nvSpPr>
          <p:cNvPr id="17" name="TextBox 6">
            <a:extLst>
              <a:ext uri="{FF2B5EF4-FFF2-40B4-BE49-F238E27FC236}">
                <a16:creationId xmlns:a16="http://schemas.microsoft.com/office/drawing/2014/main" id="{8E0C98D9-8E62-1A42-A958-2271AFBBB251}"/>
              </a:ext>
            </a:extLst>
          </p:cNvPr>
          <p:cNvSpPr txBox="1"/>
          <p:nvPr/>
        </p:nvSpPr>
        <p:spPr>
          <a:xfrm>
            <a:off x="183223" y="980177"/>
            <a:ext cx="115344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se specializací „kardiologie“ pracující na pracovištích s odborností „kardiologie“, stav k 30.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338782871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65ADF76-D55C-4DDB-B409-8C7C990FD7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3680" y="148207"/>
            <a:ext cx="11887200" cy="739894"/>
          </a:xfrm>
        </p:spPr>
        <p:txBody>
          <a:bodyPr>
            <a:norm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Úvazky kardiologů dle typu poskytovatele </a:t>
            </a:r>
          </a:p>
        </p:txBody>
      </p:sp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D9F4CA8B-0512-B607-0768-DA9122891AC5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265715" y="764990"/>
          <a:ext cx="8855165" cy="5505752"/>
        </p:xfrm>
        <a:graphic>
          <a:graphicData uri="http://schemas.openxmlformats.org/drawingml/2006/table">
            <a:tbl>
              <a:tblPr firstRow="1" lastRow="1">
                <a:tableStyleId>{9D7B26C5-4107-4FEC-AEDC-1716B250A1EF}</a:tableStyleId>
              </a:tblPr>
              <a:tblGrid>
                <a:gridCol w="3875749">
                  <a:extLst>
                    <a:ext uri="{9D8B030D-6E8A-4147-A177-3AD203B41FA5}">
                      <a16:colId xmlns:a16="http://schemas.microsoft.com/office/drawing/2014/main" val="1461352482"/>
                    </a:ext>
                  </a:extLst>
                </a:gridCol>
                <a:gridCol w="1545336">
                  <a:extLst>
                    <a:ext uri="{9D8B030D-6E8A-4147-A177-3AD203B41FA5}">
                      <a16:colId xmlns:a16="http://schemas.microsoft.com/office/drawing/2014/main" val="2661017076"/>
                    </a:ext>
                  </a:extLst>
                </a:gridCol>
                <a:gridCol w="1463040">
                  <a:extLst>
                    <a:ext uri="{9D8B030D-6E8A-4147-A177-3AD203B41FA5}">
                      <a16:colId xmlns:a16="http://schemas.microsoft.com/office/drawing/2014/main" val="1962854071"/>
                    </a:ext>
                  </a:extLst>
                </a:gridCol>
                <a:gridCol w="1971040">
                  <a:extLst>
                    <a:ext uri="{9D8B030D-6E8A-4147-A177-3AD203B41FA5}">
                      <a16:colId xmlns:a16="http://schemas.microsoft.com/office/drawing/2014/main" val="2393989583"/>
                    </a:ext>
                  </a:extLst>
                </a:gridCol>
              </a:tblGrid>
              <a:tr h="1356150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u="none" strike="noStrike" dirty="0">
                          <a:effectLst/>
                        </a:rPr>
                        <a:t>Druh PZS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úvazků kardiologů na kterémkoliv pracovišti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úvazků kardiologů na pracovišti kardiologie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8361287"/>
                  </a:ext>
                </a:extLst>
              </a:tr>
              <a:tr h="344889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Fakultní nemocnice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389,5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279,2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Poskytovatel </a:t>
                      </a:r>
                    </a:p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lůžkové péče</a:t>
                      </a:r>
                    </a:p>
                  </a:txBody>
                  <a:tcPr marL="6350" marR="6350" marT="635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06410"/>
                  </a:ext>
                </a:extLst>
              </a:tr>
              <a:tr h="344889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319,9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179,7</a:t>
                      </a:r>
                    </a:p>
                  </a:txBody>
                  <a:tcPr marL="6350" marR="6350" marT="6350" marB="0" anchor="b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9432612"/>
                  </a:ext>
                </a:extLst>
              </a:tr>
              <a:tr h="344889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Léčebna pro dlouhodobě nemocné (LDN)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Poskytovatel </a:t>
                      </a:r>
                    </a:p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lůžkové péče</a:t>
                      </a:r>
                    </a:p>
                  </a:txBody>
                  <a:tcPr marL="6350" marR="6350" marT="635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680664"/>
                  </a:ext>
                </a:extLst>
              </a:tr>
              <a:tr h="344889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Další lůžkové zařízení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Poskytovatel ostatní lůžkové péče</a:t>
                      </a:r>
                    </a:p>
                  </a:txBody>
                  <a:tcPr marL="6350" marR="6350" marT="635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0641511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Lázeňská léčebna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3,36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Poskytovatel </a:t>
                      </a:r>
                    </a:p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nelůžkové péče</a:t>
                      </a: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2220567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Sdružení ambulantních zařízení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12,45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8,03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8915071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Samost.ordinace prakt.lék.pro dospělé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14,22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0,28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3465592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Samostatná ordinace PL - gynekologa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0,30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3459323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Samostatná ordinace lékaře specialisty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386,11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416510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Zdravotnická zachranná služba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11,60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328,2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365574"/>
                  </a:ext>
                </a:extLst>
              </a:tr>
              <a:tr h="3464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nelůžková péče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4,28</a:t>
                      </a:r>
                    </a:p>
                  </a:txBody>
                  <a:tcPr marL="7620" marR="7620" marT="762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6350" marR="6350" marT="6350" marB="0" anchor="b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02158"/>
                  </a:ext>
                </a:extLst>
              </a:tr>
              <a:tr h="344889">
                <a:tc>
                  <a:txBody>
                    <a:bodyPr/>
                    <a:lstStyle/>
                    <a:p>
                      <a:pPr algn="l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1148,8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795,4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704134190"/>
                  </a:ext>
                </a:extLst>
              </a:tr>
            </a:tbl>
          </a:graphicData>
        </a:graphic>
      </p:graphicFrame>
      <p:sp>
        <p:nvSpPr>
          <p:cNvPr id="4" name="Nadpis 1">
            <a:extLst>
              <a:ext uri="{FF2B5EF4-FFF2-40B4-BE49-F238E27FC236}">
                <a16:creationId xmlns:a16="http://schemas.microsoft.com/office/drawing/2014/main" id="{54A53AB6-35F3-E0DE-7FC1-675002A6DD9F}"/>
              </a:ext>
            </a:extLst>
          </p:cNvPr>
          <p:cNvSpPr txBox="1">
            <a:spLocks/>
          </p:cNvSpPr>
          <p:nvPr/>
        </p:nvSpPr>
        <p:spPr>
          <a:xfrm>
            <a:off x="119614" y="3269680"/>
            <a:ext cx="1123970" cy="73989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kardiolog</a:t>
            </a:r>
          </a:p>
        </p:txBody>
      </p:sp>
      <p:cxnSp>
        <p:nvCxnSpPr>
          <p:cNvPr id="6" name="Přímá spojnice se šipkou 5">
            <a:extLst>
              <a:ext uri="{FF2B5EF4-FFF2-40B4-BE49-F238E27FC236}">
                <a16:creationId xmlns:a16="http://schemas.microsoft.com/office/drawing/2014/main" id="{16B0616D-7B33-2735-FE08-4637B9F1FE6E}"/>
              </a:ext>
            </a:extLst>
          </p:cNvPr>
          <p:cNvCxnSpPr/>
          <p:nvPr/>
        </p:nvCxnSpPr>
        <p:spPr>
          <a:xfrm>
            <a:off x="683288" y="3828422"/>
            <a:ext cx="2411604" cy="2160396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Přímá spojnice se šipkou 6">
            <a:extLst>
              <a:ext uri="{FF2B5EF4-FFF2-40B4-BE49-F238E27FC236}">
                <a16:creationId xmlns:a16="http://schemas.microsoft.com/office/drawing/2014/main" id="{397950A8-5161-6C7D-CD74-15E40E28010D}"/>
              </a:ext>
            </a:extLst>
          </p:cNvPr>
          <p:cNvCxnSpPr>
            <a:cxnSpLocks/>
          </p:cNvCxnSpPr>
          <p:nvPr/>
        </p:nvCxnSpPr>
        <p:spPr>
          <a:xfrm flipV="1">
            <a:off x="683288" y="1487156"/>
            <a:ext cx="2491991" cy="1858945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E5ACC4BD-89AC-5460-7EF3-DC23C7ECC58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2564668">
            <a:off x="185784" y="4929950"/>
            <a:ext cx="30071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Ostatní péče: 439,1 úvazků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540F7309-E53C-A1F5-1EA5-AA024C97ACD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9422812">
            <a:off x="311365" y="2193752"/>
            <a:ext cx="2527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ALP: 709,5 úvazků</a:t>
            </a:r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B955C04C-0AC2-BAB3-4987-519C766371F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700848"/>
            <a:ext cx="32885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30.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42640244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8F3C5BD-E39B-277F-CABB-6B93460E0979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Kardiomyopatie (I42)</a:t>
            </a:r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B3D929E4-30BF-498E-2760-D749DBC8CE2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2322" y="142076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" name="TextBox 6">
            <a:extLst>
              <a:ext uri="{FF2B5EF4-FFF2-40B4-BE49-F238E27FC236}">
                <a16:creationId xmlns:a16="http://schemas.microsoft.com/office/drawing/2014/main" id="{F288245F-EF5E-5266-41C5-3165F13C54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6305" y="553002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mimo komplement</a:t>
            </a:r>
          </a:p>
        </p:txBody>
      </p:sp>
      <p:sp>
        <p:nvSpPr>
          <p:cNvPr id="5" name="Obdélník 3">
            <a:extLst>
              <a:ext uri="{FF2B5EF4-FFF2-40B4-BE49-F238E27FC236}">
                <a16:creationId xmlns:a16="http://schemas.microsoft.com/office/drawing/2014/main" id="{D46F75A8-8EEE-F40B-3135-7F123CB45D0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28402" y="1202570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  <p:graphicFrame>
        <p:nvGraphicFramePr>
          <p:cNvPr id="8" name="Tabulka 4">
            <a:extLst>
              <a:ext uri="{FF2B5EF4-FFF2-40B4-BE49-F238E27FC236}">
                <a16:creationId xmlns:a16="http://schemas.microsoft.com/office/drawing/2014/main" id="{4CA07C79-C392-6E16-A1A8-C4D39D78B91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268376" y="1706188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1" name="TextBox 2">
            <a:extLst>
              <a:ext uri="{FF2B5EF4-FFF2-40B4-BE49-F238E27FC236}">
                <a16:creationId xmlns:a16="http://schemas.microsoft.com/office/drawing/2014/main" id="{839EDA8B-F046-4ED4-4644-10A416C1CFF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290187" y="122879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BFECB111-339E-B766-1AF3-BF29B1593D8D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5477164" y="1536570"/>
          <a:ext cx="6613236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5CBCC902-E49F-4827-89A6-B9103DC11AC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61632" y="171509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4" name="Obdélník 105">
            <a:extLst>
              <a:ext uri="{FF2B5EF4-FFF2-40B4-BE49-F238E27FC236}">
                <a16:creationId xmlns:a16="http://schemas.microsoft.com/office/drawing/2014/main" id="{E999260C-6475-FBC6-B805-DF120A2836B7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72591" y="5851158"/>
            <a:ext cx="832260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krajů, tj. udává teoretický počet případů na 100 000 obyvatel daného kraje v situaci, kdy by byla věková struktura obyvatel všech krajů shodná. Za referenční populaci je zde považována celá ČR v příslušném roce.</a:t>
            </a:r>
          </a:p>
        </p:txBody>
      </p:sp>
    </p:spTree>
    <p:extLst>
      <p:ext uri="{BB962C8B-B14F-4D97-AF65-F5344CB8AC3E}">
        <p14:creationId xmlns:p14="http://schemas.microsoft.com/office/powerpoint/2010/main" val="37180943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EC0C85D4-7CCD-3823-58BD-9FF98405D90F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61819" y="1648647"/>
          <a:ext cx="11238313" cy="4356002"/>
        </p:xfrm>
        <a:graphic>
          <a:graphicData uri="http://schemas.openxmlformats.org/drawingml/2006/table">
            <a:tbl>
              <a:tblPr/>
              <a:tblGrid>
                <a:gridCol w="1475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62943">
                  <a:extLst>
                    <a:ext uri="{9D8B030D-6E8A-4147-A177-3AD203B41FA5}">
                      <a16:colId xmlns:a16="http://schemas.microsoft.com/office/drawing/2014/main" val="2511125284"/>
                    </a:ext>
                  </a:extLst>
                </a:gridCol>
              </a:tblGrid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114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2A38E85A-B65C-B5FE-FA5A-88B8E8CFA0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3223" y="-23852"/>
            <a:ext cx="12077699" cy="832353"/>
          </a:xfrm>
        </p:spPr>
        <p:txBody>
          <a:bodyPr>
            <a:normAutofit/>
          </a:bodyPr>
          <a:lstStyle/>
          <a:p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Pracovní zařazení aktivních kardiologů v krajích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6778680D-1BF5-C77E-B845-F4858E716770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1732817" y="1291608"/>
          <a:ext cx="6576646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AE7C1B16-44CF-F95D-D554-6CD965562128}"/>
              </a:ext>
            </a:extLst>
          </p:cNvPr>
          <p:cNvSpPr/>
          <p:nvPr/>
        </p:nvSpPr>
        <p:spPr>
          <a:xfrm>
            <a:off x="4352932" y="1074361"/>
            <a:ext cx="125944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kardiologů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036FBECE-1D3B-16B1-F3E0-44DF079EA0F5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448051" y="6063640"/>
            <a:ext cx="772652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Pracovník se specializací kardiolog může být zaměstnán u více typů poskytovatelů (315 ze 1 044 aktivních v ČR, 30 %), a může být zaměstnán ve více krajích (123 ze 1 044 aktivních v ČR, 11,7 %).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0B69F3F4-0217-0116-95CE-4F30E4396F6B}"/>
              </a:ext>
            </a:extLst>
          </p:cNvPr>
          <p:cNvSpPr/>
          <p:nvPr/>
        </p:nvSpPr>
        <p:spPr>
          <a:xfrm>
            <a:off x="4646348" y="4912151"/>
            <a:ext cx="2917969" cy="82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1DC74937-91DD-E32F-ED5E-A8536FD81D28}"/>
              </a:ext>
            </a:extLst>
          </p:cNvPr>
          <p:cNvGraphicFramePr>
            <a:graphicFrameLocks noGrp="1"/>
          </p:cNvGraphicFramePr>
          <p:nvPr/>
        </p:nvGraphicFramePr>
        <p:xfrm>
          <a:off x="4939430" y="4974397"/>
          <a:ext cx="2556745" cy="725025"/>
        </p:xfrm>
        <a:graphic>
          <a:graphicData uri="http://schemas.openxmlformats.org/drawingml/2006/table">
            <a:tbl>
              <a:tblPr/>
              <a:tblGrid>
                <a:gridCol w="25567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67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Nemocnice akutní lůžkové péče (NAP)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67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NAP + jiný typ zařízení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167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Jiný typ zařízení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bdélník 9">
            <a:extLst>
              <a:ext uri="{FF2B5EF4-FFF2-40B4-BE49-F238E27FC236}">
                <a16:creationId xmlns:a16="http://schemas.microsoft.com/office/drawing/2014/main" id="{049E49B2-1B8A-EA75-6DC3-E4BD5E6B0F5F}"/>
              </a:ext>
            </a:extLst>
          </p:cNvPr>
          <p:cNvSpPr/>
          <p:nvPr/>
        </p:nvSpPr>
        <p:spPr>
          <a:xfrm>
            <a:off x="4763175" y="5035916"/>
            <a:ext cx="144016" cy="14401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A20A0E9-691B-F7F9-E510-605F59A9004A}"/>
              </a:ext>
            </a:extLst>
          </p:cNvPr>
          <p:cNvSpPr/>
          <p:nvPr/>
        </p:nvSpPr>
        <p:spPr>
          <a:xfrm>
            <a:off x="4763175" y="5276235"/>
            <a:ext cx="144016" cy="144016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FE60EF98-9B25-3B58-5130-271ECBA70E55}"/>
              </a:ext>
            </a:extLst>
          </p:cNvPr>
          <p:cNvSpPr/>
          <p:nvPr/>
        </p:nvSpPr>
        <p:spPr>
          <a:xfrm>
            <a:off x="4763175" y="5516554"/>
            <a:ext cx="144016" cy="144016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63547595-1C58-9D03-1F2A-FD490D3A3DE4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8475933" y="1021752"/>
          <a:ext cx="3124200" cy="5268236"/>
        </p:xfrm>
        <a:graphic>
          <a:graphicData uri="http://schemas.openxmlformats.org/drawingml/2006/table">
            <a:tbl>
              <a:tblPr/>
              <a:tblGrid>
                <a:gridCol w="798477">
                  <a:extLst>
                    <a:ext uri="{9D8B030D-6E8A-4147-A177-3AD203B41FA5}">
                      <a16:colId xmlns:a16="http://schemas.microsoft.com/office/drawing/2014/main" val="794799126"/>
                    </a:ext>
                  </a:extLst>
                </a:gridCol>
                <a:gridCol w="747779">
                  <a:extLst>
                    <a:ext uri="{9D8B030D-6E8A-4147-A177-3AD203B41FA5}">
                      <a16:colId xmlns:a16="http://schemas.microsoft.com/office/drawing/2014/main" val="2897785513"/>
                    </a:ext>
                  </a:extLst>
                </a:gridCol>
                <a:gridCol w="788972">
                  <a:extLst>
                    <a:ext uri="{9D8B030D-6E8A-4147-A177-3AD203B41FA5}">
                      <a16:colId xmlns:a16="http://schemas.microsoft.com/office/drawing/2014/main" val="1573069857"/>
                    </a:ext>
                  </a:extLst>
                </a:gridCol>
                <a:gridCol w="788972">
                  <a:extLst>
                    <a:ext uri="{9D8B030D-6E8A-4147-A177-3AD203B41FA5}">
                      <a16:colId xmlns:a16="http://schemas.microsoft.com/office/drawing/2014/main" val="882166826"/>
                    </a:ext>
                  </a:extLst>
                </a:gridCol>
              </a:tblGrid>
              <a:tr h="54631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*Počet celkem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věk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osob 60 +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osob 60+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50044824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25.9%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73871434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92511341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45849571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59556707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2318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635630060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15148952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03457610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32.0%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59785564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064600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67555377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36509138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00496035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24.0%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73560809"/>
                  </a:ext>
                </a:extLst>
              </a:tr>
              <a:tr h="3147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11255096"/>
                  </a:ext>
                </a:extLst>
              </a:tr>
            </a:tbl>
          </a:graphicData>
        </a:graphic>
      </p:graphicFrame>
      <p:sp>
        <p:nvSpPr>
          <p:cNvPr id="14" name="TextovéPole 13">
            <a:extLst>
              <a:ext uri="{FF2B5EF4-FFF2-40B4-BE49-F238E27FC236}">
                <a16:creationId xmlns:a16="http://schemas.microsoft.com/office/drawing/2014/main" id="{9BD28F98-F100-921B-7A5E-D9C136AF46D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8230804" y="5970992"/>
            <a:ext cx="3513145" cy="30777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ČR:</a:t>
            </a:r>
          </a:p>
        </p:txBody>
      </p:sp>
      <p:sp>
        <p:nvSpPr>
          <p:cNvPr id="18" name="TextBox 6">
            <a:extLst>
              <a:ext uri="{FF2B5EF4-FFF2-40B4-BE49-F238E27FC236}">
                <a16:creationId xmlns:a16="http://schemas.microsoft.com/office/drawing/2014/main" id="{0B7E06C1-E3CC-06FB-FFFA-32D7FB9C533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73736" y="594316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31.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sp>
        <p:nvSpPr>
          <p:cNvPr id="19" name="TextBox 6">
            <a:extLst>
              <a:ext uri="{FF2B5EF4-FFF2-40B4-BE49-F238E27FC236}">
                <a16:creationId xmlns:a16="http://schemas.microsoft.com/office/drawing/2014/main" id="{470D2FD1-0AD4-2710-29BB-653DD4C13298}"/>
              </a:ext>
            </a:extLst>
          </p:cNvPr>
          <p:cNvSpPr txBox="1"/>
          <p:nvPr/>
        </p:nvSpPr>
        <p:spPr>
          <a:xfrm>
            <a:off x="183223" y="873645"/>
            <a:ext cx="115344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se specializací „kardiologie“ pracující na pracovištích s odborností „kardiologie“, stav k 31. 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405172280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14300" y="142133"/>
            <a:ext cx="12077699" cy="832353"/>
          </a:xfrm>
        </p:spPr>
        <p:txBody>
          <a:bodyPr>
            <a:normAutofit/>
          </a:bodyPr>
          <a:lstStyle/>
          <a:p>
            <a:r>
              <a:rPr lang="cs-CZ" sz="2800" dirty="0"/>
              <a:t>Specializace „</a:t>
            </a:r>
            <a:r>
              <a:rPr lang="cs-CZ" sz="2800" dirty="0" err="1"/>
              <a:t>Kardiolo</a:t>
            </a:r>
            <a:r>
              <a:rPr lang="en-US" sz="2800" dirty="0" err="1"/>
              <a:t>chirurgie</a:t>
            </a:r>
            <a:r>
              <a:rPr lang="cs-CZ" sz="2800" dirty="0"/>
              <a:t>“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0165C78F-A5F0-1DFA-7894-6D4952A7CC22}"/>
              </a:ext>
            </a:extLst>
          </p:cNvPr>
          <p:cNvSpPr/>
          <p:nvPr/>
        </p:nvSpPr>
        <p:spPr>
          <a:xfrm>
            <a:off x="620327" y="3718095"/>
            <a:ext cx="79050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Počty získaných specializací </a:t>
            </a:r>
          </a:p>
        </p:txBody>
      </p:sp>
      <p:graphicFrame>
        <p:nvGraphicFramePr>
          <p:cNvPr id="10" name="Tabulka 9">
            <a:extLst>
              <a:ext uri="{FF2B5EF4-FFF2-40B4-BE49-F238E27FC236}">
                <a16:creationId xmlns:a16="http://schemas.microsoft.com/office/drawing/2014/main" id="{A2FBBFA0-E423-2FE9-5E39-513963B73A28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620327" y="4118205"/>
          <a:ext cx="10663191" cy="15694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05942">
                  <a:extLst>
                    <a:ext uri="{9D8B030D-6E8A-4147-A177-3AD203B41FA5}">
                      <a16:colId xmlns:a16="http://schemas.microsoft.com/office/drawing/2014/main" val="378567012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892889830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247910858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292436354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1955033507"/>
                    </a:ext>
                  </a:extLst>
                </a:gridCol>
                <a:gridCol w="803583">
                  <a:extLst>
                    <a:ext uri="{9D8B030D-6E8A-4147-A177-3AD203B41FA5}">
                      <a16:colId xmlns:a16="http://schemas.microsoft.com/office/drawing/2014/main" val="2091558807"/>
                    </a:ext>
                  </a:extLst>
                </a:gridCol>
                <a:gridCol w="901981">
                  <a:extLst>
                    <a:ext uri="{9D8B030D-6E8A-4147-A177-3AD203B41FA5}">
                      <a16:colId xmlns:a16="http://schemas.microsoft.com/office/drawing/2014/main" val="271645946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064028076"/>
                    </a:ext>
                  </a:extLst>
                </a:gridCol>
                <a:gridCol w="883702">
                  <a:extLst>
                    <a:ext uri="{9D8B030D-6E8A-4147-A177-3AD203B41FA5}">
                      <a16:colId xmlns:a16="http://schemas.microsoft.com/office/drawing/2014/main" val="1585728044"/>
                    </a:ext>
                  </a:extLst>
                </a:gridCol>
                <a:gridCol w="833479">
                  <a:extLst>
                    <a:ext uri="{9D8B030D-6E8A-4147-A177-3AD203B41FA5}">
                      <a16:colId xmlns:a16="http://schemas.microsoft.com/office/drawing/2014/main" val="3159787979"/>
                    </a:ext>
                  </a:extLst>
                </a:gridCol>
              </a:tblGrid>
              <a:tr h="268062">
                <a:tc>
                  <a:txBody>
                    <a:bodyPr/>
                    <a:lstStyle/>
                    <a:p>
                      <a:pPr algn="ctr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2020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2021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666591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 dirty="0">
                          <a:effectLst/>
                        </a:rPr>
                        <a:t>Muži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6488145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>
                          <a:effectLst/>
                        </a:rPr>
                        <a:t>Ženy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17752644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280222668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pl-PL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- z toho </a:t>
                      </a:r>
                      <a:r>
                        <a:rPr lang="en-US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nastoupilo</a:t>
                      </a:r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do zaměstnání ve zdravotnictví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48488294"/>
                  </a:ext>
                </a:extLst>
              </a:tr>
              <a:tr h="22913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66,6%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0287351"/>
                  </a:ext>
                </a:extLst>
              </a:tr>
            </a:tbl>
          </a:graphicData>
        </a:graphic>
      </p:graphicFrame>
      <p:sp>
        <p:nvSpPr>
          <p:cNvPr id="11" name="TextBox 6">
            <a:extLst>
              <a:ext uri="{FF2B5EF4-FFF2-40B4-BE49-F238E27FC236}">
                <a16:creationId xmlns:a16="http://schemas.microsoft.com/office/drawing/2014/main" id="{13B936D9-F54B-F50F-8CA0-D5F462039B0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C781EBA8-4877-2DA9-092A-18B69C01645C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20327" y="1332093"/>
          <a:ext cx="6227064" cy="21244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87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346161286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506437493"/>
                    </a:ext>
                  </a:extLst>
                </a:gridCol>
              </a:tblGrid>
              <a:tr h="248641">
                <a:tc>
                  <a:txBody>
                    <a:bodyPr/>
                    <a:lstStyle/>
                    <a:p>
                      <a:pPr algn="l" fontAlgn="b"/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i="1" u="none" strike="noStrike" dirty="0">
                          <a:effectLst/>
                        </a:rPr>
                        <a:t>N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Úvazky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1917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Celkový počet lékařů na pracovišti s odborností </a:t>
                      </a:r>
                      <a:r>
                        <a:rPr lang="cs-CZ" sz="1600" i="1" u="none" strike="noStrike" dirty="0" err="1">
                          <a:effectLst/>
                        </a:rPr>
                        <a:t>kardichirurgie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0" u="none" strike="noStrike" dirty="0">
                          <a:effectLst/>
                        </a:rPr>
                        <a:t> - z toho lékaři se specializací kardiochirurgie</a:t>
                      </a:r>
                      <a:endParaRPr lang="cs-CZ" sz="1600" b="0" i="0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851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L1+L2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L3 s jinou specializací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2313823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0A1CDC4-F04F-3246-3339-0C6A5BD30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  <a:cs typeface="Arial" panose="020B0604020202020204" pitchFamily="34" charset="0"/>
              </a:rPr>
              <a:t>Věk a pohlaví aktivních lékařů na pracovišti kardiochirurgie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B1D4E12-DE47-488A-68DB-DC96E5E2B4E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3028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CD04CE4C-5E8F-DD01-B864-72DE15774E6E}"/>
              </a:ext>
            </a:extLst>
          </p:cNvPr>
          <p:cNvSpPr/>
          <p:nvPr/>
        </p:nvSpPr>
        <p:spPr>
          <a:xfrm>
            <a:off x="4862328" y="3996743"/>
            <a:ext cx="47458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083FEAA1-53E5-7576-2C90-3C75E5624A1F}"/>
              </a:ext>
            </a:extLst>
          </p:cNvPr>
          <p:cNvSpPr/>
          <p:nvPr/>
        </p:nvSpPr>
        <p:spPr>
          <a:xfrm rot="16200000">
            <a:off x="-620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2001FDD-CB00-4C0B-3B28-7304627C0F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722072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4D9001DD-3CEA-DD2D-E391-F31A0583494C}"/>
              </a:ext>
            </a:extLst>
          </p:cNvPr>
          <p:cNvSpPr/>
          <p:nvPr/>
        </p:nvSpPr>
        <p:spPr>
          <a:xfrm>
            <a:off x="11283925" y="3950577"/>
            <a:ext cx="59483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F48DE37-2931-5FC1-2D8B-EB55D9FC462B}"/>
              </a:ext>
            </a:extLst>
          </p:cNvPr>
          <p:cNvSpPr/>
          <p:nvPr/>
        </p:nvSpPr>
        <p:spPr>
          <a:xfrm rot="16200000">
            <a:off x="648424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916C824-4D85-A1B3-5977-35BBE03E7476}"/>
              </a:ext>
            </a:extLst>
          </p:cNvPr>
          <p:cNvSpPr/>
          <p:nvPr/>
        </p:nvSpPr>
        <p:spPr>
          <a:xfrm>
            <a:off x="10689088" y="1653571"/>
            <a:ext cx="594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muži</a:t>
            </a: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C73F3615-7A72-E89B-2647-C83424212CF5}"/>
              </a:ext>
            </a:extLst>
          </p:cNvPr>
          <p:cNvSpPr/>
          <p:nvPr/>
        </p:nvSpPr>
        <p:spPr>
          <a:xfrm>
            <a:off x="10540661" y="1682146"/>
            <a:ext cx="180000" cy="180000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96D77E1-9EF0-7523-81EE-C9C4B42C31F8}"/>
              </a:ext>
            </a:extLst>
          </p:cNvPr>
          <p:cNvSpPr/>
          <p:nvPr/>
        </p:nvSpPr>
        <p:spPr>
          <a:xfrm>
            <a:off x="10540661" y="1896118"/>
            <a:ext cx="180000" cy="180000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99B3B34A-BF48-8BA5-7EF3-0F6CB283D3D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648267" y="4736527"/>
          <a:ext cx="4895465" cy="1540275"/>
        </p:xfrm>
        <a:graphic>
          <a:graphicData uri="http://schemas.openxmlformats.org/drawingml/2006/table">
            <a:tbl>
              <a:tblPr/>
              <a:tblGrid>
                <a:gridCol w="12274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900020422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20359577"/>
                    </a:ext>
                  </a:extLst>
                </a:gridCol>
              </a:tblGrid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961564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290 (76,3 %)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90 (23,7 %)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380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Průměrný věk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60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62 (21,4 %)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14 (15,6 %)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76 (20,0 %)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65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32 (11,0 %)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8 (8,9 %)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40 (10,5 %)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TextBox 6">
            <a:extLst>
              <a:ext uri="{FF2B5EF4-FFF2-40B4-BE49-F238E27FC236}">
                <a16:creationId xmlns:a16="http://schemas.microsoft.com/office/drawing/2014/main" id="{FD498189-65EE-970D-573D-CA86B9088CB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894368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70020925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0A1CDC4-F04F-3246-3339-0C6A5BD30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  <a:cs typeface="Arial" panose="020B0604020202020204" pitchFamily="34" charset="0"/>
              </a:rPr>
              <a:t>Věk a pohlaví aktivních lékařů se specializací kardiochirurgie na pracovišti kardiochirurgie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B1D4E12-DE47-488A-68DB-DC96E5E2B4E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3028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CD04CE4C-5E8F-DD01-B864-72DE15774E6E}"/>
              </a:ext>
            </a:extLst>
          </p:cNvPr>
          <p:cNvSpPr/>
          <p:nvPr/>
        </p:nvSpPr>
        <p:spPr>
          <a:xfrm>
            <a:off x="4862328" y="3996743"/>
            <a:ext cx="47458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083FEAA1-53E5-7576-2C90-3C75E5624A1F}"/>
              </a:ext>
            </a:extLst>
          </p:cNvPr>
          <p:cNvSpPr/>
          <p:nvPr/>
        </p:nvSpPr>
        <p:spPr>
          <a:xfrm rot="16200000">
            <a:off x="-620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2001FDD-CB00-4C0B-3B28-7304627C0F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722072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4D9001DD-3CEA-DD2D-E391-F31A0583494C}"/>
              </a:ext>
            </a:extLst>
          </p:cNvPr>
          <p:cNvSpPr/>
          <p:nvPr/>
        </p:nvSpPr>
        <p:spPr>
          <a:xfrm>
            <a:off x="11283925" y="3950577"/>
            <a:ext cx="59483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F48DE37-2931-5FC1-2D8B-EB55D9FC462B}"/>
              </a:ext>
            </a:extLst>
          </p:cNvPr>
          <p:cNvSpPr/>
          <p:nvPr/>
        </p:nvSpPr>
        <p:spPr>
          <a:xfrm rot="16200000">
            <a:off x="648424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916C824-4D85-A1B3-5977-35BBE03E7476}"/>
              </a:ext>
            </a:extLst>
          </p:cNvPr>
          <p:cNvSpPr/>
          <p:nvPr/>
        </p:nvSpPr>
        <p:spPr>
          <a:xfrm>
            <a:off x="10689088" y="1653571"/>
            <a:ext cx="594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muži</a:t>
            </a: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C73F3615-7A72-E89B-2647-C83424212CF5}"/>
              </a:ext>
            </a:extLst>
          </p:cNvPr>
          <p:cNvSpPr/>
          <p:nvPr/>
        </p:nvSpPr>
        <p:spPr>
          <a:xfrm>
            <a:off x="10540661" y="1682146"/>
            <a:ext cx="180000" cy="180000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96D77E1-9EF0-7523-81EE-C9C4B42C31F8}"/>
              </a:ext>
            </a:extLst>
          </p:cNvPr>
          <p:cNvSpPr/>
          <p:nvPr/>
        </p:nvSpPr>
        <p:spPr>
          <a:xfrm>
            <a:off x="10540661" y="1896118"/>
            <a:ext cx="180000" cy="180000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99B3B34A-BF48-8BA5-7EF3-0F6CB283D3D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648267" y="4736527"/>
          <a:ext cx="4895465" cy="1540275"/>
        </p:xfrm>
        <a:graphic>
          <a:graphicData uri="http://schemas.openxmlformats.org/drawingml/2006/table">
            <a:tbl>
              <a:tblPr/>
              <a:tblGrid>
                <a:gridCol w="12274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900020422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20359577"/>
                    </a:ext>
                  </a:extLst>
                </a:gridCol>
              </a:tblGrid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961564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96 (94,1 %)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(5,9 %)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Průměrný věk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60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19 (19,8 %)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0 (0,0 %)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19 (18,6 %)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65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7 (7,3 %)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0 (0,0 %)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7 (6,9 %)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TextBox 6">
            <a:extLst>
              <a:ext uri="{FF2B5EF4-FFF2-40B4-BE49-F238E27FC236}">
                <a16:creationId xmlns:a16="http://schemas.microsoft.com/office/drawing/2014/main" id="{FD498189-65EE-970D-573D-CA86B9088CB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1090313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2133889009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14300" y="142133"/>
            <a:ext cx="12077699" cy="832353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Nasmlouvané kapacity oborů kardiologie (rok 202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3</a:t>
            </a: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)</a:t>
            </a:r>
          </a:p>
        </p:txBody>
      </p:sp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7D70D011-D485-98B1-649B-C53F1184D90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60615" y="1722556"/>
          <a:ext cx="10519491" cy="1650270"/>
        </p:xfrm>
        <a:graphic>
          <a:graphicData uri="http://schemas.openxmlformats.org/drawingml/2006/table">
            <a:tbl>
              <a:tblPr/>
              <a:tblGrid>
                <a:gridCol w="1972155">
                  <a:extLst>
                    <a:ext uri="{9D8B030D-6E8A-4147-A177-3AD203B41FA5}">
                      <a16:colId xmlns:a16="http://schemas.microsoft.com/office/drawing/2014/main" val="1316608237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069642359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351468124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05019199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446660470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68215466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30562157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873515235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3943564632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770856164"/>
                    </a:ext>
                  </a:extLst>
                </a:gridCol>
              </a:tblGrid>
              <a:tr h="16988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Pracoviště kardiologie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čet PZS podle sumy úvazků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3711122"/>
                  </a:ext>
                </a:extLst>
              </a:tr>
              <a:tr h="310806">
                <a:tc vMerge="1">
                  <a:txBody>
                    <a:bodyPr/>
                    <a:lstStyle/>
                    <a:p>
                      <a:pPr algn="ctr" fontAlgn="ctr"/>
                      <a:r>
                        <a:rPr lang="cs-CZ" sz="1600" b="1" i="0" u="sng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Kardiologie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PZS celkem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Nasmlouvané úvazky lékařů*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úvazek na PZS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0,01-0,24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0,25-0,49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,00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544063"/>
                  </a:ext>
                </a:extLst>
              </a:tr>
              <a:tr h="27144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lůžková péče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458.3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320461"/>
                  </a:ext>
                </a:extLst>
              </a:tr>
              <a:tr h="307964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Samostatná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ordinace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lékaře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328.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26103846"/>
                  </a:ext>
                </a:extLst>
              </a:tr>
              <a:tr h="277452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Sdružení ambulantních služeb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069688"/>
                  </a:ext>
                </a:extLst>
              </a:tr>
              <a:tr h="271442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21054607"/>
                  </a:ext>
                </a:extLst>
              </a:tr>
            </a:tbl>
          </a:graphicData>
        </a:graphic>
      </p:graphicFrame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4580F09D-0D1F-7D90-5A59-0521342C513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60614" y="3542138"/>
          <a:ext cx="10519491" cy="1656645"/>
        </p:xfrm>
        <a:graphic>
          <a:graphicData uri="http://schemas.openxmlformats.org/drawingml/2006/table">
            <a:tbl>
              <a:tblPr/>
              <a:tblGrid>
                <a:gridCol w="1972155">
                  <a:extLst>
                    <a:ext uri="{9D8B030D-6E8A-4147-A177-3AD203B41FA5}">
                      <a16:colId xmlns:a16="http://schemas.microsoft.com/office/drawing/2014/main" val="1316608237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069642359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351468124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05019199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446660470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68215466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430562157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873515235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3943564632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770856164"/>
                    </a:ext>
                  </a:extLst>
                </a:gridCol>
              </a:tblGrid>
              <a:tr h="16988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Pracoviště dětské kardiologie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čet PZS podle sumy úvazků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3711122"/>
                  </a:ext>
                </a:extLst>
              </a:tr>
              <a:tr h="310806">
                <a:tc vMerge="1"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PZS celkem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Nasmlouvané úvazky lékařů*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úvazek na PZS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0,01-0,24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0,25-0,49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,00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6544063"/>
                  </a:ext>
                </a:extLst>
              </a:tr>
              <a:tr h="27144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lůžková péče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320461"/>
                  </a:ext>
                </a:extLst>
              </a:tr>
              <a:tr h="298176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Samostatná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ordinace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1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lékaře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26103846"/>
                  </a:ext>
                </a:extLst>
              </a:tr>
              <a:tr h="293615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Sdružení ambulantních služeb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.0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069688"/>
                  </a:ext>
                </a:extLst>
              </a:tr>
              <a:tr h="271442"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52.0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21054607"/>
                  </a:ext>
                </a:extLst>
              </a:tr>
            </a:tbl>
          </a:graphicData>
        </a:graphic>
      </p:graphicFrame>
      <p:graphicFrame>
        <p:nvGraphicFramePr>
          <p:cNvPr id="10" name="Tabulka 9">
            <a:extLst>
              <a:ext uri="{FF2B5EF4-FFF2-40B4-BE49-F238E27FC236}">
                <a16:creationId xmlns:a16="http://schemas.microsoft.com/office/drawing/2014/main" id="{3C05B462-1F71-33B9-BC42-53C027D0727A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360614" y="5384660"/>
          <a:ext cx="10519491" cy="793412"/>
        </p:xfrm>
        <a:graphic>
          <a:graphicData uri="http://schemas.openxmlformats.org/drawingml/2006/table">
            <a:tbl>
              <a:tblPr/>
              <a:tblGrid>
                <a:gridCol w="1972155">
                  <a:extLst>
                    <a:ext uri="{9D8B030D-6E8A-4147-A177-3AD203B41FA5}">
                      <a16:colId xmlns:a16="http://schemas.microsoft.com/office/drawing/2014/main" val="3131397831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2721617954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906951552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3796048922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1157200096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3187476303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723450513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3040589621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1253712855"/>
                    </a:ext>
                  </a:extLst>
                </a:gridCol>
                <a:gridCol w="949704">
                  <a:extLst>
                    <a:ext uri="{9D8B030D-6E8A-4147-A177-3AD203B41FA5}">
                      <a16:colId xmlns:a16="http://schemas.microsoft.com/office/drawing/2014/main" val="1517348832"/>
                    </a:ext>
                  </a:extLst>
                </a:gridCol>
              </a:tblGrid>
              <a:tr h="169888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Pracoviště kardiochirurgie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čet PZS podle sumy úvazků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2795021"/>
                  </a:ext>
                </a:extLst>
              </a:tr>
              <a:tr h="310806">
                <a:tc vMerge="1"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PZS celkem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Nasmlouvané úvazky lékařů*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úvazek na PZS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0,01-0,24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0,25-0,49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-0,99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,00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5526870"/>
                  </a:ext>
                </a:extLst>
              </a:tr>
              <a:tr h="27144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lůžková péče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  <a:r>
                        <a:rPr lang="en-US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93177542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22789B00-D8A7-5D5D-5B50-740FCC824EA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305951653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FD14D1-DBED-1A9D-EB68-E3919656ED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14300" y="142133"/>
            <a:ext cx="12077699" cy="832353"/>
          </a:xfrm>
        </p:spPr>
        <p:txBody>
          <a:bodyPr>
            <a:normAutofit/>
          </a:bodyPr>
          <a:lstStyle/>
          <a:p>
            <a:r>
              <a:rPr lang="cs-CZ" sz="2800" dirty="0"/>
              <a:t>Specializace „</a:t>
            </a:r>
            <a:r>
              <a:rPr lang="en-US" sz="2800" dirty="0"/>
              <a:t>D</a:t>
            </a:r>
            <a:r>
              <a:rPr lang="cs-CZ" sz="2800" dirty="0" err="1"/>
              <a:t>ětská</a:t>
            </a:r>
            <a:r>
              <a:rPr lang="cs-CZ" sz="2800" dirty="0"/>
              <a:t> kardiologie“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0165C78F-A5F0-1DFA-7894-6D4952A7CC22}"/>
              </a:ext>
            </a:extLst>
          </p:cNvPr>
          <p:cNvSpPr/>
          <p:nvPr/>
        </p:nvSpPr>
        <p:spPr>
          <a:xfrm>
            <a:off x="620327" y="3718095"/>
            <a:ext cx="790504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Počty získaných specializací </a:t>
            </a:r>
          </a:p>
        </p:txBody>
      </p:sp>
      <p:graphicFrame>
        <p:nvGraphicFramePr>
          <p:cNvPr id="10" name="Tabulka 9">
            <a:extLst>
              <a:ext uri="{FF2B5EF4-FFF2-40B4-BE49-F238E27FC236}">
                <a16:creationId xmlns:a16="http://schemas.microsoft.com/office/drawing/2014/main" id="{A2FBBFA0-E423-2FE9-5E39-513963B73A28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620327" y="4118205"/>
          <a:ext cx="10663191" cy="156944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05942">
                  <a:extLst>
                    <a:ext uri="{9D8B030D-6E8A-4147-A177-3AD203B41FA5}">
                      <a16:colId xmlns:a16="http://schemas.microsoft.com/office/drawing/2014/main" val="378567012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892889830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247910858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292436354"/>
                    </a:ext>
                  </a:extLst>
                </a:gridCol>
                <a:gridCol w="877382">
                  <a:extLst>
                    <a:ext uri="{9D8B030D-6E8A-4147-A177-3AD203B41FA5}">
                      <a16:colId xmlns:a16="http://schemas.microsoft.com/office/drawing/2014/main" val="1955033507"/>
                    </a:ext>
                  </a:extLst>
                </a:gridCol>
                <a:gridCol w="803583">
                  <a:extLst>
                    <a:ext uri="{9D8B030D-6E8A-4147-A177-3AD203B41FA5}">
                      <a16:colId xmlns:a16="http://schemas.microsoft.com/office/drawing/2014/main" val="2091558807"/>
                    </a:ext>
                  </a:extLst>
                </a:gridCol>
                <a:gridCol w="901981">
                  <a:extLst>
                    <a:ext uri="{9D8B030D-6E8A-4147-A177-3AD203B41FA5}">
                      <a16:colId xmlns:a16="http://schemas.microsoft.com/office/drawing/2014/main" val="2716459461"/>
                    </a:ext>
                  </a:extLst>
                </a:gridCol>
                <a:gridCol w="926580">
                  <a:extLst>
                    <a:ext uri="{9D8B030D-6E8A-4147-A177-3AD203B41FA5}">
                      <a16:colId xmlns:a16="http://schemas.microsoft.com/office/drawing/2014/main" val="1064028076"/>
                    </a:ext>
                  </a:extLst>
                </a:gridCol>
                <a:gridCol w="883702">
                  <a:extLst>
                    <a:ext uri="{9D8B030D-6E8A-4147-A177-3AD203B41FA5}">
                      <a16:colId xmlns:a16="http://schemas.microsoft.com/office/drawing/2014/main" val="1585728044"/>
                    </a:ext>
                  </a:extLst>
                </a:gridCol>
                <a:gridCol w="833479">
                  <a:extLst>
                    <a:ext uri="{9D8B030D-6E8A-4147-A177-3AD203B41FA5}">
                      <a16:colId xmlns:a16="http://schemas.microsoft.com/office/drawing/2014/main" val="3159787979"/>
                    </a:ext>
                  </a:extLst>
                </a:gridCol>
              </a:tblGrid>
              <a:tr h="268062">
                <a:tc>
                  <a:txBody>
                    <a:bodyPr/>
                    <a:lstStyle/>
                    <a:p>
                      <a:pPr algn="ctr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2019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2020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2021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3666591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 dirty="0">
                          <a:effectLst/>
                        </a:rPr>
                        <a:t>Muži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6488145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u="none" strike="noStrike">
                          <a:effectLst/>
                        </a:rPr>
                        <a:t>Ženy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177526446"/>
                  </a:ext>
                </a:extLst>
              </a:tr>
              <a:tr h="268062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280222668"/>
                  </a:ext>
                </a:extLst>
              </a:tr>
              <a:tr h="268062">
                <a:tc rowSpan="2">
                  <a:txBody>
                    <a:bodyPr/>
                    <a:lstStyle/>
                    <a:p>
                      <a:pPr algn="l" fontAlgn="ctr"/>
                      <a:r>
                        <a:rPr lang="pl-PL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- z toho </a:t>
                      </a:r>
                      <a:r>
                        <a:rPr lang="en-US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nastoupilo</a:t>
                      </a:r>
                      <a:r>
                        <a:rPr lang="cs-CZ" sz="14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 do zaměstnání ve zdravotnictví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48488294"/>
                  </a:ext>
                </a:extLst>
              </a:tr>
              <a:tr h="229132">
                <a:tc vMerge="1">
                  <a:txBody>
                    <a:bodyPr/>
                    <a:lstStyle/>
                    <a:p>
                      <a:pPr algn="l" fontAlgn="ctr"/>
                      <a:endParaRPr lang="cs-CZ" sz="1600" b="1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0%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0287351"/>
                  </a:ext>
                </a:extLst>
              </a:tr>
            </a:tbl>
          </a:graphicData>
        </a:graphic>
      </p:graphicFrame>
      <p:sp>
        <p:nvSpPr>
          <p:cNvPr id="11" name="TextBox 6">
            <a:extLst>
              <a:ext uri="{FF2B5EF4-FFF2-40B4-BE49-F238E27FC236}">
                <a16:creationId xmlns:a16="http://schemas.microsoft.com/office/drawing/2014/main" id="{13B936D9-F54B-F50F-8CA0-D5F462039B0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73736" y="819720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C781EBA8-4877-2DA9-092A-18B69C01645C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20327" y="1332093"/>
          <a:ext cx="6227064" cy="21244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087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346161286"/>
                    </a:ext>
                  </a:extLst>
                </a:gridCol>
                <a:gridCol w="1046362">
                  <a:extLst>
                    <a:ext uri="{9D8B030D-6E8A-4147-A177-3AD203B41FA5}">
                      <a16:colId xmlns:a16="http://schemas.microsoft.com/office/drawing/2014/main" val="1506437493"/>
                    </a:ext>
                  </a:extLst>
                </a:gridCol>
              </a:tblGrid>
              <a:tr h="248641">
                <a:tc>
                  <a:txBody>
                    <a:bodyPr/>
                    <a:lstStyle/>
                    <a:p>
                      <a:pPr algn="l" fontAlgn="b"/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i="1" u="none" strike="noStrike" dirty="0">
                          <a:effectLst/>
                        </a:rPr>
                        <a:t>N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%</a:t>
                      </a: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1" i="1" u="none" strike="noStrike" dirty="0">
                          <a:solidFill>
                            <a:schemeClr val="bg1"/>
                          </a:solidFill>
                          <a:effectLst/>
                          <a:latin typeface="Calibri"/>
                        </a:rPr>
                        <a:t>Úvazky</a:t>
                      </a:r>
                    </a:p>
                  </a:txBody>
                  <a:tcPr marL="36000" marR="3600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1917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Celkový počet lékařů na pracovišti s odborností dětská kardiologie</a:t>
                      </a:r>
                      <a:endParaRPr lang="cs-CZ" sz="1600" b="1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36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69,00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0" u="none" strike="noStrike" dirty="0">
                          <a:effectLst/>
                        </a:rPr>
                        <a:t> - z toho lékaři se specializací dětská kardiologie</a:t>
                      </a:r>
                      <a:endParaRPr lang="cs-CZ" sz="1600" b="0" i="0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851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L1+L2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Calibri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2,44%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1278">
                <a:tc>
                  <a:txBody>
                    <a:bodyPr/>
                    <a:lstStyle/>
                    <a:p>
                      <a:pPr algn="l" fontAlgn="ctr"/>
                      <a:r>
                        <a:rPr lang="cs-CZ" sz="1600" i="1" u="none" strike="noStrike" dirty="0">
                          <a:effectLst/>
                        </a:rPr>
                        <a:t> - z toho lékaři L3 s jinou specializací</a:t>
                      </a:r>
                      <a:endParaRPr lang="cs-CZ" sz="1600" b="0" i="1" u="none" strike="noStrike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252000" marR="3600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27%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16,37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5417980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0A1CDC4-F04F-3246-3339-0C6A5BD30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  <a:cs typeface="Arial" panose="020B0604020202020204" pitchFamily="34" charset="0"/>
              </a:rPr>
              <a:t>Věk a pohlaví aktivních lékařů na pracovišti dětské kardiologie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B1D4E12-DE47-488A-68DB-DC96E5E2B4E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3028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CD04CE4C-5E8F-DD01-B864-72DE15774E6E}"/>
              </a:ext>
            </a:extLst>
          </p:cNvPr>
          <p:cNvSpPr/>
          <p:nvPr/>
        </p:nvSpPr>
        <p:spPr>
          <a:xfrm>
            <a:off x="4862328" y="3996743"/>
            <a:ext cx="47458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083FEAA1-53E5-7576-2C90-3C75E5624A1F}"/>
              </a:ext>
            </a:extLst>
          </p:cNvPr>
          <p:cNvSpPr/>
          <p:nvPr/>
        </p:nvSpPr>
        <p:spPr>
          <a:xfrm rot="16200000">
            <a:off x="-620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2001FDD-CB00-4C0B-3B28-7304627C0F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722072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4D9001DD-3CEA-DD2D-E391-F31A0583494C}"/>
              </a:ext>
            </a:extLst>
          </p:cNvPr>
          <p:cNvSpPr/>
          <p:nvPr/>
        </p:nvSpPr>
        <p:spPr>
          <a:xfrm>
            <a:off x="11283925" y="3950577"/>
            <a:ext cx="59483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F48DE37-2931-5FC1-2D8B-EB55D9FC462B}"/>
              </a:ext>
            </a:extLst>
          </p:cNvPr>
          <p:cNvSpPr/>
          <p:nvPr/>
        </p:nvSpPr>
        <p:spPr>
          <a:xfrm rot="16200000">
            <a:off x="648424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916C824-4D85-A1B3-5977-35BBE03E7476}"/>
              </a:ext>
            </a:extLst>
          </p:cNvPr>
          <p:cNvSpPr/>
          <p:nvPr/>
        </p:nvSpPr>
        <p:spPr>
          <a:xfrm>
            <a:off x="9920992" y="1452403"/>
            <a:ext cx="594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muži</a:t>
            </a: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C73F3615-7A72-E89B-2647-C83424212CF5}"/>
              </a:ext>
            </a:extLst>
          </p:cNvPr>
          <p:cNvSpPr/>
          <p:nvPr/>
        </p:nvSpPr>
        <p:spPr>
          <a:xfrm>
            <a:off x="9772565" y="1480978"/>
            <a:ext cx="180000" cy="180000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96D77E1-9EF0-7523-81EE-C9C4B42C31F8}"/>
              </a:ext>
            </a:extLst>
          </p:cNvPr>
          <p:cNvSpPr/>
          <p:nvPr/>
        </p:nvSpPr>
        <p:spPr>
          <a:xfrm>
            <a:off x="9772565" y="1694950"/>
            <a:ext cx="180000" cy="180000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99B3B34A-BF48-8BA5-7EF3-0F6CB283D3D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206615" y="4773451"/>
          <a:ext cx="4895465" cy="1540275"/>
        </p:xfrm>
        <a:graphic>
          <a:graphicData uri="http://schemas.openxmlformats.org/drawingml/2006/table">
            <a:tbl>
              <a:tblPr/>
              <a:tblGrid>
                <a:gridCol w="12274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900020422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20359577"/>
                    </a:ext>
                  </a:extLst>
                </a:gridCol>
              </a:tblGrid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961564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65 (52,8 %)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58 (47,2 %)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Průměrný věk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60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37 (56,9 %)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28 (48,3 %)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65 (52,8 %)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65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27 (41,5 %)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22 (37,9 %)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49 (39,8 %)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TextBox 6">
            <a:extLst>
              <a:ext uri="{FF2B5EF4-FFF2-40B4-BE49-F238E27FC236}">
                <a16:creationId xmlns:a16="http://schemas.microsoft.com/office/drawing/2014/main" id="{EB4DBB9C-B4D2-63C4-60B7-9AD37572ABE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913029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391314565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0A1CDC4-F04F-3246-3339-0C6A5BD30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  <a:cs typeface="Arial" panose="020B0604020202020204" pitchFamily="34" charset="0"/>
              </a:rPr>
              <a:t>Věk a pohlaví aktivních lékařů se specializací dětská kardiologie na pracovišti dětské kardiologie</a:t>
            </a:r>
            <a:endParaRPr lang="cs-CZ" sz="2800" dirty="0"/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B1D4E12-DE47-488A-68DB-DC96E5E2B4E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3028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CD04CE4C-5E8F-DD01-B864-72DE15774E6E}"/>
              </a:ext>
            </a:extLst>
          </p:cNvPr>
          <p:cNvSpPr/>
          <p:nvPr/>
        </p:nvSpPr>
        <p:spPr>
          <a:xfrm>
            <a:off x="4862328" y="3996743"/>
            <a:ext cx="47458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083FEAA1-53E5-7576-2C90-3C75E5624A1F}"/>
              </a:ext>
            </a:extLst>
          </p:cNvPr>
          <p:cNvSpPr/>
          <p:nvPr/>
        </p:nvSpPr>
        <p:spPr>
          <a:xfrm rot="16200000">
            <a:off x="-620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2001FDD-CB00-4C0B-3B28-7304627C0F6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7220723" y="1314411"/>
          <a:ext cx="4297354" cy="32164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4D9001DD-3CEA-DD2D-E391-F31A0583494C}"/>
              </a:ext>
            </a:extLst>
          </p:cNvPr>
          <p:cNvSpPr/>
          <p:nvPr/>
        </p:nvSpPr>
        <p:spPr>
          <a:xfrm>
            <a:off x="11283925" y="3950577"/>
            <a:ext cx="59483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F48DE37-2931-5FC1-2D8B-EB55D9FC462B}"/>
              </a:ext>
            </a:extLst>
          </p:cNvPr>
          <p:cNvSpPr/>
          <p:nvPr/>
        </p:nvSpPr>
        <p:spPr>
          <a:xfrm rot="16200000">
            <a:off x="6484240" y="2409631"/>
            <a:ext cx="119596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Absolutní počet</a:t>
            </a: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916C824-4D85-A1B3-5977-35BBE03E7476}"/>
              </a:ext>
            </a:extLst>
          </p:cNvPr>
          <p:cNvSpPr/>
          <p:nvPr/>
        </p:nvSpPr>
        <p:spPr>
          <a:xfrm>
            <a:off x="9920992" y="1452403"/>
            <a:ext cx="59483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muži</a:t>
            </a: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C73F3615-7A72-E89B-2647-C83424212CF5}"/>
              </a:ext>
            </a:extLst>
          </p:cNvPr>
          <p:cNvSpPr/>
          <p:nvPr/>
        </p:nvSpPr>
        <p:spPr>
          <a:xfrm>
            <a:off x="9772565" y="1480978"/>
            <a:ext cx="180000" cy="180000"/>
          </a:xfrm>
          <a:prstGeom prst="rect">
            <a:avLst/>
          </a:prstGeom>
          <a:solidFill>
            <a:srgbClr val="FF9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96D77E1-9EF0-7523-81EE-C9C4B42C31F8}"/>
              </a:ext>
            </a:extLst>
          </p:cNvPr>
          <p:cNvSpPr/>
          <p:nvPr/>
        </p:nvSpPr>
        <p:spPr>
          <a:xfrm>
            <a:off x="9772565" y="1694950"/>
            <a:ext cx="180000" cy="180000"/>
          </a:xfrm>
          <a:prstGeom prst="rect">
            <a:avLst/>
          </a:prstGeom>
          <a:solidFill>
            <a:srgbClr val="00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99B3B34A-BF48-8BA5-7EF3-0F6CB283D3D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206615" y="4773451"/>
          <a:ext cx="4895465" cy="1540275"/>
        </p:xfrm>
        <a:graphic>
          <a:graphicData uri="http://schemas.openxmlformats.org/drawingml/2006/table">
            <a:tbl>
              <a:tblPr/>
              <a:tblGrid>
                <a:gridCol w="12274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900020422"/>
                    </a:ext>
                  </a:extLst>
                </a:gridCol>
                <a:gridCol w="1222675">
                  <a:extLst>
                    <a:ext uri="{9D8B030D-6E8A-4147-A177-3AD203B41FA5}">
                      <a16:colId xmlns:a16="http://schemas.microsoft.com/office/drawing/2014/main" val="320359577"/>
                    </a:ext>
                  </a:extLst>
                </a:gridCol>
              </a:tblGrid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961564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65 (52,8 %)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58 (47,2 %)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Průměrný věk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60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37 (56,9 %)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28 (48,3 %)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65 (52,8 %)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055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65 a více let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27 (41,5 %)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22 (37,9 %)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49 (39,8 %)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TextBox 6">
            <a:extLst>
              <a:ext uri="{FF2B5EF4-FFF2-40B4-BE49-F238E27FC236}">
                <a16:creationId xmlns:a16="http://schemas.microsoft.com/office/drawing/2014/main" id="{0492C4ED-9A98-A689-A50A-4B055E39047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73736" y="1043658"/>
            <a:ext cx="80008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(NRZP)+NRHZS, stav k 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2023</a:t>
            </a:r>
          </a:p>
        </p:txBody>
      </p:sp>
    </p:spTree>
    <p:extLst>
      <p:ext uri="{BB962C8B-B14F-4D97-AF65-F5344CB8AC3E}">
        <p14:creationId xmlns:p14="http://schemas.microsoft.com/office/powerpoint/2010/main" val="39718925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1EB039E-7D98-489A-AAB9-61D94CB30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6077" y="850392"/>
            <a:ext cx="4773168" cy="2203704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1B8BA184-3192-41F8-AFE3-0A2C094DBA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6935" y="4976607"/>
            <a:ext cx="9914382" cy="1133602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Péče o dětské kardiologické pacienty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30C97AA1-B529-FEF7-7B96-F2EFA3669F00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202737383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528CAD7-403D-405A-8B41-AF789EC808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Kardiovaskulární onemocnění u dětí souhrnně v časové řadě 2010–2023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89659D71-07F4-47F5-824B-09ED41BF614B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39815D50-E5C3-4A37-8750-BECFAB364170}"/>
              </a:ext>
            </a:extLst>
          </p:cNvPr>
          <p:cNvGraphicFramePr/>
          <p:nvPr/>
        </p:nvGraphicFramePr>
        <p:xfrm>
          <a:off x="868190" y="1458753"/>
          <a:ext cx="5371045" cy="48044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88D33ECE-5154-49E7-BAF8-7DE29846D5CA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1835705"/>
          <a:ext cx="3317507" cy="4427478"/>
        </p:xfrm>
        <a:graphic>
          <a:graphicData uri="http://schemas.openxmlformats.org/drawingml/2006/table">
            <a:tbl>
              <a:tblPr/>
              <a:tblGrid>
                <a:gridCol w="1190325">
                  <a:extLst>
                    <a:ext uri="{9D8B030D-6E8A-4147-A177-3AD203B41FA5}">
                      <a16:colId xmlns:a16="http://schemas.microsoft.com/office/drawing/2014/main" val="1983678694"/>
                    </a:ext>
                  </a:extLst>
                </a:gridCol>
                <a:gridCol w="866274">
                  <a:extLst>
                    <a:ext uri="{9D8B030D-6E8A-4147-A177-3AD203B41FA5}">
                      <a16:colId xmlns:a16="http://schemas.microsoft.com/office/drawing/2014/main" val="4180771574"/>
                    </a:ext>
                  </a:extLst>
                </a:gridCol>
                <a:gridCol w="1260908">
                  <a:extLst>
                    <a:ext uri="{9D8B030D-6E8A-4147-A177-3AD203B41FA5}">
                      <a16:colId xmlns:a16="http://schemas.microsoft.com/office/drawing/2014/main" val="2900005458"/>
                    </a:ext>
                  </a:extLst>
                </a:gridCol>
              </a:tblGrid>
              <a:tr h="3563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 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Chlapci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Dívky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37858633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18 848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63780784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19 027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10 506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6932032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20 040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11 086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8 954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15775719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20 269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11 286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8 983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5707191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21 911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12 152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9 759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894999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21 443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12 022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85110555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21 387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12 170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9 217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37143510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21 333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11 994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3423083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21 184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11 899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9 285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10683553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21 065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11 772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9 293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35112067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19 670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11 096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8 574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8735727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21 451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12 203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9 248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8620859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20 608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11 563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9 045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6922238"/>
                  </a:ext>
                </a:extLst>
              </a:tr>
              <a:tr h="29079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18 848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10 333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8 515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66093017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E9A4FDD0-F1D9-4976-9D98-CA6462EA29C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313734" y="2175167"/>
            <a:ext cx="46525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69C86571-0A3F-4158-B2B6-524F7216B2C5}"/>
              </a:ext>
            </a:extLst>
          </p:cNvPr>
          <p:cNvSpPr txBox="1"/>
          <p:nvPr/>
        </p:nvSpPr>
        <p:spPr>
          <a:xfrm>
            <a:off x="305391" y="954732"/>
            <a:ext cx="112279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 dětských pacientů: Zahrnuty byly děti, které měly v daném roce vykázanou diagnózu I00–I99 (bez I60–I69) vybranými odbornostmi pro děti a dorost (ambulantní i hospitalizační) – praktický lékař, kardiolog, internista.</a:t>
            </a:r>
          </a:p>
        </p:txBody>
      </p:sp>
    </p:spTree>
    <p:extLst>
      <p:ext uri="{BB962C8B-B14F-4D97-AF65-F5344CB8AC3E}">
        <p14:creationId xmlns:p14="http://schemas.microsoft.com/office/powerpoint/2010/main" val="213543940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sz="2800" dirty="0">
                <a:solidFill>
                  <a:srgbClr val="C00000"/>
                </a:solidFill>
              </a:rPr>
              <a:t>Ischemická choroba srdeční (I20-I25)</a:t>
            </a:r>
            <a:endParaRPr lang="en-US" sz="2800" dirty="0">
              <a:solidFill>
                <a:srgbClr val="C00000"/>
              </a:solidFill>
            </a:endParaRPr>
          </a:p>
        </p:txBody>
      </p:sp>
      <p:sp>
        <p:nvSpPr>
          <p:cNvPr id="307" name="Obdélník 105">
            <a:extLst>
              <a:ext uri="{FF2B5EF4-FFF2-40B4-BE49-F238E27FC236}">
                <a16:creationId xmlns:a16="http://schemas.microsoft.com/office/drawing/2014/main" id="{578FCFBD-FCA8-46EE-9A5F-63D319C302C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5385916" y="5786167"/>
            <a:ext cx="670688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krajů, tj. udává teoretický počet případů na 100 000 obyvatel daného kraje v situaci, kdy by byla věková struktura obyvatel všech krajů shodná. Za referenční populaci je zde považována celá ČR v příslušném roce.</a:t>
            </a:r>
          </a:p>
        </p:txBody>
      </p:sp>
      <p:graphicFrame>
        <p:nvGraphicFramePr>
          <p:cNvPr id="312" name="Graf 311">
            <a:extLst>
              <a:ext uri="{FF2B5EF4-FFF2-40B4-BE49-F238E27FC236}">
                <a16:creationId xmlns:a16="http://schemas.microsoft.com/office/drawing/2014/main" id="{747DCC21-A428-4B79-815C-B37CF5C48C92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313" name="Tabulka 4">
            <a:extLst>
              <a:ext uri="{FF2B5EF4-FFF2-40B4-BE49-F238E27FC236}">
                <a16:creationId xmlns:a16="http://schemas.microsoft.com/office/drawing/2014/main" id="{C709D96E-042B-49C6-8DB7-84AD335002B3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285334" y="1853156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4 323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3 811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3 964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3 688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3 614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3 541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3 351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3 409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3 384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3 498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3 199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3 215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3 150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2 985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06" name="Obdélník 105">
            <a:extLst>
              <a:ext uri="{FF2B5EF4-FFF2-40B4-BE49-F238E27FC236}">
                <a16:creationId xmlns:a16="http://schemas.microsoft.com/office/drawing/2014/main" id="{1A187EA3-E052-42C1-8813-91180C40BF2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374852" y="1091133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08" name="Graf 107">
            <a:extLst>
              <a:ext uri="{FF2B5EF4-FFF2-40B4-BE49-F238E27FC236}">
                <a16:creationId xmlns:a16="http://schemas.microsoft.com/office/drawing/2014/main" id="{49DEB8C3-B7EA-4250-97B4-B32655A8662E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5817149" y="1398910"/>
          <a:ext cx="637485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id="{E6FB47AC-13B4-5AC8-06A9-CFEF89E1AFE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926715" y="2977735"/>
            <a:ext cx="398385" cy="1185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BECDA95C-B1A9-497A-DC2C-C6022CA25CA9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230030" y="541664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mimo komplement</a:t>
            </a:r>
          </a:p>
        </p:txBody>
      </p:sp>
      <p:sp>
        <p:nvSpPr>
          <p:cNvPr id="11" name="Obdélník 3">
            <a:extLst>
              <a:ext uri="{FF2B5EF4-FFF2-40B4-BE49-F238E27FC236}">
                <a16:creationId xmlns:a16="http://schemas.microsoft.com/office/drawing/2014/main" id="{F2EDE842-6AF1-F613-5C63-503C83C4AC7B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00199" y="1330019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</p:spTree>
    <p:extLst>
      <p:ext uri="{BB962C8B-B14F-4D97-AF65-F5344CB8AC3E}">
        <p14:creationId xmlns:p14="http://schemas.microsoft.com/office/powerpoint/2010/main" val="112743510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528CAD7-403D-405A-8B41-AF789EC808E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Kardiovaskulární onemocnění u dětí 2023: srovnání krajů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89659D71-07F4-47F5-824B-09ED41BF614B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39815D50-E5C3-4A37-8750-BECFAB364170}"/>
              </a:ext>
            </a:extLst>
          </p:cNvPr>
          <p:cNvGraphicFramePr/>
          <p:nvPr/>
        </p:nvGraphicFramePr>
        <p:xfrm>
          <a:off x="548298" y="1602766"/>
          <a:ext cx="5371045" cy="48044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1D5B9161-643B-4082-A234-3170A39D38C8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6150004" y="2940685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1" name="Obdélník 10">
            <a:extLst>
              <a:ext uri="{FF2B5EF4-FFF2-40B4-BE49-F238E27FC236}">
                <a16:creationId xmlns:a16="http://schemas.microsoft.com/office/drawing/2014/main" id="{0D06D82D-5F77-4DCB-9D13-3E5F9209094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234820" y="1822365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2" name="TextBox 2">
            <a:extLst>
              <a:ext uri="{FF2B5EF4-FFF2-40B4-BE49-F238E27FC236}">
                <a16:creationId xmlns:a16="http://schemas.microsoft.com/office/drawing/2014/main" id="{47370A3A-4D12-47A3-AEB5-9DEDC3D7D20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239235" y="2514678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dětí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09BD9F55-6A8C-4837-8184-D2AC9F69B42F}"/>
              </a:ext>
            </a:extLst>
          </p:cNvPr>
          <p:cNvSpPr txBox="1"/>
          <p:nvPr/>
        </p:nvSpPr>
        <p:spPr>
          <a:xfrm>
            <a:off x="305391" y="954732"/>
            <a:ext cx="112279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 dětských pacientů: Zahrnuty byly děti, které měly v daném roce vykázanou diagnózu I00–I99 (bez I60–I69) vybranými odbornostmi pro děti a dorost (ambulantní i hospitalizační) – praktický lékař, kardiolog, internista.</a:t>
            </a:r>
          </a:p>
        </p:txBody>
      </p:sp>
    </p:spTree>
    <p:extLst>
      <p:ext uri="{BB962C8B-B14F-4D97-AF65-F5344CB8AC3E}">
        <p14:creationId xmlns:p14="http://schemas.microsoft.com/office/powerpoint/2010/main" val="3853946061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C10DB6D-6689-70CA-4C55-54AD21F816CE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Kardiovaskulární onemocnění u dětí 2010–2023: ambulantní péče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793944F9-ADFB-05AC-FB32-BD4748020E6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5391" y="626582"/>
            <a:ext cx="39237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DB15ED0A-EC2D-B5CD-A341-8E464E8592B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05391" y="954732"/>
            <a:ext cx="112279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 dětských pacientů: Zahrnuty byly děti, které měly v daném roce vykázanou danou diagnózu (</a:t>
            </a:r>
            <a:r>
              <a:rPr kumimoji="0" lang="cs-CZ" sz="12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vybranými odbornostmi pro děti a dorost – praktický lékař, kardiolog, internista.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94631FF9-6C89-2DD7-21D8-091751FD09D8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72592" y="1584493"/>
          <a:ext cx="8299908" cy="48044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99F57DC1-8976-CFC2-4D45-4CE5F597DC65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8417267" y="1881865"/>
          <a:ext cx="2460283" cy="4385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pSp>
        <p:nvGrpSpPr>
          <p:cNvPr id="9" name="Skupina 8">
            <a:extLst>
              <a:ext uri="{FF2B5EF4-FFF2-40B4-BE49-F238E27FC236}">
                <a16:creationId xmlns:a16="http://schemas.microsoft.com/office/drawing/2014/main" id="{9A29C083-373B-CF9D-1E17-22ECBB70D1C7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8188074" y="1271514"/>
            <a:ext cx="3345221" cy="307777"/>
            <a:chOff x="8720143" y="1032283"/>
            <a:chExt cx="3345221" cy="307777"/>
          </a:xfrm>
        </p:grpSpPr>
        <p:grpSp>
          <p:nvGrpSpPr>
            <p:cNvPr id="10" name="Skupina 9">
              <a:extLst>
                <a:ext uri="{FF2B5EF4-FFF2-40B4-BE49-F238E27FC236}">
                  <a16:creationId xmlns:a16="http://schemas.microsoft.com/office/drawing/2014/main" id="{4553B04F-3986-A54F-C9B9-683C40867B03}"/>
                </a:ext>
              </a:extLst>
            </p:cNvPr>
            <p:cNvGrpSpPr/>
            <p:nvPr>
              <p:custDataLst>
                <p:tags r:id="rId7"/>
              </p:custDataLst>
            </p:nvPr>
          </p:nvGrpSpPr>
          <p:grpSpPr>
            <a:xfrm>
              <a:off x="8720143" y="1099153"/>
              <a:ext cx="651737" cy="146050"/>
              <a:chOff x="6627718" y="1070229"/>
              <a:chExt cx="647700" cy="146050"/>
            </a:xfrm>
          </p:grpSpPr>
          <p:cxnSp>
            <p:nvCxnSpPr>
              <p:cNvPr id="12" name="Přímá spojovací čára 143">
                <a:extLst>
                  <a:ext uri="{FF2B5EF4-FFF2-40B4-BE49-F238E27FC236}">
                    <a16:creationId xmlns:a16="http://schemas.microsoft.com/office/drawing/2014/main" id="{995C2188-8D7F-B86E-CAB7-98653FD6FF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627718" y="1149604"/>
                <a:ext cx="64770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Přímá spojovací čára 144">
                <a:extLst>
                  <a:ext uri="{FF2B5EF4-FFF2-40B4-BE49-F238E27FC236}">
                    <a16:creationId xmlns:a16="http://schemas.microsoft.com/office/drawing/2014/main" id="{8F719FEE-4F70-310E-F9D6-A4EFA653C6A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440000">
                <a:off x="7184930" y="1070229"/>
                <a:ext cx="63500" cy="1444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Přímá spojovací čára 145">
                <a:extLst>
                  <a:ext uri="{FF2B5EF4-FFF2-40B4-BE49-F238E27FC236}">
                    <a16:creationId xmlns:a16="http://schemas.microsoft.com/office/drawing/2014/main" id="{7525ED1E-0074-EF05-1B7B-E5C875A5A3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440000">
                <a:off x="6654705" y="1070229"/>
                <a:ext cx="63500" cy="1444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Obdélník 14">
                <a:extLst>
                  <a:ext uri="{FF2B5EF4-FFF2-40B4-BE49-F238E27FC236}">
                    <a16:creationId xmlns:a16="http://schemas.microsoft.com/office/drawing/2014/main" id="{8C847C96-FA37-680E-AD35-4F733036DB73}"/>
                  </a:ext>
                </a:extLst>
              </p:cNvPr>
              <p:cNvSpPr/>
              <p:nvPr/>
            </p:nvSpPr>
            <p:spPr bwMode="auto">
              <a:xfrm>
                <a:off x="6894418" y="1079754"/>
                <a:ext cx="136525" cy="136525"/>
              </a:xfrm>
              <a:prstGeom prst="rect">
                <a:avLst/>
              </a:prstGeom>
              <a:solidFill>
                <a:srgbClr val="C2272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1" name="TextovéPole 10">
              <a:extLst>
                <a:ext uri="{FF2B5EF4-FFF2-40B4-BE49-F238E27FC236}">
                  <a16:creationId xmlns:a16="http://schemas.microsoft.com/office/drawing/2014/main" id="{4C8578AA-7B6F-BB66-770E-A1D36F66D282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9371341" y="1032283"/>
              <a:ext cx="26940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cs-CZ" altLang="cs-CZ" sz="1400" dirty="0"/>
                <a:t>Medián věku </a:t>
              </a:r>
              <a:r>
                <a:rPr lang="pl-PL" altLang="cs-CZ" sz="1400" dirty="0"/>
                <a:t>(25% a 75% kvatil)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54768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57DF1223-B50C-1A0D-3DF6-072F6AE16F2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272592" y="1584493"/>
          <a:ext cx="8299908" cy="48044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2C10DB6D-6689-70CA-4C55-54AD21F816C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Kardiovaskulární onemocnění u dětí 2010–2023: hospitalizační péče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793944F9-ADFB-05AC-FB32-BD4748020E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DB15ED0A-EC2D-B5CD-A341-8E464E8592B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05391" y="954732"/>
            <a:ext cx="112279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 dětských pacientů: Zahrnuty byly děti, které měly v daném roce vykázanou danou diagnózu (</a:t>
            </a:r>
            <a:r>
              <a:rPr lang="cs-CZ" sz="1200" u="sng" dirty="0">
                <a:solidFill>
                  <a:prstClr val="black"/>
                </a:solidFill>
                <a:latin typeface="Calibri" panose="020F0502020204030204"/>
              </a:rPr>
              <a:t>hospitalizační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).</a:t>
            </a:r>
          </a:p>
        </p:txBody>
      </p:sp>
      <p:graphicFrame>
        <p:nvGraphicFramePr>
          <p:cNvPr id="12" name="Object 2">
            <a:extLst>
              <a:ext uri="{FF2B5EF4-FFF2-40B4-BE49-F238E27FC236}">
                <a16:creationId xmlns:a16="http://schemas.microsoft.com/office/drawing/2014/main" id="{2362D530-9B49-2579-A2F4-01C2C55A2637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8417267" y="1881865"/>
          <a:ext cx="2460283" cy="4385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pSp>
        <p:nvGrpSpPr>
          <p:cNvPr id="27" name="Skupina 26">
            <a:extLst>
              <a:ext uri="{FF2B5EF4-FFF2-40B4-BE49-F238E27FC236}">
                <a16:creationId xmlns:a16="http://schemas.microsoft.com/office/drawing/2014/main" id="{CEAD4ACA-FA4E-924A-3FE9-F0EF24E90A65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8188074" y="1271514"/>
            <a:ext cx="3345221" cy="307777"/>
            <a:chOff x="8720143" y="1032283"/>
            <a:chExt cx="3345221" cy="307777"/>
          </a:xfrm>
        </p:grpSpPr>
        <p:grpSp>
          <p:nvGrpSpPr>
            <p:cNvPr id="14" name="Skupina 13">
              <a:extLst>
                <a:ext uri="{FF2B5EF4-FFF2-40B4-BE49-F238E27FC236}">
                  <a16:creationId xmlns:a16="http://schemas.microsoft.com/office/drawing/2014/main" id="{89884F98-40F8-7716-08F8-FC9D7152BB0D}"/>
                </a:ext>
              </a:extLst>
            </p:cNvPr>
            <p:cNvGrpSpPr/>
            <p:nvPr>
              <p:custDataLst>
                <p:tags r:id="rId7"/>
              </p:custDataLst>
            </p:nvPr>
          </p:nvGrpSpPr>
          <p:grpSpPr>
            <a:xfrm>
              <a:off x="8720143" y="1099153"/>
              <a:ext cx="651737" cy="146050"/>
              <a:chOff x="6627718" y="1070229"/>
              <a:chExt cx="647700" cy="146050"/>
            </a:xfrm>
          </p:grpSpPr>
          <p:cxnSp>
            <p:nvCxnSpPr>
              <p:cNvPr id="22" name="Přímá spojovací čára 143">
                <a:extLst>
                  <a:ext uri="{FF2B5EF4-FFF2-40B4-BE49-F238E27FC236}">
                    <a16:creationId xmlns:a16="http://schemas.microsoft.com/office/drawing/2014/main" id="{597A5F3B-5E86-D377-6CE9-1272596062B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V="1">
                <a:off x="6627718" y="1149604"/>
                <a:ext cx="64770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Přímá spojovací čára 144">
                <a:extLst>
                  <a:ext uri="{FF2B5EF4-FFF2-40B4-BE49-F238E27FC236}">
                    <a16:creationId xmlns:a16="http://schemas.microsoft.com/office/drawing/2014/main" id="{54F6DA31-707A-22B7-20BA-848D3AEC178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440000">
                <a:off x="7184930" y="1070229"/>
                <a:ext cx="63500" cy="1444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Přímá spojovací čára 145">
                <a:extLst>
                  <a:ext uri="{FF2B5EF4-FFF2-40B4-BE49-F238E27FC236}">
                    <a16:creationId xmlns:a16="http://schemas.microsoft.com/office/drawing/2014/main" id="{6E5E27CC-289D-9398-8710-B8450697021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440000">
                <a:off x="6654705" y="1070229"/>
                <a:ext cx="63500" cy="14446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Obdélník 24">
                <a:extLst>
                  <a:ext uri="{FF2B5EF4-FFF2-40B4-BE49-F238E27FC236}">
                    <a16:creationId xmlns:a16="http://schemas.microsoft.com/office/drawing/2014/main" id="{05A57370-48EA-71D3-A794-08081794DBC8}"/>
                  </a:ext>
                </a:extLst>
              </p:cNvPr>
              <p:cNvSpPr/>
              <p:nvPr/>
            </p:nvSpPr>
            <p:spPr bwMode="auto">
              <a:xfrm>
                <a:off x="6894418" y="1079754"/>
                <a:ext cx="136525" cy="136525"/>
              </a:xfrm>
              <a:prstGeom prst="rect">
                <a:avLst/>
              </a:prstGeom>
              <a:solidFill>
                <a:srgbClr val="C2272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6" name="TextovéPole 25">
              <a:extLst>
                <a:ext uri="{FF2B5EF4-FFF2-40B4-BE49-F238E27FC236}">
                  <a16:creationId xmlns:a16="http://schemas.microsoft.com/office/drawing/2014/main" id="{A4771270-B2A0-596B-7978-0A78925DEC09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9371341" y="1032283"/>
              <a:ext cx="26940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cs-CZ" altLang="cs-CZ" sz="1400" dirty="0"/>
                <a:t>Medián věku </a:t>
              </a:r>
              <a:r>
                <a:rPr lang="pl-PL" altLang="cs-CZ" sz="1400" dirty="0"/>
                <a:t>(25% a 75% kvatil)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9234629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Péče o děti s kardiovaskulárním onemocnění: 2023</a:t>
            </a: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1382079" y="1102721"/>
            <a:ext cx="100224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1941548" y="3710092"/>
            <a:ext cx="479761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péče 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370602" y="838279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 pacientů s daným bydlištěm a vykázanou péčí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081029" y="562710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Jeden pacient mohl mít vykázanou péči ve více krajích, součet řádků tak může být vyšší jak 100 %. </a:t>
            </a:r>
          </a:p>
        </p:txBody>
      </p:sp>
      <p:graphicFrame>
        <p:nvGraphicFramePr>
          <p:cNvPr id="2" name="Tabulka 3">
            <a:extLst>
              <a:ext uri="{FF2B5EF4-FFF2-40B4-BE49-F238E27FC236}">
                <a16:creationId xmlns:a16="http://schemas.microsoft.com/office/drawing/2014/main" id="{31B6511B-87BF-4FF5-8387-CFD751206B29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61567" y="1444042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97,9 %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7,8 %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87,9 %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89,2 %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1,8 %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91,7 %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4" name="TextovéPole 13">
            <a:extLst>
              <a:ext uri="{FF2B5EF4-FFF2-40B4-BE49-F238E27FC236}">
                <a16:creationId xmlns:a16="http://schemas.microsoft.com/office/drawing/2014/main" id="{243032A5-E740-46ED-AC55-6BC42238B3E3}"/>
              </a:ext>
            </a:extLst>
          </p:cNvPr>
          <p:cNvSpPr txBox="1"/>
          <p:nvPr/>
        </p:nvSpPr>
        <p:spPr>
          <a:xfrm>
            <a:off x="324051" y="564437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2023</a:t>
            </a:r>
          </a:p>
        </p:txBody>
      </p:sp>
    </p:spTree>
    <p:extLst>
      <p:ext uri="{BB962C8B-B14F-4D97-AF65-F5344CB8AC3E}">
        <p14:creationId xmlns:p14="http://schemas.microsoft.com/office/powerpoint/2010/main" val="503916807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3E96A85-C275-4BE6-94B4-6C79746944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Vrozené vady oběhové soustavy (Q20–Q28): časová řada 2000–2022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DE816BBB-A56B-41C2-B77C-FBF0CF347201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NRRZ 1994–2022</a:t>
            </a:r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B4A361F4-675E-4FEF-AC10-F919269D3CF2}"/>
              </a:ext>
            </a:extLst>
          </p:cNvPr>
          <p:cNvGraphicFramePr/>
          <p:nvPr/>
        </p:nvGraphicFramePr>
        <p:xfrm>
          <a:off x="272591" y="2593965"/>
          <a:ext cx="11151623" cy="32184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Skupina 18">
            <a:extLst>
              <a:ext uri="{FF2B5EF4-FFF2-40B4-BE49-F238E27FC236}">
                <a16:creationId xmlns:a16="http://schemas.microsoft.com/office/drawing/2014/main" id="{A1C69034-723A-4778-AF0C-991FC457DCDA}"/>
              </a:ext>
            </a:extLst>
          </p:cNvPr>
          <p:cNvGrpSpPr/>
          <p:nvPr/>
        </p:nvGrpSpPr>
        <p:grpSpPr>
          <a:xfrm>
            <a:off x="8133615" y="2416650"/>
            <a:ext cx="3290599" cy="553998"/>
            <a:chOff x="8901401" y="2070015"/>
            <a:chExt cx="3290599" cy="553998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DBCBD845-578D-40F3-9ACE-AB6D4DF43844}"/>
                </a:ext>
              </a:extLst>
            </p:cNvPr>
            <p:cNvSpPr txBox="1"/>
            <p:nvPr/>
          </p:nvSpPr>
          <p:spPr>
            <a:xfrm>
              <a:off x="8901401" y="2445488"/>
              <a:ext cx="180754" cy="106326"/>
            </a:xfrm>
            <a:prstGeom prst="rect">
              <a:avLst/>
            </a:prstGeom>
            <a:solidFill>
              <a:srgbClr val="C10C1D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TextovéPole 15">
              <a:extLst>
                <a:ext uri="{FF2B5EF4-FFF2-40B4-BE49-F238E27FC236}">
                  <a16:creationId xmlns:a16="http://schemas.microsoft.com/office/drawing/2014/main" id="{187DAECB-0442-4227-90AB-9A48F2EC398D}"/>
                </a:ext>
              </a:extLst>
            </p:cNvPr>
            <p:cNvSpPr txBox="1"/>
            <p:nvPr/>
          </p:nvSpPr>
          <p:spPr>
            <a:xfrm>
              <a:off x="8906481" y="2155352"/>
              <a:ext cx="180754" cy="106326"/>
            </a:xfrm>
            <a:prstGeom prst="rect">
              <a:avLst/>
            </a:prstGeom>
            <a:solidFill>
              <a:srgbClr val="5C92C4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E8C2CFCC-4CB3-4E3A-91BE-D1B1ED17B6C3}"/>
                </a:ext>
              </a:extLst>
            </p:cNvPr>
            <p:cNvSpPr txBox="1"/>
            <p:nvPr/>
          </p:nvSpPr>
          <p:spPr>
            <a:xfrm>
              <a:off x="9011921" y="2070015"/>
              <a:ext cx="31800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Diagnóza zjištěna do jednoho roku od narození</a:t>
              </a:r>
            </a:p>
          </p:txBody>
        </p:sp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E3658CDF-82F1-42B9-973A-8EC894179FE5}"/>
                </a:ext>
              </a:extLst>
            </p:cNvPr>
            <p:cNvSpPr txBox="1"/>
            <p:nvPr/>
          </p:nvSpPr>
          <p:spPr>
            <a:xfrm>
              <a:off x="9011921" y="2347014"/>
              <a:ext cx="31800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Diagnóza zjištěna později</a:t>
              </a:r>
            </a:p>
          </p:txBody>
        </p:sp>
      </p:grpSp>
      <p:graphicFrame>
        <p:nvGraphicFramePr>
          <p:cNvPr id="20" name="Tabulka 19">
            <a:extLst>
              <a:ext uri="{FF2B5EF4-FFF2-40B4-BE49-F238E27FC236}">
                <a16:creationId xmlns:a16="http://schemas.microsoft.com/office/drawing/2014/main" id="{BB578AAE-2488-4B51-A9B0-039FFFCFBC11}"/>
              </a:ext>
            </a:extLst>
          </p:cNvPr>
          <p:cNvGraphicFramePr>
            <a:graphicFrameLocks noGrp="1"/>
          </p:cNvGraphicFramePr>
          <p:nvPr/>
        </p:nvGraphicFramePr>
        <p:xfrm>
          <a:off x="1649129" y="1036253"/>
          <a:ext cx="8395686" cy="1328675"/>
        </p:xfrm>
        <a:graphic>
          <a:graphicData uri="http://schemas.openxmlformats.org/drawingml/2006/table">
            <a:tbl>
              <a:tblPr/>
              <a:tblGrid>
                <a:gridCol w="2756886">
                  <a:extLst>
                    <a:ext uri="{9D8B030D-6E8A-4147-A177-3AD203B41FA5}">
                      <a16:colId xmlns:a16="http://schemas.microsoft.com/office/drawing/2014/main" val="1466116443"/>
                    </a:ext>
                  </a:extLst>
                </a:gridCol>
                <a:gridCol w="2175538">
                  <a:extLst>
                    <a:ext uri="{9D8B030D-6E8A-4147-A177-3AD203B41FA5}">
                      <a16:colId xmlns:a16="http://schemas.microsoft.com/office/drawing/2014/main" val="22814374"/>
                    </a:ext>
                  </a:extLst>
                </a:gridCol>
                <a:gridCol w="1658680">
                  <a:extLst>
                    <a:ext uri="{9D8B030D-6E8A-4147-A177-3AD203B41FA5}">
                      <a16:colId xmlns:a16="http://schemas.microsoft.com/office/drawing/2014/main" val="3305095066"/>
                    </a:ext>
                  </a:extLst>
                </a:gridCol>
                <a:gridCol w="1804582">
                  <a:extLst>
                    <a:ext uri="{9D8B030D-6E8A-4147-A177-3AD203B41FA5}">
                      <a16:colId xmlns:a16="http://schemas.microsoft.com/office/drawing/2014/main" val="1964631510"/>
                    </a:ext>
                  </a:extLst>
                </a:gridCol>
              </a:tblGrid>
              <a:tr h="459995">
                <a:tc>
                  <a:txBody>
                    <a:bodyPr/>
                    <a:lstStyle/>
                    <a:p>
                      <a:pPr algn="ctr" fontAlgn="ctr"/>
                      <a:endParaRPr lang="pl-PL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VV diagnostikována </a:t>
                      </a:r>
                      <a:b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 jednoho roku od narození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VV diagnostikována později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35854351"/>
                  </a:ext>
                </a:extLst>
              </a:tr>
              <a:tr h="308467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Celkový počet diagnostikovaných </a:t>
                      </a:r>
                      <a:b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 období 2000–2022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32 659 (93,3 %)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2 327 (6,7 %)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34 986 (100,0 %)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6840742"/>
                  </a:ext>
                </a:extLst>
              </a:tr>
              <a:tr h="308467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roční počet diagnostikovaných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1 420 (93,3 %)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101 (6,7 %)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1 521 (100,0 %)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87361773"/>
                  </a:ext>
                </a:extLst>
              </a:tr>
            </a:tbl>
          </a:graphicData>
        </a:graphic>
      </p:graphicFrame>
      <p:sp>
        <p:nvSpPr>
          <p:cNvPr id="21" name="TextovéPole 20">
            <a:extLst>
              <a:ext uri="{FF2B5EF4-FFF2-40B4-BE49-F238E27FC236}">
                <a16:creationId xmlns:a16="http://schemas.microsoft.com/office/drawing/2014/main" id="{9DCA9583-3A92-461E-8CA7-50D5A2CDF323}"/>
              </a:ext>
            </a:extLst>
          </p:cNvPr>
          <p:cNvSpPr txBox="1"/>
          <p:nvPr/>
        </p:nvSpPr>
        <p:spPr>
          <a:xfrm>
            <a:off x="305391" y="5779886"/>
            <a:ext cx="11357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Téměř u 95 % pacientů jsou vrozené vady oběhové soustavy diagnostikovány do jednoho roku od narození. Z tohoto důvodu je analýza dále zaměřena pouze na tyto pacienty.</a:t>
            </a:r>
          </a:p>
        </p:txBody>
      </p:sp>
    </p:spTree>
    <p:extLst>
      <p:ext uri="{BB962C8B-B14F-4D97-AF65-F5344CB8AC3E}">
        <p14:creationId xmlns:p14="http://schemas.microsoft.com/office/powerpoint/2010/main" val="2534908635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A4DB6B-3576-4604-8634-63B7D1E875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Vrozené vady oběhové soustavy (Q20–Q28): 2000–2022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4F2C8EDB-1664-431D-AA4F-5380F6EAE7FC}"/>
              </a:ext>
            </a:extLst>
          </p:cNvPr>
          <p:cNvGraphicFramePr/>
          <p:nvPr/>
        </p:nvGraphicFramePr>
        <p:xfrm>
          <a:off x="578541" y="1462391"/>
          <a:ext cx="7080102" cy="4646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3" name="TextovéPole 22">
            <a:extLst>
              <a:ext uri="{FF2B5EF4-FFF2-40B4-BE49-F238E27FC236}">
                <a16:creationId xmlns:a16="http://schemas.microsoft.com/office/drawing/2014/main" id="{F90F472A-D36F-4E25-8711-C05E6A673F5A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NRRZ 1994–2022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DFAF0D5D-3882-4F38-816A-42244B175200}"/>
              </a:ext>
            </a:extLst>
          </p:cNvPr>
          <p:cNvSpPr txBox="1"/>
          <p:nvPr/>
        </p:nvSpPr>
        <p:spPr>
          <a:xfrm>
            <a:off x="305391" y="843578"/>
            <a:ext cx="102350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Jednomu pacientovi mohlo být diagnostikováno více vrozených vad oběhové soustavy, tedy může být započítám ve více skupinách.</a:t>
            </a:r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A7A9E8D8-447E-43D8-9A8A-D81E7B4CDB11}"/>
              </a:ext>
            </a:extLst>
          </p:cNvPr>
          <p:cNvGrpSpPr/>
          <p:nvPr/>
        </p:nvGrpSpPr>
        <p:grpSpPr>
          <a:xfrm>
            <a:off x="7084979" y="2420431"/>
            <a:ext cx="4680333" cy="3145671"/>
            <a:chOff x="7084979" y="2420431"/>
            <a:chExt cx="4680333" cy="3145671"/>
          </a:xfrm>
        </p:grpSpPr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E4B2E9DA-4592-455F-B251-FE63B38DA4F1}"/>
                </a:ext>
              </a:extLst>
            </p:cNvPr>
            <p:cNvSpPr txBox="1"/>
            <p:nvPr/>
          </p:nvSpPr>
          <p:spPr>
            <a:xfrm flipH="1">
              <a:off x="7084979" y="2478625"/>
              <a:ext cx="219306" cy="191387"/>
            </a:xfrm>
            <a:prstGeom prst="rect">
              <a:avLst/>
            </a:prstGeom>
            <a:solidFill>
              <a:srgbClr val="2E598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B8383610-AB59-486B-BA35-C129A2EADABD}"/>
                </a:ext>
              </a:extLst>
            </p:cNvPr>
            <p:cNvSpPr txBox="1"/>
            <p:nvPr/>
          </p:nvSpPr>
          <p:spPr>
            <a:xfrm flipH="1">
              <a:off x="7084979" y="2833362"/>
              <a:ext cx="219306" cy="191387"/>
            </a:xfrm>
            <a:prstGeom prst="rect">
              <a:avLst/>
            </a:prstGeom>
            <a:solidFill>
              <a:srgbClr val="5C92C4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ovéPole 8">
              <a:extLst>
                <a:ext uri="{FF2B5EF4-FFF2-40B4-BE49-F238E27FC236}">
                  <a16:creationId xmlns:a16="http://schemas.microsoft.com/office/drawing/2014/main" id="{139151AA-F859-49EA-9AFE-62D3BA0C78FC}"/>
                </a:ext>
              </a:extLst>
            </p:cNvPr>
            <p:cNvSpPr txBox="1"/>
            <p:nvPr/>
          </p:nvSpPr>
          <p:spPr>
            <a:xfrm flipH="1">
              <a:off x="7084979" y="3188099"/>
              <a:ext cx="219306" cy="191387"/>
            </a:xfrm>
            <a:prstGeom prst="rect">
              <a:avLst/>
            </a:prstGeom>
            <a:solidFill>
              <a:srgbClr val="87AFD3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TextovéPole 9">
              <a:extLst>
                <a:ext uri="{FF2B5EF4-FFF2-40B4-BE49-F238E27FC236}">
                  <a16:creationId xmlns:a16="http://schemas.microsoft.com/office/drawing/2014/main" id="{1065BFF6-D013-4928-9266-329DD22508FE}"/>
                </a:ext>
              </a:extLst>
            </p:cNvPr>
            <p:cNvSpPr txBox="1"/>
            <p:nvPr/>
          </p:nvSpPr>
          <p:spPr>
            <a:xfrm flipH="1">
              <a:off x="7084979" y="3542836"/>
              <a:ext cx="219306" cy="191387"/>
            </a:xfrm>
            <a:prstGeom prst="rect">
              <a:avLst/>
            </a:prstGeom>
            <a:solidFill>
              <a:srgbClr val="7F7F7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TextovéPole 10">
              <a:extLst>
                <a:ext uri="{FF2B5EF4-FFF2-40B4-BE49-F238E27FC236}">
                  <a16:creationId xmlns:a16="http://schemas.microsoft.com/office/drawing/2014/main" id="{8B879A01-A1A8-431F-8D6D-21029D6BC457}"/>
                </a:ext>
              </a:extLst>
            </p:cNvPr>
            <p:cNvSpPr txBox="1"/>
            <p:nvPr/>
          </p:nvSpPr>
          <p:spPr>
            <a:xfrm flipH="1">
              <a:off x="7084979" y="3897573"/>
              <a:ext cx="219306" cy="191387"/>
            </a:xfrm>
            <a:prstGeom prst="rect">
              <a:avLst/>
            </a:prstGeom>
            <a:solidFill>
              <a:srgbClr val="A6A6A6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ovéPole 11">
              <a:extLst>
                <a:ext uri="{FF2B5EF4-FFF2-40B4-BE49-F238E27FC236}">
                  <a16:creationId xmlns:a16="http://schemas.microsoft.com/office/drawing/2014/main" id="{D32105EE-F559-4914-AFA0-B0358476ADAA}"/>
                </a:ext>
              </a:extLst>
            </p:cNvPr>
            <p:cNvSpPr txBox="1"/>
            <p:nvPr/>
          </p:nvSpPr>
          <p:spPr>
            <a:xfrm flipH="1">
              <a:off x="7084979" y="4252310"/>
              <a:ext cx="219306" cy="191387"/>
            </a:xfrm>
            <a:prstGeom prst="rect">
              <a:avLst/>
            </a:prstGeom>
            <a:solidFill>
              <a:srgbClr val="BFBFB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ovéPole 12">
              <a:extLst>
                <a:ext uri="{FF2B5EF4-FFF2-40B4-BE49-F238E27FC236}">
                  <a16:creationId xmlns:a16="http://schemas.microsoft.com/office/drawing/2014/main" id="{D50C18FC-7B51-4043-A14E-0BA14A983D89}"/>
                </a:ext>
              </a:extLst>
            </p:cNvPr>
            <p:cNvSpPr txBox="1"/>
            <p:nvPr/>
          </p:nvSpPr>
          <p:spPr>
            <a:xfrm flipH="1">
              <a:off x="7084979" y="4607047"/>
              <a:ext cx="219306" cy="191387"/>
            </a:xfrm>
            <a:prstGeom prst="rect">
              <a:avLst/>
            </a:prstGeom>
            <a:solidFill>
              <a:srgbClr val="D9D9D9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ovéPole 13">
              <a:extLst>
                <a:ext uri="{FF2B5EF4-FFF2-40B4-BE49-F238E27FC236}">
                  <a16:creationId xmlns:a16="http://schemas.microsoft.com/office/drawing/2014/main" id="{63671947-E5D9-40F9-9690-2FAB5E15C57E}"/>
                </a:ext>
              </a:extLst>
            </p:cNvPr>
            <p:cNvSpPr txBox="1"/>
            <p:nvPr/>
          </p:nvSpPr>
          <p:spPr>
            <a:xfrm>
              <a:off x="7427228" y="242043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Q20 Vrozené vady srdečních komor a spojení</a:t>
              </a:r>
            </a:p>
          </p:txBody>
        </p:sp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A3001FBF-1689-4324-96BA-B6B351BFD4E9}"/>
                </a:ext>
              </a:extLst>
            </p:cNvPr>
            <p:cNvSpPr txBox="1"/>
            <p:nvPr/>
          </p:nvSpPr>
          <p:spPr>
            <a:xfrm>
              <a:off x="7427228" y="2775166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Q21 Vrozené vady srdeční přepážky</a:t>
              </a:r>
            </a:p>
          </p:txBody>
        </p:sp>
        <p:sp>
          <p:nvSpPr>
            <p:cNvPr id="16" name="TextovéPole 15">
              <a:extLst>
                <a:ext uri="{FF2B5EF4-FFF2-40B4-BE49-F238E27FC236}">
                  <a16:creationId xmlns:a16="http://schemas.microsoft.com/office/drawing/2014/main" id="{290E6429-1FD2-41C6-8A7B-9A9CFE952BDE}"/>
                </a:ext>
              </a:extLst>
            </p:cNvPr>
            <p:cNvSpPr txBox="1"/>
            <p:nvPr/>
          </p:nvSpPr>
          <p:spPr>
            <a:xfrm>
              <a:off x="7427228" y="313185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Q22 Vrozené vady pulmonální a trojcípé chlopně</a:t>
              </a: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261D6F57-7256-43D3-9889-C3ADF046B418}"/>
                </a:ext>
              </a:extLst>
            </p:cNvPr>
            <p:cNvSpPr txBox="1"/>
            <p:nvPr/>
          </p:nvSpPr>
          <p:spPr>
            <a:xfrm>
              <a:off x="7427228" y="3484640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Q23 Vrozené vady aortální a dvojcípé chlopně</a:t>
              </a:r>
            </a:p>
          </p:txBody>
        </p:sp>
        <p:sp>
          <p:nvSpPr>
            <p:cNvPr id="18" name="TextovéPole 17">
              <a:extLst>
                <a:ext uri="{FF2B5EF4-FFF2-40B4-BE49-F238E27FC236}">
                  <a16:creationId xmlns:a16="http://schemas.microsoft.com/office/drawing/2014/main" id="{17644800-C9A7-4A24-A3D3-680EC0B5493C}"/>
                </a:ext>
              </a:extLst>
            </p:cNvPr>
            <p:cNvSpPr txBox="1"/>
            <p:nvPr/>
          </p:nvSpPr>
          <p:spPr>
            <a:xfrm>
              <a:off x="7427228" y="3839377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Q24 Jiné vrozené vady srdce</a:t>
              </a:r>
            </a:p>
          </p:txBody>
        </p:sp>
        <p:sp>
          <p:nvSpPr>
            <p:cNvPr id="19" name="TextovéPole 18">
              <a:extLst>
                <a:ext uri="{FF2B5EF4-FFF2-40B4-BE49-F238E27FC236}">
                  <a16:creationId xmlns:a16="http://schemas.microsoft.com/office/drawing/2014/main" id="{255DB440-27D4-4102-9647-ED7A7943E452}"/>
                </a:ext>
              </a:extLst>
            </p:cNvPr>
            <p:cNvSpPr txBox="1"/>
            <p:nvPr/>
          </p:nvSpPr>
          <p:spPr>
            <a:xfrm>
              <a:off x="7427228" y="4194114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Q25 Vrozené vady velkých arterií</a:t>
              </a:r>
            </a:p>
          </p:txBody>
        </p:sp>
        <p:sp>
          <p:nvSpPr>
            <p:cNvPr id="20" name="TextovéPole 19">
              <a:extLst>
                <a:ext uri="{FF2B5EF4-FFF2-40B4-BE49-F238E27FC236}">
                  <a16:creationId xmlns:a16="http://schemas.microsoft.com/office/drawing/2014/main" id="{EF014D11-A735-407C-8319-E61086753395}"/>
                </a:ext>
              </a:extLst>
            </p:cNvPr>
            <p:cNvSpPr txBox="1"/>
            <p:nvPr/>
          </p:nvSpPr>
          <p:spPr>
            <a:xfrm>
              <a:off x="7427228" y="454885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Q26 Vrozené vady velkých žil</a:t>
              </a:r>
            </a:p>
          </p:txBody>
        </p:sp>
        <p:sp>
          <p:nvSpPr>
            <p:cNvPr id="22" name="TextovéPole 21">
              <a:extLst>
                <a:ext uri="{FF2B5EF4-FFF2-40B4-BE49-F238E27FC236}">
                  <a16:creationId xmlns:a16="http://schemas.microsoft.com/office/drawing/2014/main" id="{D0617CF0-F185-4522-BEF6-312F1A8C7A0B}"/>
                </a:ext>
              </a:extLst>
            </p:cNvPr>
            <p:cNvSpPr txBox="1"/>
            <p:nvPr/>
          </p:nvSpPr>
          <p:spPr>
            <a:xfrm flipH="1">
              <a:off x="7084979" y="4961784"/>
              <a:ext cx="219306" cy="191387"/>
            </a:xfrm>
            <a:prstGeom prst="rect">
              <a:avLst/>
            </a:prstGeom>
            <a:solidFill>
              <a:srgbClr val="E06262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ovéPole 24">
              <a:extLst>
                <a:ext uri="{FF2B5EF4-FFF2-40B4-BE49-F238E27FC236}">
                  <a16:creationId xmlns:a16="http://schemas.microsoft.com/office/drawing/2014/main" id="{ED0F45C2-5C36-44EC-9500-7C8F59E2196D}"/>
                </a:ext>
              </a:extLst>
            </p:cNvPr>
            <p:cNvSpPr txBox="1"/>
            <p:nvPr/>
          </p:nvSpPr>
          <p:spPr>
            <a:xfrm flipH="1">
              <a:off x="7086940" y="5316521"/>
              <a:ext cx="219306" cy="191387"/>
            </a:xfrm>
            <a:prstGeom prst="rect">
              <a:avLst/>
            </a:prstGeom>
            <a:solidFill>
              <a:srgbClr val="EB9D9D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ovéPole 25">
              <a:extLst>
                <a:ext uri="{FF2B5EF4-FFF2-40B4-BE49-F238E27FC236}">
                  <a16:creationId xmlns:a16="http://schemas.microsoft.com/office/drawing/2014/main" id="{8D9828CA-9458-4304-9ADA-A35339E48BC0}"/>
                </a:ext>
              </a:extLst>
            </p:cNvPr>
            <p:cNvSpPr txBox="1"/>
            <p:nvPr/>
          </p:nvSpPr>
          <p:spPr>
            <a:xfrm>
              <a:off x="7427228" y="4903588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Q27 Jiné vrozené vady periferní cévní soustavy</a:t>
              </a:r>
            </a:p>
          </p:txBody>
        </p:sp>
        <p:sp>
          <p:nvSpPr>
            <p:cNvPr id="27" name="TextovéPole 26">
              <a:extLst>
                <a:ext uri="{FF2B5EF4-FFF2-40B4-BE49-F238E27FC236}">
                  <a16:creationId xmlns:a16="http://schemas.microsoft.com/office/drawing/2014/main" id="{F3D21633-4C29-45A5-8D1C-77491F5C080E}"/>
                </a:ext>
              </a:extLst>
            </p:cNvPr>
            <p:cNvSpPr txBox="1"/>
            <p:nvPr/>
          </p:nvSpPr>
          <p:spPr>
            <a:xfrm>
              <a:off x="7427228" y="5258325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Q28 Jiné vrozené vady oběhové soustavy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0640106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A4DB6B-3576-4604-8634-63B7D1E875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4491" y="151893"/>
            <a:ext cx="11595358" cy="523137"/>
          </a:xfrm>
        </p:spPr>
        <p:txBody>
          <a:bodyPr/>
          <a:lstStyle/>
          <a:p>
            <a:r>
              <a:rPr lang="cs-CZ" dirty="0"/>
              <a:t>Vrozené vady oběhové soustavy (Q20–Q28): 2000–2022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4F2C8EDB-1664-431D-AA4F-5380F6EAE7FC}"/>
              </a:ext>
            </a:extLst>
          </p:cNvPr>
          <p:cNvGraphicFramePr/>
          <p:nvPr/>
        </p:nvGraphicFramePr>
        <p:xfrm>
          <a:off x="290252" y="1036173"/>
          <a:ext cx="4079729" cy="2653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TextovéPole 40">
            <a:extLst>
              <a:ext uri="{FF2B5EF4-FFF2-40B4-BE49-F238E27FC236}">
                <a16:creationId xmlns:a16="http://schemas.microsoft.com/office/drawing/2014/main" id="{625753EF-D6F3-4FCD-8AD4-30992445AF3C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NRRZ 1994–2022</a:t>
            </a:r>
          </a:p>
        </p:txBody>
      </p:sp>
      <p:grpSp>
        <p:nvGrpSpPr>
          <p:cNvPr id="43" name="Skupina 42">
            <a:extLst>
              <a:ext uri="{FF2B5EF4-FFF2-40B4-BE49-F238E27FC236}">
                <a16:creationId xmlns:a16="http://schemas.microsoft.com/office/drawing/2014/main" id="{1D165D0D-63F9-409D-811F-A7BFBF05D5E5}"/>
              </a:ext>
            </a:extLst>
          </p:cNvPr>
          <p:cNvGrpSpPr/>
          <p:nvPr/>
        </p:nvGrpSpPr>
        <p:grpSpPr>
          <a:xfrm>
            <a:off x="7970582" y="3680067"/>
            <a:ext cx="4177837" cy="2653326"/>
            <a:chOff x="7084979" y="2420431"/>
            <a:chExt cx="4680333" cy="3145671"/>
          </a:xfrm>
        </p:grpSpPr>
        <p:sp>
          <p:nvSpPr>
            <p:cNvPr id="44" name="TextovéPole 43">
              <a:extLst>
                <a:ext uri="{FF2B5EF4-FFF2-40B4-BE49-F238E27FC236}">
                  <a16:creationId xmlns:a16="http://schemas.microsoft.com/office/drawing/2014/main" id="{B9DCC9BF-B1D1-4D88-90C5-EE7345952B82}"/>
                </a:ext>
              </a:extLst>
            </p:cNvPr>
            <p:cNvSpPr txBox="1"/>
            <p:nvPr/>
          </p:nvSpPr>
          <p:spPr>
            <a:xfrm flipH="1">
              <a:off x="7084979" y="2478625"/>
              <a:ext cx="219306" cy="191387"/>
            </a:xfrm>
            <a:prstGeom prst="rect">
              <a:avLst/>
            </a:prstGeom>
            <a:solidFill>
              <a:srgbClr val="2E5980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ovéPole 44">
              <a:extLst>
                <a:ext uri="{FF2B5EF4-FFF2-40B4-BE49-F238E27FC236}">
                  <a16:creationId xmlns:a16="http://schemas.microsoft.com/office/drawing/2014/main" id="{65231A68-C68B-4C87-B4BF-BC3A16C55B27}"/>
                </a:ext>
              </a:extLst>
            </p:cNvPr>
            <p:cNvSpPr txBox="1"/>
            <p:nvPr/>
          </p:nvSpPr>
          <p:spPr>
            <a:xfrm flipH="1">
              <a:off x="7084979" y="2833362"/>
              <a:ext cx="219306" cy="191387"/>
            </a:xfrm>
            <a:prstGeom prst="rect">
              <a:avLst/>
            </a:prstGeom>
            <a:solidFill>
              <a:srgbClr val="5C92C4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ovéPole 45">
              <a:extLst>
                <a:ext uri="{FF2B5EF4-FFF2-40B4-BE49-F238E27FC236}">
                  <a16:creationId xmlns:a16="http://schemas.microsoft.com/office/drawing/2014/main" id="{7E2D2149-0BBC-46EC-A811-F469CBFB72D0}"/>
                </a:ext>
              </a:extLst>
            </p:cNvPr>
            <p:cNvSpPr txBox="1"/>
            <p:nvPr/>
          </p:nvSpPr>
          <p:spPr>
            <a:xfrm flipH="1">
              <a:off x="7084979" y="3188099"/>
              <a:ext cx="219306" cy="191387"/>
            </a:xfrm>
            <a:prstGeom prst="rect">
              <a:avLst/>
            </a:prstGeom>
            <a:solidFill>
              <a:srgbClr val="87AFD3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TextovéPole 46">
              <a:extLst>
                <a:ext uri="{FF2B5EF4-FFF2-40B4-BE49-F238E27FC236}">
                  <a16:creationId xmlns:a16="http://schemas.microsoft.com/office/drawing/2014/main" id="{5BD3923E-B182-47EE-9896-AEDCFF27BA5C}"/>
                </a:ext>
              </a:extLst>
            </p:cNvPr>
            <p:cNvSpPr txBox="1"/>
            <p:nvPr/>
          </p:nvSpPr>
          <p:spPr>
            <a:xfrm flipH="1">
              <a:off x="7084979" y="3542836"/>
              <a:ext cx="219306" cy="191387"/>
            </a:xfrm>
            <a:prstGeom prst="rect">
              <a:avLst/>
            </a:prstGeom>
            <a:solidFill>
              <a:srgbClr val="7F7F7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ovéPole 47">
              <a:extLst>
                <a:ext uri="{FF2B5EF4-FFF2-40B4-BE49-F238E27FC236}">
                  <a16:creationId xmlns:a16="http://schemas.microsoft.com/office/drawing/2014/main" id="{A9EE0C64-AA87-446B-A18F-022DD9581C70}"/>
                </a:ext>
              </a:extLst>
            </p:cNvPr>
            <p:cNvSpPr txBox="1"/>
            <p:nvPr/>
          </p:nvSpPr>
          <p:spPr>
            <a:xfrm flipH="1">
              <a:off x="7084979" y="3897573"/>
              <a:ext cx="219306" cy="191387"/>
            </a:xfrm>
            <a:prstGeom prst="rect">
              <a:avLst/>
            </a:prstGeom>
            <a:solidFill>
              <a:srgbClr val="A6A6A6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ovéPole 48">
              <a:extLst>
                <a:ext uri="{FF2B5EF4-FFF2-40B4-BE49-F238E27FC236}">
                  <a16:creationId xmlns:a16="http://schemas.microsoft.com/office/drawing/2014/main" id="{C761F561-E050-4AA0-93DF-4F5A56DB3897}"/>
                </a:ext>
              </a:extLst>
            </p:cNvPr>
            <p:cNvSpPr txBox="1"/>
            <p:nvPr/>
          </p:nvSpPr>
          <p:spPr>
            <a:xfrm flipH="1">
              <a:off x="7084979" y="4252310"/>
              <a:ext cx="219306" cy="191387"/>
            </a:xfrm>
            <a:prstGeom prst="rect">
              <a:avLst/>
            </a:prstGeom>
            <a:solidFill>
              <a:srgbClr val="BFBFB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ovéPole 49">
              <a:extLst>
                <a:ext uri="{FF2B5EF4-FFF2-40B4-BE49-F238E27FC236}">
                  <a16:creationId xmlns:a16="http://schemas.microsoft.com/office/drawing/2014/main" id="{DEA58040-DCE1-4E08-89E4-BCFE49961C48}"/>
                </a:ext>
              </a:extLst>
            </p:cNvPr>
            <p:cNvSpPr txBox="1"/>
            <p:nvPr/>
          </p:nvSpPr>
          <p:spPr>
            <a:xfrm flipH="1">
              <a:off x="7084979" y="4607047"/>
              <a:ext cx="219306" cy="191387"/>
            </a:xfrm>
            <a:prstGeom prst="rect">
              <a:avLst/>
            </a:prstGeom>
            <a:solidFill>
              <a:srgbClr val="D9D9D9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TextovéPole 50">
              <a:extLst>
                <a:ext uri="{FF2B5EF4-FFF2-40B4-BE49-F238E27FC236}">
                  <a16:creationId xmlns:a16="http://schemas.microsoft.com/office/drawing/2014/main" id="{F64E10EC-CA51-41A9-B8B3-24ADE3C9E48C}"/>
                </a:ext>
              </a:extLst>
            </p:cNvPr>
            <p:cNvSpPr txBox="1"/>
            <p:nvPr/>
          </p:nvSpPr>
          <p:spPr>
            <a:xfrm>
              <a:off x="7427228" y="242043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Q20 Vrozené vady srdečních komor a spojení</a:t>
              </a:r>
            </a:p>
          </p:txBody>
        </p:sp>
        <p:sp>
          <p:nvSpPr>
            <p:cNvPr id="52" name="TextovéPole 51">
              <a:extLst>
                <a:ext uri="{FF2B5EF4-FFF2-40B4-BE49-F238E27FC236}">
                  <a16:creationId xmlns:a16="http://schemas.microsoft.com/office/drawing/2014/main" id="{4507F699-EE9A-41A6-A234-AC9C4A61FEFB}"/>
                </a:ext>
              </a:extLst>
            </p:cNvPr>
            <p:cNvSpPr txBox="1"/>
            <p:nvPr/>
          </p:nvSpPr>
          <p:spPr>
            <a:xfrm>
              <a:off x="7427228" y="2775166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Q21 Vrozené vady srdeční přepážky</a:t>
              </a:r>
            </a:p>
          </p:txBody>
        </p:sp>
        <p:sp>
          <p:nvSpPr>
            <p:cNvPr id="53" name="TextovéPole 52">
              <a:extLst>
                <a:ext uri="{FF2B5EF4-FFF2-40B4-BE49-F238E27FC236}">
                  <a16:creationId xmlns:a16="http://schemas.microsoft.com/office/drawing/2014/main" id="{03B11AB0-B19E-4CAD-A3AC-BB502632A23E}"/>
                </a:ext>
              </a:extLst>
            </p:cNvPr>
            <p:cNvSpPr txBox="1"/>
            <p:nvPr/>
          </p:nvSpPr>
          <p:spPr>
            <a:xfrm>
              <a:off x="7427228" y="313185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Q22 Vrozené vady pulmonální a trojcípé chlopně</a:t>
              </a:r>
            </a:p>
          </p:txBody>
        </p:sp>
        <p:sp>
          <p:nvSpPr>
            <p:cNvPr id="54" name="TextovéPole 53">
              <a:extLst>
                <a:ext uri="{FF2B5EF4-FFF2-40B4-BE49-F238E27FC236}">
                  <a16:creationId xmlns:a16="http://schemas.microsoft.com/office/drawing/2014/main" id="{8173F925-0E2A-4725-8F56-D502957A3B10}"/>
                </a:ext>
              </a:extLst>
            </p:cNvPr>
            <p:cNvSpPr txBox="1"/>
            <p:nvPr/>
          </p:nvSpPr>
          <p:spPr>
            <a:xfrm>
              <a:off x="7427228" y="3484640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Q23 Vrozené vady aortální a dvojcípé chlopně</a:t>
              </a:r>
            </a:p>
          </p:txBody>
        </p:sp>
        <p:sp>
          <p:nvSpPr>
            <p:cNvPr id="55" name="TextovéPole 54">
              <a:extLst>
                <a:ext uri="{FF2B5EF4-FFF2-40B4-BE49-F238E27FC236}">
                  <a16:creationId xmlns:a16="http://schemas.microsoft.com/office/drawing/2014/main" id="{3C9F41E7-0C41-4E25-B4F6-0DDDA153ADBF}"/>
                </a:ext>
              </a:extLst>
            </p:cNvPr>
            <p:cNvSpPr txBox="1"/>
            <p:nvPr/>
          </p:nvSpPr>
          <p:spPr>
            <a:xfrm>
              <a:off x="7427228" y="3839377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Q24 Jiné vrozené vady srdce</a:t>
              </a:r>
            </a:p>
          </p:txBody>
        </p:sp>
        <p:sp>
          <p:nvSpPr>
            <p:cNvPr id="56" name="TextovéPole 55">
              <a:extLst>
                <a:ext uri="{FF2B5EF4-FFF2-40B4-BE49-F238E27FC236}">
                  <a16:creationId xmlns:a16="http://schemas.microsoft.com/office/drawing/2014/main" id="{CF890625-9673-4EA4-9DAA-526F92442788}"/>
                </a:ext>
              </a:extLst>
            </p:cNvPr>
            <p:cNvSpPr txBox="1"/>
            <p:nvPr/>
          </p:nvSpPr>
          <p:spPr>
            <a:xfrm>
              <a:off x="7427228" y="4194114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Q25 Vrozené vady velkých arterií</a:t>
              </a:r>
            </a:p>
          </p:txBody>
        </p:sp>
        <p:sp>
          <p:nvSpPr>
            <p:cNvPr id="57" name="TextovéPole 56">
              <a:extLst>
                <a:ext uri="{FF2B5EF4-FFF2-40B4-BE49-F238E27FC236}">
                  <a16:creationId xmlns:a16="http://schemas.microsoft.com/office/drawing/2014/main" id="{4DB177C8-764B-45BC-BB74-553B6B23C52E}"/>
                </a:ext>
              </a:extLst>
            </p:cNvPr>
            <p:cNvSpPr txBox="1"/>
            <p:nvPr/>
          </p:nvSpPr>
          <p:spPr>
            <a:xfrm>
              <a:off x="7427228" y="4548851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Q26 Vrozené vady velkých žil</a:t>
              </a:r>
            </a:p>
          </p:txBody>
        </p:sp>
        <p:sp>
          <p:nvSpPr>
            <p:cNvPr id="58" name="TextovéPole 57">
              <a:extLst>
                <a:ext uri="{FF2B5EF4-FFF2-40B4-BE49-F238E27FC236}">
                  <a16:creationId xmlns:a16="http://schemas.microsoft.com/office/drawing/2014/main" id="{6AE1F78D-A039-4C46-9AB8-02A1659686AF}"/>
                </a:ext>
              </a:extLst>
            </p:cNvPr>
            <p:cNvSpPr txBox="1"/>
            <p:nvPr/>
          </p:nvSpPr>
          <p:spPr>
            <a:xfrm flipH="1">
              <a:off x="7084979" y="4961784"/>
              <a:ext cx="219306" cy="191387"/>
            </a:xfrm>
            <a:prstGeom prst="rect">
              <a:avLst/>
            </a:prstGeom>
            <a:solidFill>
              <a:srgbClr val="E06262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TextovéPole 58">
              <a:extLst>
                <a:ext uri="{FF2B5EF4-FFF2-40B4-BE49-F238E27FC236}">
                  <a16:creationId xmlns:a16="http://schemas.microsoft.com/office/drawing/2014/main" id="{10DD72FE-823D-4409-A0F4-8D5E730E401A}"/>
                </a:ext>
              </a:extLst>
            </p:cNvPr>
            <p:cNvSpPr txBox="1"/>
            <p:nvPr/>
          </p:nvSpPr>
          <p:spPr>
            <a:xfrm flipH="1">
              <a:off x="7086940" y="5316521"/>
              <a:ext cx="219306" cy="191387"/>
            </a:xfrm>
            <a:prstGeom prst="rect">
              <a:avLst/>
            </a:prstGeom>
            <a:solidFill>
              <a:srgbClr val="EB9D9D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ovéPole 59">
              <a:extLst>
                <a:ext uri="{FF2B5EF4-FFF2-40B4-BE49-F238E27FC236}">
                  <a16:creationId xmlns:a16="http://schemas.microsoft.com/office/drawing/2014/main" id="{081A7DBB-1C50-486A-B737-77870A3E5A26}"/>
                </a:ext>
              </a:extLst>
            </p:cNvPr>
            <p:cNvSpPr txBox="1"/>
            <p:nvPr/>
          </p:nvSpPr>
          <p:spPr>
            <a:xfrm>
              <a:off x="7427228" y="4903588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Q27 Jiné vrozené vady periferní cévní soustavy</a:t>
              </a:r>
            </a:p>
          </p:txBody>
        </p:sp>
        <p:sp>
          <p:nvSpPr>
            <p:cNvPr id="61" name="TextovéPole 60">
              <a:extLst>
                <a:ext uri="{FF2B5EF4-FFF2-40B4-BE49-F238E27FC236}">
                  <a16:creationId xmlns:a16="http://schemas.microsoft.com/office/drawing/2014/main" id="{90BEBF26-324C-46EB-93D7-05BA1B030744}"/>
                </a:ext>
              </a:extLst>
            </p:cNvPr>
            <p:cNvSpPr txBox="1"/>
            <p:nvPr/>
          </p:nvSpPr>
          <p:spPr>
            <a:xfrm>
              <a:off x="7427228" y="5258325"/>
              <a:ext cx="4338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Q28 Jiné vrozené vady oběhové soustavy</a:t>
              </a:r>
            </a:p>
          </p:txBody>
        </p:sp>
      </p:grpSp>
      <p:graphicFrame>
        <p:nvGraphicFramePr>
          <p:cNvPr id="62" name="Graf 61">
            <a:extLst>
              <a:ext uri="{FF2B5EF4-FFF2-40B4-BE49-F238E27FC236}">
                <a16:creationId xmlns:a16="http://schemas.microsoft.com/office/drawing/2014/main" id="{A7B39853-6999-491D-8DA9-8DC699985225}"/>
              </a:ext>
            </a:extLst>
          </p:cNvPr>
          <p:cNvGraphicFramePr/>
          <p:nvPr/>
        </p:nvGraphicFramePr>
        <p:xfrm>
          <a:off x="3835981" y="1036173"/>
          <a:ext cx="4079729" cy="2653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3" name="Graf 62">
            <a:extLst>
              <a:ext uri="{FF2B5EF4-FFF2-40B4-BE49-F238E27FC236}">
                <a16:creationId xmlns:a16="http://schemas.microsoft.com/office/drawing/2014/main" id="{DF665CFD-5860-4398-99B5-37AA578179EF}"/>
              </a:ext>
            </a:extLst>
          </p:cNvPr>
          <p:cNvGraphicFramePr/>
          <p:nvPr/>
        </p:nvGraphicFramePr>
        <p:xfrm>
          <a:off x="7822019" y="1028499"/>
          <a:ext cx="4079729" cy="2653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4" name="Graf 63">
            <a:extLst>
              <a:ext uri="{FF2B5EF4-FFF2-40B4-BE49-F238E27FC236}">
                <a16:creationId xmlns:a16="http://schemas.microsoft.com/office/drawing/2014/main" id="{C5E880E8-531E-47C9-9225-130A43D75CDF}"/>
              </a:ext>
            </a:extLst>
          </p:cNvPr>
          <p:cNvGraphicFramePr/>
          <p:nvPr/>
        </p:nvGraphicFramePr>
        <p:xfrm>
          <a:off x="290251" y="3791313"/>
          <a:ext cx="4079729" cy="2653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65" name="Graf 64">
            <a:extLst>
              <a:ext uri="{FF2B5EF4-FFF2-40B4-BE49-F238E27FC236}">
                <a16:creationId xmlns:a16="http://schemas.microsoft.com/office/drawing/2014/main" id="{15912D79-C3D7-4E4F-8CCE-14B52F7BF4AF}"/>
              </a:ext>
            </a:extLst>
          </p:cNvPr>
          <p:cNvGraphicFramePr/>
          <p:nvPr/>
        </p:nvGraphicFramePr>
        <p:xfrm>
          <a:off x="3835981" y="3835113"/>
          <a:ext cx="4079729" cy="26533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4" name="TextovéPole 3">
            <a:extLst>
              <a:ext uri="{FF2B5EF4-FFF2-40B4-BE49-F238E27FC236}">
                <a16:creationId xmlns:a16="http://schemas.microsoft.com/office/drawing/2014/main" id="{F088AF0E-E216-0E8A-DD83-341EEE302AD8}"/>
              </a:ext>
            </a:extLst>
          </p:cNvPr>
          <p:cNvSpPr txBox="1"/>
          <p:nvPr/>
        </p:nvSpPr>
        <p:spPr>
          <a:xfrm>
            <a:off x="305391" y="843578"/>
            <a:ext cx="102350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Jednomu pacientovi mohlo být diagnostikováno více vrozených vad oběhové soustavy, tedy může být započítám ve více skupinách.</a:t>
            </a:r>
          </a:p>
        </p:txBody>
      </p:sp>
    </p:spTree>
    <p:extLst>
      <p:ext uri="{BB962C8B-B14F-4D97-AF65-F5344CB8AC3E}">
        <p14:creationId xmlns:p14="http://schemas.microsoft.com/office/powerpoint/2010/main" val="377483369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9E7F65-A774-C911-FC82-62E8772E3F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5leté r</a:t>
            </a:r>
            <a:r>
              <a:rPr lang="en-US" dirty="0" err="1"/>
              <a:t>elativn</a:t>
            </a:r>
            <a:r>
              <a:rPr lang="cs-CZ" dirty="0"/>
              <a:t>í přežití pacientů s vrozenými vadami oběhové soustavy</a:t>
            </a:r>
          </a:p>
        </p:txBody>
      </p:sp>
      <p:graphicFrame>
        <p:nvGraphicFramePr>
          <p:cNvPr id="16" name="Tabulka 46">
            <a:extLst>
              <a:ext uri="{FF2B5EF4-FFF2-40B4-BE49-F238E27FC236}">
                <a16:creationId xmlns:a16="http://schemas.microsoft.com/office/drawing/2014/main" id="{BFCE59C4-BE40-4EEC-97CE-87709800E23D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984360" y="5599441"/>
          <a:ext cx="4081614" cy="3327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60538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360538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360538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</a:tblGrid>
              <a:tr h="332718"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Muži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Ženy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graphicFrame>
        <p:nvGraphicFramePr>
          <p:cNvPr id="15" name="Object 4">
            <a:extLst>
              <a:ext uri="{FF2B5EF4-FFF2-40B4-BE49-F238E27FC236}">
                <a16:creationId xmlns:a16="http://schemas.microsoft.com/office/drawing/2014/main" id="{7A6CBAC4-DD6D-420A-9E9E-8F54E06949DE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573318" y="1602796"/>
          <a:ext cx="4492656" cy="4163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7" name="Skupina 1">
            <a:extLst>
              <a:ext uri="{FF2B5EF4-FFF2-40B4-BE49-F238E27FC236}">
                <a16:creationId xmlns:a16="http://schemas.microsoft.com/office/drawing/2014/main" id="{A92407D9-2F46-4DD5-82B0-D23DB997198E}"/>
              </a:ext>
            </a:extLst>
          </p:cNvPr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5549310" y="1772068"/>
            <a:ext cx="3559952" cy="938474"/>
            <a:chOff x="1149895" y="6761202"/>
            <a:chExt cx="1892815" cy="527351"/>
          </a:xfrm>
        </p:grpSpPr>
        <p:sp>
          <p:nvSpPr>
            <p:cNvPr id="19" name="Text Box 27">
              <a:extLst>
                <a:ext uri="{FF2B5EF4-FFF2-40B4-BE49-F238E27FC236}">
                  <a16:creationId xmlns:a16="http://schemas.microsoft.com/office/drawing/2014/main" id="{A7DDEDA6-65FA-4E7E-BEAD-522E7FF8D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8048" y="7072653"/>
              <a:ext cx="1744662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2014–2021</a:t>
              </a:r>
            </a:p>
          </p:txBody>
        </p:sp>
        <p:sp>
          <p:nvSpPr>
            <p:cNvPr id="20" name="AutoShape 28">
              <a:extLst>
                <a:ext uri="{FF2B5EF4-FFF2-40B4-BE49-F238E27FC236}">
                  <a16:creationId xmlns:a16="http://schemas.microsoft.com/office/drawing/2014/main" id="{F42459E4-122E-48C4-8E8A-FF0DACDA6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895" y="7144603"/>
              <a:ext cx="72000" cy="72000"/>
            </a:xfrm>
            <a:prstGeom prst="diamond">
              <a:avLst/>
            </a:prstGeom>
            <a:solidFill>
              <a:srgbClr val="C2272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4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 Box 29">
              <a:extLst>
                <a:ext uri="{FF2B5EF4-FFF2-40B4-BE49-F238E27FC236}">
                  <a16:creationId xmlns:a16="http://schemas.microsoft.com/office/drawing/2014/main" id="{220F94EC-BBF1-422C-BA8B-9875ED393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1698" y="6914247"/>
              <a:ext cx="174625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</a:t>
              </a: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analýza 2007–2013</a:t>
              </a:r>
            </a:p>
          </p:txBody>
        </p:sp>
        <p:sp>
          <p:nvSpPr>
            <p:cNvPr id="22" name="Oval 31">
              <a:extLst>
                <a:ext uri="{FF2B5EF4-FFF2-40B4-BE49-F238E27FC236}">
                  <a16:creationId xmlns:a16="http://schemas.microsoft.com/office/drawing/2014/main" id="{AEF2F305-D48A-498C-91B9-51D9AE1D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177" y="6987430"/>
              <a:ext cx="71437" cy="71437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4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 Box 32">
              <a:extLst>
                <a:ext uri="{FF2B5EF4-FFF2-40B4-BE49-F238E27FC236}">
                  <a16:creationId xmlns:a16="http://schemas.microsoft.com/office/drawing/2014/main" id="{584105E5-77DF-4B82-847D-40BC1F46D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5348" y="6761202"/>
              <a:ext cx="175260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</a:t>
              </a:r>
              <a:r>
                <a:rPr kumimoji="0" lang="cs-CZ" altLang="cs-CZ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analýza 2000–2006</a:t>
              </a:r>
            </a:p>
          </p:txBody>
        </p:sp>
        <p:sp>
          <p:nvSpPr>
            <p:cNvPr id="24" name="Line 36">
              <a:extLst>
                <a:ext uri="{FF2B5EF4-FFF2-40B4-BE49-F238E27FC236}">
                  <a16:creationId xmlns:a16="http://schemas.microsoft.com/office/drawing/2014/main" id="{C03E2347-7F10-4223-99FB-480C12DB3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50176" y="6830255"/>
              <a:ext cx="71438" cy="71439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4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" name="Text Box 14">
            <a:extLst>
              <a:ext uri="{FF2B5EF4-FFF2-40B4-BE49-F238E27FC236}">
                <a16:creationId xmlns:a16="http://schemas.microsoft.com/office/drawing/2014/main" id="{DAA81BA1-26EC-48B6-81B1-32F83D27DDE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085109" y="3565334"/>
            <a:ext cx="30241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Relativní 5leté přežití</a:t>
            </a:r>
          </a:p>
        </p:txBody>
      </p:sp>
      <p:graphicFrame>
        <p:nvGraphicFramePr>
          <p:cNvPr id="26" name="Group 62">
            <a:extLst>
              <a:ext uri="{FF2B5EF4-FFF2-40B4-BE49-F238E27FC236}">
                <a16:creationId xmlns:a16="http://schemas.microsoft.com/office/drawing/2014/main" id="{21E1D9DA-16B8-4E9E-A9B6-8B6DD95E5FFF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5303325" y="3400578"/>
          <a:ext cx="6341447" cy="1732813"/>
        </p:xfrm>
        <a:graphic>
          <a:graphicData uri="http://schemas.openxmlformats.org/drawingml/2006/table">
            <a:tbl>
              <a:tblPr/>
              <a:tblGrid>
                <a:gridCol w="15924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81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549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95836">
                  <a:extLst>
                    <a:ext uri="{9D8B030D-6E8A-4147-A177-3AD203B41FA5}">
                      <a16:colId xmlns:a16="http://schemas.microsoft.com/office/drawing/2014/main" val="2288022340"/>
                    </a:ext>
                  </a:extLst>
                </a:gridCol>
              </a:tblGrid>
              <a:tr h="532176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5leté relativní přežití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Celkem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Muži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Ženy (95% IS)</a:t>
                      </a: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2000–2006</a:t>
                      </a:r>
                      <a:endParaRPr lang="cs-CZ" altLang="cs-CZ" sz="2800" b="1" dirty="0">
                        <a:latin typeface="+mn-lt"/>
                      </a:endParaRP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92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2007–2013</a:t>
                      </a:r>
                      <a:endParaRPr lang="cs-CZ" altLang="cs-CZ" sz="2800" b="1" dirty="0">
                        <a:latin typeface="+mn-lt"/>
                      </a:endParaRP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98,6 % (98,3; 98,8)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98,2 % (97,7; 98,5)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98,9 % (98,6; 99,2)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8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altLang="cs-CZ" sz="1200" b="1" dirty="0">
                          <a:latin typeface="+mn-lt"/>
                        </a:rPr>
                        <a:t>Analýza periody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2014–2021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97,8 % (97,4; 98,1)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97,3 % (97,4; 98,3)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97,7 % (97,2; 98,1)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1529157"/>
                  </a:ext>
                </a:extLst>
              </a:tr>
            </a:tbl>
          </a:graphicData>
        </a:graphic>
      </p:graphicFrame>
      <p:sp>
        <p:nvSpPr>
          <p:cNvPr id="27" name="TextovéPole 26">
            <a:extLst>
              <a:ext uri="{FF2B5EF4-FFF2-40B4-BE49-F238E27FC236}">
                <a16:creationId xmlns:a16="http://schemas.microsoft.com/office/drawing/2014/main" id="{46D6040E-6F65-4373-A358-4EF264BCFCC5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NRRZ 1994–2022</a:t>
            </a:r>
          </a:p>
        </p:txBody>
      </p:sp>
    </p:spTree>
    <p:extLst>
      <p:ext uri="{BB962C8B-B14F-4D97-AF65-F5344CB8AC3E}">
        <p14:creationId xmlns:p14="http://schemas.microsoft.com/office/powerpoint/2010/main" val="280975179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Object 4">
            <a:extLst>
              <a:ext uri="{FF2B5EF4-FFF2-40B4-BE49-F238E27FC236}">
                <a16:creationId xmlns:a16="http://schemas.microsoft.com/office/drawing/2014/main" id="{37DC6F6F-D0D9-47F9-BA3A-921473672EB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6651379" y="1256524"/>
          <a:ext cx="3607904" cy="36297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5" name="Object 4">
            <a:extLst>
              <a:ext uri="{FF2B5EF4-FFF2-40B4-BE49-F238E27FC236}">
                <a16:creationId xmlns:a16="http://schemas.microsoft.com/office/drawing/2014/main" id="{7A6CBAC4-DD6D-420A-9E9E-8F54E06949DE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875351" y="1228111"/>
          <a:ext cx="3693093" cy="36293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E9E7F65-A774-C911-FC82-62E8772E3F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5leté r</a:t>
            </a:r>
            <a:r>
              <a:rPr lang="en-US" dirty="0" err="1"/>
              <a:t>elativn</a:t>
            </a:r>
            <a:r>
              <a:rPr lang="cs-CZ" dirty="0"/>
              <a:t>í přežití pacientů s vrozenými vadami oběhové soustavy</a:t>
            </a:r>
          </a:p>
        </p:txBody>
      </p:sp>
      <p:graphicFrame>
        <p:nvGraphicFramePr>
          <p:cNvPr id="16" name="Tabulka 46">
            <a:extLst>
              <a:ext uri="{FF2B5EF4-FFF2-40B4-BE49-F238E27FC236}">
                <a16:creationId xmlns:a16="http://schemas.microsoft.com/office/drawing/2014/main" id="{BFCE59C4-BE40-4EEC-97CE-87709800E23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1411356" y="4614265"/>
          <a:ext cx="3184590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1530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061530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061530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</a:tblGrid>
              <a:tr h="206960"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Muži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Ženy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grpSp>
        <p:nvGrpSpPr>
          <p:cNvPr id="17" name="Skupina 1">
            <a:extLst>
              <a:ext uri="{FF2B5EF4-FFF2-40B4-BE49-F238E27FC236}">
                <a16:creationId xmlns:a16="http://schemas.microsoft.com/office/drawing/2014/main" id="{A92407D9-2F46-4DD5-82B0-D23DB997198E}"/>
              </a:ext>
            </a:extLst>
          </p:cNvPr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9946708" y="683394"/>
            <a:ext cx="2624527" cy="742519"/>
            <a:chOff x="1149895" y="6761202"/>
            <a:chExt cx="1892815" cy="527351"/>
          </a:xfrm>
        </p:grpSpPr>
        <p:sp>
          <p:nvSpPr>
            <p:cNvPr id="19" name="Text Box 27">
              <a:extLst>
                <a:ext uri="{FF2B5EF4-FFF2-40B4-BE49-F238E27FC236}">
                  <a16:creationId xmlns:a16="http://schemas.microsoft.com/office/drawing/2014/main" id="{A7DDEDA6-65FA-4E7E-BEAD-522E7FF8D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8048" y="7072653"/>
              <a:ext cx="1744662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2014–2021</a:t>
              </a:r>
            </a:p>
          </p:txBody>
        </p:sp>
        <p:sp>
          <p:nvSpPr>
            <p:cNvPr id="20" name="AutoShape 28">
              <a:extLst>
                <a:ext uri="{FF2B5EF4-FFF2-40B4-BE49-F238E27FC236}">
                  <a16:creationId xmlns:a16="http://schemas.microsoft.com/office/drawing/2014/main" id="{F42459E4-122E-48C4-8E8A-FF0DACDA6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895" y="7144603"/>
              <a:ext cx="72000" cy="72000"/>
            </a:xfrm>
            <a:prstGeom prst="diamond">
              <a:avLst/>
            </a:prstGeom>
            <a:solidFill>
              <a:srgbClr val="C2272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ext Box 29">
              <a:extLst>
                <a:ext uri="{FF2B5EF4-FFF2-40B4-BE49-F238E27FC236}">
                  <a16:creationId xmlns:a16="http://schemas.microsoft.com/office/drawing/2014/main" id="{220F94EC-BBF1-422C-BA8B-9875ED393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1698" y="6914247"/>
              <a:ext cx="174625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analýza 2007–2013</a:t>
              </a:r>
            </a:p>
          </p:txBody>
        </p:sp>
        <p:sp>
          <p:nvSpPr>
            <p:cNvPr id="22" name="Oval 31">
              <a:extLst>
                <a:ext uri="{FF2B5EF4-FFF2-40B4-BE49-F238E27FC236}">
                  <a16:creationId xmlns:a16="http://schemas.microsoft.com/office/drawing/2014/main" id="{AEF2F305-D48A-498C-91B9-51D9AE1D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177" y="6987430"/>
              <a:ext cx="71437" cy="71437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 Box 32">
              <a:extLst>
                <a:ext uri="{FF2B5EF4-FFF2-40B4-BE49-F238E27FC236}">
                  <a16:creationId xmlns:a16="http://schemas.microsoft.com/office/drawing/2014/main" id="{584105E5-77DF-4B82-847D-40BC1F46D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5348" y="6761202"/>
              <a:ext cx="1752600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analýza 2000–2006</a:t>
              </a:r>
            </a:p>
          </p:txBody>
        </p:sp>
        <p:sp>
          <p:nvSpPr>
            <p:cNvPr id="24" name="Line 36">
              <a:extLst>
                <a:ext uri="{FF2B5EF4-FFF2-40B4-BE49-F238E27FC236}">
                  <a16:creationId xmlns:a16="http://schemas.microsoft.com/office/drawing/2014/main" id="{C03E2347-7F10-4223-99FB-480C12DB37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50176" y="6830255"/>
              <a:ext cx="71438" cy="71439"/>
            </a:xfrm>
            <a:prstGeom prst="triangle">
              <a:avLst>
                <a:gd name="adj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0" u="none" strike="noStrike" kern="1200" cap="none" spc="0" normalizeH="0" baseline="0" noProof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25" name="Text Box 14">
            <a:extLst>
              <a:ext uri="{FF2B5EF4-FFF2-40B4-BE49-F238E27FC236}">
                <a16:creationId xmlns:a16="http://schemas.microsoft.com/office/drawing/2014/main" id="{DAA81BA1-26EC-48B6-81B1-32F83D27DDE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765102" y="2799101"/>
            <a:ext cx="30241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Relativní 5leté přežití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46D6040E-6F65-4373-A358-4EF264BCFCC5}"/>
              </a:ext>
            </a:extLst>
          </p:cNvPr>
          <p:cNvSpPr txBox="1"/>
          <p:nvPr/>
        </p:nvSpPr>
        <p:spPr>
          <a:xfrm>
            <a:off x="305391" y="626582"/>
            <a:ext cx="24819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NRRZ 1994–2022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9367EC9C-0A6C-4AC2-B58E-6B164C0170F3}"/>
              </a:ext>
            </a:extLst>
          </p:cNvPr>
          <p:cNvSpPr txBox="1"/>
          <p:nvPr/>
        </p:nvSpPr>
        <p:spPr>
          <a:xfrm>
            <a:off x="1325982" y="917970"/>
            <a:ext cx="36079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Vrozené vady srdeční přepážky (Q21)</a:t>
            </a:r>
          </a:p>
        </p:txBody>
      </p:sp>
      <p:sp>
        <p:nvSpPr>
          <p:cNvPr id="29" name="Text Box 14">
            <a:extLst>
              <a:ext uri="{FF2B5EF4-FFF2-40B4-BE49-F238E27FC236}">
                <a16:creationId xmlns:a16="http://schemas.microsoft.com/office/drawing/2014/main" id="{5416A3E4-8A1C-4F38-8572-323C53E41A3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5021473" y="2780474"/>
            <a:ext cx="30241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Relativní 5leté přežití</a:t>
            </a:r>
          </a:p>
        </p:txBody>
      </p:sp>
      <p:graphicFrame>
        <p:nvGraphicFramePr>
          <p:cNvPr id="30" name="Tabulka 46">
            <a:extLst>
              <a:ext uri="{FF2B5EF4-FFF2-40B4-BE49-F238E27FC236}">
                <a16:creationId xmlns:a16="http://schemas.microsoft.com/office/drawing/2014/main" id="{6DA8093E-E136-4075-991F-FA80F0AE71EB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7078008" y="4619833"/>
          <a:ext cx="3181275" cy="274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0425">
                  <a:extLst>
                    <a:ext uri="{9D8B030D-6E8A-4147-A177-3AD203B41FA5}">
                      <a16:colId xmlns:a16="http://schemas.microsoft.com/office/drawing/2014/main" val="198761840"/>
                    </a:ext>
                  </a:extLst>
                </a:gridCol>
                <a:gridCol w="1060425">
                  <a:extLst>
                    <a:ext uri="{9D8B030D-6E8A-4147-A177-3AD203B41FA5}">
                      <a16:colId xmlns:a16="http://schemas.microsoft.com/office/drawing/2014/main" val="773237486"/>
                    </a:ext>
                  </a:extLst>
                </a:gridCol>
                <a:gridCol w="1060425">
                  <a:extLst>
                    <a:ext uri="{9D8B030D-6E8A-4147-A177-3AD203B41FA5}">
                      <a16:colId xmlns:a16="http://schemas.microsoft.com/office/drawing/2014/main" val="1889393470"/>
                    </a:ext>
                  </a:extLst>
                </a:gridCol>
              </a:tblGrid>
              <a:tr h="254038"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Celkem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Muži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/>
                        <a:t>Ženy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05163077"/>
                  </a:ext>
                </a:extLst>
              </a:tr>
            </a:tbl>
          </a:graphicData>
        </a:graphic>
      </p:graphicFrame>
      <p:sp>
        <p:nvSpPr>
          <p:cNvPr id="31" name="TextovéPole 30">
            <a:extLst>
              <a:ext uri="{FF2B5EF4-FFF2-40B4-BE49-F238E27FC236}">
                <a16:creationId xmlns:a16="http://schemas.microsoft.com/office/drawing/2014/main" id="{F47004E8-1372-4405-B3CB-3D396C67C0E1}"/>
              </a:ext>
            </a:extLst>
          </p:cNvPr>
          <p:cNvSpPr txBox="1"/>
          <p:nvPr/>
        </p:nvSpPr>
        <p:spPr>
          <a:xfrm>
            <a:off x="6908098" y="916447"/>
            <a:ext cx="360790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Ostatní (Q20, Q21–Q28)</a:t>
            </a:r>
          </a:p>
        </p:txBody>
      </p:sp>
      <p:graphicFrame>
        <p:nvGraphicFramePr>
          <p:cNvPr id="32" name="Group 62">
            <a:extLst>
              <a:ext uri="{FF2B5EF4-FFF2-40B4-BE49-F238E27FC236}">
                <a16:creationId xmlns:a16="http://schemas.microsoft.com/office/drawing/2014/main" id="{928B71C9-1FBB-437A-8937-B747D77ECD7B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436227" y="5065064"/>
          <a:ext cx="5134847" cy="1514595"/>
        </p:xfrm>
        <a:graphic>
          <a:graphicData uri="http://schemas.openxmlformats.org/drawingml/2006/table">
            <a:tbl>
              <a:tblPr/>
              <a:tblGrid>
                <a:gridCol w="12894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4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91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2193">
                  <a:extLst>
                    <a:ext uri="{9D8B030D-6E8A-4147-A177-3AD203B41FA5}">
                      <a16:colId xmlns:a16="http://schemas.microsoft.com/office/drawing/2014/main" val="2288022340"/>
                    </a:ext>
                  </a:extLst>
                </a:gridCol>
              </a:tblGrid>
              <a:tr h="35659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5leté relativní přežití </a:t>
                      </a:r>
                      <a:r>
                        <a:rPr kumimoji="0" lang="cs-CZ" alt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+mn-lt"/>
                          <a:cs typeface="Arial" charset="0"/>
                        </a:rPr>
                        <a:t>Q21</a:t>
                      </a:r>
                      <a:endParaRPr kumimoji="0" lang="cs-CZ" altLang="cs-CZ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+mn-lt"/>
                        <a:cs typeface="Arial" charset="0"/>
                      </a:endParaRP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Celkem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Muži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Ženy (95% IS)</a:t>
                      </a: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78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2000–2006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78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2007–2013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99,5 %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(99,2; 99,7)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99,4 %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(98,9; 99,7)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99,5 %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(99,1; 99,8)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78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altLang="cs-CZ" sz="1200" b="1" dirty="0">
                          <a:latin typeface="+mn-lt"/>
                        </a:rPr>
                        <a:t>Analýza periody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2014–2021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99,1 %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(98,8; 99,4)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99,1 %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(98,6; 99,5)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99,0 %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(98,6; 99,4)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529157"/>
                  </a:ext>
                </a:extLst>
              </a:tr>
            </a:tbl>
          </a:graphicData>
        </a:graphic>
      </p:graphicFrame>
      <p:graphicFrame>
        <p:nvGraphicFramePr>
          <p:cNvPr id="34" name="Group 62">
            <a:extLst>
              <a:ext uri="{FF2B5EF4-FFF2-40B4-BE49-F238E27FC236}">
                <a16:creationId xmlns:a16="http://schemas.microsoft.com/office/drawing/2014/main" id="{796CDBDD-EB32-4F2D-BFF5-1C2EEDCF2679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124125" y="5065065"/>
          <a:ext cx="5134847" cy="1514595"/>
        </p:xfrm>
        <a:graphic>
          <a:graphicData uri="http://schemas.openxmlformats.org/drawingml/2006/table">
            <a:tbl>
              <a:tblPr/>
              <a:tblGrid>
                <a:gridCol w="12937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98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91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2193">
                  <a:extLst>
                    <a:ext uri="{9D8B030D-6E8A-4147-A177-3AD203B41FA5}">
                      <a16:colId xmlns:a16="http://schemas.microsoft.com/office/drawing/2014/main" val="2288022340"/>
                    </a:ext>
                  </a:extLst>
                </a:gridCol>
              </a:tblGrid>
              <a:tr h="35659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 charset="0"/>
                        </a:rPr>
                        <a:t>5leté relativní přežití </a:t>
                      </a:r>
                      <a:r>
                        <a:rPr kumimoji="0" lang="cs-CZ" altLang="cs-CZ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+mn-lt"/>
                          <a:cs typeface="Arial" charset="0"/>
                        </a:rPr>
                        <a:t>Ostatní</a:t>
                      </a:r>
                      <a:endParaRPr kumimoji="0" lang="cs-CZ" altLang="cs-CZ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latin typeface="+mn-lt"/>
                        <a:cs typeface="Arial" charset="0"/>
                      </a:endParaRP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Celkem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  <a:latin typeface="+mn-lt"/>
                        </a:rPr>
                        <a:t>Muži (95% IS)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Ženy (95% IS)</a:t>
                      </a:r>
                    </a:p>
                  </a:txBody>
                  <a:tcPr marL="9525" marR="9525" marT="9523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78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2000–2006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100,0 % 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778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  <a:cs typeface="Arial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cs-CZ" altLang="cs-CZ" sz="1200" b="1" dirty="0" err="1">
                          <a:latin typeface="+mn-lt"/>
                        </a:rPr>
                        <a:t>Kohortní</a:t>
                      </a:r>
                      <a:r>
                        <a:rPr lang="cs-CZ" altLang="cs-CZ" sz="1200" b="1" dirty="0">
                          <a:latin typeface="+mn-lt"/>
                        </a:rPr>
                        <a:t> analýza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2007–2013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97,4 %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(96,7; 98,0)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96,9 %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(95,8; 97,8)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97,9 %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(96,9; 98,7)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32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altLang="cs-CZ" sz="1200" b="1" dirty="0">
                          <a:latin typeface="+mn-lt"/>
                        </a:rPr>
                        <a:t>Analýza periody </a:t>
                      </a:r>
                      <a:br>
                        <a:rPr lang="cs-CZ" altLang="cs-CZ" sz="1200" b="1" dirty="0">
                          <a:latin typeface="+mn-lt"/>
                        </a:rPr>
                      </a:br>
                      <a:r>
                        <a:rPr lang="cs-CZ" altLang="cs-CZ" sz="1200" b="1" dirty="0">
                          <a:latin typeface="+mn-lt"/>
                        </a:rPr>
                        <a:t>2014–2021</a:t>
                      </a:r>
                    </a:p>
                  </a:txBody>
                  <a:tcPr marL="18002" marR="18002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96,9 %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(96,2; 97,5)</a:t>
                      </a:r>
                    </a:p>
                  </a:txBody>
                  <a:tcPr marL="9524" marR="9524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97,2 %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(96,2; 97,9)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96,5 % </a:t>
                      </a:r>
                      <a:b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(95,4; 97,4)</a:t>
                      </a:r>
                    </a:p>
                  </a:txBody>
                  <a:tcPr marL="9524" marR="9524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5291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393147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1EB039E-7D98-489A-AAB9-61D94CB30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6077" y="850392"/>
            <a:ext cx="4773168" cy="2203704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1B8BA184-3192-41F8-AFE3-0A2C094DBA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1800" y="5007087"/>
            <a:ext cx="9914382" cy="1133602"/>
          </a:xfrm>
        </p:spPr>
        <p:txBody>
          <a:bodyPr>
            <a:normAutofit/>
          </a:bodyPr>
          <a:lstStyle/>
          <a:p>
            <a:pPr algn="l"/>
            <a:r>
              <a:rPr lang="cs-CZ" dirty="0"/>
              <a:t>Péče o kardiologické pacienty v závěru života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424AAC9C-0E0E-3903-A470-0A86378CBB08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31973510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8F3C5BD-E39B-277F-CABB-6B93460E0979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320337" y="197482"/>
            <a:ext cx="11595358" cy="523137"/>
          </a:xfrm>
        </p:spPr>
        <p:txBody>
          <a:bodyPr/>
          <a:lstStyle/>
          <a:p>
            <a:r>
              <a:rPr lang="pl-PL" dirty="0"/>
              <a:t>Onemocnění chlopní (I05–I08, I33–I39)</a:t>
            </a:r>
            <a:endParaRPr lang="cs-CZ" dirty="0"/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B3D929E4-30BF-498E-2760-D749DBC8CE2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" name="TextBox 6">
            <a:extLst>
              <a:ext uri="{FF2B5EF4-FFF2-40B4-BE49-F238E27FC236}">
                <a16:creationId xmlns:a16="http://schemas.microsoft.com/office/drawing/2014/main" id="{F288245F-EF5E-5266-41C5-3165F13C54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6305" y="553002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(</a:t>
            </a:r>
            <a:r>
              <a:rPr kumimoji="0" lang="cs-CZ" sz="1400" b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endParaRPr kumimoji="0" lang="cs-CZ" sz="1400" b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Obdélník 3">
            <a:extLst>
              <a:ext uri="{FF2B5EF4-FFF2-40B4-BE49-F238E27FC236}">
                <a16:creationId xmlns:a16="http://schemas.microsoft.com/office/drawing/2014/main" id="{D46F75A8-8EEE-F40B-3135-7F123CB45D0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28402" y="1373390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  <p:graphicFrame>
        <p:nvGraphicFramePr>
          <p:cNvPr id="8" name="Tabulka 4">
            <a:extLst>
              <a:ext uri="{FF2B5EF4-FFF2-40B4-BE49-F238E27FC236}">
                <a16:creationId xmlns:a16="http://schemas.microsoft.com/office/drawing/2014/main" id="{4CA07C79-C392-6E16-A1A8-C4D39D78B91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268376" y="1877008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1 420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1 350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1 344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1 089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1 018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0" name="Obdélník 105">
            <a:extLst>
              <a:ext uri="{FF2B5EF4-FFF2-40B4-BE49-F238E27FC236}">
                <a16:creationId xmlns:a16="http://schemas.microsoft.com/office/drawing/2014/main" id="{8A07F47A-499D-C15B-DFC9-991FE8954189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11" name="TextBox 2">
            <a:extLst>
              <a:ext uri="{FF2B5EF4-FFF2-40B4-BE49-F238E27FC236}">
                <a16:creationId xmlns:a16="http://schemas.microsoft.com/office/drawing/2014/main" id="{839EDA8B-F046-4ED4-4644-10A416C1CFF4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290187" y="2183382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BFECB111-339E-B766-1AF3-BF29B1593D8D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6096000" y="2491159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5CBCC902-E49F-4827-89A6-B9103DC11AC0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</p:spTree>
    <p:extLst>
      <p:ext uri="{BB962C8B-B14F-4D97-AF65-F5344CB8AC3E}">
        <p14:creationId xmlns:p14="http://schemas.microsoft.com/office/powerpoint/2010/main" val="2030008861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5EDF1D-F84C-3ADB-8B5A-B6585B7675B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Úmrtí s ohledem na nemoci oběhové soustavy</a:t>
            </a:r>
            <a:r>
              <a:rPr lang="en-US" dirty="0"/>
              <a:t>:</a:t>
            </a:r>
            <a:r>
              <a:rPr lang="cs-CZ" dirty="0"/>
              <a:t> ČR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7C8901F3-B6DB-1DF2-266B-093A9A362B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643133"/>
            <a:ext cx="45152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Databáze zemřelých, NRHZS 2019–2023 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Graf 4">
            <a:extLst>
              <a:ext uri="{FF2B5EF4-FFF2-40B4-BE49-F238E27FC236}">
                <a16:creationId xmlns:a16="http://schemas.microsoft.com/office/drawing/2014/main" id="{A7DFA66F-E447-FDA4-91F5-CEF008FDFBC5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06400" y="1241702"/>
          <a:ext cx="5096850" cy="5339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5" name="TextBox 6">
            <a:extLst>
              <a:ext uri="{FF2B5EF4-FFF2-40B4-BE49-F238E27FC236}">
                <a16:creationId xmlns:a16="http://schemas.microsoft.com/office/drawing/2014/main" id="{006EC2D8-836F-3287-5562-2FF3CA5C373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46364" y="1025795"/>
            <a:ext cx="16084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 = 112 795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Box 6">
            <a:extLst>
              <a:ext uri="{FF2B5EF4-FFF2-40B4-BE49-F238E27FC236}">
                <a16:creationId xmlns:a16="http://schemas.microsoft.com/office/drawing/2014/main" id="{4749E743-FA17-5B63-759D-BEE721915414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337383" y="1408457"/>
            <a:ext cx="16084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 = 101 515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TextBox 6">
            <a:extLst>
              <a:ext uri="{FF2B5EF4-FFF2-40B4-BE49-F238E27FC236}">
                <a16:creationId xmlns:a16="http://schemas.microsoft.com/office/drawing/2014/main" id="{C57084D7-ECD0-404E-2B35-E60A510566D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3407404" y="3119908"/>
            <a:ext cx="16084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 = 61 495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TextBox 6">
            <a:extLst>
              <a:ext uri="{FF2B5EF4-FFF2-40B4-BE49-F238E27FC236}">
                <a16:creationId xmlns:a16="http://schemas.microsoft.com/office/drawing/2014/main" id="{B0D9599D-50A1-1DC2-DD61-BF60A7B291BB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424794" y="4450002"/>
            <a:ext cx="1078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 = 31 736</a:t>
            </a:r>
          </a:p>
        </p:txBody>
      </p:sp>
      <p:sp>
        <p:nvSpPr>
          <p:cNvPr id="24" name="TextovéPole 7">
            <a:extLst>
              <a:ext uri="{FF2B5EF4-FFF2-40B4-BE49-F238E27FC236}">
                <a16:creationId xmlns:a16="http://schemas.microsoft.com/office/drawing/2014/main" id="{71C8DFA6-A726-16A4-F6BE-AD9CC0FBD1B9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688751" y="4483145"/>
            <a:ext cx="5503249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toho očekávatelná úmrtí: 31 736. Analýza péče v závěru života pacientů s chronickým kardiologickým onemocněním.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Šipka: doprava 11">
            <a:extLst>
              <a:ext uri="{FF2B5EF4-FFF2-40B4-BE49-F238E27FC236}">
                <a16:creationId xmlns:a16="http://schemas.microsoft.com/office/drawing/2014/main" id="{C14AB77A-F7AB-9264-3851-45072FF93984}"/>
              </a:ext>
            </a:extLst>
          </p:cNvPr>
          <p:cNvSpPr/>
          <p:nvPr/>
        </p:nvSpPr>
        <p:spPr>
          <a:xfrm>
            <a:off x="5570509" y="5322348"/>
            <a:ext cx="559684" cy="414473"/>
          </a:xfrm>
          <a:prstGeom prst="rightArrow">
            <a:avLst/>
          </a:prstGeom>
          <a:solidFill>
            <a:srgbClr val="FF7F7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1" name="Obrázek 20">
            <a:extLst>
              <a:ext uri="{FF2B5EF4-FFF2-40B4-BE49-F238E27FC236}">
                <a16:creationId xmlns:a16="http://schemas.microsoft.com/office/drawing/2014/main" id="{AEDC2FDF-7AA2-0F43-E5CC-8B79996941E1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t="67780"/>
          <a:stretch/>
        </p:blipFill>
        <p:spPr>
          <a:xfrm>
            <a:off x="5047324" y="899301"/>
            <a:ext cx="7048220" cy="2379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050122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Obrázek 12">
            <a:extLst>
              <a:ext uri="{FF2B5EF4-FFF2-40B4-BE49-F238E27FC236}">
                <a16:creationId xmlns:a16="http://schemas.microsoft.com/office/drawing/2014/main" id="{092D6804-71A6-D8E3-B44C-2BE337CA8DB3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7299536" y="1153650"/>
            <a:ext cx="4892464" cy="3107933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468B3446-96F4-F1F0-A542-2B3DEF51C712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Místo úmrtí u pacientů se závažným kardiologickým onemocněním  </a:t>
            </a:r>
          </a:p>
        </p:txBody>
      </p:sp>
      <p:sp>
        <p:nvSpPr>
          <p:cNvPr id="4" name="TextovéPole 1">
            <a:extLst>
              <a:ext uri="{FF2B5EF4-FFF2-40B4-BE49-F238E27FC236}">
                <a16:creationId xmlns:a16="http://schemas.microsoft.com/office/drawing/2014/main" id="{23F8E980-078B-7084-17FE-FCDB2BBA6D04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34777" y="1071346"/>
            <a:ext cx="31606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% všech zemřelých za </a:t>
            </a: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sledované</a:t>
            </a: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období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ECCADCFC-9FD3-E24A-44A6-B83F0BB26C9B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-203678" y="731727"/>
            <a:ext cx="41813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Podíl úmrtí v roce 2023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CB7AC244-2EB6-140C-CF4B-E782DA0EFA9C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272591" y="1364798"/>
          <a:ext cx="4359724" cy="45996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9" name="Tabulka 5">
            <a:extLst>
              <a:ext uri="{FF2B5EF4-FFF2-40B4-BE49-F238E27FC236}">
                <a16:creationId xmlns:a16="http://schemas.microsoft.com/office/drawing/2014/main" id="{5721B24C-D3EA-9E4A-F459-CD3B4B7961B0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4606600" y="1214126"/>
          <a:ext cx="2978800" cy="4906272"/>
        </p:xfrm>
        <a:graphic>
          <a:graphicData uri="http://schemas.openxmlformats.org/drawingml/2006/table">
            <a:tbl>
              <a:tblPr/>
              <a:tblGrid>
                <a:gridCol w="1489400">
                  <a:extLst>
                    <a:ext uri="{9D8B030D-6E8A-4147-A177-3AD203B41FA5}">
                      <a16:colId xmlns:a16="http://schemas.microsoft.com/office/drawing/2014/main" val="1343148499"/>
                    </a:ext>
                  </a:extLst>
                </a:gridCol>
                <a:gridCol w="1489400">
                  <a:extLst>
                    <a:ext uri="{9D8B030D-6E8A-4147-A177-3AD203B41FA5}">
                      <a16:colId xmlns:a16="http://schemas.microsoft.com/office/drawing/2014/main" val="1409011903"/>
                    </a:ext>
                  </a:extLst>
                </a:gridCol>
              </a:tblGrid>
              <a:tr h="306642"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Kraj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  <a:alpha val="54902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Počet úmrtí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  <a:alpha val="54902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625506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7 740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70956428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7 601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801589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 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6 672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3573171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6 631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1203335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5 034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5173409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3 833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3649129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3 626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962956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3 302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6104372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3 279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0878236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3 240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3391130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3 203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1094210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Vysočina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3 037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7048255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2 562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034349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1 747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07681"/>
                  </a:ext>
                </a:extLst>
              </a:tr>
              <a:tr h="30664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61 507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5242753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FDD3AACE-B50F-0C80-E6D7-85B867C5BD3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946882" y="730800"/>
            <a:ext cx="41813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Počet zemřelých v roce 2023 podle krajů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633FE8C7-76D6-8D0A-F9D0-097A190C1409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010618" y="730800"/>
            <a:ext cx="41813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Počet zemřelých v roce 2023 podle krajů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dirty="0">
                <a:solidFill>
                  <a:prstClr val="black"/>
                </a:solidFill>
              </a:rPr>
              <a:t>na 100 tis. obyvatel 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20" name="Skupina 19">
            <a:extLst>
              <a:ext uri="{FF2B5EF4-FFF2-40B4-BE49-F238E27FC236}">
                <a16:creationId xmlns:a16="http://schemas.microsoft.com/office/drawing/2014/main" id="{7A2FD700-98FA-9669-CC8E-041F6FF11642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8010618" y="4308989"/>
            <a:ext cx="3396977" cy="1008557"/>
            <a:chOff x="8040933" y="4456765"/>
            <a:chExt cx="3396977" cy="1008557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799C4DF0-F78C-EFC0-7A5B-68A10F181FCD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8040933" y="4456765"/>
              <a:ext cx="236306" cy="236306"/>
            </a:xfrm>
            <a:prstGeom prst="rect">
              <a:avLst/>
            </a:prstGeom>
            <a:solidFill>
              <a:srgbClr val="FCB398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sp>
          <p:nvSpPr>
            <p:cNvPr id="15" name="Obdélník 14">
              <a:extLst>
                <a:ext uri="{FF2B5EF4-FFF2-40B4-BE49-F238E27FC236}">
                  <a16:creationId xmlns:a16="http://schemas.microsoft.com/office/drawing/2014/main" id="{E16BD361-DDF8-63DD-FD19-7FA738DB3470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8040933" y="4835196"/>
              <a:ext cx="236306" cy="236306"/>
            </a:xfrm>
            <a:prstGeom prst="rect">
              <a:avLst/>
            </a:prstGeom>
            <a:solidFill>
              <a:srgbClr val="F7573E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sp>
          <p:nvSpPr>
            <p:cNvPr id="16" name="Obdélník 15">
              <a:extLst>
                <a:ext uri="{FF2B5EF4-FFF2-40B4-BE49-F238E27FC236}">
                  <a16:creationId xmlns:a16="http://schemas.microsoft.com/office/drawing/2014/main" id="{389E52DD-A28B-7B43-2E6F-41C5A2C12121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040933" y="5213627"/>
              <a:ext cx="236306" cy="236306"/>
            </a:xfrm>
            <a:prstGeom prst="rect">
              <a:avLst/>
            </a:prstGeom>
            <a:solidFill>
              <a:srgbClr val="B3121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sz="1200"/>
            </a:p>
          </p:txBody>
        </p:sp>
        <p:sp>
          <p:nvSpPr>
            <p:cNvPr id="17" name="TextovéPole 1">
              <a:extLst>
                <a:ext uri="{FF2B5EF4-FFF2-40B4-BE49-F238E27FC236}">
                  <a16:creationId xmlns:a16="http://schemas.microsoft.com/office/drawing/2014/main" id="{97BEA0BE-CED4-1205-4824-F5008A7BC565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8277239" y="4456765"/>
              <a:ext cx="31606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sz="1200" kern="0" dirty="0">
                  <a:solidFill>
                    <a:srgbClr val="000000"/>
                  </a:solidFill>
                </a:rPr>
                <a:t>méně než 560</a:t>
              </a:r>
              <a:endPara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TextovéPole 1">
              <a:extLst>
                <a:ext uri="{FF2B5EF4-FFF2-40B4-BE49-F238E27FC236}">
                  <a16:creationId xmlns:a16="http://schemas.microsoft.com/office/drawing/2014/main" id="{FCF97255-D4EB-EA47-4770-0DF4B1766F0B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8277238" y="4835196"/>
              <a:ext cx="31606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sz="1200" kern="0" dirty="0">
                  <a:solidFill>
                    <a:srgbClr val="000000"/>
                  </a:solidFill>
                </a:rPr>
                <a:t>561</a:t>
              </a:r>
              <a:r>
                <a:rPr lang="cs-CZ" sz="1200" dirty="0"/>
                <a:t>–</a:t>
              </a:r>
              <a:r>
                <a:rPr lang="cs-CZ" sz="1200" kern="0" dirty="0">
                  <a:solidFill>
                    <a:srgbClr val="000000"/>
                  </a:solidFill>
                </a:rPr>
                <a:t>600</a:t>
              </a:r>
            </a:p>
          </p:txBody>
        </p:sp>
        <p:sp>
          <p:nvSpPr>
            <p:cNvPr id="19" name="TextovéPole 1">
              <a:extLst>
                <a:ext uri="{FF2B5EF4-FFF2-40B4-BE49-F238E27FC236}">
                  <a16:creationId xmlns:a16="http://schemas.microsoft.com/office/drawing/2014/main" id="{0DE59787-85C2-23AC-4745-371B1972F3BA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8277237" y="5188323"/>
              <a:ext cx="31606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sz="1200" kern="0" dirty="0">
                  <a:solidFill>
                    <a:srgbClr val="000000"/>
                  </a:solidFill>
                </a:rPr>
                <a:t>více než 600</a:t>
              </a:r>
              <a:endPara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" name="TextovéPole 1">
            <a:extLst>
              <a:ext uri="{FF2B5EF4-FFF2-40B4-BE49-F238E27FC236}">
                <a16:creationId xmlns:a16="http://schemas.microsoft.com/office/drawing/2014/main" id="{1D7A6235-1122-5834-C439-E140AD99309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896894" y="5493903"/>
            <a:ext cx="316067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200" b="1" kern="0" dirty="0">
                <a:solidFill>
                  <a:srgbClr val="000000"/>
                </a:solidFill>
              </a:rPr>
              <a:t>Česká republika </a:t>
            </a:r>
            <a:r>
              <a:rPr lang="cs-CZ" sz="1200" b="1" dirty="0"/>
              <a:t>– 565</a:t>
            </a:r>
            <a:endParaRPr lang="cs-CZ" sz="1200" b="1" kern="0" dirty="0">
              <a:solidFill>
                <a:srgbClr val="000000"/>
              </a:solidFill>
            </a:endParaRPr>
          </a:p>
          <a:p>
            <a:pPr>
              <a:defRPr/>
            </a:pPr>
            <a:endParaRPr lang="cs-CZ" sz="1200" b="1" kern="0" dirty="0">
              <a:solidFill>
                <a:srgbClr val="000000"/>
              </a:solidFill>
            </a:endParaRPr>
          </a:p>
          <a:p>
            <a:pPr>
              <a:defRPr/>
            </a:pPr>
            <a:r>
              <a:rPr lang="cs-CZ" sz="1200" b="1" kern="0" dirty="0">
                <a:solidFill>
                  <a:srgbClr val="000000"/>
                </a:solidFill>
              </a:rPr>
              <a:t>Max. 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Moravskoslezský kraj </a:t>
            </a:r>
            <a:r>
              <a:rPr lang="cs-CZ" sz="1200" b="1" dirty="0"/>
              <a:t>– 660</a:t>
            </a:r>
          </a:p>
          <a:p>
            <a:pPr>
              <a:defRPr/>
            </a:pPr>
            <a:r>
              <a:rPr lang="cs-CZ" sz="1200" b="1" dirty="0"/>
              <a:t> 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</a:t>
            </a:r>
          </a:p>
          <a:p>
            <a:pPr>
              <a:defRPr/>
            </a:pPr>
            <a:r>
              <a:rPr lang="cs-CZ" sz="1200" b="1" kern="0" dirty="0">
                <a:solidFill>
                  <a:srgbClr val="000000"/>
                </a:solidFill>
                <a:latin typeface="Calibri" panose="020F0502020204030204" pitchFamily="34" charset="0"/>
              </a:rPr>
              <a:t>Min.</a:t>
            </a:r>
            <a:r>
              <a:rPr lang="cs-CZ" sz="1200" b="1" dirty="0">
                <a:latin typeface="Calibri" panose="020F0502020204030204" pitchFamily="34" charset="0"/>
              </a:rPr>
              <a:t> 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Hlavní město Praha </a:t>
            </a:r>
            <a:r>
              <a:rPr lang="cs-CZ" sz="1200" b="1" dirty="0"/>
              <a:t>– 485</a:t>
            </a:r>
            <a:endParaRPr kumimoji="0" lang="cs-CZ" sz="1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61434967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3">
            <a:extLst>
              <a:ext uri="{FF2B5EF4-FFF2-40B4-BE49-F238E27FC236}">
                <a16:creationId xmlns:a16="http://schemas.microsoft.com/office/drawing/2014/main" id="{334A33F7-23DC-5276-755A-82E5F2D9FF01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5428602" y="954227"/>
          <a:ext cx="6361883" cy="57393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83E7E96-00AA-EE9E-0B87-6FFD8A315062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272591" y="1062000"/>
          <a:ext cx="11751514" cy="579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CE8F85B6-C308-F533-ED36-2D131D64DB4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42446" y="160257"/>
            <a:ext cx="11919409" cy="523137"/>
          </a:xfrm>
        </p:spPr>
        <p:txBody>
          <a:bodyPr/>
          <a:lstStyle/>
          <a:p>
            <a:r>
              <a:rPr lang="cs-CZ" dirty="0"/>
              <a:t>Trajektorie v závěru života pacientů se závažným kardiologickým onemocněním 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712A5A8C-0A38-71BB-1A0C-D9754C5B37BA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6294" y="954227"/>
            <a:ext cx="41547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Počet očekávatelných úmrtí v roce 2023 </a:t>
            </a:r>
            <a:r>
              <a:rPr lang="cs-CZ" sz="1400" dirty="0"/>
              <a:t>–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 31 736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7B8376-F2A9-8FD9-C74F-EBFCA85EB9E6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8839708" y="2028294"/>
            <a:ext cx="30887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ea typeface="+mn-ea"/>
                <a:cs typeface="+mn-cs"/>
              </a:rPr>
              <a:t>Žádoucí trajektorie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ea typeface="+mn-ea"/>
                <a:cs typeface="+mn-cs"/>
              </a:rPr>
              <a:t>za péčí v závěru života: 44</a:t>
            </a:r>
            <a:r>
              <a:rPr lang="cs-CZ" sz="2400" dirty="0">
                <a:solidFill>
                  <a:srgbClr val="92D050"/>
                </a:solidFill>
              </a:rPr>
              <a:t> %</a:t>
            </a:r>
          </a:p>
        </p:txBody>
      </p:sp>
      <p:sp>
        <p:nvSpPr>
          <p:cNvPr id="7" name="TextBox 47">
            <a:extLst>
              <a:ext uri="{FF2B5EF4-FFF2-40B4-BE49-F238E27FC236}">
                <a16:creationId xmlns:a16="http://schemas.microsoft.com/office/drawing/2014/main" id="{A258F5AC-CA07-A565-6AAA-11D7BC8E037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789869" y="4894131"/>
            <a:ext cx="33032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ea typeface="+mn-ea"/>
                <a:cs typeface="+mn-cs"/>
              </a:rPr>
              <a:t>Nežádoucí trajektorie za péčí v závěru života: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2400" dirty="0">
                <a:solidFill>
                  <a:srgbClr val="B31217"/>
                </a:solidFill>
              </a:rPr>
              <a:t>56</a:t>
            </a: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ea typeface="+mn-ea"/>
                <a:cs typeface="+mn-cs"/>
              </a:rPr>
              <a:t> %</a:t>
            </a:r>
          </a:p>
        </p:txBody>
      </p:sp>
      <p:graphicFrame>
        <p:nvGraphicFramePr>
          <p:cNvPr id="14" name="Table 4">
            <a:extLst>
              <a:ext uri="{FF2B5EF4-FFF2-40B4-BE49-F238E27FC236}">
                <a16:creationId xmlns:a16="http://schemas.microsoft.com/office/drawing/2014/main" id="{21F17D88-A99E-F506-F265-9B9F8D81D3AE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272591" y="1262003"/>
          <a:ext cx="5315262" cy="5435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15262">
                  <a:extLst>
                    <a:ext uri="{9D8B030D-6E8A-4147-A177-3AD203B41FA5}">
                      <a16:colId xmlns:a16="http://schemas.microsoft.com/office/drawing/2014/main" val="1134549361"/>
                    </a:ext>
                  </a:extLst>
                </a:gridCol>
              </a:tblGrid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1 – Terminálně nemocný pacient dochovaný na lůžku následné nebo dlouhodobé péče mimo lůžkový hospic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41140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2 – Terminálně nemocný pacient, dochovaný doma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97778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3 – Terminálně nemocný pacient, dochovaný doma s péčí praktického lékaře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21549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4 – Terminálně nemocný pacient, dochovaný doma s asistencí mobilní specializované paliativní péče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5013548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5 – Terminálně nemocný pacient dochovaný v lůžkovém hospici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331557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6 – Terminálně nemocný klient domova pro seniory, dochovaný v domově pro seniory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674957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7 – Terminálně nemocný klient domova pro seniory, dochovaný v domově pro seniory ve sdílené péči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758321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8 – Terminálně nemocný pacient, dochovaný doma s domácí péčí  (resp. v režimu signálního kódu)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4495929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1 – Terminálně nemocný pacient,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2771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2 – Terminálně nemocný pacient, převezený k terminální hospitalizaci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38253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3 – Terminálně nemocný pacient v domácí péči,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571130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4 – Terminálně nemocný pacient, převážený opakovaně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8870035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5 – Klient domova pro seniory,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508609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6 – Klient domova pro seniory, zemřelý za terminální hospitalizace prostřednictvím ZZS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49262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7 – Terminálně nemocný pacient v domácí péči v režimu signálního kódu,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0755611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8 – Terminálně nemocný pacient v mobilní specializované paliativní péči, předaný k terminální hospitalizaci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5898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6804571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3">
            <a:extLst>
              <a:ext uri="{FF2B5EF4-FFF2-40B4-BE49-F238E27FC236}">
                <a16:creationId xmlns:a16="http://schemas.microsoft.com/office/drawing/2014/main" id="{334A33F7-23DC-5276-755A-82E5F2D9FF01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5474902" y="958366"/>
          <a:ext cx="6361883" cy="57393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CE8F85B6-C308-F533-ED36-2D131D64DB48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42446" y="160257"/>
            <a:ext cx="11919409" cy="523137"/>
          </a:xfrm>
        </p:spPr>
        <p:txBody>
          <a:bodyPr/>
          <a:lstStyle/>
          <a:p>
            <a:r>
              <a:rPr lang="cs-CZ" dirty="0"/>
              <a:t>Trajektorie v závěru života u pacientů se závažným kardiologickým onemocněním ve věku 80+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712A5A8C-0A38-71BB-1A0C-D9754C5B37B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6294" y="954227"/>
            <a:ext cx="41547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Počet očekávatelných úmrtí v roce 2023 </a:t>
            </a:r>
            <a:r>
              <a:rPr lang="cs-CZ" sz="1400" dirty="0"/>
              <a:t>–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 17 195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F7B8376-F2A9-8FD9-C74F-EBFCA85EB9E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839708" y="2028294"/>
            <a:ext cx="30887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ea typeface="+mn-ea"/>
                <a:cs typeface="+mn-cs"/>
              </a:rPr>
              <a:t>Žádoucí trajektorie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ea typeface="+mn-ea"/>
                <a:cs typeface="+mn-cs"/>
              </a:rPr>
              <a:t>za péčí v závěru života: 45</a:t>
            </a:r>
            <a:r>
              <a:rPr lang="cs-CZ" sz="2400" dirty="0">
                <a:solidFill>
                  <a:srgbClr val="92D050"/>
                </a:solidFill>
              </a:rPr>
              <a:t> %</a:t>
            </a:r>
          </a:p>
        </p:txBody>
      </p:sp>
      <p:sp>
        <p:nvSpPr>
          <p:cNvPr id="7" name="TextBox 47">
            <a:extLst>
              <a:ext uri="{FF2B5EF4-FFF2-40B4-BE49-F238E27FC236}">
                <a16:creationId xmlns:a16="http://schemas.microsoft.com/office/drawing/2014/main" id="{A258F5AC-CA07-A565-6AAA-11D7BC8E037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8789869" y="4894131"/>
            <a:ext cx="33032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ea typeface="+mn-ea"/>
                <a:cs typeface="+mn-cs"/>
              </a:rPr>
              <a:t>Nežádoucí trajektorie za péčí v závěru života: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2400" dirty="0">
                <a:solidFill>
                  <a:srgbClr val="B31217"/>
                </a:solidFill>
              </a:rPr>
              <a:t>55</a:t>
            </a:r>
            <a:r>
              <a:rPr kumimoji="0" lang="cs-CZ" sz="2400" i="0" u="none" strike="noStrike" kern="1200" cap="none" spc="0" normalizeH="0" baseline="0" noProof="0" dirty="0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ea typeface="+mn-ea"/>
                <a:cs typeface="+mn-cs"/>
              </a:rPr>
              <a:t> %</a:t>
            </a:r>
          </a:p>
        </p:txBody>
      </p:sp>
      <p:graphicFrame>
        <p:nvGraphicFramePr>
          <p:cNvPr id="14" name="Table 4">
            <a:extLst>
              <a:ext uri="{FF2B5EF4-FFF2-40B4-BE49-F238E27FC236}">
                <a16:creationId xmlns:a16="http://schemas.microsoft.com/office/drawing/2014/main" id="{21F17D88-A99E-F506-F265-9B9F8D81D3AE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272591" y="1262003"/>
          <a:ext cx="5315262" cy="543574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15262">
                  <a:extLst>
                    <a:ext uri="{9D8B030D-6E8A-4147-A177-3AD203B41FA5}">
                      <a16:colId xmlns:a16="http://schemas.microsoft.com/office/drawing/2014/main" val="1134549361"/>
                    </a:ext>
                  </a:extLst>
                </a:gridCol>
              </a:tblGrid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1 – Terminálně nemocný pacient dochovaný na lůžku následné nebo dlouhodobé péče mimo lůžkový hospic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41140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2 – Terminálně nemocný pacient, dochovaný doma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97778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3 – Terminálně nemocný pacient, dochovaný doma s péčí praktického lékaře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21549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4 – Terminálně nemocný pacient, dochovaný doma s asistencí mobilní specializované paliativní péče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5013548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5 – Terminálně nemocný pacient dochovaný v lůžkovém hospici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331557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6 – Terminálně nemocný klient domova pro seniory, dochovaný v domově pro seniory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674957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7 – Terminálně nemocný klient domova pro seniory, dochovaný v domově pro seniory ve sdílené péči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758321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8 – Terminálně nemocný pacient, dochovaný doma s domácí péčí  (resp. v režimu signálního kódu)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4495929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1 – Terminálně nemocný pacient,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2771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2 – Terminálně nemocný pacient, převezený k terminální hospitalizaci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38253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3 – Terminálně nemocný pacient v domácí péči,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571130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4 – Terminálně nemocný pacient, převážený opakovaně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8870035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5 – Klient domova pro seniory,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508609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NT 6 – Klient domova pro seniory, zemřelý za terminální hospitalizace prostřednictvím ZZS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492622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7 – Terminálně nemocný pacient v domácí péči v režimu signálního kódu,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0755611"/>
                  </a:ext>
                </a:extLst>
              </a:tr>
              <a:tr h="339734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8 – Terminálně nemocný pacient v mobilní specializované paliativní péči, předaný k terminální hospitalizaci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5898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5955510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3DB0696F-3CB3-4680-BCF5-C67827810E4E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0" y="172847"/>
            <a:ext cx="12448622" cy="523137"/>
          </a:xfrm>
        </p:spPr>
        <p:txBody>
          <a:bodyPr/>
          <a:lstStyle/>
          <a:p>
            <a:r>
              <a:rPr lang="cs-CZ" dirty="0"/>
              <a:t>Trajektorie v závěru života u pacientů se závažným kardiologickým onemocněním</a:t>
            </a:r>
          </a:p>
        </p:txBody>
      </p:sp>
      <p:graphicFrame>
        <p:nvGraphicFramePr>
          <p:cNvPr id="3" name="Table 5">
            <a:extLst>
              <a:ext uri="{FF2B5EF4-FFF2-40B4-BE49-F238E27FC236}">
                <a16:creationId xmlns:a16="http://schemas.microsoft.com/office/drawing/2014/main" id="{54AD33BA-1650-E765-A0CE-163103BCC82B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487518" y="1589588"/>
          <a:ext cx="7431286" cy="11334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82480">
                  <a:extLst>
                    <a:ext uri="{9D8B030D-6E8A-4147-A177-3AD203B41FA5}">
                      <a16:colId xmlns:a16="http://schemas.microsoft.com/office/drawing/2014/main" val="395012755"/>
                    </a:ext>
                  </a:extLst>
                </a:gridCol>
                <a:gridCol w="2148806">
                  <a:extLst>
                    <a:ext uri="{9D8B030D-6E8A-4147-A177-3AD203B41FA5}">
                      <a16:colId xmlns:a16="http://schemas.microsoft.com/office/drawing/2014/main" val="1171548916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r" fontAlgn="b"/>
                      <a:endParaRPr lang="cs-CZ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834859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effectLst/>
                        </a:rPr>
                        <a:t>Žádoucí trajektorie za péčí v závěru života</a:t>
                      </a:r>
                      <a:endParaRPr lang="cs-CZ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39,6 %</a:t>
                      </a: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389950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Nežádoucí trajektorie za péčí v závěru života</a:t>
                      </a:r>
                      <a:endParaRPr lang="cs-CZ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60,4 %</a:t>
                      </a: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076830"/>
                  </a:ext>
                </a:extLst>
              </a:tr>
            </a:tbl>
          </a:graphicData>
        </a:graphic>
      </p:graphicFrame>
      <p:graphicFrame>
        <p:nvGraphicFramePr>
          <p:cNvPr id="4" name="Table 5">
            <a:extLst>
              <a:ext uri="{FF2B5EF4-FFF2-40B4-BE49-F238E27FC236}">
                <a16:creationId xmlns:a16="http://schemas.microsoft.com/office/drawing/2014/main" id="{958EFB54-C40C-D2BC-3CEB-92CDE3186A42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1487518" y="3308069"/>
          <a:ext cx="7431286" cy="11334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82480">
                  <a:extLst>
                    <a:ext uri="{9D8B030D-6E8A-4147-A177-3AD203B41FA5}">
                      <a16:colId xmlns:a16="http://schemas.microsoft.com/office/drawing/2014/main" val="395012755"/>
                    </a:ext>
                  </a:extLst>
                </a:gridCol>
                <a:gridCol w="2148806">
                  <a:extLst>
                    <a:ext uri="{9D8B030D-6E8A-4147-A177-3AD203B41FA5}">
                      <a16:colId xmlns:a16="http://schemas.microsoft.com/office/drawing/2014/main" val="1171548916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r" fontAlgn="b"/>
                      <a:endParaRPr lang="cs-CZ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834859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effectLst/>
                        </a:rPr>
                        <a:t>Žádoucí trajektorie za péčí v závěru života</a:t>
                      </a:r>
                      <a:endParaRPr lang="cs-CZ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44,2 %</a:t>
                      </a: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389950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Nežádoucí trajektorie za péčí v závěru života</a:t>
                      </a:r>
                      <a:endParaRPr lang="cs-CZ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55,8 %</a:t>
                      </a: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076830"/>
                  </a:ext>
                </a:extLst>
              </a:tr>
            </a:tbl>
          </a:graphicData>
        </a:graphic>
      </p:graphicFrame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434ADBC3-69D0-D838-6503-1792E6EE1548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1487518" y="5047053"/>
          <a:ext cx="7431286" cy="113347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82480">
                  <a:extLst>
                    <a:ext uri="{9D8B030D-6E8A-4147-A177-3AD203B41FA5}">
                      <a16:colId xmlns:a16="http://schemas.microsoft.com/office/drawing/2014/main" val="395012755"/>
                    </a:ext>
                  </a:extLst>
                </a:gridCol>
                <a:gridCol w="2148806">
                  <a:extLst>
                    <a:ext uri="{9D8B030D-6E8A-4147-A177-3AD203B41FA5}">
                      <a16:colId xmlns:a16="http://schemas.microsoft.com/office/drawing/2014/main" val="1171548916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r" fontAlgn="b"/>
                      <a:endParaRPr lang="cs-CZ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2834859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effectLst/>
                        </a:rPr>
                        <a:t>Žádoucí trajektorie za péčí v závěru života</a:t>
                      </a:r>
                      <a:endParaRPr lang="cs-CZ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44,4 %</a:t>
                      </a:r>
                    </a:p>
                  </a:txBody>
                  <a:tcPr marL="9525" marR="9525" marT="9525" marB="0" anchor="ctr"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389950"/>
                  </a:ext>
                </a:extLst>
              </a:tr>
              <a:tr h="409575">
                <a:tc>
                  <a:txBody>
                    <a:bodyPr/>
                    <a:lstStyle/>
                    <a:p>
                      <a:pPr algn="r" rtl="0" fontAlgn="b"/>
                      <a:r>
                        <a:rPr lang="cs-CZ" sz="2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Nežádoucí trajektorie za péčí v závěru života</a:t>
                      </a:r>
                      <a:endParaRPr lang="cs-CZ" sz="2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000" b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55,6 %</a:t>
                      </a:r>
                    </a:p>
                  </a:txBody>
                  <a:tcPr marL="9525" marR="9525" marT="9525" marB="0" anchor="ctr">
                    <a:solidFill>
                      <a:srgbClr val="B3121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1076830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FC4F3053-8247-DD9C-B240-8CD0CDE16D2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7091" y="1390573"/>
            <a:ext cx="4608482" cy="430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&lt; 65 let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992F0FCE-399A-DDEE-7B93-624357B07A57}"/>
              </a:ext>
            </a:extLst>
          </p:cNvPr>
          <p:cNvSpPr txBox="1"/>
          <p:nvPr/>
        </p:nvSpPr>
        <p:spPr>
          <a:xfrm>
            <a:off x="67091" y="3106592"/>
            <a:ext cx="4608482" cy="430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65 – 74 let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287E4F95-0D96-9C9D-8A5A-736D611398C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7091" y="4856037"/>
            <a:ext cx="4608482" cy="430887"/>
          </a:xfrm>
          <a:prstGeom prst="rect">
            <a:avLst/>
          </a:prstGeom>
          <a:solidFill>
            <a:schemeClr val="bg2">
              <a:lumMod val="2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75+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E2DB0E06-80D9-A968-1DF6-77E569F7999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6294" y="954227"/>
            <a:ext cx="41547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Počet očekávatelných úmrtí v roce 2023 </a:t>
            </a:r>
            <a:r>
              <a:rPr lang="cs-CZ" sz="1400" dirty="0"/>
              <a:t>–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lang="cs-CZ" sz="1400" b="1" dirty="0">
                <a:solidFill>
                  <a:prstClr val="black"/>
                </a:solidFill>
              </a:rPr>
              <a:t>31 736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017381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066461F-5A5B-875A-5FFA-78E3CF4DA628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Péče o pacienty se závažným kardiologickým onemocněním 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A9171B78-1179-FE19-CFD6-02279015F48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59998" y="673555"/>
            <a:ext cx="70056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Databáze zemřelých, NRHZS 2020–2021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Pacienti, kteří měli danou </a:t>
            </a:r>
            <a:r>
              <a:rPr lang="cs-CZ" sz="14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péči vykázanou alespoň jedenkrát nejméně rok před úmrtím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1FCD5C1F-11B8-0300-71E2-972ED076E56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62543" y="6420110"/>
            <a:ext cx="700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Pozn. některým pacientům mohla být vykázána i péče kombinovaná, např. 926 i 925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 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7">
            <a:extLst>
              <a:ext uri="{FF2B5EF4-FFF2-40B4-BE49-F238E27FC236}">
                <a16:creationId xmlns:a16="http://schemas.microsoft.com/office/drawing/2014/main" id="{1CC07D94-2696-642C-F093-AC87ADCD0D32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50860" y="4320000"/>
            <a:ext cx="169860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Odb</a:t>
            </a:r>
            <a:r>
              <a:rPr kumimoji="0" lang="cs-CZ" sz="2200" b="1" i="0" u="none" strike="noStrike" kern="1200" cap="none" spc="0" normalizeH="0" baseline="0" noProof="0" dirty="0">
                <a:ln>
                  <a:noFill/>
                </a:ln>
                <a:solidFill>
                  <a:srgbClr val="B31217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. 926</a:t>
            </a:r>
          </a:p>
        </p:txBody>
      </p:sp>
      <p:sp>
        <p:nvSpPr>
          <p:cNvPr id="6" name="TextBox 47">
            <a:extLst>
              <a:ext uri="{FF2B5EF4-FFF2-40B4-BE49-F238E27FC236}">
                <a16:creationId xmlns:a16="http://schemas.microsoft.com/office/drawing/2014/main" id="{E671F396-4ECF-228F-2C8C-C8B2219F60D4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884318" y="4320000"/>
            <a:ext cx="17895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7573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Odb</a:t>
            </a:r>
            <a:r>
              <a:rPr kumimoji="0" lang="cs-CZ" sz="2200" b="1" i="0" u="none" strike="noStrike" kern="1200" cap="none" spc="0" normalizeH="0" baseline="0" noProof="0" dirty="0">
                <a:ln>
                  <a:noFill/>
                </a:ln>
                <a:solidFill>
                  <a:srgbClr val="F7573E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. 925</a:t>
            </a:r>
          </a:p>
        </p:txBody>
      </p:sp>
      <p:sp>
        <p:nvSpPr>
          <p:cNvPr id="7" name="TextBox 47">
            <a:extLst>
              <a:ext uri="{FF2B5EF4-FFF2-40B4-BE49-F238E27FC236}">
                <a16:creationId xmlns:a16="http://schemas.microsoft.com/office/drawing/2014/main" id="{A16132D4-D550-BC41-DB0C-DCF06A55A34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0720619" y="4320000"/>
            <a:ext cx="165894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1200" cap="none" spc="0" normalizeH="0" baseline="0" noProof="0" dirty="0" err="1">
                <a:ln>
                  <a:noFill/>
                </a:ln>
                <a:solidFill>
                  <a:srgbClr val="FCB398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Odb</a:t>
            </a:r>
            <a:r>
              <a:rPr kumimoji="0" lang="cs-CZ" sz="2200" b="1" i="0" u="none" strike="noStrike" kern="1200" cap="none" spc="0" normalizeH="0" baseline="0" noProof="0" dirty="0">
                <a:ln>
                  <a:noFill/>
                </a:ln>
                <a:solidFill>
                  <a:srgbClr val="FCB398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. 913</a:t>
            </a:r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B01E8A31-B945-174B-365A-9753419C727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59998" y="1779034"/>
            <a:ext cx="39819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pacientů = 889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1,7 % závažných </a:t>
            </a:r>
            <a:r>
              <a:rPr lang="cs-CZ" sz="1400" dirty="0" err="1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kardio</a:t>
            </a: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. pacientů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dní poskytované péče před úmrtím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6">
            <a:extLst>
              <a:ext uri="{FF2B5EF4-FFF2-40B4-BE49-F238E27FC236}">
                <a16:creationId xmlns:a16="http://schemas.microsoft.com/office/drawing/2014/main" id="{207D1FDB-0FB2-64BB-7AAC-FE72F862278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4443698" y="1779034"/>
            <a:ext cx="39819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pacientů = 20 218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39,4 % závažných </a:t>
            </a:r>
            <a:r>
              <a:rPr lang="cs-CZ" sz="1400" dirty="0" err="1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kardio</a:t>
            </a: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. pacientů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  <a:p>
            <a:pPr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dní poskytované péče před úmrtím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" name="TextBox 6">
            <a:extLst>
              <a:ext uri="{FF2B5EF4-FFF2-40B4-BE49-F238E27FC236}">
                <a16:creationId xmlns:a16="http://schemas.microsoft.com/office/drawing/2014/main" id="{A00656B0-D4F2-0E9A-7618-7C0D26FD8BEE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8280000" y="1779034"/>
            <a:ext cx="39819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pacientů = 9 998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19,5 % závažných </a:t>
            </a:r>
            <a:r>
              <a:rPr lang="cs-CZ" sz="1400" dirty="0" err="1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kardio</a:t>
            </a: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. pacientů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  <a:p>
            <a:pPr>
              <a:defRPr/>
            </a:pP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Počet dní poskytované péče před úmrtím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3E732571-56E9-877C-1851-546655572F21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59999" y="1296000"/>
            <a:ext cx="34517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latin typeface="Calibri" panose="020F0502020204030204"/>
                <a:cs typeface="Arial" panose="020B0604020202020204" pitchFamily="34" charset="0"/>
              </a:rPr>
              <a:t>D</a:t>
            </a:r>
            <a:r>
              <a:rPr lang="pt-BR" sz="1600" b="1" dirty="0">
                <a:latin typeface="Calibri" panose="020F0502020204030204"/>
                <a:cs typeface="Arial" panose="020B0604020202020204" pitchFamily="34" charset="0"/>
              </a:rPr>
              <a:t>omácí paliativní péče o pacienta v terminálním stavu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6">
            <a:extLst>
              <a:ext uri="{FF2B5EF4-FFF2-40B4-BE49-F238E27FC236}">
                <a16:creationId xmlns:a16="http://schemas.microsoft.com/office/drawing/2014/main" id="{E3E2718C-54FA-934A-1BC3-2044D4B55616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4443698" y="1296000"/>
            <a:ext cx="34517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latin typeface="Calibri" panose="020F0502020204030204"/>
                <a:cs typeface="Arial" panose="020B0604020202020204" pitchFamily="34" charset="0"/>
              </a:rPr>
              <a:t>D</a:t>
            </a:r>
            <a:r>
              <a:rPr lang="pt-BR" sz="1600" b="1" dirty="0">
                <a:latin typeface="Calibri" panose="020F0502020204030204"/>
                <a:cs typeface="Arial" panose="020B0604020202020204" pitchFamily="34" charset="0"/>
              </a:rPr>
              <a:t>omácí péč</a:t>
            </a:r>
            <a:r>
              <a:rPr lang="cs-CZ" sz="1600" b="1" dirty="0">
                <a:latin typeface="Calibri" panose="020F0502020204030204"/>
                <a:cs typeface="Arial" panose="020B0604020202020204" pitchFamily="34" charset="0"/>
              </a:rPr>
              <a:t>e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4F9D3DF9-AEC6-B2DE-A533-30958C1FF31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8280000" y="1296000"/>
            <a:ext cx="34517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latin typeface="Calibri" panose="020F0502020204030204"/>
                <a:cs typeface="Arial" panose="020B0604020202020204" pitchFamily="34" charset="0"/>
              </a:rPr>
              <a:t>Ošetřovatelská péče v sociálních službách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8" name="Pravá složená závorka 17">
            <a:extLst>
              <a:ext uri="{FF2B5EF4-FFF2-40B4-BE49-F238E27FC236}">
                <a16:creationId xmlns:a16="http://schemas.microsoft.com/office/drawing/2014/main" id="{5E3D9ECB-1B1A-ED4A-7AB6-747E9BEBE7B4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2006211" y="2865313"/>
            <a:ext cx="891097" cy="3368557"/>
          </a:xfrm>
          <a:prstGeom prst="rightBrace">
            <a:avLst>
              <a:gd name="adj1" fmla="val 8333"/>
              <a:gd name="adj2" fmla="val 50305"/>
            </a:avLst>
          </a:prstGeom>
          <a:ln w="19050">
            <a:solidFill>
              <a:srgbClr val="B3121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Box 6">
            <a:extLst>
              <a:ext uri="{FF2B5EF4-FFF2-40B4-BE49-F238E27FC236}">
                <a16:creationId xmlns:a16="http://schemas.microsoft.com/office/drawing/2014/main" id="{FB941A48-746A-5F51-CCF1-426ADA758D6C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939510" y="4214723"/>
            <a:ext cx="12367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Medián = 8</a:t>
            </a:r>
          </a:p>
        </p:txBody>
      </p:sp>
      <p:sp>
        <p:nvSpPr>
          <p:cNvPr id="20" name="TextBox 6">
            <a:extLst>
              <a:ext uri="{FF2B5EF4-FFF2-40B4-BE49-F238E27FC236}">
                <a16:creationId xmlns:a16="http://schemas.microsoft.com/office/drawing/2014/main" id="{C56F8A7D-8391-BD62-2DBA-13FF5F332CCE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870433" y="4476086"/>
            <a:ext cx="14319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Průměr = 22,9</a:t>
            </a:r>
          </a:p>
        </p:txBody>
      </p:sp>
      <p:sp>
        <p:nvSpPr>
          <p:cNvPr id="21" name="TextBox 6">
            <a:extLst>
              <a:ext uri="{FF2B5EF4-FFF2-40B4-BE49-F238E27FC236}">
                <a16:creationId xmlns:a16="http://schemas.microsoft.com/office/drawing/2014/main" id="{77E0C2F8-3F6A-A70A-053F-57BAB3C78277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497656" y="2705778"/>
            <a:ext cx="12367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Max. = 498</a:t>
            </a:r>
          </a:p>
        </p:txBody>
      </p:sp>
      <p:sp>
        <p:nvSpPr>
          <p:cNvPr id="22" name="TextBox 6">
            <a:extLst>
              <a:ext uri="{FF2B5EF4-FFF2-40B4-BE49-F238E27FC236}">
                <a16:creationId xmlns:a16="http://schemas.microsoft.com/office/drawing/2014/main" id="{816E6D6D-8857-32D2-92FE-D187ED5A454C}"/>
              </a:ext>
            </a:extLst>
          </p:cNvPr>
          <p:cNvSpPr txBox="1"/>
          <p:nvPr>
            <p:custDataLst>
              <p:tags r:id="rId17"/>
            </p:custDataLst>
          </p:nvPr>
        </p:nvSpPr>
        <p:spPr>
          <a:xfrm>
            <a:off x="497656" y="6075362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Min. = 1</a:t>
            </a:r>
          </a:p>
        </p:txBody>
      </p:sp>
      <p:sp>
        <p:nvSpPr>
          <p:cNvPr id="24" name="TextBox 6">
            <a:extLst>
              <a:ext uri="{FF2B5EF4-FFF2-40B4-BE49-F238E27FC236}">
                <a16:creationId xmlns:a16="http://schemas.microsoft.com/office/drawing/2014/main" id="{AB17D174-7BCF-A152-B887-C63BE8BB62D8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2443426" y="3259485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Q3 = 21  </a:t>
            </a:r>
          </a:p>
        </p:txBody>
      </p:sp>
      <p:sp>
        <p:nvSpPr>
          <p:cNvPr id="25" name="TextBox 6">
            <a:extLst>
              <a:ext uri="{FF2B5EF4-FFF2-40B4-BE49-F238E27FC236}">
                <a16:creationId xmlns:a16="http://schemas.microsoft.com/office/drawing/2014/main" id="{D643AABF-37D1-7CD1-6368-BA1F5EFC5CA4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2444400" y="5533200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Q1 = 3 </a:t>
            </a:r>
          </a:p>
        </p:txBody>
      </p:sp>
      <p:sp>
        <p:nvSpPr>
          <p:cNvPr id="26" name="Pravá složená závorka 25">
            <a:extLst>
              <a:ext uri="{FF2B5EF4-FFF2-40B4-BE49-F238E27FC236}">
                <a16:creationId xmlns:a16="http://schemas.microsoft.com/office/drawing/2014/main" id="{CEE82397-AA34-8044-D246-BDE82A1F46D7}"/>
              </a:ext>
            </a:extLst>
          </p:cNvPr>
          <p:cNvSpPr/>
          <p:nvPr>
            <p:custDataLst>
              <p:tags r:id="rId20"/>
            </p:custDataLst>
          </p:nvPr>
        </p:nvSpPr>
        <p:spPr>
          <a:xfrm>
            <a:off x="6003534" y="2863593"/>
            <a:ext cx="891097" cy="3368557"/>
          </a:xfrm>
          <a:prstGeom prst="rightBrace">
            <a:avLst>
              <a:gd name="adj1" fmla="val 8333"/>
              <a:gd name="adj2" fmla="val 50305"/>
            </a:avLst>
          </a:prstGeom>
          <a:ln w="19050">
            <a:solidFill>
              <a:srgbClr val="F757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TextBox 6">
            <a:extLst>
              <a:ext uri="{FF2B5EF4-FFF2-40B4-BE49-F238E27FC236}">
                <a16:creationId xmlns:a16="http://schemas.microsoft.com/office/drawing/2014/main" id="{01DB394B-9A64-FE2C-A7D7-55A227722A57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4936833" y="4213003"/>
            <a:ext cx="12710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Medián = 13</a:t>
            </a:r>
          </a:p>
        </p:txBody>
      </p:sp>
      <p:sp>
        <p:nvSpPr>
          <p:cNvPr id="28" name="TextBox 6">
            <a:extLst>
              <a:ext uri="{FF2B5EF4-FFF2-40B4-BE49-F238E27FC236}">
                <a16:creationId xmlns:a16="http://schemas.microsoft.com/office/drawing/2014/main" id="{410DE110-D374-162B-CE16-0141ECBF8C30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4867756" y="4474366"/>
            <a:ext cx="13764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Průměr = 52,3</a:t>
            </a:r>
          </a:p>
        </p:txBody>
      </p:sp>
      <p:sp>
        <p:nvSpPr>
          <p:cNvPr id="29" name="TextBox 6">
            <a:extLst>
              <a:ext uri="{FF2B5EF4-FFF2-40B4-BE49-F238E27FC236}">
                <a16:creationId xmlns:a16="http://schemas.microsoft.com/office/drawing/2014/main" id="{B511E74B-822E-999A-EA04-73B54BADB80C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4494979" y="2704058"/>
            <a:ext cx="12367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Max. = 725</a:t>
            </a:r>
          </a:p>
        </p:txBody>
      </p:sp>
      <p:sp>
        <p:nvSpPr>
          <p:cNvPr id="30" name="TextBox 6">
            <a:extLst>
              <a:ext uri="{FF2B5EF4-FFF2-40B4-BE49-F238E27FC236}">
                <a16:creationId xmlns:a16="http://schemas.microsoft.com/office/drawing/2014/main" id="{2DE9A17C-CE01-ADA6-78E8-1A5707C172ED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4494979" y="6073642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Min. = 1</a:t>
            </a:r>
          </a:p>
        </p:txBody>
      </p:sp>
      <p:sp>
        <p:nvSpPr>
          <p:cNvPr id="31" name="TextBox 6">
            <a:extLst>
              <a:ext uri="{FF2B5EF4-FFF2-40B4-BE49-F238E27FC236}">
                <a16:creationId xmlns:a16="http://schemas.microsoft.com/office/drawing/2014/main" id="{72C237C1-9C30-1077-F0DB-FAD2771D5662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6440749" y="3257765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Q3 = 51 </a:t>
            </a:r>
          </a:p>
        </p:txBody>
      </p:sp>
      <p:sp>
        <p:nvSpPr>
          <p:cNvPr id="32" name="TextBox 6">
            <a:extLst>
              <a:ext uri="{FF2B5EF4-FFF2-40B4-BE49-F238E27FC236}">
                <a16:creationId xmlns:a16="http://schemas.microsoft.com/office/drawing/2014/main" id="{212EFCDB-EC5E-273D-FCBD-422D72B73EFE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6441723" y="5531480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Q1 = 3 </a:t>
            </a:r>
          </a:p>
        </p:txBody>
      </p:sp>
      <p:sp>
        <p:nvSpPr>
          <p:cNvPr id="33" name="Pravá složená závorka 32">
            <a:extLst>
              <a:ext uri="{FF2B5EF4-FFF2-40B4-BE49-F238E27FC236}">
                <a16:creationId xmlns:a16="http://schemas.microsoft.com/office/drawing/2014/main" id="{300F408A-418E-798E-7E97-9CFF63AC3EA3}"/>
              </a:ext>
            </a:extLst>
          </p:cNvPr>
          <p:cNvSpPr/>
          <p:nvPr>
            <p:custDataLst>
              <p:tags r:id="rId27"/>
            </p:custDataLst>
          </p:nvPr>
        </p:nvSpPr>
        <p:spPr>
          <a:xfrm>
            <a:off x="9857259" y="2863593"/>
            <a:ext cx="891097" cy="3368557"/>
          </a:xfrm>
          <a:prstGeom prst="rightBrace">
            <a:avLst>
              <a:gd name="adj1" fmla="val 8333"/>
              <a:gd name="adj2" fmla="val 50305"/>
            </a:avLst>
          </a:prstGeom>
          <a:ln w="19050">
            <a:solidFill>
              <a:srgbClr val="FCB3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4" name="TextBox 6">
            <a:extLst>
              <a:ext uri="{FF2B5EF4-FFF2-40B4-BE49-F238E27FC236}">
                <a16:creationId xmlns:a16="http://schemas.microsoft.com/office/drawing/2014/main" id="{0D962E6D-D290-37C6-CC56-530529AC8AAA}"/>
              </a:ext>
            </a:extLst>
          </p:cNvPr>
          <p:cNvSpPr txBox="1"/>
          <p:nvPr>
            <p:custDataLst>
              <p:tags r:id="rId28"/>
            </p:custDataLst>
          </p:nvPr>
        </p:nvSpPr>
        <p:spPr>
          <a:xfrm>
            <a:off x="8790558" y="4213003"/>
            <a:ext cx="13846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Medián = 126</a:t>
            </a:r>
          </a:p>
        </p:txBody>
      </p:sp>
      <p:sp>
        <p:nvSpPr>
          <p:cNvPr id="35" name="TextBox 6">
            <a:extLst>
              <a:ext uri="{FF2B5EF4-FFF2-40B4-BE49-F238E27FC236}">
                <a16:creationId xmlns:a16="http://schemas.microsoft.com/office/drawing/2014/main" id="{A720BB7C-3E6A-1043-865D-C26786349FAF}"/>
              </a:ext>
            </a:extLst>
          </p:cNvPr>
          <p:cNvSpPr txBox="1"/>
          <p:nvPr>
            <p:custDataLst>
              <p:tags r:id="rId29"/>
            </p:custDataLst>
          </p:nvPr>
        </p:nvSpPr>
        <p:spPr>
          <a:xfrm>
            <a:off x="8721481" y="4474366"/>
            <a:ext cx="15110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Průměr = 210,2</a:t>
            </a:r>
          </a:p>
        </p:txBody>
      </p:sp>
      <p:sp>
        <p:nvSpPr>
          <p:cNvPr id="36" name="TextBox 6">
            <a:extLst>
              <a:ext uri="{FF2B5EF4-FFF2-40B4-BE49-F238E27FC236}">
                <a16:creationId xmlns:a16="http://schemas.microsoft.com/office/drawing/2014/main" id="{392347C4-978A-2D3C-C936-E7745BDA64ED}"/>
              </a:ext>
            </a:extLst>
          </p:cNvPr>
          <p:cNvSpPr txBox="1"/>
          <p:nvPr>
            <p:custDataLst>
              <p:tags r:id="rId30"/>
            </p:custDataLst>
          </p:nvPr>
        </p:nvSpPr>
        <p:spPr>
          <a:xfrm>
            <a:off x="8348704" y="2704058"/>
            <a:ext cx="12367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Max. = 731</a:t>
            </a:r>
          </a:p>
        </p:txBody>
      </p:sp>
      <p:sp>
        <p:nvSpPr>
          <p:cNvPr id="37" name="TextBox 6">
            <a:extLst>
              <a:ext uri="{FF2B5EF4-FFF2-40B4-BE49-F238E27FC236}">
                <a16:creationId xmlns:a16="http://schemas.microsoft.com/office/drawing/2014/main" id="{78D7F1E9-9C69-86B6-07C1-E8C677E9E9C1}"/>
              </a:ext>
            </a:extLst>
          </p:cNvPr>
          <p:cNvSpPr txBox="1"/>
          <p:nvPr>
            <p:custDataLst>
              <p:tags r:id="rId31"/>
            </p:custDataLst>
          </p:nvPr>
        </p:nvSpPr>
        <p:spPr>
          <a:xfrm>
            <a:off x="8348704" y="6073642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Min. = 1</a:t>
            </a:r>
          </a:p>
        </p:txBody>
      </p:sp>
      <p:sp>
        <p:nvSpPr>
          <p:cNvPr id="38" name="TextBox 6">
            <a:extLst>
              <a:ext uri="{FF2B5EF4-FFF2-40B4-BE49-F238E27FC236}">
                <a16:creationId xmlns:a16="http://schemas.microsoft.com/office/drawing/2014/main" id="{674FB1F5-2771-88A1-7BB8-5C016B152ACE}"/>
              </a:ext>
            </a:extLst>
          </p:cNvPr>
          <p:cNvSpPr txBox="1"/>
          <p:nvPr>
            <p:custDataLst>
              <p:tags r:id="rId32"/>
            </p:custDataLst>
          </p:nvPr>
        </p:nvSpPr>
        <p:spPr>
          <a:xfrm>
            <a:off x="10294474" y="3257765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Q3 = 374  </a:t>
            </a:r>
          </a:p>
        </p:txBody>
      </p:sp>
      <p:sp>
        <p:nvSpPr>
          <p:cNvPr id="39" name="TextBox 6">
            <a:extLst>
              <a:ext uri="{FF2B5EF4-FFF2-40B4-BE49-F238E27FC236}">
                <a16:creationId xmlns:a16="http://schemas.microsoft.com/office/drawing/2014/main" id="{1CFA82EF-CF42-7A6B-7EEE-E4CAD4C94363}"/>
              </a:ext>
            </a:extLst>
          </p:cNvPr>
          <p:cNvSpPr txBox="1"/>
          <p:nvPr>
            <p:custDataLst>
              <p:tags r:id="rId33"/>
            </p:custDataLst>
          </p:nvPr>
        </p:nvSpPr>
        <p:spPr>
          <a:xfrm>
            <a:off x="10295448" y="5531480"/>
            <a:ext cx="10931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600" b="1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Q1 = 29 </a:t>
            </a:r>
          </a:p>
        </p:txBody>
      </p:sp>
    </p:spTree>
    <p:extLst>
      <p:ext uri="{BB962C8B-B14F-4D97-AF65-F5344CB8AC3E}">
        <p14:creationId xmlns:p14="http://schemas.microsoft.com/office/powerpoint/2010/main" val="89028883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Obrázek 16">
            <a:extLst>
              <a:ext uri="{FF2B5EF4-FFF2-40B4-BE49-F238E27FC236}">
                <a16:creationId xmlns:a16="http://schemas.microsoft.com/office/drawing/2014/main" id="{8CFE3389-0398-CF7C-C91D-8D0F2898B50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0654" y="4742479"/>
            <a:ext cx="338540" cy="338540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FF5EEA86-48A9-F1E7-23E2-0205A032AC48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Přijetí k opakovaným hospitalizacím v závěru života pacientů se závažným kardiologickým onemocněním (2023)  </a:t>
            </a:r>
          </a:p>
        </p:txBody>
      </p:sp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1E67C68F-B5E4-1905-CB23-B5B7E5934166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68757" y="1803081"/>
          <a:ext cx="5554424" cy="4841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9466FF4-4CA6-5F71-56F1-06B4AF334C7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987204"/>
            <a:ext cx="700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Databáze zemřelých, NRHZS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D32B29BE-C8EF-AFD5-B013-B46863428A85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5744593" y="1301329"/>
          <a:ext cx="6174816" cy="2304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58272">
                  <a:extLst>
                    <a:ext uri="{9D8B030D-6E8A-4147-A177-3AD203B41FA5}">
                      <a16:colId xmlns:a16="http://schemas.microsoft.com/office/drawing/2014/main" val="446530177"/>
                    </a:ext>
                  </a:extLst>
                </a:gridCol>
                <a:gridCol w="2058272">
                  <a:extLst>
                    <a:ext uri="{9D8B030D-6E8A-4147-A177-3AD203B41FA5}">
                      <a16:colId xmlns:a16="http://schemas.microsoft.com/office/drawing/2014/main" val="3139481574"/>
                    </a:ext>
                  </a:extLst>
                </a:gridCol>
                <a:gridCol w="2058272">
                  <a:extLst>
                    <a:ext uri="{9D8B030D-6E8A-4147-A177-3AD203B41FA5}">
                      <a16:colId xmlns:a16="http://schemas.microsoft.com/office/drawing/2014/main" val="1896683045"/>
                    </a:ext>
                  </a:extLst>
                </a:gridCol>
              </a:tblGrid>
              <a:tr h="288000">
                <a:tc>
                  <a:txBody>
                    <a:bodyPr/>
                    <a:lstStyle/>
                    <a:p>
                      <a:pPr algn="ctr" fontAlgn="b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 posledním půlroce života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V posledním roce života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60807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u="none" strike="noStrike" noProof="0" dirty="0">
                          <a:effectLst/>
                          <a:latin typeface="+mn-lt"/>
                        </a:rPr>
                        <a:t>Průměr</a:t>
                      </a:r>
                      <a:endParaRPr lang="cs-CZ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2,2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2,8</a:t>
                      </a:r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401343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u="none" strike="noStrike" noProof="0" dirty="0">
                          <a:effectLst/>
                          <a:latin typeface="+mn-lt"/>
                        </a:rPr>
                        <a:t>Medián</a:t>
                      </a:r>
                      <a:endParaRPr lang="cs-CZ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3480657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25</a:t>
                      </a:r>
                      <a:r>
                        <a:rPr lang="cs-CZ" sz="1400" dirty="0"/>
                        <a:t>–⁠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75 </a:t>
                      </a:r>
                      <a:r>
                        <a:rPr lang="cs-CZ" sz="1400" u="none" strike="noStrike" noProof="0" dirty="0">
                          <a:effectLst/>
                          <a:latin typeface="+mn-lt"/>
                        </a:rPr>
                        <a:t>percentil</a:t>
                      </a:r>
                      <a:endParaRPr lang="cs-CZ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r>
                        <a:rPr lang="cs-CZ" sz="1400" dirty="0"/>
                        <a:t>–</a:t>
                      </a: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</a:t>
                      </a:r>
                      <a:r>
                        <a:rPr lang="cs-CZ" sz="1400" dirty="0"/>
                        <a:t>–</a:t>
                      </a: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15967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5</a:t>
                      </a:r>
                      <a:r>
                        <a:rPr lang="cs-CZ" sz="1400" dirty="0"/>
                        <a:t>–⁠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95 </a:t>
                      </a:r>
                      <a:r>
                        <a:rPr lang="cs-CZ" sz="1400" u="none" strike="noStrike" noProof="0" dirty="0">
                          <a:effectLst/>
                          <a:latin typeface="+mn-lt"/>
                        </a:rPr>
                        <a:t>percentil</a:t>
                      </a:r>
                      <a:endParaRPr lang="cs-CZ" sz="1400" b="0" i="0" u="none" strike="noStrike" noProof="0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lang="cs-CZ" sz="1400" dirty="0"/>
                        <a:t>–5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lang="cs-CZ" sz="1400" dirty="0"/>
                        <a:t>–7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1795615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Min</a:t>
                      </a:r>
                      <a:r>
                        <a:rPr lang="cs-CZ" sz="1400" dirty="0"/>
                        <a:t>–⁠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max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lang="cs-CZ" sz="1400" dirty="0"/>
                        <a:t>–16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r>
                        <a:rPr lang="cs-CZ" sz="1400" dirty="0"/>
                        <a:t>–28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458767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Alespoň 1 hospitalizace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29 156 (64,0 %)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30 119 (94,1 %)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174068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a více hospitalizací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10 443 (32,8 %)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14 954 (47,1 %)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8124883"/>
                  </a:ext>
                </a:extLst>
              </a:tr>
            </a:tbl>
          </a:graphicData>
        </a:graphic>
      </p:graphicFrame>
      <p:sp>
        <p:nvSpPr>
          <p:cNvPr id="9" name="TextBox 6">
            <a:extLst>
              <a:ext uri="{FF2B5EF4-FFF2-40B4-BE49-F238E27FC236}">
                <a16:creationId xmlns:a16="http://schemas.microsoft.com/office/drawing/2014/main" id="{C3D79965-F9E3-705A-FEC3-D8B4B140695A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659728" y="962993"/>
            <a:ext cx="70056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Hospitalizace (akutní i následné) pacienta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6">
            <a:extLst>
              <a:ext uri="{FF2B5EF4-FFF2-40B4-BE49-F238E27FC236}">
                <a16:creationId xmlns:a16="http://schemas.microsoft.com/office/drawing/2014/main" id="{E80BF401-6917-95C5-C230-34FBF1DB3C7F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440344" y="4069882"/>
            <a:ext cx="4015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Průměrná doba poslední hospitalizace před úmrtím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Grafický objekt 14">
            <a:extLst>
              <a:ext uri="{FF2B5EF4-FFF2-40B4-BE49-F238E27FC236}">
                <a16:creationId xmlns:a16="http://schemas.microsoft.com/office/drawing/2014/main" id="{3CA127D5-44C3-F3CE-B388-9DC3B085FB24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6591300" y="4483125"/>
            <a:ext cx="857248" cy="857248"/>
          </a:xfrm>
          <a:prstGeom prst="rect">
            <a:avLst/>
          </a:prstGeom>
        </p:spPr>
      </p:pic>
      <p:sp>
        <p:nvSpPr>
          <p:cNvPr id="18" name="TextBox 6">
            <a:extLst>
              <a:ext uri="{FF2B5EF4-FFF2-40B4-BE49-F238E27FC236}">
                <a16:creationId xmlns:a16="http://schemas.microsoft.com/office/drawing/2014/main" id="{827E6F63-65FC-5B7F-075E-01EBF5B7CC42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50000" y="4757860"/>
            <a:ext cx="32917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V posledním půlroce života </a:t>
            </a:r>
            <a:r>
              <a:rPr lang="cs-CZ" sz="1400" dirty="0"/>
              <a:t>–</a:t>
            </a:r>
            <a:r>
              <a:rPr kumimoji="0" lang="cs-CZ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17,6</a:t>
            </a: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cs-CZ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dní</a:t>
            </a:r>
            <a:endParaRPr kumimoji="0" lang="cs-CZ" sz="140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TextBox 6">
            <a:extLst>
              <a:ext uri="{FF2B5EF4-FFF2-40B4-BE49-F238E27FC236}">
                <a16:creationId xmlns:a16="http://schemas.microsoft.com/office/drawing/2014/main" id="{E0DA71D6-5E54-BED1-EE40-137D434345A1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591300" y="5566685"/>
            <a:ext cx="32917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V posledním roce života </a:t>
            </a:r>
            <a:r>
              <a:rPr lang="cs-CZ" sz="1400" dirty="0"/>
              <a:t>– 20,0</a:t>
            </a:r>
            <a:r>
              <a:rPr lang="cs-CZ" sz="1400" dirty="0">
                <a:solidFill>
                  <a:srgbClr val="00000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cs-CZ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dní</a:t>
            </a:r>
            <a:endParaRPr kumimoji="0" lang="cs-CZ" sz="140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pic>
        <p:nvPicPr>
          <p:cNvPr id="20" name="Obrázek 19">
            <a:extLst>
              <a:ext uri="{FF2B5EF4-FFF2-40B4-BE49-F238E27FC236}">
                <a16:creationId xmlns:a16="http://schemas.microsoft.com/office/drawing/2014/main" id="{9B5F9350-EDF9-0DA1-895B-B1BBDDB58E75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562848" y="5397415"/>
            <a:ext cx="338540" cy="338540"/>
          </a:xfrm>
          <a:prstGeom prst="rect">
            <a:avLst/>
          </a:prstGeom>
        </p:spPr>
      </p:pic>
      <p:pic>
        <p:nvPicPr>
          <p:cNvPr id="21" name="Grafický objekt 20">
            <a:extLst>
              <a:ext uri="{FF2B5EF4-FFF2-40B4-BE49-F238E27FC236}">
                <a16:creationId xmlns:a16="http://schemas.microsoft.com/office/drawing/2014/main" id="{E16EFE68-FFB6-D206-C169-0B757B5044C1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9303494" y="5138061"/>
            <a:ext cx="857248" cy="857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13093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Nadpis 6">
            <a:extLst>
              <a:ext uri="{FF2B5EF4-FFF2-40B4-BE49-F238E27FC236}">
                <a16:creationId xmlns:a16="http://schemas.microsoft.com/office/drawing/2014/main" id="{56064F95-C268-8FD3-ABE2-7639D3AA8FCA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Paliativní péče u pacientů v ČR</a:t>
            </a:r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BF926B35-6EC1-1288-1695-08C80927CCE1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42041" y="1092161"/>
          <a:ext cx="5381031" cy="4116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053A2106-8B7C-5363-82DD-B9A630ED217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2041" y="698622"/>
            <a:ext cx="61693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Sestra u poskytovatelů zdravotně sociálních služeb (913) </a:t>
            </a: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2F8D3FDD-2996-5D09-65E6-9FECD241DDAA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096000" y="1092161"/>
          <a:ext cx="5381031" cy="41164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3" name="TextovéPole 12">
            <a:extLst>
              <a:ext uri="{FF2B5EF4-FFF2-40B4-BE49-F238E27FC236}">
                <a16:creationId xmlns:a16="http://schemas.microsoft.com/office/drawing/2014/main" id="{222E1A67-7B6B-C600-E9E8-632FAFF0204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096000" y="698622"/>
            <a:ext cx="61693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Domácí péče (925) </a:t>
            </a:r>
          </a:p>
        </p:txBody>
      </p:sp>
      <p:graphicFrame>
        <p:nvGraphicFramePr>
          <p:cNvPr id="14" name="Tabulka 6">
            <a:extLst>
              <a:ext uri="{FF2B5EF4-FFF2-40B4-BE49-F238E27FC236}">
                <a16:creationId xmlns:a16="http://schemas.microsoft.com/office/drawing/2014/main" id="{7BB46E58-4C51-5FE7-3E3A-11E1633A3DEE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213087" y="5301891"/>
          <a:ext cx="5882913" cy="1010313"/>
        </p:xfrm>
        <a:graphic>
          <a:graphicData uri="http://schemas.openxmlformats.org/drawingml/2006/table">
            <a:tbl>
              <a:tblPr/>
              <a:tblGrid>
                <a:gridCol w="653657">
                  <a:extLst>
                    <a:ext uri="{9D8B030D-6E8A-4147-A177-3AD203B41FA5}">
                      <a16:colId xmlns:a16="http://schemas.microsoft.com/office/drawing/2014/main" val="2954587337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3096308001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986334632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1697636301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687240382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941186276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2195492730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1009355407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4163200808"/>
                    </a:ext>
                  </a:extLst>
                </a:gridCol>
              </a:tblGrid>
              <a:tr h="336771">
                <a:tc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961120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8 587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9 423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9 750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10 036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12 317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9 998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12 308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11 173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54 260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56 261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58 760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61 310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58 248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62 040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61 062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63 419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</a:tbl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B7B5D57A-DD34-D4F1-BA4E-970AB6A2C5B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42041" y="523577"/>
            <a:ext cx="42768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2016-2023, Databáze zemřelých</a:t>
            </a:r>
          </a:p>
        </p:txBody>
      </p:sp>
      <p:graphicFrame>
        <p:nvGraphicFramePr>
          <p:cNvPr id="5" name="Tabulka 6">
            <a:extLst>
              <a:ext uri="{FF2B5EF4-FFF2-40B4-BE49-F238E27FC236}">
                <a16:creationId xmlns:a16="http://schemas.microsoft.com/office/drawing/2014/main" id="{B5F26668-FA57-AAE5-5491-9B277D024055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6239196" y="5301891"/>
          <a:ext cx="5882913" cy="1010313"/>
        </p:xfrm>
        <a:graphic>
          <a:graphicData uri="http://schemas.openxmlformats.org/drawingml/2006/table">
            <a:tbl>
              <a:tblPr/>
              <a:tblGrid>
                <a:gridCol w="653657">
                  <a:extLst>
                    <a:ext uri="{9D8B030D-6E8A-4147-A177-3AD203B41FA5}">
                      <a16:colId xmlns:a16="http://schemas.microsoft.com/office/drawing/2014/main" val="2954587337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3096308001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986334632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1697636301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687240382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941186276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2195492730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1009355407"/>
                    </a:ext>
                  </a:extLst>
                </a:gridCol>
                <a:gridCol w="653657">
                  <a:extLst>
                    <a:ext uri="{9D8B030D-6E8A-4147-A177-3AD203B41FA5}">
                      <a16:colId xmlns:a16="http://schemas.microsoft.com/office/drawing/2014/main" val="4163200808"/>
                    </a:ext>
                  </a:extLst>
                </a:gridCol>
              </a:tblGrid>
              <a:tr h="336771">
                <a:tc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2016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2017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2018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2023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961120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16 286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17 259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17 742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17 844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20 511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20 218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26 706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22 354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122 476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126 329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130 227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134 185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135 533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138 487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134 124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143 518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220761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Nadpis 6">
            <a:extLst>
              <a:ext uri="{FF2B5EF4-FFF2-40B4-BE49-F238E27FC236}">
                <a16:creationId xmlns:a16="http://schemas.microsoft.com/office/drawing/2014/main" id="{56064F95-C268-8FD3-ABE2-7639D3AA8FCA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Paliativní péče u pacientů v ČR podle diagnóz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DDE9142D-5948-7F3E-B969-25EA51E53FD4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28570" y="1093596"/>
          <a:ext cx="4776946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7618">
                  <a:extLst>
                    <a:ext uri="{9D8B030D-6E8A-4147-A177-3AD203B41FA5}">
                      <a16:colId xmlns:a16="http://schemas.microsoft.com/office/drawing/2014/main" val="257146697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678551800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3486760956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2781922271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369550829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cs-CZ" sz="1400" dirty="0"/>
                        <a:t>Nejčastěji vykazované diagnózy ODB 913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 err="1"/>
                        <a:t>Kardio</a:t>
                      </a:r>
                      <a:endParaRPr lang="cs-CZ" sz="1400" dirty="0"/>
                    </a:p>
                    <a:p>
                      <a:pPr algn="ctr"/>
                      <a:r>
                        <a:rPr lang="cs-CZ" sz="1400" dirty="0"/>
                        <a:t>pacienti*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Všichni</a:t>
                      </a:r>
                    </a:p>
                    <a:p>
                      <a:pPr algn="ctr"/>
                      <a:r>
                        <a:rPr lang="cs-CZ" sz="1400" dirty="0"/>
                        <a:t>pacienti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187003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G30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2605119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878794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G30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04095556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9.7 %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27134669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6.9 %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923711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cs-CZ" sz="14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Ostatní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79789872"/>
                  </a:ext>
                </a:extLst>
              </a:tr>
            </a:tbl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50B38433-DCB5-3B1F-C11D-4FD85A93722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10583" y="588332"/>
            <a:ext cx="42768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základě počtu provedených výkonů</a:t>
            </a:r>
          </a:p>
        </p:txBody>
      </p:sp>
      <p:graphicFrame>
        <p:nvGraphicFramePr>
          <p:cNvPr id="19" name="Tabulka 4">
            <a:extLst>
              <a:ext uri="{FF2B5EF4-FFF2-40B4-BE49-F238E27FC236}">
                <a16:creationId xmlns:a16="http://schemas.microsoft.com/office/drawing/2014/main" id="{BD97A222-E71E-9047-93F5-A103EBA928D5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512456" y="1093596"/>
          <a:ext cx="4776946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67618">
                  <a:extLst>
                    <a:ext uri="{9D8B030D-6E8A-4147-A177-3AD203B41FA5}">
                      <a16:colId xmlns:a16="http://schemas.microsoft.com/office/drawing/2014/main" val="257146697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678551800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3486760956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2781922271"/>
                    </a:ext>
                  </a:extLst>
                </a:gridCol>
                <a:gridCol w="781776">
                  <a:extLst>
                    <a:ext uri="{9D8B030D-6E8A-4147-A177-3AD203B41FA5}">
                      <a16:colId xmlns:a16="http://schemas.microsoft.com/office/drawing/2014/main" val="369550829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/>
                      <a:r>
                        <a:rPr lang="cs-CZ" sz="1400" dirty="0"/>
                        <a:t>Nejčastěji vykazované diagnózy ODB 925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 err="1"/>
                        <a:t>Kardio</a:t>
                      </a:r>
                      <a:endParaRPr lang="cs-CZ" sz="1400" dirty="0"/>
                    </a:p>
                    <a:p>
                      <a:pPr algn="ctr"/>
                      <a:r>
                        <a:rPr lang="cs-CZ" sz="1400" dirty="0"/>
                        <a:t>pacienti*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Všichni</a:t>
                      </a:r>
                    </a:p>
                    <a:p>
                      <a:pPr algn="ctr"/>
                      <a:r>
                        <a:rPr lang="cs-CZ" sz="1400" dirty="0"/>
                        <a:t>pacienti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dirty="0"/>
                        <a:t>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18700373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1.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26051197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2.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9.0 %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8.0 %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87879413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3.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04095556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4.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I50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M54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27134669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5.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9237114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400" dirty="0"/>
                        <a:t>Ostatní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64.6 %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67.5 %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79789872"/>
                  </a:ext>
                </a:extLst>
              </a:tr>
            </a:tbl>
          </a:graphicData>
        </a:graphic>
      </p:graphicFrame>
      <p:graphicFrame>
        <p:nvGraphicFramePr>
          <p:cNvPr id="25" name="Chart 4">
            <a:extLst>
              <a:ext uri="{FF2B5EF4-FFF2-40B4-BE49-F238E27FC236}">
                <a16:creationId xmlns:a16="http://schemas.microsoft.com/office/drawing/2014/main" id="{C714AA3A-771C-2294-B26D-CE889A9030D4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346770" y="3741113"/>
          <a:ext cx="5362630" cy="29566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6" name="Chart 4">
            <a:extLst>
              <a:ext uri="{FF2B5EF4-FFF2-40B4-BE49-F238E27FC236}">
                <a16:creationId xmlns:a16="http://schemas.microsoft.com/office/drawing/2014/main" id="{68519064-5545-2AC6-98F3-F7759B248372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72591" y="3741113"/>
          <a:ext cx="5362630" cy="29566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35789099-17BE-5CCD-89CE-A88FC6C4F89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77738" y="6557746"/>
            <a:ext cx="5692532" cy="2923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3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*Zemřelí, u kterých existovala souvislost nemoci oběhové soustavy s úmrtím</a:t>
            </a:r>
            <a:endParaRPr lang="cs-CZ" sz="1300" dirty="0"/>
          </a:p>
        </p:txBody>
      </p:sp>
    </p:spTree>
    <p:extLst>
      <p:ext uri="{BB962C8B-B14F-4D97-AF65-F5344CB8AC3E}">
        <p14:creationId xmlns:p14="http://schemas.microsoft.com/office/powerpoint/2010/main" val="1361923394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Autofit/>
          </a:bodyPr>
          <a:lstStyle/>
          <a:p>
            <a:r>
              <a:rPr lang="cs-CZ" sz="2400" b="1" dirty="0">
                <a:solidFill>
                  <a:srgbClr val="C00000"/>
                </a:solidFill>
                <a:latin typeface="+mn-lt"/>
              </a:rPr>
              <a:t>Vývoj počtu pacientů dle objemu produkce na 1 pacienta za rok (libovolné diagnózy)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2139" y="538405"/>
            <a:ext cx="70198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913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AC2D076C-EDE1-40D4-BE1C-484FD529E6E9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021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06EB10F-4A75-4911-8561-9D3EF1BF2AB7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5500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E6E4C450-67CC-459E-B1EC-F67BF91A1FD8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47979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A5115E6C-F04B-41C8-9C8B-14FA3FD953F7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70458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C2BF75BD-2F42-40C4-84C4-BF8FC4004466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92937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ACF53B8E-A8D7-4901-8621-5839C2EC692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00100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Méně než 5 000 bodů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B268C5CC-B02C-45C0-9B14-F41480E075F6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048000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5 000-24 999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AEF565D-E395-4665-A27A-A025F2945AA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237071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25 000-49 999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AB1ECBEF-1174-4BBC-8EA3-B71E24E505EB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74849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50 000-99 999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A334CD1-6C06-481E-86A1-2129358811A1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97328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100 000-149 999</a:t>
            </a:r>
          </a:p>
        </p:txBody>
      </p:sp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2F2F99E7-618E-4F06-BEFC-E499AF855B45}"/>
              </a:ext>
            </a:extLst>
          </p:cNvPr>
          <p:cNvGraphicFramePr/>
          <p:nvPr>
            <p:custDataLst>
              <p:tags r:id="rId13"/>
            </p:custDataLst>
          </p:nvPr>
        </p:nvGraphicFramePr>
        <p:xfrm>
          <a:off x="1844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graphicFrame>
        <p:nvGraphicFramePr>
          <p:cNvPr id="25" name="Graf 24">
            <a:extLst>
              <a:ext uri="{FF2B5EF4-FFF2-40B4-BE49-F238E27FC236}">
                <a16:creationId xmlns:a16="http://schemas.microsoft.com/office/drawing/2014/main" id="{8D5B2EEE-6605-41CC-B27B-133C9AB9E056}"/>
              </a:ext>
            </a:extLst>
          </p:cNvPr>
          <p:cNvGraphicFramePr/>
          <p:nvPr>
            <p:custDataLst>
              <p:tags r:id="rId14"/>
            </p:custDataLst>
          </p:nvPr>
        </p:nvGraphicFramePr>
        <p:xfrm>
          <a:off x="24323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26" name="Graf 25">
            <a:extLst>
              <a:ext uri="{FF2B5EF4-FFF2-40B4-BE49-F238E27FC236}">
                <a16:creationId xmlns:a16="http://schemas.microsoft.com/office/drawing/2014/main" id="{AD0AD882-24AB-43AE-92D4-8EFF30A37398}"/>
              </a:ext>
            </a:extLst>
          </p:cNvPr>
          <p:cNvGraphicFramePr/>
          <p:nvPr>
            <p:custDataLst>
              <p:tags r:id="rId15"/>
            </p:custDataLst>
          </p:nvPr>
        </p:nvGraphicFramePr>
        <p:xfrm>
          <a:off x="46802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84944B3F-3F51-4E46-9C33-0566C995D68D}"/>
              </a:ext>
            </a:extLst>
          </p:cNvPr>
          <p:cNvGraphicFramePr/>
          <p:nvPr>
            <p:custDataLst>
              <p:tags r:id="rId16"/>
            </p:custDataLst>
          </p:nvPr>
        </p:nvGraphicFramePr>
        <p:xfrm>
          <a:off x="69281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graphicFrame>
        <p:nvGraphicFramePr>
          <p:cNvPr id="28" name="Graf 27">
            <a:extLst>
              <a:ext uri="{FF2B5EF4-FFF2-40B4-BE49-F238E27FC236}">
                <a16:creationId xmlns:a16="http://schemas.microsoft.com/office/drawing/2014/main" id="{E6CA7B3B-3FC8-424A-8FEE-EE7850A50681}"/>
              </a:ext>
            </a:extLst>
          </p:cNvPr>
          <p:cNvGraphicFramePr/>
          <p:nvPr>
            <p:custDataLst>
              <p:tags r:id="rId17"/>
            </p:custDataLst>
          </p:nvPr>
        </p:nvGraphicFramePr>
        <p:xfrm>
          <a:off x="9176080" y="3758729"/>
          <a:ext cx="2483218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29" name="TextovéPole 28">
            <a:extLst>
              <a:ext uri="{FF2B5EF4-FFF2-40B4-BE49-F238E27FC236}">
                <a16:creationId xmlns:a16="http://schemas.microsoft.com/office/drawing/2014/main" id="{06DD47CB-2519-4E24-8BB3-4C73709ED410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682441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150 000-199 999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0D44341D-3D12-4D21-8F7F-2D4721FC1FFD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2930341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200 000-249 999</a:t>
            </a: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5AB306CE-741A-474F-8795-73572F6DAE16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5119412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250 000-299 999</a:t>
            </a: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71D701DB-D402-428B-9798-981CA34FB1C4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3673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Více než 300 000 bodů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5C44047-F520-4CA3-82C0-6CC6B6D0ED6D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96152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 celkem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F77C0EF-236D-4354-87A4-5E533158905A}"/>
              </a:ext>
            </a:extLst>
          </p:cNvPr>
          <p:cNvSpPr txBox="1"/>
          <p:nvPr/>
        </p:nvSpPr>
        <p:spPr>
          <a:xfrm>
            <a:off x="1555783" y="6105418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</p:spTree>
    <p:extLst>
      <p:ext uri="{BB962C8B-B14F-4D97-AF65-F5344CB8AC3E}">
        <p14:creationId xmlns:p14="http://schemas.microsoft.com/office/powerpoint/2010/main" val="321551190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8F3C5BD-E39B-277F-CABB-6B93460E0979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pl-PL" dirty="0"/>
              <a:t>Poruchy vedení vzruchů, arytmie (I44, I45, I47–I49)</a:t>
            </a:r>
            <a:endParaRPr lang="cs-CZ" dirty="0"/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B3D929E4-30BF-498E-2760-D749DBC8CE2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" name="TextBox 6">
            <a:extLst>
              <a:ext uri="{FF2B5EF4-FFF2-40B4-BE49-F238E27FC236}">
                <a16:creationId xmlns:a16="http://schemas.microsoft.com/office/drawing/2014/main" id="{F288245F-EF5E-5266-41C5-3165F13C54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6305" y="553002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(</a:t>
            </a:r>
            <a:r>
              <a:rPr kumimoji="0" lang="cs-CZ" sz="1400" b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endParaRPr kumimoji="0" lang="cs-CZ" sz="1400" b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Obdélník 3">
            <a:extLst>
              <a:ext uri="{FF2B5EF4-FFF2-40B4-BE49-F238E27FC236}">
                <a16:creationId xmlns:a16="http://schemas.microsoft.com/office/drawing/2014/main" id="{D46F75A8-8EEE-F40B-3135-7F123CB45D0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28402" y="1373390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  <p:graphicFrame>
        <p:nvGraphicFramePr>
          <p:cNvPr id="8" name="Tabulka 4">
            <a:extLst>
              <a:ext uri="{FF2B5EF4-FFF2-40B4-BE49-F238E27FC236}">
                <a16:creationId xmlns:a16="http://schemas.microsoft.com/office/drawing/2014/main" id="{4CA07C79-C392-6E16-A1A8-C4D39D78B91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268376" y="1877008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4 141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4 268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4 260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4 024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3 792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3 857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3 782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3 601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3 627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3 625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3 569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3 481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3 111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3 280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2 984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0" name="Obdélník 105">
            <a:extLst>
              <a:ext uri="{FF2B5EF4-FFF2-40B4-BE49-F238E27FC236}">
                <a16:creationId xmlns:a16="http://schemas.microsoft.com/office/drawing/2014/main" id="{8A07F47A-499D-C15B-DFC9-991FE8954189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11" name="TextBox 2">
            <a:extLst>
              <a:ext uri="{FF2B5EF4-FFF2-40B4-BE49-F238E27FC236}">
                <a16:creationId xmlns:a16="http://schemas.microsoft.com/office/drawing/2014/main" id="{839EDA8B-F046-4ED4-4644-10A416C1CFF4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290187" y="2183382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BFECB111-339E-B766-1AF3-BF29B1593D8D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6096000" y="2491159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5CBCC902-E49F-4827-89A6-B9103DC11AC0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</p:spTree>
    <p:extLst>
      <p:ext uri="{BB962C8B-B14F-4D97-AF65-F5344CB8AC3E}">
        <p14:creationId xmlns:p14="http://schemas.microsoft.com/office/powerpoint/2010/main" val="2823306686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0" y="160257"/>
            <a:ext cx="11919409" cy="523137"/>
          </a:xfrm>
        </p:spPr>
        <p:txBody>
          <a:bodyPr>
            <a:noAutofit/>
          </a:bodyPr>
          <a:lstStyle/>
          <a:p>
            <a:r>
              <a:rPr lang="cs-CZ" sz="2200" b="1" dirty="0">
                <a:solidFill>
                  <a:srgbClr val="C00000"/>
                </a:solidFill>
                <a:latin typeface="+mn-lt"/>
              </a:rPr>
              <a:t>Vývoj počtu pacientů </a:t>
            </a:r>
            <a:r>
              <a:rPr lang="en-US" sz="2200" b="1" dirty="0">
                <a:solidFill>
                  <a:srgbClr val="C00000"/>
                </a:solidFill>
                <a:latin typeface="+mn-lt"/>
              </a:rPr>
              <a:t>s </a:t>
            </a:r>
            <a:r>
              <a:rPr lang="en-US" sz="2200" b="1" u="sng" dirty="0" err="1">
                <a:solidFill>
                  <a:srgbClr val="C00000"/>
                </a:solidFill>
                <a:latin typeface="+mn-lt"/>
              </a:rPr>
              <a:t>kardiovaskul</a:t>
            </a:r>
            <a:r>
              <a:rPr lang="cs-CZ" sz="2200" b="1" u="sng" dirty="0" err="1">
                <a:solidFill>
                  <a:srgbClr val="C00000"/>
                </a:solidFill>
                <a:latin typeface="+mn-lt"/>
              </a:rPr>
              <a:t>árním</a:t>
            </a:r>
            <a:r>
              <a:rPr lang="cs-CZ" sz="2200" b="1" u="sng" dirty="0">
                <a:solidFill>
                  <a:srgbClr val="C00000"/>
                </a:solidFill>
                <a:latin typeface="+mn-lt"/>
              </a:rPr>
              <a:t> onemocněním </a:t>
            </a:r>
            <a:r>
              <a:rPr lang="cs-CZ" sz="2200" b="1" dirty="0">
                <a:solidFill>
                  <a:srgbClr val="C00000"/>
                </a:solidFill>
                <a:latin typeface="+mn-lt"/>
              </a:rPr>
              <a:t>dle objemu produkce na 1 pacienta za rok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2139" y="542642"/>
            <a:ext cx="86799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913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Pacient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jsou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</a:t>
            </a:r>
            <a:r>
              <a:rPr kumimoji="0" 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zdělení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do skupin podle množství vykázaných bodů v období do 1 roku před smrtí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AC2D076C-EDE1-40D4-BE1C-484FD529E6E9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021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06EB10F-4A75-4911-8561-9D3EF1BF2AB7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5500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ACF53B8E-A8D7-4901-8621-5839C2EC6928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800100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Méně než 5 000 bodů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B268C5CC-B02C-45C0-9B14-F41480E075F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3048000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5 000-24 999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AEF565D-E395-4665-A27A-A025F2945AAE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237071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25 000-49 999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AB1ECBEF-1174-4BBC-8EA3-B71E24E505EB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4849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50 000-99 999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A334CD1-6C06-481E-86A1-2129358811A1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97328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100 000-149 999</a:t>
            </a:r>
          </a:p>
        </p:txBody>
      </p: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06DD47CB-2519-4E24-8BB3-4C73709ED41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82441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150 000-199 999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0D44341D-3D12-4D21-8F7F-2D4721FC1FFD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930341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200 000-249 999</a:t>
            </a: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5AB306CE-741A-474F-8795-73572F6DAE16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5299250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250 000-299 999</a:t>
            </a: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71D701DB-D402-428B-9798-981CA34FB1C4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7571127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Více než 300 000 bodů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5C44047-F520-4CA3-82C0-6CC6B6D0ED6D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98057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 celkem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F77C0EF-236D-4354-87A4-5E533158905A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1555783" y="6105418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94C76102-56FC-A52A-E450-776C3624989A}"/>
              </a:ext>
            </a:extLst>
          </p:cNvPr>
          <p:cNvGraphicFramePr/>
          <p:nvPr>
            <p:custDataLst>
              <p:tags r:id="rId16"/>
            </p:custDataLst>
          </p:nvPr>
        </p:nvGraphicFramePr>
        <p:xfrm>
          <a:off x="4870432" y="129573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3F877D74-7A97-3C74-71F1-F35774A8F3D3}"/>
              </a:ext>
            </a:extLst>
          </p:cNvPr>
          <p:cNvGraphicFramePr/>
          <p:nvPr>
            <p:custDataLst>
              <p:tags r:id="rId17"/>
            </p:custDataLst>
          </p:nvPr>
        </p:nvGraphicFramePr>
        <p:xfrm>
          <a:off x="7118332" y="129573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E5CA1A7E-75AA-DAA8-2353-DAA12F6739B2}"/>
              </a:ext>
            </a:extLst>
          </p:cNvPr>
          <p:cNvGraphicFramePr/>
          <p:nvPr>
            <p:custDataLst>
              <p:tags r:id="rId18"/>
            </p:custDataLst>
          </p:nvPr>
        </p:nvGraphicFramePr>
        <p:xfrm>
          <a:off x="9438725" y="1318054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sp>
        <p:nvSpPr>
          <p:cNvPr id="35" name="TextovéPole 34">
            <a:extLst>
              <a:ext uri="{FF2B5EF4-FFF2-40B4-BE49-F238E27FC236}">
                <a16:creationId xmlns:a16="http://schemas.microsoft.com/office/drawing/2014/main" id="{6E329748-67D8-7E2E-83CE-E62BFDDE8739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46501" y="1593719"/>
            <a:ext cx="338554" cy="102068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</a:t>
            </a:r>
          </a:p>
        </p:txBody>
      </p: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C85B7E6E-26BE-873F-8018-890E73306F3C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60369" y="4217501"/>
            <a:ext cx="338554" cy="102068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</a:t>
            </a:r>
          </a:p>
        </p:txBody>
      </p:sp>
      <p:graphicFrame>
        <p:nvGraphicFramePr>
          <p:cNvPr id="40" name="Graf 39">
            <a:extLst>
              <a:ext uri="{FF2B5EF4-FFF2-40B4-BE49-F238E27FC236}">
                <a16:creationId xmlns:a16="http://schemas.microsoft.com/office/drawing/2014/main" id="{A98CE54A-F41E-EB67-0A7E-F941DD55694C}"/>
              </a:ext>
            </a:extLst>
          </p:cNvPr>
          <p:cNvGraphicFramePr/>
          <p:nvPr>
            <p:custDataLst>
              <p:tags r:id="rId21"/>
            </p:custDataLst>
          </p:nvPr>
        </p:nvGraphicFramePr>
        <p:xfrm>
          <a:off x="302139" y="3763485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graphicFrame>
        <p:nvGraphicFramePr>
          <p:cNvPr id="41" name="Graf 40">
            <a:extLst>
              <a:ext uri="{FF2B5EF4-FFF2-40B4-BE49-F238E27FC236}">
                <a16:creationId xmlns:a16="http://schemas.microsoft.com/office/drawing/2014/main" id="{0C5DBC55-22C0-B0E8-0DD5-5A206D6917DF}"/>
              </a:ext>
            </a:extLst>
          </p:cNvPr>
          <p:cNvGraphicFramePr/>
          <p:nvPr>
            <p:custDataLst>
              <p:tags r:id="rId22"/>
            </p:custDataLst>
          </p:nvPr>
        </p:nvGraphicFramePr>
        <p:xfrm>
          <a:off x="2550039" y="3763485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graphicFrame>
        <p:nvGraphicFramePr>
          <p:cNvPr id="42" name="Graf 41">
            <a:extLst>
              <a:ext uri="{FF2B5EF4-FFF2-40B4-BE49-F238E27FC236}">
                <a16:creationId xmlns:a16="http://schemas.microsoft.com/office/drawing/2014/main" id="{E2728228-BC7B-5299-0C17-798F1ED86668}"/>
              </a:ext>
            </a:extLst>
          </p:cNvPr>
          <p:cNvGraphicFramePr/>
          <p:nvPr>
            <p:custDataLst>
              <p:tags r:id="rId23"/>
            </p:custDataLst>
          </p:nvPr>
        </p:nvGraphicFramePr>
        <p:xfrm>
          <a:off x="4870432" y="3752328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graphicFrame>
        <p:nvGraphicFramePr>
          <p:cNvPr id="43" name="Graf 42">
            <a:extLst>
              <a:ext uri="{FF2B5EF4-FFF2-40B4-BE49-F238E27FC236}">
                <a16:creationId xmlns:a16="http://schemas.microsoft.com/office/drawing/2014/main" id="{495EE0E7-4E98-4710-9B21-38EB4562B5BC}"/>
              </a:ext>
            </a:extLst>
          </p:cNvPr>
          <p:cNvGraphicFramePr/>
          <p:nvPr>
            <p:custDataLst>
              <p:tags r:id="rId24"/>
            </p:custDataLst>
          </p:nvPr>
        </p:nvGraphicFramePr>
        <p:xfrm>
          <a:off x="7118332" y="3752328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graphicFrame>
        <p:nvGraphicFramePr>
          <p:cNvPr id="44" name="Graf 43">
            <a:extLst>
              <a:ext uri="{FF2B5EF4-FFF2-40B4-BE49-F238E27FC236}">
                <a16:creationId xmlns:a16="http://schemas.microsoft.com/office/drawing/2014/main" id="{AC4BE908-DA24-9E25-BA7D-F7C854FC8CEF}"/>
              </a:ext>
            </a:extLst>
          </p:cNvPr>
          <p:cNvGraphicFramePr/>
          <p:nvPr>
            <p:custDataLst>
              <p:tags r:id="rId25"/>
            </p:custDataLst>
          </p:nvPr>
        </p:nvGraphicFramePr>
        <p:xfrm>
          <a:off x="9438725" y="3774643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8"/>
          </a:graphicData>
        </a:graphic>
      </p:graphicFrame>
      <p:sp>
        <p:nvSpPr>
          <p:cNvPr id="45" name="TextovéPole 44">
            <a:extLst>
              <a:ext uri="{FF2B5EF4-FFF2-40B4-BE49-F238E27FC236}">
                <a16:creationId xmlns:a16="http://schemas.microsoft.com/office/drawing/2014/main" id="{E5C63B89-0D8C-CDC1-591F-684000923941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1039570" y="3351531"/>
            <a:ext cx="12121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 úmrtí</a:t>
            </a:r>
          </a:p>
        </p:txBody>
      </p:sp>
      <p:sp>
        <p:nvSpPr>
          <p:cNvPr id="46" name="TextovéPole 45">
            <a:extLst>
              <a:ext uri="{FF2B5EF4-FFF2-40B4-BE49-F238E27FC236}">
                <a16:creationId xmlns:a16="http://schemas.microsoft.com/office/drawing/2014/main" id="{E2E5E9AF-9F40-C299-B30C-C16DF3C1E937}"/>
              </a:ext>
            </a:extLst>
          </p:cNvPr>
          <p:cNvSpPr txBox="1"/>
          <p:nvPr>
            <p:custDataLst>
              <p:tags r:id="rId27"/>
            </p:custDataLst>
          </p:nvPr>
        </p:nvSpPr>
        <p:spPr>
          <a:xfrm>
            <a:off x="1039570" y="5859197"/>
            <a:ext cx="12121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 úmrtí</a:t>
            </a:r>
          </a:p>
        </p:txBody>
      </p:sp>
    </p:spTree>
    <p:extLst>
      <p:ext uri="{BB962C8B-B14F-4D97-AF65-F5344CB8AC3E}">
        <p14:creationId xmlns:p14="http://schemas.microsoft.com/office/powerpoint/2010/main" val="2280690212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35458" y="137896"/>
            <a:ext cx="11873683" cy="429506"/>
          </a:xfrm>
        </p:spPr>
        <p:txBody>
          <a:bodyPr>
            <a:noAutofit/>
          </a:bodyPr>
          <a:lstStyle/>
          <a:p>
            <a:r>
              <a:rPr lang="cs-CZ" sz="2400" b="1" dirty="0">
                <a:solidFill>
                  <a:srgbClr val="C00000"/>
                </a:solidFill>
                <a:latin typeface="+mn-lt"/>
              </a:rPr>
              <a:t>Vývoj počtu pacientů dle objemu produkce na 1 pacienta za rok (libovolné diagnózy)</a:t>
            </a:r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D00AE0B3-78CF-CC46-B096-0EB17BDD26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08539" y="6524302"/>
            <a:ext cx="1440000" cy="211101"/>
          </a:xfrm>
          <a:prstGeom prst="rect">
            <a:avLst/>
          </a:prstGeom>
        </p:spPr>
        <p:txBody>
          <a:bodyPr anchor="ctr"/>
          <a:lstStyle>
            <a:defPPr>
              <a:defRPr lang="cs-CZ"/>
            </a:defPPr>
            <a:lvl1pPr marL="0" algn="r" defTabSz="914400" rtl="0" eaLnBrk="1" latinLnBrk="0" hangingPunct="1">
              <a:defRPr lang="cs-CZ" sz="1050" kern="1200" smtClean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C9401D-42AF-4231-A83B-9F6747628248}" type="slidenum">
              <a:rPr kumimoji="0" lang="en-GB" sz="1050" b="0" i="0" u="none" strike="noStrike" kern="1200" cap="none" spc="0" normalizeH="0" baseline="0" noProof="0" smtClean="0">
                <a:ln>
                  <a:noFill/>
                </a:ln>
                <a:solidFill>
                  <a:srgbClr val="5B9BD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cs-CZ" sz="1050" b="0" i="0" u="none" strike="noStrike" kern="1200" cap="none" spc="0" normalizeH="0" baseline="0" noProof="0" dirty="0">
              <a:ln>
                <a:noFill/>
              </a:ln>
              <a:solidFill>
                <a:srgbClr val="5B9BD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2139" y="538405"/>
            <a:ext cx="70198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925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AC2D076C-EDE1-40D4-BE1C-484FD529E6E9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021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06EB10F-4A75-4911-8561-9D3EF1BF2AB7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5500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E6E4C450-67CC-459E-B1EC-F67BF91A1FD8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47979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A5115E6C-F04B-41C8-9C8B-14FA3FD953F7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70458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C2BF75BD-2F42-40C4-84C4-BF8FC4004466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92937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ACF53B8E-A8D7-4901-8621-5839C2EC692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800100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Méně než 5 000 bodů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B268C5CC-B02C-45C0-9B14-F41480E075F6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3048000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5 000-24 999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AEF565D-E395-4665-A27A-A025F2945AA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237071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25 000-49 999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AB1ECBEF-1174-4BBC-8EA3-B71E24E505EB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74849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50 000-99 999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A334CD1-6C06-481E-86A1-2129358811A1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97328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100 000-149 999</a:t>
            </a:r>
          </a:p>
        </p:txBody>
      </p:sp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2F2F99E7-618E-4F06-BEFC-E499AF855B45}"/>
              </a:ext>
            </a:extLst>
          </p:cNvPr>
          <p:cNvGraphicFramePr/>
          <p:nvPr>
            <p:custDataLst>
              <p:tags r:id="rId13"/>
            </p:custDataLst>
          </p:nvPr>
        </p:nvGraphicFramePr>
        <p:xfrm>
          <a:off x="1844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25" name="Graf 24">
            <a:extLst>
              <a:ext uri="{FF2B5EF4-FFF2-40B4-BE49-F238E27FC236}">
                <a16:creationId xmlns:a16="http://schemas.microsoft.com/office/drawing/2014/main" id="{8D5B2EEE-6605-41CC-B27B-133C9AB9E056}"/>
              </a:ext>
            </a:extLst>
          </p:cNvPr>
          <p:cNvGraphicFramePr/>
          <p:nvPr>
            <p:custDataLst>
              <p:tags r:id="rId14"/>
            </p:custDataLst>
          </p:nvPr>
        </p:nvGraphicFramePr>
        <p:xfrm>
          <a:off x="24323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graphicFrame>
        <p:nvGraphicFramePr>
          <p:cNvPr id="26" name="Graf 25">
            <a:extLst>
              <a:ext uri="{FF2B5EF4-FFF2-40B4-BE49-F238E27FC236}">
                <a16:creationId xmlns:a16="http://schemas.microsoft.com/office/drawing/2014/main" id="{AD0AD882-24AB-43AE-92D4-8EFF30A37398}"/>
              </a:ext>
            </a:extLst>
          </p:cNvPr>
          <p:cNvGraphicFramePr/>
          <p:nvPr>
            <p:custDataLst>
              <p:tags r:id="rId15"/>
            </p:custDataLst>
          </p:nvPr>
        </p:nvGraphicFramePr>
        <p:xfrm>
          <a:off x="46802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84944B3F-3F51-4E46-9C33-0566C995D68D}"/>
              </a:ext>
            </a:extLst>
          </p:cNvPr>
          <p:cNvGraphicFramePr/>
          <p:nvPr>
            <p:custDataLst>
              <p:tags r:id="rId16"/>
            </p:custDataLst>
          </p:nvPr>
        </p:nvGraphicFramePr>
        <p:xfrm>
          <a:off x="6928180" y="3758729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graphicFrame>
        <p:nvGraphicFramePr>
          <p:cNvPr id="28" name="Graf 27">
            <a:extLst>
              <a:ext uri="{FF2B5EF4-FFF2-40B4-BE49-F238E27FC236}">
                <a16:creationId xmlns:a16="http://schemas.microsoft.com/office/drawing/2014/main" id="{E6CA7B3B-3FC8-424A-8FEE-EE7850A50681}"/>
              </a:ext>
            </a:extLst>
          </p:cNvPr>
          <p:cNvGraphicFramePr/>
          <p:nvPr>
            <p:custDataLst>
              <p:tags r:id="rId17"/>
            </p:custDataLst>
          </p:nvPr>
        </p:nvGraphicFramePr>
        <p:xfrm>
          <a:off x="9176080" y="3758729"/>
          <a:ext cx="2483218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sp>
        <p:nvSpPr>
          <p:cNvPr id="29" name="TextovéPole 28">
            <a:extLst>
              <a:ext uri="{FF2B5EF4-FFF2-40B4-BE49-F238E27FC236}">
                <a16:creationId xmlns:a16="http://schemas.microsoft.com/office/drawing/2014/main" id="{06DD47CB-2519-4E24-8BB3-4C73709ED410}"/>
              </a:ext>
            </a:extLst>
          </p:cNvPr>
          <p:cNvSpPr txBox="1"/>
          <p:nvPr>
            <p:custDataLst>
              <p:tags r:id="rId18"/>
            </p:custDataLst>
          </p:nvPr>
        </p:nvSpPr>
        <p:spPr>
          <a:xfrm>
            <a:off x="682441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150 000-199 999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0D44341D-3D12-4D21-8F7F-2D4721FC1FFD}"/>
              </a:ext>
            </a:extLst>
          </p:cNvPr>
          <p:cNvSpPr txBox="1"/>
          <p:nvPr>
            <p:custDataLst>
              <p:tags r:id="rId19"/>
            </p:custDataLst>
          </p:nvPr>
        </p:nvSpPr>
        <p:spPr>
          <a:xfrm>
            <a:off x="2930341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200 000-249 999</a:t>
            </a: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5AB306CE-741A-474F-8795-73572F6DAE16}"/>
              </a:ext>
            </a:extLst>
          </p:cNvPr>
          <p:cNvSpPr txBox="1"/>
          <p:nvPr>
            <p:custDataLst>
              <p:tags r:id="rId20"/>
            </p:custDataLst>
          </p:nvPr>
        </p:nvSpPr>
        <p:spPr>
          <a:xfrm>
            <a:off x="5119412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250 000-299 999</a:t>
            </a: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71D701DB-D402-428B-9798-981CA34FB1C4}"/>
              </a:ext>
            </a:extLst>
          </p:cNvPr>
          <p:cNvSpPr txBox="1"/>
          <p:nvPr>
            <p:custDataLst>
              <p:tags r:id="rId21"/>
            </p:custDataLst>
          </p:nvPr>
        </p:nvSpPr>
        <p:spPr>
          <a:xfrm>
            <a:off x="73673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Více než 300 000 bodů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5C44047-F520-4CA3-82C0-6CC6B6D0ED6D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96152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 celkem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1D1CE1B-517A-4E04-8414-71B2245701EA}"/>
              </a:ext>
            </a:extLst>
          </p:cNvPr>
          <p:cNvSpPr txBox="1"/>
          <p:nvPr/>
        </p:nvSpPr>
        <p:spPr>
          <a:xfrm>
            <a:off x="1555783" y="6105418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</p:spTree>
    <p:extLst>
      <p:ext uri="{BB962C8B-B14F-4D97-AF65-F5344CB8AC3E}">
        <p14:creationId xmlns:p14="http://schemas.microsoft.com/office/powerpoint/2010/main" val="3678387999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Nadpis 1">
            <a:extLst>
              <a:ext uri="{FF2B5EF4-FFF2-40B4-BE49-F238E27FC236}">
                <a16:creationId xmlns:a16="http://schemas.microsoft.com/office/drawing/2014/main" id="{559DE5F6-052E-19D1-C714-676E5CCBBD1A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0" y="160257"/>
            <a:ext cx="11919409" cy="523137"/>
          </a:xfrm>
        </p:spPr>
        <p:txBody>
          <a:bodyPr>
            <a:noAutofit/>
          </a:bodyPr>
          <a:lstStyle/>
          <a:p>
            <a:r>
              <a:rPr lang="cs-CZ" sz="2200" b="1" dirty="0">
                <a:solidFill>
                  <a:srgbClr val="C00000"/>
                </a:solidFill>
                <a:latin typeface="+mn-lt"/>
              </a:rPr>
              <a:t>Vývoj počtu pacientů </a:t>
            </a:r>
            <a:r>
              <a:rPr lang="en-US" sz="2200" b="1" dirty="0">
                <a:solidFill>
                  <a:srgbClr val="C00000"/>
                </a:solidFill>
                <a:latin typeface="+mn-lt"/>
              </a:rPr>
              <a:t>s </a:t>
            </a:r>
            <a:r>
              <a:rPr lang="en-US" sz="2200" b="1" u="sng" dirty="0" err="1">
                <a:solidFill>
                  <a:srgbClr val="C00000"/>
                </a:solidFill>
                <a:latin typeface="+mn-lt"/>
              </a:rPr>
              <a:t>kardiovaskul</a:t>
            </a:r>
            <a:r>
              <a:rPr lang="cs-CZ" sz="2200" b="1" u="sng" dirty="0" err="1">
                <a:solidFill>
                  <a:srgbClr val="C00000"/>
                </a:solidFill>
                <a:latin typeface="+mn-lt"/>
              </a:rPr>
              <a:t>árním</a:t>
            </a:r>
            <a:r>
              <a:rPr lang="cs-CZ" sz="2200" b="1" u="sng" dirty="0">
                <a:solidFill>
                  <a:srgbClr val="C00000"/>
                </a:solidFill>
                <a:latin typeface="+mn-lt"/>
              </a:rPr>
              <a:t> onemocněním </a:t>
            </a:r>
            <a:r>
              <a:rPr lang="cs-CZ" sz="2200" b="1" dirty="0">
                <a:solidFill>
                  <a:srgbClr val="C00000"/>
                </a:solidFill>
                <a:latin typeface="+mn-lt"/>
              </a:rPr>
              <a:t>dle objemu produkce na 1 pacienta za rok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AC2D076C-EDE1-40D4-BE1C-484FD529E6E9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021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E06EB10F-4A75-4911-8561-9D3EF1BF2AB7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25500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E6E4C450-67CC-459E-B1EC-F67BF91A1FD8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47979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A5115E6C-F04B-41C8-9C8B-14FA3FD953F7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70458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C2BF75BD-2F42-40C4-84C4-BF8FC4004466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9293739" y="13068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ACF53B8E-A8D7-4901-8621-5839C2EC692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0100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Méně než 5 000 bodů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B268C5CC-B02C-45C0-9B14-F41480E075F6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048000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5 000-24 999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AEF565D-E395-4665-A27A-A025F2945AAE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237071" y="1168396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25 000-49 999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AB1ECBEF-1174-4BBC-8EA3-B71E24E505EB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74849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50 000-99 999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A334CD1-6C06-481E-86A1-2129358811A1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9732871" y="1168396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100 000-149 999</a:t>
            </a:r>
          </a:p>
        </p:txBody>
      </p: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06DD47CB-2519-4E24-8BB3-4C73709ED41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682441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150 000-199 999</a:t>
            </a: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0D44341D-3D12-4D21-8F7F-2D4721FC1FFD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2930341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200 000-249 999</a:t>
            </a: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5AB306CE-741A-474F-8795-73572F6DAE16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5119412" y="3620229"/>
            <a:ext cx="1867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250 000-299 999</a:t>
            </a: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71D701DB-D402-428B-9798-981CA34FB1C4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73673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Více než 300 000 bodů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5C44047-F520-4CA3-82C0-6CC6B6D0ED6D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9615212" y="3620229"/>
            <a:ext cx="186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 celkem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1D1CE1B-517A-4E04-8414-71B2245701EA}"/>
              </a:ext>
            </a:extLst>
          </p:cNvPr>
          <p:cNvSpPr txBox="1"/>
          <p:nvPr/>
        </p:nvSpPr>
        <p:spPr>
          <a:xfrm>
            <a:off x="1555783" y="6105418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BE9563F0-C62A-8191-4F19-1FD7B018D93A}"/>
              </a:ext>
            </a:extLst>
          </p:cNvPr>
          <p:cNvGraphicFramePr/>
          <p:nvPr>
            <p:custDataLst>
              <p:tags r:id="rId17"/>
            </p:custDataLst>
          </p:nvPr>
        </p:nvGraphicFramePr>
        <p:xfrm>
          <a:off x="302138" y="38214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3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A6A8C32E-5CEB-4FF1-A302-ECCC8BD07B76}"/>
              </a:ext>
            </a:extLst>
          </p:cNvPr>
          <p:cNvGraphicFramePr/>
          <p:nvPr>
            <p:custDataLst>
              <p:tags r:id="rId18"/>
            </p:custDataLst>
          </p:nvPr>
        </p:nvGraphicFramePr>
        <p:xfrm>
          <a:off x="2550038" y="38214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4"/>
          </a:graphicData>
        </a:graphic>
      </p:graphicFrame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EA07BDC6-9F3A-124B-25B3-6453FB220861}"/>
              </a:ext>
            </a:extLst>
          </p:cNvPr>
          <p:cNvGraphicFramePr/>
          <p:nvPr>
            <p:custDataLst>
              <p:tags r:id="rId19"/>
            </p:custDataLst>
          </p:nvPr>
        </p:nvGraphicFramePr>
        <p:xfrm>
          <a:off x="4797938" y="38214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5"/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4C844B5E-1A3F-1180-9B89-FD2861C7623B}"/>
              </a:ext>
            </a:extLst>
          </p:cNvPr>
          <p:cNvGraphicFramePr/>
          <p:nvPr>
            <p:custDataLst>
              <p:tags r:id="rId20"/>
            </p:custDataLst>
          </p:nvPr>
        </p:nvGraphicFramePr>
        <p:xfrm>
          <a:off x="7045838" y="38214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6"/>
          </a:graphicData>
        </a:graphic>
      </p:graphicFrame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CE6C0FF0-BAD8-C2BB-64F6-9DC869EA0A5B}"/>
              </a:ext>
            </a:extLst>
          </p:cNvPr>
          <p:cNvGraphicFramePr/>
          <p:nvPr>
            <p:custDataLst>
              <p:tags r:id="rId21"/>
            </p:custDataLst>
          </p:nvPr>
        </p:nvGraphicFramePr>
        <p:xfrm>
          <a:off x="9293738" y="3821496"/>
          <a:ext cx="2365559" cy="2122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7"/>
          </a:graphicData>
        </a:graphic>
      </p:graphicFrame>
      <p:sp>
        <p:nvSpPr>
          <p:cNvPr id="35" name="TextovéPole 34">
            <a:extLst>
              <a:ext uri="{FF2B5EF4-FFF2-40B4-BE49-F238E27FC236}">
                <a16:creationId xmlns:a16="http://schemas.microsoft.com/office/drawing/2014/main" id="{EF535D73-0B4D-2E6B-9E94-30B2D81D1D07}"/>
              </a:ext>
            </a:extLst>
          </p:cNvPr>
          <p:cNvSpPr txBox="1"/>
          <p:nvPr>
            <p:custDataLst>
              <p:tags r:id="rId22"/>
            </p:custDataLst>
          </p:nvPr>
        </p:nvSpPr>
        <p:spPr>
          <a:xfrm>
            <a:off x="302139" y="542642"/>
            <a:ext cx="10448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9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Pacient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jsou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</a:t>
            </a:r>
            <a:r>
              <a:rPr kumimoji="0" 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zdělení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do skupin podle množství vykázaných bodů v období do 1 roku před smrtí</a:t>
            </a:r>
          </a:p>
        </p:txBody>
      </p:sp>
      <p:sp>
        <p:nvSpPr>
          <p:cNvPr id="36" name="TextovéPole 35">
            <a:extLst>
              <a:ext uri="{FF2B5EF4-FFF2-40B4-BE49-F238E27FC236}">
                <a16:creationId xmlns:a16="http://schemas.microsoft.com/office/drawing/2014/main" id="{5AF1308D-680E-1209-3674-0C88D77D944F}"/>
              </a:ext>
            </a:extLst>
          </p:cNvPr>
          <p:cNvSpPr txBox="1"/>
          <p:nvPr>
            <p:custDataLst>
              <p:tags r:id="rId23"/>
            </p:custDataLst>
          </p:nvPr>
        </p:nvSpPr>
        <p:spPr>
          <a:xfrm>
            <a:off x="46501" y="1593719"/>
            <a:ext cx="338554" cy="102068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</a:t>
            </a:r>
          </a:p>
        </p:txBody>
      </p: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72C4D873-482E-7226-B24F-F904554745AD}"/>
              </a:ext>
            </a:extLst>
          </p:cNvPr>
          <p:cNvSpPr txBox="1"/>
          <p:nvPr>
            <p:custDataLst>
              <p:tags r:id="rId24"/>
            </p:custDataLst>
          </p:nvPr>
        </p:nvSpPr>
        <p:spPr>
          <a:xfrm>
            <a:off x="60369" y="4217501"/>
            <a:ext cx="338554" cy="1020680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</a:t>
            </a:r>
          </a:p>
        </p:txBody>
      </p:sp>
      <p:sp>
        <p:nvSpPr>
          <p:cNvPr id="38" name="TextovéPole 37">
            <a:extLst>
              <a:ext uri="{FF2B5EF4-FFF2-40B4-BE49-F238E27FC236}">
                <a16:creationId xmlns:a16="http://schemas.microsoft.com/office/drawing/2014/main" id="{7C7C45D4-E98F-8CC4-DF9F-B218EBDA4B5F}"/>
              </a:ext>
            </a:extLst>
          </p:cNvPr>
          <p:cNvSpPr txBox="1"/>
          <p:nvPr>
            <p:custDataLst>
              <p:tags r:id="rId25"/>
            </p:custDataLst>
          </p:nvPr>
        </p:nvSpPr>
        <p:spPr>
          <a:xfrm>
            <a:off x="1039570" y="3351531"/>
            <a:ext cx="12121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 úmrtí</a:t>
            </a: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730198D0-4385-CAB6-B5C5-93214B0A362E}"/>
              </a:ext>
            </a:extLst>
          </p:cNvPr>
          <p:cNvSpPr txBox="1"/>
          <p:nvPr>
            <p:custDataLst>
              <p:tags r:id="rId26"/>
            </p:custDataLst>
          </p:nvPr>
        </p:nvSpPr>
        <p:spPr>
          <a:xfrm>
            <a:off x="1039570" y="5859197"/>
            <a:ext cx="121217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 úmrtí</a:t>
            </a:r>
          </a:p>
        </p:txBody>
      </p:sp>
    </p:spTree>
    <p:extLst>
      <p:ext uri="{BB962C8B-B14F-4D97-AF65-F5344CB8AC3E}">
        <p14:creationId xmlns:p14="http://schemas.microsoft.com/office/powerpoint/2010/main" val="97797578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Autofit/>
          </a:bodyPr>
          <a:lstStyle/>
          <a:p>
            <a:r>
              <a:rPr lang="en-US" sz="2000" b="1" dirty="0">
                <a:solidFill>
                  <a:srgbClr val="C00000"/>
                </a:solidFill>
                <a:latin typeface="+mn-lt"/>
              </a:rPr>
              <a:t>Po</a:t>
            </a:r>
            <a:r>
              <a:rPr lang="cs-CZ" sz="2000" b="1" dirty="0">
                <a:solidFill>
                  <a:srgbClr val="C00000"/>
                </a:solidFill>
                <a:latin typeface="+mn-lt"/>
              </a:rPr>
              <a:t>čet pacientů dle objemu produkce na 1 pacienta v roce 2023 – 10 nejčastějších diagnóz (odbornost 913)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2139" y="538405"/>
            <a:ext cx="70198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913</a:t>
            </a:r>
          </a:p>
        </p:txBody>
      </p:sp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62B1F894-05DB-D549-F78F-40545D35578F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38150" y="1061625"/>
          <a:ext cx="11556000" cy="4655320"/>
        </p:xfrm>
        <a:graphic>
          <a:graphicData uri="http://schemas.openxmlformats.org/drawingml/2006/table">
            <a:tbl>
              <a:tblPr firstRow="1" lastRow="1" bandRow="1">
                <a:tableStyleId>{9D7B26C5-4107-4FEC-AEDC-1716B250A1EF}</a:tableStyleId>
              </a:tblPr>
              <a:tblGrid>
                <a:gridCol w="4716000">
                  <a:extLst>
                    <a:ext uri="{9D8B030D-6E8A-4147-A177-3AD203B41FA5}">
                      <a16:colId xmlns:a16="http://schemas.microsoft.com/office/drawing/2014/main" val="383852553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37083287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87541492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585965820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49310098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34411808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05194803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62630086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04969542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3987244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167155393"/>
                    </a:ext>
                  </a:extLst>
                </a:gridCol>
              </a:tblGrid>
              <a:tr h="82477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Diagnózy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6117" marR="6117" marT="6117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Méně než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 více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00731695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G30 - Alzheimerova nemoc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1 387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10 001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73862709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I10 - Esenciální (primární) hypertenze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4 198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54581350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F03 - Neurčená demence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7 649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50689473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F01 - Vaskulární demence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7 135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54444717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E11 - Diabetes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2. typu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5 240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67713539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I25 - Chronická ischemická choroba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3 681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51557396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F71 - Střední mentální retardace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2 589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5682854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F06 - Jiné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duš</a:t>
                      </a:r>
                      <a:r>
                        <a:rPr lang="en-US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evn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í poruchy‚ způsobené poškozením mozku‚ jeho dysfunkcí a somatickou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2 539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54883114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F72 - Těžká mentální retardace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22948188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F20 - Schizofrenie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1 668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39936220"/>
                  </a:ext>
                </a:extLst>
              </a:tr>
            </a:tbl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2B971572-725A-4EDF-8BF9-6427C9D2071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114924" y="669145"/>
            <a:ext cx="6879226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Objem bodové produkce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ABC005-FB6B-4A5F-8074-33DA2590072D}"/>
              </a:ext>
            </a:extLst>
          </p:cNvPr>
          <p:cNvSpPr txBox="1"/>
          <p:nvPr/>
        </p:nvSpPr>
        <p:spPr>
          <a:xfrm>
            <a:off x="1555783" y="6071862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</p:spTree>
    <p:extLst>
      <p:ext uri="{BB962C8B-B14F-4D97-AF65-F5344CB8AC3E}">
        <p14:creationId xmlns:p14="http://schemas.microsoft.com/office/powerpoint/2010/main" val="1477919497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Autofit/>
          </a:bodyPr>
          <a:lstStyle/>
          <a:p>
            <a:r>
              <a:rPr lang="en-US" sz="2000" b="1" dirty="0">
                <a:solidFill>
                  <a:srgbClr val="C00000"/>
                </a:solidFill>
                <a:latin typeface="+mn-lt"/>
              </a:rPr>
              <a:t>Po</a:t>
            </a:r>
            <a:r>
              <a:rPr lang="cs-CZ" sz="2000" b="1" dirty="0">
                <a:solidFill>
                  <a:srgbClr val="C00000"/>
                </a:solidFill>
                <a:latin typeface="+mn-lt"/>
              </a:rPr>
              <a:t>čet pacientů dle objemu produkce na 1 pacienta v roce 2023 – 10 nejčastějších diagnóz (odbornost 925)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02139" y="538405"/>
            <a:ext cx="70198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Odbornost: 925</a:t>
            </a:r>
          </a:p>
        </p:txBody>
      </p:sp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62B1F894-05DB-D549-F78F-40545D35578F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38150" y="1061625"/>
          <a:ext cx="11556000" cy="4596220"/>
        </p:xfrm>
        <a:graphic>
          <a:graphicData uri="http://schemas.openxmlformats.org/drawingml/2006/table">
            <a:tbl>
              <a:tblPr firstRow="1" lastRow="1" bandRow="1">
                <a:tableStyleId>{9D7B26C5-4107-4FEC-AEDC-1716B250A1EF}</a:tableStyleId>
              </a:tblPr>
              <a:tblGrid>
                <a:gridCol w="4716000">
                  <a:extLst>
                    <a:ext uri="{9D8B030D-6E8A-4147-A177-3AD203B41FA5}">
                      <a16:colId xmlns:a16="http://schemas.microsoft.com/office/drawing/2014/main" val="383852553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37083287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87541492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585965820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49310098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34411808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05194803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62630086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049695425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3987244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167155393"/>
                    </a:ext>
                  </a:extLst>
                </a:gridCol>
              </a:tblGrid>
              <a:tr h="82477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Diagnózy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6117" marR="6117" marT="6117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Méně než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299 999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300 000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 více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00731695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E11 - Diabetes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2. typu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12 062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19 518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73862709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I10 - Esenciální (primární) hypertenze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11 536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15 352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54581350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I25 - Chronická ischemická choroba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10 377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13 622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50689473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M54 -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Dorzalgie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8 652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54444717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I83 - Žilní městky [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varices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] dolních končetin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5 533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67713539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L97 - Vřed dolní končetiny nezařazený jinde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5 141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51557396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I48 - Fibrilace a flutter síní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4 892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5682854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I70 - Ateroskleróza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4 307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54883114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E10 - Diabetes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1. typu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3 853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22948188"/>
                  </a:ext>
                </a:extLst>
              </a:tr>
              <a:tr h="377145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L89 - Dekubitální vřed a proleženina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3 587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39936220"/>
                  </a:ext>
                </a:extLst>
              </a:tr>
            </a:tbl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2B971572-725A-4EDF-8BF9-6427C9D2071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114924" y="669145"/>
            <a:ext cx="6879226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Objem bodové produkce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D197FD8-1837-41CA-9C96-DA7A3A078E13}"/>
              </a:ext>
            </a:extLst>
          </p:cNvPr>
          <p:cNvSpPr txBox="1"/>
          <p:nvPr/>
        </p:nvSpPr>
        <p:spPr>
          <a:xfrm>
            <a:off x="1555783" y="6071862"/>
            <a:ext cx="754674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Bodov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produkce výkonů přepočítána dle aktuálního číselníku výkonů pro dosažení srovnatelnosti údajů v časové řadě.</a:t>
            </a:r>
          </a:p>
        </p:txBody>
      </p:sp>
    </p:spTree>
    <p:extLst>
      <p:ext uri="{BB962C8B-B14F-4D97-AF65-F5344CB8AC3E}">
        <p14:creationId xmlns:p14="http://schemas.microsoft.com/office/powerpoint/2010/main" val="51753067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BD9970F-849C-EB4F-B213-E4178172944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sz="2600" dirty="0"/>
              <a:t>Domácí péče v ČR a sestra u poskytovatelů zdravotně sociálních služeb </a:t>
            </a: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9BCB8626-61AE-4E2E-A15C-091DD8A9AD8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89" y="485282"/>
            <a:ext cx="94170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Unikátní pacienti, kteří měli v daném časovém období alespoň jedenkrát vykázanou odbornost 925</a:t>
            </a:r>
          </a:p>
        </p:txBody>
      </p:sp>
      <p:sp>
        <p:nvSpPr>
          <p:cNvPr id="12" name="TextBox 6">
            <a:extLst>
              <a:ext uri="{FF2B5EF4-FFF2-40B4-BE49-F238E27FC236}">
                <a16:creationId xmlns:a16="http://schemas.microsoft.com/office/drawing/2014/main" id="{C842ACE2-8683-4D6D-8310-CEC074325B4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0" y="3453757"/>
            <a:ext cx="94170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Unikátní pacienti, kteří měli v daném časovém období alespoň jedenkrát vykázanou odbornost 913</a:t>
            </a:r>
          </a:p>
        </p:txBody>
      </p:sp>
      <p:graphicFrame>
        <p:nvGraphicFramePr>
          <p:cNvPr id="14" name="Tabulka 6">
            <a:extLst>
              <a:ext uri="{FF2B5EF4-FFF2-40B4-BE49-F238E27FC236}">
                <a16:creationId xmlns:a16="http://schemas.microsoft.com/office/drawing/2014/main" id="{ECA188BF-C30F-4185-9792-0F500A3817A8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351470" y="854614"/>
          <a:ext cx="11383330" cy="2448001"/>
        </p:xfrm>
        <a:graphic>
          <a:graphicData uri="http://schemas.openxmlformats.org/drawingml/2006/table">
            <a:tbl>
              <a:tblPr/>
              <a:tblGrid>
                <a:gridCol w="2276666">
                  <a:extLst>
                    <a:ext uri="{9D8B030D-6E8A-4147-A177-3AD203B41FA5}">
                      <a16:colId xmlns:a16="http://schemas.microsoft.com/office/drawing/2014/main" val="2954587337"/>
                    </a:ext>
                  </a:extLst>
                </a:gridCol>
                <a:gridCol w="2276666">
                  <a:extLst>
                    <a:ext uri="{9D8B030D-6E8A-4147-A177-3AD203B41FA5}">
                      <a16:colId xmlns:a16="http://schemas.microsoft.com/office/drawing/2014/main" val="3096308001"/>
                    </a:ext>
                  </a:extLst>
                </a:gridCol>
                <a:gridCol w="2276666">
                  <a:extLst>
                    <a:ext uri="{9D8B030D-6E8A-4147-A177-3AD203B41FA5}">
                      <a16:colId xmlns:a16="http://schemas.microsoft.com/office/drawing/2014/main" val="986334632"/>
                    </a:ext>
                  </a:extLst>
                </a:gridCol>
                <a:gridCol w="2276666">
                  <a:extLst>
                    <a:ext uri="{9D8B030D-6E8A-4147-A177-3AD203B41FA5}">
                      <a16:colId xmlns:a16="http://schemas.microsoft.com/office/drawing/2014/main" val="1697636301"/>
                    </a:ext>
                  </a:extLst>
                </a:gridCol>
                <a:gridCol w="2276666">
                  <a:extLst>
                    <a:ext uri="{9D8B030D-6E8A-4147-A177-3AD203B41FA5}">
                      <a16:colId xmlns:a16="http://schemas.microsoft.com/office/drawing/2014/main" val="687240382"/>
                    </a:ext>
                  </a:extLst>
                </a:gridCol>
              </a:tblGrid>
              <a:tr h="382073">
                <a:tc row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Odb</a:t>
                      </a:r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925</a:t>
                      </a:r>
                    </a:p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Období 2021–2022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Období 2023</a:t>
                      </a:r>
                      <a:endParaRPr lang="cs-CZ" sz="14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75451"/>
                  </a:ext>
                </a:extLst>
              </a:tr>
              <a:tr h="382073">
                <a:tc v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Diagnózy v sekvenci vedoucí k úmrtí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Diagnózy v sekvenci vedoucí k úmrtí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0574087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Nemoci oběhové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78,5 %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Nemoci oběhové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961120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Nemoci dýchací soustavy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31,3 %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Nemoci dýchací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34,8 %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Novotvary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Novotvary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endokrinní</a:t>
                      </a:r>
                      <a:endParaRPr lang="cs-CZ" sz="1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endokrinní</a:t>
                      </a:r>
                      <a:endParaRPr lang="cs-CZ" sz="1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433782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Diagnózy jiné (R kódy)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Diagnózy jiné (R kódy)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1598834"/>
                  </a:ext>
                </a:extLst>
              </a:tr>
            </a:tbl>
          </a:graphicData>
        </a:graphic>
      </p:graphicFrame>
      <p:graphicFrame>
        <p:nvGraphicFramePr>
          <p:cNvPr id="9" name="Tabulka 6">
            <a:extLst>
              <a:ext uri="{FF2B5EF4-FFF2-40B4-BE49-F238E27FC236}">
                <a16:creationId xmlns:a16="http://schemas.microsoft.com/office/drawing/2014/main" id="{8AE480DA-BEA5-4A5E-8CDB-B899E9C365ED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312030" y="3805359"/>
          <a:ext cx="11422770" cy="2448001"/>
        </p:xfrm>
        <a:graphic>
          <a:graphicData uri="http://schemas.openxmlformats.org/drawingml/2006/table">
            <a:tbl>
              <a:tblPr/>
              <a:tblGrid>
                <a:gridCol w="2284554">
                  <a:extLst>
                    <a:ext uri="{9D8B030D-6E8A-4147-A177-3AD203B41FA5}">
                      <a16:colId xmlns:a16="http://schemas.microsoft.com/office/drawing/2014/main" val="2954587337"/>
                    </a:ext>
                  </a:extLst>
                </a:gridCol>
                <a:gridCol w="2284554">
                  <a:extLst>
                    <a:ext uri="{9D8B030D-6E8A-4147-A177-3AD203B41FA5}">
                      <a16:colId xmlns:a16="http://schemas.microsoft.com/office/drawing/2014/main" val="3096308001"/>
                    </a:ext>
                  </a:extLst>
                </a:gridCol>
                <a:gridCol w="2284554">
                  <a:extLst>
                    <a:ext uri="{9D8B030D-6E8A-4147-A177-3AD203B41FA5}">
                      <a16:colId xmlns:a16="http://schemas.microsoft.com/office/drawing/2014/main" val="986334632"/>
                    </a:ext>
                  </a:extLst>
                </a:gridCol>
                <a:gridCol w="2284554">
                  <a:extLst>
                    <a:ext uri="{9D8B030D-6E8A-4147-A177-3AD203B41FA5}">
                      <a16:colId xmlns:a16="http://schemas.microsoft.com/office/drawing/2014/main" val="1697636301"/>
                    </a:ext>
                  </a:extLst>
                </a:gridCol>
                <a:gridCol w="2284554">
                  <a:extLst>
                    <a:ext uri="{9D8B030D-6E8A-4147-A177-3AD203B41FA5}">
                      <a16:colId xmlns:a16="http://schemas.microsoft.com/office/drawing/2014/main" val="687240382"/>
                    </a:ext>
                  </a:extLst>
                </a:gridCol>
              </a:tblGrid>
              <a:tr h="382073">
                <a:tc row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 err="1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Odb</a:t>
                      </a:r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913</a:t>
                      </a:r>
                    </a:p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Období 2021–2022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Období 2023</a:t>
                      </a:r>
                      <a:endParaRPr lang="cs-CZ" sz="1400" b="0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75451"/>
                  </a:ext>
                </a:extLst>
              </a:tr>
              <a:tr h="382073">
                <a:tc v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Diagnózy v sekvenci vedoucí k úmrtí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Diagnózy v sekvenci vedoucí k úmrtí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800" b="1" i="0" u="none" strike="noStrike" kern="1200" dirty="0"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0574087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oběhové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83,6 %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oběhové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961120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dýchací soustavy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27,8 %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dýchací soustavy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Diagnózy</a:t>
                      </a: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jiné (R kódy)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23,6 %</a:t>
                      </a:r>
                    </a:p>
                  </a:txBody>
                  <a:tcPr marL="9525" marR="9525" marT="9525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Diagnózy</a:t>
                      </a: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jiné (R kódy)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23,2 %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endokrinní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endokrinní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20,9 %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4337826"/>
                  </a:ext>
                </a:extLst>
              </a:tr>
              <a:tr h="33677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6350" marR="6350" marT="635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Nemoci nervové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Nemoci nervové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19,7 %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159883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0246552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sz="2600" dirty="0"/>
              <a:t>TOP 10 diagnóz dle smluvní odbornosti pracovišť v roce 2023: počet pacientů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76000"/>
            <a:ext cx="70198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023061D1-4654-4E03-814B-B85863F1219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47040" y="1440000"/>
          <a:ext cx="10656004" cy="3246419"/>
        </p:xfrm>
        <a:graphic>
          <a:graphicData uri="http://schemas.openxmlformats.org/drawingml/2006/table">
            <a:tbl>
              <a:tblPr firstRow="1">
                <a:tableStyleId>{9D7B26C5-4107-4FEC-AEDC-1716B250A1EF}</a:tableStyleId>
              </a:tblPr>
              <a:tblGrid>
                <a:gridCol w="732401">
                  <a:extLst>
                    <a:ext uri="{9D8B030D-6E8A-4147-A177-3AD203B41FA5}">
                      <a16:colId xmlns:a16="http://schemas.microsoft.com/office/drawing/2014/main" val="2697063894"/>
                    </a:ext>
                  </a:extLst>
                </a:gridCol>
                <a:gridCol w="3497843">
                  <a:extLst>
                    <a:ext uri="{9D8B030D-6E8A-4147-A177-3AD203B41FA5}">
                      <a16:colId xmlns:a16="http://schemas.microsoft.com/office/drawing/2014/main" val="3761511754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84712273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1965168609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640564791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590321248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1272633590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051195741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56708846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269195197"/>
                    </a:ext>
                  </a:extLst>
                </a:gridCol>
              </a:tblGrid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Diagnóza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Název dg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913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925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926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9F9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9H9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9U7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9U9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extLst>
                  <a:ext uri="{0D108BD9-81ED-4DB2-BD59-A6C34878D82A}">
                    <a16:rowId xmlns:a16="http://schemas.microsoft.com/office/drawing/2014/main" val="261833066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</a:rPr>
                        <a:t>Esenciální (primární) hypertenze</a:t>
                      </a:r>
                      <a:endParaRPr lang="pl-PL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9 212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15 309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26 836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8863571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E11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400" u="none" strike="noStrike" dirty="0">
                          <a:solidFill>
                            <a:schemeClr val="tx1"/>
                          </a:solidFill>
                          <a:effectLst/>
                        </a:rPr>
                        <a:t>Diabetes mellitus 2. typu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5 179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19 457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26 828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5116620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I25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Chronická ischemická choroba srdeční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3 633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13 568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19 633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6725548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Dorzalgie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8 639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12 778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4298060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G30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Alzheimerova nemoc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9 802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1 704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12 710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6749073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S72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Zlomenina kosti stehenní - fractura femoris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2 519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6 362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10 770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25590195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F03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it-IT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Neurčená demence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7 499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1 570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10 359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0099038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F01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Vaskulární demence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6 995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1 271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9 316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4732974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I70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Ateroskleróza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4 289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89107494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I50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Selhání srdce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2 908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7 785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25416477"/>
                  </a:ext>
                </a:extLst>
              </a:tr>
            </a:tbl>
          </a:graphicData>
        </a:graphic>
      </p:graphicFrame>
      <p:sp>
        <p:nvSpPr>
          <p:cNvPr id="12" name="TextovéPole 11">
            <a:extLst>
              <a:ext uri="{FF2B5EF4-FFF2-40B4-BE49-F238E27FC236}">
                <a16:creationId xmlns:a16="http://schemas.microsoft.com/office/drawing/2014/main" id="{9C5163D6-42F1-4593-B264-CD52868BD6E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35459" y="4860000"/>
            <a:ext cx="9357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těmito diagnózami tvořili 40 % všech pacientů v roce 2023 na vybraných pracovištích</a:t>
            </a:r>
          </a:p>
        </p:txBody>
      </p:sp>
    </p:spTree>
    <p:extLst>
      <p:ext uri="{BB962C8B-B14F-4D97-AF65-F5344CB8AC3E}">
        <p14:creationId xmlns:p14="http://schemas.microsoft.com/office/powerpoint/2010/main" val="196636177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1" y="160257"/>
            <a:ext cx="11758988" cy="523137"/>
          </a:xfrm>
        </p:spPr>
        <p:txBody>
          <a:bodyPr/>
          <a:lstStyle/>
          <a:p>
            <a:r>
              <a:rPr lang="cs-CZ" dirty="0"/>
              <a:t>Nemoci oběhové soustavy dle MKN-10 dle odborností v roce 2023: </a:t>
            </a:r>
            <a:br>
              <a:rPr lang="cs-CZ" dirty="0"/>
            </a:br>
            <a:r>
              <a:rPr lang="cs-CZ" dirty="0"/>
              <a:t>počet pacientů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936000"/>
            <a:ext cx="70198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023061D1-4654-4E03-814B-B85863F1219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246002" y="1439504"/>
          <a:ext cx="11699995" cy="3590347"/>
        </p:xfrm>
        <a:graphic>
          <a:graphicData uri="http://schemas.openxmlformats.org/drawingml/2006/table">
            <a:tbl>
              <a:tblPr firstRow="1">
                <a:tableStyleId>{9D7B26C5-4107-4FEC-AEDC-1716B250A1EF}</a:tableStyleId>
              </a:tblPr>
              <a:tblGrid>
                <a:gridCol w="804152">
                  <a:extLst>
                    <a:ext uri="{9D8B030D-6E8A-4147-A177-3AD203B41FA5}">
                      <a16:colId xmlns:a16="http://schemas.microsoft.com/office/drawing/2014/main" val="2697063894"/>
                    </a:ext>
                  </a:extLst>
                </a:gridCol>
                <a:gridCol w="4051419">
                  <a:extLst>
                    <a:ext uri="{9D8B030D-6E8A-4147-A177-3AD203B41FA5}">
                      <a16:colId xmlns:a16="http://schemas.microsoft.com/office/drawing/2014/main" val="3761511754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484712273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1965168609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640564791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590321248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1272633590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4051195741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456708846"/>
                    </a:ext>
                  </a:extLst>
                </a:gridCol>
                <a:gridCol w="855553">
                  <a:extLst>
                    <a:ext uri="{9D8B030D-6E8A-4147-A177-3AD203B41FA5}">
                      <a16:colId xmlns:a16="http://schemas.microsoft.com/office/drawing/2014/main" val="4269195197"/>
                    </a:ext>
                  </a:extLst>
                </a:gridCol>
              </a:tblGrid>
              <a:tr h="639057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Skupina diagnóz 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Název skupiny diagnóz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913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925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926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9F9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9H9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9U7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9U9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extLst>
                  <a:ext uri="{0D108BD9-81ED-4DB2-BD59-A6C34878D82A}">
                    <a16:rowId xmlns:a16="http://schemas.microsoft.com/office/drawing/2014/main" val="261833066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I10-I15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r>
                        <a:rPr lang="cs-CZ" sz="1400" b="0" i="0" u="non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Hypertenzní nemoci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16 213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28 138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8863571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I20-I25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Ischemické nemoci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13 979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20 402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5116620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I60-I69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7 274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1 647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20 402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6725548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I30-I52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 formy srdečního onemocnění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8 901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1 042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17 092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4298060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I70-I79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tepen‚ tepének a vlásečnic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4 752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9 435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6749073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I80-I89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žil‚ mízních cév a mízních uzlin nezařazené jinde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8 415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25590195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I26-I28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Kardiopulmonální nemoc a nemoci plicního oběhu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0099038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I95-I99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Jiná a neurčená onemocnění oběhové soustavy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4732974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I05-I09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revmatické choroby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89107494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I00-I02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revmatická horečka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25416477"/>
                  </a:ext>
                </a:extLst>
              </a:tr>
            </a:tbl>
          </a:graphicData>
        </a:graphic>
      </p:graphicFrame>
      <p:sp>
        <p:nvSpPr>
          <p:cNvPr id="12" name="TextovéPole 11">
            <a:extLst>
              <a:ext uri="{FF2B5EF4-FFF2-40B4-BE49-F238E27FC236}">
                <a16:creationId xmlns:a16="http://schemas.microsoft.com/office/drawing/2014/main" id="{9C5163D6-42F1-4593-B264-CD52868BD6E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34000" y="5220000"/>
            <a:ext cx="9357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těmito diagnózami tvořili 29 % všech pacientů v roce 2023 na vybraných pracovištích</a:t>
            </a:r>
          </a:p>
        </p:txBody>
      </p:sp>
    </p:spTree>
    <p:extLst>
      <p:ext uri="{BB962C8B-B14F-4D97-AF65-F5344CB8AC3E}">
        <p14:creationId xmlns:p14="http://schemas.microsoft.com/office/powerpoint/2010/main" val="1775013944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TOP 15 kardiovaskulárních diagnóz dle odborností v roce 2023: </a:t>
            </a:r>
            <a:br>
              <a:rPr lang="cs-CZ" dirty="0"/>
            </a:br>
            <a:r>
              <a:rPr lang="cs-CZ" dirty="0"/>
              <a:t>počet pacientů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44C58FA6-C8EC-A778-CF90-E52D04CCDC9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936000"/>
            <a:ext cx="701987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023061D1-4654-4E03-814B-B85863F1219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18164" y="1332000"/>
          <a:ext cx="10656004" cy="4857727"/>
        </p:xfrm>
        <a:graphic>
          <a:graphicData uri="http://schemas.openxmlformats.org/drawingml/2006/table">
            <a:tbl>
              <a:tblPr firstRow="1">
                <a:tableStyleId>{9D7B26C5-4107-4FEC-AEDC-1716B250A1EF}</a:tableStyleId>
              </a:tblPr>
              <a:tblGrid>
                <a:gridCol w="732401">
                  <a:extLst>
                    <a:ext uri="{9D8B030D-6E8A-4147-A177-3AD203B41FA5}">
                      <a16:colId xmlns:a16="http://schemas.microsoft.com/office/drawing/2014/main" val="2697063894"/>
                    </a:ext>
                  </a:extLst>
                </a:gridCol>
                <a:gridCol w="3497843">
                  <a:extLst>
                    <a:ext uri="{9D8B030D-6E8A-4147-A177-3AD203B41FA5}">
                      <a16:colId xmlns:a16="http://schemas.microsoft.com/office/drawing/2014/main" val="3761511754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84712273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1965168609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640564791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590321248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1272633590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051195741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56708846"/>
                    </a:ext>
                  </a:extLst>
                </a:gridCol>
                <a:gridCol w="803220">
                  <a:extLst>
                    <a:ext uri="{9D8B030D-6E8A-4147-A177-3AD203B41FA5}">
                      <a16:colId xmlns:a16="http://schemas.microsoft.com/office/drawing/2014/main" val="4269195197"/>
                    </a:ext>
                  </a:extLst>
                </a:gridCol>
              </a:tblGrid>
              <a:tr h="295129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Diagnóza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</a:rPr>
                        <a:t>Název dg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913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925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926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9F9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9H9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9U7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9U9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Celkem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072" marR="4072" marT="4072" marB="0" anchor="ctr"/>
                </a:tc>
                <a:extLst>
                  <a:ext uri="{0D108BD9-81ED-4DB2-BD59-A6C34878D82A}">
                    <a16:rowId xmlns:a16="http://schemas.microsoft.com/office/drawing/2014/main" val="261833066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Esenciální (primární) hypertenze</a:t>
                      </a:r>
                      <a:endParaRPr lang="pl-PL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9 212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15 309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26 836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88635719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400" u="none" strike="noStrike" dirty="0">
                          <a:effectLst/>
                          <a:latin typeface="+mn-lt"/>
                        </a:rPr>
                        <a:t>Chronická ischemická choroba srdeční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13 568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19 633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55116620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Ateroskleróza</a:t>
                      </a:r>
                      <a:endParaRPr lang="it-IT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2 597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8 714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6725548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I50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Selhání srdce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3 115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7 785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4298060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Fibrilace a </a:t>
                      </a:r>
                      <a:r>
                        <a:rPr lang="cs-CZ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flutter</a:t>
                      </a: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síní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1 489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4 875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7 426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6749073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Mozkový infarkt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2 504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6 999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25590195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it-IT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Žilní městky [varices] dolních končetin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6 181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0099038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Následky cévních nemocí mozku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1 310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4 658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47329742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Jiná cévní onemocnění mozku</a:t>
                      </a: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4 440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89107494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Cévní mozková příhoda (mrtvice) neurčená jako krvácení nebo infarkt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1 699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3 194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2541647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Plicní embolie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1 179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03858023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Zánět žil – flebitida a tromboflebitida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33073521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Postižení srdce při hypertenzi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8467697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Intracerebrální</a:t>
                      </a:r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(</a:t>
                      </a:r>
                      <a:r>
                        <a:rPr lang="cs-CZ" sz="14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nitromozkové</a:t>
                      </a:r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) krvácení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4072" marR="4072" marT="4072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26836511"/>
                  </a:ext>
                </a:extLst>
              </a:tr>
              <a:tr h="29512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Jiné srdeční arytmie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13620809"/>
                  </a:ext>
                </a:extLst>
              </a:tr>
            </a:tbl>
          </a:graphicData>
        </a:graphic>
      </p:graphicFrame>
      <p:sp>
        <p:nvSpPr>
          <p:cNvPr id="12" name="TextovéPole 11">
            <a:extLst>
              <a:ext uri="{FF2B5EF4-FFF2-40B4-BE49-F238E27FC236}">
                <a16:creationId xmlns:a16="http://schemas.microsoft.com/office/drawing/2014/main" id="{9C5163D6-42F1-4593-B264-CD52868BD6E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34000" y="6300000"/>
            <a:ext cx="93573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těmito diagnózami tvořili 28 % všech pacientů v roce 2023 na vybraných pracovištích</a:t>
            </a:r>
          </a:p>
        </p:txBody>
      </p:sp>
    </p:spTree>
    <p:extLst>
      <p:ext uri="{BB962C8B-B14F-4D97-AF65-F5344CB8AC3E}">
        <p14:creationId xmlns:p14="http://schemas.microsoft.com/office/powerpoint/2010/main" val="3340207535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Domácí péče </a:t>
            </a:r>
            <a:r>
              <a:rPr lang="en-US" dirty="0"/>
              <a:t>v ČR</a:t>
            </a:r>
            <a:r>
              <a:rPr lang="cs-CZ" dirty="0"/>
              <a:t> u pacientů se závažným kardiovaskulárním onemocněním </a:t>
            </a:r>
            <a:endParaRPr lang="en-US" dirty="0"/>
          </a:p>
        </p:txBody>
      </p:sp>
      <p:graphicFrame>
        <p:nvGraphicFramePr>
          <p:cNvPr id="64" name="Tabulka 6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57133" y="674164"/>
          <a:ext cx="7421444" cy="3778222"/>
        </p:xfrm>
        <a:graphic>
          <a:graphicData uri="http://schemas.openxmlformats.org/drawingml/2006/table">
            <a:tbl>
              <a:tblPr/>
              <a:tblGrid>
                <a:gridCol w="1542005">
                  <a:extLst>
                    <a:ext uri="{9D8B030D-6E8A-4147-A177-3AD203B41FA5}">
                      <a16:colId xmlns:a16="http://schemas.microsoft.com/office/drawing/2014/main" val="2661056440"/>
                    </a:ext>
                  </a:extLst>
                </a:gridCol>
                <a:gridCol w="569232">
                  <a:extLst>
                    <a:ext uri="{9D8B030D-6E8A-4147-A177-3AD203B41FA5}">
                      <a16:colId xmlns:a16="http://schemas.microsoft.com/office/drawing/2014/main" val="2613457464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1876203265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3236280784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1600830225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2263765394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1775833085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2194437736"/>
                    </a:ext>
                  </a:extLst>
                </a:gridCol>
                <a:gridCol w="758601">
                  <a:extLst>
                    <a:ext uri="{9D8B030D-6E8A-4147-A177-3AD203B41FA5}">
                      <a16:colId xmlns:a16="http://schemas.microsoft.com/office/drawing/2014/main" val="1282102711"/>
                    </a:ext>
                  </a:extLst>
                </a:gridCol>
              </a:tblGrid>
              <a:tr h="426023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REGION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8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Počet pacientů jimž byla vykázána zdravotní</a:t>
                      </a:r>
                      <a:r>
                        <a:rPr lang="cs-CZ" sz="14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péče na odbornost 925</a:t>
                      </a:r>
                    </a:p>
                    <a:p>
                      <a:pPr algn="ctr" fontAlgn="b"/>
                      <a:r>
                        <a:rPr lang="cs-CZ" sz="14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/100 tis. obyv.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227472"/>
                  </a:ext>
                </a:extLst>
              </a:tr>
              <a:tr h="17444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b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2023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319795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Hlavní město Praha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7545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Středočeský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Jihočeský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Plzeňský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344303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Karlovarský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466921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Ústecký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807966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Liberecký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5898327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Královéhradecký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270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7885937"/>
                  </a:ext>
                </a:extLst>
              </a:tr>
              <a:tr h="1664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Pardubický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243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7942648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Kraj Vysočina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83083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Jihomoravský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18826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Olomoucký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8039464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Zlínský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887515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Moravskoslezský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5692918"/>
                  </a:ext>
                </a:extLst>
              </a:tr>
            </a:tbl>
          </a:graphicData>
        </a:graphic>
      </p:graphicFrame>
      <p:sp>
        <p:nvSpPr>
          <p:cNvPr id="120" name="TextovéPole 118"/>
          <p:cNvSpPr txBox="1"/>
          <p:nvPr/>
        </p:nvSpPr>
        <p:spPr>
          <a:xfrm>
            <a:off x="257558" y="4610994"/>
            <a:ext cx="84138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Nárůst počtu pacientů odbornosti 925, jejichž péče je hrazená zdravotní pojišťovnou</a:t>
            </a:r>
          </a:p>
        </p:txBody>
      </p:sp>
      <p:sp>
        <p:nvSpPr>
          <p:cNvPr id="22" name="TextovéPole 203">
            <a:extLst>
              <a:ext uri="{FF2B5EF4-FFF2-40B4-BE49-F238E27FC236}">
                <a16:creationId xmlns:a16="http://schemas.microsoft.com/office/drawing/2014/main" id="{5AE92251-250E-44C1-A3CC-5D7142A5992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65196" y="4932257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2016</a:t>
            </a:r>
          </a:p>
        </p:txBody>
      </p:sp>
      <p:sp>
        <p:nvSpPr>
          <p:cNvPr id="23" name="TextovéPole 203">
            <a:extLst>
              <a:ext uri="{FF2B5EF4-FFF2-40B4-BE49-F238E27FC236}">
                <a16:creationId xmlns:a16="http://schemas.microsoft.com/office/drawing/2014/main" id="{305CA704-0D85-4C76-9AB8-91113A050292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296696" y="494638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2017</a:t>
            </a:r>
          </a:p>
        </p:txBody>
      </p:sp>
      <p:sp>
        <p:nvSpPr>
          <p:cNvPr id="24" name="TextovéPole 203">
            <a:extLst>
              <a:ext uri="{FF2B5EF4-FFF2-40B4-BE49-F238E27FC236}">
                <a16:creationId xmlns:a16="http://schemas.microsoft.com/office/drawing/2014/main" id="{F1E70F69-9F87-44A4-B0CB-AC949A2D9FA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224207" y="4907149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2018</a:t>
            </a:r>
          </a:p>
        </p:txBody>
      </p:sp>
      <p:sp>
        <p:nvSpPr>
          <p:cNvPr id="25" name="TextovéPole 203">
            <a:extLst>
              <a:ext uri="{FF2B5EF4-FFF2-40B4-BE49-F238E27FC236}">
                <a16:creationId xmlns:a16="http://schemas.microsoft.com/office/drawing/2014/main" id="{645657B7-B938-43FD-A520-02EAE37D9212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105170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2019</a:t>
            </a:r>
          </a:p>
        </p:txBody>
      </p:sp>
      <p:sp>
        <p:nvSpPr>
          <p:cNvPr id="32" name="TextovéPole 203">
            <a:extLst>
              <a:ext uri="{FF2B5EF4-FFF2-40B4-BE49-F238E27FC236}">
                <a16:creationId xmlns:a16="http://schemas.microsoft.com/office/drawing/2014/main" id="{37960287-219C-4B18-BFAC-6323FC32D99B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77294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2020</a:t>
            </a:r>
          </a:p>
        </p:txBody>
      </p:sp>
      <p:sp>
        <p:nvSpPr>
          <p:cNvPr id="33" name="TextovéPole 203">
            <a:extLst>
              <a:ext uri="{FF2B5EF4-FFF2-40B4-BE49-F238E27FC236}">
                <a16:creationId xmlns:a16="http://schemas.microsoft.com/office/drawing/2014/main" id="{95CEBA12-0FF6-40D1-91AA-7D814638910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0002169" y="491137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2021</a:t>
            </a:r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59BB8668-D58B-9D91-9248-4C74419F77A0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151511" y="5266728"/>
            <a:ext cx="2314092" cy="1440000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93BB4BAB-6064-99A3-2ED2-40A211151105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19"/>
          <a:srcRect l="5907"/>
          <a:stretch/>
        </p:blipFill>
        <p:spPr>
          <a:xfrm>
            <a:off x="2310608" y="5331612"/>
            <a:ext cx="2177396" cy="1440000"/>
          </a:xfrm>
          <a:prstGeom prst="rect">
            <a:avLst/>
          </a:prstGeom>
        </p:spPr>
      </p:pic>
      <p:pic>
        <p:nvPicPr>
          <p:cNvPr id="12" name="Obrázek 11">
            <a:extLst>
              <a:ext uri="{FF2B5EF4-FFF2-40B4-BE49-F238E27FC236}">
                <a16:creationId xmlns:a16="http://schemas.microsoft.com/office/drawing/2014/main" id="{17AB0720-AFAE-DEA6-FC5E-A8EF25AFC222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20"/>
          <a:srcRect l="8341"/>
          <a:stretch/>
        </p:blipFill>
        <p:spPr>
          <a:xfrm>
            <a:off x="4393923" y="5329702"/>
            <a:ext cx="2121082" cy="1440000"/>
          </a:xfrm>
          <a:prstGeom prst="rect">
            <a:avLst/>
          </a:prstGeom>
        </p:spPr>
      </p:pic>
      <p:pic>
        <p:nvPicPr>
          <p:cNvPr id="16" name="Obrázek 15">
            <a:extLst>
              <a:ext uri="{FF2B5EF4-FFF2-40B4-BE49-F238E27FC236}">
                <a16:creationId xmlns:a16="http://schemas.microsoft.com/office/drawing/2014/main" id="{3CB40D7A-BB9C-3622-A3FB-6BF3541A5829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 rotWithShape="1">
          <a:blip r:embed="rId20"/>
          <a:srcRect l="8341"/>
          <a:stretch/>
        </p:blipFill>
        <p:spPr>
          <a:xfrm>
            <a:off x="6343418" y="5329702"/>
            <a:ext cx="2121083" cy="1440000"/>
          </a:xfrm>
          <a:prstGeom prst="rect">
            <a:avLst/>
          </a:prstGeom>
        </p:spPr>
      </p:pic>
      <p:pic>
        <p:nvPicPr>
          <p:cNvPr id="20" name="Obrázek 19">
            <a:extLst>
              <a:ext uri="{FF2B5EF4-FFF2-40B4-BE49-F238E27FC236}">
                <a16:creationId xmlns:a16="http://schemas.microsoft.com/office/drawing/2014/main" id="{64230436-F942-E229-191C-333335D7EB4F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 rotWithShape="1">
          <a:blip r:embed="rId21"/>
          <a:srcRect l="8341"/>
          <a:stretch/>
        </p:blipFill>
        <p:spPr>
          <a:xfrm>
            <a:off x="8323510" y="5393715"/>
            <a:ext cx="2121085" cy="1440000"/>
          </a:xfrm>
          <a:prstGeom prst="rect">
            <a:avLst/>
          </a:prstGeom>
        </p:spPr>
      </p:pic>
      <p:pic>
        <p:nvPicPr>
          <p:cNvPr id="26" name="Obrázek 25">
            <a:extLst>
              <a:ext uri="{FF2B5EF4-FFF2-40B4-BE49-F238E27FC236}">
                <a16:creationId xmlns:a16="http://schemas.microsoft.com/office/drawing/2014/main" id="{F7E58B4E-D26E-5411-5D5E-5BF1E279525A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21"/>
          <a:srcRect l="8341" r="8733"/>
          <a:stretch/>
        </p:blipFill>
        <p:spPr>
          <a:xfrm>
            <a:off x="10273006" y="5385517"/>
            <a:ext cx="1918994" cy="1440000"/>
          </a:xfrm>
          <a:prstGeom prst="rect">
            <a:avLst/>
          </a:prstGeom>
        </p:spPr>
      </p:pic>
      <p:sp>
        <p:nvSpPr>
          <p:cNvPr id="7" name="TextovéPole 203">
            <a:extLst>
              <a:ext uri="{FF2B5EF4-FFF2-40B4-BE49-F238E27FC236}">
                <a16:creationId xmlns:a16="http://schemas.microsoft.com/office/drawing/2014/main" id="{D9CA2F42-CD8C-67C1-19F5-3BB7DB73D89A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8077294" y="2849789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2022</a:t>
            </a:r>
          </a:p>
        </p:txBody>
      </p:sp>
      <p:sp>
        <p:nvSpPr>
          <p:cNvPr id="10" name="TextovéPole 203">
            <a:extLst>
              <a:ext uri="{FF2B5EF4-FFF2-40B4-BE49-F238E27FC236}">
                <a16:creationId xmlns:a16="http://schemas.microsoft.com/office/drawing/2014/main" id="{DE1DC9C2-0C18-8AF6-9310-324F1256C33D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8031596" y="989416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2023</a:t>
            </a:r>
          </a:p>
        </p:txBody>
      </p:sp>
      <p:pic>
        <p:nvPicPr>
          <p:cNvPr id="13" name="Obrázek 12">
            <a:extLst>
              <a:ext uri="{FF2B5EF4-FFF2-40B4-BE49-F238E27FC236}">
                <a16:creationId xmlns:a16="http://schemas.microsoft.com/office/drawing/2014/main" id="{C1B52014-8432-EBFC-E0E0-2B57CC43259C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8599134" y="1085297"/>
            <a:ext cx="2549052" cy="1543192"/>
          </a:xfrm>
          <a:prstGeom prst="rect">
            <a:avLst/>
          </a:prstGeom>
        </p:spPr>
      </p:pic>
      <p:pic>
        <p:nvPicPr>
          <p:cNvPr id="40" name="Obrázek 39">
            <a:extLst>
              <a:ext uri="{FF2B5EF4-FFF2-40B4-BE49-F238E27FC236}">
                <a16:creationId xmlns:a16="http://schemas.microsoft.com/office/drawing/2014/main" id="{13ADBF2E-DDFB-211C-2886-1EC99C13BC12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8599134" y="3030608"/>
            <a:ext cx="2549053" cy="1543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761025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214 602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110 095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102 878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97 379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88 807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134 124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198 788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1 748 865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71 417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79 952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84 581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219 775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202 956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91 687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40 989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/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I10 Primární hypertenze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6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I25 </a:t>
            </a:r>
            <a:r>
              <a:rPr lang="pl-PL" sz="1600" b="1" dirty="0">
                <a:solidFill>
                  <a:srgbClr val="000000"/>
                </a:solidFill>
              </a:rPr>
              <a:t>Chronická ischemická choroba srdeční</a:t>
            </a:r>
            <a:endParaRPr lang="cs-CZ" sz="1600" b="1" dirty="0">
              <a:solidFill>
                <a:srgbClr val="000000"/>
              </a:solidFill>
            </a:endParaRPr>
          </a:p>
        </p:txBody>
      </p:sp>
      <p:sp>
        <p:nvSpPr>
          <p:cNvPr id="24" name="Rectangle 23"/>
          <p:cNvSpPr/>
          <p:nvPr>
            <p:custDataLst>
              <p:tags r:id="rId7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47 757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10 782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52 705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21 397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27 770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358 006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16 959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39 345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14 168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43 169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18 924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14 844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15 323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16 690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8F3534B0-CC20-48F3-CF1A-3FA5DEAAA0A8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FD7B3F29-CF40-0B19-5B86-52C24C33A120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3095028980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1" y="160257"/>
            <a:ext cx="12227558" cy="523137"/>
          </a:xfrm>
        </p:spPr>
        <p:txBody>
          <a:bodyPr>
            <a:noAutofit/>
          </a:bodyPr>
          <a:lstStyle/>
          <a:p>
            <a:r>
              <a:rPr lang="cs-CZ" sz="2000" dirty="0"/>
              <a:t>Sestra u poskytovatelů zdravotně sociálních služeb: pacienti se závažným kardiovaskulárním onemocněním </a:t>
            </a:r>
            <a:endParaRPr lang="en-US" sz="2000" dirty="0"/>
          </a:p>
        </p:txBody>
      </p:sp>
      <p:graphicFrame>
        <p:nvGraphicFramePr>
          <p:cNvPr id="64" name="Tabulka 6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19320" y="642137"/>
          <a:ext cx="7809774" cy="3981640"/>
        </p:xfrm>
        <a:graphic>
          <a:graphicData uri="http://schemas.openxmlformats.org/drawingml/2006/table">
            <a:tbl>
              <a:tblPr/>
              <a:tblGrid>
                <a:gridCol w="1641166">
                  <a:extLst>
                    <a:ext uri="{9D8B030D-6E8A-4147-A177-3AD203B41FA5}">
                      <a16:colId xmlns:a16="http://schemas.microsoft.com/office/drawing/2014/main" val="2661056440"/>
                    </a:ext>
                  </a:extLst>
                </a:gridCol>
                <a:gridCol w="580543">
                  <a:extLst>
                    <a:ext uri="{9D8B030D-6E8A-4147-A177-3AD203B41FA5}">
                      <a16:colId xmlns:a16="http://schemas.microsoft.com/office/drawing/2014/main" val="2613457464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1876203265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3236280784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1600830225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2263765394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1775833085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2074698991"/>
                    </a:ext>
                  </a:extLst>
                </a:gridCol>
                <a:gridCol w="798295">
                  <a:extLst>
                    <a:ext uri="{9D8B030D-6E8A-4147-A177-3AD203B41FA5}">
                      <a16:colId xmlns:a16="http://schemas.microsoft.com/office/drawing/2014/main" val="2361933793"/>
                    </a:ext>
                  </a:extLst>
                </a:gridCol>
              </a:tblGrid>
              <a:tr h="638678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REGION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8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Počet pacientů jimž byla vykázána zdravotní</a:t>
                      </a:r>
                      <a:r>
                        <a:rPr lang="cs-CZ" sz="14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péče na odbornost 913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/100 tis. obyv.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227472"/>
                  </a:ext>
                </a:extLst>
              </a:tr>
              <a:tr h="21871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b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2023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319795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Hlavní město Praha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75451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Středočeský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Jihočeský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Plzeňský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3443031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Karlovarský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4669211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Ústecký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807966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Liberecký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5898327"/>
                  </a:ext>
                </a:extLst>
              </a:tr>
              <a:tr h="2230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Královéhradecký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7885937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Pardubický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7942648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Kraj Vysočina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83083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Jihomoravský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188261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Olomoucký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8039464"/>
                  </a:ext>
                </a:extLst>
              </a:tr>
              <a:tr h="2187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Zlínský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128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887515"/>
                  </a:ext>
                </a:extLst>
              </a:tr>
              <a:tr h="2230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Moravskoslezský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5692918"/>
                  </a:ext>
                </a:extLst>
              </a:tr>
            </a:tbl>
          </a:graphicData>
        </a:graphic>
      </p:graphicFrame>
      <p:sp>
        <p:nvSpPr>
          <p:cNvPr id="120" name="TextovéPole 118"/>
          <p:cNvSpPr txBox="1"/>
          <p:nvPr/>
        </p:nvSpPr>
        <p:spPr>
          <a:xfrm>
            <a:off x="257558" y="4610994"/>
            <a:ext cx="84138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Nárůst počtu pacientů odbornosti 913, jejichž péče je hrazená zdravotní pojišťovnou</a:t>
            </a:r>
          </a:p>
        </p:txBody>
      </p:sp>
      <p:sp>
        <p:nvSpPr>
          <p:cNvPr id="177" name="AutoShape 5"/>
          <p:cNvSpPr>
            <a:spLocks noChangeAspect="1" noChangeArrowheads="1" noTextEdit="1"/>
          </p:cNvSpPr>
          <p:nvPr/>
        </p:nvSpPr>
        <p:spPr bwMode="auto">
          <a:xfrm>
            <a:off x="9201084" y="4801698"/>
            <a:ext cx="2942130" cy="19274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0" name="TextovéPole 203">
            <a:extLst>
              <a:ext uri="{FF2B5EF4-FFF2-40B4-BE49-F238E27FC236}">
                <a16:creationId xmlns:a16="http://schemas.microsoft.com/office/drawing/2014/main" id="{08290C49-72B0-4398-AF26-ADB6FE791B1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65196" y="4932257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2016</a:t>
            </a:r>
          </a:p>
        </p:txBody>
      </p:sp>
      <p:sp>
        <p:nvSpPr>
          <p:cNvPr id="118" name="TextovéPole 203">
            <a:extLst>
              <a:ext uri="{FF2B5EF4-FFF2-40B4-BE49-F238E27FC236}">
                <a16:creationId xmlns:a16="http://schemas.microsoft.com/office/drawing/2014/main" id="{8E5266E8-F50E-4952-A03D-FB42CFE5BE7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296696" y="494638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2017</a:t>
            </a:r>
          </a:p>
        </p:txBody>
      </p:sp>
      <p:sp>
        <p:nvSpPr>
          <p:cNvPr id="209" name="TextovéPole 203">
            <a:extLst>
              <a:ext uri="{FF2B5EF4-FFF2-40B4-BE49-F238E27FC236}">
                <a16:creationId xmlns:a16="http://schemas.microsoft.com/office/drawing/2014/main" id="{2BDD89E3-A01A-44B0-9E2D-064C75064A9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224207" y="4907149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2018</a:t>
            </a:r>
          </a:p>
        </p:txBody>
      </p:sp>
      <p:sp>
        <p:nvSpPr>
          <p:cNvPr id="227" name="TextovéPole 203">
            <a:extLst>
              <a:ext uri="{FF2B5EF4-FFF2-40B4-BE49-F238E27FC236}">
                <a16:creationId xmlns:a16="http://schemas.microsoft.com/office/drawing/2014/main" id="{0F3F3586-82A5-4180-B794-CDBD1323569A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105170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2019</a:t>
            </a:r>
          </a:p>
        </p:txBody>
      </p:sp>
      <p:sp>
        <p:nvSpPr>
          <p:cNvPr id="245" name="TextovéPole 203">
            <a:extLst>
              <a:ext uri="{FF2B5EF4-FFF2-40B4-BE49-F238E27FC236}">
                <a16:creationId xmlns:a16="http://schemas.microsoft.com/office/drawing/2014/main" id="{F0AF4F4E-1378-457C-9970-B1B96948685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77294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2020</a:t>
            </a:r>
          </a:p>
        </p:txBody>
      </p:sp>
      <p:sp>
        <p:nvSpPr>
          <p:cNvPr id="27" name="TextovéPole 203">
            <a:extLst>
              <a:ext uri="{FF2B5EF4-FFF2-40B4-BE49-F238E27FC236}">
                <a16:creationId xmlns:a16="http://schemas.microsoft.com/office/drawing/2014/main" id="{B7BCE8BD-B46E-4A37-8655-C51740ADDA27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0002169" y="491137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2021</a:t>
            </a:r>
          </a:p>
        </p:txBody>
      </p:sp>
      <p:pic>
        <p:nvPicPr>
          <p:cNvPr id="8" name="Obrázek 7">
            <a:extLst>
              <a:ext uri="{FF2B5EF4-FFF2-40B4-BE49-F238E27FC236}">
                <a16:creationId xmlns:a16="http://schemas.microsoft.com/office/drawing/2014/main" id="{74BB6B5B-D2B7-AE5E-7702-347F3C342005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180000" y="5310000"/>
            <a:ext cx="2314092" cy="1440000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DAA24C42-920A-2181-BF73-C21A55902788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20"/>
          <a:srcRect l="5907"/>
          <a:stretch/>
        </p:blipFill>
        <p:spPr>
          <a:xfrm>
            <a:off x="2296696" y="5310000"/>
            <a:ext cx="2177396" cy="1440000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3B870916-85EC-65D0-CF0D-4271FA0FC3DC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21"/>
          <a:srcRect l="7891"/>
          <a:stretch/>
        </p:blipFill>
        <p:spPr>
          <a:xfrm>
            <a:off x="4322617" y="5310000"/>
            <a:ext cx="2131473" cy="1440000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10696EC5-1466-EEEE-F836-FFC043892E12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 rotWithShape="1">
          <a:blip r:embed="rId22"/>
          <a:srcRect l="5907"/>
          <a:stretch/>
        </p:blipFill>
        <p:spPr>
          <a:xfrm>
            <a:off x="6256694" y="5310000"/>
            <a:ext cx="2177397" cy="1440000"/>
          </a:xfrm>
          <a:prstGeom prst="rect">
            <a:avLst/>
          </a:prstGeom>
        </p:spPr>
      </p:pic>
      <p:pic>
        <p:nvPicPr>
          <p:cNvPr id="17" name="Obrázek 16">
            <a:extLst>
              <a:ext uri="{FF2B5EF4-FFF2-40B4-BE49-F238E27FC236}">
                <a16:creationId xmlns:a16="http://schemas.microsoft.com/office/drawing/2014/main" id="{259DF1B6-E910-BC94-7877-F498672E47E6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 rotWithShape="1">
          <a:blip r:embed="rId23"/>
          <a:srcRect l="5907"/>
          <a:stretch/>
        </p:blipFill>
        <p:spPr>
          <a:xfrm>
            <a:off x="8236692" y="5310000"/>
            <a:ext cx="2177400" cy="1440000"/>
          </a:xfrm>
          <a:prstGeom prst="rect">
            <a:avLst/>
          </a:prstGeom>
          <a:solidFill>
            <a:srgbClr val="73B2D8"/>
          </a:solidFill>
        </p:spPr>
      </p:pic>
      <p:pic>
        <p:nvPicPr>
          <p:cNvPr id="19" name="Obrázek 18">
            <a:extLst>
              <a:ext uri="{FF2B5EF4-FFF2-40B4-BE49-F238E27FC236}">
                <a16:creationId xmlns:a16="http://schemas.microsoft.com/office/drawing/2014/main" id="{39566E8B-5A7C-C3BB-8C95-7FDBC7EEB5F8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24"/>
          <a:srcRect l="5907" r="8733"/>
          <a:stretch/>
        </p:blipFill>
        <p:spPr>
          <a:xfrm>
            <a:off x="10216692" y="5344153"/>
            <a:ext cx="1975308" cy="1440000"/>
          </a:xfrm>
          <a:prstGeom prst="rect">
            <a:avLst/>
          </a:prstGeom>
        </p:spPr>
      </p:pic>
      <p:sp>
        <p:nvSpPr>
          <p:cNvPr id="5" name="TextovéPole 203">
            <a:extLst>
              <a:ext uri="{FF2B5EF4-FFF2-40B4-BE49-F238E27FC236}">
                <a16:creationId xmlns:a16="http://schemas.microsoft.com/office/drawing/2014/main" id="{2EF244FE-FD37-A61B-66FC-62A3A3C94003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8224986" y="2829289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2022</a:t>
            </a:r>
          </a:p>
        </p:txBody>
      </p:sp>
      <p:sp>
        <p:nvSpPr>
          <p:cNvPr id="6" name="TextovéPole 203">
            <a:extLst>
              <a:ext uri="{FF2B5EF4-FFF2-40B4-BE49-F238E27FC236}">
                <a16:creationId xmlns:a16="http://schemas.microsoft.com/office/drawing/2014/main" id="{83CF44E7-6FC8-A910-8E58-888024100EC2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8147697" y="106836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2023</a:t>
            </a:r>
          </a:p>
        </p:txBody>
      </p:sp>
      <p:pic>
        <p:nvPicPr>
          <p:cNvPr id="29" name="Obrázek 28">
            <a:extLst>
              <a:ext uri="{FF2B5EF4-FFF2-40B4-BE49-F238E27FC236}">
                <a16:creationId xmlns:a16="http://schemas.microsoft.com/office/drawing/2014/main" id="{7076E2ED-4ECF-F3EE-CC45-72C978C29009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665152" y="1211315"/>
            <a:ext cx="2638361" cy="1597259"/>
          </a:xfrm>
          <a:prstGeom prst="rect">
            <a:avLst/>
          </a:prstGeom>
        </p:spPr>
      </p:pic>
      <p:pic>
        <p:nvPicPr>
          <p:cNvPr id="30" name="Obrázek 29">
            <a:extLst>
              <a:ext uri="{FF2B5EF4-FFF2-40B4-BE49-F238E27FC236}">
                <a16:creationId xmlns:a16="http://schemas.microsoft.com/office/drawing/2014/main" id="{AFD111BB-3937-D2FE-7C9D-3585B1922703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683104" y="3109963"/>
            <a:ext cx="2638361" cy="15972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4522052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47">
            <a:extLst>
              <a:ext uri="{FF2B5EF4-FFF2-40B4-BE49-F238E27FC236}">
                <a16:creationId xmlns:a16="http://schemas.microsoft.com/office/drawing/2014/main" id="{E000DC70-0626-3C46-B4F3-9EF203BAB20A}"/>
              </a:ext>
            </a:extLst>
          </p:cNvPr>
          <p:cNvSpPr txBox="1"/>
          <p:nvPr/>
        </p:nvSpPr>
        <p:spPr>
          <a:xfrm>
            <a:off x="7054840" y="4746818"/>
            <a:ext cx="1752396" cy="738664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Nežádoucí trajektorie za péčí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závěru života: 46</a:t>
            </a:r>
            <a:r>
              <a:rPr kumimoji="0" lang="cs-CZ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36" name="TextBox 5">
            <a:extLst>
              <a:ext uri="{FF2B5EF4-FFF2-40B4-BE49-F238E27FC236}">
                <a16:creationId xmlns:a16="http://schemas.microsoft.com/office/drawing/2014/main" id="{1EFDC9E2-C14F-BDED-117D-5D6945A579E0}"/>
              </a:ext>
            </a:extLst>
          </p:cNvPr>
          <p:cNvSpPr txBox="1"/>
          <p:nvPr/>
        </p:nvSpPr>
        <p:spPr>
          <a:xfrm>
            <a:off x="7001439" y="2670441"/>
            <a:ext cx="1752396" cy="738664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Žádoucí trajektorie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 péčí v závěru života: 54</a:t>
            </a:r>
            <a:r>
              <a:rPr kumimoji="0" lang="cs-CZ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9A920D35-5F73-B5AB-051A-E3A8C8E51EB7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5835340" y="691084"/>
          <a:ext cx="2915241" cy="6166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" name="Title 2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Autofit/>
          </a:bodyPr>
          <a:lstStyle/>
          <a:p>
            <a:r>
              <a:rPr lang="cs-CZ" dirty="0"/>
              <a:t>Trajektorie očekávaných úmrtí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9DE871D6-0101-49D0-A41A-78AC130B02F6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1342" y="557141"/>
            <a:ext cx="40297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NRHZS, Databáze zemřelých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E72DF5C0-0125-4510-9CC8-B90DE832638B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565099" y="887428"/>
            <a:ext cx="10083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Zemřelí (%)</a:t>
            </a:r>
          </a:p>
        </p:txBody>
      </p:sp>
      <p:sp>
        <p:nvSpPr>
          <p:cNvPr id="15" name="TextovéPole 45">
            <a:extLst>
              <a:ext uri="{FF2B5EF4-FFF2-40B4-BE49-F238E27FC236}">
                <a16:creationId xmlns:a16="http://schemas.microsoft.com/office/drawing/2014/main" id="{3E01077B-31B4-4E94-9BE7-0613FE3E6545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86955" y="118070"/>
            <a:ext cx="16120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Celá ČR </a:t>
            </a:r>
            <a:br>
              <a:rPr kumimoji="0" lang="cs-CZ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(N = 67 249) </a:t>
            </a:r>
          </a:p>
        </p:txBody>
      </p:sp>
      <p:sp>
        <p:nvSpPr>
          <p:cNvPr id="17" name="TextovéPole 45">
            <a:extLst>
              <a:ext uri="{FF2B5EF4-FFF2-40B4-BE49-F238E27FC236}">
                <a16:creationId xmlns:a16="http://schemas.microsoft.com/office/drawing/2014/main" id="{B3C52655-AAA4-476D-9E90-B69A17BF4F6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387969" y="152567"/>
            <a:ext cx="238493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se závažným kar. onemocněním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(N = 31 736) 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945707CA-E0C8-2E3A-F7F5-3EA9AAC18297}"/>
              </a:ext>
            </a:extLst>
          </p:cNvPr>
          <p:cNvSpPr txBox="1"/>
          <p:nvPr/>
        </p:nvSpPr>
        <p:spPr>
          <a:xfrm>
            <a:off x="7445422" y="5738583"/>
            <a:ext cx="1025494" cy="36933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18 % *</a:t>
            </a:r>
          </a:p>
        </p:txBody>
      </p:sp>
      <p:graphicFrame>
        <p:nvGraphicFramePr>
          <p:cNvPr id="9" name="Table 4">
            <a:extLst>
              <a:ext uri="{FF2B5EF4-FFF2-40B4-BE49-F238E27FC236}">
                <a16:creationId xmlns:a16="http://schemas.microsoft.com/office/drawing/2014/main" id="{2D8808B6-7079-43FB-BC07-8F9427257484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276837" y="1645426"/>
          <a:ext cx="5315262" cy="50600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315262">
                  <a:extLst>
                    <a:ext uri="{9D8B030D-6E8A-4147-A177-3AD203B41FA5}">
                      <a16:colId xmlns:a16="http://schemas.microsoft.com/office/drawing/2014/main" val="1134549361"/>
                    </a:ext>
                  </a:extLst>
                </a:gridCol>
              </a:tblGrid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1 – Terminálně nemocný pacient dochovaný na lůžku následné nebo dlouhodobé péče mimo lůžkový hospic</a:t>
                      </a:r>
                    </a:p>
                  </a:txBody>
                  <a:tcPr marL="7620" marR="7620" marT="7620" marB="0" anchor="ctr"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4841140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2 – Terminálně nemocný pacient, dochovaný doma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3697778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3 – Terminálně nemocný pacient, dochovaný doma s péčí praktického lékaře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215492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4 – Terminálně nemocný pacient, dochovaný doma s asistencí mobilní specializované paliativní péče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5013548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5 – Terminálně nemocný pacient dochovaný v lůžkovém hospici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1331557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6 – Terminálně nemocný klient domova pro seniory, dochovaný v domově pro seniory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8674957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7 – Terminálně nemocný klient domova pro seniory, dochovaný v domově pro seniory ve sdílené péči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758321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OT 8 – Terminálně nemocný pacient, dochovaný doma s domácí péčí  (resp. v režimu signálního kódu)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8E7A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4495929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1 – Terminálně nemocný pacient,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27712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NT 2 – Terminálně nemocný pacient, převezený k terminální hospitalizaci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38253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3 – Terminálně nemocný pacient v domácí péči,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3571130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NT 4 – Terminálně nemocný pacient, převážený opakovaně záchrannou službou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8870035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5 – Klient domova pro seniory, zemřelý za terminální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508609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NT 6 – Klient domova pro seniory, zemřelý za terminální hospitalizace prostřednictvím ZZS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4492622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7 – Terminálně nemocný pacient v domácí péči v režimu signálního kódu, zemřelý za hospitalizace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0755611"/>
                  </a:ext>
                </a:extLst>
              </a:tr>
              <a:tr h="316251">
                <a:tc>
                  <a:txBody>
                    <a:bodyPr/>
                    <a:lstStyle/>
                    <a:p>
                      <a:pPr algn="l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NT 8 – Terminálně nemocný pacient v mobilní specializované paliativní péči, předaný k terminální hospitalizaci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6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5898286"/>
                  </a:ext>
                </a:extLst>
              </a:tr>
            </a:tbl>
          </a:graphicData>
        </a:graphic>
      </p:graphicFrame>
      <p:sp>
        <p:nvSpPr>
          <p:cNvPr id="12" name="TextovéPole 11">
            <a:extLst>
              <a:ext uri="{FF2B5EF4-FFF2-40B4-BE49-F238E27FC236}">
                <a16:creationId xmlns:a16="http://schemas.microsoft.com/office/drawing/2014/main" id="{0644A8F7-768A-AF87-6A0F-29F6D13F856E}"/>
              </a:ext>
            </a:extLst>
          </p:cNvPr>
          <p:cNvSpPr txBox="1"/>
          <p:nvPr/>
        </p:nvSpPr>
        <p:spPr>
          <a:xfrm>
            <a:off x="272591" y="1194229"/>
            <a:ext cx="616340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 kolika % byla zapojena zdravotní záchranná služba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C0A8E3B9-71F6-CBA5-23BC-8D5DC945FD84}"/>
              </a:ext>
            </a:extLst>
          </p:cNvPr>
          <p:cNvSpPr txBox="1"/>
          <p:nvPr/>
        </p:nvSpPr>
        <p:spPr>
          <a:xfrm>
            <a:off x="272591" y="798898"/>
            <a:ext cx="616340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kern="0" dirty="0">
                <a:solidFill>
                  <a:srgbClr val="000000"/>
                </a:solidFill>
                <a:latin typeface="Calibri" panose="020F0502020204030204"/>
              </a:rPr>
              <a:t>P</a:t>
            </a:r>
            <a:r>
              <a:rPr kumimoji="0" lang="cs-CZ" sz="12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acienti</a:t>
            </a:r>
            <a:r>
              <a:rPr kumimoji="0" lang="cs-CZ" sz="12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zemřelí v roce 2023 v ČR, očekávatelná úmrtí</a:t>
            </a:r>
            <a:endParaRPr lang="cs-CZ" sz="1200" dirty="0"/>
          </a:p>
        </p:txBody>
      </p:sp>
      <p:graphicFrame>
        <p:nvGraphicFramePr>
          <p:cNvPr id="29" name="Chart 3">
            <a:extLst>
              <a:ext uri="{FF2B5EF4-FFF2-40B4-BE49-F238E27FC236}">
                <a16:creationId xmlns:a16="http://schemas.microsoft.com/office/drawing/2014/main" id="{91BDA703-812A-0910-7FC1-460AE70D903F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8750581" y="1332728"/>
          <a:ext cx="2873915" cy="53976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0" name="TextBox 5">
            <a:extLst>
              <a:ext uri="{FF2B5EF4-FFF2-40B4-BE49-F238E27FC236}">
                <a16:creationId xmlns:a16="http://schemas.microsoft.com/office/drawing/2014/main" id="{0BDECB8C-5D51-4FE6-F13E-5186889E2D2F}"/>
              </a:ext>
            </a:extLst>
          </p:cNvPr>
          <p:cNvSpPr txBox="1"/>
          <p:nvPr/>
        </p:nvSpPr>
        <p:spPr>
          <a:xfrm>
            <a:off x="10151765" y="2670441"/>
            <a:ext cx="1752396" cy="738664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Žádoucí trajektorie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 péčí v závěru života: 44</a:t>
            </a:r>
            <a:r>
              <a:rPr kumimoji="0" lang="cs-CZ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92D05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31" name="TextBox 47">
            <a:extLst>
              <a:ext uri="{FF2B5EF4-FFF2-40B4-BE49-F238E27FC236}">
                <a16:creationId xmlns:a16="http://schemas.microsoft.com/office/drawing/2014/main" id="{82E5E016-C743-39A5-7ED1-1C21910684F4}"/>
              </a:ext>
            </a:extLst>
          </p:cNvPr>
          <p:cNvSpPr txBox="1"/>
          <p:nvPr/>
        </p:nvSpPr>
        <p:spPr>
          <a:xfrm>
            <a:off x="10264856" y="4746818"/>
            <a:ext cx="1752396" cy="738664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Nežádoucí trajektorie za péčí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závěru života: 56</a:t>
            </a:r>
            <a:r>
              <a:rPr kumimoji="0" lang="cs-CZ" sz="1400" b="0" i="0" u="none" strike="noStrike" kern="1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%</a:t>
            </a:r>
          </a:p>
        </p:txBody>
      </p:sp>
      <p:sp>
        <p:nvSpPr>
          <p:cNvPr id="34" name="TextovéPole 33">
            <a:extLst>
              <a:ext uri="{FF2B5EF4-FFF2-40B4-BE49-F238E27FC236}">
                <a16:creationId xmlns:a16="http://schemas.microsoft.com/office/drawing/2014/main" id="{233B22D2-B7BE-B95B-DF3A-2C856993D4CF}"/>
              </a:ext>
            </a:extLst>
          </p:cNvPr>
          <p:cNvSpPr txBox="1"/>
          <p:nvPr/>
        </p:nvSpPr>
        <p:spPr>
          <a:xfrm>
            <a:off x="10416856" y="5738583"/>
            <a:ext cx="1025494" cy="36933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22 % *</a:t>
            </a:r>
          </a:p>
        </p:txBody>
      </p:sp>
    </p:spTree>
    <p:extLst>
      <p:ext uri="{BB962C8B-B14F-4D97-AF65-F5344CB8AC3E}">
        <p14:creationId xmlns:p14="http://schemas.microsoft.com/office/powerpoint/2010/main" val="240303683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6">
            <a:extLst>
              <a:ext uri="{FF2B5EF4-FFF2-40B4-BE49-F238E27FC236}">
                <a16:creationId xmlns:a16="http://schemas.microsoft.com/office/drawing/2014/main" id="{D83FEF80-9736-EB78-5EA6-11D3BDE20641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30129" y="589938"/>
            <a:ext cx="25654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(N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67 249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90D503AA-3616-281E-3E7D-99A3C89B900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3050" y="160338"/>
            <a:ext cx="12009804" cy="522287"/>
          </a:xfrm>
        </p:spPr>
        <p:txBody>
          <a:bodyPr>
            <a:noAutofit/>
          </a:bodyPr>
          <a:lstStyle/>
          <a:p>
            <a:r>
              <a:rPr lang="cs-CZ" sz="2600" dirty="0"/>
              <a:t>Počet akutních hospitalizací v posledním půlroce života: očekávatelná úmrtí (ČR 2023)</a:t>
            </a:r>
            <a:endParaRPr lang="en-US" sz="2600" dirty="0"/>
          </a:p>
        </p:txBody>
      </p:sp>
      <p:sp>
        <p:nvSpPr>
          <p:cNvPr id="10" name="TextBox 12">
            <a:extLst>
              <a:ext uri="{FF2B5EF4-FFF2-40B4-BE49-F238E27FC236}">
                <a16:creationId xmlns:a16="http://schemas.microsoft.com/office/drawing/2014/main" id="{FC6500E9-FA3D-7481-FEAE-3E6FB9B354C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277344" y="1052876"/>
            <a:ext cx="50822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chronickým KV onemocněním:</a:t>
            </a:r>
            <a:b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průměrný počet hospitalizací na lůžku akutní péče</a:t>
            </a:r>
          </a:p>
        </p:txBody>
      </p:sp>
      <p:graphicFrame>
        <p:nvGraphicFramePr>
          <p:cNvPr id="11" name="Chart 14">
            <a:extLst>
              <a:ext uri="{FF2B5EF4-FFF2-40B4-BE49-F238E27FC236}">
                <a16:creationId xmlns:a16="http://schemas.microsoft.com/office/drawing/2014/main" id="{1E3D23BF-7E4C-D98F-8947-CC5F9B60E2B1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30986" y="1655268"/>
          <a:ext cx="6159116" cy="47629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2" name="Chart 4">
            <a:extLst>
              <a:ext uri="{FF2B5EF4-FFF2-40B4-BE49-F238E27FC236}">
                <a16:creationId xmlns:a16="http://schemas.microsoft.com/office/drawing/2014/main" id="{24404AD4-64FF-E3D1-3094-223EE0240D6C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485352" y="1639549"/>
          <a:ext cx="5260619" cy="4841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3" name="TextBox 10">
            <a:extLst>
              <a:ext uri="{FF2B5EF4-FFF2-40B4-BE49-F238E27FC236}">
                <a16:creationId xmlns:a16="http://schemas.microsoft.com/office/drawing/2014/main" id="{AF5D1CBC-E51F-947B-929F-B71D82218E3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 rot="16200000">
            <a:off x="5956774" y="3386367"/>
            <a:ext cx="10399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(%)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Straight Arrow Connector 12">
            <a:extLst>
              <a:ext uri="{FF2B5EF4-FFF2-40B4-BE49-F238E27FC236}">
                <a16:creationId xmlns:a16="http://schemas.microsoft.com/office/drawing/2014/main" id="{F1CACBBE-3F6B-8ABD-98EC-A5EF9EA7F49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9126230" y="3282289"/>
            <a:ext cx="2071396" cy="18661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4">
            <a:extLst>
              <a:ext uri="{FF2B5EF4-FFF2-40B4-BE49-F238E27FC236}">
                <a16:creationId xmlns:a16="http://schemas.microsoft.com/office/drawing/2014/main" id="{02283426-E55B-ABC6-4E3C-85CAE6310C55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>
          <a:xfrm>
            <a:off x="9120325" y="3282289"/>
            <a:ext cx="0" cy="110425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B002D512-698C-5E29-E4A6-E5F0FA9B0B9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9115661" y="2635958"/>
            <a:ext cx="251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 a více hospitalizací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ČR: 18 %</a:t>
            </a:r>
          </a:p>
        </p:txBody>
      </p:sp>
      <p:sp>
        <p:nvSpPr>
          <p:cNvPr id="19" name="TextBox 12">
            <a:extLst>
              <a:ext uri="{FF2B5EF4-FFF2-40B4-BE49-F238E27FC236}">
                <a16:creationId xmlns:a16="http://schemas.microsoft.com/office/drawing/2014/main" id="{6551F5DC-D25B-4CE6-B7CD-39499338BCB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886575" y="1052876"/>
            <a:ext cx="4859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</a:t>
            </a:r>
            <a:r>
              <a:rPr lang="cs-CZ" sz="1800" b="1" dirty="0">
                <a:solidFill>
                  <a:prstClr val="black"/>
                </a:solidFill>
                <a:latin typeface="Calibri" panose="020F0502020204030204"/>
              </a:rPr>
              <a:t>chronickým KV onemocněním </a:t>
            </a:r>
            <a:r>
              <a:rPr kumimoji="0" lang="cs-CZ" sz="18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ČR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b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celkový počet hospitalizací na lůžku akutní péče</a:t>
            </a:r>
          </a:p>
        </p:txBody>
      </p:sp>
    </p:spTree>
    <p:extLst>
      <p:ext uri="{BB962C8B-B14F-4D97-AF65-F5344CB8AC3E}">
        <p14:creationId xmlns:p14="http://schemas.microsoft.com/office/powerpoint/2010/main" val="249811412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6">
            <a:extLst>
              <a:ext uri="{FF2B5EF4-FFF2-40B4-BE49-F238E27FC236}">
                <a16:creationId xmlns:a16="http://schemas.microsoft.com/office/drawing/2014/main" id="{D83FEF80-9736-EB78-5EA6-11D3BDE20641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72590" y="826128"/>
            <a:ext cx="25654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(N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31 736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90D503AA-3616-281E-3E7D-99A3C89B900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Počet akutních hospitalizací v posledním půlroce života: </a:t>
            </a:r>
            <a:r>
              <a:rPr lang="cs-CZ" u="sng" dirty="0"/>
              <a:t>očekávatelná úmrtí</a:t>
            </a:r>
            <a:r>
              <a:rPr lang="cs-CZ" dirty="0"/>
              <a:t> se závažným </a:t>
            </a:r>
            <a:r>
              <a:rPr lang="cs-CZ" sz="2800" dirty="0"/>
              <a:t>kardiovaskulárním </a:t>
            </a:r>
            <a:r>
              <a:rPr lang="cs-CZ" dirty="0"/>
              <a:t>onemocněním (ČR 2023)</a:t>
            </a:r>
            <a:endParaRPr lang="en-US" dirty="0"/>
          </a:p>
        </p:txBody>
      </p:sp>
      <p:sp>
        <p:nvSpPr>
          <p:cNvPr id="10" name="TextBox 12">
            <a:extLst>
              <a:ext uri="{FF2B5EF4-FFF2-40B4-BE49-F238E27FC236}">
                <a16:creationId xmlns:a16="http://schemas.microsoft.com/office/drawing/2014/main" id="{FC6500E9-FA3D-7481-FEAE-3E6FB9B354C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33879" y="1149335"/>
            <a:ext cx="50822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b="1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růměrný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hospitalizací na lůžku akutní péče</a:t>
            </a:r>
          </a:p>
        </p:txBody>
      </p:sp>
      <p:graphicFrame>
        <p:nvGraphicFramePr>
          <p:cNvPr id="11" name="Chart 14">
            <a:extLst>
              <a:ext uri="{FF2B5EF4-FFF2-40B4-BE49-F238E27FC236}">
                <a16:creationId xmlns:a16="http://schemas.microsoft.com/office/drawing/2014/main" id="{1E3D23BF-7E4C-D98F-8947-CC5F9B60E2B1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230986" y="1655268"/>
          <a:ext cx="6159116" cy="47629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2" name="Chart 4">
            <a:extLst>
              <a:ext uri="{FF2B5EF4-FFF2-40B4-BE49-F238E27FC236}">
                <a16:creationId xmlns:a16="http://schemas.microsoft.com/office/drawing/2014/main" id="{24404AD4-64FF-E3D1-3094-223EE0240D6C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485352" y="1639549"/>
          <a:ext cx="5260619" cy="4841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3" name="TextBox 10">
            <a:extLst>
              <a:ext uri="{FF2B5EF4-FFF2-40B4-BE49-F238E27FC236}">
                <a16:creationId xmlns:a16="http://schemas.microsoft.com/office/drawing/2014/main" id="{AF5D1CBC-E51F-947B-929F-B71D82218E3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 rot="16200000">
            <a:off x="5956774" y="3386367"/>
            <a:ext cx="10399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(%)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Straight Arrow Connector 12">
            <a:extLst>
              <a:ext uri="{FF2B5EF4-FFF2-40B4-BE49-F238E27FC236}">
                <a16:creationId xmlns:a16="http://schemas.microsoft.com/office/drawing/2014/main" id="{F1CACBBE-3F6B-8ABD-98EC-A5EF9EA7F49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9126230" y="3282289"/>
            <a:ext cx="2071396" cy="18661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4">
            <a:extLst>
              <a:ext uri="{FF2B5EF4-FFF2-40B4-BE49-F238E27FC236}">
                <a16:creationId xmlns:a16="http://schemas.microsoft.com/office/drawing/2014/main" id="{02283426-E55B-ABC6-4E3C-85CAE6310C55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>
          <a:xfrm>
            <a:off x="9120325" y="3282289"/>
            <a:ext cx="0" cy="110425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B002D512-698C-5E29-E4A6-E5F0FA9B0B9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9115661" y="2635958"/>
            <a:ext cx="251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 a více hospitalizací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33 %</a:t>
            </a:r>
          </a:p>
        </p:txBody>
      </p:sp>
      <p:sp>
        <p:nvSpPr>
          <p:cNvPr id="19" name="TextBox 12">
            <a:extLst>
              <a:ext uri="{FF2B5EF4-FFF2-40B4-BE49-F238E27FC236}">
                <a16:creationId xmlns:a16="http://schemas.microsoft.com/office/drawing/2014/main" id="{6551F5DC-D25B-4CE6-B7CD-39499338BCB0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6886575" y="1158430"/>
            <a:ext cx="48593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b="1" dirty="0">
                <a:solidFill>
                  <a:prstClr val="black"/>
                </a:solidFill>
                <a:latin typeface="Calibri" panose="020F0502020204030204"/>
              </a:rPr>
              <a:t>C</a:t>
            </a:r>
            <a:r>
              <a:rPr kumimoji="0" lang="cs-CZ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elkový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hospitalizací na lůžku akutní péče</a:t>
            </a:r>
          </a:p>
        </p:txBody>
      </p:sp>
    </p:spTree>
    <p:extLst>
      <p:ext uri="{BB962C8B-B14F-4D97-AF65-F5344CB8AC3E}">
        <p14:creationId xmlns:p14="http://schemas.microsoft.com/office/powerpoint/2010/main" val="1426818692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0" y="160257"/>
            <a:ext cx="11919409" cy="523137"/>
          </a:xfrm>
        </p:spPr>
        <p:txBody>
          <a:bodyPr>
            <a:normAutofit/>
          </a:bodyPr>
          <a:lstStyle/>
          <a:p>
            <a:r>
              <a:rPr lang="cs-CZ" dirty="0"/>
              <a:t>Mobilní specializovaná paliativní péče: pacienti se závažným KV onemocněním </a:t>
            </a:r>
          </a:p>
        </p:txBody>
      </p:sp>
      <p:graphicFrame>
        <p:nvGraphicFramePr>
          <p:cNvPr id="64" name="Tabulka 6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78134" y="649379"/>
          <a:ext cx="7858562" cy="3778222"/>
        </p:xfrm>
        <a:graphic>
          <a:graphicData uri="http://schemas.openxmlformats.org/drawingml/2006/table">
            <a:tbl>
              <a:tblPr/>
              <a:tblGrid>
                <a:gridCol w="1660216">
                  <a:extLst>
                    <a:ext uri="{9D8B030D-6E8A-4147-A177-3AD203B41FA5}">
                      <a16:colId xmlns:a16="http://schemas.microsoft.com/office/drawing/2014/main" val="2661056440"/>
                    </a:ext>
                  </a:extLst>
                </a:gridCol>
                <a:gridCol w="575372">
                  <a:extLst>
                    <a:ext uri="{9D8B030D-6E8A-4147-A177-3AD203B41FA5}">
                      <a16:colId xmlns:a16="http://schemas.microsoft.com/office/drawing/2014/main" val="2613457464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1876203265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3236280784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1600830225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2263765394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1775833085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1153030334"/>
                    </a:ext>
                  </a:extLst>
                </a:gridCol>
                <a:gridCol w="803282">
                  <a:extLst>
                    <a:ext uri="{9D8B030D-6E8A-4147-A177-3AD203B41FA5}">
                      <a16:colId xmlns:a16="http://schemas.microsoft.com/office/drawing/2014/main" val="518121215"/>
                    </a:ext>
                  </a:extLst>
                </a:gridCol>
              </a:tblGrid>
              <a:tr h="426023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REGION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gridSpan="8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Počet pacientů jimž byla vykázána zdravotní</a:t>
                      </a:r>
                      <a:r>
                        <a:rPr lang="cs-CZ" sz="14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péče na odbornost 926</a:t>
                      </a:r>
                    </a:p>
                    <a:p>
                      <a:pPr algn="ctr" fontAlgn="b"/>
                      <a:r>
                        <a:rPr lang="cs-CZ" sz="14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/100 tis. obyv.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2227472"/>
                  </a:ext>
                </a:extLst>
              </a:tr>
              <a:tr h="174446"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876" marR="8876" marT="8876" marB="0" anchor="b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2016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2017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cs-CZ" sz="1400" b="1" i="0" u="none" strike="noStrike" dirty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2023</a:t>
                      </a:r>
                    </a:p>
                  </a:txBody>
                  <a:tcPr marL="8876" marR="8876" marT="8876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3335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319795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Hlavní město Praha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07545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Středočeský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193116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Jihočeský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516210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Plzeňský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344303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Karlovarský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466921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Ústecký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7807966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Liberecký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5898327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Královéhradecký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7885937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Pardubický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7942648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b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Kraj Vysočina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83083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Jihomoravský kraj</a:t>
                      </a:r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188261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Olomoucký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8039464"/>
                  </a:ext>
                </a:extLst>
              </a:tr>
              <a:tr h="1744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Zlínský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887515"/>
                  </a:ext>
                </a:extLst>
              </a:tr>
              <a:tr h="1866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l" fontAlgn="b"/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Moravskoslezský kraj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8876" marR="8876" marT="8876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4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mpd="sng">
                      <a:solidFill>
                        <a:sysClr val="window" lastClr="FFFFFF"/>
                      </a:solidFill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D2B49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5692918"/>
                  </a:ext>
                </a:extLst>
              </a:tr>
            </a:tbl>
          </a:graphicData>
        </a:graphic>
      </p:graphicFrame>
      <p:sp>
        <p:nvSpPr>
          <p:cNvPr id="120" name="TextovéPole 118"/>
          <p:cNvSpPr txBox="1"/>
          <p:nvPr/>
        </p:nvSpPr>
        <p:spPr>
          <a:xfrm>
            <a:off x="257558" y="4610994"/>
            <a:ext cx="84138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Nárůst počtu pacientů MSPP jejichž péče je hrazená zdravotní pojišťovnou</a:t>
            </a:r>
          </a:p>
        </p:txBody>
      </p:sp>
      <p:sp>
        <p:nvSpPr>
          <p:cNvPr id="27" name="TextovéPole 203">
            <a:extLst>
              <a:ext uri="{FF2B5EF4-FFF2-40B4-BE49-F238E27FC236}">
                <a16:creationId xmlns:a16="http://schemas.microsoft.com/office/drawing/2014/main" id="{1CE1A30F-A8D8-4E7C-9099-3CB4BF02BDA3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65196" y="4932257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2016</a:t>
            </a:r>
          </a:p>
        </p:txBody>
      </p:sp>
      <p:sp>
        <p:nvSpPr>
          <p:cNvPr id="28" name="TextovéPole 203">
            <a:extLst>
              <a:ext uri="{FF2B5EF4-FFF2-40B4-BE49-F238E27FC236}">
                <a16:creationId xmlns:a16="http://schemas.microsoft.com/office/drawing/2014/main" id="{7AC8D995-3C28-44F8-ABFF-4B670EECE54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296696" y="494638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2017</a:t>
            </a:r>
          </a:p>
        </p:txBody>
      </p:sp>
      <p:sp>
        <p:nvSpPr>
          <p:cNvPr id="29" name="TextovéPole 203">
            <a:extLst>
              <a:ext uri="{FF2B5EF4-FFF2-40B4-BE49-F238E27FC236}">
                <a16:creationId xmlns:a16="http://schemas.microsoft.com/office/drawing/2014/main" id="{8A882E65-B80C-431C-B982-0E521BCB336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224207" y="4907149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2018</a:t>
            </a:r>
          </a:p>
        </p:txBody>
      </p:sp>
      <p:sp>
        <p:nvSpPr>
          <p:cNvPr id="30" name="TextovéPole 203">
            <a:extLst>
              <a:ext uri="{FF2B5EF4-FFF2-40B4-BE49-F238E27FC236}">
                <a16:creationId xmlns:a16="http://schemas.microsoft.com/office/drawing/2014/main" id="{5FA99761-A69E-4C3F-8B79-88BB74A96D5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105170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2019</a:t>
            </a:r>
          </a:p>
        </p:txBody>
      </p:sp>
      <p:sp>
        <p:nvSpPr>
          <p:cNvPr id="31" name="TextovéPole 203">
            <a:extLst>
              <a:ext uri="{FF2B5EF4-FFF2-40B4-BE49-F238E27FC236}">
                <a16:creationId xmlns:a16="http://schemas.microsoft.com/office/drawing/2014/main" id="{EF4D6779-A8F2-42E4-AD8F-4A9C580D4B33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77294" y="4921900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2020</a:t>
            </a:r>
          </a:p>
        </p:txBody>
      </p:sp>
      <p:sp>
        <p:nvSpPr>
          <p:cNvPr id="32" name="TextovéPole 203">
            <a:extLst>
              <a:ext uri="{FF2B5EF4-FFF2-40B4-BE49-F238E27FC236}">
                <a16:creationId xmlns:a16="http://schemas.microsoft.com/office/drawing/2014/main" id="{736885BF-3FBD-4578-AB69-419DCD9ED561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0002169" y="4911372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2021</a:t>
            </a:r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80F1C1FD-B5FD-15E2-F20D-DEAE9AA4DEEE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/>
          <a:stretch>
            <a:fillRect/>
          </a:stretch>
        </p:blipFill>
        <p:spPr>
          <a:xfrm>
            <a:off x="180000" y="5310000"/>
            <a:ext cx="2314092" cy="1440000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86FE8717-05FE-5470-0F6C-D0DACDF7C44F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20"/>
          <a:srcRect l="5907"/>
          <a:stretch/>
        </p:blipFill>
        <p:spPr>
          <a:xfrm>
            <a:off x="2296696" y="5310000"/>
            <a:ext cx="2177396" cy="1440000"/>
          </a:xfrm>
          <a:prstGeom prst="rect">
            <a:avLst/>
          </a:prstGeom>
        </p:spPr>
      </p:pic>
      <p:pic>
        <p:nvPicPr>
          <p:cNvPr id="14" name="Obrázek 13">
            <a:extLst>
              <a:ext uri="{FF2B5EF4-FFF2-40B4-BE49-F238E27FC236}">
                <a16:creationId xmlns:a16="http://schemas.microsoft.com/office/drawing/2014/main" id="{CB137B40-745F-D2B1-384E-154982F30236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 rotWithShape="1">
          <a:blip r:embed="rId21"/>
          <a:srcRect l="6994"/>
          <a:stretch/>
        </p:blipFill>
        <p:spPr>
          <a:xfrm>
            <a:off x="4301836" y="5310000"/>
            <a:ext cx="2152255" cy="1440000"/>
          </a:xfrm>
          <a:prstGeom prst="rect">
            <a:avLst/>
          </a:prstGeom>
        </p:spPr>
      </p:pic>
      <p:pic>
        <p:nvPicPr>
          <p:cNvPr id="18" name="Obrázek 17">
            <a:extLst>
              <a:ext uri="{FF2B5EF4-FFF2-40B4-BE49-F238E27FC236}">
                <a16:creationId xmlns:a16="http://schemas.microsoft.com/office/drawing/2014/main" id="{94910CED-6E6E-3A6F-7A33-9A2D947A8048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 rotWithShape="1">
          <a:blip r:embed="rId22"/>
          <a:srcRect l="5907"/>
          <a:stretch/>
        </p:blipFill>
        <p:spPr>
          <a:xfrm>
            <a:off x="6256696" y="5310000"/>
            <a:ext cx="2177396" cy="1440000"/>
          </a:xfrm>
          <a:prstGeom prst="rect">
            <a:avLst/>
          </a:prstGeom>
        </p:spPr>
      </p:pic>
      <p:pic>
        <p:nvPicPr>
          <p:cNvPr id="20" name="Obrázek 19">
            <a:extLst>
              <a:ext uri="{FF2B5EF4-FFF2-40B4-BE49-F238E27FC236}">
                <a16:creationId xmlns:a16="http://schemas.microsoft.com/office/drawing/2014/main" id="{90E77EC6-4B95-D1A0-AFAB-301F1EEF4337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 rotWithShape="1">
          <a:blip r:embed="rId23"/>
          <a:srcRect l="5907"/>
          <a:stretch/>
        </p:blipFill>
        <p:spPr>
          <a:xfrm>
            <a:off x="8236694" y="5310000"/>
            <a:ext cx="2177397" cy="1440000"/>
          </a:xfrm>
          <a:prstGeom prst="rect">
            <a:avLst/>
          </a:prstGeom>
        </p:spPr>
      </p:pic>
      <p:pic>
        <p:nvPicPr>
          <p:cNvPr id="22" name="Obrázek 21">
            <a:extLst>
              <a:ext uri="{FF2B5EF4-FFF2-40B4-BE49-F238E27FC236}">
                <a16:creationId xmlns:a16="http://schemas.microsoft.com/office/drawing/2014/main" id="{FF76246C-BDE4-1FC2-97CF-B679648265AE}"/>
              </a:ext>
            </a:extLst>
          </p:cNvPr>
          <p:cNvPicPr>
            <a:picLocks noChangeAspect="1"/>
          </p:cNvPicPr>
          <p:nvPr>
            <p:custDataLst>
              <p:tags r:id="rId14"/>
            </p:custDataLst>
          </p:nvPr>
        </p:nvPicPr>
        <p:blipFill rotWithShape="1">
          <a:blip r:embed="rId24"/>
          <a:srcRect l="5907" r="8733"/>
          <a:stretch/>
        </p:blipFill>
        <p:spPr>
          <a:xfrm>
            <a:off x="10216695" y="5418000"/>
            <a:ext cx="1975306" cy="1440000"/>
          </a:xfrm>
          <a:prstGeom prst="rect">
            <a:avLst/>
          </a:prstGeom>
          <a:solidFill>
            <a:srgbClr val="73B2D8"/>
          </a:solidFill>
        </p:spPr>
      </p:pic>
      <p:sp>
        <p:nvSpPr>
          <p:cNvPr id="4" name="TextovéPole 203">
            <a:extLst>
              <a:ext uri="{FF2B5EF4-FFF2-40B4-BE49-F238E27FC236}">
                <a16:creationId xmlns:a16="http://schemas.microsoft.com/office/drawing/2014/main" id="{57605319-3094-4AD4-85E6-8646FE36BF59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8432568" y="1043846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2023</a:t>
            </a:r>
          </a:p>
        </p:txBody>
      </p:sp>
      <p:sp>
        <p:nvSpPr>
          <p:cNvPr id="5" name="TextovéPole 203">
            <a:extLst>
              <a:ext uri="{FF2B5EF4-FFF2-40B4-BE49-F238E27FC236}">
                <a16:creationId xmlns:a16="http://schemas.microsoft.com/office/drawing/2014/main" id="{D7FBEAFE-1154-E4EF-CA51-F20CC375F74D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8432568" y="2788823"/>
            <a:ext cx="8928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3C3A6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2023</a:t>
            </a:r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0CD53408-AFC0-4EF9-7374-EE35C50E3E9C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897185" y="1107008"/>
            <a:ext cx="2639019" cy="1597658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342F9657-426E-24D0-C4ED-9C0C0957E1D8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8970118" y="2890100"/>
            <a:ext cx="2639019" cy="1597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337425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</a:t>
            </a:r>
            <a:r>
              <a:rPr lang="cs-CZ"/>
              <a:t>analytická </a:t>
            </a:r>
            <a:br>
              <a:rPr lang="cs-CZ"/>
            </a:br>
            <a:r>
              <a:rPr lang="cs-CZ"/>
              <a:t>studie </a:t>
            </a:r>
            <a:endParaRPr lang="cs-CZ" dirty="0"/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DB635727-B4E3-6F78-D829-B82C167EC2FD}"/>
              </a:ext>
            </a:extLst>
          </p:cNvPr>
          <p:cNvSpPr>
            <a:spLocks noGrp="1"/>
          </p:cNvSpPr>
          <p:nvPr>
            <p:ph type="body" sz="quarter" idx="10"/>
            <p:custDataLst>
              <p:tags r:id="rId2"/>
            </p:custDataLst>
          </p:nvPr>
        </p:nvSpPr>
        <p:spPr>
          <a:xfrm>
            <a:off x="323752" y="5152532"/>
            <a:ext cx="11544496" cy="468000"/>
          </a:xfrm>
        </p:spPr>
        <p:txBody>
          <a:bodyPr/>
          <a:lstStyle/>
          <a:p>
            <a:r>
              <a:rPr lang="cs-CZ" dirty="0"/>
              <a:t>PŘÍLOHA </a:t>
            </a:r>
          </a:p>
          <a:p>
            <a:r>
              <a:rPr lang="cs-CZ" dirty="0"/>
              <a:t>Epidemiologie vybraných kardiovaskulárních onemocnění </a:t>
            </a:r>
          </a:p>
          <a:p>
            <a:r>
              <a:rPr lang="cs-CZ" sz="1400" dirty="0"/>
              <a:t>Hypertenze, poruchy srdečního rytmu, akutní koronární syndrom, ischemická choroba srdeční, srdeční selhání, transplantace srdce</a:t>
            </a:r>
          </a:p>
        </p:txBody>
      </p:sp>
    </p:spTree>
    <p:extLst>
      <p:ext uri="{BB962C8B-B14F-4D97-AF65-F5344CB8AC3E}">
        <p14:creationId xmlns:p14="http://schemas.microsoft.com/office/powerpoint/2010/main" val="727243270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Hypertenze: souhrnný přehled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3CE49514-D489-48E9-B4D9-165D91F25298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401767"/>
          <a:ext cx="11520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133624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1 808 489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1 982 375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2 055 110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2 083 722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2 100 096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2 126 744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2 220 966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2 227 210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2 177 982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2 211 635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1577217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17 183,1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18 802,9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19 451,5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19 677,2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19 762,9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19 933,3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20 756,4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21 209,8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20 242,4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20 331,2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2909018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Celková roční úmrtnost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58 045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62 586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61 877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64 196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65 439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66 047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79 174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86 886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73 475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69 269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318825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551,5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593,6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585,7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606,2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615,8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619,0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739,9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827,4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682,9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636,8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84347038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54,9 %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56,3 %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57,4 %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57,6 %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58,0 %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58,8 %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62,1 %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61,4 %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38439287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Příčina úmrtí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1 022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1 113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1 358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1 390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1 364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1 490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2 039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1 975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2 017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1 997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609133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12,9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13,1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12,8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14,0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18,8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18,7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18,4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13025929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1,7 %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716124"/>
                  </a:ext>
                </a:extLst>
              </a:tr>
            </a:tbl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C4681092-523C-4E90-84C1-34F4E54E622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4035002"/>
            <a:ext cx="114753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léčených pro hypertenzi v daném nebo předcházejícím roce.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roční úmrtnost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v daném nebo předcházejícím roce zaznamenáno sledované onemocnění (bez ohledu na úmrtnostní diagnózu).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 úmrtí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sledované onemocnění vyhodnoceno jako základní příčina smrti na základě informací v Listu o prohlídce zemřelého.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6C3C75E6-D195-B24F-0756-C9773A6020B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I10 (primární hypertenze) vykázaná v lůžkové nebo ambulantní péči (odbornost 001, 002, 101, 107, 301, 302) v kombinaci s užíváním vybraných léčiv (ATC skupina C02 antihypertenziva, C03 diuretika,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systém)</a:t>
            </a:r>
          </a:p>
        </p:txBody>
      </p:sp>
    </p:spTree>
    <p:extLst>
      <p:ext uri="{BB962C8B-B14F-4D97-AF65-F5344CB8AC3E}">
        <p14:creationId xmlns:p14="http://schemas.microsoft.com/office/powerpoint/2010/main" val="817462245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Hypertenze: demografické charakteristiky pacientů (2023)</a:t>
            </a: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807F77D6-1709-4BB1-9452-8A7087C7FAD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1344626"/>
            <a:ext cx="646213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Pohlaví, věk a kraj bydliště pacientů – intervalová prevalence (2023):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 = 2 211 635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počet pacientů léčených s hypertenzí v roce 2023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71AB580F-1C57-4487-AD13-9C051E346509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655939" y="2770888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610B9B55-58F1-4243-9AC4-F9D2215247BE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1569547" y="3131725"/>
          <a:ext cx="1625600" cy="1504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7" name="Graf 16">
            <a:extLst>
              <a:ext uri="{FF2B5EF4-FFF2-40B4-BE49-F238E27FC236}">
                <a16:creationId xmlns:a16="http://schemas.microsoft.com/office/drawing/2014/main" id="{630BC6EE-C8D9-4E90-8EE9-ED49B47FB279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476478" y="1810694"/>
          <a:ext cx="4599056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3C702764-4B4F-A389-A9DB-F27FA801911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1" y="560304"/>
            <a:ext cx="1145086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I10 (primární hypertenze) vykázaná v lůžkové nebo ambulantní péči (odbornost 001, 002, 101, 107, 301, 302) v kombinaci s užíváním vybraných léčiv (ATC skupina C02 antihypertenziva, C03 diuretika,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systém)</a:t>
            </a:r>
          </a:p>
        </p:txBody>
      </p:sp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A13EC20D-3112-D587-8BF8-DA19E8E08DAC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92372" y="2109656"/>
          <a:ext cx="5005550" cy="777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7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4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446682958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Věk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N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Průměr (SD)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Medián (IQR)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 věku 65+</a:t>
                      </a: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182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1 080 980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 (14)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(54; 74)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52,7 %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1 130 655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 (13)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(60; 78)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66,3 %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2 211 635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(14)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 (57; 76)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59,7 %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578241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Hypertenze: věkově specifická intervalová prevalence (2023)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13B3E635-E3D9-4C17-835E-7DD673788C34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10405" y="2000421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A1C46B8F-3D10-4156-868A-10267B677117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083642" y="2369905"/>
          <a:ext cx="3600000" cy="9525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138888585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1915627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20006444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374166734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 Prevalence dle věku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65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75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038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Muži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20,2 %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60,4 %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69,2 %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538829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Ženy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20,3 %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57,9 %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67,8 %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803371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20,3 %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59,0 %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68,3 %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6377134"/>
                  </a:ext>
                </a:extLst>
              </a:tr>
            </a:tbl>
          </a:graphicData>
        </a:graphic>
      </p:graphicFrame>
      <p:sp>
        <p:nvSpPr>
          <p:cNvPr id="8" name="TextovéPole 7">
            <a:extLst>
              <a:ext uri="{FF2B5EF4-FFF2-40B4-BE49-F238E27FC236}">
                <a16:creationId xmlns:a16="http://schemas.microsoft.com/office/drawing/2014/main" id="{8C50AD78-4338-7215-E3FB-78C73D1671F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1344626"/>
            <a:ext cx="64621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specifická intervalová prevalence (2023):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populace ČR daného věku, která byla léčena s hypertenzí v roce 2023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1D87BE1B-B5D2-DBA4-C5E2-60A5F5434604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I10 (primární hypertenze) vykázaná v lůžkové nebo ambulantní péči (odbornost 001, 002, 101, 107, 301, 302) v kombinaci s užíváním vybraných léčiv (ATC skupina C02 antihypertenziva, C03 diuretika,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systém)</a:t>
            </a:r>
          </a:p>
        </p:txBody>
      </p:sp>
    </p:spTree>
    <p:extLst>
      <p:ext uri="{BB962C8B-B14F-4D97-AF65-F5344CB8AC3E}">
        <p14:creationId xmlns:p14="http://schemas.microsoft.com/office/powerpoint/2010/main" val="981489184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Poruchy srdečního rytmu: katetrizační ablace, přístroje</a:t>
            </a:r>
          </a:p>
        </p:txBody>
      </p:sp>
      <p:graphicFrame>
        <p:nvGraphicFramePr>
          <p:cNvPr id="15" name="Tabulka 4">
            <a:extLst>
              <a:ext uri="{FF2B5EF4-FFF2-40B4-BE49-F238E27FC236}">
                <a16:creationId xmlns:a16="http://schemas.microsoft.com/office/drawing/2014/main" id="{41F8C9BD-7B04-4931-A234-1285F4172B34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785027"/>
          <a:ext cx="11520000" cy="2468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0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34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133624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2014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2015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2016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2017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2018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2020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2021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2022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2023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Katetrizační ablace – počet výkonů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5 685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6 155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6 641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7 173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7 425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7 840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7 470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8 159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9 397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10 686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54,0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58,4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62,9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67,7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69,9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73,5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69,8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77,7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87,3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Počet implantací PM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9 423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9 471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9 748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9 685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9 853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10 044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9 407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9 925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10 675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10 865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306984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92,3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91,5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92,7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94,1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87,9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94,5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99,2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99,9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300592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Počet implantací ICD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3 543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3 713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3 998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4 180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4 171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4 502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4 323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4 375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4 476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4 724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1443424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33,7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35,2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39,5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39,3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42,2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40,4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41,7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41,6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43,4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814307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Intervalová prevalence PM + ICD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76 564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79 858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82 975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86 285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89 472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92 736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95 076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96 506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98 511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101 858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34121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727,5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757,5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785,4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814,8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842,0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869,2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888,5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919,0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915,6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936,4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3394446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83A2DAD2-7BA6-4F06-8C64-E92388D756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5989" y="4432190"/>
            <a:ext cx="114753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výkonů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výkonů provedených v daném roce (započten max. 1 výkon na pacienta za den).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s implantovaným PM nebo ICD v daném roce nebo v minulosti, kteří jsou naživu v daném roce.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B033184C-11AC-6048-9F63-42B5F610EBB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</a:t>
            </a: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Katetrizační ablace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 vykázaný výkon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17308 (selektivní katetrizační ablace konvenčních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supraventrikulárních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případně komorových arytmií), 17312 (selektivní katetrizační ablace komplexních forem síňových a komorových arytmií), 17610 (katetrizační ablace atrioventrikulární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junkce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neselektivní);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PM (kardiostimulátor)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– pacemaker – vykázané vybrané prostředky zdravotnické techniky (PZT) skupiny 53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ICD (</a:t>
            </a:r>
            <a:r>
              <a:rPr kumimoji="0" lang="cs-CZ" sz="1200" b="0" i="1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implantabilní</a:t>
            </a: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cs-CZ" sz="1200" b="0" i="1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kardioverter</a:t>
            </a: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-defibrilátor)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–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implantable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cardioverter-defibrillator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srgbClr val="4D5156"/>
                </a:solidFill>
                <a:effectLst/>
                <a:uLnTx/>
                <a:uFillTx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– vykázané vybrané prostředky zdravotnické techniky (PZT) skupiny 53</a:t>
            </a:r>
          </a:p>
        </p:txBody>
      </p:sp>
    </p:spTree>
    <p:extLst>
      <p:ext uri="{BB962C8B-B14F-4D97-AF65-F5344CB8AC3E}">
        <p14:creationId xmlns:p14="http://schemas.microsoft.com/office/powerpoint/2010/main" val="6887476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8BD001-88EC-63FE-8C7A-6C6FF6F5A6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8177" y="285393"/>
            <a:ext cx="11595358" cy="523137"/>
          </a:xfrm>
        </p:spPr>
        <p:txBody>
          <a:bodyPr/>
          <a:lstStyle/>
          <a:p>
            <a:pPr algn="ctr"/>
            <a:r>
              <a:rPr lang="cs-CZ" sz="2800" noProof="0" dirty="0"/>
              <a:t>Cílem NKVP ČR je pokrytí všech aspektů k</a:t>
            </a:r>
            <a:r>
              <a:rPr lang="cs-CZ" dirty="0" err="1"/>
              <a:t>ardiologické</a:t>
            </a:r>
            <a:r>
              <a:rPr lang="cs-CZ" dirty="0"/>
              <a:t> péče</a:t>
            </a:r>
            <a:br>
              <a:rPr lang="cs-CZ" dirty="0"/>
            </a:br>
            <a:r>
              <a:rPr lang="cs-CZ" dirty="0"/>
              <a:t>Tento analytický souhrn je základním přehledem vybraných dat 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CED3882-DBC6-F3FC-D823-2C34D4FCD751}"/>
              </a:ext>
            </a:extLst>
          </p:cNvPr>
          <p:cNvCxnSpPr>
            <a:cxnSpLocks/>
          </p:cNvCxnSpPr>
          <p:nvPr/>
        </p:nvCxnSpPr>
        <p:spPr>
          <a:xfrm>
            <a:off x="1073791" y="3830483"/>
            <a:ext cx="10016455" cy="0"/>
          </a:xfrm>
          <a:prstGeom prst="straightConnector1">
            <a:avLst/>
          </a:prstGeom>
          <a:ln w="57150"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060C5618-FC81-2840-83C9-79E41877AF8D}"/>
              </a:ext>
            </a:extLst>
          </p:cNvPr>
          <p:cNvSpPr txBox="1"/>
          <p:nvPr/>
        </p:nvSpPr>
        <p:spPr>
          <a:xfrm>
            <a:off x="997673" y="4061261"/>
            <a:ext cx="15100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dirty="0"/>
              <a:t>Vrozené srdeční vady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C634D3C-D2C4-ED38-83BF-15C94263DB4C}"/>
              </a:ext>
            </a:extLst>
          </p:cNvPr>
          <p:cNvCxnSpPr/>
          <p:nvPr/>
        </p:nvCxnSpPr>
        <p:spPr>
          <a:xfrm>
            <a:off x="2348917" y="3629147"/>
            <a:ext cx="0" cy="38589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83D1356-FDEB-B5F6-D71B-928B5A4B31F1}"/>
              </a:ext>
            </a:extLst>
          </p:cNvPr>
          <p:cNvCxnSpPr/>
          <p:nvPr/>
        </p:nvCxnSpPr>
        <p:spPr>
          <a:xfrm>
            <a:off x="6249798" y="3637536"/>
            <a:ext cx="0" cy="38589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1D48460-BD8E-5DC1-2359-69549682A576}"/>
              </a:ext>
            </a:extLst>
          </p:cNvPr>
          <p:cNvCxnSpPr/>
          <p:nvPr/>
        </p:nvCxnSpPr>
        <p:spPr>
          <a:xfrm>
            <a:off x="10352015" y="3637536"/>
            <a:ext cx="0" cy="38589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CFCDAE3C-FDB6-2AA6-DFE3-6A00EAA98FAB}"/>
              </a:ext>
            </a:extLst>
          </p:cNvPr>
          <p:cNvSpPr txBox="1"/>
          <p:nvPr/>
        </p:nvSpPr>
        <p:spPr>
          <a:xfrm>
            <a:off x="2770200" y="4216377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Preventivní prohlídky a specializovaná kardiologická vyšetření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EF191FE-366F-5914-25A6-199CC7382913}"/>
              </a:ext>
            </a:extLst>
          </p:cNvPr>
          <p:cNvSpPr txBox="1"/>
          <p:nvPr/>
        </p:nvSpPr>
        <p:spPr>
          <a:xfrm rot="18848952">
            <a:off x="9082603" y="5420225"/>
            <a:ext cx="20934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Paliativní péče</a:t>
            </a:r>
          </a:p>
          <a:p>
            <a:pPr algn="ctr"/>
            <a:r>
              <a:rPr lang="cs-CZ" dirty="0"/>
              <a:t>Péče v závěru života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0485823-0288-4409-6E2A-9E35F785019D}"/>
              </a:ext>
            </a:extLst>
          </p:cNvPr>
          <p:cNvSpPr txBox="1"/>
          <p:nvPr/>
        </p:nvSpPr>
        <p:spPr>
          <a:xfrm>
            <a:off x="2196" y="3629147"/>
            <a:ext cx="10159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i="1" dirty="0">
                <a:solidFill>
                  <a:srgbClr val="4472C4"/>
                </a:solidFill>
              </a:rPr>
              <a:t>Narození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A42F9C0-1AC1-9807-ED78-0FD68B697CA6}"/>
              </a:ext>
            </a:extLst>
          </p:cNvPr>
          <p:cNvSpPr txBox="1"/>
          <p:nvPr/>
        </p:nvSpPr>
        <p:spPr>
          <a:xfrm>
            <a:off x="11101093" y="3629147"/>
            <a:ext cx="7232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i="1" dirty="0">
                <a:solidFill>
                  <a:srgbClr val="4472C4"/>
                </a:solidFill>
              </a:rPr>
              <a:t>Úmrtí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42AC4D-BBA9-5C03-D342-12DCB2583536}"/>
              </a:ext>
            </a:extLst>
          </p:cNvPr>
          <p:cNvSpPr txBox="1"/>
          <p:nvPr/>
        </p:nvSpPr>
        <p:spPr>
          <a:xfrm>
            <a:off x="2711197" y="5479611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Ambulantní péče v oboru kardiologie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F5D0CEB-CDAD-D7CC-A292-9380AD940A27}"/>
              </a:ext>
            </a:extLst>
          </p:cNvPr>
          <p:cNvSpPr txBox="1"/>
          <p:nvPr/>
        </p:nvSpPr>
        <p:spPr>
          <a:xfrm>
            <a:off x="2762420" y="5047580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Hospitalizační péče pro kardiovaskulární diagnózy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C79B8F-42B8-B7FE-56FC-893302E7B3AA}"/>
              </a:ext>
            </a:extLst>
          </p:cNvPr>
          <p:cNvSpPr txBox="1"/>
          <p:nvPr/>
        </p:nvSpPr>
        <p:spPr>
          <a:xfrm>
            <a:off x="2762421" y="4621513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Epidemiologie vybraných kardiovaskulárních onemocnění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4FB6B9-B999-38FA-FBD7-695A521D66D8}"/>
              </a:ext>
            </a:extLst>
          </p:cNvPr>
          <p:cNvSpPr txBox="1"/>
          <p:nvPr/>
        </p:nvSpPr>
        <p:spPr>
          <a:xfrm>
            <a:off x="2770200" y="5869301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Vybrané výkony v kardiologii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A825E67-8082-C133-2330-34585F8E2FA9}"/>
              </a:ext>
            </a:extLst>
          </p:cNvPr>
          <p:cNvSpPr txBox="1"/>
          <p:nvPr/>
        </p:nvSpPr>
        <p:spPr>
          <a:xfrm>
            <a:off x="2859071" y="6274437"/>
            <a:ext cx="67814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Farmakoterapie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E9FD099-014F-1073-3E09-8BC5BE2EFB1B}"/>
              </a:ext>
            </a:extLst>
          </p:cNvPr>
          <p:cNvSpPr txBox="1"/>
          <p:nvPr/>
        </p:nvSpPr>
        <p:spPr>
          <a:xfrm>
            <a:off x="2859071" y="2392683"/>
            <a:ext cx="67814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Personální kapacity</a:t>
            </a:r>
          </a:p>
          <a:p>
            <a:pPr algn="ctr"/>
            <a:r>
              <a:rPr lang="cs-CZ" dirty="0"/>
              <a:t>Zdravotnická zařízení a pracoviště, centra</a:t>
            </a:r>
          </a:p>
          <a:p>
            <a:pPr algn="ctr"/>
            <a:r>
              <a:rPr lang="cs-CZ" dirty="0"/>
              <a:t>Populační rizikové faktory kardiovaskulárních onemocnění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CFC4986-34D0-AA78-7987-5853D8D0015C}"/>
              </a:ext>
            </a:extLst>
          </p:cNvPr>
          <p:cNvSpPr txBox="1"/>
          <p:nvPr/>
        </p:nvSpPr>
        <p:spPr>
          <a:xfrm>
            <a:off x="170923" y="1197439"/>
            <a:ext cx="118221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i="1" dirty="0"/>
              <a:t>Dostupná data NZIS umožňují hodnotit kardiovaskulární stav populace v průběhu celého života a kardiovaskulární zdravotní péči z nejrůznějších aspektů od epidemiologie kardiovaskulárních onemocnění, provedenou zdravotní péči, charakteristiku pacientů a jejich přežití až po personální kapacity a dostupnost zdravotní péče.   </a:t>
            </a:r>
          </a:p>
        </p:txBody>
      </p:sp>
      <p:sp>
        <p:nvSpPr>
          <p:cNvPr id="7" name="TextBox 11">
            <a:extLst>
              <a:ext uri="{FF2B5EF4-FFF2-40B4-BE49-F238E27FC236}">
                <a16:creationId xmlns:a16="http://schemas.microsoft.com/office/drawing/2014/main" id="{57D2D382-01F9-EB68-8915-4291EC0811E1}"/>
              </a:ext>
            </a:extLst>
          </p:cNvPr>
          <p:cNvSpPr txBox="1"/>
          <p:nvPr/>
        </p:nvSpPr>
        <p:spPr>
          <a:xfrm rot="2747507">
            <a:off x="1812368" y="5482862"/>
            <a:ext cx="20934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dirty="0"/>
              <a:t>Kardiologická péče </a:t>
            </a:r>
          </a:p>
          <a:p>
            <a:pPr algn="ctr"/>
            <a:r>
              <a:rPr lang="cs-CZ" dirty="0"/>
              <a:t>o dětské pacienty </a:t>
            </a:r>
          </a:p>
        </p:txBody>
      </p:sp>
      <p:pic>
        <p:nvPicPr>
          <p:cNvPr id="8" name="Grafický objekt 31">
            <a:extLst>
              <a:ext uri="{FF2B5EF4-FFF2-40B4-BE49-F238E27FC236}">
                <a16:creationId xmlns:a16="http://schemas.microsoft.com/office/drawing/2014/main" id="{9D7AB842-58DC-8021-6AB6-77B3D6E428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9843" y="2307368"/>
            <a:ext cx="2041354" cy="621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658182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35 328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18 562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14 737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16 503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36 246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16 236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274 485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36 652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14 413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13 008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11 912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27 498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9 890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16 141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5 839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I83 </a:t>
            </a:r>
            <a:r>
              <a:rPr lang="cs-CZ" sz="1600" b="1" dirty="0">
                <a:solidFill>
                  <a:srgbClr val="000000"/>
                </a:solidFill>
              </a:rPr>
              <a:t>Žilní městky dolních končetin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I48 </a:t>
            </a:r>
            <a:r>
              <a:rPr lang="it-IT" sz="1600" b="1" dirty="0">
                <a:solidFill>
                  <a:srgbClr val="000000"/>
                </a:solidFill>
              </a:rPr>
              <a:t>Fibrilace a flutter síní</a:t>
            </a:r>
            <a:endParaRPr lang="cs-CZ" sz="1600" b="1" dirty="0">
              <a:solidFill>
                <a:srgbClr val="000000"/>
              </a:solidFill>
            </a:endParaRP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15 456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15 245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14 630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33 435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10 196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14 801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12 403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242 109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26 289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11 113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11 190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25 633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16 620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27 901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F8510469-74F5-8018-E768-64E4013EEF81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562D0C61-0104-C2AF-B9B1-4B03A4F31885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CBABA667-342F-0119-98C0-75009A282942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245847377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Akutní koronární syndrom: souhrnný přehled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3CE49514-D489-48E9-B4D9-165D91F25298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212279"/>
          <a:ext cx="11520000" cy="32918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133624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Incidence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16 967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16 564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15 486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15 168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13 564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13 425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13 565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12 867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160,9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145,7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19 649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19 028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18 593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18 154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17 747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17 483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15 714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15 516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15 725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14 958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1577217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dirty="0"/>
                        <a:t>– léčení v daném roce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2909018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30denní hospitalizační mortalita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1 269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1 207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1 112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1 054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9792608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Podíl hospitalizovaných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2805806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30denní celková mortalita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1 859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1 852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1 760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1 703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1 680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1 665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1 645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1 312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0983301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Podíl hospitalizovaných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1712187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Příčina úmrtí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4 683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4 001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3 810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3 413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2 988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2 706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609133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13025929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716124"/>
                  </a:ext>
                </a:extLst>
              </a:tr>
            </a:tbl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C4681092-523C-4E90-84C1-34F4E54E622E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4663652"/>
            <a:ext cx="1147530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počet pacientů poprvé hospitalizovaných v daném roce pro vybrané diagnózy; není neuvedeno před rokem 2015 z důvodu nedostupné historie, na základě které by bylo možné vyloučit případný výskyt incidenčního případu u pacienta v minulosti.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hospitalizovaných v daném roce pro vybrané diagnózy.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30denní hospitalizační mortalita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pacientů zemřelých v průběhu hospitalizačního pobytu do 30 dní od zahájení hospitalizace pro vybrané diagnózy (bez ohledu na úmrtnostní diagnózu); pokud byl v daném roce pacient hospitalizován opakovaně, je ve jmenovateli započten pouze jedenkrát, aby se předešlo podhodnocení mortality v důsledku často se vyskytujících překladů pacienta mezi zdravotnickými zařízeními.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30denní celková mortalita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pacientů zemřelých do 30 dní od zahájení hospitalizace pro vybrané diagnózy (v průběhu nebo po ukončení hospitalizace, bez ohledu na úmrtnostní diagnózu); pokud byl v daném roce pacient hospitalizován opakovaně, je ve jmenovateli započten pouze jedenkrát, aby se předešlo podhodnocení mortality v důsledku často se vyskytujících překladů pacienta mezi zdravotnickými zařízeními.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 úmrtí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sledované onemocnění vyhodnoceno jako základní příčina smrti na základě informací v Listu o prohlídce zemřelého.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3FA0A5D8-899F-398A-F785-3F23951B2D7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hospitalizace s výslednou diagnózou I20.0 (nestabilní angina pectoris), I21 (akutní infarkt myokardu) nebo I22 (pokračující infarkt myokardu)</a:t>
            </a:r>
          </a:p>
        </p:txBody>
      </p:sp>
    </p:spTree>
    <p:extLst>
      <p:ext uri="{BB962C8B-B14F-4D97-AF65-F5344CB8AC3E}">
        <p14:creationId xmlns:p14="http://schemas.microsoft.com/office/powerpoint/2010/main" val="3036342577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Akutní koronární syndrom: demografické charakteristiky pacientů (2023)</a:t>
            </a:r>
          </a:p>
        </p:txBody>
      </p:sp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AA3CF44F-94FB-4795-9254-54D22C0340A8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655939" y="2770888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" name="Graf 21">
            <a:extLst>
              <a:ext uri="{FF2B5EF4-FFF2-40B4-BE49-F238E27FC236}">
                <a16:creationId xmlns:a16="http://schemas.microsoft.com/office/drawing/2014/main" id="{60FE36F7-C956-4ACC-86F9-2CE410667C64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1569547" y="3131725"/>
          <a:ext cx="1625600" cy="1504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3" name="Graf 22">
            <a:extLst>
              <a:ext uri="{FF2B5EF4-FFF2-40B4-BE49-F238E27FC236}">
                <a16:creationId xmlns:a16="http://schemas.microsoft.com/office/drawing/2014/main" id="{0080C3E1-B128-4797-864D-C9533FFDC6F6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476478" y="1810694"/>
          <a:ext cx="4599056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03263581-1FA2-B4F0-A67E-2CC520FFFAF6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hospitalizace s výslednou diagnózou I20.0 (nestabilní angina pectoris), I21 (akutní infarkt myokardu) nebo I22 (pokračující infarkt myokardu)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092C9192-F083-1297-7850-A651979998F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1" y="1344626"/>
            <a:ext cx="64621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Pohlaví, věk a kraj bydliště pacientů – intervalová prevalence (2023): N = 14 958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hospitalizovaných pro akutní koronární syndrom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A6EE7739-A42A-99F3-BC96-2AF18EC48E6F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92372" y="2109656"/>
          <a:ext cx="5005550" cy="777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7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4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446682958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Věk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N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Průměr (SD)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Medián (IQR)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 věku 65+</a:t>
                      </a: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182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10 334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(12)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 (57; 75)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57,2 %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4 624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 (12)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(66; 81)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77,6 %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14 958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 (13)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 (59; 77)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63,5 %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5895982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Akutní koronární syndrom: věkově specifická intervalová prevalence (2023)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A7C1F2E2-D92F-4CC6-BAE1-CBB217F226C1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10405" y="2000421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6E23688C-714A-44DB-AA92-513200889977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083642" y="2369905"/>
          <a:ext cx="3600000" cy="9525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138888585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1915627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20006444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374166734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 Prevalence dle věku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65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75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038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Muži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0,19 %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0,63 %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0,75 %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538829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Ženy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0,08 %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0,28 %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0,37 %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803371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0,14 %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0,42 %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0,51 %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6377134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26F60B47-21E1-EEF2-1AD6-E6B8110D582A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hospitalizace s výslednou diagnózou I20.0 (nestabilní angina pectoris), I21 (akutní infarkt myokardu) nebo I22 (pokračující infarkt myokardu)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C85717E9-FC9D-41F9-F1CA-64341A9518EF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1344626"/>
            <a:ext cx="723399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specifická intervalová prevalence (2023):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populace ČR daného věku s hospitalizací pro akutní koronární syndrom v roce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7127493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Ischemická choroba srdeční: souhrnný přehled</a:t>
            </a:r>
          </a:p>
        </p:txBody>
      </p:sp>
      <p:graphicFrame>
        <p:nvGraphicFramePr>
          <p:cNvPr id="16" name="Tabulka 4">
            <a:extLst>
              <a:ext uri="{FF2B5EF4-FFF2-40B4-BE49-F238E27FC236}">
                <a16:creationId xmlns:a16="http://schemas.microsoft.com/office/drawing/2014/main" id="{8A485569-3533-4DBE-BA66-7E1B1EDFAE46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553402"/>
          <a:ext cx="11520000" cy="356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2014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2015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2016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2017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2018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2020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2021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2022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2023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/>
                        <a:t>Incidence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92 204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83 431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77 082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72 073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69 634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74 073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66 139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65 369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62 163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874,6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789,7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727,9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652,7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692,3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629,8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607,5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571,5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129329">
                <a:tc>
                  <a:txBody>
                    <a:bodyPr/>
                    <a:lstStyle/>
                    <a:p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515 490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516 810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504 772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488 289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471 844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460 192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456 162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428 838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415 735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404 488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157721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0" dirty="0"/>
                        <a:t>– léčení v daném roce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4 897,9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4 902,0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4 777,6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4 611,1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4 440,3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4 313,2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4 263,1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4 083,8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3 863,9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3 718,4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6290901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929 212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954 535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975 132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988 355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998 147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1 012 379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1 009 236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1 002 642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1 002 962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01306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0" dirty="0"/>
                        <a:t>– léčení kdykoliv v minulosti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8 813,6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9 034,6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9 208,5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9 300,9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9 355,3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9 461,3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9 611,0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9 318,6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9 220,1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864641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/>
                        <a:t>Celková roční úmrtnost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57 088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55 705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58 130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59 069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58 650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68 461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71 003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61 179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56 323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9792608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541,5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527,2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548,9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555,9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549,7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639,8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676,2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568,6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28058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51,7 %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8197554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Příčina úmrtí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26 030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26 657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23 747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24 387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23 290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22 335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23 353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21 866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19 828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18 092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472490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247,3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252,8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8599243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1076569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AA03B529-32D0-44A6-8235-438E44E8F17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5250886"/>
            <a:ext cx="114753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počet pacientů poprvé léčených v daném roce pro vybrané diagnózy v ambulantní nebo lůžková péči; není neuvedeno před rokem 2015 z důvodu nedostupné historie, na základě které by bylo možné vyloučit případný incidenční výskyt onemocnění u pacienta v minulosti.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léčených v daném roce, resp. kdykoliv v minulosti (od roku 2010 do daného roku včetně) pro vybrané diagnózy v ambulantní nebo lůžková péči.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roční úmrtnost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kdykoliv v minulosti (od roku 2010 do daného roku včetně) zaznamenáno sledované onemocnění (bez ohledu na úmrtnostní diagnózu).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 úmrtí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sledované onemocnění vyhodnoceno jako základní příčina smrti na základě informací v Listu o prohlídce zemřelého.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50A68B15-9680-16D3-4790-618205B4C6F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I20.0–I25.9 (ischemické nemoci srdeční) vykázaná v lůžkové nebo ambulantní péči (odbornost 001, 101, 107) v kombinaci s užíváním vybraných léčiv (ATC skupina B01AC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antiagregancia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C01DA organické nitráty,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systém, C10 prostředky snižující hladinu lipidů v séru)</a:t>
            </a:r>
          </a:p>
        </p:txBody>
      </p:sp>
    </p:spTree>
    <p:extLst>
      <p:ext uri="{BB962C8B-B14F-4D97-AF65-F5344CB8AC3E}">
        <p14:creationId xmlns:p14="http://schemas.microsoft.com/office/powerpoint/2010/main" val="4110677328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Ischemická choroba srdeční: demografické charakteristiky pacientů (2023)</a:t>
            </a:r>
          </a:p>
        </p:txBody>
      </p:sp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AA3CF44F-94FB-4795-9254-54D22C0340A8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655939" y="2887267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" name="Graf 21">
            <a:extLst>
              <a:ext uri="{FF2B5EF4-FFF2-40B4-BE49-F238E27FC236}">
                <a16:creationId xmlns:a16="http://schemas.microsoft.com/office/drawing/2014/main" id="{60FE36F7-C956-4ACC-86F9-2CE410667C64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1569547" y="3248104"/>
          <a:ext cx="1625600" cy="1504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3" name="Graf 22">
            <a:extLst>
              <a:ext uri="{FF2B5EF4-FFF2-40B4-BE49-F238E27FC236}">
                <a16:creationId xmlns:a16="http://schemas.microsoft.com/office/drawing/2014/main" id="{0080C3E1-B128-4797-864D-C9533FFDC6F6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476478" y="1927073"/>
          <a:ext cx="4599056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02796730-EE81-5944-FFCA-251F02B62F41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I20.0–I25.9 (ischemické nemoci srdeční) vykázaná v lůžkové nebo ambulantní péči (odbornost 001, 101, 107) v kombinaci s užíváním vybraných léčiv (ATC skupina B01AC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antiagregancia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C01DA organické nitráty,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systém, C10 prostředky snižující hladinu lipidů v séru)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33594C89-1F8E-E985-8920-2E749E2A5A4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1" y="1525382"/>
            <a:ext cx="646213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Pohlaví, věk a kraj bydliště pacientů – intervalová prevalence (2023): N = 1 000 932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s historií léčby ischemické choroby srdeční naživu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34479C72-77E0-43F7-AFF2-129727BD8AEA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92372" y="2290412"/>
          <a:ext cx="5005550" cy="777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7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4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446682958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Věk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N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Průměr (SD)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Medián (IQR)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 věku 65+</a:t>
                      </a: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182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519 616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(12)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(63; 78)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72,0 %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483 346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 (12)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(69; 83)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83,9 %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1 002 962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(12)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(66; 81)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77,8 %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9169665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Ischemická choroba srdeční: věkově specifická intervalová prevalence (2023)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0B057092-E068-44ED-A44C-5E8AE16DE05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45988" y="1689703"/>
            <a:ext cx="7467975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specifická intervalová prevalence (2023):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populace ČR daného věku s historií léčby ischemické choroby srdeční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A7C1F2E2-D92F-4CC6-BAE1-CBB217F226C1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10405" y="2114640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6E23688C-714A-44DB-AA92-513200889977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083642" y="2561096"/>
          <a:ext cx="3600000" cy="9525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138888585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1915627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20006444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3741667345"/>
                    </a:ext>
                  </a:extLst>
                </a:gridCol>
              </a:tblGrid>
              <a:tr h="263133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 Prevalence dle věku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65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75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038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Muži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9,7 %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39,7 %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54,5 %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538829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Ženy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8,7 %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31,3 %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45,3 %</a:t>
                      </a: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803371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34,9 %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48,8 %</a:t>
                      </a:r>
                    </a:p>
                  </a:txBody>
                  <a:tcPr marL="9525" marR="9525" marT="9525" marB="0" anchor="b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6377134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3EE49F57-D63E-6708-10F9-C074D4E5273E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diagnóza I20.0–I25.9 (ischemické nemoci srdeční) vykázaná v lůžkové nebo ambulantní péči (odbornost 001, 101, 107) v kombinaci s užíváním vybraných léčiv (ATC skupina B01AC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antiagregancia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C01DA organické nitráty, C07 beta-blokátory, C08 blokátory kalciových kanálů, C09 léčiva ovlivňující renin-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angiotenzinový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systém, C10 prostředky snižující hladinu lipidů v séru)</a:t>
            </a:r>
          </a:p>
        </p:txBody>
      </p:sp>
    </p:spTree>
    <p:extLst>
      <p:ext uri="{BB962C8B-B14F-4D97-AF65-F5344CB8AC3E}">
        <p14:creationId xmlns:p14="http://schemas.microsoft.com/office/powerpoint/2010/main" val="3209443963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Ischemická choroba srdeční: </a:t>
            </a:r>
            <a:r>
              <a:rPr lang="cs-CZ" dirty="0" err="1"/>
              <a:t>kardiointervenční</a:t>
            </a:r>
            <a:r>
              <a:rPr lang="cs-CZ" dirty="0"/>
              <a:t> a kardiochirurgické výkony</a:t>
            </a:r>
          </a:p>
        </p:txBody>
      </p:sp>
      <p:graphicFrame>
        <p:nvGraphicFramePr>
          <p:cNvPr id="15" name="Tabulka 4">
            <a:extLst>
              <a:ext uri="{FF2B5EF4-FFF2-40B4-BE49-F238E27FC236}">
                <a16:creationId xmlns:a16="http://schemas.microsoft.com/office/drawing/2014/main" id="{41F8C9BD-7B04-4931-A234-1285F4172B34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2376186"/>
          <a:ext cx="11520000" cy="1371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34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133624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2014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2015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2016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2017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2018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2020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2021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2022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2023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PCI – počet výkonů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22 996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22 966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23 588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23 179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23 235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23 759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21 389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21 721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22 304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21 555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218,5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217,8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223,3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218,9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218,7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222,7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199,9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206,8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207,3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198,2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CABG – počet výkonů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4 944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5 048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4 756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4 814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4 710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4 551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3 922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3 762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4 416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4 383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306984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47,0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47,9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45,0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45,5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44,3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42,7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36,7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35,8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41,0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40,3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3005922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83A2DAD2-7BA6-4F06-8C64-E92388D756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5989" y="3905565"/>
            <a:ext cx="114753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výkonů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výkonů provedených v daném roce (započten max. 1 výkon daného typu na pacienta za den). 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E30C98-2069-B0A2-B4E6-ACA48BB0A89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</a:t>
            </a: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PCI (perkutánní koronární intervence)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– vykázaný výkon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89435 (perkutánní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transluminální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koronární angioplastika jedné věnčité tepny), 89437 (perkutánní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transluminální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koronární angioplastika více věnčitých tepen nebo opakovaná perkutánní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transluminální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koronární angioplastika téže tepny);</a:t>
            </a:r>
            <a:b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cs-CZ" sz="1200" b="0" i="1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CABG (aortokoronární bypass)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– vykázaný výkon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07000 (aortokoronární bypass jednonásobný – chirurgicky), 07001 (aortokoronární bypass vícenásobný (2 a více bypassů) – chirurgicky), 07002 (aortokoronární bypass vícenásobný (2 a více bypassů) s použitím 2 vnitřních prsních tepen (BIMA) – chirurgicky), 07003 (aortokoronární bypass vícenásobný – plně tepenná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revaskularizace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(2 a více bypassů) – chirurgicky), 07004 (aortokoronární bypass vícenásobný – plně tepenná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revaskularizace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(2 a více bypassů) s použitím 2 vnitřních prsních tepen (BIMA) – chirurgicky), 55414 (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roboticky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provedená nebo asistovaná operace na koronárních tepnách – aortokoronární bypass (TECAB operace)), 55801 (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roboticky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provedená nebo asistovaná operace na koronárních tepnách – aortokoronární bypass (TECAB operace) jednonásobný i vícenásobný)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8066696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9440FD95-99AB-4455-AC36-865603B8DE02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definice</a:t>
            </a:r>
            <a:endParaRPr lang="cs-CZ" b="1" dirty="0"/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C4A973DA-F914-4A28-BF00-B82582237DC3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936010"/>
            <a:ext cx="10618797" cy="4985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 se srdečním selháním je identifikován při splnění alespoň 1 z následujících podmínek: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1) pacienti po OTS, po implantaci LVAD nebo CRT přístroje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2) pacienti hospitalizovaní pro výslednou diagnózu hospitalizačního pobytu: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I11.0 Hypertenzní nemoc srdce s (městnavým) srdečním selháním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I13.0 Hypertenzní nemoc srdce a ledvin s (městnavým) selháním srdce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I13.2 Hypertenzní nemoc srdce a ledvin s (městnavým) srdečním selháním i selháním ledvin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I25.5 Ischemická kardiomyopatie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I42.0 Dilatovaná kardiomyopatie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I42.9 Kardiomyopatie 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I50.0 Městnavé selhání srdce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I50.1 Selhání levé komory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I50.9 Selhání srdce 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	R57.0 Kardiogenní šok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3) pacienti hospitalizovaní pro výše jmenované diagnózy i na pozici vedlejší hospitalizační diagnózy, pokud následně užívají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furosemid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eplerenon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verospiron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nebo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entresto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4) pacienti, kteří jsou léčeni u praktického lékaře (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odb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001), internisty (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odb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101) nebo kardiologa (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odb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 107) pro diagnózu I50 (srdeční selhání) a zároveň užívají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furosemid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eplerenon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verospiron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nebo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entresto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Následující skupinu lze označit jako pacienty se strukturálním onemocněním srdce (pokud nesplňují již některou z podmínek 1 až 4):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5) pacienti, kteří jsou hospitalizovaní (výsledná nebo vedlejší diagnóza) nebo 6) v ambulantním sledování (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odb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Times New Roman" panose="02020603050405020304" pitchFamily="18" charset="0"/>
              </a:rPr>
              <a:t>. 001, 101, 107) pro vybrané diagnózy*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 zároveň užívají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furosemid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eplerenon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verospiron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nebo </a:t>
            </a:r>
            <a:r>
              <a:rPr kumimoji="0" lang="cs-CZ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entresto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*</a:t>
            </a: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I05–I09 chronické revmatické choroby srdeční,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I20</a:t>
            </a: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I25 ischemické nemoci srdeční, I34</a:t>
            </a: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I37 nerevmatická onemocnění chlopně, I39 endokarditida a onemocnění srdečních chlopní při nemocech zařazených jinde, I40</a:t>
            </a: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I43 zánět srdečního svalu a kardiomyopatie, Q20</a:t>
            </a:r>
            <a:r>
              <a:rPr kumimoji="0" lang="pl-PL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–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Q24 vrozené srdeční vady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88C4F4A8-5B8A-0CB5-3FB1-7A96CE97076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NRHZS, CZ-DRG 3.0</a:t>
            </a:r>
          </a:p>
        </p:txBody>
      </p:sp>
    </p:spTree>
    <p:extLst>
      <p:ext uri="{BB962C8B-B14F-4D97-AF65-F5344CB8AC3E}">
        <p14:creationId xmlns:p14="http://schemas.microsoft.com/office/powerpoint/2010/main" val="422019056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souhrnný přehled 1/2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3CE49514-D489-48E9-B4D9-165D91F25298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220569"/>
          <a:ext cx="11520000" cy="30175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70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2014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2015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2016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2017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2018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2020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2021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2022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2023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/>
                        <a:t>Incidence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52 161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49 287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47 587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47 562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48 529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46 829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49 457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50 028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51 701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494,7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466,5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449,4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447,6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454,8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437,6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471,0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465,0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475,3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310 397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322 686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333 708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342 924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352 216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359 471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362 756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365 184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374 837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013067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0" dirty="0"/>
                        <a:t>– léčení kdykoliv v minulosti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2 944,1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3 054,2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3 151,3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3 227,1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3 301,2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3 359,5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3 454,5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3 394,1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3 445,8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18646411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/>
                        <a:t>Celková roční úmrtnost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36 831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36 373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38 145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39 007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39 346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45 927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47 311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41 627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39 235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9792608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344,3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368,8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429,2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450,5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2805806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34,6 %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8197554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Příčina úmrtí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5 920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6 592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7 545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8 253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8 359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9 970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10 080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10 026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472490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85992432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Podíl z celkového počtu zemřelých v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6,7 %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1076569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B5375EB9-4E30-4181-A963-C25AFCBB56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5989" y="4356674"/>
            <a:ext cx="1147530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počet pacientů poprvé léčených v daném roce pro vybrané diagnózy v ambulantní nebo lůžková péči; není neuvedeno před rokem 2015 z důvodu nedostupné historie, na základě které by bylo možné vyloučit případný incidenční výskyt onemocnění u pacienta v minulosti.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léčených kdykoliv v minulosti (od roku 2010 do daného roku včetně) pro vybrané diagnózy v ambulantní nebo lůžková péči.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roční úmrtnost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kdykoliv v minulosti (od roku 2010 do daného roku včetně) zaznamenáno sledované onemocnění (bez ohledu na úmrtnostní diagnózu).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 úmrtí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zemřelých osob, u nichž bylo sledované onemocnění vyhodnoceno jako základní příčina smrti na základě informací v Listu o prohlídce zemřelého (pouze diagnózy I11.0, I13.0, I13.2, I25.5, I42.0, I42.9, I50.0–9 nebo R57.0).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A713E8E6-CA3F-8358-EA6B-E4D653E781E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viz definiční slide srdečního selhání (kritéria 1–6)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9027291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souhrnný přehled 2/2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3CE49514-D489-48E9-B4D9-165D91F25298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218028"/>
          <a:ext cx="11520000" cy="1920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34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2014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2015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2016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2017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2018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2020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2021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2022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2023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cs-CZ" sz="1200" b="1" dirty="0" err="1"/>
                        <a:t>Hospitalizovanost</a:t>
                      </a:r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35 774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34 296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34 056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33 748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33 354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34 098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31 737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31 640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32 087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32 462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42308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339,9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325,3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318,7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313,9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319,6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296,6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301,3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298,2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298,4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0503061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cs-CZ" sz="1200" b="1" dirty="0"/>
                        <a:t>30denní hospitalizační mortalita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4 417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4 364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4 462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4 407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4 479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4 332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4 036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09833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Podíl hospitalizovaných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14,1 %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14,9 %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06658385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tx1"/>
                          </a:solidFill>
                        </a:rPr>
                        <a:t>30denní celková mortalita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>
                          <a:solidFill>
                            <a:schemeClr val="tx1"/>
                          </a:solidFill>
                        </a:rPr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5 472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5 734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5 567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5 685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5 629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5 963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5 593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5 263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266398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Podíl hospitalizovaných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15,3 %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16,7 %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17,0 %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18,8 %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19,5 %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17,4 %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16,2 %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24461956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B5375EB9-4E30-4181-A963-C25AFCBB56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345989" y="3303550"/>
            <a:ext cx="114753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Hospitalizovanost</a:t>
            </a: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pacientů, kteří byli v daném roce alespoň jedenkrát hospitalizovaní pro diagnózu I11.0, I13.0, I13.2, I25.5, I42.0, I42.9, I50.0–9 nebo R57.0.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30denní hospitalizační mortalita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pacientů zemřelých v průběhu hospitalizačního pobytu do 30 dní od zahájení hospitalizace pro vybrané diagnózy (bez ohledu na úmrtnostní diagnózu); pokud byl v daném roce pacient hospitalizován opakovaně, je ve jmenovateli započten pouze jedenkrát, aby se předešlo podhodnocení mortality v důsledku často se vyskytujících překladů pacienta mezi zdravotnickými zařízeními.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30denní celková mortalita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pacientů zemřelých do 30 dní od zahájení hospitalizace pro vybrané diagnózy (v průběhu nebo po ukončení hospitalizace, bez ohledu na úmrtnostní diagnózu); pokud byl v daném roce pacient hospitalizován opakovaně, je ve jmenovateli započten pouze jedenkrát, aby se předešlo podhodnocení mortality v důsledku často se vyskytujících překladů pacienta mezi zdravotnickými zařízeními.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E85431EF-406A-EAAD-9C47-28E8C417F0D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viz definiční slide srdečního selhání (kritéria 1–6)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0737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8 339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12 652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6 688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5 236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5 692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11 498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103 680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12 438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12 853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5 586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4 651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2 550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4 751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6 597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I80 </a:t>
            </a:r>
            <a:r>
              <a:rPr lang="cs-CZ" sz="1600" b="1" dirty="0">
                <a:solidFill>
                  <a:srgbClr val="000000"/>
                </a:solidFill>
              </a:rPr>
              <a:t>Zánět žil – flebitida a tromboflebitida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I70 </a:t>
            </a:r>
            <a:r>
              <a:rPr lang="cs-CZ" sz="1600" b="1" dirty="0">
                <a:solidFill>
                  <a:srgbClr val="000000"/>
                </a:solidFill>
              </a:rPr>
              <a:t>Ateroskleróza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22 063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12 609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16 159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126 952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3 311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15 982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12 610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6 591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6 137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5 780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4 344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BD95B368-3468-B28D-604B-66B2D7B00AAB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B27AB2F7-6928-CE31-6993-A90633F86EFA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E78FD9EA-7D2D-2782-2CE1-DAA7350BA404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3392762050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demografické charakteristiky pacientů (2023)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FAF71DBA-7A21-40E6-BDE4-19F7449F461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1093419"/>
            <a:ext cx="6246004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Pohlaví, věk a kraj bydliště pacientů – intervalová prevalence (2023): N = 374 837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s historií léčby srdečního selhání naživu v roce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6" name="Graf 25">
            <a:extLst>
              <a:ext uri="{FF2B5EF4-FFF2-40B4-BE49-F238E27FC236}">
                <a16:creationId xmlns:a16="http://schemas.microsoft.com/office/drawing/2014/main" id="{FE1CC8D3-D184-4EB2-A6B0-27387F448F1A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6518595" y="1645231"/>
          <a:ext cx="4599056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8" name="Tabulka 7">
            <a:extLst>
              <a:ext uri="{FF2B5EF4-FFF2-40B4-BE49-F238E27FC236}">
                <a16:creationId xmlns:a16="http://schemas.microsoft.com/office/drawing/2014/main" id="{6CD94373-CD80-9FEC-9067-BFBDB3594CAF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655938" y="1861263"/>
          <a:ext cx="5005550" cy="777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674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48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1110">
                  <a:extLst>
                    <a:ext uri="{9D8B030D-6E8A-4147-A177-3AD203B41FA5}">
                      <a16:colId xmlns:a16="http://schemas.microsoft.com/office/drawing/2014/main" val="446682958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Věk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N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Průměr (SD)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Medián (IQR)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Ve věku 65+</a:t>
                      </a: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182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190 174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 (12)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(67; 81)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79,9 %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184 663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 (12)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 (73; 86)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90,8 %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374 837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 (12)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 (70; 84)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85,3 %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E6DBDCAA-252A-32E4-CA3A-A822104E844D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55939" y="2580388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B73B25E4-77D4-387B-7347-56FDBB93DC4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 rot="16200000">
            <a:off x="-396960" y="3957909"/>
            <a:ext cx="18288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mužů / počet žen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00CE78DB-1395-31F6-9C70-0669103FB2BC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1224903" y="2970996"/>
          <a:ext cx="1867905" cy="16281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6" name="TextovéPole 15">
            <a:extLst>
              <a:ext uri="{FF2B5EF4-FFF2-40B4-BE49-F238E27FC236}">
                <a16:creationId xmlns:a16="http://schemas.microsoft.com/office/drawing/2014/main" id="{92C6B201-E6A1-1F2E-0580-2F5D99F346FB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viz definiční slide srdečního selhání (kritéria 1–6)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2425040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Srdeční selhání: věkově specifická intervalová prevalence (2023)</a:t>
            </a:r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7656E43D-4F29-282B-E750-4E1D03F60DAE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187530" y="1793048"/>
          <a:ext cx="5386534" cy="41884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BE939DD2-9DA8-3DA8-1CA5-E8338BF86D1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070270" y="2188399"/>
          <a:ext cx="3600000" cy="9525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00000">
                  <a:extLst>
                    <a:ext uri="{9D8B030D-6E8A-4147-A177-3AD203B41FA5}">
                      <a16:colId xmlns:a16="http://schemas.microsoft.com/office/drawing/2014/main" val="1388885855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019156279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4200064443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374166734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 Prevalence dle věku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65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≥ 75 let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038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3,6 %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16,6 %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27,7 %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53882923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13,5 %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23,5 %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8033719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Celkem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3,6 %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14,8 %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25,1 %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6377134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D189CB50-7095-DA50-729F-A2FDD1D0A55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1093419"/>
            <a:ext cx="624600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Věkově specifická intervalová prevalence (2023):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podíl populace ČR daného věku s historií léčby srdečního selhání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3DC2CDB-BECC-C403-6E61-13CFF1F84FFD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viz definiční slide srdečního selhání (kritéria 1–6)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2601931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Transplantace srdce: souhrnný přehled</a:t>
            </a:r>
          </a:p>
        </p:txBody>
      </p:sp>
      <p:graphicFrame>
        <p:nvGraphicFramePr>
          <p:cNvPr id="4" name="Tabulka 4">
            <a:extLst>
              <a:ext uri="{FF2B5EF4-FFF2-40B4-BE49-F238E27FC236}">
                <a16:creationId xmlns:a16="http://schemas.microsoft.com/office/drawing/2014/main" id="{3CE49514-D489-48E9-B4D9-165D91F25298}"/>
              </a:ext>
            </a:extLst>
          </p:cNvPr>
          <p:cNvGraphicFramePr>
            <a:graphicFrameLocks noGrp="1"/>
          </p:cNvGraphicFramePr>
          <p:nvPr>
            <p:ph idx="4294967295"/>
            <p:custDataLst>
              <p:tags r:id="rId2"/>
            </p:custDataLst>
          </p:nvPr>
        </p:nvGraphicFramePr>
        <p:xfrm>
          <a:off x="347949" y="1209604"/>
          <a:ext cx="11520000" cy="1371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40000">
                  <a:extLst>
                    <a:ext uri="{9D8B030D-6E8A-4147-A177-3AD203B41FA5}">
                      <a16:colId xmlns:a16="http://schemas.microsoft.com/office/drawing/2014/main" val="841739660"/>
                    </a:ext>
                  </a:extLst>
                </a:gridCol>
                <a:gridCol w="2340000">
                  <a:extLst>
                    <a:ext uri="{9D8B030D-6E8A-4147-A177-3AD203B41FA5}">
                      <a16:colId xmlns:a16="http://schemas.microsoft.com/office/drawing/2014/main" val="143297759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02537661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1797159659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17101024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10592121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85715354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5626427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55155527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2278644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648093601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72818618"/>
                    </a:ext>
                  </a:extLst>
                </a:gridCol>
              </a:tblGrid>
              <a:tr h="133624">
                <a:tc>
                  <a:txBody>
                    <a:bodyPr/>
                    <a:lstStyle/>
                    <a:p>
                      <a:r>
                        <a:rPr lang="cs-CZ" sz="1200" b="1" dirty="0">
                          <a:solidFill>
                            <a:schemeClr val="bg1"/>
                          </a:solidFill>
                        </a:rPr>
                        <a:t>Ukazatel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cs-CZ" sz="12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5850796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Počet výkonů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9187540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0,83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0,69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0,67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0,77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2260409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r>
                        <a:rPr lang="cs-CZ" sz="1200" b="1" dirty="0"/>
                        <a:t>Intervalová prevalence</a:t>
                      </a:r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Absolutní počet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814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878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927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982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1 005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1 020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1 056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23069842"/>
                  </a:ext>
                </a:extLst>
              </a:tr>
              <a:tr h="120262">
                <a:tc>
                  <a:txBody>
                    <a:bodyPr/>
                    <a:lstStyle/>
                    <a:p>
                      <a:endParaRPr lang="cs-CZ" sz="1200" b="1" dirty="0"/>
                    </a:p>
                  </a:txBody>
                  <a:tcPr>
                    <a:lnL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200" dirty="0"/>
                        <a:t>Přepočet na 100 tisíc obyvatel ČR</a:t>
                      </a:r>
                    </a:p>
                  </a:txBody>
                  <a:tcPr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7,73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8,01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8,31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8,44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8,72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8,96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9,18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9,57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9,48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9,71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3005922"/>
                  </a:ext>
                </a:extLst>
              </a:tr>
            </a:tbl>
          </a:graphicData>
        </a:graphic>
      </p:graphicFrame>
      <p:sp>
        <p:nvSpPr>
          <p:cNvPr id="108" name="TextovéPole 107">
            <a:extLst>
              <a:ext uri="{FF2B5EF4-FFF2-40B4-BE49-F238E27FC236}">
                <a16:creationId xmlns:a16="http://schemas.microsoft.com/office/drawing/2014/main" id="{BBE31878-F5A7-4396-BF6F-0755F30C1A0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2723874"/>
            <a:ext cx="114753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výkonů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transplantací provedených v daném roce.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Intervalová prevalence </a:t>
            </a: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počet pacientů s transplantovaným srdcem naživu v daném roce.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8F138D6E-8E62-3C71-612B-A207374ADE1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2010–2023, IS Zemřelí 2010–2023, Koordinační středisko transplantací (KST) –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7"/>
              </a:rPr>
              <a:t>Transplantační aktivita v ČR, data za rok 2023 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vykázaný výkon </a:t>
            </a: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55240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(transplantace srdce –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primooperace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nebo 55241 (transplantace srdce – reoperace)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182828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4E8C88B7-37AD-46AB-A051-FF100B5B08C4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6470936" y="1498512"/>
          <a:ext cx="4599056" cy="48524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2" name="Nadpis 11">
            <a:extLst>
              <a:ext uri="{FF2B5EF4-FFF2-40B4-BE49-F238E27FC236}">
                <a16:creationId xmlns:a16="http://schemas.microsoft.com/office/drawing/2014/main" id="{8F4E04D2-19FA-49EF-A82F-38236AAA45DD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Transplantace srdce: demografické charakteristiky pacientů (2019–2023)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2F3B907C-CE47-4D7C-9E45-50D5CFF4B56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1136333"/>
            <a:ext cx="609437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Pohlaví, věk a kraj bydliště pacientů: N/rok = 76,4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33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 průměrný roční počet transplantací srdce za 5leté období 2019–2023</a:t>
            </a:r>
          </a:p>
        </p:txBody>
      </p:sp>
      <p:graphicFrame>
        <p:nvGraphicFramePr>
          <p:cNvPr id="20" name="Tabulka 19">
            <a:extLst>
              <a:ext uri="{FF2B5EF4-FFF2-40B4-BE49-F238E27FC236}">
                <a16:creationId xmlns:a16="http://schemas.microsoft.com/office/drawing/2014/main" id="{591C6739-D08B-488C-8355-7FC5B35B5054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1096373" y="1988491"/>
          <a:ext cx="4072510" cy="7772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050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50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12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12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002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Věk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Počet/rok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Průměr (SD)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dirty="0">
                          <a:effectLst/>
                        </a:rPr>
                        <a:t>Medián (IQR)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rgbClr val="66CCFF"/>
                          </a:solidFill>
                          <a:effectLst/>
                          <a:latin typeface="Calibri" panose="020F0502020204030204" pitchFamily="34" charset="0"/>
                        </a:rPr>
                        <a:t>Muži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58,2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(14)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(45; 62)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FF9999"/>
                          </a:solidFill>
                          <a:effectLst/>
                          <a:latin typeface="Calibri" panose="020F0502020204030204" pitchFamily="34" charset="0"/>
                        </a:rPr>
                        <a:t>Ženy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18,2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(19)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(40; 60)</a:t>
                      </a:r>
                    </a:p>
                  </a:txBody>
                  <a:tcPr marL="9525" marR="9525" marT="952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525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76,4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(15)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(44; 62)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AA3CF44F-94FB-4795-9254-54D22C0340A8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182765" y="2638503"/>
          <a:ext cx="5109535" cy="3963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" name="Graf 21">
            <a:extLst>
              <a:ext uri="{FF2B5EF4-FFF2-40B4-BE49-F238E27FC236}">
                <a16:creationId xmlns:a16="http://schemas.microsoft.com/office/drawing/2014/main" id="{60FE36F7-C956-4ACC-86F9-2CE410667C64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1096373" y="2999340"/>
          <a:ext cx="1625600" cy="15043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C6F0CAB6-53FA-7979-D010-7195F18F94D5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272591" y="560304"/>
            <a:ext cx="1145086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2010–2023</a:t>
            </a:r>
            <a:endParaRPr kumimoji="0" lang="cs-CZ" sz="1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vykázaný výkon </a:t>
            </a:r>
            <a:r>
              <a:rPr kumimoji="0" lang="pt-BR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55240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(transplantace srdce – </a:t>
            </a:r>
            <a:r>
              <a:rPr kumimoji="0" lang="cs-CZ" sz="1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primooperace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nebo 55241 (transplantace srdce – reoperace)</a:t>
            </a:r>
            <a:endParaRPr kumimoji="0" lang="cs-CZ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756946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7 537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5 429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6 281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5 314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11 927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5 760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105 927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6 249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13 602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2 631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10 877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11 743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6 868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I50 </a:t>
            </a:r>
            <a:r>
              <a:rPr lang="cs-CZ" sz="1600" b="1" dirty="0">
                <a:solidFill>
                  <a:srgbClr val="000000"/>
                </a:solidFill>
              </a:rPr>
              <a:t>Selhání srdce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I63 Mozkový infarkt</a:t>
            </a:r>
            <a:endParaRPr lang="cs-CZ" sz="1600" b="1" dirty="0">
              <a:solidFill>
                <a:srgbClr val="000000"/>
              </a:solidFill>
            </a:endParaRP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7 660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7 067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4 586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3 426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3 485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58 248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2 260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2 537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1 425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6 821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6 468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2 534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2 396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2 801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86D35A44-EA9B-A3A2-81D9-1B554B601920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3D80002-1863-1B82-A033-84B1BFD58DE1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D590066A-04AD-6F40-C997-088F68DEA9F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313280824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3 214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3 377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3 551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2 857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3 207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2 502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50 724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6 427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6 752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5 478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2 245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2 818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4 198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I35 </a:t>
            </a:r>
            <a:r>
              <a:rPr lang="cs-CZ" sz="1600" b="1" dirty="0">
                <a:solidFill>
                  <a:srgbClr val="000000"/>
                </a:solidFill>
              </a:rPr>
              <a:t>Nerevmatická </a:t>
            </a:r>
            <a:r>
              <a:rPr lang="cs-CZ" sz="1600" b="1" dirty="0" err="1">
                <a:solidFill>
                  <a:srgbClr val="000000"/>
                </a:solidFill>
              </a:rPr>
              <a:t>onem</a:t>
            </a:r>
            <a:r>
              <a:rPr lang="cs-CZ" sz="1600" b="1" dirty="0">
                <a:solidFill>
                  <a:srgbClr val="000000"/>
                </a:solidFill>
              </a:rPr>
              <a:t>. aortální chlopně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I64 </a:t>
            </a:r>
            <a:r>
              <a:rPr lang="cs-CZ" sz="1600" b="1" dirty="0">
                <a:solidFill>
                  <a:srgbClr val="000000"/>
                </a:solidFill>
              </a:rPr>
              <a:t>Cévní mozková příhoda mrtvice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1 382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3 492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2 458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41 874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1 697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2 252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2 386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5 115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4 811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1 797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4 033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9E5603A8-6E2C-4ED5-331C-3CFA417CA595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BA5F1ED8-E677-F4B0-91DA-D13F1AD118F9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5F7FCCA8-9AF3-E335-81C6-E87DB5F1DAB5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242526903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3 088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5 629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6 491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5 726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4 925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2 309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1 144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42 171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2 315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1 529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1 610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1 563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2 239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1 013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I47 </a:t>
            </a:r>
            <a:r>
              <a:rPr lang="cs-CZ" sz="1600" b="1" dirty="0">
                <a:solidFill>
                  <a:srgbClr val="000000"/>
                </a:solidFill>
              </a:rPr>
              <a:t>Paroxyzmální tachykardie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I34 </a:t>
            </a:r>
            <a:r>
              <a:rPr lang="cs-CZ" sz="1600" b="1" dirty="0">
                <a:solidFill>
                  <a:srgbClr val="000000"/>
                </a:solidFill>
              </a:rPr>
              <a:t>Nerevmatická </a:t>
            </a:r>
            <a:r>
              <a:rPr lang="cs-CZ" sz="1600" b="1" dirty="0" err="1">
                <a:solidFill>
                  <a:srgbClr val="000000"/>
                </a:solidFill>
              </a:rPr>
              <a:t>onem</a:t>
            </a:r>
            <a:r>
              <a:rPr lang="cs-CZ" sz="1600" b="1" dirty="0">
                <a:solidFill>
                  <a:srgbClr val="000000"/>
                </a:solidFill>
              </a:rPr>
              <a:t>. dvojcípé chlopně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8 387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2 915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3 041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5 850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2 556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2 262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40 995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5 226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2 486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1 856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1 674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1 125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1 543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EBA99261-D19F-852A-C577-D142162366D8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952E07E5-6AB3-7766-BBCA-F7C311B26CD9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14F3E84F-D435-5D94-90A7-85D6F1F5DE27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122821004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2 607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2 379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4 883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3 928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1 675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33 596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1 785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1 363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3 277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3 544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I26 </a:t>
            </a:r>
            <a:r>
              <a:rPr lang="cs-CZ" sz="1600" b="1" dirty="0">
                <a:solidFill>
                  <a:srgbClr val="000000"/>
                </a:solidFill>
              </a:rPr>
              <a:t>Plicní embolie</a:t>
            </a:r>
          </a:p>
        </p:txBody>
      </p:sp>
      <p:sp>
        <p:nvSpPr>
          <p:cNvPr id="4" name="Obdélník 3"/>
          <p:cNvSpPr/>
          <p:nvPr>
            <p:custDataLst>
              <p:tags r:id="rId6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8"/>
            </p:custDataLst>
          </p:nvPr>
        </p:nvSpPr>
        <p:spPr>
          <a:xfrm>
            <a:off x="6365024" y="917482"/>
            <a:ext cx="57848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I65 </a:t>
            </a:r>
            <a:r>
              <a:rPr lang="cs-CZ" sz="1600" b="1" dirty="0">
                <a:solidFill>
                  <a:srgbClr val="000000"/>
                </a:solidFill>
              </a:rPr>
              <a:t>Uzávěr a zúžení přívodných </a:t>
            </a:r>
            <a:r>
              <a:rPr lang="cs-CZ" sz="1600" b="1" dirty="0" err="1">
                <a:solidFill>
                  <a:srgbClr val="000000"/>
                </a:solidFill>
              </a:rPr>
              <a:t>mozk</a:t>
            </a:r>
            <a:r>
              <a:rPr lang="cs-CZ" sz="1600" b="1" dirty="0">
                <a:solidFill>
                  <a:srgbClr val="000000"/>
                </a:solidFill>
              </a:rPr>
              <a:t>. tepen nekončící </a:t>
            </a:r>
            <a:r>
              <a:rPr lang="cs-CZ" sz="1600" b="1" dirty="0" err="1">
                <a:solidFill>
                  <a:srgbClr val="000000"/>
                </a:solidFill>
              </a:rPr>
              <a:t>mozk</a:t>
            </a:r>
            <a:r>
              <a:rPr lang="cs-CZ" sz="1600" b="1" dirty="0">
                <a:solidFill>
                  <a:srgbClr val="000000"/>
                </a:solidFill>
              </a:rPr>
              <a:t>. </a:t>
            </a:r>
            <a:r>
              <a:rPr lang="cs-CZ" sz="1600" b="1" dirty="0" err="1">
                <a:solidFill>
                  <a:srgbClr val="000000"/>
                </a:solidFill>
              </a:rPr>
              <a:t>Inf</a:t>
            </a:r>
            <a:r>
              <a:rPr lang="cs-CZ" sz="1600" b="1" dirty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23" name="Obdélník 22"/>
          <p:cNvSpPr/>
          <p:nvPr>
            <p:custDataLst>
              <p:tags r:id="rId9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2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3 281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1 806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4 588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4 866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34 937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2 085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1 870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1 380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1 194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194BD68D-3038-748B-3F42-5E38DF795927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3020416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76201" y="1272537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3 176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2 173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2 258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3 898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1 892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1 504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1 212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28 383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1 912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2 570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2 555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2 062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I20 </a:t>
            </a:r>
            <a:r>
              <a:rPr lang="cs-CZ" sz="1600" b="1" dirty="0">
                <a:solidFill>
                  <a:srgbClr val="000000"/>
                </a:solidFill>
              </a:rPr>
              <a:t>Angina pectoris</a:t>
            </a: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I21 </a:t>
            </a:r>
            <a:r>
              <a:rPr lang="cs-CZ" sz="1600" b="1" dirty="0">
                <a:solidFill>
                  <a:srgbClr val="000000"/>
                </a:solidFill>
              </a:rPr>
              <a:t>Akutní infarkt myokardu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1 324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2 889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25 217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2 567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1 039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2 463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461816A1-155A-FF3E-4563-6B370635697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D0D299DE-1392-C591-45CD-162D5C2C9097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14054C4-034F-053A-F36F-B96F4C1D4AD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299564280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22256" y="1272537"/>
          <a:ext cx="4680585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243955" y="1889549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7B00451-D123-4113-BC1A-3F400DE824CA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800330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2 274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1 787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2 013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1 869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23 979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2 948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3 078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1 403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1 675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4E0B8FEA-0D30-4C0A-9D40-A7F6BE6F425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544441" y="1898477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sp>
        <p:nvSpPr>
          <p:cNvPr id="14" name="TextBox 6"/>
          <p:cNvSpPr txBox="1"/>
          <p:nvPr>
            <p:custDataLst>
              <p:tags r:id="rId4"/>
            </p:custDataLst>
          </p:nvPr>
        </p:nvSpPr>
        <p:spPr>
          <a:xfrm>
            <a:off x="257558" y="600405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2023</a:t>
            </a:r>
          </a:p>
        </p:txBody>
      </p:sp>
      <p:sp>
        <p:nvSpPr>
          <p:cNvPr id="3" name="Obdélník 2"/>
          <p:cNvSpPr/>
          <p:nvPr>
            <p:custDataLst>
              <p:tags r:id="rId5"/>
            </p:custDataLst>
          </p:nvPr>
        </p:nvSpPr>
        <p:spPr>
          <a:xfrm>
            <a:off x="224023" y="1014590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I44 </a:t>
            </a:r>
            <a:r>
              <a:rPr lang="pt-BR" sz="1600" b="1" dirty="0">
                <a:solidFill>
                  <a:srgbClr val="000000"/>
                </a:solidFill>
              </a:rPr>
              <a:t>Blokáda atrioventrikulární a levého raménka</a:t>
            </a:r>
            <a:endParaRPr lang="cs-CZ" sz="1600" b="1" dirty="0">
              <a:solidFill>
                <a:srgbClr val="000000"/>
              </a:solidFill>
            </a:endParaRPr>
          </a:p>
        </p:txBody>
      </p:sp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036F6AC3-8BEE-4ECE-A2B6-295E4E100F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6237031" y="1272525"/>
          <a:ext cx="4626640" cy="5108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9" name="TextovéPole 18">
            <a:extLst>
              <a:ext uri="{FF2B5EF4-FFF2-40B4-BE49-F238E27FC236}">
                <a16:creationId xmlns:a16="http://schemas.microsoft.com/office/drawing/2014/main" id="{FB619640-8676-4F64-9CD7-F5B6D849DB1A}"/>
              </a:ext>
            </a:extLst>
          </p:cNvPr>
          <p:cNvSpPr txBox="1"/>
          <p:nvPr/>
        </p:nvSpPr>
        <p:spPr>
          <a:xfrm>
            <a:off x="6404785" y="1889537"/>
            <a:ext cx="1378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Kraj bydliště:</a:t>
            </a:r>
          </a:p>
        </p:txBody>
      </p:sp>
      <p:sp>
        <p:nvSpPr>
          <p:cNvPr id="22" name="Obdélník 21"/>
          <p:cNvSpPr/>
          <p:nvPr>
            <p:custDataLst>
              <p:tags r:id="rId7"/>
            </p:custDataLst>
          </p:nvPr>
        </p:nvSpPr>
        <p:spPr>
          <a:xfrm>
            <a:off x="6384853" y="1014578"/>
            <a:ext cx="578489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sz="1600" b="1" dirty="0"/>
              <a:t>Diagnóza: I95 </a:t>
            </a:r>
            <a:r>
              <a:rPr lang="cs-CZ" sz="1600" b="1" dirty="0">
                <a:solidFill>
                  <a:srgbClr val="000000"/>
                </a:solidFill>
              </a:rPr>
              <a:t>Hypotenze</a:t>
            </a:r>
          </a:p>
        </p:txBody>
      </p:sp>
      <p:sp>
        <p:nvSpPr>
          <p:cNvPr id="11" name="Nadpis 1">
            <a:extLst>
              <a:ext uri="{FF2B5EF4-FFF2-40B4-BE49-F238E27FC236}">
                <a16:creationId xmlns:a16="http://schemas.microsoft.com/office/drawing/2014/main" id="{98698073-9FE3-B3E9-BF94-AA4BCED2DDDD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272591" y="160257"/>
            <a:ext cx="11595358" cy="523137"/>
          </a:xfrm>
        </p:spPr>
        <p:txBody>
          <a:bodyPr/>
          <a:lstStyle/>
          <a:p>
            <a:r>
              <a:rPr lang="pl-PL" dirty="0"/>
              <a:t>Počet pacientů s nejčetnějšími kardiovaskulárními diagnózami v krajích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6A984CA-0737-D6D3-8261-C02FD008F76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607782" y="1916651"/>
            <a:ext cx="15951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dirty="0"/>
              <a:t>Počet pacientů (absolutně)</a:t>
            </a: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7CE72C7C-2DF6-00B6-4253-C27D20D22688}"/>
              </a:ext>
            </a:extLst>
          </p:cNvPr>
          <p:cNvGraphicFramePr>
            <a:graphicFrameLocks noGrp="1"/>
          </p:cNvGraphicFramePr>
          <p:nvPr>
            <p:custDataLst>
              <p:tags r:id="rId10"/>
            </p:custDataLst>
          </p:nvPr>
        </p:nvGraphicFramePr>
        <p:xfrm>
          <a:off x="11011716" y="2267401"/>
          <a:ext cx="787232" cy="4053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7232">
                  <a:extLst>
                    <a:ext uri="{9D8B030D-6E8A-4147-A177-3AD203B41FA5}">
                      <a16:colId xmlns:a16="http://schemas.microsoft.com/office/drawing/2014/main" val="2366294343"/>
                    </a:ext>
                  </a:extLst>
                </a:gridCol>
              </a:tblGrid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2 700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227705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2 505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58091619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1 361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763828699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81387278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1 917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30182000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16 673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46256201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842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823901340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888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965545043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09109397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1 627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334128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993580028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624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69970464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595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63081117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29870996"/>
                  </a:ext>
                </a:extLst>
              </a:tr>
              <a:tr h="27024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354522592"/>
                  </a:ext>
                </a:extLst>
              </a:tr>
            </a:tbl>
          </a:graphicData>
        </a:graphic>
      </p:graphicFrame>
      <p:sp>
        <p:nvSpPr>
          <p:cNvPr id="8" name="Rectangle 23">
            <a:extLst>
              <a:ext uri="{FF2B5EF4-FFF2-40B4-BE49-F238E27FC236}">
                <a16:creationId xmlns:a16="http://schemas.microsoft.com/office/drawing/2014/main" id="{04745298-84D2-3AF6-6DFA-101B03D11211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3459936" y="543374"/>
            <a:ext cx="609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i="1" dirty="0"/>
              <a:t>Graf</a:t>
            </a:r>
            <a:r>
              <a:rPr lang="cs-CZ" sz="1400" i="1" dirty="0"/>
              <a:t> shrnuje počet pacientů, kteří mají v daném roce vykázánu</a:t>
            </a:r>
            <a:r>
              <a:rPr lang="en-US" sz="1400" i="1" dirty="0"/>
              <a:t> </a:t>
            </a:r>
            <a:r>
              <a:rPr lang="en-US" sz="1400" i="1" dirty="0" err="1"/>
              <a:t>jakoukoli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r>
              <a:rPr lang="cs-CZ" sz="1400" i="1" dirty="0"/>
              <a:t>.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90D4DEFA-EC1C-3492-F1AA-4FF98416A43D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>
            <a:off x="257558" y="1366329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49EF14DF-92DB-B798-C247-3A6E778B0F01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6418388" y="1423467"/>
            <a:ext cx="6096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Počet pacientů v roce 2023</a:t>
            </a:r>
            <a:br>
              <a:rPr lang="cs-CZ" dirty="0"/>
            </a:br>
            <a:r>
              <a:rPr lang="cs-CZ" dirty="0"/>
              <a:t>na 100 tisíc obyvatel</a:t>
            </a:r>
          </a:p>
        </p:txBody>
      </p:sp>
    </p:spTree>
    <p:extLst>
      <p:ext uri="{BB962C8B-B14F-4D97-AF65-F5344CB8AC3E}">
        <p14:creationId xmlns:p14="http://schemas.microsoft.com/office/powerpoint/2010/main" val="64974228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TextBox 6">
            <a:extLst>
              <a:ext uri="{FF2B5EF4-FFF2-40B4-BE49-F238E27FC236}">
                <a16:creationId xmlns:a16="http://schemas.microsoft.com/office/drawing/2014/main" id="{5DD12971-C42C-48AF-B999-AB4AD22D207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28545" y="553985"/>
            <a:ext cx="10198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</a:t>
            </a:r>
            <a:r>
              <a:rPr lang="cs-CZ" sz="1400" kern="0" dirty="0">
                <a:solidFill>
                  <a:srgbClr val="000000"/>
                </a:solidFill>
              </a:rPr>
              <a:t>NRHZS 2023</a:t>
            </a:r>
          </a:p>
        </p:txBody>
      </p:sp>
      <p:sp>
        <p:nvSpPr>
          <p:cNvPr id="194" name="Rectangle 193"/>
          <p:cNvSpPr/>
          <p:nvPr>
            <p:custDataLst>
              <p:tags r:id="rId2"/>
            </p:custDataLst>
          </p:nvPr>
        </p:nvSpPr>
        <p:spPr>
          <a:xfrm>
            <a:off x="108995" y="822834"/>
            <a:ext cx="11930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/>
              <a:t>Graf</a:t>
            </a:r>
            <a:r>
              <a:rPr lang="cs-CZ" sz="1400" i="1" dirty="0"/>
              <a:t>y sumarizují počet pacientů, kteří mají v daném roce vykázanou</a:t>
            </a:r>
            <a:r>
              <a:rPr lang="en-US" sz="1400" i="1" dirty="0"/>
              <a:t> </a:t>
            </a:r>
            <a:r>
              <a:rPr lang="en-US" sz="1400" i="1" dirty="0" err="1"/>
              <a:t>jakoukoliv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cs-CZ" sz="1400" i="1" dirty="0"/>
              <a:t> mimo komplement.</a:t>
            </a:r>
          </a:p>
        </p:txBody>
      </p:sp>
      <p:grpSp>
        <p:nvGrpSpPr>
          <p:cNvPr id="29" name="Skupina 28">
            <a:extLst>
              <a:ext uri="{FF2B5EF4-FFF2-40B4-BE49-F238E27FC236}">
                <a16:creationId xmlns:a16="http://schemas.microsoft.com/office/drawing/2014/main" id="{575C20A1-73FE-4C1A-9B36-79C36706C936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272584" y="4849840"/>
            <a:ext cx="5208079" cy="1714500"/>
            <a:chOff x="6350116" y="1632754"/>
            <a:chExt cx="5208079" cy="1714500"/>
          </a:xfrm>
        </p:grpSpPr>
        <p:graphicFrame>
          <p:nvGraphicFramePr>
            <p:cNvPr id="10" name="Chart 9"/>
            <p:cNvGraphicFramePr/>
            <p:nvPr/>
          </p:nvGraphicFramePr>
          <p:xfrm>
            <a:off x="6350116" y="1632754"/>
            <a:ext cx="5208079" cy="1714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3" name="TextBox 2"/>
            <p:cNvSpPr txBox="1"/>
            <p:nvPr/>
          </p:nvSpPr>
          <p:spPr>
            <a:xfrm>
              <a:off x="7132319" y="1700709"/>
              <a:ext cx="4526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dirty="0"/>
                <a:t>Věk:</a:t>
              </a:r>
              <a:endParaRPr lang="en-US" sz="1200" dirty="0"/>
            </a:p>
          </p:txBody>
        </p:sp>
      </p:grp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51D5AE4-31CD-466F-B880-80A3EF9F5DB5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476151" y="1820772"/>
          <a:ext cx="4584931" cy="2995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28" name="Skupina 27">
            <a:extLst>
              <a:ext uri="{FF2B5EF4-FFF2-40B4-BE49-F238E27FC236}">
                <a16:creationId xmlns:a16="http://schemas.microsoft.com/office/drawing/2014/main" id="{74E3E3B0-F5CE-41D6-BEC3-580DB1DA60A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38593" y="1854749"/>
            <a:ext cx="5359122" cy="2995091"/>
            <a:chOff x="143942" y="1677329"/>
            <a:chExt cx="5359122" cy="2995091"/>
          </a:xfrm>
        </p:grpSpPr>
        <p:graphicFrame>
          <p:nvGraphicFramePr>
            <p:cNvPr id="25" name="Graf 24">
              <a:extLst>
                <a:ext uri="{FF2B5EF4-FFF2-40B4-BE49-F238E27FC236}">
                  <a16:creationId xmlns:a16="http://schemas.microsoft.com/office/drawing/2014/main" id="{B6D2DEE0-718E-43DB-9F20-B2BE8AA206F0}"/>
                </a:ext>
              </a:extLst>
            </p:cNvPr>
            <p:cNvGraphicFramePr/>
            <p:nvPr/>
          </p:nvGraphicFramePr>
          <p:xfrm>
            <a:off x="413675" y="1677329"/>
            <a:ext cx="5089389" cy="29950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27A8AEDF-45C9-48CA-9848-92EC3A1F3EEF}"/>
                </a:ext>
              </a:extLst>
            </p:cNvPr>
            <p:cNvSpPr txBox="1"/>
            <p:nvPr/>
          </p:nvSpPr>
          <p:spPr>
            <a:xfrm>
              <a:off x="143942" y="2148002"/>
              <a:ext cx="369332" cy="1414033"/>
            </a:xfrm>
            <a:prstGeom prst="rect">
              <a:avLst/>
            </a:prstGeom>
            <a:noFill/>
          </p:spPr>
          <p:txBody>
            <a:bodyPr vert="vert270" wrap="square" rtlCol="0" anchor="ctr">
              <a:spAutoFit/>
            </a:bodyPr>
            <a:lstStyle/>
            <a:p>
              <a:pPr algn="ctr"/>
              <a:r>
                <a:rPr lang="cs-CZ" sz="1200" dirty="0"/>
                <a:t>absolutní počet</a:t>
              </a:r>
            </a:p>
          </p:txBody>
        </p:sp>
      </p:grp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0925BC79-F31A-4A98-A0DF-17E942373A5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029502" y="1738988"/>
            <a:ext cx="553998" cy="2419485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algn="ctr"/>
            <a:r>
              <a:rPr lang="cs-CZ" sz="1200" dirty="0"/>
              <a:t>Počet případů</a:t>
            </a:r>
            <a:br>
              <a:rPr lang="cs-CZ" sz="1200" dirty="0"/>
            </a:br>
            <a:r>
              <a:rPr lang="cs-CZ" sz="1200" dirty="0"/>
              <a:t>na 1 000 obyvatel daného věku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AF0D8314-1FB8-4989-A7A1-1E81C64C9AFD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431070" y="1585100"/>
            <a:ext cx="3043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Věková struktura pacientů dle pohlaví: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419C56-4D70-4F35-9D7F-4DC2D2B6899C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476151" y="1585100"/>
            <a:ext cx="5507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Věkově specifický počet nemocných na 1 000 obyvatel:</a:t>
            </a:r>
          </a:p>
        </p:txBody>
      </p:sp>
      <p:sp>
        <p:nvSpPr>
          <p:cNvPr id="5" name="Nadpis 4">
            <a:extLst>
              <a:ext uri="{FF2B5EF4-FFF2-40B4-BE49-F238E27FC236}">
                <a16:creationId xmlns:a16="http://schemas.microsoft.com/office/drawing/2014/main" id="{FF05CD4E-A2AC-EBE1-E368-7AB0AA1BEC0D}"/>
              </a:ext>
            </a:extLst>
          </p:cNvPr>
          <p:cNvSpPr>
            <a:spLocks noGrp="1"/>
          </p:cNvSpPr>
          <p:nvPr>
            <p:ph type="title"/>
            <p:custDataLst>
              <p:tags r:id="rId9"/>
            </p:custDataLst>
          </p:nvPr>
        </p:nvSpPr>
        <p:spPr>
          <a:xfrm>
            <a:off x="138593" y="140249"/>
            <a:ext cx="11595358" cy="523137"/>
          </a:xfrm>
        </p:spPr>
        <p:txBody>
          <a:bodyPr/>
          <a:lstStyle/>
          <a:p>
            <a:r>
              <a:rPr lang="cs-CZ" dirty="0"/>
              <a:t>Nemoci oběhové soustavy (I00–I99): věková struktura pacientů</a:t>
            </a:r>
          </a:p>
        </p:txBody>
      </p:sp>
    </p:spTree>
    <p:extLst>
      <p:ext uri="{BB962C8B-B14F-4D97-AF65-F5344CB8AC3E}">
        <p14:creationId xmlns:p14="http://schemas.microsoft.com/office/powerpoint/2010/main" val="352955428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TextBox 6">
            <a:extLst>
              <a:ext uri="{FF2B5EF4-FFF2-40B4-BE49-F238E27FC236}">
                <a16:creationId xmlns:a16="http://schemas.microsoft.com/office/drawing/2014/main" id="{5DD12971-C42C-48AF-B999-AB4AD22D207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8593" y="925460"/>
            <a:ext cx="10198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</a:t>
            </a:r>
            <a:r>
              <a:rPr lang="cs-CZ" sz="1400" kern="0" dirty="0">
                <a:solidFill>
                  <a:srgbClr val="000000"/>
                </a:solidFill>
              </a:rPr>
              <a:t>NRHZS 2023</a:t>
            </a:r>
          </a:p>
        </p:txBody>
      </p:sp>
      <p:sp>
        <p:nvSpPr>
          <p:cNvPr id="194" name="Rectangle 193"/>
          <p:cNvSpPr/>
          <p:nvPr>
            <p:custDataLst>
              <p:tags r:id="rId2"/>
            </p:custDataLst>
          </p:nvPr>
        </p:nvSpPr>
        <p:spPr>
          <a:xfrm>
            <a:off x="78851" y="1194309"/>
            <a:ext cx="11930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/>
              <a:t>Graf</a:t>
            </a:r>
            <a:r>
              <a:rPr lang="cs-CZ" sz="1400" i="1" dirty="0"/>
              <a:t>y sumarizují počet pacientů, kteří mají v daném roce vykázanou</a:t>
            </a:r>
            <a:r>
              <a:rPr lang="en-US" sz="1400" i="1" dirty="0"/>
              <a:t> </a:t>
            </a:r>
            <a:r>
              <a:rPr lang="en-US" sz="1400" i="1" dirty="0" err="1"/>
              <a:t>jakoukoliv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cs-CZ" sz="1400" i="1" dirty="0"/>
              <a:t> mimo komplement.</a:t>
            </a:r>
          </a:p>
        </p:txBody>
      </p:sp>
      <p:grpSp>
        <p:nvGrpSpPr>
          <p:cNvPr id="29" name="Skupina 28">
            <a:extLst>
              <a:ext uri="{FF2B5EF4-FFF2-40B4-BE49-F238E27FC236}">
                <a16:creationId xmlns:a16="http://schemas.microsoft.com/office/drawing/2014/main" id="{575C20A1-73FE-4C1A-9B36-79C36706C936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3272584" y="4849840"/>
            <a:ext cx="5208079" cy="1714500"/>
            <a:chOff x="6350116" y="1632754"/>
            <a:chExt cx="5208079" cy="1714500"/>
          </a:xfrm>
        </p:grpSpPr>
        <p:graphicFrame>
          <p:nvGraphicFramePr>
            <p:cNvPr id="10" name="Chart 9"/>
            <p:cNvGraphicFramePr/>
            <p:nvPr/>
          </p:nvGraphicFramePr>
          <p:xfrm>
            <a:off x="6350116" y="1632754"/>
            <a:ext cx="5208079" cy="1714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2"/>
            </a:graphicData>
          </a:graphic>
        </p:graphicFrame>
        <p:sp>
          <p:nvSpPr>
            <p:cNvPr id="3" name="TextBox 2"/>
            <p:cNvSpPr txBox="1"/>
            <p:nvPr/>
          </p:nvSpPr>
          <p:spPr>
            <a:xfrm>
              <a:off x="7132319" y="1700709"/>
              <a:ext cx="4526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dirty="0"/>
                <a:t>Věk:</a:t>
              </a:r>
              <a:endParaRPr lang="en-US" sz="1200" dirty="0"/>
            </a:p>
          </p:txBody>
        </p:sp>
      </p:grp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51D5AE4-31CD-466F-B880-80A3EF9F5DB5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476151" y="1820772"/>
          <a:ext cx="4584931" cy="2995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28" name="Skupina 27">
            <a:extLst>
              <a:ext uri="{FF2B5EF4-FFF2-40B4-BE49-F238E27FC236}">
                <a16:creationId xmlns:a16="http://schemas.microsoft.com/office/drawing/2014/main" id="{74E3E3B0-F5CE-41D6-BEC3-580DB1DA60AA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38593" y="1854749"/>
            <a:ext cx="5359122" cy="2995091"/>
            <a:chOff x="143942" y="1677329"/>
            <a:chExt cx="5359122" cy="2995091"/>
          </a:xfrm>
        </p:grpSpPr>
        <p:graphicFrame>
          <p:nvGraphicFramePr>
            <p:cNvPr id="25" name="Graf 24">
              <a:extLst>
                <a:ext uri="{FF2B5EF4-FFF2-40B4-BE49-F238E27FC236}">
                  <a16:creationId xmlns:a16="http://schemas.microsoft.com/office/drawing/2014/main" id="{B6D2DEE0-718E-43DB-9F20-B2BE8AA206F0}"/>
                </a:ext>
              </a:extLst>
            </p:cNvPr>
            <p:cNvGraphicFramePr/>
            <p:nvPr/>
          </p:nvGraphicFramePr>
          <p:xfrm>
            <a:off x="413675" y="1677329"/>
            <a:ext cx="5089389" cy="29950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27A8AEDF-45C9-48CA-9848-92EC3A1F3EEF}"/>
                </a:ext>
              </a:extLst>
            </p:cNvPr>
            <p:cNvSpPr txBox="1"/>
            <p:nvPr/>
          </p:nvSpPr>
          <p:spPr>
            <a:xfrm>
              <a:off x="143942" y="2148002"/>
              <a:ext cx="369332" cy="1414033"/>
            </a:xfrm>
            <a:prstGeom prst="rect">
              <a:avLst/>
            </a:prstGeom>
            <a:noFill/>
          </p:spPr>
          <p:txBody>
            <a:bodyPr vert="vert270" wrap="square" rtlCol="0" anchor="ctr">
              <a:spAutoFit/>
            </a:bodyPr>
            <a:lstStyle/>
            <a:p>
              <a:pPr algn="ctr"/>
              <a:r>
                <a:rPr lang="cs-CZ" sz="1200" dirty="0"/>
                <a:t>absolutní počet</a:t>
              </a:r>
            </a:p>
          </p:txBody>
        </p:sp>
      </p:grp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0925BC79-F31A-4A98-A0DF-17E942373A5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029502" y="1738988"/>
            <a:ext cx="553998" cy="2419485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algn="ctr"/>
            <a:r>
              <a:rPr lang="cs-CZ" sz="1200" dirty="0"/>
              <a:t>Počet případů</a:t>
            </a:r>
            <a:br>
              <a:rPr lang="cs-CZ" sz="1200" dirty="0"/>
            </a:br>
            <a:r>
              <a:rPr lang="cs-CZ" sz="1200" dirty="0"/>
              <a:t>na 1 000 obyvatel daného věku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AF0D8314-1FB8-4989-A7A1-1E81C64C9AFD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431070" y="1585100"/>
            <a:ext cx="3043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Věková struktura pacientů dle pohlaví: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419C56-4D70-4F35-9D7F-4DC2D2B6899C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476151" y="1585100"/>
            <a:ext cx="5507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Věkově specifický počet nemocných na 1 000 obyvatel:</a:t>
            </a:r>
          </a:p>
        </p:txBody>
      </p:sp>
      <p:sp>
        <p:nvSpPr>
          <p:cNvPr id="5" name="Nadpis 4">
            <a:extLst>
              <a:ext uri="{FF2B5EF4-FFF2-40B4-BE49-F238E27FC236}">
                <a16:creationId xmlns:a16="http://schemas.microsoft.com/office/drawing/2014/main" id="{FF05CD4E-A2AC-EBE1-E368-7AB0AA1BEC0D}"/>
              </a:ext>
            </a:extLst>
          </p:cNvPr>
          <p:cNvSpPr>
            <a:spLocks noGrp="1"/>
          </p:cNvSpPr>
          <p:nvPr>
            <p:ph type="title"/>
            <p:custDataLst>
              <p:tags r:id="rId9"/>
            </p:custDataLst>
          </p:nvPr>
        </p:nvSpPr>
        <p:spPr>
          <a:xfrm>
            <a:off x="138593" y="128408"/>
            <a:ext cx="11595358" cy="523137"/>
          </a:xfrm>
        </p:spPr>
        <p:txBody>
          <a:bodyPr/>
          <a:lstStyle/>
          <a:p>
            <a:r>
              <a:rPr lang="cs-CZ" dirty="0"/>
              <a:t>Nemoci oběhové soustavy (I00–I99) bez cévních nemocí mozku (I60–I69): věková struktura pacientů</a:t>
            </a:r>
          </a:p>
        </p:txBody>
      </p:sp>
    </p:spTree>
    <p:extLst>
      <p:ext uri="{BB962C8B-B14F-4D97-AF65-F5344CB8AC3E}">
        <p14:creationId xmlns:p14="http://schemas.microsoft.com/office/powerpoint/2010/main" val="20736196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7684" y="5250224"/>
            <a:ext cx="11116463" cy="468000"/>
          </a:xfrm>
        </p:spPr>
        <p:txBody>
          <a:bodyPr/>
          <a:lstStyle/>
          <a:p>
            <a:r>
              <a:rPr lang="cs-CZ" sz="3400" dirty="0"/>
              <a:t>Epidemiologie kardiovaskulárních onemocnění </a:t>
            </a:r>
          </a:p>
          <a:p>
            <a:r>
              <a:rPr lang="cs-CZ" sz="3400" dirty="0"/>
              <a:t>dle vykazování diagnóz v hrazené zdravotní péči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A55636BE-1921-1B9D-A8B9-BEED4B1B14D7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374998792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51D5AE4-31CD-466F-B880-80A3EF9F5DB5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6476151" y="1820772"/>
          <a:ext cx="4584931" cy="2995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pSp>
        <p:nvGrpSpPr>
          <p:cNvPr id="28" name="Skupina 27">
            <a:extLst>
              <a:ext uri="{FF2B5EF4-FFF2-40B4-BE49-F238E27FC236}">
                <a16:creationId xmlns:a16="http://schemas.microsoft.com/office/drawing/2014/main" id="{74E3E3B0-F5CE-41D6-BEC3-580DB1DA60A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38593" y="1854749"/>
            <a:ext cx="5359122" cy="2995091"/>
            <a:chOff x="143942" y="1677329"/>
            <a:chExt cx="5359122" cy="2995091"/>
          </a:xfrm>
        </p:grpSpPr>
        <p:graphicFrame>
          <p:nvGraphicFramePr>
            <p:cNvPr id="25" name="Graf 24">
              <a:extLst>
                <a:ext uri="{FF2B5EF4-FFF2-40B4-BE49-F238E27FC236}">
                  <a16:creationId xmlns:a16="http://schemas.microsoft.com/office/drawing/2014/main" id="{B6D2DEE0-718E-43DB-9F20-B2BE8AA206F0}"/>
                </a:ext>
              </a:extLst>
            </p:cNvPr>
            <p:cNvGraphicFramePr/>
            <p:nvPr/>
          </p:nvGraphicFramePr>
          <p:xfrm>
            <a:off x="413675" y="1677329"/>
            <a:ext cx="5089389" cy="29950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27A8AEDF-45C9-48CA-9848-92EC3A1F3EEF}"/>
                </a:ext>
              </a:extLst>
            </p:cNvPr>
            <p:cNvSpPr txBox="1"/>
            <p:nvPr/>
          </p:nvSpPr>
          <p:spPr>
            <a:xfrm>
              <a:off x="143942" y="2148002"/>
              <a:ext cx="369332" cy="1414033"/>
            </a:xfrm>
            <a:prstGeom prst="rect">
              <a:avLst/>
            </a:prstGeom>
            <a:noFill/>
          </p:spPr>
          <p:txBody>
            <a:bodyPr vert="vert270" wrap="square" rtlCol="0" anchor="ctr">
              <a:spAutoFit/>
            </a:bodyPr>
            <a:lstStyle/>
            <a:p>
              <a:pPr algn="ctr"/>
              <a:r>
                <a:rPr lang="cs-CZ" sz="1200" dirty="0"/>
                <a:t>absolutní počet</a:t>
              </a:r>
            </a:p>
          </p:txBody>
        </p:sp>
      </p:grp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0925BC79-F31A-4A98-A0DF-17E942373A5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029502" y="1738988"/>
            <a:ext cx="553998" cy="2419485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algn="ctr"/>
            <a:r>
              <a:rPr lang="cs-CZ" sz="1200" dirty="0"/>
              <a:t>Počet případů</a:t>
            </a:r>
            <a:br>
              <a:rPr lang="cs-CZ" sz="1200" dirty="0"/>
            </a:br>
            <a:r>
              <a:rPr lang="cs-CZ" sz="1200" dirty="0"/>
              <a:t>na 1 000 obyvatel daného věku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AF0D8314-1FB8-4989-A7A1-1E81C64C9AF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431070" y="1585100"/>
            <a:ext cx="3043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Věková struktura pacientů dle pohlaví: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419C56-4D70-4F35-9D7F-4DC2D2B6899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76151" y="1585100"/>
            <a:ext cx="5507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Věkově specifický počet nemocných na 1 000 obyvatel:</a:t>
            </a:r>
          </a:p>
        </p:txBody>
      </p:sp>
      <p:sp>
        <p:nvSpPr>
          <p:cNvPr id="5" name="Nadpis 4">
            <a:extLst>
              <a:ext uri="{FF2B5EF4-FFF2-40B4-BE49-F238E27FC236}">
                <a16:creationId xmlns:a16="http://schemas.microsoft.com/office/drawing/2014/main" id="{FF05CD4E-A2AC-EBE1-E368-7AB0AA1BEC0D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138593" y="159610"/>
            <a:ext cx="11595358" cy="523137"/>
          </a:xfrm>
        </p:spPr>
        <p:txBody>
          <a:bodyPr/>
          <a:lstStyle/>
          <a:p>
            <a:r>
              <a:rPr lang="pl-PL" dirty="0"/>
              <a:t>Onemocnění chlopní (I05–I08, I33–I39): </a:t>
            </a:r>
            <a:r>
              <a:rPr lang="cs-CZ" dirty="0"/>
              <a:t>věková struktura pacientů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00F758FD-A4B2-D0B5-B360-1ACD0DA20CA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38593" y="619933"/>
            <a:ext cx="10198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</a:t>
            </a:r>
            <a:r>
              <a:rPr lang="cs-CZ" sz="1400" kern="0" dirty="0">
                <a:solidFill>
                  <a:srgbClr val="000000"/>
                </a:solidFill>
              </a:rPr>
              <a:t>NRHZS 2023</a:t>
            </a:r>
          </a:p>
        </p:txBody>
      </p:sp>
      <p:sp>
        <p:nvSpPr>
          <p:cNvPr id="4" name="Rectangle 193">
            <a:extLst>
              <a:ext uri="{FF2B5EF4-FFF2-40B4-BE49-F238E27FC236}">
                <a16:creationId xmlns:a16="http://schemas.microsoft.com/office/drawing/2014/main" id="{BA45B434-4095-A985-B0A1-B9A02FC6CBF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30865" y="897402"/>
            <a:ext cx="11930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/>
              <a:t>Graf</a:t>
            </a:r>
            <a:r>
              <a:rPr lang="cs-CZ" sz="1400" i="1" dirty="0"/>
              <a:t>y sumarizují počet pacientů, kteří mají v daném roce vykázanou</a:t>
            </a:r>
            <a:r>
              <a:rPr lang="en-US" sz="1400" i="1" dirty="0"/>
              <a:t> </a:t>
            </a:r>
            <a:r>
              <a:rPr lang="en-US" sz="1400" i="1" dirty="0" err="1"/>
              <a:t>jakoukoliv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cs-CZ" sz="1400" i="1" dirty="0"/>
              <a:t> mimo komplement.</a:t>
            </a: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C6A7F6E9-62C6-23B8-4A9C-E6F7D443C58A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3272584" y="4849840"/>
            <a:ext cx="5208079" cy="1714500"/>
            <a:chOff x="6350116" y="1632754"/>
            <a:chExt cx="5208079" cy="1714500"/>
          </a:xfrm>
        </p:grpSpPr>
        <p:graphicFrame>
          <p:nvGraphicFramePr>
            <p:cNvPr id="11" name="Chart 9">
              <a:extLst>
                <a:ext uri="{FF2B5EF4-FFF2-40B4-BE49-F238E27FC236}">
                  <a16:creationId xmlns:a16="http://schemas.microsoft.com/office/drawing/2014/main" id="{F789B23C-2228-C5FA-451A-F4E5030B6E95}"/>
                </a:ext>
              </a:extLst>
            </p:cNvPr>
            <p:cNvGraphicFramePr/>
            <p:nvPr/>
          </p:nvGraphicFramePr>
          <p:xfrm>
            <a:off x="6350116" y="1632754"/>
            <a:ext cx="5208079" cy="1714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2" name="TextBox 2">
              <a:extLst>
                <a:ext uri="{FF2B5EF4-FFF2-40B4-BE49-F238E27FC236}">
                  <a16:creationId xmlns:a16="http://schemas.microsoft.com/office/drawing/2014/main" id="{D06076F3-53A3-F1D5-5A27-445346D18DBA}"/>
                </a:ext>
              </a:extLst>
            </p:cNvPr>
            <p:cNvSpPr txBox="1"/>
            <p:nvPr/>
          </p:nvSpPr>
          <p:spPr>
            <a:xfrm>
              <a:off x="7132319" y="1700709"/>
              <a:ext cx="4526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dirty="0"/>
                <a:t>Věk: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29552708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51D5AE4-31CD-466F-B880-80A3EF9F5DB5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6476151" y="1820772"/>
          <a:ext cx="4584931" cy="2995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pSp>
        <p:nvGrpSpPr>
          <p:cNvPr id="28" name="Skupina 27">
            <a:extLst>
              <a:ext uri="{FF2B5EF4-FFF2-40B4-BE49-F238E27FC236}">
                <a16:creationId xmlns:a16="http://schemas.microsoft.com/office/drawing/2014/main" id="{74E3E3B0-F5CE-41D6-BEC3-580DB1DA60A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38593" y="1854749"/>
            <a:ext cx="5359122" cy="2995091"/>
            <a:chOff x="143942" y="1677329"/>
            <a:chExt cx="5359122" cy="2995091"/>
          </a:xfrm>
        </p:grpSpPr>
        <p:graphicFrame>
          <p:nvGraphicFramePr>
            <p:cNvPr id="25" name="Graf 24">
              <a:extLst>
                <a:ext uri="{FF2B5EF4-FFF2-40B4-BE49-F238E27FC236}">
                  <a16:creationId xmlns:a16="http://schemas.microsoft.com/office/drawing/2014/main" id="{B6D2DEE0-718E-43DB-9F20-B2BE8AA206F0}"/>
                </a:ext>
              </a:extLst>
            </p:cNvPr>
            <p:cNvGraphicFramePr/>
            <p:nvPr/>
          </p:nvGraphicFramePr>
          <p:xfrm>
            <a:off x="413675" y="1677329"/>
            <a:ext cx="5089389" cy="29950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27A8AEDF-45C9-48CA-9848-92EC3A1F3EEF}"/>
                </a:ext>
              </a:extLst>
            </p:cNvPr>
            <p:cNvSpPr txBox="1"/>
            <p:nvPr/>
          </p:nvSpPr>
          <p:spPr>
            <a:xfrm>
              <a:off x="143942" y="2148002"/>
              <a:ext cx="369332" cy="1414033"/>
            </a:xfrm>
            <a:prstGeom prst="rect">
              <a:avLst/>
            </a:prstGeom>
            <a:noFill/>
          </p:spPr>
          <p:txBody>
            <a:bodyPr vert="vert270" wrap="square" rtlCol="0" anchor="ctr">
              <a:spAutoFit/>
            </a:bodyPr>
            <a:lstStyle/>
            <a:p>
              <a:pPr algn="ctr"/>
              <a:r>
                <a:rPr lang="cs-CZ" sz="1200" dirty="0"/>
                <a:t>absolutní počet</a:t>
              </a:r>
            </a:p>
          </p:txBody>
        </p:sp>
      </p:grp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0925BC79-F31A-4A98-A0DF-17E942373A5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029502" y="1738988"/>
            <a:ext cx="553998" cy="2419485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algn="ctr"/>
            <a:r>
              <a:rPr lang="cs-CZ" sz="1200" dirty="0"/>
              <a:t>Počet případů</a:t>
            </a:r>
            <a:br>
              <a:rPr lang="cs-CZ" sz="1200" dirty="0"/>
            </a:br>
            <a:r>
              <a:rPr lang="cs-CZ" sz="1200" dirty="0"/>
              <a:t>na 1 000 obyvatel daného věku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AF0D8314-1FB8-4989-A7A1-1E81C64C9AF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431070" y="1585100"/>
            <a:ext cx="3043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Věková struktura pacientů dle pohlaví: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419C56-4D70-4F35-9D7F-4DC2D2B6899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76151" y="1585100"/>
            <a:ext cx="5507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Věkově specifický počet nemocných na 1 000 obyvatel:</a:t>
            </a:r>
          </a:p>
        </p:txBody>
      </p:sp>
      <p:sp>
        <p:nvSpPr>
          <p:cNvPr id="5" name="Nadpis 4">
            <a:extLst>
              <a:ext uri="{FF2B5EF4-FFF2-40B4-BE49-F238E27FC236}">
                <a16:creationId xmlns:a16="http://schemas.microsoft.com/office/drawing/2014/main" id="{FF05CD4E-A2AC-EBE1-E368-7AB0AA1BEC0D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138593" y="140249"/>
            <a:ext cx="11595358" cy="523137"/>
          </a:xfrm>
        </p:spPr>
        <p:txBody>
          <a:bodyPr/>
          <a:lstStyle/>
          <a:p>
            <a:r>
              <a:rPr lang="cs-CZ" dirty="0"/>
              <a:t>Kardiomyopatie (I42): věková struktura pacientů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00F758FD-A4B2-D0B5-B360-1ACD0DA20CA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38593" y="578899"/>
            <a:ext cx="10198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</a:t>
            </a:r>
            <a:r>
              <a:rPr lang="cs-CZ" sz="1400" kern="0" dirty="0">
                <a:solidFill>
                  <a:srgbClr val="000000"/>
                </a:solidFill>
              </a:rPr>
              <a:t>NRHZS 2023</a:t>
            </a:r>
          </a:p>
        </p:txBody>
      </p:sp>
      <p:sp>
        <p:nvSpPr>
          <p:cNvPr id="4" name="Rectangle 193">
            <a:extLst>
              <a:ext uri="{FF2B5EF4-FFF2-40B4-BE49-F238E27FC236}">
                <a16:creationId xmlns:a16="http://schemas.microsoft.com/office/drawing/2014/main" id="{BA45B434-4095-A985-B0A1-B9A02FC6CBF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98947" y="908036"/>
            <a:ext cx="11930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/>
              <a:t>Graf</a:t>
            </a:r>
            <a:r>
              <a:rPr lang="cs-CZ" sz="1400" i="1" dirty="0"/>
              <a:t>y sumarizují počet pacientů, kteří mají v daném roce vykázanou</a:t>
            </a:r>
            <a:r>
              <a:rPr lang="en-US" sz="1400" i="1" dirty="0"/>
              <a:t> </a:t>
            </a:r>
            <a:r>
              <a:rPr lang="en-US" sz="1400" i="1" dirty="0" err="1"/>
              <a:t>jakoukoliv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cs-CZ" sz="1400" i="1" dirty="0"/>
              <a:t> mimo komplement.</a:t>
            </a: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C6A7F6E9-62C6-23B8-4A9C-E6F7D443C58A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3272584" y="4849840"/>
            <a:ext cx="5208079" cy="1714500"/>
            <a:chOff x="6350116" y="1632754"/>
            <a:chExt cx="5208079" cy="1714500"/>
          </a:xfrm>
        </p:grpSpPr>
        <p:graphicFrame>
          <p:nvGraphicFramePr>
            <p:cNvPr id="11" name="Chart 9">
              <a:extLst>
                <a:ext uri="{FF2B5EF4-FFF2-40B4-BE49-F238E27FC236}">
                  <a16:creationId xmlns:a16="http://schemas.microsoft.com/office/drawing/2014/main" id="{F789B23C-2228-C5FA-451A-F4E5030B6E95}"/>
                </a:ext>
              </a:extLst>
            </p:cNvPr>
            <p:cNvGraphicFramePr/>
            <p:nvPr/>
          </p:nvGraphicFramePr>
          <p:xfrm>
            <a:off x="6350116" y="1632754"/>
            <a:ext cx="5208079" cy="1714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2" name="TextBox 2">
              <a:extLst>
                <a:ext uri="{FF2B5EF4-FFF2-40B4-BE49-F238E27FC236}">
                  <a16:creationId xmlns:a16="http://schemas.microsoft.com/office/drawing/2014/main" id="{D06076F3-53A3-F1D5-5A27-445346D18DBA}"/>
                </a:ext>
              </a:extLst>
            </p:cNvPr>
            <p:cNvSpPr txBox="1"/>
            <p:nvPr/>
          </p:nvSpPr>
          <p:spPr>
            <a:xfrm>
              <a:off x="7132319" y="1700709"/>
              <a:ext cx="4526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dirty="0"/>
                <a:t>Věk: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42393021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51D5AE4-31CD-466F-B880-80A3EF9F5DB5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6476151" y="1871010"/>
          <a:ext cx="4584931" cy="2995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pSp>
        <p:nvGrpSpPr>
          <p:cNvPr id="28" name="Skupina 27">
            <a:extLst>
              <a:ext uri="{FF2B5EF4-FFF2-40B4-BE49-F238E27FC236}">
                <a16:creationId xmlns:a16="http://schemas.microsoft.com/office/drawing/2014/main" id="{74E3E3B0-F5CE-41D6-BEC3-580DB1DA60A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38593" y="1904987"/>
            <a:ext cx="5359122" cy="2995091"/>
            <a:chOff x="143942" y="1677329"/>
            <a:chExt cx="5359122" cy="2995091"/>
          </a:xfrm>
        </p:grpSpPr>
        <p:graphicFrame>
          <p:nvGraphicFramePr>
            <p:cNvPr id="25" name="Graf 24">
              <a:extLst>
                <a:ext uri="{FF2B5EF4-FFF2-40B4-BE49-F238E27FC236}">
                  <a16:creationId xmlns:a16="http://schemas.microsoft.com/office/drawing/2014/main" id="{B6D2DEE0-718E-43DB-9F20-B2BE8AA206F0}"/>
                </a:ext>
              </a:extLst>
            </p:cNvPr>
            <p:cNvGraphicFramePr/>
            <p:nvPr/>
          </p:nvGraphicFramePr>
          <p:xfrm>
            <a:off x="413675" y="1677329"/>
            <a:ext cx="5089389" cy="299509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3"/>
            </a:graphicData>
          </a:graphic>
        </p:graphicFrame>
        <p:sp>
          <p:nvSpPr>
            <p:cNvPr id="7" name="TextovéPole 6">
              <a:extLst>
                <a:ext uri="{FF2B5EF4-FFF2-40B4-BE49-F238E27FC236}">
                  <a16:creationId xmlns:a16="http://schemas.microsoft.com/office/drawing/2014/main" id="{27A8AEDF-45C9-48CA-9848-92EC3A1F3EEF}"/>
                </a:ext>
              </a:extLst>
            </p:cNvPr>
            <p:cNvSpPr txBox="1"/>
            <p:nvPr/>
          </p:nvSpPr>
          <p:spPr>
            <a:xfrm>
              <a:off x="143942" y="2148002"/>
              <a:ext cx="369332" cy="1414033"/>
            </a:xfrm>
            <a:prstGeom prst="rect">
              <a:avLst/>
            </a:prstGeom>
            <a:noFill/>
          </p:spPr>
          <p:txBody>
            <a:bodyPr vert="vert270" wrap="square" rtlCol="0" anchor="ctr">
              <a:spAutoFit/>
            </a:bodyPr>
            <a:lstStyle/>
            <a:p>
              <a:pPr algn="ctr"/>
              <a:r>
                <a:rPr lang="cs-CZ" sz="1200" dirty="0"/>
                <a:t>absolutní počet</a:t>
              </a:r>
            </a:p>
          </p:txBody>
        </p:sp>
      </p:grpSp>
      <p:sp>
        <p:nvSpPr>
          <p:cNvPr id="26" name="TextovéPole 25">
            <a:extLst>
              <a:ext uri="{FF2B5EF4-FFF2-40B4-BE49-F238E27FC236}">
                <a16:creationId xmlns:a16="http://schemas.microsoft.com/office/drawing/2014/main" id="{0925BC79-F31A-4A98-A0DF-17E942373A5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029502" y="1789226"/>
            <a:ext cx="553998" cy="2419485"/>
          </a:xfrm>
          <a:prstGeom prst="rect">
            <a:avLst/>
          </a:prstGeom>
          <a:noFill/>
        </p:spPr>
        <p:txBody>
          <a:bodyPr vert="vert270" wrap="square" rtlCol="0" anchor="ctr">
            <a:spAutoFit/>
          </a:bodyPr>
          <a:lstStyle/>
          <a:p>
            <a:pPr algn="ctr"/>
            <a:r>
              <a:rPr lang="cs-CZ" sz="1200" dirty="0"/>
              <a:t>Počet případů</a:t>
            </a:r>
            <a:br>
              <a:rPr lang="cs-CZ" sz="1200" dirty="0"/>
            </a:br>
            <a:r>
              <a:rPr lang="cs-CZ" sz="1200" dirty="0"/>
              <a:t>na 1 000 obyvatel daného věku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AF0D8314-1FB8-4989-A7A1-1E81C64C9AF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431070" y="1635338"/>
            <a:ext cx="30439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Věková struktura pacientů dle pohlaví:</a:t>
            </a:r>
          </a:p>
        </p:txBody>
      </p:sp>
      <p:sp>
        <p:nvSpPr>
          <p:cNvPr id="27" name="TextovéPole 26">
            <a:extLst>
              <a:ext uri="{FF2B5EF4-FFF2-40B4-BE49-F238E27FC236}">
                <a16:creationId xmlns:a16="http://schemas.microsoft.com/office/drawing/2014/main" id="{3C419C56-4D70-4F35-9D7F-4DC2D2B6899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76151" y="1635338"/>
            <a:ext cx="5507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Věkově specifický počet nemocných na 1 000 obyvatel:</a:t>
            </a:r>
          </a:p>
        </p:txBody>
      </p:sp>
      <p:sp>
        <p:nvSpPr>
          <p:cNvPr id="5" name="Nadpis 4">
            <a:extLst>
              <a:ext uri="{FF2B5EF4-FFF2-40B4-BE49-F238E27FC236}">
                <a16:creationId xmlns:a16="http://schemas.microsoft.com/office/drawing/2014/main" id="{FF05CD4E-A2AC-EBE1-E368-7AB0AA1BEC0D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172108" y="160257"/>
            <a:ext cx="11595358" cy="523137"/>
          </a:xfrm>
        </p:spPr>
        <p:txBody>
          <a:bodyPr/>
          <a:lstStyle/>
          <a:p>
            <a:r>
              <a:rPr lang="pl-PL" dirty="0"/>
              <a:t>Poruchy vedení vzruchů, arytmie (I44, I45, I47–I49): </a:t>
            </a:r>
            <a:br>
              <a:rPr lang="pl-PL" dirty="0"/>
            </a:br>
            <a:r>
              <a:rPr lang="cs-CZ" dirty="0"/>
              <a:t>věková struktura pacientů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00F758FD-A4B2-D0B5-B360-1ACD0DA20CA6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72108" y="909050"/>
            <a:ext cx="10198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</a:t>
            </a:r>
            <a:r>
              <a:rPr lang="cs-CZ" sz="1400" kern="0" dirty="0">
                <a:solidFill>
                  <a:srgbClr val="000000"/>
                </a:solidFill>
              </a:rPr>
              <a:t>NRHZS 2023</a:t>
            </a:r>
          </a:p>
        </p:txBody>
      </p:sp>
      <p:sp>
        <p:nvSpPr>
          <p:cNvPr id="4" name="Rectangle 193">
            <a:extLst>
              <a:ext uri="{FF2B5EF4-FFF2-40B4-BE49-F238E27FC236}">
                <a16:creationId xmlns:a16="http://schemas.microsoft.com/office/drawing/2014/main" id="{BA45B434-4095-A985-B0A1-B9A02FC6CBF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130865" y="1163493"/>
            <a:ext cx="1193027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/>
              <a:t>Graf</a:t>
            </a:r>
            <a:r>
              <a:rPr lang="cs-CZ" sz="1400" i="1" dirty="0"/>
              <a:t>y sumarizují počet pacientů, kteří mají v daném roce vykázanou</a:t>
            </a:r>
            <a:r>
              <a:rPr lang="en-US" sz="1400" i="1" dirty="0"/>
              <a:t> </a:t>
            </a:r>
            <a:r>
              <a:rPr lang="en-US" sz="1400" i="1" dirty="0" err="1"/>
              <a:t>jakoukoliv</a:t>
            </a:r>
            <a:r>
              <a:rPr lang="cs-CZ" sz="1400" i="1" dirty="0"/>
              <a:t> péči pro sledovanou diagnózu 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cs-CZ" sz="1400" b="1" i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i="1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cs-CZ" sz="1400" i="1" dirty="0"/>
              <a:t> mimo komplement.</a:t>
            </a: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C6A7F6E9-62C6-23B8-4A9C-E6F7D443C58A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3272584" y="4809649"/>
            <a:ext cx="5208079" cy="1714500"/>
            <a:chOff x="6350116" y="1632754"/>
            <a:chExt cx="5208079" cy="1714500"/>
          </a:xfrm>
        </p:grpSpPr>
        <p:graphicFrame>
          <p:nvGraphicFramePr>
            <p:cNvPr id="11" name="Chart 9">
              <a:extLst>
                <a:ext uri="{FF2B5EF4-FFF2-40B4-BE49-F238E27FC236}">
                  <a16:creationId xmlns:a16="http://schemas.microsoft.com/office/drawing/2014/main" id="{F789B23C-2228-C5FA-451A-F4E5030B6E95}"/>
                </a:ext>
              </a:extLst>
            </p:cNvPr>
            <p:cNvGraphicFramePr/>
            <p:nvPr/>
          </p:nvGraphicFramePr>
          <p:xfrm>
            <a:off x="6350116" y="1632754"/>
            <a:ext cx="5208079" cy="17145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2" name="TextBox 2">
              <a:extLst>
                <a:ext uri="{FF2B5EF4-FFF2-40B4-BE49-F238E27FC236}">
                  <a16:creationId xmlns:a16="http://schemas.microsoft.com/office/drawing/2014/main" id="{D06076F3-53A3-F1D5-5A27-445346D18DBA}"/>
                </a:ext>
              </a:extLst>
            </p:cNvPr>
            <p:cNvSpPr txBox="1"/>
            <p:nvPr/>
          </p:nvSpPr>
          <p:spPr>
            <a:xfrm>
              <a:off x="7132319" y="1700709"/>
              <a:ext cx="45268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cs-CZ" sz="1200" dirty="0"/>
                <a:t>Věk:</a:t>
              </a:r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88541050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7926" y="5029160"/>
            <a:ext cx="11116463" cy="468000"/>
          </a:xfrm>
        </p:spPr>
        <p:txBody>
          <a:bodyPr/>
          <a:lstStyle/>
          <a:p>
            <a:pPr algn="l"/>
            <a:r>
              <a:rPr lang="en-US" sz="3400" dirty="0" err="1"/>
              <a:t>Kardiovaskul</a:t>
            </a:r>
            <a:r>
              <a:rPr lang="cs-CZ" sz="3400" dirty="0" err="1"/>
              <a:t>ární</a:t>
            </a:r>
            <a:r>
              <a:rPr lang="cs-CZ" sz="3400" dirty="0"/>
              <a:t> onemocnění jako příčina úmrtí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29006ED3-D337-B31A-95CF-B82A18A7C4A6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80329950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3E169E3-D4C0-D7A1-EE46-23802716DA5B}"/>
              </a:ext>
            </a:extLst>
          </p:cNvPr>
          <p:cNvSpPr/>
          <p:nvPr/>
        </p:nvSpPr>
        <p:spPr>
          <a:xfrm>
            <a:off x="10733518" y="6163520"/>
            <a:ext cx="1458482" cy="69448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Rectangle 4"/>
          <p:cNvSpPr/>
          <p:nvPr>
            <p:custDataLst>
              <p:tags r:id="rId1"/>
            </p:custDataLst>
          </p:nvPr>
        </p:nvSpPr>
        <p:spPr>
          <a:xfrm>
            <a:off x="1043744" y="1151420"/>
            <a:ext cx="11025519" cy="30699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34" name="Tabulka 33"/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8042186" y="719850"/>
          <a:ext cx="3974138" cy="61381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7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645427660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628969029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4131284949"/>
                    </a:ext>
                  </a:extLst>
                </a:gridCol>
                <a:gridCol w="567734">
                  <a:extLst>
                    <a:ext uri="{9D8B030D-6E8A-4147-A177-3AD203B41FA5}">
                      <a16:colId xmlns:a16="http://schemas.microsoft.com/office/drawing/2014/main" val="520572850"/>
                    </a:ext>
                  </a:extLst>
                </a:gridCol>
              </a:tblGrid>
              <a:tr h="383253">
                <a:tc>
                  <a:txBody>
                    <a:bodyPr/>
                    <a:lstStyle/>
                    <a:p>
                      <a:pPr marL="0" algn="ctr" defTabSz="914400" rtl="0" eaLnBrk="1" fontAlgn="t" latinLnBrk="0" hangingPunct="1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1994</a:t>
                      </a:r>
                      <a:endParaRPr lang="en-US" sz="14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65 132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57 404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52 725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50 969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47 873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46 286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43 745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28 327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28 455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27 539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27 407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27 717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28 170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27 921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8048289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25 455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6 035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1 699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4 636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4 653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5 690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7 478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7 735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8 504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8 619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1 263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2 794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4 491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6 091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5 756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5 696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4 470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4 418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4 531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4 659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5 362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5 429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5 269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8 556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6 910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5 973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5 812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5 448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5 334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1 671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2 132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3 019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3 986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4 246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4 054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1 154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1 485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3 061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3 100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3 368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1 358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1 978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2 208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2 384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2 356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1 420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1 216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1 412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2 067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1 938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1 893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1 491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1 996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1 908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1 844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256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87745"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4708654"/>
                  </a:ext>
                </a:extLst>
              </a:tr>
            </a:tbl>
          </a:graphicData>
        </a:graphic>
      </p:graphicFrame>
      <p:sp>
        <p:nvSpPr>
          <p:cNvPr id="30" name="TextBox 6"/>
          <p:cNvSpPr txBox="1"/>
          <p:nvPr>
            <p:custDataLst>
              <p:tags r:id="rId3"/>
            </p:custDataLst>
          </p:nvPr>
        </p:nvSpPr>
        <p:spPr>
          <a:xfrm>
            <a:off x="257558" y="557994"/>
            <a:ext cx="21048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Databáze zemřelých</a:t>
            </a:r>
          </a:p>
        </p:txBody>
      </p:sp>
      <p:sp>
        <p:nvSpPr>
          <p:cNvPr id="32" name="TextovéPole 31"/>
          <p:cNvSpPr txBox="1"/>
          <p:nvPr>
            <p:custDataLst>
              <p:tags r:id="rId4"/>
            </p:custDataLst>
          </p:nvPr>
        </p:nvSpPr>
        <p:spPr>
          <a:xfrm>
            <a:off x="2156654" y="578064"/>
            <a:ext cx="56246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572000" algn="l"/>
              </a:tabLst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Procentuální zastoupení příčin úmrtí na celkovém počtu úmrtí jednotlivých letech</a:t>
            </a:r>
          </a:p>
        </p:txBody>
      </p:sp>
      <p:graphicFrame>
        <p:nvGraphicFramePr>
          <p:cNvPr id="2" name="Tabulka 2">
            <a:extLst>
              <a:ext uri="{FF2B5EF4-FFF2-40B4-BE49-F238E27FC236}">
                <a16:creationId xmlns:a16="http://schemas.microsoft.com/office/drawing/2014/main" id="{A254B20F-FC3B-C77C-C58B-F18DF5A6955C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122737" y="1190505"/>
          <a:ext cx="3050278" cy="568516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3050278">
                  <a:extLst>
                    <a:ext uri="{9D8B030D-6E8A-4147-A177-3AD203B41FA5}">
                      <a16:colId xmlns:a16="http://schemas.microsoft.com/office/drawing/2014/main" val="2201664831"/>
                    </a:ext>
                  </a:extLst>
                </a:gridCol>
              </a:tblGrid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IX. Nemoci oběhové soustavy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208215096"/>
                  </a:ext>
                </a:extLst>
              </a:tr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II. Novotvary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0092988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XXII. </a:t>
                      </a:r>
                      <a:r>
                        <a:rPr lang="en-US" sz="1100" b="0" u="none" strike="noStrike" dirty="0" err="1">
                          <a:solidFill>
                            <a:srgbClr val="000000"/>
                          </a:solidFill>
                          <a:effectLst/>
                        </a:rPr>
                        <a:t>Kódy</a:t>
                      </a:r>
                      <a:r>
                        <a:rPr lang="en-US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 pro </a:t>
                      </a:r>
                      <a:r>
                        <a:rPr lang="en-US" sz="1100" b="0" u="none" strike="noStrike" dirty="0" err="1">
                          <a:solidFill>
                            <a:srgbClr val="000000"/>
                          </a:solidFill>
                          <a:effectLst/>
                        </a:rPr>
                        <a:t>speciální</a:t>
                      </a:r>
                      <a:r>
                        <a:rPr lang="en-US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r>
                        <a:rPr lang="en-US" sz="1100" b="0" u="none" strike="noStrike" dirty="0" err="1">
                          <a:solidFill>
                            <a:srgbClr val="000000"/>
                          </a:solidFill>
                          <a:effectLst/>
                        </a:rPr>
                        <a:t>účely</a:t>
                      </a:r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 (Covid-19)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92896235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X. Nemoci dýchací soustavy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989276159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IV. Nemoci endokrinní, výživy a přeměny látek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932354042"/>
                  </a:ext>
                </a:extLst>
              </a:tr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>
                          <a:solidFill>
                            <a:srgbClr val="000000"/>
                          </a:solidFill>
                          <a:effectLst/>
                        </a:rPr>
                        <a:t>XI. Nemoci trávicí soustavy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56283757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XIX. Poranění, otravy a některé jiné následky vnějších příčin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935946250"/>
                  </a:ext>
                </a:extLst>
              </a:tr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VI. Nemoci nervové soustavy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175159970"/>
                  </a:ext>
                </a:extLst>
              </a:tr>
              <a:tr h="396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XVIII. Příznaky, znaky a abnormální klinické a laboratorní nálezy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609396448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I. Některé infekční a parazitární nemoci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051695378"/>
                  </a:ext>
                </a:extLst>
              </a:tr>
              <a:tr h="180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XIV. Nemoci močové a pohlavní soustavy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733157151"/>
                  </a:ext>
                </a:extLst>
              </a:tr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V. Poruchy duševní a poruchy chování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838453907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III. Nemoci krve a krvetvorných orgánů, poruchy mechanismu imunity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624298031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XII. Nemoci kůže a podkožního vaziva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42433928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XIII. Nemoci svalové a kosterní soustavy a pojivové tkáně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300794266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XVII. Vrozené vady, deformace a chromozomální abnormality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074562521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XVI. Některé stavy vzniklé v perinatálním období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519492323"/>
                  </a:ext>
                </a:extLst>
              </a:tr>
              <a:tr h="22117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XV. Těhotenství, porod a šestinedělí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88013752"/>
                  </a:ext>
                </a:extLst>
              </a:tr>
              <a:tr h="33708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VIII. Nemoci ucha a bradavkového výběžku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8952525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u="none" strike="noStrike" dirty="0">
                          <a:solidFill>
                            <a:srgbClr val="000000"/>
                          </a:solidFill>
                          <a:effectLst/>
                        </a:rPr>
                        <a:t>VII. Nemoci oka a očních adnex</a:t>
                      </a:r>
                      <a:endParaRPr lang="pl-PL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530973954"/>
                  </a:ext>
                </a:extLst>
              </a:tr>
            </a:tbl>
          </a:graphicData>
        </a:graphic>
      </p:graphicFrame>
      <p:graphicFrame>
        <p:nvGraphicFramePr>
          <p:cNvPr id="31" name="Zástupný symbol pro obsah 8"/>
          <p:cNvGraphicFramePr>
            <a:graphicFrameLocks/>
          </p:cNvGraphicFramePr>
          <p:nvPr>
            <p:custDataLst>
              <p:tags r:id="rId6"/>
            </p:custDataLst>
          </p:nvPr>
        </p:nvGraphicFramePr>
        <p:xfrm>
          <a:off x="-1696156" y="694480"/>
          <a:ext cx="10203547" cy="640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528DAD5E-62F4-539A-E80A-C728371373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737" y="101120"/>
            <a:ext cx="11595358" cy="523137"/>
          </a:xfrm>
        </p:spPr>
        <p:txBody>
          <a:bodyPr/>
          <a:lstStyle/>
          <a:p>
            <a:r>
              <a:rPr lang="cs-CZ" dirty="0"/>
              <a:t>Příčiny úmrtnosti podle kapitol MKN-10 pro roky 1994–2023</a:t>
            </a:r>
          </a:p>
        </p:txBody>
      </p:sp>
    </p:spTree>
    <p:extLst>
      <p:ext uri="{BB962C8B-B14F-4D97-AF65-F5344CB8AC3E}">
        <p14:creationId xmlns:p14="http://schemas.microsoft.com/office/powerpoint/2010/main" val="62740355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978E188-77B6-A365-EB92-B9578A3130B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Úmrtí podle skupin diagnóz 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4B3F39FC-CDE1-4523-7CFD-EC69C19BA74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654770"/>
            <a:ext cx="45152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Databáze zemřelých 1994–2023  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Graf 12">
            <a:extLst>
              <a:ext uri="{FF2B5EF4-FFF2-40B4-BE49-F238E27FC236}">
                <a16:creationId xmlns:a16="http://schemas.microsoft.com/office/drawing/2014/main" id="{841FD72E-3313-BB37-E2B8-55653EE55322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82171" y="1241702"/>
          <a:ext cx="8109329" cy="53399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" name="Tabulka 5">
            <a:extLst>
              <a:ext uri="{FF2B5EF4-FFF2-40B4-BE49-F238E27FC236}">
                <a16:creationId xmlns:a16="http://schemas.microsoft.com/office/drawing/2014/main" id="{7ABBFD10-D2E1-6E78-1738-C341EB138F18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8296877" y="1"/>
          <a:ext cx="3816000" cy="6578478"/>
        </p:xfrm>
        <a:graphic>
          <a:graphicData uri="http://schemas.openxmlformats.org/drawingml/2006/table">
            <a:tbl>
              <a:tblPr/>
              <a:tblGrid>
                <a:gridCol w="432000">
                  <a:extLst>
                    <a:ext uri="{9D8B030D-6E8A-4147-A177-3AD203B41FA5}">
                      <a16:colId xmlns:a16="http://schemas.microsoft.com/office/drawing/2014/main" val="1343148499"/>
                    </a:ext>
                  </a:extLst>
                </a:gridCol>
                <a:gridCol w="846000">
                  <a:extLst>
                    <a:ext uri="{9D8B030D-6E8A-4147-A177-3AD203B41FA5}">
                      <a16:colId xmlns:a16="http://schemas.microsoft.com/office/drawing/2014/main" val="1409011903"/>
                    </a:ext>
                  </a:extLst>
                </a:gridCol>
                <a:gridCol w="846000">
                  <a:extLst>
                    <a:ext uri="{9D8B030D-6E8A-4147-A177-3AD203B41FA5}">
                      <a16:colId xmlns:a16="http://schemas.microsoft.com/office/drawing/2014/main" val="3281631752"/>
                    </a:ext>
                  </a:extLst>
                </a:gridCol>
                <a:gridCol w="846000">
                  <a:extLst>
                    <a:ext uri="{9D8B030D-6E8A-4147-A177-3AD203B41FA5}">
                      <a16:colId xmlns:a16="http://schemas.microsoft.com/office/drawing/2014/main" val="3623014350"/>
                    </a:ext>
                  </a:extLst>
                </a:gridCol>
                <a:gridCol w="846000">
                  <a:extLst>
                    <a:ext uri="{9D8B030D-6E8A-4147-A177-3AD203B41FA5}">
                      <a16:colId xmlns:a16="http://schemas.microsoft.com/office/drawing/2014/main" val="966832136"/>
                    </a:ext>
                  </a:extLst>
                </a:gridCol>
              </a:tblGrid>
              <a:tr h="29239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600" b="1" i="0" u="sng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Úmrtí podle skupin diagnóz 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cs-CZ" altLang="cs-CZ" sz="1600" b="1" i="0" u="sng" strike="noStrike" kern="1200" cap="none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cs-CZ" altLang="cs-CZ" sz="1600" b="1" i="0" u="sng" strike="noStrike" kern="1200" cap="none" normalizeH="0" baseline="0" noProof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8494984"/>
                  </a:ext>
                </a:extLst>
              </a:tr>
              <a:tr h="485521"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I60</a:t>
                      </a:r>
                      <a:r>
                        <a:rPr kumimoji="0" 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–I69</a:t>
                      </a:r>
                      <a:endParaRPr kumimoji="0" lang="cs-CZ" altLang="cs-CZ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2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KV nemoci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C00</a:t>
                      </a:r>
                      <a:r>
                        <a:rPr kumimoji="0" 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–C97</a:t>
                      </a:r>
                      <a:endParaRPr kumimoji="0" lang="cs-CZ" altLang="cs-CZ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n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Ostatní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625506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2000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17 343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40 849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28 539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22 270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4962956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2001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16 845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40 559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28 294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22 057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6104372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2002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16 536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40 616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28 709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22 382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0878236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2003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16 793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41 272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29 195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24 028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3391130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2004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14 466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40 576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29 168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22 967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1094210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2005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14 588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40 567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28 033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24 750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7048255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2006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13 917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38 643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27 895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23 986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2034349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2007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11 640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40 824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27 359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24 813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607681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2008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11 685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40 595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27 571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25 097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1046879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2009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12 192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41 908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27 680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25 641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7707588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11 567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42 023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27 834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25 420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908870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10 803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41 922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27 171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26 952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9347394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10 669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42 377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27 334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27 809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33804299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10 316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41 415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27 084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30 345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5243798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9 410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39 217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27 050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29 988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1362286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9 586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41 383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26 852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33 352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643672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8 795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38 816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27 261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32 878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7549773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8 504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40 842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27 320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34 777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0843386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7 985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40 807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27 699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36 429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3512775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7 419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39 974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28 198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36 771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6397374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7 552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43 747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28 043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49 947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8310089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7 112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40 761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27 050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64 968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8136154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6 884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39 402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27 507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46 426</a:t>
                      </a: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0079207"/>
                  </a:ext>
                </a:extLst>
              </a:tr>
              <a:tr h="24169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2023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6 506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37 239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41 736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27 314</a:t>
                      </a:r>
                    </a:p>
                  </a:txBody>
                  <a:tcPr marL="7620" marR="7620" marT="762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3328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603238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2A21F85-7B15-10EB-D534-0E16075EB092}"/>
              </a:ext>
            </a:extLst>
          </p:cNvPr>
          <p:cNvSpPr/>
          <p:nvPr/>
        </p:nvSpPr>
        <p:spPr>
          <a:xfrm>
            <a:off x="10729519" y="6224631"/>
            <a:ext cx="1462481" cy="6333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51945DDB-4FF2-4AC1-8AAA-363AD27DC28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89987" y="102635"/>
            <a:ext cx="11595358" cy="523137"/>
          </a:xfrm>
        </p:spPr>
        <p:txBody>
          <a:bodyPr/>
          <a:lstStyle/>
          <a:p>
            <a:r>
              <a:rPr lang="cs-CZ" dirty="0"/>
              <a:t>Nejčastější příčiny úmrtí v ČR v období 2018–2019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7329DD6-27FE-4FE2-80B4-1CF8EAF3B23C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89987" y="598241"/>
          <a:ext cx="11812026" cy="5895555"/>
        </p:xfrm>
        <a:graphic>
          <a:graphicData uri="http://schemas.openxmlformats.org/drawingml/2006/table">
            <a:tbl>
              <a:tblPr firstRow="1" firstCol="1" bandRow="1">
                <a:tableStyleId>{3B4B98B0-60AC-42C2-AFA5-B58CD77FA1E5}</a:tableStyleId>
              </a:tblPr>
              <a:tblGrid>
                <a:gridCol w="725914">
                  <a:extLst>
                    <a:ext uri="{9D8B030D-6E8A-4147-A177-3AD203B41FA5}">
                      <a16:colId xmlns:a16="http://schemas.microsoft.com/office/drawing/2014/main" val="473345464"/>
                    </a:ext>
                  </a:extLst>
                </a:gridCol>
                <a:gridCol w="2988000">
                  <a:extLst>
                    <a:ext uri="{9D8B030D-6E8A-4147-A177-3AD203B41FA5}">
                      <a16:colId xmlns:a16="http://schemas.microsoft.com/office/drawing/2014/main" val="3145834715"/>
                    </a:ext>
                  </a:extLst>
                </a:gridCol>
                <a:gridCol w="657498">
                  <a:extLst>
                    <a:ext uri="{9D8B030D-6E8A-4147-A177-3AD203B41FA5}">
                      <a16:colId xmlns:a16="http://schemas.microsoft.com/office/drawing/2014/main" val="387692096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340917561"/>
                    </a:ext>
                  </a:extLst>
                </a:gridCol>
                <a:gridCol w="181478">
                  <a:extLst>
                    <a:ext uri="{9D8B030D-6E8A-4147-A177-3AD203B41FA5}">
                      <a16:colId xmlns:a16="http://schemas.microsoft.com/office/drawing/2014/main" val="2021399693"/>
                    </a:ext>
                  </a:extLst>
                </a:gridCol>
                <a:gridCol w="725914">
                  <a:extLst>
                    <a:ext uri="{9D8B030D-6E8A-4147-A177-3AD203B41FA5}">
                      <a16:colId xmlns:a16="http://schemas.microsoft.com/office/drawing/2014/main" val="3149643198"/>
                    </a:ext>
                  </a:extLst>
                </a:gridCol>
                <a:gridCol w="2947282">
                  <a:extLst>
                    <a:ext uri="{9D8B030D-6E8A-4147-A177-3AD203B41FA5}">
                      <a16:colId xmlns:a16="http://schemas.microsoft.com/office/drawing/2014/main" val="190116924"/>
                    </a:ext>
                  </a:extLst>
                </a:gridCol>
                <a:gridCol w="682286">
                  <a:extLst>
                    <a:ext uri="{9D8B030D-6E8A-4147-A177-3AD203B41FA5}">
                      <a16:colId xmlns:a16="http://schemas.microsoft.com/office/drawing/2014/main" val="3576256288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1385548033"/>
                    </a:ext>
                  </a:extLst>
                </a:gridCol>
              </a:tblGrid>
              <a:tr h="43159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2018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4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2019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713126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Solidní zhoubné nádory (C00–C80, C97)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25 670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22,7 %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Solidní zhoubné nádory (C00–C80, C97)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26 123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052831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pl-PL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Ischemická choroba srdeční (I20–I25)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23 291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pl-PL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Ischemická choroba srdeční (I20–I25)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22 336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19,9 %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64140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Cévní nemoci mozku (I60–I69)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7 985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Cévní nemoci mozku (I60–I69)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7 419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298715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nemoci oběhové soustavy (jiné I00–I99)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5 621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5,0 %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nemoci oběhové soustavy (jiné I00–I99)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5 775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88199907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Selhání srdce (I50)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5 499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Selhání srdce (I50)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5 477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3345514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Diabetes mellitus (E10–E14)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4 280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3,8 %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Diabetes mellitus (E10–E14)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4 268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3,8 %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2895189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Pneumonie, akutní infekce dolních cest dýchacích (J12–J22)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3 723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Organické duševní poruchy včetně symptomatických (F00–F09, G30)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3 800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3,4 %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75497929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Organické duševní poruchy včetně symptomatických (F00–F09, G30)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3 597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Pneumonie, akutní infekce dolních cest dýchacích (J12–J22)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3 750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53140757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Chronické nemoci dolních cest dýchacích (J40–J47)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3 550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Chronické nemoci dolních cest dýchacích (J40–J47)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3 500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186236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jater, žlučníku a slinivky břišní (K70–K86)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3 088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2,7 %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jater, žlučníku a slinivky břišní (K70–K86)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3 220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24596267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cév (I70–I89)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2 821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2,5 %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cév (I70–I89)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2 749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2,4 %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29247240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Srdeční arytmie (I44–I49)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2 548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Srdeční arytmie (I44–I49)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2 623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1739012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Následky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vnějších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(T15–T78)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2 131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Hematoonkologická</a:t>
                      </a: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onemocnění (C81–C96)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2 075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1,8 %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0907934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Hematoonkologická</a:t>
                      </a: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onemocnění (C81–C96)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2 029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1,8 %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Následky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vnějších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</a:t>
                      </a:r>
                      <a:r>
                        <a:rPr lang="de-DE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(T15–T78)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1 954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1,7 %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29523317"/>
                  </a:ext>
                </a:extLst>
              </a:tr>
              <a:tr h="356400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příznaky, znaky a abnormální nálezy (jiné R00–R99)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1 789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příznaky, znaky a abnormální nálezy (jiné R00–R99)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1 931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1,7 %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30298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696945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Příčiny úmrtí v roce 2018 a 2019 v grafickém přehledu</a:t>
            </a:r>
          </a:p>
        </p:txBody>
      </p:sp>
      <p:graphicFrame>
        <p:nvGraphicFramePr>
          <p:cNvPr id="4" name="Zástupný symbol pro obsah 8">
            <a:extLst>
              <a:ext uri="{FF2B5EF4-FFF2-40B4-BE49-F238E27FC236}">
                <a16:creationId xmlns:a16="http://schemas.microsoft.com/office/drawing/2014/main" id="{E66528EC-0211-4566-A669-F7BD972FFACE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5904000" y="988388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" name="Zástupný symbol pro obsah 8">
            <a:extLst>
              <a:ext uri="{FF2B5EF4-FFF2-40B4-BE49-F238E27FC236}">
                <a16:creationId xmlns:a16="http://schemas.microsoft.com/office/drawing/2014/main" id="{5389651E-EDB9-4F1C-A39B-0DEF591F5F53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31341" y="968111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13AD33F7-F327-4E06-9ECF-3098C4671A8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93716" y="800208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2018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B8DA6EC-BA8C-45BC-A54A-3139AD50AF8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80000" y="829612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2019</a:t>
            </a:r>
          </a:p>
        </p:txBody>
      </p:sp>
      <p:sp>
        <p:nvSpPr>
          <p:cNvPr id="9" name="TextovéPole 27">
            <a:extLst>
              <a:ext uri="{FF2B5EF4-FFF2-40B4-BE49-F238E27FC236}">
                <a16:creationId xmlns:a16="http://schemas.microsoft.com/office/drawing/2014/main" id="{289DD9CD-96FE-4886-A5CE-2FCE752D424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2018–2019</a:t>
            </a:r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37215A66-7F45-4C64-A775-60331066F9F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41537" y="5817391"/>
            <a:ext cx="11637103" cy="9767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b="1" dirty="0"/>
              <a:t>Populace ČR: </a:t>
            </a:r>
            <a:r>
              <a:rPr lang="cs-CZ" sz="1400" dirty="0"/>
              <a:t>Jako nejčastější příčina úmrtí byly pro rok 2019 vykazovány solidní zhoubné novotvary (C00-C80, C97). Ty byly za smrt v roce 2019 odpovědné v 23,2 % případů. V případě roku 2018 jde také o solidní zhoubné novotvary (C00-C80, C97), a to v 22,7 % případů. Na druhém místě se shodně umístila ischemická choroba srdeční (I20–I25) s 20% podílem.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578387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1945DDB-4FF2-4AC1-8AAA-363AD27DC28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1112" y="160257"/>
            <a:ext cx="11595358" cy="523137"/>
          </a:xfrm>
        </p:spPr>
        <p:txBody>
          <a:bodyPr/>
          <a:lstStyle/>
          <a:p>
            <a:r>
              <a:rPr lang="cs-CZ" dirty="0"/>
              <a:t>Nejčastější příčiny úmrtí v ČR v období 2020–2021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7329DD6-27FE-4FE2-80B4-1CF8EAF3B23C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89987" y="598241"/>
          <a:ext cx="11546483" cy="5715280"/>
        </p:xfrm>
        <a:graphic>
          <a:graphicData uri="http://schemas.openxmlformats.org/drawingml/2006/table">
            <a:tbl>
              <a:tblPr firstRow="1" firstCol="1" bandRow="1">
                <a:tableStyleId>{3B4B98B0-60AC-42C2-AFA5-B58CD77FA1E5}</a:tableStyleId>
              </a:tblPr>
              <a:tblGrid>
                <a:gridCol w="532956">
                  <a:extLst>
                    <a:ext uri="{9D8B030D-6E8A-4147-A177-3AD203B41FA5}">
                      <a16:colId xmlns:a16="http://schemas.microsoft.com/office/drawing/2014/main" val="473345464"/>
                    </a:ext>
                  </a:extLst>
                </a:gridCol>
                <a:gridCol w="3108373">
                  <a:extLst>
                    <a:ext uri="{9D8B030D-6E8A-4147-A177-3AD203B41FA5}">
                      <a16:colId xmlns:a16="http://schemas.microsoft.com/office/drawing/2014/main" val="3145834715"/>
                    </a:ext>
                  </a:extLst>
                </a:gridCol>
                <a:gridCol w="657498">
                  <a:extLst>
                    <a:ext uri="{9D8B030D-6E8A-4147-A177-3AD203B41FA5}">
                      <a16:colId xmlns:a16="http://schemas.microsoft.com/office/drawing/2014/main" val="387692096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340917561"/>
                    </a:ext>
                  </a:extLst>
                </a:gridCol>
                <a:gridCol w="181478">
                  <a:extLst>
                    <a:ext uri="{9D8B030D-6E8A-4147-A177-3AD203B41FA5}">
                      <a16:colId xmlns:a16="http://schemas.microsoft.com/office/drawing/2014/main" val="2021399693"/>
                    </a:ext>
                  </a:extLst>
                </a:gridCol>
                <a:gridCol w="532956">
                  <a:extLst>
                    <a:ext uri="{9D8B030D-6E8A-4147-A177-3AD203B41FA5}">
                      <a16:colId xmlns:a16="http://schemas.microsoft.com/office/drawing/2014/main" val="3149643198"/>
                    </a:ext>
                  </a:extLst>
                </a:gridCol>
                <a:gridCol w="2947282">
                  <a:extLst>
                    <a:ext uri="{9D8B030D-6E8A-4147-A177-3AD203B41FA5}">
                      <a16:colId xmlns:a16="http://schemas.microsoft.com/office/drawing/2014/main" val="190116924"/>
                    </a:ext>
                  </a:extLst>
                </a:gridCol>
                <a:gridCol w="682286">
                  <a:extLst>
                    <a:ext uri="{9D8B030D-6E8A-4147-A177-3AD203B41FA5}">
                      <a16:colId xmlns:a16="http://schemas.microsoft.com/office/drawing/2014/main" val="3576256288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1385548033"/>
                    </a:ext>
                  </a:extLst>
                </a:gridCol>
              </a:tblGrid>
              <a:tr h="42907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2020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400" b="1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2021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713126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Solidní zhoubné nádory (C00–C80, C97)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25 929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20,1 %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COVID–19 </a:t>
                      </a:r>
                      <a:r>
                        <a:rPr lang="pl-PL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(U07.1–U07.2, U10.9)</a:t>
                      </a:r>
                      <a:endParaRPr lang="cs-CZ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25 455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18,2  %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0528312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pl-PL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Ischemická choroba srdeční (I20–I25)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23 353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Solidní zhoubné nádory (C00–C80, C97)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25 115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18,0 %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641400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COVID–19 </a:t>
                      </a:r>
                      <a:r>
                        <a:rPr lang="pl-PL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(U07.1–U07.2, U10.9)</a:t>
                      </a:r>
                      <a:endParaRPr lang="cs-CZ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10 539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pl-PL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Ischemická choroba srdeční (I20–I25)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21 866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298715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Cévní nemoci mozku (I60–I69)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7 552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5,8 %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Cévní nemoci mozku (I60–I69)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7 112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88199907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nemoci oběhové soustavy (jiné I00–I99)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6 769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Selhání srdce (I50)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6 543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4,7 %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33455142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Selhání srdce (I50)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6 728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nemoci oběhové soustavy (jiné I00–I99)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6 458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2895189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Diabetes </a:t>
                      </a:r>
                      <a:r>
                        <a:rPr lang="cs-CZ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mellitus</a:t>
                      </a:r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(E10–E14)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4 993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Diabetes mellitus (E10–E14)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5 092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75497929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Organické duševní poruchy včetně symptomatických (F00–F09, G30)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4 382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3,4 %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Organické duševní poruchy včetně symptomatických (F00–F09, G30)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4 015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53140757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Pneumonie, akutní infekce dolních cest dýchacích (J12–J22)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4 051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Pneumonie, akutní infekce dolních cest dýchacích (J12–J22)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3 706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1862362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Chronické nemoci dolních cest dýchacích (J40–J47)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3 374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jater, žlučníku a slinivky břišní (K70–K86)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3 493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2,5 %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24596267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jater, žlučníku a slinivky břišní (K70–K86)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3 202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2,5 %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Chronické nemoci dolních cest dýchacích (J40–J47)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3 258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29247240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Srdeční arytmie (I44–I49)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2 915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2,3 %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příznaky, znaky a abnormální nálezy (jiné R00–R99)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3 061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1739012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cév (I70–I89)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2 904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2,2 %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Nemoci cév (I70–I89)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2 719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1,9 %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0907934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Ostatní příznaky, znaky a abnormální nálezy (jiné R00–R99)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2 736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2,1 %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de-DE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Následky</a:t>
                      </a:r>
                      <a:r>
                        <a:rPr lang="de-DE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vnějších</a:t>
                      </a:r>
                      <a:r>
                        <a:rPr lang="de-DE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</a:t>
                      </a:r>
                      <a:r>
                        <a:rPr lang="de-DE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(T15–T78)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2 122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1,5 %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29523317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Hematoonkologická</a:t>
                      </a:r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 onemocnění (C81–C96)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2 114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1,6 %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Srdeční arytmie (I44–I49)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2 048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cs-CZ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1,5 %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30298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936618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Příčiny úmrtí v roce 2020 a 2021 v grafickém přehledu </a:t>
            </a:r>
          </a:p>
        </p:txBody>
      </p:sp>
      <p:graphicFrame>
        <p:nvGraphicFramePr>
          <p:cNvPr id="4" name="Zástupný symbol pro obsah 8">
            <a:extLst>
              <a:ext uri="{FF2B5EF4-FFF2-40B4-BE49-F238E27FC236}">
                <a16:creationId xmlns:a16="http://schemas.microsoft.com/office/drawing/2014/main" id="{E66528EC-0211-4566-A669-F7BD972FFACE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5904000" y="988388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" name="Zástupný symbol pro obsah 8">
            <a:extLst>
              <a:ext uri="{FF2B5EF4-FFF2-40B4-BE49-F238E27FC236}">
                <a16:creationId xmlns:a16="http://schemas.microsoft.com/office/drawing/2014/main" id="{5389651E-EDB9-4F1C-A39B-0DEF591F5F53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31341" y="968111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13AD33F7-F327-4E06-9ECF-3098C4671A8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93716" y="800208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2020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B8DA6EC-BA8C-45BC-A54A-3139AD50AF8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80000" y="829612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2021</a:t>
            </a:r>
          </a:p>
        </p:txBody>
      </p:sp>
      <p:sp>
        <p:nvSpPr>
          <p:cNvPr id="9" name="TextovéPole 27">
            <a:extLst>
              <a:ext uri="{FF2B5EF4-FFF2-40B4-BE49-F238E27FC236}">
                <a16:creationId xmlns:a16="http://schemas.microsoft.com/office/drawing/2014/main" id="{289DD9CD-96FE-4886-A5CE-2FCE752D424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2020–2021</a:t>
            </a:r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37215A66-7F45-4C64-A775-60331066F9F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41537" y="5817391"/>
            <a:ext cx="11637103" cy="9767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b="1" dirty="0"/>
              <a:t>Populace ČR: </a:t>
            </a:r>
            <a:r>
              <a:rPr lang="cs-CZ" sz="1400" dirty="0"/>
              <a:t>Jako nejčastější příčina úmrtí byl pro rok 2021 vykazován Covid-19 (U07.1–U07.2, U10.9) s 18,2 % úmrtí. Druhou nejčastější příčinou byly solidní zhoubné novotvary (C00-C80, C97). Ty byly za smrt v roce 2021 odpovědné v 18,0 % případů. V případě roku 2020 jde o solidní zhoubné novotvary (C00-C80, C97) v 20,1 % případů. Následuje ischemická choroba srdeční (I20–I25) s 18,1% podílem.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518BDF52-23E5-405C-8ED4-DE4B6575FAB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480001" y="1355324"/>
            <a:ext cx="5498640" cy="228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CA3B96F4-B1E3-470D-8C4E-200C64A05755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85717" y="1796733"/>
            <a:ext cx="5498640" cy="228600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5432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Kardiovaskulární onemocnění v ČR: vývoj prevalence pacientů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D72C91B7-44FF-0B92-A98E-B1A566BD32F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6608" y="625150"/>
            <a:ext cx="1120375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2012-2023</a:t>
            </a:r>
          </a:p>
        </p:txBody>
      </p:sp>
      <p:graphicFrame>
        <p:nvGraphicFramePr>
          <p:cNvPr id="4" name="Table 8">
            <a:extLst>
              <a:ext uri="{FF2B5EF4-FFF2-40B4-BE49-F238E27FC236}">
                <a16:creationId xmlns:a16="http://schemas.microsoft.com/office/drawing/2014/main" id="{E49375D4-678A-C62B-A659-93C5FF6334D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34845" y="917389"/>
          <a:ext cx="11592000" cy="55444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50240">
                  <a:extLst>
                    <a:ext uri="{9D8B030D-6E8A-4147-A177-3AD203B41FA5}">
                      <a16:colId xmlns:a16="http://schemas.microsoft.com/office/drawing/2014/main" val="1450522724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3948739247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127656664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1222125313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731133466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1018623422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2422289628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725283775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1483515690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3707476721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3598116846"/>
                    </a:ext>
                  </a:extLst>
                </a:gridCol>
                <a:gridCol w="753480">
                  <a:extLst>
                    <a:ext uri="{9D8B030D-6E8A-4147-A177-3AD203B41FA5}">
                      <a16:colId xmlns:a16="http://schemas.microsoft.com/office/drawing/2014/main" val="2224442741"/>
                    </a:ext>
                  </a:extLst>
                </a:gridCol>
              </a:tblGrid>
              <a:tr h="489854">
                <a:tc>
                  <a:txBody>
                    <a:bodyPr/>
                    <a:lstStyle/>
                    <a:p>
                      <a:pPr algn="r" fontAlgn="b"/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effectLst/>
                          <a:latin typeface="+mn-lt"/>
                        </a:rPr>
                        <a:t>2012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effectLst/>
                          <a:latin typeface="+mn-lt"/>
                        </a:rPr>
                        <a:t>2013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>
                          <a:effectLst/>
                          <a:latin typeface="+mn-lt"/>
                        </a:rPr>
                        <a:t>2014</a:t>
                      </a:r>
                      <a:endParaRPr lang="en-US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effectLst/>
                          <a:latin typeface="+mn-lt"/>
                        </a:rPr>
                        <a:t>2015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effectLst/>
                          <a:latin typeface="+mn-lt"/>
                        </a:rPr>
                        <a:t>2016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u="none" strike="noStrike" dirty="0">
                          <a:effectLst/>
                          <a:latin typeface="+mn-lt"/>
                        </a:rPr>
                        <a:t>2017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2019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2020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2021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2022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2023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5659930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Nemoci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oběhové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soustavy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celkem </a:t>
                      </a:r>
                    </a:p>
                    <a:p>
                      <a:pPr algn="r" fontAlgn="b"/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(I00–I99)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2 340 783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2 294 792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2 333 068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2 602 987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2 644 695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2 657 890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2 667 078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2 697 588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2 770 747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2 692 852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2 709 304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2 751 261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9766177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Nemoci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oběhové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soustavy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 </a:t>
                      </a:r>
                      <a:br>
                        <a:rPr lang="cs-CZ" sz="1400" u="none" strike="noStrike" dirty="0">
                          <a:effectLst/>
                          <a:latin typeface="+mn-lt"/>
                        </a:rPr>
                      </a:b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(I00–I99) bez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cévních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nemocí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mozku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(I60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–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I69)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2 277 340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2 231 225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2 271 412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2 546 349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2 588 669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2 602 187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2 614 280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2 646 074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2 723 829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2 643 959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2 659 848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2 699 312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69519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Akutní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koronární syndrom (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I2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1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-I2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2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19 452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19 987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20 834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20 412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19 943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19 113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18 677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18 552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17 850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17 586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16 191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15 795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9354853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Ischemická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choroba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srdeční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br>
                        <a:rPr lang="cs-CZ" sz="1400" u="none" strike="noStrike" dirty="0">
                          <a:effectLst/>
                          <a:latin typeface="+mn-lt"/>
                        </a:rPr>
                      </a:b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(I20-I25)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522 725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510 510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502 590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505 925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494 967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479 580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463 263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450 052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446 356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414 457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398 613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384 671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196661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nn-NO" sz="1400" u="none" strike="noStrike" dirty="0">
                          <a:effectLst/>
                          <a:latin typeface="+mn-lt"/>
                        </a:rPr>
                        <a:t>Srdeční selhání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 (I50,…)</a:t>
                      </a:r>
                      <a:endParaRPr lang="nn-NO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310 397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322 686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333 708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342 924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352 216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359 471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362 756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365 184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374 837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7629295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Onemocnění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chlopní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</a:t>
                      </a:r>
                      <a:br>
                        <a:rPr lang="cs-CZ" sz="1400" u="none" strike="noStrike" dirty="0">
                          <a:effectLst/>
                          <a:latin typeface="+mn-lt"/>
                        </a:rPr>
                      </a:b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(I05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–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I08, I33</a:t>
                      </a:r>
                      <a:r>
                        <a:rPr lang="cs-CZ" sz="1400" u="none" strike="noStrike" dirty="0">
                          <a:effectLst/>
                          <a:latin typeface="+mn-lt"/>
                        </a:rPr>
                        <a:t>–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I39)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82 865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86 203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89 986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93 468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97 044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100 256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101 825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105 047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98 752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102 779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106 440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110 580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8098871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en-US" sz="1400" u="none" strike="noStrike" dirty="0" err="1">
                          <a:effectLst/>
                          <a:latin typeface="+mn-lt"/>
                        </a:rPr>
                        <a:t>Kardiomyopatie</a:t>
                      </a:r>
                      <a:r>
                        <a:rPr lang="en-US" sz="1400" u="none" strike="noStrike" dirty="0">
                          <a:effectLst/>
                          <a:latin typeface="+mn-lt"/>
                        </a:rPr>
                        <a:t> (I42)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15 947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16 551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17 405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17 858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18 313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18 395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18 456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18 737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18 116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18 579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18 946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19 350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39388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pl-PL" sz="1400" u="none" strike="noStrike" dirty="0">
                          <a:effectLst/>
                          <a:latin typeface="+mn-lt"/>
                        </a:rPr>
                        <a:t>Poruchy vedení vzruchů, arytmie</a:t>
                      </a:r>
                      <a:br>
                        <a:rPr lang="pl-PL" sz="1400" u="none" strike="noStrike" dirty="0">
                          <a:effectLst/>
                          <a:latin typeface="+mn-lt"/>
                        </a:rPr>
                      </a:br>
                      <a:r>
                        <a:rPr lang="pl-PL" sz="1400" u="none" strike="noStrike" dirty="0">
                          <a:effectLst/>
                          <a:latin typeface="+mn-lt"/>
                        </a:rPr>
                        <a:t>(I44, I45, I47–I49)</a:t>
                      </a:r>
                      <a:endParaRPr lang="pl-PL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290 834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299 170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316 380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333 988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347 556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360 746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371 631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382 597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375 609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388 966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399 658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411 828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00150853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pl-PL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Cévní mozková příhoda (I60-I64)</a:t>
                      </a:r>
                    </a:p>
                  </a:txBody>
                  <a:tcPr marL="5805" marR="5805" marT="5805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32 124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32 293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31 999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31 180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30 624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30 511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29 259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28 452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27 929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26 813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25 841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25 067</a:t>
                      </a:r>
                    </a:p>
                  </a:txBody>
                  <a:tcPr marL="6350" marR="6350" marT="6350" marB="0" anchor="ctr"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2969272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pl-PL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Hypertente (I10)</a:t>
                      </a:r>
                    </a:p>
                  </a:txBody>
                  <a:tcPr marL="5805" marR="5805" marT="5805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1 747 721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1 764 690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1 786 325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1 808 489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1 982 375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2 055 110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2 083 722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2 100 096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2 126 744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2 220 966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2 227 210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2 177 982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7623999"/>
                  </a:ext>
                </a:extLst>
              </a:tr>
            </a:tbl>
          </a:graphicData>
        </a:graphic>
      </p:graphicFrame>
      <p:sp>
        <p:nvSpPr>
          <p:cNvPr id="5" name="Šipka doprava 2">
            <a:extLst>
              <a:ext uri="{FF2B5EF4-FFF2-40B4-BE49-F238E27FC236}">
                <a16:creationId xmlns:a16="http://schemas.microsoft.com/office/drawing/2014/main" id="{B779715E-F193-0928-885E-325ED8C9FEF5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rot="5400000">
            <a:off x="61195" y="2606253"/>
            <a:ext cx="270586" cy="376534"/>
          </a:xfrm>
          <a:prstGeom prst="rightArrow">
            <a:avLst/>
          </a:prstGeom>
          <a:solidFill>
            <a:srgbClr val="4472C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Šipka doprava 7">
            <a:extLst>
              <a:ext uri="{FF2B5EF4-FFF2-40B4-BE49-F238E27FC236}">
                <a16:creationId xmlns:a16="http://schemas.microsoft.com/office/drawing/2014/main" id="{FF26606A-9A85-21DF-9844-C4866AAC807B}"/>
              </a:ext>
            </a:extLst>
          </p:cNvPr>
          <p:cNvSpPr/>
          <p:nvPr/>
        </p:nvSpPr>
        <p:spPr>
          <a:xfrm rot="16200000">
            <a:off x="73641" y="4046277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7" name="Šipka doprava 8">
            <a:extLst>
              <a:ext uri="{FF2B5EF4-FFF2-40B4-BE49-F238E27FC236}">
                <a16:creationId xmlns:a16="http://schemas.microsoft.com/office/drawing/2014/main" id="{0BEF55A4-77D0-912C-A894-F163912E27C2}"/>
              </a:ext>
            </a:extLst>
          </p:cNvPr>
          <p:cNvSpPr/>
          <p:nvPr/>
        </p:nvSpPr>
        <p:spPr>
          <a:xfrm rot="16200000">
            <a:off x="58084" y="4525250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Šipka doprava 10">
            <a:extLst>
              <a:ext uri="{FF2B5EF4-FFF2-40B4-BE49-F238E27FC236}">
                <a16:creationId xmlns:a16="http://schemas.microsoft.com/office/drawing/2014/main" id="{F3F0851F-85CB-E20D-319B-33121EDA90D8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rot="16200000">
            <a:off x="79861" y="5032215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Šipka doprava 11">
            <a:extLst>
              <a:ext uri="{FF2B5EF4-FFF2-40B4-BE49-F238E27FC236}">
                <a16:creationId xmlns:a16="http://schemas.microsoft.com/office/drawing/2014/main" id="{8F7A60B6-D67B-B753-DD02-E74F63016019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rot="5400000">
            <a:off x="51475" y="3080506"/>
            <a:ext cx="270586" cy="376534"/>
          </a:xfrm>
          <a:prstGeom prst="rightArrow">
            <a:avLst/>
          </a:prstGeom>
          <a:solidFill>
            <a:srgbClr val="4472C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Šipka doprava 12">
            <a:extLst>
              <a:ext uri="{FF2B5EF4-FFF2-40B4-BE49-F238E27FC236}">
                <a16:creationId xmlns:a16="http://schemas.microsoft.com/office/drawing/2014/main" id="{C9457C2B-DA30-5545-D593-C9A7738B039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 rot="16200000">
            <a:off x="76748" y="3536203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639E9450-0688-7BFF-7E9E-559BF91D985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22686" y="6488668"/>
            <a:ext cx="101459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>
                <a:solidFill>
                  <a:srgbClr val="C00000"/>
                </a:solidFill>
              </a:rPr>
              <a:t>Celková zátěž české populace kardiovaskulárními onemocněními je extrémní a v čase trvale narůstá.</a:t>
            </a:r>
          </a:p>
        </p:txBody>
      </p:sp>
      <p:sp>
        <p:nvSpPr>
          <p:cNvPr id="12" name="Šipka doprava 12">
            <a:extLst>
              <a:ext uri="{FF2B5EF4-FFF2-40B4-BE49-F238E27FC236}">
                <a16:creationId xmlns:a16="http://schemas.microsoft.com/office/drawing/2014/main" id="{48A3CA3F-13D1-179C-C0AB-5D6D869F928E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16200000">
            <a:off x="79860" y="2092867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3" name="Šipka doprava 12">
            <a:extLst>
              <a:ext uri="{FF2B5EF4-FFF2-40B4-BE49-F238E27FC236}">
                <a16:creationId xmlns:a16="http://schemas.microsoft.com/office/drawing/2014/main" id="{B9047E62-D1EA-E408-35C5-4905ED3F3B06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 rot="16200000">
            <a:off x="89185" y="1527083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Šipka doprava 11">
            <a:extLst>
              <a:ext uri="{FF2B5EF4-FFF2-40B4-BE49-F238E27FC236}">
                <a16:creationId xmlns:a16="http://schemas.microsoft.com/office/drawing/2014/main" id="{8A828E1A-574E-FE70-7AF0-D2ACB23C05C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rot="5400000">
            <a:off x="98516" y="5529849"/>
            <a:ext cx="270586" cy="376534"/>
          </a:xfrm>
          <a:prstGeom prst="rightArrow">
            <a:avLst/>
          </a:prstGeom>
          <a:solidFill>
            <a:srgbClr val="4472C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Šipka doprava 12">
            <a:extLst>
              <a:ext uri="{FF2B5EF4-FFF2-40B4-BE49-F238E27FC236}">
                <a16:creationId xmlns:a16="http://schemas.microsoft.com/office/drawing/2014/main" id="{43773ADA-DBDA-CB24-E96B-5D65C8FAB10E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rot="16200000">
            <a:off x="98679" y="6026470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8669228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1945DDB-4FF2-4AC1-8AAA-363AD27DC28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141112" y="160257"/>
            <a:ext cx="11595358" cy="523137"/>
          </a:xfrm>
        </p:spPr>
        <p:txBody>
          <a:bodyPr/>
          <a:lstStyle/>
          <a:p>
            <a:r>
              <a:rPr lang="cs-CZ" dirty="0"/>
              <a:t>Nejčastější příčiny úmrtí v ČR v období 2022–2023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7329DD6-27FE-4FE2-80B4-1CF8EAF3B23C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89987" y="598241"/>
          <a:ext cx="11546483" cy="5768273"/>
        </p:xfrm>
        <a:graphic>
          <a:graphicData uri="http://schemas.openxmlformats.org/drawingml/2006/table">
            <a:tbl>
              <a:tblPr firstRow="1" firstCol="1" bandRow="1">
                <a:tableStyleId>{3B4B98B0-60AC-42C2-AFA5-B58CD77FA1E5}</a:tableStyleId>
              </a:tblPr>
              <a:tblGrid>
                <a:gridCol w="532956">
                  <a:extLst>
                    <a:ext uri="{9D8B030D-6E8A-4147-A177-3AD203B41FA5}">
                      <a16:colId xmlns:a16="http://schemas.microsoft.com/office/drawing/2014/main" val="473345464"/>
                    </a:ext>
                  </a:extLst>
                </a:gridCol>
                <a:gridCol w="3108373">
                  <a:extLst>
                    <a:ext uri="{9D8B030D-6E8A-4147-A177-3AD203B41FA5}">
                      <a16:colId xmlns:a16="http://schemas.microsoft.com/office/drawing/2014/main" val="3145834715"/>
                    </a:ext>
                  </a:extLst>
                </a:gridCol>
                <a:gridCol w="657498">
                  <a:extLst>
                    <a:ext uri="{9D8B030D-6E8A-4147-A177-3AD203B41FA5}">
                      <a16:colId xmlns:a16="http://schemas.microsoft.com/office/drawing/2014/main" val="387692096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340917561"/>
                    </a:ext>
                  </a:extLst>
                </a:gridCol>
                <a:gridCol w="181478">
                  <a:extLst>
                    <a:ext uri="{9D8B030D-6E8A-4147-A177-3AD203B41FA5}">
                      <a16:colId xmlns:a16="http://schemas.microsoft.com/office/drawing/2014/main" val="2021399693"/>
                    </a:ext>
                  </a:extLst>
                </a:gridCol>
                <a:gridCol w="532956">
                  <a:extLst>
                    <a:ext uri="{9D8B030D-6E8A-4147-A177-3AD203B41FA5}">
                      <a16:colId xmlns:a16="http://schemas.microsoft.com/office/drawing/2014/main" val="3149643198"/>
                    </a:ext>
                  </a:extLst>
                </a:gridCol>
                <a:gridCol w="2947282">
                  <a:extLst>
                    <a:ext uri="{9D8B030D-6E8A-4147-A177-3AD203B41FA5}">
                      <a16:colId xmlns:a16="http://schemas.microsoft.com/office/drawing/2014/main" val="190116924"/>
                    </a:ext>
                  </a:extLst>
                </a:gridCol>
                <a:gridCol w="682286">
                  <a:extLst>
                    <a:ext uri="{9D8B030D-6E8A-4147-A177-3AD203B41FA5}">
                      <a16:colId xmlns:a16="http://schemas.microsoft.com/office/drawing/2014/main" val="3576256288"/>
                    </a:ext>
                  </a:extLst>
                </a:gridCol>
                <a:gridCol w="1451827">
                  <a:extLst>
                    <a:ext uri="{9D8B030D-6E8A-4147-A177-3AD203B41FA5}">
                      <a16:colId xmlns:a16="http://schemas.microsoft.com/office/drawing/2014/main" val="1385548033"/>
                    </a:ext>
                  </a:extLst>
                </a:gridCol>
              </a:tblGrid>
              <a:tr h="429072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2022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400" b="1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Pořadí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Příčina smrti 2023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Podíl na všech úmrtích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82713126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zhoubné nádory (C00–C80, C97)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25 503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21.2%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zhoubné nádory (C00–C80, C97)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25 264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22.4%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20528312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19 829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18 092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16.0%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641400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(jiné I00–I99)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7 432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(jiné I00–I99)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7 376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89298715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7 290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7 151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6.3%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88199907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6 884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5.7%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6 506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33455142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 (U07.1–U07.2, U10.9)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6 035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mellitus (E10–E14)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4 851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4.3%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42895189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mellitus (E10–E14)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7.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Organické duševní poruchy včetně symptomatických (F00–F09, G30)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3 982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75497929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Organické duševní poruchy včetně symptomatických (F00–F09, G30)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4 182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Pneumonie, akutní infekce dolních cest dýchacích (J12–J22)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3 925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853140757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Pneumonie, akutní infekce dolních cest dýchacích (J12–J22)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3 978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9.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nemoci dolních cest dýchacích (J40–J47)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3 572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1862362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nemoci dolních cest dýchacích (J40–J47)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3 578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3.0%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10.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příznaky, znaky a abnormální nálezy (jiné R00–R99)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3 368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3.0%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24596267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jater, žlučníku a slinivky břišní (K70–K86)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3 431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11.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jater, žlučníku a slinivky břišní (K70–K86)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3 272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29247240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příznaky, znaky a abnormální nálezy (jiné R00–R99)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3 100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12.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cév (I70–I89)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2 485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1739012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cév (I70–I89)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2 629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13.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2 135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160907934"/>
                  </a:ext>
                </a:extLst>
              </a:tr>
              <a:tr h="369114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14.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Hematoonkologická onemocnění (C81–C96)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2 050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1.8%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29523317"/>
                  </a:ext>
                </a:extLst>
              </a:tr>
              <a:tr h="3315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Hematoonkologická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onemocnění (C81–C96)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2 004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4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ctr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15.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 (U07.1–U07.2, U10.9)</a:t>
                      </a:r>
                    </a:p>
                  </a:txBody>
                  <a:tcPr marL="6350" marR="6350" marT="635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1.5%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630298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360228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Zástupný symbol pro obsah 8">
            <a:extLst>
              <a:ext uri="{FF2B5EF4-FFF2-40B4-BE49-F238E27FC236}">
                <a16:creationId xmlns:a16="http://schemas.microsoft.com/office/drawing/2014/main" id="{E66528EC-0211-4566-A669-F7BD972FFACE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5904000" y="988388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Příčiny úmrtí v roce 2022 a 2023 v grafickém přehledu </a:t>
            </a:r>
          </a:p>
        </p:txBody>
      </p:sp>
      <p:graphicFrame>
        <p:nvGraphicFramePr>
          <p:cNvPr id="5" name="Zástupný symbol pro obsah 8">
            <a:extLst>
              <a:ext uri="{FF2B5EF4-FFF2-40B4-BE49-F238E27FC236}">
                <a16:creationId xmlns:a16="http://schemas.microsoft.com/office/drawing/2014/main" id="{5389651E-EDB9-4F1C-A39B-0DEF591F5F53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31341" y="968111"/>
          <a:ext cx="6480000" cy="504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13AD33F7-F327-4E06-9ECF-3098C4671A8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93716" y="800208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2022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B8DA6EC-BA8C-45BC-A54A-3139AD50AF8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6480000" y="829612"/>
            <a:ext cx="54102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na celkovém počtu úmrtí v roce 2023</a:t>
            </a:r>
          </a:p>
        </p:txBody>
      </p:sp>
      <p:sp>
        <p:nvSpPr>
          <p:cNvPr id="9" name="TextovéPole 27">
            <a:extLst>
              <a:ext uri="{FF2B5EF4-FFF2-40B4-BE49-F238E27FC236}">
                <a16:creationId xmlns:a16="http://schemas.microsoft.com/office/drawing/2014/main" id="{289DD9CD-96FE-4886-A5CE-2FCE752D424E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2022–2023</a:t>
            </a:r>
          </a:p>
        </p:txBody>
      </p:sp>
      <p:sp>
        <p:nvSpPr>
          <p:cNvPr id="10" name="TextBox 7">
            <a:extLst>
              <a:ext uri="{FF2B5EF4-FFF2-40B4-BE49-F238E27FC236}">
                <a16:creationId xmlns:a16="http://schemas.microsoft.com/office/drawing/2014/main" id="{37215A66-7F45-4C64-A775-60331066F9F7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341537" y="5817391"/>
            <a:ext cx="11637103" cy="9767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r>
              <a:rPr lang="cs-CZ" sz="1400" b="1" dirty="0"/>
              <a:t>Populace ČR: </a:t>
            </a:r>
            <a:r>
              <a:rPr lang="cs-CZ" sz="1400" dirty="0"/>
              <a:t>Jako nejčastější příčinou úmrtí byly pro rok 2023 solidní zhoubné novotvary (C00-C80, C97) s 22,4 % úmrtí. Druhou nejčastější příčinou byla </a:t>
            </a:r>
            <a:r>
              <a:rPr lang="pl-PL" sz="1400" dirty="0"/>
              <a:t>ischemická choroba srdeční (I20–I25). </a:t>
            </a:r>
            <a:r>
              <a:rPr lang="cs-CZ" sz="1400" dirty="0"/>
              <a:t>Ta byla za smrt v roce 2023 odpovědná v 16,0 % případů. V případě roku 2022 jde taktéž o solidní zhoubné novotvary (C00-C80, C97) v 21,2 % případů. Následuje také ischemická choroba srdeční (I20–I25) s 16,5% podílem.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481734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Příčiny úmrtí: srovnání regionů v roce 2023 (muži)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50EE2884-EF7F-404C-8DB4-30D9CB60283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8DCF1A8E-419A-4FB9-9DA9-0D9D755D008A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83571" y="1767992"/>
          <a:ext cx="2691063" cy="44635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1063">
                  <a:extLst>
                    <a:ext uri="{9D8B030D-6E8A-4147-A177-3AD203B41FA5}">
                      <a16:colId xmlns:a16="http://schemas.microsoft.com/office/drawing/2014/main" val="4283162487"/>
                    </a:ext>
                  </a:extLst>
                </a:gridCol>
              </a:tblGrid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zhoubné nádory (C00–C80, C97)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9710175"/>
                  </a:ext>
                </a:extLst>
              </a:tr>
              <a:tr h="258466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27235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506204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9352224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(jiné I00–I99)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770201"/>
                  </a:ext>
                </a:extLst>
              </a:tr>
              <a:tr h="268201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</a:t>
                      </a:r>
                      <a:r>
                        <a:rPr lang="cs-CZ" sz="10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(E10–E14)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1622580"/>
                  </a:ext>
                </a:extLst>
              </a:tr>
              <a:tr h="22844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jater, žlučníku a slinivky břišní (K70–K86)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8233868"/>
                  </a:ext>
                </a:extLst>
              </a:tr>
              <a:tr h="20231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Pneumonie, akutní infekce dolních cest (J12–J22)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2988209"/>
                  </a:ext>
                </a:extLst>
              </a:tr>
              <a:tr h="193685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nemoci dolních cest dýchacích (J40–J47)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8744620"/>
                  </a:ext>
                </a:extLst>
              </a:tr>
              <a:tr h="22844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příznaky (jiné R00–R99)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2096172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de-DE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Následky</a:t>
                      </a:r>
                      <a:r>
                        <a:rPr lang="de-DE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de-DE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vnějších</a:t>
                      </a:r>
                      <a:r>
                        <a:rPr lang="de-DE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de-DE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příčin</a:t>
                      </a:r>
                      <a:r>
                        <a:rPr lang="de-DE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(T15–T78)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47648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Organické duševní poruchy (F00–F09, G30)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2509974"/>
                  </a:ext>
                </a:extLst>
              </a:tr>
              <a:tr h="26322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cév (I70–I89)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709821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Hematoonkologická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onemocnění (C81–C96)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3941509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Poranění hlavy (S00–S09)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7405016"/>
                  </a:ext>
                </a:extLst>
              </a:tr>
              <a:tr h="24832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7610359"/>
                  </a:ext>
                </a:extLst>
              </a:tr>
              <a:tr h="288044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 (U07.1–U10.9)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1219692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ledvin a močové soustavy (N00–N39)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1076277"/>
                  </a:ext>
                </a:extLst>
              </a:tr>
              <a:tr h="22844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376036"/>
                  </a:ext>
                </a:extLst>
              </a:tr>
            </a:tbl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B4192DB6-765F-447F-AF0D-F7EB478AD50C}"/>
              </a:ext>
            </a:extLst>
          </p:cNvPr>
          <p:cNvSpPr/>
          <p:nvPr/>
        </p:nvSpPr>
        <p:spPr>
          <a:xfrm rot="2592490">
            <a:off x="3600722" y="1041665"/>
            <a:ext cx="93113" cy="93113"/>
          </a:xfrm>
          <a:prstGeom prst="rect">
            <a:avLst/>
          </a:prstGeom>
          <a:solidFill>
            <a:srgbClr val="00B0F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D5D00059-DB41-4B5A-9D9B-872F0BF51B6A}"/>
              </a:ext>
            </a:extLst>
          </p:cNvPr>
          <p:cNvSpPr/>
          <p:nvPr/>
        </p:nvSpPr>
        <p:spPr>
          <a:xfrm rot="2592490">
            <a:off x="4000371" y="1041665"/>
            <a:ext cx="93113" cy="9311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A18B9A94-5605-4DA0-B15C-96A4CEB1B91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3318579" y="686194"/>
            <a:ext cx="82677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PHA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STC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JHC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PLZ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KAR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ULK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LIB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HRA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VYS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JMK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OLO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ZLI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MSK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ČR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7B87502-F9EF-4577-85B6-B8E5E2494FFA}"/>
              </a:ext>
            </a:extLst>
          </p:cNvPr>
          <p:cNvSpPr/>
          <p:nvPr/>
        </p:nvSpPr>
        <p:spPr>
          <a:xfrm rot="2592490">
            <a:off x="4400020" y="1041665"/>
            <a:ext cx="93113" cy="93113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0B3CA713-E247-4584-BEEF-CDC8B07A71B7}"/>
              </a:ext>
            </a:extLst>
          </p:cNvPr>
          <p:cNvSpPr/>
          <p:nvPr/>
        </p:nvSpPr>
        <p:spPr>
          <a:xfrm rot="2592490">
            <a:off x="4799669" y="1041665"/>
            <a:ext cx="93113" cy="93113"/>
          </a:xfrm>
          <a:prstGeom prst="rect">
            <a:avLst/>
          </a:prstGeom>
          <a:solidFill>
            <a:srgbClr val="3366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9C1AEF9-F7FD-431A-A58A-16CE4BDECF2B}"/>
              </a:ext>
            </a:extLst>
          </p:cNvPr>
          <p:cNvSpPr/>
          <p:nvPr/>
        </p:nvSpPr>
        <p:spPr>
          <a:xfrm rot="2592490">
            <a:off x="5199318" y="1041665"/>
            <a:ext cx="93113" cy="93113"/>
          </a:xfrm>
          <a:prstGeom prst="rect">
            <a:avLst/>
          </a:prstGeom>
          <a:solidFill>
            <a:srgbClr val="CCFF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9E386030-A906-4FD2-9AC0-47B2EFD17576}"/>
              </a:ext>
            </a:extLst>
          </p:cNvPr>
          <p:cNvSpPr/>
          <p:nvPr/>
        </p:nvSpPr>
        <p:spPr>
          <a:xfrm rot="2592490">
            <a:off x="5598967" y="1041665"/>
            <a:ext cx="93113" cy="93113"/>
          </a:xfrm>
          <a:prstGeom prst="rect">
            <a:avLst/>
          </a:prstGeom>
          <a:solidFill>
            <a:srgbClr val="FFC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C9EB6CD9-C75F-494D-8274-55AB572CFB1E}"/>
              </a:ext>
            </a:extLst>
          </p:cNvPr>
          <p:cNvSpPr/>
          <p:nvPr/>
        </p:nvSpPr>
        <p:spPr>
          <a:xfrm rot="2592490">
            <a:off x="5998616" y="1041665"/>
            <a:ext cx="93113" cy="93113"/>
          </a:xfrm>
          <a:prstGeom prst="rect">
            <a:avLst/>
          </a:prstGeom>
          <a:solidFill>
            <a:srgbClr val="FF0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8F745813-61C6-4EFF-BDA5-2B24DC6A5B80}"/>
              </a:ext>
            </a:extLst>
          </p:cNvPr>
          <p:cNvSpPr/>
          <p:nvPr/>
        </p:nvSpPr>
        <p:spPr>
          <a:xfrm rot="2592490">
            <a:off x="6398265" y="1041665"/>
            <a:ext cx="93113" cy="93113"/>
          </a:xfrm>
          <a:prstGeom prst="rect">
            <a:avLst/>
          </a:prstGeom>
          <a:solidFill>
            <a:srgbClr val="800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1B151ECB-57AE-4F0E-A592-95720303FD68}"/>
              </a:ext>
            </a:extLst>
          </p:cNvPr>
          <p:cNvSpPr/>
          <p:nvPr/>
        </p:nvSpPr>
        <p:spPr>
          <a:xfrm rot="2592490">
            <a:off x="6797914" y="1041665"/>
            <a:ext cx="93113" cy="93113"/>
          </a:xfrm>
          <a:prstGeom prst="rect">
            <a:avLst/>
          </a:prstGeom>
          <a:solidFill>
            <a:srgbClr val="80008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609609D2-CD4A-48F9-8322-756CB1125005}"/>
              </a:ext>
            </a:extLst>
          </p:cNvPr>
          <p:cNvSpPr/>
          <p:nvPr/>
        </p:nvSpPr>
        <p:spPr>
          <a:xfrm rot="2592490">
            <a:off x="7197563" y="1041665"/>
            <a:ext cx="93113" cy="93113"/>
          </a:xfrm>
          <a:prstGeom prst="rect">
            <a:avLst/>
          </a:prstGeom>
          <a:solidFill>
            <a:srgbClr val="00FF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Obdélník 16">
            <a:extLst>
              <a:ext uri="{FF2B5EF4-FFF2-40B4-BE49-F238E27FC236}">
                <a16:creationId xmlns:a16="http://schemas.microsoft.com/office/drawing/2014/main" id="{A29DCFBE-6847-44F2-829B-0E6F082A39A5}"/>
              </a:ext>
            </a:extLst>
          </p:cNvPr>
          <p:cNvSpPr/>
          <p:nvPr/>
        </p:nvSpPr>
        <p:spPr>
          <a:xfrm rot="2592490">
            <a:off x="7597212" y="1041665"/>
            <a:ext cx="93113" cy="93113"/>
          </a:xfrm>
          <a:prstGeom prst="rect">
            <a:avLst/>
          </a:prstGeom>
          <a:solidFill>
            <a:srgbClr val="66FFFF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904F7818-0A7F-43A1-BF8E-C9021A07E9F6}"/>
              </a:ext>
            </a:extLst>
          </p:cNvPr>
          <p:cNvSpPr/>
          <p:nvPr/>
        </p:nvSpPr>
        <p:spPr>
          <a:xfrm rot="2592490">
            <a:off x="7996861" y="1041665"/>
            <a:ext cx="93113" cy="93113"/>
          </a:xfrm>
          <a:prstGeom prst="rect">
            <a:avLst/>
          </a:prstGeom>
          <a:solidFill>
            <a:srgbClr val="FFFF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B388E84C-8D19-44F1-9FF7-3931420AA8FD}"/>
              </a:ext>
            </a:extLst>
          </p:cNvPr>
          <p:cNvSpPr/>
          <p:nvPr/>
        </p:nvSpPr>
        <p:spPr>
          <a:xfrm rot="2592490">
            <a:off x="8396510" y="1041665"/>
            <a:ext cx="93113" cy="93113"/>
          </a:xfrm>
          <a:prstGeom prst="rect">
            <a:avLst/>
          </a:prstGeom>
          <a:solidFill>
            <a:srgbClr val="FF33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Obdélník 19">
            <a:extLst>
              <a:ext uri="{FF2B5EF4-FFF2-40B4-BE49-F238E27FC236}">
                <a16:creationId xmlns:a16="http://schemas.microsoft.com/office/drawing/2014/main" id="{DE230BCA-420B-45D4-9AF3-3DB9717EB520}"/>
              </a:ext>
            </a:extLst>
          </p:cNvPr>
          <p:cNvSpPr/>
          <p:nvPr/>
        </p:nvSpPr>
        <p:spPr>
          <a:xfrm rot="2592490">
            <a:off x="8796159" y="1041665"/>
            <a:ext cx="93113" cy="93113"/>
          </a:xfrm>
          <a:prstGeom prst="rect">
            <a:avLst/>
          </a:prstGeom>
          <a:solidFill>
            <a:srgbClr val="FF99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Obdélník 20">
            <a:extLst>
              <a:ext uri="{FF2B5EF4-FFF2-40B4-BE49-F238E27FC236}">
                <a16:creationId xmlns:a16="http://schemas.microsoft.com/office/drawing/2014/main" id="{DCDB6D62-C5CA-4D33-B929-E6DDBF07E3E3}"/>
              </a:ext>
            </a:extLst>
          </p:cNvPr>
          <p:cNvSpPr/>
          <p:nvPr/>
        </p:nvSpPr>
        <p:spPr>
          <a:xfrm rot="2592490">
            <a:off x="9195812" y="1041665"/>
            <a:ext cx="93113" cy="93113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147D69D5-A1C1-4ECF-9699-F9A71494C55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9573285" y="1357879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300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CBFFDE2-9841-40FE-A096-4929E75F9F5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180065" y="1376924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B3710DB0-EFE9-44F3-BA5D-ECFF74C8A11E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396355" y="1374323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21F9F942-9B98-4ED5-8FA9-10B8C3F87322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996645" y="1179230"/>
            <a:ext cx="46108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zemřelých na 100 000 obyvatel</a:t>
            </a:r>
          </a:p>
        </p:txBody>
      </p:sp>
      <p:graphicFrame>
        <p:nvGraphicFramePr>
          <p:cNvPr id="26" name="Object 3">
            <a:extLst>
              <a:ext uri="{FF2B5EF4-FFF2-40B4-BE49-F238E27FC236}">
                <a16:creationId xmlns:a16="http://schemas.microsoft.com/office/drawing/2014/main" id="{F28D384D-22CF-44D0-BDF2-27F01A40ED5A}"/>
              </a:ext>
            </a:extLst>
          </p:cNvPr>
          <p:cNvGraphicFramePr>
            <a:graphicFrameLocks noChangeAspect="1"/>
          </p:cNvGraphicFramePr>
          <p:nvPr>
            <p:custDataLst>
              <p:tags r:id="rId9"/>
            </p:custDataLst>
          </p:nvPr>
        </p:nvGraphicFramePr>
        <p:xfrm>
          <a:off x="3074634" y="1594884"/>
          <a:ext cx="9024937" cy="4673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1" name="TextovéPole 30">
            <a:extLst>
              <a:ext uri="{FF2B5EF4-FFF2-40B4-BE49-F238E27FC236}">
                <a16:creationId xmlns:a16="http://schemas.microsoft.com/office/drawing/2014/main" id="{3D6C0591-A598-48D3-9B6D-239D603D09D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075110" y="1374324"/>
            <a:ext cx="19431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</a:p>
        </p:txBody>
      </p: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662FC64F-849B-498C-8AF5-584EF8DB3C0F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11750216" y="1374323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400</a:t>
            </a:r>
          </a:p>
        </p:txBody>
      </p:sp>
    </p:spTree>
    <p:extLst>
      <p:ext uri="{BB962C8B-B14F-4D97-AF65-F5344CB8AC3E}">
        <p14:creationId xmlns:p14="http://schemas.microsoft.com/office/powerpoint/2010/main" val="120394791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Příčiny úmrtí: srovnání regionů v roce 2023 (ženy)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50EE2884-EF7F-404C-8DB4-30D9CB60283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8DCF1A8E-419A-4FB9-9DA9-0D9D755D008A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92363" y="1803363"/>
          <a:ext cx="2691063" cy="44008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91063">
                  <a:extLst>
                    <a:ext uri="{9D8B030D-6E8A-4147-A177-3AD203B41FA5}">
                      <a16:colId xmlns:a16="http://schemas.microsoft.com/office/drawing/2014/main" val="4283162487"/>
                    </a:ext>
                  </a:extLst>
                </a:gridCol>
              </a:tblGrid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zhoubné nádory (C00–C80, C97)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9710175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027235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2506204"/>
                  </a:ext>
                </a:extLst>
              </a:tr>
              <a:tr h="26420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(jiné I00–I99)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9352224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770201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Organické duševní poruchy (F00–F09, G30)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1622580"/>
                  </a:ext>
                </a:extLst>
              </a:tr>
              <a:tr h="219764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</a:t>
                      </a:r>
                      <a:r>
                        <a:rPr lang="cs-CZ" sz="10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(E10–E14)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8233868"/>
                  </a:ext>
                </a:extLst>
              </a:tr>
              <a:tr h="269868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Pneumonie, akutní infekce dolních cest (J12–J22)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02988209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Chronické nemoci dolních cest dýchacích (J40–J47)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8744620"/>
                  </a:ext>
                </a:extLst>
              </a:tr>
              <a:tr h="23325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příznaky (jiné R00–R99)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2096172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cév (I70–I89)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47648"/>
                  </a:ext>
                </a:extLst>
              </a:tr>
              <a:tr h="25638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2509974"/>
                  </a:ext>
                </a:extLst>
              </a:tr>
              <a:tr h="231315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jater, žlučníku a slinivky břišní (K70–K86)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709821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pt-BR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ledvin a močové soustavy (N00–N39)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3941509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Hematoonkologická onemocnění (C81–C96)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7405016"/>
                  </a:ext>
                </a:extLst>
              </a:tr>
              <a:tr h="26602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 (U07.1–U10.9)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17610359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Septikémie (A40–A41)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1219692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nervové soustavy (jiné G00–G99)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1076277"/>
                  </a:ext>
                </a:extLst>
              </a:tr>
              <a:tr h="22167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7620" marR="7620" marT="762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376036"/>
                  </a:ext>
                </a:extLst>
              </a:tr>
            </a:tbl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B4192DB6-765F-447F-AF0D-F7EB478AD50C}"/>
              </a:ext>
            </a:extLst>
          </p:cNvPr>
          <p:cNvSpPr/>
          <p:nvPr/>
        </p:nvSpPr>
        <p:spPr>
          <a:xfrm rot="2592490">
            <a:off x="3600722" y="1041665"/>
            <a:ext cx="93113" cy="93113"/>
          </a:xfrm>
          <a:prstGeom prst="rect">
            <a:avLst/>
          </a:prstGeom>
          <a:solidFill>
            <a:srgbClr val="00B0F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D5D00059-DB41-4B5A-9D9B-872F0BF51B6A}"/>
              </a:ext>
            </a:extLst>
          </p:cNvPr>
          <p:cNvSpPr/>
          <p:nvPr/>
        </p:nvSpPr>
        <p:spPr>
          <a:xfrm rot="2592490">
            <a:off x="4000371" y="1041665"/>
            <a:ext cx="93113" cy="9311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A18B9A94-5605-4DA0-B15C-96A4CEB1B91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3318579" y="686194"/>
            <a:ext cx="82677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PHA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STC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JHC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PLZ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KAR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ULK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LIB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HRA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VYS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JMK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OLO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ZLI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MSK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ČR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7B87502-F9EF-4577-85B6-B8E5E2494FFA}"/>
              </a:ext>
            </a:extLst>
          </p:cNvPr>
          <p:cNvSpPr/>
          <p:nvPr/>
        </p:nvSpPr>
        <p:spPr>
          <a:xfrm rot="2592490">
            <a:off x="4400020" y="1041665"/>
            <a:ext cx="93113" cy="93113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0B3CA713-E247-4584-BEEF-CDC8B07A71B7}"/>
              </a:ext>
            </a:extLst>
          </p:cNvPr>
          <p:cNvSpPr/>
          <p:nvPr/>
        </p:nvSpPr>
        <p:spPr>
          <a:xfrm rot="2592490">
            <a:off x="4799669" y="1041665"/>
            <a:ext cx="93113" cy="93113"/>
          </a:xfrm>
          <a:prstGeom prst="rect">
            <a:avLst/>
          </a:prstGeom>
          <a:solidFill>
            <a:srgbClr val="3366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9C1AEF9-F7FD-431A-A58A-16CE4BDECF2B}"/>
              </a:ext>
            </a:extLst>
          </p:cNvPr>
          <p:cNvSpPr/>
          <p:nvPr/>
        </p:nvSpPr>
        <p:spPr>
          <a:xfrm rot="2592490">
            <a:off x="5199318" y="1041665"/>
            <a:ext cx="93113" cy="93113"/>
          </a:xfrm>
          <a:prstGeom prst="rect">
            <a:avLst/>
          </a:prstGeom>
          <a:solidFill>
            <a:srgbClr val="CCFF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9E386030-A906-4FD2-9AC0-47B2EFD17576}"/>
              </a:ext>
            </a:extLst>
          </p:cNvPr>
          <p:cNvSpPr/>
          <p:nvPr/>
        </p:nvSpPr>
        <p:spPr>
          <a:xfrm rot="2592490">
            <a:off x="5598967" y="1041665"/>
            <a:ext cx="93113" cy="93113"/>
          </a:xfrm>
          <a:prstGeom prst="rect">
            <a:avLst/>
          </a:prstGeom>
          <a:solidFill>
            <a:srgbClr val="FFC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C9EB6CD9-C75F-494D-8274-55AB572CFB1E}"/>
              </a:ext>
            </a:extLst>
          </p:cNvPr>
          <p:cNvSpPr/>
          <p:nvPr/>
        </p:nvSpPr>
        <p:spPr>
          <a:xfrm rot="2592490">
            <a:off x="5998616" y="1041665"/>
            <a:ext cx="93113" cy="93113"/>
          </a:xfrm>
          <a:prstGeom prst="rect">
            <a:avLst/>
          </a:prstGeom>
          <a:solidFill>
            <a:srgbClr val="FF0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8F745813-61C6-4EFF-BDA5-2B24DC6A5B80}"/>
              </a:ext>
            </a:extLst>
          </p:cNvPr>
          <p:cNvSpPr/>
          <p:nvPr/>
        </p:nvSpPr>
        <p:spPr>
          <a:xfrm rot="2592490">
            <a:off x="6398265" y="1041665"/>
            <a:ext cx="93113" cy="93113"/>
          </a:xfrm>
          <a:prstGeom prst="rect">
            <a:avLst/>
          </a:prstGeom>
          <a:solidFill>
            <a:srgbClr val="8000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1B151ECB-57AE-4F0E-A592-95720303FD68}"/>
              </a:ext>
            </a:extLst>
          </p:cNvPr>
          <p:cNvSpPr/>
          <p:nvPr/>
        </p:nvSpPr>
        <p:spPr>
          <a:xfrm rot="2592490">
            <a:off x="6797914" y="1041665"/>
            <a:ext cx="93113" cy="93113"/>
          </a:xfrm>
          <a:prstGeom prst="rect">
            <a:avLst/>
          </a:prstGeom>
          <a:solidFill>
            <a:srgbClr val="80008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609609D2-CD4A-48F9-8322-756CB1125005}"/>
              </a:ext>
            </a:extLst>
          </p:cNvPr>
          <p:cNvSpPr/>
          <p:nvPr/>
        </p:nvSpPr>
        <p:spPr>
          <a:xfrm rot="2592490">
            <a:off x="7197563" y="1041665"/>
            <a:ext cx="93113" cy="93113"/>
          </a:xfrm>
          <a:prstGeom prst="rect">
            <a:avLst/>
          </a:prstGeom>
          <a:solidFill>
            <a:srgbClr val="00FF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Obdélník 16">
            <a:extLst>
              <a:ext uri="{FF2B5EF4-FFF2-40B4-BE49-F238E27FC236}">
                <a16:creationId xmlns:a16="http://schemas.microsoft.com/office/drawing/2014/main" id="{A29DCFBE-6847-44F2-829B-0E6F082A39A5}"/>
              </a:ext>
            </a:extLst>
          </p:cNvPr>
          <p:cNvSpPr/>
          <p:nvPr/>
        </p:nvSpPr>
        <p:spPr>
          <a:xfrm rot="2592490">
            <a:off x="7597212" y="1041665"/>
            <a:ext cx="93113" cy="93113"/>
          </a:xfrm>
          <a:prstGeom prst="rect">
            <a:avLst/>
          </a:prstGeom>
          <a:solidFill>
            <a:srgbClr val="66FFFF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904F7818-0A7F-43A1-BF8E-C9021A07E9F6}"/>
              </a:ext>
            </a:extLst>
          </p:cNvPr>
          <p:cNvSpPr/>
          <p:nvPr/>
        </p:nvSpPr>
        <p:spPr>
          <a:xfrm rot="2592490">
            <a:off x="7996861" y="1041665"/>
            <a:ext cx="93113" cy="93113"/>
          </a:xfrm>
          <a:prstGeom prst="rect">
            <a:avLst/>
          </a:prstGeom>
          <a:solidFill>
            <a:srgbClr val="FFFF00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B388E84C-8D19-44F1-9FF7-3931420AA8FD}"/>
              </a:ext>
            </a:extLst>
          </p:cNvPr>
          <p:cNvSpPr/>
          <p:nvPr/>
        </p:nvSpPr>
        <p:spPr>
          <a:xfrm rot="2592490">
            <a:off x="8396510" y="1041665"/>
            <a:ext cx="93113" cy="93113"/>
          </a:xfrm>
          <a:prstGeom prst="rect">
            <a:avLst/>
          </a:prstGeom>
          <a:solidFill>
            <a:srgbClr val="FF33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Obdélník 19">
            <a:extLst>
              <a:ext uri="{FF2B5EF4-FFF2-40B4-BE49-F238E27FC236}">
                <a16:creationId xmlns:a16="http://schemas.microsoft.com/office/drawing/2014/main" id="{DE230BCA-420B-45D4-9AF3-3DB9717EB520}"/>
              </a:ext>
            </a:extLst>
          </p:cNvPr>
          <p:cNvSpPr/>
          <p:nvPr/>
        </p:nvSpPr>
        <p:spPr>
          <a:xfrm rot="2592490">
            <a:off x="8796159" y="1041665"/>
            <a:ext cx="93113" cy="93113"/>
          </a:xfrm>
          <a:prstGeom prst="rect">
            <a:avLst/>
          </a:prstGeom>
          <a:solidFill>
            <a:srgbClr val="FF99CC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Obdélník 20">
            <a:extLst>
              <a:ext uri="{FF2B5EF4-FFF2-40B4-BE49-F238E27FC236}">
                <a16:creationId xmlns:a16="http://schemas.microsoft.com/office/drawing/2014/main" id="{DCDB6D62-C5CA-4D33-B929-E6DDBF07E3E3}"/>
              </a:ext>
            </a:extLst>
          </p:cNvPr>
          <p:cNvSpPr/>
          <p:nvPr/>
        </p:nvSpPr>
        <p:spPr>
          <a:xfrm rot="2592490">
            <a:off x="9195812" y="1041665"/>
            <a:ext cx="93113" cy="93113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147D69D5-A1C1-4ECF-9699-F9A71494C55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0567299" y="1348507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300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ECBFFDE2-9841-40FE-A096-4929E75F9F5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537579" y="1377048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B3710DB0-EFE9-44F3-BA5D-ECFF74C8A11E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8009010" y="1371867"/>
            <a:ext cx="441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200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21F9F942-9B98-4ED5-8FA9-10B8C3F87322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996645" y="1179230"/>
            <a:ext cx="46108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zemřelých na 100 000 obyvatel</a:t>
            </a:r>
          </a:p>
        </p:txBody>
      </p:sp>
      <p:graphicFrame>
        <p:nvGraphicFramePr>
          <p:cNvPr id="26" name="Object 3">
            <a:extLst>
              <a:ext uri="{FF2B5EF4-FFF2-40B4-BE49-F238E27FC236}">
                <a16:creationId xmlns:a16="http://schemas.microsoft.com/office/drawing/2014/main" id="{F28D384D-22CF-44D0-BDF2-27F01A40ED5A}"/>
              </a:ext>
            </a:extLst>
          </p:cNvPr>
          <p:cNvGraphicFramePr>
            <a:graphicFrameLocks noChangeAspect="1"/>
          </p:cNvGraphicFramePr>
          <p:nvPr>
            <p:custDataLst>
              <p:tags r:id="rId9"/>
            </p:custDataLst>
          </p:nvPr>
        </p:nvGraphicFramePr>
        <p:xfrm>
          <a:off x="3074634" y="1594884"/>
          <a:ext cx="9024937" cy="4673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1" name="TextovéPole 30">
            <a:extLst>
              <a:ext uri="{FF2B5EF4-FFF2-40B4-BE49-F238E27FC236}">
                <a16:creationId xmlns:a16="http://schemas.microsoft.com/office/drawing/2014/main" id="{3D6C0591-A598-48D3-9B6D-239D603D09DE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3075110" y="1374324"/>
            <a:ext cx="19431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57250216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ovéPole 27">
            <a:extLst>
              <a:ext uri="{FF2B5EF4-FFF2-40B4-BE49-F238E27FC236}">
                <a16:creationId xmlns:a16="http://schemas.microsoft.com/office/drawing/2014/main" id="{F3737611-C69B-46E5-92EA-8333F213938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Databáze zemřelých 2023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7229B20C-B35A-424C-9944-F5FADF4651D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 </a:t>
            </a:r>
            <a:br>
              <a:rPr lang="cs-CZ" dirty="0"/>
            </a:br>
            <a:r>
              <a:rPr lang="cs-CZ" dirty="0"/>
              <a:t>(na 100 000 osob) - muži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0A544B3-F056-4983-AA4E-CCE2C94CD3A7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241200" y="1310400"/>
          <a:ext cx="5682346" cy="4849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85307">
                  <a:extLst>
                    <a:ext uri="{9D8B030D-6E8A-4147-A177-3AD203B41FA5}">
                      <a16:colId xmlns:a16="http://schemas.microsoft.com/office/drawing/2014/main" val="1893624860"/>
                    </a:ext>
                  </a:extLst>
                </a:gridCol>
                <a:gridCol w="708347">
                  <a:extLst>
                    <a:ext uri="{9D8B030D-6E8A-4147-A177-3AD203B41FA5}">
                      <a16:colId xmlns:a16="http://schemas.microsoft.com/office/drawing/2014/main" val="780778046"/>
                    </a:ext>
                  </a:extLst>
                </a:gridCol>
                <a:gridCol w="752354">
                  <a:extLst>
                    <a:ext uri="{9D8B030D-6E8A-4147-A177-3AD203B41FA5}">
                      <a16:colId xmlns:a16="http://schemas.microsoft.com/office/drawing/2014/main" val="4138301129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2696975054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3060859407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1228867928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3849591611"/>
                    </a:ext>
                  </a:extLst>
                </a:gridCol>
                <a:gridCol w="671140">
                  <a:extLst>
                    <a:ext uri="{9D8B030D-6E8A-4147-A177-3AD203B41FA5}">
                      <a16:colId xmlns:a16="http://schemas.microsoft.com/office/drawing/2014/main" val="3721752668"/>
                    </a:ext>
                  </a:extLst>
                </a:gridCol>
                <a:gridCol w="574306">
                  <a:extLst>
                    <a:ext uri="{9D8B030D-6E8A-4147-A177-3AD203B41FA5}">
                      <a16:colId xmlns:a16="http://schemas.microsoft.com/office/drawing/2014/main" val="3132978997"/>
                    </a:ext>
                  </a:extLst>
                </a:gridCol>
              </a:tblGrid>
              <a:tr h="692749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b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oběhové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dýchací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trávicí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Poranění a otravy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131849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PHA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945,8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79,9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1247172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1 099,2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287,5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45940357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JHC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1 068,6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276,5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96,9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292402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1 039,8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273,3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40441084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KVK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1 214,4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438,5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8357895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ULK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1 285,6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331,1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246,5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31572653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LBK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1 131,7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288,8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435,8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161,2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46023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HKK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1 009,5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081219339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1 050,2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246,8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433,1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767396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VYS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1 037,2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364,1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921253880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JMK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1 028,1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267,6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23693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1 120,5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285,7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142,9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783155382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ZLK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1 069,5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3420435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1 217,6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25664803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329138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1 088,6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284,2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179,0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588245062"/>
                  </a:ext>
                </a:extLst>
              </a:tr>
            </a:tbl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800F6F36-60F4-4CCD-8DAA-8D2B2F1B9F99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096000" y="1144059"/>
          <a:ext cx="5682345" cy="5139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2B91BD05-3024-45BC-A32C-044F51AD3CD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195129" y="1306216"/>
            <a:ext cx="627018" cy="487996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82264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ovéPole 27">
            <a:extLst>
              <a:ext uri="{FF2B5EF4-FFF2-40B4-BE49-F238E27FC236}">
                <a16:creationId xmlns:a16="http://schemas.microsoft.com/office/drawing/2014/main" id="{F3737611-C69B-46E5-92EA-8333F213938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882472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Databáze zemřelých 2023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7229B20C-B35A-424C-9944-F5FADF4651D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 </a:t>
            </a:r>
            <a:br>
              <a:rPr lang="cs-CZ" dirty="0"/>
            </a:br>
            <a:r>
              <a:rPr lang="cs-CZ" dirty="0"/>
              <a:t>(na 100 000 osob) - muži</a:t>
            </a:r>
          </a:p>
        </p:txBody>
      </p:sp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800F6F36-60F4-4CCD-8DAA-8D2B2F1B9F99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6892933" y="1147270"/>
          <a:ext cx="5261357" cy="51367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4B2EFF8-636D-C6FC-2614-2032E38D43D8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180988" y="1117364"/>
          <a:ext cx="6614372" cy="53530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357">
                  <a:extLst>
                    <a:ext uri="{9D8B030D-6E8A-4147-A177-3AD203B41FA5}">
                      <a16:colId xmlns:a16="http://schemas.microsoft.com/office/drawing/2014/main" val="1893624860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889522696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7807780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138301129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2696975054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060859407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1228867928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849591611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721752668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3132978997"/>
                    </a:ext>
                  </a:extLst>
                </a:gridCol>
                <a:gridCol w="651010">
                  <a:extLst>
                    <a:ext uri="{9D8B030D-6E8A-4147-A177-3AD203B41FA5}">
                      <a16:colId xmlns:a16="http://schemas.microsoft.com/office/drawing/2014/main" val="3916497870"/>
                    </a:ext>
                  </a:extLst>
                </a:gridCol>
              </a:tblGrid>
              <a:tr h="828000"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1" i="0" u="none" strike="noStrike" noProof="0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horečka*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I00</a:t>
                      </a:r>
                      <a:r>
                        <a:rPr lang="cs-CZ" sz="1100" b="1" dirty="0"/>
                        <a:t>-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I02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srdeční choroby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I05-I09 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hypertenze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I10-I15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srdeční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I20-I25 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plicního oběhu</a:t>
                      </a:r>
                    </a:p>
                    <a:p>
                      <a:pPr algn="ctr" fontAlgn="b"/>
                      <a:r>
                        <a:rPr lang="cs-CZ" sz="11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I26-I28</a:t>
                      </a:r>
                      <a:endParaRPr lang="cs-CZ" sz="1100" b="1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onemocnění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I30-I52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mozku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I60-I69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tepen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I70-I79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žil a nezařazené jinde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I80-I89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oběh. soustavy*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I95-I99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131849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1247172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5940357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292402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441084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8357895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1572653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46023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219339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767396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21253880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23693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83155382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3420435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664803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rtl="0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endParaRPr lang="cs-C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329138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88245062"/>
                  </a:ext>
                </a:extLst>
              </a:tr>
            </a:tbl>
          </a:graphicData>
        </a:graphic>
      </p:graphicFrame>
      <p:sp>
        <p:nvSpPr>
          <p:cNvPr id="11" name="TextovéPole 27">
            <a:extLst>
              <a:ext uri="{FF2B5EF4-FFF2-40B4-BE49-F238E27FC236}">
                <a16:creationId xmlns:a16="http://schemas.microsoft.com/office/drawing/2014/main" id="{28AD086B-AC23-B615-304B-49DD905D233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180988" y="6471054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hodnoty menší než 1</a:t>
            </a:r>
          </a:p>
        </p:txBody>
      </p:sp>
    </p:spTree>
    <p:extLst>
      <p:ext uri="{BB962C8B-B14F-4D97-AF65-F5344CB8AC3E}">
        <p14:creationId xmlns:p14="http://schemas.microsoft.com/office/powerpoint/2010/main" val="160470442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ovéPole 27">
            <a:extLst>
              <a:ext uri="{FF2B5EF4-FFF2-40B4-BE49-F238E27FC236}">
                <a16:creationId xmlns:a16="http://schemas.microsoft.com/office/drawing/2014/main" id="{F3737611-C69B-46E5-92EA-8333F213938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Databáze zemřelých 2023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7229B20C-B35A-424C-9944-F5FADF4651D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 </a:t>
            </a:r>
            <a:br>
              <a:rPr lang="cs-CZ" dirty="0"/>
            </a:br>
            <a:r>
              <a:rPr lang="cs-CZ" dirty="0"/>
              <a:t>(na 100 000 osob) - ženy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0A544B3-F056-4983-AA4E-CCE2C94CD3A7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241200" y="1310400"/>
          <a:ext cx="5682346" cy="484924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85307">
                  <a:extLst>
                    <a:ext uri="{9D8B030D-6E8A-4147-A177-3AD203B41FA5}">
                      <a16:colId xmlns:a16="http://schemas.microsoft.com/office/drawing/2014/main" val="1893624860"/>
                    </a:ext>
                  </a:extLst>
                </a:gridCol>
                <a:gridCol w="708347">
                  <a:extLst>
                    <a:ext uri="{9D8B030D-6E8A-4147-A177-3AD203B41FA5}">
                      <a16:colId xmlns:a16="http://schemas.microsoft.com/office/drawing/2014/main" val="780778046"/>
                    </a:ext>
                  </a:extLst>
                </a:gridCol>
                <a:gridCol w="752354">
                  <a:extLst>
                    <a:ext uri="{9D8B030D-6E8A-4147-A177-3AD203B41FA5}">
                      <a16:colId xmlns:a16="http://schemas.microsoft.com/office/drawing/2014/main" val="4138301129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2696975054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3060859407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1228867928"/>
                    </a:ext>
                  </a:extLst>
                </a:gridCol>
                <a:gridCol w="622723">
                  <a:extLst>
                    <a:ext uri="{9D8B030D-6E8A-4147-A177-3AD203B41FA5}">
                      <a16:colId xmlns:a16="http://schemas.microsoft.com/office/drawing/2014/main" val="3849591611"/>
                    </a:ext>
                  </a:extLst>
                </a:gridCol>
                <a:gridCol w="671140">
                  <a:extLst>
                    <a:ext uri="{9D8B030D-6E8A-4147-A177-3AD203B41FA5}">
                      <a16:colId xmlns:a16="http://schemas.microsoft.com/office/drawing/2014/main" val="3721752668"/>
                    </a:ext>
                  </a:extLst>
                </a:gridCol>
                <a:gridCol w="574306">
                  <a:extLst>
                    <a:ext uri="{9D8B030D-6E8A-4147-A177-3AD203B41FA5}">
                      <a16:colId xmlns:a16="http://schemas.microsoft.com/office/drawing/2014/main" val="3132978997"/>
                    </a:ext>
                  </a:extLst>
                </a:gridCol>
              </a:tblGrid>
              <a:tr h="692749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b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oběhové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dýchací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trávicí soustavy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Poranění a otravy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COVID–19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131849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PHA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873,0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221,8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1247172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STC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1 007,7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417,6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45940357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JHC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981,0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239,5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292402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973,4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40441084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KVK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1 074,5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248,9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8357895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ULK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1 184,4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475,1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31572653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LBK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1 006,2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81,7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46023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HKK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967,5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395,0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186,4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081219339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PAK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952,2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162,9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7673968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VYS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966,0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212,6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921253880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JMK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940,3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406,2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148,2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23693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OLK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977,7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217,3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157,9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783155382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ZLK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933,9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388,8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14,5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3420435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MSK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1 060,5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53,7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171,9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256648037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3291381"/>
                  </a:ext>
                </a:extLst>
              </a:tr>
              <a:tr h="259781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987,3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72,6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39,9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29,4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588245062"/>
                  </a:ext>
                </a:extLst>
              </a:tr>
            </a:tbl>
          </a:graphicData>
        </a:graphic>
      </p:graphicFrame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800F6F36-60F4-4CCD-8DAA-8D2B2F1B9F99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6096000" y="1144059"/>
          <a:ext cx="5682345" cy="5139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8" name="Obdélník 7">
            <a:extLst>
              <a:ext uri="{FF2B5EF4-FFF2-40B4-BE49-F238E27FC236}">
                <a16:creationId xmlns:a16="http://schemas.microsoft.com/office/drawing/2014/main" id="{2B91BD05-3024-45BC-A32C-044F51AD3CD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2195129" y="1306216"/>
            <a:ext cx="627018" cy="487996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113167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ovéPole 27">
            <a:extLst>
              <a:ext uri="{FF2B5EF4-FFF2-40B4-BE49-F238E27FC236}">
                <a16:creationId xmlns:a16="http://schemas.microsoft.com/office/drawing/2014/main" id="{F3737611-C69B-46E5-92EA-8333F213938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882472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Databáze zemřelých 2023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7229B20C-B35A-424C-9944-F5FADF4651DE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 </a:t>
            </a:r>
            <a:br>
              <a:rPr lang="cs-CZ" dirty="0"/>
            </a:br>
            <a:r>
              <a:rPr lang="cs-CZ" dirty="0"/>
              <a:t>(na 100 000 osob) - ženy</a:t>
            </a:r>
          </a:p>
        </p:txBody>
      </p:sp>
      <p:graphicFrame>
        <p:nvGraphicFramePr>
          <p:cNvPr id="9" name="Tabulka 8">
            <a:extLst>
              <a:ext uri="{FF2B5EF4-FFF2-40B4-BE49-F238E27FC236}">
                <a16:creationId xmlns:a16="http://schemas.microsoft.com/office/drawing/2014/main" id="{74B2EFF8-636D-C6FC-2614-2032E38D43D8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180988" y="1154308"/>
          <a:ext cx="6543087" cy="535305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357">
                  <a:extLst>
                    <a:ext uri="{9D8B030D-6E8A-4147-A177-3AD203B41FA5}">
                      <a16:colId xmlns:a16="http://schemas.microsoft.com/office/drawing/2014/main" val="1893624860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889522696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780778046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4138301129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2696975054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060859407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1228867928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849591611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721752668"/>
                    </a:ext>
                  </a:extLst>
                </a:gridCol>
                <a:gridCol w="612715">
                  <a:extLst>
                    <a:ext uri="{9D8B030D-6E8A-4147-A177-3AD203B41FA5}">
                      <a16:colId xmlns:a16="http://schemas.microsoft.com/office/drawing/2014/main" val="3132978997"/>
                    </a:ext>
                  </a:extLst>
                </a:gridCol>
                <a:gridCol w="651010">
                  <a:extLst>
                    <a:ext uri="{9D8B030D-6E8A-4147-A177-3AD203B41FA5}">
                      <a16:colId xmlns:a16="http://schemas.microsoft.com/office/drawing/2014/main" val="3916497870"/>
                    </a:ext>
                  </a:extLst>
                </a:gridCol>
              </a:tblGrid>
              <a:tr h="828000"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1" i="0" u="none" strike="noStrike" noProof="0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horečka*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I00</a:t>
                      </a:r>
                      <a:r>
                        <a:rPr lang="cs-CZ" sz="1100" b="1" dirty="0"/>
                        <a:t>-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I02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rev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srdeční choroby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I05-I09 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hypertenze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I10-I15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srdeční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I20-I25 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plicního oběhu</a:t>
                      </a:r>
                    </a:p>
                    <a:p>
                      <a:pPr algn="ctr" fontAlgn="b"/>
                      <a:r>
                        <a:rPr lang="cs-CZ" sz="11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I26-I28</a:t>
                      </a:r>
                      <a:endParaRPr lang="cs-CZ" sz="1100" b="1" i="0" u="none" strike="noStrike" kern="1200" noProof="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onemocnění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I30-I52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mozku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I60-I69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tepen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I70-I79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žil a nezařazené jinde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I80-I89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jin. </a:t>
                      </a:r>
                      <a:r>
                        <a:rPr lang="cs-CZ" sz="1100" b="1" i="0" u="none" strike="noStrike" noProof="0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oběh. soustavy*</a:t>
                      </a:r>
                    </a:p>
                    <a:p>
                      <a:pPr algn="ctr" fontAlgn="b"/>
                      <a:r>
                        <a:rPr lang="cs-CZ" sz="1100" b="1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I95-I99</a:t>
                      </a:r>
                    </a:p>
                  </a:txBody>
                  <a:tcPr marL="9525" marR="9525" marT="9525" marB="0" anchor="ctr">
                    <a:solidFill>
                      <a:srgbClr val="BFBF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131849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51247172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5940357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292402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441084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8357895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1572653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246023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219339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7673968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21253880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3323693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83155382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148.0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3420435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51.9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163.6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22.7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56648037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rtl="0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3291381"/>
                  </a:ext>
                </a:extLst>
              </a:tr>
              <a:tr h="282816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104.4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64.2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-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88245062"/>
                  </a:ext>
                </a:extLst>
              </a:tr>
            </a:tbl>
          </a:graphicData>
        </a:graphic>
      </p:graphicFrame>
      <p:sp>
        <p:nvSpPr>
          <p:cNvPr id="11" name="TextovéPole 27">
            <a:extLst>
              <a:ext uri="{FF2B5EF4-FFF2-40B4-BE49-F238E27FC236}">
                <a16:creationId xmlns:a16="http://schemas.microsoft.com/office/drawing/2014/main" id="{28AD086B-AC23-B615-304B-49DD905D2332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80988" y="6471054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hodnoty menší než 1</a:t>
            </a:r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5EA1AA01-75C7-5CAA-F992-8216B3235328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894000" y="1147270"/>
          <a:ext cx="5261357" cy="51367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166373116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1945DDB-4FF2-4AC1-8AAA-363AD27DC28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Příčiny úmrtí v ČR dle pohlaví</a:t>
            </a:r>
          </a:p>
        </p:txBody>
      </p:sp>
      <p:graphicFrame>
        <p:nvGraphicFramePr>
          <p:cNvPr id="3" name="Tabulka 15">
            <a:extLst>
              <a:ext uri="{FF2B5EF4-FFF2-40B4-BE49-F238E27FC236}">
                <a16:creationId xmlns:a16="http://schemas.microsoft.com/office/drawing/2014/main" id="{D9B04F68-0E5A-FBD8-34A8-B7405981B95F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852474" y="1105838"/>
          <a:ext cx="8610984" cy="4092720"/>
        </p:xfrm>
        <a:graphic>
          <a:graphicData uri="http://schemas.openxmlformats.org/drawingml/2006/table">
            <a:tbl>
              <a:tblPr/>
              <a:tblGrid>
                <a:gridCol w="2041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69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Srdeční onemocnění, včetně cerebrovaskulárních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I00-I52, I60-I69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Zhoubné novotvary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C00-C97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Covid-19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U07, U10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Respirační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J06-J18, J20-22, J40-J47, J96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Úrazy, otravy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S00-S99, T00-T98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Diabetes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mellitus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E10-E14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Onemocnění jater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K70-K77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Alzheimerova nemoc, demence a senilita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F01, F03, G30, R54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Onemocnění ledvin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N17, N18, N28, I112, I113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Neurodegenerativní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nn-NO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G10, G20, G35, G122, G903, G231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HIV / AIDS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B20-B24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40311">
                <a:tc>
                  <a:txBody>
                    <a:bodyPr/>
                    <a:lstStyle/>
                    <a:p>
                      <a:pPr algn="r" rtl="0" fontAlgn="t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Ostatní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100" b="0" i="0" u="none" strike="noStrike" kern="1200" dirty="0">
                        <a:solidFill>
                          <a:schemeClr val="accent3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noFill/>
                      <a:prstDash val="dot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353513"/>
                  </a:ext>
                </a:extLst>
              </a:tr>
            </a:tbl>
          </a:graphicData>
        </a:graphic>
      </p:graphicFrame>
      <p:graphicFrame>
        <p:nvGraphicFramePr>
          <p:cNvPr id="5" name="Graf 23">
            <a:extLst>
              <a:ext uri="{FF2B5EF4-FFF2-40B4-BE49-F238E27FC236}">
                <a16:creationId xmlns:a16="http://schemas.microsoft.com/office/drawing/2014/main" id="{0A7CE233-2D3A-3582-EEC0-7884296C9814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758980" y="888625"/>
          <a:ext cx="3790410" cy="4483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pSp>
        <p:nvGrpSpPr>
          <p:cNvPr id="6" name="Skupina 21">
            <a:extLst>
              <a:ext uri="{FF2B5EF4-FFF2-40B4-BE49-F238E27FC236}">
                <a16:creationId xmlns:a16="http://schemas.microsoft.com/office/drawing/2014/main" id="{1F19D220-9EE8-F9C7-2224-60F68F5C37D3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452150" y="1339845"/>
            <a:ext cx="1135491" cy="717854"/>
            <a:chOff x="7037778" y="1447654"/>
            <a:chExt cx="574934" cy="719137"/>
          </a:xfrm>
        </p:grpSpPr>
        <p:sp>
          <p:nvSpPr>
            <p:cNvPr id="7" name="Text Box 58">
              <a:extLst>
                <a:ext uri="{FF2B5EF4-FFF2-40B4-BE49-F238E27FC236}">
                  <a16:creationId xmlns:a16="http://schemas.microsoft.com/office/drawing/2014/main" id="{026C1BF0-7541-4D05-8526-C4A9F2D4B1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47654"/>
              <a:ext cx="400506" cy="71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Muži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5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Ženy	</a:t>
              </a:r>
            </a:p>
          </p:txBody>
        </p:sp>
        <p:sp>
          <p:nvSpPr>
            <p:cNvPr id="8" name="Rectangle 56">
              <a:extLst>
                <a:ext uri="{FF2B5EF4-FFF2-40B4-BE49-F238E27FC236}">
                  <a16:creationId xmlns:a16="http://schemas.microsoft.com/office/drawing/2014/main" id="{4315FB8D-3ADE-779F-B8BF-716AF9C9C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35465"/>
              <a:ext cx="144000" cy="144000"/>
            </a:xfrm>
            <a:prstGeom prst="rect">
              <a:avLst/>
            </a:prstGeom>
            <a:solidFill>
              <a:srgbClr val="C22728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9" name="Rectangle 56">
              <a:extLst>
                <a:ext uri="{FF2B5EF4-FFF2-40B4-BE49-F238E27FC236}">
                  <a16:creationId xmlns:a16="http://schemas.microsoft.com/office/drawing/2014/main" id="{460EEE77-9ADF-7458-7245-5EF8F7D22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44000" cy="144000"/>
            </a:xfrm>
            <a:prstGeom prst="rect">
              <a:avLst/>
            </a:prstGeom>
            <a:solidFill>
              <a:srgbClr val="232C77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1" name="TextovéPole 27">
            <a:extLst>
              <a:ext uri="{FF2B5EF4-FFF2-40B4-BE49-F238E27FC236}">
                <a16:creationId xmlns:a16="http://schemas.microsoft.com/office/drawing/2014/main" id="{BC636352-6A93-8383-DF23-C0CAF6942C78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88000" y="540000"/>
            <a:ext cx="26200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LPZ 2022–2023</a:t>
            </a:r>
          </a:p>
        </p:txBody>
      </p:sp>
      <p:sp>
        <p:nvSpPr>
          <p:cNvPr id="12" name="TextovéPole 20">
            <a:extLst>
              <a:ext uri="{FF2B5EF4-FFF2-40B4-BE49-F238E27FC236}">
                <a16:creationId xmlns:a16="http://schemas.microsoft.com/office/drawing/2014/main" id="{927177CE-CCF3-52D8-7B3B-0AA36E5EDD1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384597" y="5179493"/>
            <a:ext cx="907886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*Nejedná se o klinickou definici ale o definici skupin s relevantním významem pro paliativní péči (definice převzata z </a:t>
            </a:r>
            <a:r>
              <a:rPr kumimoji="0" lang="cs-CZ" sz="1050" b="0" i="1" u="none" strike="noStrike" kern="1200" cap="none" spc="0" normalizeH="0" baseline="0" noProof="0" dirty="0" err="1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Murtagh</a:t>
            </a: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kumimoji="0" lang="cs-CZ" sz="1050" b="0" i="1" u="none" strike="noStrike" kern="1200" cap="none" spc="0" normalizeH="0" baseline="0" noProof="0" dirty="0" err="1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et</a:t>
            </a: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kumimoji="0" lang="cs-CZ" sz="1050" b="0" i="1" u="none" strike="noStrike" kern="1200" cap="none" spc="0" normalizeH="0" baseline="0" noProof="0" dirty="0" err="1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</a:t>
            </a: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 2014 </a:t>
            </a: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a doplněna o úrazy, diabetes a Covid-19) </a:t>
            </a:r>
          </a:p>
        </p:txBody>
      </p:sp>
      <p:sp>
        <p:nvSpPr>
          <p:cNvPr id="13" name="Rectangle 20">
            <a:extLst>
              <a:ext uri="{FF2B5EF4-FFF2-40B4-BE49-F238E27FC236}">
                <a16:creationId xmlns:a16="http://schemas.microsoft.com/office/drawing/2014/main" id="{032E6167-9D7A-B962-A0F2-BD9B2324A4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1286190" y="5762452"/>
            <a:ext cx="9358422" cy="559832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Ženy častěji umírají na selhání kardiovaskulárního systému než muži, tyto choroby jsou nejčastější příčinou úmrtí u obou pohlaví.</a:t>
            </a:r>
          </a:p>
        </p:txBody>
      </p:sp>
      <p:sp>
        <p:nvSpPr>
          <p:cNvPr id="16" name="Obdélník 26">
            <a:extLst>
              <a:ext uri="{FF2B5EF4-FFF2-40B4-BE49-F238E27FC236}">
                <a16:creationId xmlns:a16="http://schemas.microsoft.com/office/drawing/2014/main" id="{9C63996B-946B-B558-7F20-F8E654E285F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3987712" y="827717"/>
            <a:ext cx="1959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 v roce 2022</a:t>
            </a:r>
          </a:p>
        </p:txBody>
      </p:sp>
      <p:sp>
        <p:nvSpPr>
          <p:cNvPr id="17" name="Obdélník 27">
            <a:extLst>
              <a:ext uri="{FF2B5EF4-FFF2-40B4-BE49-F238E27FC236}">
                <a16:creationId xmlns:a16="http://schemas.microsoft.com/office/drawing/2014/main" id="{E8B9D9B1-F928-3CD5-FFDE-0BAEAAEA9935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254832" y="827717"/>
            <a:ext cx="1959896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 v roce 2023</a:t>
            </a:r>
          </a:p>
        </p:txBody>
      </p:sp>
      <p:sp>
        <p:nvSpPr>
          <p:cNvPr id="18" name="TextovéPole 19">
            <a:extLst>
              <a:ext uri="{FF2B5EF4-FFF2-40B4-BE49-F238E27FC236}">
                <a16:creationId xmlns:a16="http://schemas.microsoft.com/office/drawing/2014/main" id="{C0B38767-5D38-88BF-D1F0-1294ABFFDF86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8692861" y="705387"/>
            <a:ext cx="19659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Definice dle MKN 10*</a:t>
            </a: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C1B4F27B-3394-3784-3000-964976ED7316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>
            <a:off x="7475889" y="225951"/>
            <a:ext cx="316872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 v roce 2022 = 120 219 zemřelí obyvatelé ČR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 v roce 2023 = 112 795 zemřelí obyvatelé ČR</a:t>
            </a:r>
          </a:p>
        </p:txBody>
      </p:sp>
      <p:graphicFrame>
        <p:nvGraphicFramePr>
          <p:cNvPr id="10" name="Graf 23">
            <a:extLst>
              <a:ext uri="{FF2B5EF4-FFF2-40B4-BE49-F238E27FC236}">
                <a16:creationId xmlns:a16="http://schemas.microsoft.com/office/drawing/2014/main" id="{19E26612-CDFB-8162-826A-49A906AEA127}"/>
              </a:ext>
            </a:extLst>
          </p:cNvPr>
          <p:cNvGraphicFramePr/>
          <p:nvPr>
            <p:custDataLst>
              <p:tags r:id="rId12"/>
            </p:custDataLst>
          </p:nvPr>
        </p:nvGraphicFramePr>
        <p:xfrm>
          <a:off x="6070270" y="901054"/>
          <a:ext cx="3790410" cy="4483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</p:spTree>
    <p:extLst>
      <p:ext uri="{BB962C8B-B14F-4D97-AF65-F5344CB8AC3E}">
        <p14:creationId xmlns:p14="http://schemas.microsoft.com/office/powerpoint/2010/main" val="134278434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</a:t>
            </a:r>
            <a:br>
              <a:rPr lang="cs-CZ" dirty="0"/>
            </a:br>
            <a:r>
              <a:rPr lang="cs-CZ" dirty="0"/>
              <a:t>(na 100 000 osob): rozdíl v úmrtnosti mužů a žen 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AB7B6C46-0268-49AC-8645-FB03501DB23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ÚZIS, LPZ 2023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DCB96329-FE02-42FC-AA32-522D8A57E88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54887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9C4826C2-2701-43BB-9A90-36DE74076EA5}"/>
              </a:ext>
            </a:extLst>
          </p:cNvPr>
          <p:cNvSpPr/>
          <p:nvPr/>
        </p:nvSpPr>
        <p:spPr>
          <a:xfrm>
            <a:off x="6194855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0786B3E-FEB6-4102-8021-9F980C5ED6DB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61805" y="2240280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1 217,6 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1 060,5 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1 120,5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977,7 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1 214,4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1 074,5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1 069,5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933,9 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1 131,7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1 006,2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1 088,6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987,3 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1 285,6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1 184,4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1 050,2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952,2 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1 099,2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1 007,7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1 028,1 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940,3 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1 068,6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981,0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945,8 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873,0 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1 037,2 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966,0 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1 039,8 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973,4 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1 009,5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      967,5 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C7B0B43E-26A7-43A6-AD1B-C72F3BEE857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1804" y="1524995"/>
            <a:ext cx="469022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Celkem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84C8F1-BCA3-4007-AB7C-35AB881C6B4E}"/>
              </a:ext>
            </a:extLst>
          </p:cNvPr>
          <p:cNvSpPr txBox="1"/>
          <p:nvPr/>
        </p:nvSpPr>
        <p:spPr>
          <a:xfrm>
            <a:off x="3009555" y="252588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84F22604-2CD6-4B2B-AE98-AE01A028213F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273618" y="2649894"/>
          <a:ext cx="3204000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7622D9BC-2A32-4013-B04E-7C9548AC1F11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362585" y="2393274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438,5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415,2</a:t>
                      </a:r>
                    </a:p>
                  </a:txBody>
                  <a:tcPr marL="7620" marR="7620" marT="762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415,7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357,4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337,6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436,2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418,5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433,1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441,3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385,5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395,0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475,1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395,8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408,2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345,0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454,8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470,9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401,3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417,6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361,4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388,8</a:t>
                      </a:r>
                    </a:p>
                  </a:txBody>
                  <a:tcPr marL="7620" marR="7620" marT="7620" marB="0" anchor="ctr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348,8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378,0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374,8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406,2</a:t>
                      </a:r>
                    </a:p>
                  </a:txBody>
                  <a:tcPr marL="7620" marR="7620" marT="7620" marB="0" anchor="ctr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364,1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404,8</a:t>
                      </a:r>
                    </a:p>
                  </a:txBody>
                  <a:tcPr marL="7620" marR="7620" marT="762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9668238C-9A45-45EA-A0F8-C64D2312750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62584" y="1524995"/>
            <a:ext cx="469022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Nemoci oběhové soustavy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4DC049D0-0159-4BEA-A517-5EEF170BE20F}"/>
              </a:ext>
            </a:extLst>
          </p:cNvPr>
          <p:cNvSpPr txBox="1"/>
          <p:nvPr/>
        </p:nvSpPr>
        <p:spPr>
          <a:xfrm>
            <a:off x="8870234" y="261747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8CCCD9DD-5C29-564A-FE0C-F66C539DE2AF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8174398" y="2802888"/>
          <a:ext cx="3195961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</p:spTree>
    <p:extLst>
      <p:ext uri="{BB962C8B-B14F-4D97-AF65-F5344CB8AC3E}">
        <p14:creationId xmlns:p14="http://schemas.microsoft.com/office/powerpoint/2010/main" val="33639901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le 8">
            <a:extLst>
              <a:ext uri="{FF2B5EF4-FFF2-40B4-BE49-F238E27FC236}">
                <a16:creationId xmlns:a16="http://schemas.microsoft.com/office/drawing/2014/main" id="{A17F5508-4BED-87F9-290B-C28284AF9979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05920389"/>
              </p:ext>
            </p:extLst>
          </p:nvPr>
        </p:nvGraphicFramePr>
        <p:xfrm>
          <a:off x="231358" y="701797"/>
          <a:ext cx="10884316" cy="55164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742009">
                  <a:extLst>
                    <a:ext uri="{9D8B030D-6E8A-4147-A177-3AD203B41FA5}">
                      <a16:colId xmlns:a16="http://schemas.microsoft.com/office/drawing/2014/main" val="1450522724"/>
                    </a:ext>
                  </a:extLst>
                </a:gridCol>
                <a:gridCol w="1923603">
                  <a:extLst>
                    <a:ext uri="{9D8B030D-6E8A-4147-A177-3AD203B41FA5}">
                      <a16:colId xmlns:a16="http://schemas.microsoft.com/office/drawing/2014/main" val="3948739247"/>
                    </a:ext>
                  </a:extLst>
                </a:gridCol>
                <a:gridCol w="1609352">
                  <a:extLst>
                    <a:ext uri="{9D8B030D-6E8A-4147-A177-3AD203B41FA5}">
                      <a16:colId xmlns:a16="http://schemas.microsoft.com/office/drawing/2014/main" val="3598116846"/>
                    </a:ext>
                  </a:extLst>
                </a:gridCol>
                <a:gridCol w="1609352">
                  <a:extLst>
                    <a:ext uri="{9D8B030D-6E8A-4147-A177-3AD203B41FA5}">
                      <a16:colId xmlns:a16="http://schemas.microsoft.com/office/drawing/2014/main" val="3739354688"/>
                    </a:ext>
                  </a:extLst>
                </a:gridCol>
              </a:tblGrid>
              <a:tr h="489854">
                <a:tc>
                  <a:txBody>
                    <a:bodyPr/>
                    <a:lstStyle/>
                    <a:p>
                      <a:pPr algn="r" fontAlgn="b"/>
                      <a:endParaRPr lang="en-US" sz="26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600" b="1" u="none" strike="noStrike" dirty="0">
                          <a:effectLst/>
                          <a:latin typeface="+mn-lt"/>
                        </a:rPr>
                        <a:t>201</a:t>
                      </a:r>
                      <a:r>
                        <a:rPr lang="cs-CZ" sz="2600" b="1" u="none" strike="noStrike" dirty="0">
                          <a:effectLst/>
                          <a:latin typeface="+mn-lt"/>
                        </a:rPr>
                        <a:t>3</a:t>
                      </a:r>
                      <a:endParaRPr lang="en-US" sz="2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2023</a:t>
                      </a:r>
                      <a:endParaRPr lang="en-US" sz="2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% změna</a:t>
                      </a:r>
                      <a:endParaRPr lang="en-US" sz="2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5805" marR="5805" marT="580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5659930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oběhové soustavy (I00–I99; bez cévních nemocí mozku I60–I69)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2 231 225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2 699 312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+21%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6269519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Hypertenze (I10)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1 764 690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2 177 982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+23%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9354853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pl-PL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Poruchy vedení vzruchů, arytmie </a:t>
                      </a:r>
                      <a:br>
                        <a:rPr lang="pl-PL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pl-PL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(I44, I45, I47–I49)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299 170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411 828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+38%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272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196661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(I20-I25)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510 510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384 671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-25%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7629295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Srdeční selhání (I50)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310 397*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374 837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+21%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8098871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Onemocnění chlopní (I05–I08, I33–I39)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86 203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110 580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+28%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272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39388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mozková příhoda (I60-I64)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32 293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25 067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-22%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0150853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Kardiomyopatie (I42)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16 551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19 350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+17%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2272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5494669"/>
                  </a:ext>
                </a:extLst>
              </a:tr>
              <a:tr h="489854">
                <a:tc>
                  <a:txBody>
                    <a:bodyPr/>
                    <a:lstStyle/>
                    <a:p>
                      <a:pPr algn="r" fontAlgn="b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koronární syndrom (I21-I22)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19 987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15 795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26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-21%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1348655"/>
                  </a:ext>
                </a:extLst>
              </a:tr>
            </a:tbl>
          </a:graphicData>
        </a:graphic>
      </p:graphicFrame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Kardiovaskulární onemocnění v ČR: vývoj prevalence pacientů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639E9450-0688-7BFF-7E9E-559BF91D985F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45633" y="6474277"/>
            <a:ext cx="108843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Celková zátěž české populace kardiovaskulárními onemocněními je extrémní a v čase trvale narůstá.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37809812-72F9-928E-C0D7-07C93A8941A7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45633" y="6234158"/>
            <a:ext cx="11113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*Hodnota z roku 2015 z důvodu komplexní definice vyžadující dostatečnou dobu sledování pacientů</a:t>
            </a:r>
          </a:p>
        </p:txBody>
      </p:sp>
      <p:sp>
        <p:nvSpPr>
          <p:cNvPr id="24" name="Šipka doprava 7">
            <a:extLst>
              <a:ext uri="{FF2B5EF4-FFF2-40B4-BE49-F238E27FC236}">
                <a16:creationId xmlns:a16="http://schemas.microsoft.com/office/drawing/2014/main" id="{720C85B1-709C-BFF8-E562-C8C42323918D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rot="16200000">
            <a:off x="286920" y="2685027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Šipka doprava 8">
            <a:extLst>
              <a:ext uri="{FF2B5EF4-FFF2-40B4-BE49-F238E27FC236}">
                <a16:creationId xmlns:a16="http://schemas.microsoft.com/office/drawing/2014/main" id="{C3983C3A-B4D6-1585-52B6-682865C9A0DF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 rot="16200000">
            <a:off x="294941" y="3848992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Šipka doprava 10">
            <a:extLst>
              <a:ext uri="{FF2B5EF4-FFF2-40B4-BE49-F238E27FC236}">
                <a16:creationId xmlns:a16="http://schemas.microsoft.com/office/drawing/2014/main" id="{5A7D9B20-AC2C-FC42-40AD-0AA915D9918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 rot="16200000">
            <a:off x="316234" y="4331687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Šipka doprava 12">
            <a:extLst>
              <a:ext uri="{FF2B5EF4-FFF2-40B4-BE49-F238E27FC236}">
                <a16:creationId xmlns:a16="http://schemas.microsoft.com/office/drawing/2014/main" id="{1D0E0519-B62B-02FF-4F25-B3CCA2C671F7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 rot="16200000">
            <a:off x="286920" y="2080865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Šipka doprava 12">
            <a:extLst>
              <a:ext uri="{FF2B5EF4-FFF2-40B4-BE49-F238E27FC236}">
                <a16:creationId xmlns:a16="http://schemas.microsoft.com/office/drawing/2014/main" id="{229E7513-1031-4798-A1DF-80F20AE8D61D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 rot="16200000">
            <a:off x="285612" y="1438411"/>
            <a:ext cx="270585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Šipka doprava 2">
            <a:extLst>
              <a:ext uri="{FF2B5EF4-FFF2-40B4-BE49-F238E27FC236}">
                <a16:creationId xmlns:a16="http://schemas.microsoft.com/office/drawing/2014/main" id="{45F5723D-D099-B801-ABD2-D90452DA8F9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 rot="5400000">
            <a:off x="296251" y="4848672"/>
            <a:ext cx="270586" cy="376534"/>
          </a:xfrm>
          <a:prstGeom prst="rightArrow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Šipka doprava 10">
            <a:extLst>
              <a:ext uri="{FF2B5EF4-FFF2-40B4-BE49-F238E27FC236}">
                <a16:creationId xmlns:a16="http://schemas.microsoft.com/office/drawing/2014/main" id="{E2EC05C0-5B06-CB04-9562-E188BE249C98}"/>
              </a:ext>
            </a:extLst>
          </p:cNvPr>
          <p:cNvSpPr/>
          <p:nvPr>
            <p:custDataLst>
              <p:tags r:id="rId11"/>
            </p:custDataLst>
          </p:nvPr>
        </p:nvSpPr>
        <p:spPr>
          <a:xfrm rot="16200000">
            <a:off x="316233" y="5329075"/>
            <a:ext cx="251927" cy="339213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4" name="Šipka doprava 2">
            <a:extLst>
              <a:ext uri="{FF2B5EF4-FFF2-40B4-BE49-F238E27FC236}">
                <a16:creationId xmlns:a16="http://schemas.microsoft.com/office/drawing/2014/main" id="{D7B57B6E-4D86-A663-EB60-05BAD65FD959}"/>
              </a:ext>
            </a:extLst>
          </p:cNvPr>
          <p:cNvSpPr/>
          <p:nvPr>
            <p:custDataLst>
              <p:tags r:id="rId12"/>
            </p:custDataLst>
          </p:nvPr>
        </p:nvSpPr>
        <p:spPr>
          <a:xfrm rot="5400000">
            <a:off x="279027" y="3332501"/>
            <a:ext cx="270586" cy="376534"/>
          </a:xfrm>
          <a:prstGeom prst="rightArrow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Šipka doprava 2">
            <a:extLst>
              <a:ext uri="{FF2B5EF4-FFF2-40B4-BE49-F238E27FC236}">
                <a16:creationId xmlns:a16="http://schemas.microsoft.com/office/drawing/2014/main" id="{4676BC51-883F-A752-0887-6DE2E816F87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 rot="5400000">
            <a:off x="325564" y="5793110"/>
            <a:ext cx="270586" cy="376534"/>
          </a:xfrm>
          <a:prstGeom prst="rightArrow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416577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</a:t>
            </a:r>
            <a:br>
              <a:rPr lang="cs-CZ" dirty="0"/>
            </a:br>
            <a:r>
              <a:rPr lang="cs-CZ" dirty="0"/>
              <a:t>(na 100 000 osob): rozdíl v úmrtnosti mužů a žen 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AB7B6C46-0268-49AC-8645-FB03501DB23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ÚZIS, LPZ 2023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DCB96329-FE02-42FC-AA32-522D8A57E88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54887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9C4826C2-2701-43BB-9A90-36DE74076EA5}"/>
              </a:ext>
            </a:extLst>
          </p:cNvPr>
          <p:cNvSpPr/>
          <p:nvPr/>
        </p:nvSpPr>
        <p:spPr>
          <a:xfrm>
            <a:off x="6194855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0786B3E-FEB6-4102-8021-9F980C5ED6DB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61805" y="2240280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2.3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2.1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C7B0B43E-26A7-43A6-AD1B-C72F3BEE857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180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l-PL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chronické revmatické choroby srdeční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84C8F1-BCA3-4007-AB7C-35AB881C6B4E}"/>
              </a:ext>
            </a:extLst>
          </p:cNvPr>
          <p:cNvSpPr txBox="1"/>
          <p:nvPr/>
        </p:nvSpPr>
        <p:spPr>
          <a:xfrm>
            <a:off x="3009555" y="252588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84F22604-2CD6-4B2B-AE98-AE01A028213F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368868" y="2668944"/>
          <a:ext cx="3204000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7622D9BC-2A32-4013-B04E-7C9548AC1F11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362585" y="2393274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34.3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30.5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28.1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39.1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34.0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26.3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36.2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55.2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28.1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50.6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38.4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42.2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9668238C-9A45-45EA-A0F8-C64D2312750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62584" y="1524995"/>
            <a:ext cx="469022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hypertenzní nemoci</a:t>
            </a: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13A8A353-3380-4D2A-AB8F-AB986BEADC77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8174398" y="2802888"/>
          <a:ext cx="3195961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4DC049D0-0159-4BEA-A517-5EEF170BE20F}"/>
              </a:ext>
            </a:extLst>
          </p:cNvPr>
          <p:cNvSpPr txBox="1"/>
          <p:nvPr/>
        </p:nvSpPr>
        <p:spPr>
          <a:xfrm>
            <a:off x="8870234" y="261747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</p:spTree>
    <p:extLst>
      <p:ext uri="{BB962C8B-B14F-4D97-AF65-F5344CB8AC3E}">
        <p14:creationId xmlns:p14="http://schemas.microsoft.com/office/powerpoint/2010/main" val="399821060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</a:t>
            </a:r>
            <a:br>
              <a:rPr lang="cs-CZ" dirty="0"/>
            </a:br>
            <a:r>
              <a:rPr lang="cs-CZ" dirty="0"/>
              <a:t>(na 100 000 osob): rozdíl v úmrtnosti mužů a žen 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AB7B6C46-0268-49AC-8645-FB03501DB23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ÚZIS, LPZ 2023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DCB96329-FE02-42FC-AA32-522D8A57E88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54887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9C4826C2-2701-43BB-9A90-36DE74076EA5}"/>
              </a:ext>
            </a:extLst>
          </p:cNvPr>
          <p:cNvSpPr/>
          <p:nvPr/>
        </p:nvSpPr>
        <p:spPr>
          <a:xfrm>
            <a:off x="6194855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0786B3E-FEB6-4102-8021-9F980C5ED6DB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61805" y="2240280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210.7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192.1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149.7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223.9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187.5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183.9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146.1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155.1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126.8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176.0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156.1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194.2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175.5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175.6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159.1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165.2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152.1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146.3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148.0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162.1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C7B0B43E-26A7-43A6-AD1B-C72F3BEE857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1804" y="1524995"/>
            <a:ext cx="469022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ischemické nemoci srdeční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84C8F1-BCA3-4007-AB7C-35AB881C6B4E}"/>
              </a:ext>
            </a:extLst>
          </p:cNvPr>
          <p:cNvSpPr txBox="1"/>
          <p:nvPr/>
        </p:nvSpPr>
        <p:spPr>
          <a:xfrm>
            <a:off x="3009555" y="252588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84F22604-2CD6-4B2B-AE98-AE01A028213F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368868" y="2668944"/>
          <a:ext cx="3204000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7622D9BC-2A32-4013-B04E-7C9548AC1F11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362585" y="2393274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6.5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12.1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8.8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7.5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9.5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9668238C-9A45-45EA-A0F8-C64D2312750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6258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kardiopulmonální nemoc a nemoci plicního oběhu</a:t>
            </a: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13A8A353-3380-4D2A-AB8F-AB986BEADC77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8174398" y="2802888"/>
          <a:ext cx="3195961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4DC049D0-0159-4BEA-A517-5EEF170BE20F}"/>
              </a:ext>
            </a:extLst>
          </p:cNvPr>
          <p:cNvSpPr txBox="1"/>
          <p:nvPr/>
        </p:nvSpPr>
        <p:spPr>
          <a:xfrm>
            <a:off x="8870234" y="261747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</p:spTree>
    <p:extLst>
      <p:ext uri="{BB962C8B-B14F-4D97-AF65-F5344CB8AC3E}">
        <p14:creationId xmlns:p14="http://schemas.microsoft.com/office/powerpoint/2010/main" val="248659933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</a:t>
            </a:r>
            <a:br>
              <a:rPr lang="cs-CZ" dirty="0"/>
            </a:br>
            <a:r>
              <a:rPr lang="cs-CZ" dirty="0"/>
              <a:t>(na 100 000 osob): rozdíl v úmrtnosti mužů a žen 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AB7B6C46-0268-49AC-8645-FB03501DB23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ÚZIS, LPZ 2023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DCB96329-FE02-42FC-AA32-522D8A57E88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54887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9C4826C2-2701-43BB-9A90-36DE74076EA5}"/>
              </a:ext>
            </a:extLst>
          </p:cNvPr>
          <p:cNvSpPr/>
          <p:nvPr/>
        </p:nvSpPr>
        <p:spPr>
          <a:xfrm>
            <a:off x="6194855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0786B3E-FEB6-4102-8021-9F980C5ED6DB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61805" y="2240280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91.1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104.2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159.8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163.6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92.3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123.0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74.6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92.5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99.1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69.2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91.3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C7B0B43E-26A7-43A6-AD1B-C72F3BEE857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180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jiné formy srdečního onemocnění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84C8F1-BCA3-4007-AB7C-35AB881C6B4E}"/>
              </a:ext>
            </a:extLst>
          </p:cNvPr>
          <p:cNvSpPr txBox="1"/>
          <p:nvPr/>
        </p:nvSpPr>
        <p:spPr>
          <a:xfrm>
            <a:off x="3009555" y="252588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84F22604-2CD6-4B2B-AE98-AE01A028213F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368868" y="2668944"/>
          <a:ext cx="3204000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7622D9BC-2A32-4013-B04E-7C9548AC1F11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362585" y="2393274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62.4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62.7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40.2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55.3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64.2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56.5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66.3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51.4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89.5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76.0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73.6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40.8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9668238C-9A45-45EA-A0F8-C64D2312750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6258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cévní nemoci mozku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13A8A353-3380-4D2A-AB8F-AB986BEADC77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8174398" y="2802888"/>
          <a:ext cx="3195961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4DC049D0-0159-4BEA-A517-5EEF170BE20F}"/>
              </a:ext>
            </a:extLst>
          </p:cNvPr>
          <p:cNvSpPr txBox="1"/>
          <p:nvPr/>
        </p:nvSpPr>
        <p:spPr>
          <a:xfrm>
            <a:off x="8870234" y="261747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</p:spTree>
    <p:extLst>
      <p:ext uri="{BB962C8B-B14F-4D97-AF65-F5344CB8AC3E}">
        <p14:creationId xmlns:p14="http://schemas.microsoft.com/office/powerpoint/2010/main" val="260261849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3867FF71-2797-4267-9A18-332069C7FA2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Standardizovaná úmrtnost podle příčin smrti a kraje bydliště</a:t>
            </a:r>
            <a:br>
              <a:rPr lang="cs-CZ" dirty="0"/>
            </a:br>
            <a:r>
              <a:rPr lang="cs-CZ" dirty="0"/>
              <a:t>(na 100 000 osob): rozdíl v úmrtnosti mužů a žen </a:t>
            </a:r>
          </a:p>
        </p:txBody>
      </p:sp>
      <p:sp>
        <p:nvSpPr>
          <p:cNvPr id="3" name="TextovéPole 27">
            <a:extLst>
              <a:ext uri="{FF2B5EF4-FFF2-40B4-BE49-F238E27FC236}">
                <a16:creationId xmlns:a16="http://schemas.microsoft.com/office/drawing/2014/main" id="{AB7B6C46-0268-49AC-8645-FB03501DB23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ÚZIS, LPZ 2023</a:t>
            </a: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DCB96329-FE02-42FC-AA32-522D8A57E88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354887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9C4826C2-2701-43BB-9A90-36DE74076EA5}"/>
              </a:ext>
            </a:extLst>
          </p:cNvPr>
          <p:cNvSpPr/>
          <p:nvPr/>
        </p:nvSpPr>
        <p:spPr>
          <a:xfrm>
            <a:off x="6194855" y="1499616"/>
            <a:ext cx="5175504" cy="45902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0786B3E-FEB6-4102-8021-9F980C5ED6DB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61805" y="2240280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18.2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27.3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22.7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18.2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19.6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19.2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18.8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14.8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14.6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10.0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13.0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17.9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20.3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27.1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9" name="Obdélník 8">
            <a:extLst>
              <a:ext uri="{FF2B5EF4-FFF2-40B4-BE49-F238E27FC236}">
                <a16:creationId xmlns:a16="http://schemas.microsoft.com/office/drawing/2014/main" id="{C7B0B43E-26A7-43A6-AD1B-C72F3BEE857F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180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nemoci tepen‚ tepének a vlásečnic</a:t>
            </a:r>
            <a:endParaRPr kumimoji="0" lang="pl-PL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84C8F1-BCA3-4007-AB7C-35AB881C6B4E}"/>
              </a:ext>
            </a:extLst>
          </p:cNvPr>
          <p:cNvSpPr txBox="1"/>
          <p:nvPr/>
        </p:nvSpPr>
        <p:spPr>
          <a:xfrm>
            <a:off x="3009555" y="252588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84F22604-2CD6-4B2B-AE98-AE01A028213F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2368868" y="2668944"/>
          <a:ext cx="3204000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7622D9BC-2A32-4013-B04E-7C9548AC1F11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362585" y="2393274"/>
          <a:ext cx="1994250" cy="361095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4750">
                  <a:extLst>
                    <a:ext uri="{9D8B030D-6E8A-4147-A177-3AD203B41FA5}">
                      <a16:colId xmlns:a16="http://schemas.microsoft.com/office/drawing/2014/main" val="4293207360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3619228533"/>
                    </a:ext>
                  </a:extLst>
                </a:gridCol>
                <a:gridCol w="664750">
                  <a:extLst>
                    <a:ext uri="{9D8B030D-6E8A-4147-A177-3AD203B41FA5}">
                      <a16:colId xmlns:a16="http://schemas.microsoft.com/office/drawing/2014/main" val="49257865"/>
                    </a:ext>
                  </a:extLst>
                </a:gridCol>
              </a:tblGrid>
              <a:tr h="57203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 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Muži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Ženy</a:t>
                      </a:r>
                      <a:endParaRPr lang="cs-CZ" sz="10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6006404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9680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2497512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4.3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750780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65371063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UST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206660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1.9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9411287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9185582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8.2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216345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024669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</a:t>
                      </a: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4.0</a:t>
                      </a: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37006961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3.7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089588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6.0</a:t>
                      </a:r>
                    </a:p>
                  </a:txBody>
                  <a:tcPr marL="6350" marR="6350" marT="6350" marB="0" anchor="b"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17206258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6350" marR="6350" marT="6350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4214023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3.3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6350" marR="6350" marT="6350" marB="0" anchor="b">
                    <a:lnT w="127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326716165"/>
                  </a:ext>
                </a:extLst>
              </a:tr>
              <a:tr h="20259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4.4</a:t>
                      </a:r>
                    </a:p>
                  </a:txBody>
                  <a:tcPr marL="6350" marR="6350" marT="6350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6350" marR="6350" marT="635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0998618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9668238C-9A45-45EA-A0F8-C64D23127505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6362584" y="1524995"/>
            <a:ext cx="4690226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Standardizovaná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úmrtnost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podle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pohlaví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100 000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osob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nemoci žil‚ mízních cév a mízních uzlin nezařazené jinde</a:t>
            </a:r>
          </a:p>
        </p:txBody>
      </p:sp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13A8A353-3380-4D2A-AB8F-AB986BEADC77}"/>
              </a:ext>
            </a:extLst>
          </p:cNvPr>
          <p:cNvGraphicFramePr/>
          <p:nvPr>
            <p:custDataLst>
              <p:tags r:id="rId9"/>
            </p:custDataLst>
          </p:nvPr>
        </p:nvGraphicFramePr>
        <p:xfrm>
          <a:off x="8174398" y="2802888"/>
          <a:ext cx="3195961" cy="3359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4DC049D0-0159-4BEA-A517-5EEF170BE20F}"/>
              </a:ext>
            </a:extLst>
          </p:cNvPr>
          <p:cNvSpPr txBox="1"/>
          <p:nvPr/>
        </p:nvSpPr>
        <p:spPr>
          <a:xfrm>
            <a:off x="8870234" y="2617479"/>
            <a:ext cx="1967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Rozdíl muži - ženy</a:t>
            </a:r>
          </a:p>
        </p:txBody>
      </p:sp>
    </p:spTree>
    <p:extLst>
      <p:ext uri="{BB962C8B-B14F-4D97-AF65-F5344CB8AC3E}">
        <p14:creationId xmlns:p14="http://schemas.microsoft.com/office/powerpoint/2010/main" val="95077518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Předčasná</a:t>
            </a:r>
            <a:r>
              <a:rPr lang="en-US" dirty="0"/>
              <a:t> </a:t>
            </a:r>
            <a:r>
              <a:rPr lang="cs-CZ" dirty="0"/>
              <a:t>úmrtí</a:t>
            </a:r>
            <a:r>
              <a:rPr lang="en-US" dirty="0"/>
              <a:t> v </a:t>
            </a:r>
            <a:r>
              <a:rPr lang="cs-CZ" dirty="0"/>
              <a:t>krajích</a:t>
            </a:r>
            <a:r>
              <a:rPr lang="en-US" dirty="0"/>
              <a:t> ČR </a:t>
            </a:r>
            <a:r>
              <a:rPr lang="cs-CZ" dirty="0"/>
              <a:t>dle</a:t>
            </a:r>
            <a:r>
              <a:rPr lang="en-US" dirty="0"/>
              <a:t> </a:t>
            </a:r>
            <a:r>
              <a:rPr lang="cs-CZ" dirty="0"/>
              <a:t>metodiky</a:t>
            </a:r>
            <a:r>
              <a:rPr lang="en-US" dirty="0"/>
              <a:t> EUROSTAT</a:t>
            </a:r>
            <a:endParaRPr lang="cs-CZ" dirty="0"/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371D0629-ED58-4F1D-935E-DF5123BD57F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6428" y="1385818"/>
            <a:ext cx="23762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itchFamily="34" charset="0"/>
              </a:rPr>
              <a:t>Kraj bydliště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ED93067D-E9E7-42CC-93A7-5033B6A4629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5741608" y="1311933"/>
            <a:ext cx="5287604" cy="477454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metodiky EUROSTAT  lze některá úmrtí (kombinace příčiny úmrtí 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věku) považovat za předčasná či preventabilní (např. úmrtí 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diabetes mellitus do věku 49 let je dle této metodiky označeno jako předčasné). V souladu s touto metodikou můžeme pro Českou republiku v letech 2007–2019 definovat 25,6 % všech úmrtí jako předčasná. Tento podíl lze i na základě dostupných mezinárodních srovnání považovat za značně vysoký.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hlavní příčiny předčasných úmrtí v ČR patří zejména ischemická choroba srdeční a dále některé typy zhoubných nádorů jako jsou např. nádory plic a národy tlustého střeva a konečníku. Jde o onemocnění, kterým lze do značné míry předcházet zdravým životním stylem anebo preventivními programy zaměřenými na včasný záchyt nemoci. </a:t>
            </a:r>
            <a:b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předčasných úmrtích v ČR mají rovněž relativně vysoký podíl nehody, úrazy a úmrtí v důsledku abúzu alkoholu.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regiony ČR pozorujeme značný rozdíl v počtu předčasných úmrtí, který do značné míry koreluje s dosahovanou střední délkou života jejich obyvatel. Podíl předčasných úmrtí přesahující 29 % vykazují kraje Karlovarský a Ústecký, nejnižší podíl je naopak zaznamenáván v Praze a Královéhradeckém kraji (23 %).  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6EE8E394-F378-43D1-8B4B-1FFCEAB081BE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422479" y="1708120"/>
          <a:ext cx="4616246" cy="3754660"/>
        </p:xfrm>
        <a:graphic>
          <a:graphicData uri="http://schemas.openxmlformats.org/drawingml/2006/table">
            <a:tbl>
              <a:tblPr/>
              <a:tblGrid>
                <a:gridCol w="18985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87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89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Karlovarský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Ústecký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Liberecký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Moravskoslezský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Olomoucký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Středočeský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Zlínský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Jihočeský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Pardubický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Jihomoravský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Plzeňský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Kraj Vysočina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Královéhradecký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68190">
                <a:tc>
                  <a:txBody>
                    <a:bodyPr/>
                    <a:lstStyle/>
                    <a:p>
                      <a:pPr algn="r" fontAlgn="t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hl. m. Praha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r" fontAlgn="t"/>
                      <a:endParaRPr lang="cs-CZ" sz="1400" b="0" i="0" u="none" strike="noStrike" dirty="0">
                        <a:solidFill>
                          <a:schemeClr val="accent1"/>
                        </a:solidFill>
                        <a:latin typeface="+mn-lt"/>
                      </a:endParaRPr>
                    </a:p>
                  </a:txBody>
                  <a:tcPr marL="8432" marR="8432" marT="8432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2540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C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BEA82F01-C6F4-43E2-AE13-DBBF10F47D81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2229053" y="1385818"/>
          <a:ext cx="2809672" cy="42076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7" name="TextovéPole 6">
            <a:extLst>
              <a:ext uri="{FF2B5EF4-FFF2-40B4-BE49-F238E27FC236}">
                <a16:creationId xmlns:a16="http://schemas.microsoft.com/office/drawing/2014/main" id="{1DDE3EA9-36CA-40DB-98AE-51FF7824BA2B}"/>
              </a:ext>
            </a:extLst>
          </p:cNvPr>
          <p:cNvSpPr txBox="1"/>
          <p:nvPr/>
        </p:nvSpPr>
        <p:spPr>
          <a:xfrm>
            <a:off x="1264884" y="1131471"/>
            <a:ext cx="41813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předčasných úmrtí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0CEDB15A-AAB6-4A6C-AD2A-944D8346FFD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22479" y="4138500"/>
            <a:ext cx="4616246" cy="228600"/>
          </a:xfrm>
          <a:prstGeom prst="rect">
            <a:avLst/>
          </a:prstGeom>
          <a:noFill/>
          <a:ln>
            <a:solidFill>
              <a:srgbClr val="FFAC59">
                <a:lumMod val="75000"/>
              </a:srgb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3C3A6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FBAE3D9E-C803-4C9E-869C-802963789653}"/>
              </a:ext>
            </a:extLst>
          </p:cNvPr>
          <p:cNvSpPr/>
          <p:nvPr/>
        </p:nvSpPr>
        <p:spPr>
          <a:xfrm>
            <a:off x="1532237" y="6182213"/>
            <a:ext cx="1026434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https://ec.europa.eu/eurostat/statistics-explained/index.php?title=Amenable_and_preventable_deaths_statistics&amp;direction=next&amp;oldid=337528</a:t>
            </a:r>
          </a:p>
        </p:txBody>
      </p:sp>
      <p:cxnSp>
        <p:nvCxnSpPr>
          <p:cNvPr id="10" name="Přímá spojnice 9">
            <a:extLst>
              <a:ext uri="{FF2B5EF4-FFF2-40B4-BE49-F238E27FC236}">
                <a16:creationId xmlns:a16="http://schemas.microsoft.com/office/drawing/2014/main" id="{587F595E-4F5E-44E6-A4BB-A4FC87E653D4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3903396" y="1673486"/>
            <a:ext cx="0" cy="4051435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69D8AD6E-F6C7-4BA6-90D4-3BB1296CEAE6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344327" y="5717143"/>
            <a:ext cx="11371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 25,6 %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A96C7005-7CF0-4686-B561-0F0B116DB2CA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288000" y="540000"/>
            <a:ext cx="29073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LPZ 2007–2019</a:t>
            </a:r>
          </a:p>
        </p:txBody>
      </p:sp>
    </p:spTree>
    <p:extLst>
      <p:ext uri="{BB962C8B-B14F-4D97-AF65-F5344CB8AC3E}">
        <p14:creationId xmlns:p14="http://schemas.microsoft.com/office/powerpoint/2010/main" val="289715192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EAB4398-19D6-19F8-1169-DAA490558EC3}"/>
              </a:ext>
            </a:extLst>
          </p:cNvPr>
          <p:cNvSpPr/>
          <p:nvPr/>
        </p:nvSpPr>
        <p:spPr>
          <a:xfrm>
            <a:off x="10729519" y="6224631"/>
            <a:ext cx="1462481" cy="6333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/>
              <a:t>Předčasná (preventabilní) úmrtí – muži</a:t>
            </a:r>
            <a:endParaRPr lang="cs-CZ" dirty="0"/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52E013CB-4346-4784-B5F4-6ED94A3CA59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849410" y="657986"/>
            <a:ext cx="49071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předčasných úmrtí na 100 000 obyvatel</a:t>
            </a:r>
            <a:endParaRPr kumimoji="0" lang="cs-CZ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36D6FF8E-5B4D-49F5-95D3-E79C1300358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952743" y="1083014"/>
          <a:ext cx="4803828" cy="56607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114622">
                  <a:extLst>
                    <a:ext uri="{9D8B030D-6E8A-4147-A177-3AD203B41FA5}">
                      <a16:colId xmlns:a16="http://schemas.microsoft.com/office/drawing/2014/main" val="1153257067"/>
                    </a:ext>
                  </a:extLst>
                </a:gridCol>
                <a:gridCol w="833717">
                  <a:extLst>
                    <a:ext uri="{9D8B030D-6E8A-4147-A177-3AD203B41FA5}">
                      <a16:colId xmlns:a16="http://schemas.microsoft.com/office/drawing/2014/main" val="2245745587"/>
                    </a:ext>
                  </a:extLst>
                </a:gridCol>
                <a:gridCol w="855489">
                  <a:extLst>
                    <a:ext uri="{9D8B030D-6E8A-4147-A177-3AD203B41FA5}">
                      <a16:colId xmlns:a16="http://schemas.microsoft.com/office/drawing/2014/main" val="2635411085"/>
                    </a:ext>
                  </a:extLst>
                </a:gridCol>
              </a:tblGrid>
              <a:tr h="393308"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 2007-2019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 2020-2021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00719574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103.2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644575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průdušnice, bronchu a plic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23956058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Následky abúzu alkoholu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2876203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tlustého střeva a konečníku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25.3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35498672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Zápal plic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44705541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Chronická obstrukční plicní nemoc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02491473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Úrazy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34.6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02505307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Sebevražda a sebepoškozování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27.1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25765564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rtu, ústní dutiny a hltanu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43582601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DVT s plicní embolií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24729415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jater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54081077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žaludku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74984540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jícnu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484126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Dopravní nehody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4975493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Aneurysma a disekce aorty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02854588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Maligní melanom kůže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7179328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36242496"/>
                  </a:ext>
                </a:extLst>
              </a:tr>
              <a:tr h="292633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3.88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3.09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85771448"/>
                  </a:ext>
                </a:extLst>
              </a:tr>
            </a:tbl>
          </a:graphicData>
        </a:graphic>
      </p:graphicFrame>
      <p:sp>
        <p:nvSpPr>
          <p:cNvPr id="6" name="TextovéPole 27">
            <a:extLst>
              <a:ext uri="{FF2B5EF4-FFF2-40B4-BE49-F238E27FC236}">
                <a16:creationId xmlns:a16="http://schemas.microsoft.com/office/drawing/2014/main" id="{784E8412-FEEE-4A0A-B259-C7EBF0C01E1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LPZ 2007–2021</a:t>
            </a:r>
            <a:endParaRPr kumimoji="0" lang="cs-CZ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05CA0D38-F9F7-463B-BDEF-C7B715B05815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-39359" y="1439764"/>
          <a:ext cx="3478546" cy="53039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78546">
                  <a:extLst>
                    <a:ext uri="{9D8B030D-6E8A-4147-A177-3AD203B41FA5}">
                      <a16:colId xmlns:a16="http://schemas.microsoft.com/office/drawing/2014/main" val="708462916"/>
                    </a:ext>
                  </a:extLst>
                </a:gridCol>
              </a:tblGrid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94322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průdušnice, bronchu a plic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380684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Následky abúzu alkoholu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3959143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tlustého střeva a konečníku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994875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Zápal plic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768633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Chronická obstrukční plicní nemoc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110435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Úrazy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2843775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Sebevražda a sebepoškozování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558433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rtu, ústní dutiny a hltanu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5746070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DVT s plicní embolií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3534870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jater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370783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žaludku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887370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jícnu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1574895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Dopravní nehody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3108476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Aneurysma a disekce aorty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795754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Maligní melanom kůže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0600866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mellitus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65692"/>
                  </a:ext>
                </a:extLst>
              </a:tr>
              <a:tr h="29466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1687908"/>
                  </a:ext>
                </a:extLst>
              </a:tr>
            </a:tbl>
          </a:graphicData>
        </a:graphic>
      </p:graphicFrame>
      <p:sp>
        <p:nvSpPr>
          <p:cNvPr id="8" name="TextovéPole 7">
            <a:extLst>
              <a:ext uri="{FF2B5EF4-FFF2-40B4-BE49-F238E27FC236}">
                <a16:creationId xmlns:a16="http://schemas.microsoft.com/office/drawing/2014/main" id="{B582531E-F243-4A79-80CC-5A6744EE75E3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661520" y="808311"/>
            <a:ext cx="41813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úmrtí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2CFD74F2-6477-41CE-9241-4C7EEEB9B957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3115203" y="1071230"/>
          <a:ext cx="3818072" cy="58964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" name="Rectangle 3">
            <a:extLst>
              <a:ext uri="{FF2B5EF4-FFF2-40B4-BE49-F238E27FC236}">
                <a16:creationId xmlns:a16="http://schemas.microsoft.com/office/drawing/2014/main" id="{A22A062B-4F31-4C14-A266-29667CF40AEF}"/>
              </a:ext>
            </a:extLst>
          </p:cNvPr>
          <p:cNvSpPr/>
          <p:nvPr/>
        </p:nvSpPr>
        <p:spPr>
          <a:xfrm>
            <a:off x="5144747" y="2629732"/>
            <a:ext cx="203870" cy="20387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DE761C4B-B219-4E68-AADE-8F145DEA9479}"/>
              </a:ext>
            </a:extLst>
          </p:cNvPr>
          <p:cNvSpPr/>
          <p:nvPr/>
        </p:nvSpPr>
        <p:spPr>
          <a:xfrm>
            <a:off x="5144747" y="3001386"/>
            <a:ext cx="203870" cy="203870"/>
          </a:xfrm>
          <a:prstGeom prst="rect">
            <a:avLst/>
          </a:prstGeom>
          <a:solidFill>
            <a:srgbClr val="ED7D3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4">
            <a:extLst>
              <a:ext uri="{FF2B5EF4-FFF2-40B4-BE49-F238E27FC236}">
                <a16:creationId xmlns:a16="http://schemas.microsoft.com/office/drawing/2014/main" id="{F698C84A-EF31-4F1E-BFA9-C414D1BD2BFC}"/>
              </a:ext>
            </a:extLst>
          </p:cNvPr>
          <p:cNvSpPr txBox="1"/>
          <p:nvPr/>
        </p:nvSpPr>
        <p:spPr>
          <a:xfrm>
            <a:off x="5342449" y="2577778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 2007-2019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5">
            <a:extLst>
              <a:ext uri="{FF2B5EF4-FFF2-40B4-BE49-F238E27FC236}">
                <a16:creationId xmlns:a16="http://schemas.microsoft.com/office/drawing/2014/main" id="{C1C8314C-C036-42DC-8E34-BAB960C0949B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353666" y="2949432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 2020-2021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942756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5767729-E38D-C9CD-27FD-48BA620955C7}"/>
              </a:ext>
            </a:extLst>
          </p:cNvPr>
          <p:cNvSpPr/>
          <p:nvPr/>
        </p:nvSpPr>
        <p:spPr>
          <a:xfrm>
            <a:off x="10729519" y="6224631"/>
            <a:ext cx="1462481" cy="6333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82F2E50-0D73-47C6-8003-A5325F5A3F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Předčasná (</a:t>
            </a:r>
            <a:r>
              <a:rPr lang="cs-CZ" dirty="0" err="1"/>
              <a:t>preventabilní</a:t>
            </a:r>
            <a:r>
              <a:rPr lang="cs-CZ" dirty="0"/>
              <a:t>) úmrtí – ženy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52E013CB-4346-4784-B5F4-6ED94A3CA59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952742" y="636824"/>
            <a:ext cx="49071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předčasných úmrtí na 100 000 obyvatel</a:t>
            </a: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36D6FF8E-5B4D-49F5-95D3-E79C13003583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6968713" y="1078364"/>
          <a:ext cx="4907161" cy="56098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220316">
                  <a:extLst>
                    <a:ext uri="{9D8B030D-6E8A-4147-A177-3AD203B41FA5}">
                      <a16:colId xmlns:a16="http://schemas.microsoft.com/office/drawing/2014/main" val="1153257067"/>
                    </a:ext>
                  </a:extLst>
                </a:gridCol>
                <a:gridCol w="870857">
                  <a:extLst>
                    <a:ext uri="{9D8B030D-6E8A-4147-A177-3AD203B41FA5}">
                      <a16:colId xmlns:a16="http://schemas.microsoft.com/office/drawing/2014/main" val="2245745587"/>
                    </a:ext>
                  </a:extLst>
                </a:gridCol>
                <a:gridCol w="815988">
                  <a:extLst>
                    <a:ext uri="{9D8B030D-6E8A-4147-A177-3AD203B41FA5}">
                      <a16:colId xmlns:a16="http://schemas.microsoft.com/office/drawing/2014/main" val="2635411085"/>
                    </a:ext>
                  </a:extLst>
                </a:gridCol>
              </a:tblGrid>
              <a:tr h="378357"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 2007-2019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 2020-2021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00719574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29.0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644575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průdušnice, bronchu a plic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23956058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prsu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32876203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Následky abúzu alkoholu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35498672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tlustého střeva a konečníku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44705541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Úrazy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22.0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102491473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Chronická obstrukční plicní nemoc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02505307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Zápal plic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25765564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DVT s plicní embolií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43582601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děložního čípku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4.6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24729415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žaludku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54081077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Sebevražda a sebepoškozování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74984540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jater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983484126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rtu, ústní dutiny a hltanu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44975493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Aneurysma a disekce aorty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02854588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Dopravní nehody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27179328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Maligní melanom kůže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36242496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jícnu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85771448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Komplikace během chirurgické a lékařské péče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0.9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650379396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mellitus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0.4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70591970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Vražda / Útok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0.7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6035121"/>
                  </a:ext>
                </a:extLst>
              </a:tr>
              <a:tr h="237794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993250692"/>
                  </a:ext>
                </a:extLst>
              </a:tr>
            </a:tbl>
          </a:graphicData>
        </a:graphic>
      </p:graphicFrame>
      <p:sp>
        <p:nvSpPr>
          <p:cNvPr id="6" name="TextovéPole 27">
            <a:extLst>
              <a:ext uri="{FF2B5EF4-FFF2-40B4-BE49-F238E27FC236}">
                <a16:creationId xmlns:a16="http://schemas.microsoft.com/office/drawing/2014/main" id="{784E8412-FEEE-4A0A-B259-C7EBF0C01E1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8000" y="540000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LPZ 2007–2021</a:t>
            </a:r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2CFD74F2-6477-41CE-9241-4C7EEEB9B957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3115203" y="1071230"/>
          <a:ext cx="3818072" cy="58964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04ED95BF-EF7E-4165-AB34-58C6EDCF5763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-39359" y="1473712"/>
          <a:ext cx="3478546" cy="530395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478546">
                  <a:extLst>
                    <a:ext uri="{9D8B030D-6E8A-4147-A177-3AD203B41FA5}">
                      <a16:colId xmlns:a16="http://schemas.microsoft.com/office/drawing/2014/main" val="708462916"/>
                    </a:ext>
                  </a:extLst>
                </a:gridCol>
              </a:tblGrid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4294322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průdušnice, bronchu a plic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380684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prsu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3959143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Následky abúzu alkoholu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994875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tlustého střeva a konečníku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768633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Úrazy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1110435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Chronická obstrukční plicní nemoc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2843775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Zápal plic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558433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DVT s plicní embolií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5746070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děložního čípku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3534870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žaludku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7112652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Sebevražda a sebepoškozování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8653252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jater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370783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rtu, ústní dutiny a hltanu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887370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Aneurysma a disekce aorty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1574895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Dopravní nehody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3108476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Maligní melanom kůže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795754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novotvar jícnu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0600866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Komplikace během chirurgické a lékařské péče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65692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Diabetes mellitus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1687908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Vražda / Útok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82283226"/>
                  </a:ext>
                </a:extLst>
              </a:tr>
              <a:tr h="24108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Jiné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84165"/>
                  </a:ext>
                </a:extLst>
              </a:tr>
            </a:tbl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9A71F656-F478-4C03-8E40-30C2A6169874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661520" y="808311"/>
            <a:ext cx="41813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úmrtí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74428C8A-BBF2-61E0-61C9-8EE58D0D653A}"/>
              </a:ext>
            </a:extLst>
          </p:cNvPr>
          <p:cNvSpPr/>
          <p:nvPr/>
        </p:nvSpPr>
        <p:spPr>
          <a:xfrm>
            <a:off x="5144747" y="3134830"/>
            <a:ext cx="203870" cy="20387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1">
            <a:extLst>
              <a:ext uri="{FF2B5EF4-FFF2-40B4-BE49-F238E27FC236}">
                <a16:creationId xmlns:a16="http://schemas.microsoft.com/office/drawing/2014/main" id="{C92764CB-FE23-261E-8CC3-28F8CBAC5B06}"/>
              </a:ext>
            </a:extLst>
          </p:cNvPr>
          <p:cNvSpPr/>
          <p:nvPr/>
        </p:nvSpPr>
        <p:spPr>
          <a:xfrm>
            <a:off x="5144747" y="3506484"/>
            <a:ext cx="203870" cy="203870"/>
          </a:xfrm>
          <a:prstGeom prst="rect">
            <a:avLst/>
          </a:prstGeom>
          <a:solidFill>
            <a:srgbClr val="ED7D3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4">
            <a:extLst>
              <a:ext uri="{FF2B5EF4-FFF2-40B4-BE49-F238E27FC236}">
                <a16:creationId xmlns:a16="http://schemas.microsoft.com/office/drawing/2014/main" id="{5AAFDD6A-9833-A185-0F41-7486B6CF163D}"/>
              </a:ext>
            </a:extLst>
          </p:cNvPr>
          <p:cNvSpPr txBox="1"/>
          <p:nvPr/>
        </p:nvSpPr>
        <p:spPr>
          <a:xfrm>
            <a:off x="5342449" y="3082876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 2007-2019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5">
            <a:extLst>
              <a:ext uri="{FF2B5EF4-FFF2-40B4-BE49-F238E27FC236}">
                <a16:creationId xmlns:a16="http://schemas.microsoft.com/office/drawing/2014/main" id="{B7054C90-0F23-C988-E05B-BEF7A92C8E46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353666" y="3454530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ČR 2020-2021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584011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E3A214F6-3459-06A0-4E69-C3E112E89EED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03A523B8-0CE9-9C51-C88B-F1130E55BD7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0310" y="5116795"/>
            <a:ext cx="11116463" cy="468000"/>
          </a:xfrm>
        </p:spPr>
        <p:txBody>
          <a:bodyPr/>
          <a:lstStyle/>
          <a:p>
            <a:r>
              <a:rPr lang="en-US" dirty="0" err="1"/>
              <a:t>Mezin</a:t>
            </a:r>
            <a:r>
              <a:rPr lang="cs-CZ" dirty="0" err="1"/>
              <a:t>árodní</a:t>
            </a:r>
            <a:r>
              <a:rPr lang="cs-CZ" dirty="0"/>
              <a:t> srovnání epidemiologie kardiovaskulárních onemocnění ve vybraných datech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D1AE296E-74ED-0458-661F-5D19B838D8FB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252173548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600" dirty="0" err="1"/>
              <a:t>Úmrtnost</a:t>
            </a:r>
            <a:r>
              <a:rPr lang="en-US" sz="2600" dirty="0"/>
              <a:t> </a:t>
            </a:r>
            <a:r>
              <a:rPr lang="en-US" sz="2600" dirty="0" err="1"/>
              <a:t>dle</a:t>
            </a:r>
            <a:r>
              <a:rPr lang="en-US" sz="2600" dirty="0"/>
              <a:t> </a:t>
            </a:r>
            <a:r>
              <a:rPr lang="en-US" sz="2600" dirty="0" err="1"/>
              <a:t>příčin</a:t>
            </a:r>
            <a:r>
              <a:rPr lang="en-US" sz="2600" dirty="0"/>
              <a:t> </a:t>
            </a:r>
            <a:r>
              <a:rPr lang="en-US" sz="2600" dirty="0" err="1"/>
              <a:t>na</a:t>
            </a:r>
            <a:r>
              <a:rPr lang="en-US" sz="2600" dirty="0"/>
              <a:t> 100 000 </a:t>
            </a:r>
            <a:r>
              <a:rPr lang="en-US" sz="2600" dirty="0" err="1"/>
              <a:t>obyvatel</a:t>
            </a:r>
            <a:r>
              <a:rPr lang="en-US" sz="2600" dirty="0"/>
              <a:t>: </a:t>
            </a:r>
            <a:r>
              <a:rPr lang="cs-CZ" sz="2600" dirty="0"/>
              <a:t>Nemoci oběhové soustavy celkem (I0-I99)</a:t>
            </a:r>
          </a:p>
        </p:txBody>
      </p:sp>
      <p:graphicFrame>
        <p:nvGraphicFramePr>
          <p:cNvPr id="2" name="Object 89">
            <a:extLst>
              <a:ext uri="{FF2B5EF4-FFF2-40B4-BE49-F238E27FC236}">
                <a16:creationId xmlns:a16="http://schemas.microsoft.com/office/drawing/2014/main" id="{37C10729-38B5-A388-16C0-E1362FC3E084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-278625" y="1323666"/>
          <a:ext cx="4248943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" name="Text Box 104">
            <a:extLst>
              <a:ext uri="{FF2B5EF4-FFF2-40B4-BE49-F238E27FC236}">
                <a16:creationId xmlns:a16="http://schemas.microsoft.com/office/drawing/2014/main" id="{1BBA26D4-9517-AB9D-67BD-24B51E3C9C7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372470" y="1039916"/>
            <a:ext cx="361094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2020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graphicFrame>
        <p:nvGraphicFramePr>
          <p:cNvPr id="5" name="Object 89">
            <a:extLst>
              <a:ext uri="{FF2B5EF4-FFF2-40B4-BE49-F238E27FC236}">
                <a16:creationId xmlns:a16="http://schemas.microsoft.com/office/drawing/2014/main" id="{9D03EEE0-5CD1-81D4-2FC8-C8BFF6BD1848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3274321" y="1277615"/>
          <a:ext cx="4176327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7" name="Text Box 104">
            <a:extLst>
              <a:ext uri="{FF2B5EF4-FFF2-40B4-BE49-F238E27FC236}">
                <a16:creationId xmlns:a16="http://schemas.microsoft.com/office/drawing/2014/main" id="{85648ECF-175C-C16A-D2F0-C6BB67CFECF6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61530" y="1039916"/>
            <a:ext cx="36109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2011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B76CC770-9645-3FEA-9A49-CDBB1D81B013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324051" y="588073"/>
            <a:ext cx="67522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Zdroj: </a:t>
            </a:r>
            <a:r>
              <a:rPr kumimoji="0" lang="cs-CZ" sz="14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Eurostat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2024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" name="Text Box 116">
            <a:extLst>
              <a:ext uri="{FF2B5EF4-FFF2-40B4-BE49-F238E27FC236}">
                <a16:creationId xmlns:a16="http://schemas.microsoft.com/office/drawing/2014/main" id="{6A36CB8B-36B5-074C-E064-2BA7CE50F32C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075274" y="3242400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8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8" name="Text Box 116">
            <a:extLst>
              <a:ext uri="{FF2B5EF4-FFF2-40B4-BE49-F238E27FC236}">
                <a16:creationId xmlns:a16="http://schemas.microsoft.com/office/drawing/2014/main" id="{0764FEBC-1958-E250-39C0-434D456B0A46}"/>
              </a:ext>
            </a:extLst>
          </p:cNvPr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27412" y="3242400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8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34776F09-82C9-D067-EC37-A714AF5625B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081603" y="4439726"/>
            <a:ext cx="2400857" cy="2127942"/>
          </a:xfrm>
          <a:prstGeom prst="rect">
            <a:avLst/>
          </a:prstGeom>
        </p:spPr>
      </p:pic>
      <p:pic>
        <p:nvPicPr>
          <p:cNvPr id="17" name="Obrázek 16">
            <a:extLst>
              <a:ext uri="{FF2B5EF4-FFF2-40B4-BE49-F238E27FC236}">
                <a16:creationId xmlns:a16="http://schemas.microsoft.com/office/drawing/2014/main" id="{2495D210-3670-16B5-9FC0-1795BAFA722B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524420" y="3226736"/>
            <a:ext cx="893526" cy="1025667"/>
          </a:xfrm>
          <a:prstGeom prst="rect">
            <a:avLst/>
          </a:prstGeom>
        </p:spPr>
      </p:pic>
      <p:graphicFrame>
        <p:nvGraphicFramePr>
          <p:cNvPr id="9" name="Object 89">
            <a:extLst>
              <a:ext uri="{FF2B5EF4-FFF2-40B4-BE49-F238E27FC236}">
                <a16:creationId xmlns:a16="http://schemas.microsoft.com/office/drawing/2014/main" id="{5726215D-F2AD-C50C-66A3-387E06C782DD}"/>
              </a:ext>
            </a:extLst>
          </p:cNvPr>
          <p:cNvGraphicFramePr>
            <a:graphicFrameLocks/>
          </p:cNvGraphicFramePr>
          <p:nvPr>
            <p:custDataLst>
              <p:tags r:id="rId8"/>
            </p:custDataLst>
          </p:nvPr>
        </p:nvGraphicFramePr>
        <p:xfrm>
          <a:off x="8254127" y="1297743"/>
          <a:ext cx="3714894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0" name="Text Box 116">
            <a:extLst>
              <a:ext uri="{FF2B5EF4-FFF2-40B4-BE49-F238E27FC236}">
                <a16:creationId xmlns:a16="http://schemas.microsoft.com/office/drawing/2014/main" id="{9B743352-644E-A41F-87BC-C2998761622F}"/>
              </a:ext>
            </a:extLst>
          </p:cNvPr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577793" y="3242402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10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12" name="Text Box 104">
            <a:extLst>
              <a:ext uri="{FF2B5EF4-FFF2-40B4-BE49-F238E27FC236}">
                <a16:creationId xmlns:a16="http://schemas.microsoft.com/office/drawing/2014/main" id="{AA5170E4-1AF3-4E65-24C5-359D087CA277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0062479" y="1039915"/>
            <a:ext cx="361094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2021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0747648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600" dirty="0" err="1"/>
              <a:t>Úmrtnost</a:t>
            </a:r>
            <a:r>
              <a:rPr lang="en-US" sz="2600" dirty="0"/>
              <a:t> </a:t>
            </a:r>
            <a:r>
              <a:rPr lang="en-US" sz="2600" dirty="0" err="1"/>
              <a:t>dle</a:t>
            </a:r>
            <a:r>
              <a:rPr lang="en-US" sz="2600" dirty="0"/>
              <a:t> </a:t>
            </a:r>
            <a:r>
              <a:rPr lang="en-US" sz="2600" dirty="0" err="1"/>
              <a:t>příčin</a:t>
            </a:r>
            <a:r>
              <a:rPr lang="en-US" sz="2600" dirty="0"/>
              <a:t> </a:t>
            </a:r>
            <a:r>
              <a:rPr lang="en-US" sz="2600" dirty="0" err="1"/>
              <a:t>na</a:t>
            </a:r>
            <a:r>
              <a:rPr lang="en-US" sz="2600" dirty="0"/>
              <a:t> 100 000 </a:t>
            </a:r>
            <a:r>
              <a:rPr lang="en-US" sz="2600" dirty="0" err="1"/>
              <a:t>obyvatel</a:t>
            </a:r>
            <a:r>
              <a:rPr lang="en-US" sz="2600" dirty="0"/>
              <a:t>: </a:t>
            </a:r>
            <a:r>
              <a:rPr lang="en-US" sz="2600" dirty="0" err="1"/>
              <a:t>Ischemické</a:t>
            </a:r>
            <a:r>
              <a:rPr lang="en-US" sz="2600" dirty="0"/>
              <a:t> </a:t>
            </a:r>
            <a:r>
              <a:rPr lang="en-US" sz="2600" dirty="0" err="1"/>
              <a:t>choroby</a:t>
            </a:r>
            <a:r>
              <a:rPr lang="en-US" sz="2600" dirty="0"/>
              <a:t> </a:t>
            </a:r>
            <a:r>
              <a:rPr lang="en-US" sz="2600" dirty="0" err="1"/>
              <a:t>srdeční</a:t>
            </a:r>
            <a:r>
              <a:rPr lang="cs-CZ" sz="2600" dirty="0"/>
              <a:t> (I20-I25)</a:t>
            </a:r>
          </a:p>
        </p:txBody>
      </p:sp>
      <p:graphicFrame>
        <p:nvGraphicFramePr>
          <p:cNvPr id="2" name="Object 89">
            <a:extLst>
              <a:ext uri="{FF2B5EF4-FFF2-40B4-BE49-F238E27FC236}">
                <a16:creationId xmlns:a16="http://schemas.microsoft.com/office/drawing/2014/main" id="{37C10729-38B5-A388-16C0-E1362FC3E084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82545" y="1323666"/>
          <a:ext cx="3926577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4" name="Text Box 104">
            <a:extLst>
              <a:ext uri="{FF2B5EF4-FFF2-40B4-BE49-F238E27FC236}">
                <a16:creationId xmlns:a16="http://schemas.microsoft.com/office/drawing/2014/main" id="{1BBA26D4-9517-AB9D-67BD-24B51E3C9C7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87566" y="1008508"/>
            <a:ext cx="361094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2020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graphicFrame>
        <p:nvGraphicFramePr>
          <p:cNvPr id="5" name="Object 89">
            <a:extLst>
              <a:ext uri="{FF2B5EF4-FFF2-40B4-BE49-F238E27FC236}">
                <a16:creationId xmlns:a16="http://schemas.microsoft.com/office/drawing/2014/main" id="{9D03EEE0-5CD1-81D4-2FC8-C8BFF6BD1848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3622565" y="1312704"/>
          <a:ext cx="4532505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7" name="Text Box 104">
            <a:extLst>
              <a:ext uri="{FF2B5EF4-FFF2-40B4-BE49-F238E27FC236}">
                <a16:creationId xmlns:a16="http://schemas.microsoft.com/office/drawing/2014/main" id="{85648ECF-175C-C16A-D2F0-C6BB67CFECF6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58766" y="1014748"/>
            <a:ext cx="36109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2011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  <p:pic>
        <p:nvPicPr>
          <p:cNvPr id="10" name="Obrázek 9">
            <a:extLst>
              <a:ext uri="{FF2B5EF4-FFF2-40B4-BE49-F238E27FC236}">
                <a16:creationId xmlns:a16="http://schemas.microsoft.com/office/drawing/2014/main" id="{20607559-4E0E-C7BB-1591-75096C35B4A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037314" y="4458940"/>
            <a:ext cx="2349248" cy="2127942"/>
          </a:xfrm>
          <a:prstGeom prst="rect">
            <a:avLst/>
          </a:prstGeom>
        </p:spPr>
      </p:pic>
      <p:pic>
        <p:nvPicPr>
          <p:cNvPr id="12" name="Obrázek 11">
            <a:extLst>
              <a:ext uri="{FF2B5EF4-FFF2-40B4-BE49-F238E27FC236}">
                <a16:creationId xmlns:a16="http://schemas.microsoft.com/office/drawing/2014/main" id="{29BDFA0A-4EFF-52A8-1649-0F24F69D899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493036" y="3273362"/>
            <a:ext cx="893526" cy="1015663"/>
          </a:xfrm>
          <a:prstGeom prst="rect">
            <a:avLst/>
          </a:prstGeom>
        </p:spPr>
      </p:pic>
      <p:sp>
        <p:nvSpPr>
          <p:cNvPr id="13" name="TextBox 6">
            <a:extLst>
              <a:ext uri="{FF2B5EF4-FFF2-40B4-BE49-F238E27FC236}">
                <a16:creationId xmlns:a16="http://schemas.microsoft.com/office/drawing/2014/main" id="{B76CC770-9645-3FEA-9A49-CDBB1D81B013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324051" y="588073"/>
            <a:ext cx="67522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Zdroj: </a:t>
            </a:r>
            <a:r>
              <a:rPr kumimoji="0" lang="cs-CZ" sz="14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Eurostat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2024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" name="Text Box 116">
            <a:extLst>
              <a:ext uri="{FF2B5EF4-FFF2-40B4-BE49-F238E27FC236}">
                <a16:creationId xmlns:a16="http://schemas.microsoft.com/office/drawing/2014/main" id="{6A36CB8B-36B5-074C-E064-2BA7CE50F32C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21752" y="2840450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5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8" name="Text Box 116">
            <a:extLst>
              <a:ext uri="{FF2B5EF4-FFF2-40B4-BE49-F238E27FC236}">
                <a16:creationId xmlns:a16="http://schemas.microsoft.com/office/drawing/2014/main" id="{0764FEBC-1958-E250-39C0-434D456B0A46}"/>
              </a:ext>
            </a:extLst>
          </p:cNvPr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62287" y="2840451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6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graphicFrame>
        <p:nvGraphicFramePr>
          <p:cNvPr id="9" name="Object 89">
            <a:extLst>
              <a:ext uri="{FF2B5EF4-FFF2-40B4-BE49-F238E27FC236}">
                <a16:creationId xmlns:a16="http://schemas.microsoft.com/office/drawing/2014/main" id="{9521EAFC-FA81-B919-DA9E-6333B42973D0}"/>
              </a:ext>
            </a:extLst>
          </p:cNvPr>
          <p:cNvGraphicFramePr>
            <a:graphicFrameLocks/>
          </p:cNvGraphicFramePr>
          <p:nvPr>
            <p:custDataLst>
              <p:tags r:id="rId8"/>
            </p:custDataLst>
          </p:nvPr>
        </p:nvGraphicFramePr>
        <p:xfrm>
          <a:off x="7957045" y="1289621"/>
          <a:ext cx="4280795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1" name="Text Box 104">
            <a:extLst>
              <a:ext uri="{FF2B5EF4-FFF2-40B4-BE49-F238E27FC236}">
                <a16:creationId xmlns:a16="http://schemas.microsoft.com/office/drawing/2014/main" id="{67A5C5D9-9F18-F8D6-DF1B-D44D6FF5EBE6}"/>
              </a:ext>
            </a:extLst>
          </p:cNvPr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42804" y="1008508"/>
            <a:ext cx="361094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 dirty="0">
                <a:solidFill>
                  <a:srgbClr val="DA2B46"/>
                </a:solidFill>
                <a:latin typeface="Calibri" panose="020F0502020204030204"/>
              </a:rPr>
              <a:t>Rok 2021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 dirty="0">
              <a:solidFill>
                <a:srgbClr val="DA2B46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0569656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D7E13305-CA44-8FC1-D7B6-40093400B9D7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65762" y="1112149"/>
          <a:ext cx="11412011" cy="516147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78327">
                  <a:extLst>
                    <a:ext uri="{9D8B030D-6E8A-4147-A177-3AD203B41FA5}">
                      <a16:colId xmlns:a16="http://schemas.microsoft.com/office/drawing/2014/main" val="1450522724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948739247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27656664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222125313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731133466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018623422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2422289628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725283775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483515690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074851192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766357700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808563020"/>
                    </a:ext>
                  </a:extLst>
                </a:gridCol>
              </a:tblGrid>
              <a:tr h="301479">
                <a:tc>
                  <a:txBody>
                    <a:bodyPr/>
                    <a:lstStyle/>
                    <a:p>
                      <a:pPr algn="r" fontAlgn="b"/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2012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2013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2014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2015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2016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2017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2019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2020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2021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2022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2023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565993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 Primární hypertenze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1 229 452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1 245 990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1 286 267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1 568 447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1 602 471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1 622 117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1 630 578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1 681 111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1 832 340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1 714 086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1 716 790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1 748 865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976617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 Chronická ischemická choroba srdeční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485 106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474 795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468 362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472 789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463 274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448 479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432 672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419 851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417 916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386 304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370 527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358 006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I83 Žilní městky dolních končetin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259 279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235 924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235 211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261 616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271 643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269 204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271 518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272 000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254 978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257 447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266 026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274 485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it-IT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I48 Fibrilace a flutter síní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142 420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146 108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157 484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171 258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182 818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193 983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204 481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215 737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219 041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224 772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232 160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242 109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I49 Jiné srdeční arytmie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119 261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124 109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128 333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132 410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133 742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135 761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135 251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134 306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125 863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131 131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134 160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136 712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I70 Ateroskleróza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138 541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130 000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123 444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125 288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123 818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122 057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121 860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124 676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116 979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118 371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122 354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126 952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I50 Selhání srdce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70 045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71 035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74 419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77 265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77 277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79 645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81 373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84 850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85 716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89 281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93 480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105 927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I80 Zánět žil – flebitida a tromboflebitida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102 907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100 059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101 328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107 547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108 799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107 783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107 847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106 363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100 135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107 136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105 435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103 680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I87 Jiná onemocnění žil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61 259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63 827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67 647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73 015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74 832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75 074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76 161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78 437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72 621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78 486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83 625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87 427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I63 Mozkový infarkt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56 440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56 798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57 819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59 139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59 104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58 205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58 390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58 149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55 959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55 089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57 604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58 248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I35 Nerevmatická </a:t>
                      </a:r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onem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aortální chlopně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29 072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31 020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33 657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36 374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39 276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41 603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43 285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45 272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42 823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44 995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47 587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50 724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I47 Paroxyzmální tachykardie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37 921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38 729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40 208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41 476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42 168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42 460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43 229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43 589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41 095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42 179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42 409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42 171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I64 Cévní mozková příhoda mrtvice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58 766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56 058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53 317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52 092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50 464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48 236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46 421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44 856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44 152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42 817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43 381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41 874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I34 Nerevmatická </a:t>
                      </a:r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onem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dvojcípé chlopně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33 400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34 524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36 169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36 959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37 472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38 160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38 266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39 375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36 603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38 838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40 115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40 995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I69 Následky cévních nemocí mozku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48 240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47 855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47 726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48 449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48 932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47 362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45 794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44 845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41 368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39 423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39 869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39 219</a:t>
                      </a:r>
                    </a:p>
                  </a:txBody>
                  <a:tcPr marL="6350" marR="6350" marT="635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A407AB5-793F-A9EE-AA44-7480532DD0A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Počet léčených pacientů: nejčetnější kardiovaskulární diagnózy I</a:t>
            </a:r>
            <a:br>
              <a:rPr lang="cs-CZ" dirty="0"/>
            </a:br>
            <a:endParaRPr lang="cs-CZ" dirty="0"/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35A4A6F-D0D0-916B-68BD-AEAB0959380C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57558" y="571830"/>
            <a:ext cx="117175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2012–2023</a:t>
            </a:r>
          </a:p>
          <a:p>
            <a:r>
              <a:rPr lang="cs-CZ" sz="1400" dirty="0"/>
              <a:t>Tabulka shrnuje počet pacientů, kteří mají v daném roce vykázánu </a:t>
            </a:r>
            <a:r>
              <a:rPr lang="en-US" sz="1400" dirty="0" err="1"/>
              <a:t>jakoukoli</a:t>
            </a:r>
            <a:r>
              <a:rPr lang="en-US" sz="1400" dirty="0"/>
              <a:t> </a:t>
            </a:r>
            <a:r>
              <a:rPr lang="cs-CZ" sz="1400" dirty="0"/>
              <a:t>péči pro sledovanou diagnózu (ambulantní nebo hospitalizační) mimo komplement.</a:t>
            </a:r>
          </a:p>
        </p:txBody>
      </p:sp>
    </p:spTree>
    <p:extLst>
      <p:ext uri="{BB962C8B-B14F-4D97-AF65-F5344CB8AC3E}">
        <p14:creationId xmlns:p14="http://schemas.microsoft.com/office/powerpoint/2010/main" val="151776418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 dirty="0" err="1"/>
              <a:t>Ischemické</a:t>
            </a:r>
            <a:r>
              <a:rPr lang="en-US" sz="2800" dirty="0"/>
              <a:t> </a:t>
            </a:r>
            <a:r>
              <a:rPr lang="en-US" sz="2800" dirty="0" err="1"/>
              <a:t>choroby</a:t>
            </a:r>
            <a:r>
              <a:rPr lang="en-US" sz="2800" dirty="0"/>
              <a:t> </a:t>
            </a:r>
            <a:r>
              <a:rPr lang="en-US" sz="2800" dirty="0" err="1"/>
              <a:t>srdeční</a:t>
            </a:r>
            <a:r>
              <a:rPr lang="cs-CZ" sz="2800" dirty="0"/>
              <a:t> (I20-I25): prevalence v populaci</a:t>
            </a:r>
            <a:endParaRPr lang="cs-CZ" dirty="0"/>
          </a:p>
        </p:txBody>
      </p:sp>
      <p:graphicFrame>
        <p:nvGraphicFramePr>
          <p:cNvPr id="2" name="Object 89">
            <a:extLst>
              <a:ext uri="{FF2B5EF4-FFF2-40B4-BE49-F238E27FC236}">
                <a16:creationId xmlns:a16="http://schemas.microsoft.com/office/drawing/2014/main" id="{37C10729-38B5-A388-16C0-E1362FC3E084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5370171" y="1323666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" name="Text Box 104">
            <a:extLst>
              <a:ext uri="{FF2B5EF4-FFF2-40B4-BE49-F238E27FC236}">
                <a16:creationId xmlns:a16="http://schemas.microsoft.com/office/drawing/2014/main" id="{1BBA26D4-9517-AB9D-67BD-24B51E3C9C7A}"/>
              </a:ext>
            </a:extLst>
          </p:cNvPr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50753" y="872767"/>
            <a:ext cx="36109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>
                <a:solidFill>
                  <a:srgbClr val="DA2B46"/>
                </a:solidFill>
                <a:latin typeface="Calibri" panose="020F0502020204030204"/>
              </a:rPr>
              <a:t>Rok 2019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7" name="Text Box 104">
            <a:extLst>
              <a:ext uri="{FF2B5EF4-FFF2-40B4-BE49-F238E27FC236}">
                <a16:creationId xmlns:a16="http://schemas.microsoft.com/office/drawing/2014/main" id="{85648ECF-175C-C16A-D2F0-C6BB67CFECF6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954664" y="872767"/>
            <a:ext cx="36109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>
                <a:solidFill>
                  <a:srgbClr val="DA2B46"/>
                </a:solidFill>
                <a:latin typeface="Calibri" panose="020F0502020204030204"/>
              </a:rPr>
              <a:t>Rok 2014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B76CC770-9645-3FEA-9A49-CDBB1D81B01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24051" y="588073"/>
            <a:ext cx="67522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Zdroj: </a:t>
            </a:r>
            <a:r>
              <a:rPr kumimoji="0" lang="cs-CZ" sz="1400" b="0" i="0" u="none" strike="noStrike" kern="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Eurostat</a:t>
            </a:r>
            <a:r>
              <a: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2022;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" name="Text Box 116">
            <a:extLst>
              <a:ext uri="{FF2B5EF4-FFF2-40B4-BE49-F238E27FC236}">
                <a16:creationId xmlns:a16="http://schemas.microsoft.com/office/drawing/2014/main" id="{6A36CB8B-36B5-074C-E064-2BA7CE50F32C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822381" y="2060913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15</a:t>
            </a:r>
            <a:r>
              <a:rPr kumimoji="1" lang="en-US" altLang="cs-CZ" sz="1400" b="1" u="sng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8" name="Text Box 116">
            <a:extLst>
              <a:ext uri="{FF2B5EF4-FFF2-40B4-BE49-F238E27FC236}">
                <a16:creationId xmlns:a16="http://schemas.microsoft.com/office/drawing/2014/main" id="{0764FEBC-1958-E250-39C0-434D456B0A46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342908" y="2060912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7</a:t>
            </a:r>
            <a:r>
              <a:rPr kumimoji="1" lang="en-US" altLang="cs-CZ" sz="1400" b="1" u="sng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graphicFrame>
        <p:nvGraphicFramePr>
          <p:cNvPr id="9" name="Object 89">
            <a:extLst>
              <a:ext uri="{FF2B5EF4-FFF2-40B4-BE49-F238E27FC236}">
                <a16:creationId xmlns:a16="http://schemas.microsoft.com/office/drawing/2014/main" id="{6FDCC7CF-95F2-3A7B-1DB2-6445B6D284E0}"/>
              </a:ext>
            </a:extLst>
          </p:cNvPr>
          <p:cNvGraphicFramePr>
            <a:graphicFrameLocks/>
          </p:cNvGraphicFramePr>
          <p:nvPr>
            <p:custDataLst>
              <p:tags r:id="rId7"/>
            </p:custDataLst>
          </p:nvPr>
        </p:nvGraphicFramePr>
        <p:xfrm>
          <a:off x="369233" y="1323666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pic>
        <p:nvPicPr>
          <p:cNvPr id="12" name="Obrázek 11">
            <a:extLst>
              <a:ext uri="{FF2B5EF4-FFF2-40B4-BE49-F238E27FC236}">
                <a16:creationId xmlns:a16="http://schemas.microsoft.com/office/drawing/2014/main" id="{20EF3C8E-9007-4CDD-6EF4-170AB83D50E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806823" y="2590203"/>
            <a:ext cx="825000" cy="901064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B9CD85B4-48AE-EF16-A2DE-B912086482D3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21816" y="3942166"/>
            <a:ext cx="2310007" cy="212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828685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9">
            <a:extLst>
              <a:ext uri="{FF2B5EF4-FFF2-40B4-BE49-F238E27FC236}">
                <a16:creationId xmlns:a16="http://schemas.microsoft.com/office/drawing/2014/main" id="{6FDCC7CF-95F2-3A7B-1DB2-6445B6D284E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5748946" y="1244353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Vysoký krevní tlak: prevalence v populaci</a:t>
            </a:r>
          </a:p>
        </p:txBody>
      </p:sp>
      <p:graphicFrame>
        <p:nvGraphicFramePr>
          <p:cNvPr id="2" name="Object 89">
            <a:extLst>
              <a:ext uri="{FF2B5EF4-FFF2-40B4-BE49-F238E27FC236}">
                <a16:creationId xmlns:a16="http://schemas.microsoft.com/office/drawing/2014/main" id="{37C10729-38B5-A388-16C0-E1362FC3E084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97654" y="1226710"/>
          <a:ext cx="5400000" cy="54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4" name="Text Box 104">
            <a:extLst>
              <a:ext uri="{FF2B5EF4-FFF2-40B4-BE49-F238E27FC236}">
                <a16:creationId xmlns:a16="http://schemas.microsoft.com/office/drawing/2014/main" id="{1BBA26D4-9517-AB9D-67BD-24B51E3C9C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50753" y="872767"/>
            <a:ext cx="3610940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>
                <a:solidFill>
                  <a:srgbClr val="DA2B46"/>
                </a:solidFill>
                <a:latin typeface="Calibri" panose="020F0502020204030204"/>
              </a:rPr>
              <a:t>Rok 2019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7" name="Text Box 104">
            <a:extLst>
              <a:ext uri="{FF2B5EF4-FFF2-40B4-BE49-F238E27FC236}">
                <a16:creationId xmlns:a16="http://schemas.microsoft.com/office/drawing/2014/main" id="{85648ECF-175C-C16A-D2F0-C6BB67CFECF6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54664" y="872767"/>
            <a:ext cx="36109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2000" b="1">
                <a:solidFill>
                  <a:srgbClr val="DA2B46"/>
                </a:solidFill>
                <a:latin typeface="Calibri" panose="020F0502020204030204"/>
              </a:rPr>
              <a:t>Rok 2014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endParaRPr kumimoji="1" lang="cs-CZ" altLang="cs-CZ" sz="2000" b="1">
              <a:solidFill>
                <a:srgbClr val="DA2B46"/>
              </a:solidFill>
              <a:latin typeface="Calibri" panose="020F0502020204030204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B76CC770-9645-3FEA-9A49-CDBB1D81B013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324051" y="588073"/>
            <a:ext cx="67522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Zdroj: </a:t>
            </a:r>
            <a:r>
              <a:rPr kumimoji="0" lang="cs-CZ" sz="1400" b="0" i="0" u="none" strike="noStrike" kern="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Eurostat</a:t>
            </a:r>
            <a:r>
              <a: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2022;</a:t>
            </a: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" name="Text Box 116">
            <a:extLst>
              <a:ext uri="{FF2B5EF4-FFF2-40B4-BE49-F238E27FC236}">
                <a16:creationId xmlns:a16="http://schemas.microsoft.com/office/drawing/2014/main" id="{6A36CB8B-36B5-074C-E064-2BA7CE50F32C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727131" y="2060913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11</a:t>
            </a:r>
            <a:r>
              <a:rPr kumimoji="1" lang="en-US" altLang="cs-CZ" sz="1400" b="1" u="sng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sp>
        <p:nvSpPr>
          <p:cNvPr id="8" name="Text Box 116">
            <a:extLst>
              <a:ext uri="{FF2B5EF4-FFF2-40B4-BE49-F238E27FC236}">
                <a16:creationId xmlns:a16="http://schemas.microsoft.com/office/drawing/2014/main" id="{0764FEBC-1958-E250-39C0-434D456B0A46}"/>
              </a:ext>
            </a:extLst>
          </p:cNvPr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509780" y="2041270"/>
            <a:ext cx="202431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000" b="1" dirty="0">
                <a:solidFill>
                  <a:srgbClr val="000000"/>
                </a:solidFill>
                <a:latin typeface="Calibri" panose="020F0502020204030204"/>
              </a:rPr>
              <a:t>Česká republika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10</a:t>
            </a:r>
            <a:r>
              <a:rPr kumimoji="1" lang="en-US" altLang="cs-CZ" sz="1400" b="1" u="sng" dirty="0">
                <a:solidFill>
                  <a:srgbClr val="FF0000"/>
                </a:solidFill>
                <a:latin typeface="Calibri" panose="020F0502020204030204"/>
              </a:rPr>
              <a:t>.</a:t>
            </a:r>
            <a:r>
              <a:rPr kumimoji="1" lang="cs-CZ" altLang="cs-CZ" sz="1400" b="1" u="sng" dirty="0">
                <a:solidFill>
                  <a:srgbClr val="FF0000"/>
                </a:solidFill>
                <a:latin typeface="Calibri" panose="020F0502020204030204"/>
              </a:rPr>
              <a:t> místo v Evropě</a:t>
            </a:r>
          </a:p>
        </p:txBody>
      </p:sp>
      <p:pic>
        <p:nvPicPr>
          <p:cNvPr id="18" name="Obrázek 17">
            <a:extLst>
              <a:ext uri="{FF2B5EF4-FFF2-40B4-BE49-F238E27FC236}">
                <a16:creationId xmlns:a16="http://schemas.microsoft.com/office/drawing/2014/main" id="{84EB3B04-BA86-DEF7-3339-2DE0DD03915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300196" y="3860812"/>
            <a:ext cx="2289932" cy="2137009"/>
          </a:xfrm>
          <a:prstGeom prst="rect">
            <a:avLst/>
          </a:prstGeom>
        </p:spPr>
      </p:pic>
      <p:pic>
        <p:nvPicPr>
          <p:cNvPr id="20" name="Obrázek 19">
            <a:extLst>
              <a:ext uri="{FF2B5EF4-FFF2-40B4-BE49-F238E27FC236}">
                <a16:creationId xmlns:a16="http://schemas.microsoft.com/office/drawing/2014/main" id="{3D254990-AC2B-F5BC-349B-420DA109491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779806" y="2522577"/>
            <a:ext cx="810322" cy="983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132400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C80D4EE2-A7DF-E546-ACD4-2687508CAE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Příčiny úmrtí v roce 2019 v rámci členských zemí </a:t>
            </a:r>
            <a:br>
              <a:rPr lang="cs-CZ" dirty="0"/>
            </a:br>
            <a:r>
              <a:rPr lang="cs-CZ" dirty="0" err="1"/>
              <a:t>European</a:t>
            </a:r>
            <a:r>
              <a:rPr lang="cs-CZ" dirty="0"/>
              <a:t> Society </a:t>
            </a:r>
            <a:r>
              <a:rPr lang="cs-CZ" dirty="0" err="1"/>
              <a:t>of</a:t>
            </a:r>
            <a:r>
              <a:rPr lang="cs-CZ" dirty="0"/>
              <a:t> </a:t>
            </a:r>
            <a:r>
              <a:rPr lang="cs-CZ" dirty="0" err="1"/>
              <a:t>Cardiology</a:t>
            </a:r>
            <a:r>
              <a:rPr lang="cs-CZ" dirty="0"/>
              <a:t> </a:t>
            </a:r>
          </a:p>
        </p:txBody>
      </p:sp>
      <p:pic>
        <p:nvPicPr>
          <p:cNvPr id="3" name="New picture">
            <a:extLst>
              <a:ext uri="{FF2B5EF4-FFF2-40B4-BE49-F238E27FC236}">
                <a16:creationId xmlns:a16="http://schemas.microsoft.com/office/drawing/2014/main" id="{2129A8CC-8C68-DC45-9CCF-446337AB3C48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5641633" y="739165"/>
            <a:ext cx="4936987" cy="5379670"/>
          </a:xfrm>
          <a:prstGeom prst="rect">
            <a:avLst/>
          </a:prstGeom>
        </p:spPr>
      </p:pic>
      <p:sp>
        <p:nvSpPr>
          <p:cNvPr id="4" name="TextovéPole 3">
            <a:extLst>
              <a:ext uri="{FF2B5EF4-FFF2-40B4-BE49-F238E27FC236}">
                <a16:creationId xmlns:a16="http://schemas.microsoft.com/office/drawing/2014/main" id="{39D7FEBE-C0F9-7240-D8BC-970F07F3FAB2}"/>
              </a:ext>
            </a:extLst>
          </p:cNvPr>
          <p:cNvSpPr txBox="1"/>
          <p:nvPr/>
        </p:nvSpPr>
        <p:spPr>
          <a:xfrm>
            <a:off x="198973" y="5953595"/>
            <a:ext cx="400574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eaLnBrk="1" hangingPunct="1">
              <a:spcBef>
                <a:spcPct val="0"/>
              </a:spcBef>
              <a:spcAft>
                <a:spcPts val="600"/>
              </a:spcAft>
              <a:buNone/>
            </a:pPr>
            <a:r>
              <a:rPr lang="en-US" altLang="en-US" sz="1000" i="1" dirty="0" err="1">
                <a:solidFill>
                  <a:srgbClr val="333333"/>
                </a:solidFill>
              </a:rPr>
              <a:t>Eur</a:t>
            </a:r>
            <a:r>
              <a:rPr lang="en-US" altLang="en-US" sz="1000" i="1" dirty="0">
                <a:solidFill>
                  <a:srgbClr val="333333"/>
                </a:solidFill>
              </a:rPr>
              <a:t> Heart J</a:t>
            </a:r>
            <a:r>
              <a:rPr lang="en-US" altLang="en-US" sz="1000" dirty="0">
                <a:solidFill>
                  <a:srgbClr val="333333"/>
                </a:solidFill>
              </a:rPr>
              <a:t>, Volume 43, Issue 8, 21 February 2022, Pages 716–799, </a:t>
            </a:r>
            <a:r>
              <a:rPr lang="en-US" altLang="en-US" sz="1000" dirty="0">
                <a:solidFill>
                  <a:srgbClr val="333333"/>
                </a:solidFill>
                <a:hlinkClick r:id="rId3"/>
              </a:rPr>
              <a:t>https://doi.org/10.1093/eurheartj/ehab892</a:t>
            </a:r>
            <a:endParaRPr lang="en-US" altLang="en-US" sz="1000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794904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FACC5EC-5E85-EDF6-F83B-7A92D88827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6841642" cy="523137"/>
          </a:xfrm>
        </p:spPr>
        <p:txBody>
          <a:bodyPr/>
          <a:lstStyle/>
          <a:p>
            <a:r>
              <a:rPr lang="cs-CZ" dirty="0"/>
              <a:t>Příčiny předčasných úmrtí v roce 2019 v rámci členských zemí </a:t>
            </a:r>
            <a:r>
              <a:rPr lang="cs-CZ" dirty="0" err="1"/>
              <a:t>European</a:t>
            </a:r>
            <a:r>
              <a:rPr lang="cs-CZ" dirty="0"/>
              <a:t> Society </a:t>
            </a:r>
            <a:r>
              <a:rPr lang="cs-CZ" dirty="0" err="1"/>
              <a:t>of</a:t>
            </a:r>
            <a:r>
              <a:rPr lang="cs-CZ" dirty="0"/>
              <a:t> </a:t>
            </a:r>
            <a:r>
              <a:rPr lang="cs-CZ" dirty="0" err="1"/>
              <a:t>Cardiology</a:t>
            </a:r>
            <a:r>
              <a:rPr lang="cs-CZ" dirty="0"/>
              <a:t> </a:t>
            </a:r>
          </a:p>
        </p:txBody>
      </p:sp>
      <p:pic>
        <p:nvPicPr>
          <p:cNvPr id="3" name="New picture">
            <a:extLst>
              <a:ext uri="{FF2B5EF4-FFF2-40B4-BE49-F238E27FC236}">
                <a16:creationId xmlns:a16="http://schemas.microsoft.com/office/drawing/2014/main" id="{D64C07FB-1C4C-6615-6D36-F7ADE5AD0D56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4252291" y="964095"/>
            <a:ext cx="5448300" cy="5242731"/>
          </a:xfrm>
          <a:prstGeom prst="rect">
            <a:avLst/>
          </a:prstGeom>
        </p:spPr>
      </p:pic>
      <p:sp>
        <p:nvSpPr>
          <p:cNvPr id="5" name="TextovéPole 4">
            <a:extLst>
              <a:ext uri="{FF2B5EF4-FFF2-40B4-BE49-F238E27FC236}">
                <a16:creationId xmlns:a16="http://schemas.microsoft.com/office/drawing/2014/main" id="{E0DBA8ED-FB6E-55BE-2060-A5C3655CC39C}"/>
              </a:ext>
            </a:extLst>
          </p:cNvPr>
          <p:cNvSpPr txBox="1"/>
          <p:nvPr/>
        </p:nvSpPr>
        <p:spPr>
          <a:xfrm>
            <a:off x="289465" y="5652828"/>
            <a:ext cx="306674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eaLnBrk="1" hangingPunct="1">
              <a:spcBef>
                <a:spcPct val="0"/>
              </a:spcBef>
              <a:spcAft>
                <a:spcPts val="600"/>
              </a:spcAft>
              <a:buNone/>
            </a:pPr>
            <a:r>
              <a:rPr lang="en-US" altLang="en-US" sz="1000" i="1" dirty="0" err="1">
                <a:solidFill>
                  <a:srgbClr val="333333"/>
                </a:solidFill>
              </a:rPr>
              <a:t>Eur</a:t>
            </a:r>
            <a:r>
              <a:rPr lang="en-US" altLang="en-US" sz="1000" i="1" dirty="0">
                <a:solidFill>
                  <a:srgbClr val="333333"/>
                </a:solidFill>
              </a:rPr>
              <a:t> Heart J</a:t>
            </a:r>
            <a:r>
              <a:rPr lang="en-US" altLang="en-US" sz="1000" dirty="0">
                <a:solidFill>
                  <a:srgbClr val="333333"/>
                </a:solidFill>
              </a:rPr>
              <a:t>, Volume 43, Issue 8, 21 February 2022, Pages 716–799, </a:t>
            </a:r>
            <a:r>
              <a:rPr lang="en-US" altLang="en-US" sz="1000" dirty="0">
                <a:solidFill>
                  <a:srgbClr val="333333"/>
                </a:solidFill>
                <a:hlinkClick r:id="rId3"/>
              </a:rPr>
              <a:t>https://doi.org/10.1093/eurheartj/ehab892</a:t>
            </a:r>
            <a:endParaRPr lang="en-US" altLang="en-US" sz="1000" dirty="0">
              <a:solidFill>
                <a:srgbClr val="333333"/>
              </a:solidFill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8C686D20-88B9-E310-3A23-991297C40990}"/>
              </a:ext>
            </a:extLst>
          </p:cNvPr>
          <p:cNvSpPr txBox="1"/>
          <p:nvPr/>
        </p:nvSpPr>
        <p:spPr>
          <a:xfrm>
            <a:off x="272591" y="1386126"/>
            <a:ext cx="616723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eaLnBrk="1" hangingPunct="1">
              <a:spcBef>
                <a:spcPct val="0"/>
              </a:spcBef>
              <a:spcAft>
                <a:spcPts val="600"/>
              </a:spcAft>
              <a:buNone/>
            </a:pPr>
            <a:r>
              <a:rPr lang="cs-CZ" altLang="en-US" sz="1000" i="1" dirty="0">
                <a:solidFill>
                  <a:srgbClr val="333333"/>
                </a:solidFill>
              </a:rPr>
              <a:t>Před dosažením věku 70 let</a:t>
            </a:r>
            <a:endParaRPr lang="en-US" altLang="en-US" sz="1000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91414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7877" y="4808097"/>
            <a:ext cx="7771191" cy="1050092"/>
          </a:xfrm>
        </p:spPr>
        <p:txBody>
          <a:bodyPr/>
          <a:lstStyle/>
          <a:p>
            <a:r>
              <a:rPr lang="cs-CZ" dirty="0"/>
              <a:t>Populační predikce zátěže kardiovaskulárními onemocněními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6A8E12BA-9E04-5ABD-2786-9DE64578D549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221078067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Projekce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počtu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obyvatel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ČR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F508AED9-CCA2-5744-07BE-D64676FA015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560304"/>
            <a:ext cx="114508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lang="cs-CZ" sz="1400" dirty="0">
                <a:hlinkClick r:id="rId16"/>
              </a:rPr>
              <a:t>Projekce obyvatelstva České republiky - 2023–2100 | ČSÚ (czso.cz)</a:t>
            </a:r>
            <a:r>
              <a:rPr lang="cs-CZ" sz="1400" dirty="0"/>
              <a:t> (</a:t>
            </a:r>
            <a:r>
              <a:rPr lang="cs-CZ" sz="1200" dirty="0"/>
              <a:t>Zveřejněno dne: 30.11.2023)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" name="Zástupný symbol pro obsah 22">
            <a:extLst>
              <a:ext uri="{FF2B5EF4-FFF2-40B4-BE49-F238E27FC236}">
                <a16:creationId xmlns:a16="http://schemas.microsoft.com/office/drawing/2014/main" id="{77187C90-69D8-BEE1-EEAB-D45B6C7DACD6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6915322" y="818174"/>
          <a:ext cx="4860000" cy="16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1" name="Zástupný symbol pro obsah 22">
            <a:extLst>
              <a:ext uri="{FF2B5EF4-FFF2-40B4-BE49-F238E27FC236}">
                <a16:creationId xmlns:a16="http://schemas.microsoft.com/office/drawing/2014/main" id="{AB2BC0A8-593F-F6ED-01F6-1BDA009B16FB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6915322" y="4587500"/>
          <a:ext cx="4860000" cy="16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2" name="Zástupný symbol pro obsah 22">
            <a:extLst>
              <a:ext uri="{FF2B5EF4-FFF2-40B4-BE49-F238E27FC236}">
                <a16:creationId xmlns:a16="http://schemas.microsoft.com/office/drawing/2014/main" id="{B331C78A-0F47-8C0C-1357-CE794F8D24D5}"/>
              </a:ext>
            </a:extLst>
          </p:cNvPr>
          <p:cNvGraphicFramePr>
            <a:graphicFrameLocks/>
          </p:cNvGraphicFramePr>
          <p:nvPr>
            <p:custDataLst>
              <p:tags r:id="rId5"/>
            </p:custDataLst>
          </p:nvPr>
        </p:nvGraphicFramePr>
        <p:xfrm>
          <a:off x="6915322" y="2593012"/>
          <a:ext cx="4860000" cy="162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3" name="TextovéPole 5">
            <a:extLst>
              <a:ext uri="{FF2B5EF4-FFF2-40B4-BE49-F238E27FC236}">
                <a16:creationId xmlns:a16="http://schemas.microsoft.com/office/drawing/2014/main" id="{356DE762-5E9E-6C06-A9BE-27D21189637C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455322" y="4310501"/>
            <a:ext cx="4320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Projekce vývoje počtu člověkoroků </a:t>
            </a:r>
          </a:p>
        </p:txBody>
      </p:sp>
      <p:sp>
        <p:nvSpPr>
          <p:cNvPr id="22" name="TextovéPole 6">
            <a:extLst>
              <a:ext uri="{FF2B5EF4-FFF2-40B4-BE49-F238E27FC236}">
                <a16:creationId xmlns:a16="http://schemas.microsoft.com/office/drawing/2014/main" id="{64CDF3EA-C0C5-2E9F-E605-755516F1F760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7455322" y="611045"/>
            <a:ext cx="4320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Projekce vývoje počtu obyvatel</a:t>
            </a:r>
          </a:p>
        </p:txBody>
      </p:sp>
      <p:sp>
        <p:nvSpPr>
          <p:cNvPr id="23" name="TextovéPole 7">
            <a:extLst>
              <a:ext uri="{FF2B5EF4-FFF2-40B4-BE49-F238E27FC236}">
                <a16:creationId xmlns:a16="http://schemas.microsoft.com/office/drawing/2014/main" id="{19FF9FF5-AA29-5C5F-11A1-73FE46A15B2E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455322" y="2459756"/>
            <a:ext cx="4320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Projekce vývoje průměrného věku obyvatel</a:t>
            </a:r>
          </a:p>
        </p:txBody>
      </p:sp>
      <p:sp>
        <p:nvSpPr>
          <p:cNvPr id="24" name="TextovéPole 8">
            <a:extLst>
              <a:ext uri="{FF2B5EF4-FFF2-40B4-BE49-F238E27FC236}">
                <a16:creationId xmlns:a16="http://schemas.microsoft.com/office/drawing/2014/main" id="{D2BC7420-35A1-7617-A594-028A39735AB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 rot="16200000">
            <a:off x="6439582" y="3062567"/>
            <a:ext cx="13084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Změna průměrného věku (roky)</a:t>
            </a:r>
          </a:p>
        </p:txBody>
      </p:sp>
      <p:sp>
        <p:nvSpPr>
          <p:cNvPr id="25" name="TextovéPole 9">
            <a:extLst>
              <a:ext uri="{FF2B5EF4-FFF2-40B4-BE49-F238E27FC236}">
                <a16:creationId xmlns:a16="http://schemas.microsoft.com/office/drawing/2014/main" id="{91C936DC-7931-5823-E7E1-F2D432AE6209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 rot="16200000">
            <a:off x="6329798" y="1475256"/>
            <a:ext cx="1515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Změna počtu obyvatel </a:t>
            </a:r>
            <a:b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</a:br>
            <a: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v tisících</a:t>
            </a:r>
          </a:p>
        </p:txBody>
      </p:sp>
      <p:sp>
        <p:nvSpPr>
          <p:cNvPr id="26" name="TextovéPole 10">
            <a:extLst>
              <a:ext uri="{FF2B5EF4-FFF2-40B4-BE49-F238E27FC236}">
                <a16:creationId xmlns:a16="http://schemas.microsoft.com/office/drawing/2014/main" id="{EB3AD808-865A-8A70-B4A6-A4006587CB60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 rot="16200000">
            <a:off x="6375686" y="5163395"/>
            <a:ext cx="1417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Počet člověkoroků </a:t>
            </a:r>
            <a:b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</a:br>
            <a:r>
              <a:rPr kumimoji="0" lang="cs-CZ" sz="9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/>
                <a:ea typeface="+mn-ea"/>
                <a:cs typeface="+mn-cs"/>
              </a:rPr>
              <a:t>v tisících</a:t>
            </a:r>
          </a:p>
        </p:txBody>
      </p:sp>
      <p:sp>
        <p:nvSpPr>
          <p:cNvPr id="27" name="TextBox 6">
            <a:extLst>
              <a:ext uri="{FF2B5EF4-FFF2-40B4-BE49-F238E27FC236}">
                <a16:creationId xmlns:a16="http://schemas.microsoft.com/office/drawing/2014/main" id="{69E18E17-40CF-667C-3817-916EB22F0C2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652365" y="1502547"/>
            <a:ext cx="49246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ČSÚ - Projekce obyvatelstva České republiky - 2023 - 2100</a:t>
            </a:r>
          </a:p>
        </p:txBody>
      </p:sp>
      <p:sp>
        <p:nvSpPr>
          <p:cNvPr id="28" name="Obdélník 12">
            <a:extLst>
              <a:ext uri="{FF2B5EF4-FFF2-40B4-BE49-F238E27FC236}">
                <a16:creationId xmlns:a16="http://schemas.microsoft.com/office/drawing/2014/main" id="{639B5261-7DEC-692A-5F59-5566194CE5D7}"/>
              </a:ext>
            </a:extLst>
          </p:cNvPr>
          <p:cNvSpPr/>
          <p:nvPr/>
        </p:nvSpPr>
        <p:spPr bwMode="auto">
          <a:xfrm>
            <a:off x="678639" y="1901937"/>
            <a:ext cx="180000" cy="180000"/>
          </a:xfrm>
          <a:prstGeom prst="rect">
            <a:avLst/>
          </a:prstGeom>
          <a:solidFill>
            <a:srgbClr val="0070C0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bdélník 13">
            <a:extLst>
              <a:ext uri="{FF2B5EF4-FFF2-40B4-BE49-F238E27FC236}">
                <a16:creationId xmlns:a16="http://schemas.microsoft.com/office/drawing/2014/main" id="{16CD6C9B-4C55-659B-0A6B-756E69DF57EF}"/>
              </a:ext>
            </a:extLst>
          </p:cNvPr>
          <p:cNvSpPr/>
          <p:nvPr/>
        </p:nvSpPr>
        <p:spPr bwMode="auto">
          <a:xfrm>
            <a:off x="2286335" y="1909974"/>
            <a:ext cx="180000" cy="180000"/>
          </a:xfrm>
          <a:prstGeom prst="rect">
            <a:avLst/>
          </a:prstGeom>
          <a:solidFill>
            <a:srgbClr val="00B050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bdélník 14">
            <a:extLst>
              <a:ext uri="{FF2B5EF4-FFF2-40B4-BE49-F238E27FC236}">
                <a16:creationId xmlns:a16="http://schemas.microsoft.com/office/drawing/2014/main" id="{B6A7E910-65F4-B8A2-41FB-854BED1DAAB2}"/>
              </a:ext>
            </a:extLst>
          </p:cNvPr>
          <p:cNvSpPr/>
          <p:nvPr/>
        </p:nvSpPr>
        <p:spPr bwMode="auto">
          <a:xfrm>
            <a:off x="3991886" y="1915912"/>
            <a:ext cx="180000" cy="180000"/>
          </a:xfrm>
          <a:prstGeom prst="rect">
            <a:avLst/>
          </a:prstGeom>
          <a:solidFill>
            <a:srgbClr val="C00000"/>
          </a:solidFill>
          <a:ln w="9525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TextovéPole 15">
            <a:extLst>
              <a:ext uri="{FF2B5EF4-FFF2-40B4-BE49-F238E27FC236}">
                <a16:creationId xmlns:a16="http://schemas.microsoft.com/office/drawing/2014/main" id="{9794713F-A229-5262-CC36-EB84014DA9BA}"/>
              </a:ext>
            </a:extLst>
          </p:cNvPr>
          <p:cNvSpPr txBox="1"/>
          <p:nvPr/>
        </p:nvSpPr>
        <p:spPr>
          <a:xfrm>
            <a:off x="899004" y="1823365"/>
            <a:ext cx="98123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Varianta nízká</a:t>
            </a:r>
          </a:p>
        </p:txBody>
      </p:sp>
      <p:sp>
        <p:nvSpPr>
          <p:cNvPr id="32" name="TextovéPole 16">
            <a:extLst>
              <a:ext uri="{FF2B5EF4-FFF2-40B4-BE49-F238E27FC236}">
                <a16:creationId xmlns:a16="http://schemas.microsoft.com/office/drawing/2014/main" id="{9ED15057-E8A0-B4B3-679E-A213C9EF5A9F}"/>
              </a:ext>
            </a:extLst>
          </p:cNvPr>
          <p:cNvSpPr txBox="1"/>
          <p:nvPr/>
        </p:nvSpPr>
        <p:spPr>
          <a:xfrm>
            <a:off x="2484989" y="1832914"/>
            <a:ext cx="11130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Varianta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střední</a:t>
            </a:r>
          </a:p>
        </p:txBody>
      </p:sp>
      <p:sp>
        <p:nvSpPr>
          <p:cNvPr id="33" name="TextovéPole 17">
            <a:extLst>
              <a:ext uri="{FF2B5EF4-FFF2-40B4-BE49-F238E27FC236}">
                <a16:creationId xmlns:a16="http://schemas.microsoft.com/office/drawing/2014/main" id="{2D126E45-EB24-2DA3-06CA-E3AE46478B8A}"/>
              </a:ext>
            </a:extLst>
          </p:cNvPr>
          <p:cNvSpPr txBox="1"/>
          <p:nvPr/>
        </p:nvSpPr>
        <p:spPr>
          <a:xfrm>
            <a:off x="4232140" y="1823365"/>
            <a:ext cx="12106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Varianta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vysoká</a:t>
            </a:r>
          </a:p>
        </p:txBody>
      </p:sp>
      <p:sp>
        <p:nvSpPr>
          <p:cNvPr id="34" name="TextovéPole 18">
            <a:extLst>
              <a:ext uri="{FF2B5EF4-FFF2-40B4-BE49-F238E27FC236}">
                <a16:creationId xmlns:a16="http://schemas.microsoft.com/office/drawing/2014/main" id="{EF353D35-4BDD-7F2C-11B0-357006715D77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652364" y="2736755"/>
            <a:ext cx="5698101" cy="329320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roku 2030 lze dle modelové projekce z roku 2023 očekávat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pokles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počtu obyvatel o cca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79,2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tisíce (0,7 %), v mezních hodnotách pokles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až o 253,7 tisíc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(2,3 %)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nebo naopak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nárůst až o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56,9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tisíc (0,5 %). Dle předpokládaného vývoje počtu a struktury obyvatelstva by se měl zvednout průměrný věk obyvatel o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1,8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roku v rozmezí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2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až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1,6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roku. Zvyšující se průměrný věk je dán především růstem počtu obyvatel ve věku nad 65 let a poklesem počtu dětí 0-14 let. Strukturu obyvatelstva lze charakterizovat také prostřednictvím člověkoroků, tj. násobkem věku obyvatel a jejich početního zastoupení. Ve střední variantě by se měl tento počet zvýšit o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16</a:t>
            </a:r>
            <a:r>
              <a:rPr kumimoji="0" lang="cs-CZ" sz="160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mil. </a:t>
            </a:r>
            <a:r>
              <a:rPr lang="cs-CZ" sz="1600" kern="0" dirty="0">
                <a:solidFill>
                  <a:srgbClr val="292929"/>
                </a:solidFill>
                <a:latin typeface="Calibri" panose="020F0502020204030204"/>
              </a:rPr>
              <a:t>člověkoroků (3,5 %), a to právě vlivem demografického stárnutí navzdory očekávanému mírnému poklesu počtu obyvatel. </a:t>
            </a:r>
            <a:endParaRPr kumimoji="0" lang="cs-CZ" sz="1600" i="0" u="none" strike="noStrike" kern="0" cap="none" spc="0" normalizeH="0" baseline="0" noProof="0" dirty="0">
              <a:ln>
                <a:noFill/>
              </a:ln>
              <a:solidFill>
                <a:srgbClr val="292929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595452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Object 2">
            <a:extLst>
              <a:ext uri="{FF2B5EF4-FFF2-40B4-BE49-F238E27FC236}">
                <a16:creationId xmlns:a16="http://schemas.microsoft.com/office/drawing/2014/main" id="{9A5B7554-63F0-B381-CA1B-80B55F87636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466881" y="2132177"/>
          <a:ext cx="5737225" cy="4032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Věková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struktura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obyvatelstva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její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očekávaný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F508AED9-CCA2-5744-07BE-D64676FA015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Český statistický úřad</a:t>
            </a: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 Box 4">
            <a:extLst>
              <a:ext uri="{FF2B5EF4-FFF2-40B4-BE49-F238E27FC236}">
                <a16:creationId xmlns:a16="http://schemas.microsoft.com/office/drawing/2014/main" id="{3304C94D-3A31-12AA-57D3-D42E2629BF28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16200000">
            <a:off x="-1314799" y="3735797"/>
            <a:ext cx="373310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Podíl </a:t>
            </a:r>
            <a:r>
              <a:rPr kumimoji="1" lang="cs-CZ" altLang="cs-CZ" sz="1600" b="1" kern="0" dirty="0">
                <a:solidFill>
                  <a:prstClr val="black"/>
                </a:solidFill>
              </a:rPr>
              <a:t>osob</a:t>
            </a:r>
            <a:r>
              <a:rPr kumimoji="1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ve věkové kategorii (%)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305C832B-AC16-5238-9B3F-9950FCDA44EB}"/>
              </a:ext>
            </a:extLst>
          </p:cNvPr>
          <p:cNvSpPr txBox="1"/>
          <p:nvPr/>
        </p:nvSpPr>
        <p:spPr>
          <a:xfrm>
            <a:off x="4246463" y="3129623"/>
            <a:ext cx="532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1.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" name="TextovéPole 4">
            <a:extLst>
              <a:ext uri="{FF2B5EF4-FFF2-40B4-BE49-F238E27FC236}">
                <a16:creationId xmlns:a16="http://schemas.microsoft.com/office/drawing/2014/main" id="{1073F0FD-C639-C6A6-4DE5-853C8F83EFD1}"/>
              </a:ext>
            </a:extLst>
          </p:cNvPr>
          <p:cNvSpPr txBox="1"/>
          <p:nvPr/>
        </p:nvSpPr>
        <p:spPr>
          <a:xfrm>
            <a:off x="3402591" y="2309225"/>
            <a:ext cx="4765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2.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7" name="TextovéPole 5">
            <a:extLst>
              <a:ext uri="{FF2B5EF4-FFF2-40B4-BE49-F238E27FC236}">
                <a16:creationId xmlns:a16="http://schemas.microsoft.com/office/drawing/2014/main" id="{D639031D-73FD-634F-E7FE-78202910294A}"/>
              </a:ext>
            </a:extLst>
          </p:cNvPr>
          <p:cNvSpPr txBox="1"/>
          <p:nvPr/>
        </p:nvSpPr>
        <p:spPr>
          <a:xfrm>
            <a:off x="2054646" y="4075700"/>
            <a:ext cx="6183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3.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8" name="Obdélník 6">
            <a:extLst>
              <a:ext uri="{FF2B5EF4-FFF2-40B4-BE49-F238E27FC236}">
                <a16:creationId xmlns:a16="http://schemas.microsoft.com/office/drawing/2014/main" id="{D21BA86F-ECBB-AB93-93C8-FBBABA8F1107}"/>
              </a:ext>
            </a:extLst>
          </p:cNvPr>
          <p:cNvSpPr/>
          <p:nvPr/>
        </p:nvSpPr>
        <p:spPr>
          <a:xfrm>
            <a:off x="7525469" y="3270771"/>
            <a:ext cx="4034074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15 let očekávatelný nárůst nemocnosti v souvislosti s chorobami vyššího věku a seniorů.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 20 – 25 let prudký nárůst nemocnosti v souvislosti s chorobami vyššího věku          a seniorů</a:t>
            </a: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Nižší zastoupení mladších věkových skupin jako riziko poklesu porodnosti            v následujících 10 – 15 letech. </a:t>
            </a:r>
          </a:p>
        </p:txBody>
      </p:sp>
      <p:sp>
        <p:nvSpPr>
          <p:cNvPr id="10" name="TextovéPole 7">
            <a:extLst>
              <a:ext uri="{FF2B5EF4-FFF2-40B4-BE49-F238E27FC236}">
                <a16:creationId xmlns:a16="http://schemas.microsoft.com/office/drawing/2014/main" id="{BBC3D188-1B8C-B22A-9CB2-37021503DBD5}"/>
              </a:ext>
            </a:extLst>
          </p:cNvPr>
          <p:cNvSpPr txBox="1"/>
          <p:nvPr/>
        </p:nvSpPr>
        <p:spPr>
          <a:xfrm>
            <a:off x="7133140" y="3314289"/>
            <a:ext cx="532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1.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14" name="TextovéPole 8">
            <a:extLst>
              <a:ext uri="{FF2B5EF4-FFF2-40B4-BE49-F238E27FC236}">
                <a16:creationId xmlns:a16="http://schemas.microsoft.com/office/drawing/2014/main" id="{B9E05DDC-B1F7-011D-6771-E99FCFE4EB5D}"/>
              </a:ext>
            </a:extLst>
          </p:cNvPr>
          <p:cNvSpPr txBox="1"/>
          <p:nvPr/>
        </p:nvSpPr>
        <p:spPr>
          <a:xfrm>
            <a:off x="7177016" y="4445032"/>
            <a:ext cx="532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2.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15" name="TextovéPole 9">
            <a:extLst>
              <a:ext uri="{FF2B5EF4-FFF2-40B4-BE49-F238E27FC236}">
                <a16:creationId xmlns:a16="http://schemas.microsoft.com/office/drawing/2014/main" id="{7EDB3366-CCE5-A827-3C07-AA5DE0EB4044}"/>
              </a:ext>
            </a:extLst>
          </p:cNvPr>
          <p:cNvSpPr txBox="1"/>
          <p:nvPr/>
        </p:nvSpPr>
        <p:spPr>
          <a:xfrm>
            <a:off x="7187315" y="5517345"/>
            <a:ext cx="5324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3.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16" name="TextBox 6">
            <a:extLst>
              <a:ext uri="{FF2B5EF4-FFF2-40B4-BE49-F238E27FC236}">
                <a16:creationId xmlns:a16="http://schemas.microsoft.com/office/drawing/2014/main" id="{85ACE073-AB6B-4A0E-B378-3F15A1EB357B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419752" y="6103509"/>
            <a:ext cx="2291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Český statistický úřad</a:t>
            </a:r>
            <a:endParaRPr kumimoji="0" lang="cs-CZ" sz="1400" b="0" i="1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7">
            <a:extLst>
              <a:ext uri="{FF2B5EF4-FFF2-40B4-BE49-F238E27FC236}">
                <a16:creationId xmlns:a16="http://schemas.microsoft.com/office/drawing/2014/main" id="{679521A5-AAAF-1A1F-1FD9-4D59346A497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217549" y="783625"/>
            <a:ext cx="4801387" cy="239650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Relativní struktura obyvatelstva viditelně ukazuje tři zásadní věkové třídy, jejichž další posun v čase bude mít významný dopad na zdravotnický systém. Jde o velmi četnou třídu obyvatel ve věku 40 – 50 let a zejména ve věku 30 – 40 let. Tyto populační kategorie zestárnou do věku 60 let a více v následujících 15, resp. 20 – 25 letech, a nevyhnutelně významně znásobí potřebu zdravotně sociálních služeb. Velmi podstatný je i propad počtu obyvatel ve věku 10 – 25 let, který společně s odkládáním věku matky při prvním dítěti vytváří demografické riziko nedostatku osob v produktivním věku v následujících 15 – 30 letech. </a:t>
            </a:r>
          </a:p>
        </p:txBody>
      </p:sp>
      <p:sp>
        <p:nvSpPr>
          <p:cNvPr id="18" name="Šipka doprava 11">
            <a:extLst>
              <a:ext uri="{FF2B5EF4-FFF2-40B4-BE49-F238E27FC236}">
                <a16:creationId xmlns:a16="http://schemas.microsoft.com/office/drawing/2014/main" id="{57F5C723-0109-556C-8A0B-C23A26DF5814}"/>
              </a:ext>
            </a:extLst>
          </p:cNvPr>
          <p:cNvSpPr/>
          <p:nvPr/>
        </p:nvSpPr>
        <p:spPr>
          <a:xfrm>
            <a:off x="4690370" y="3255380"/>
            <a:ext cx="682906" cy="173620"/>
          </a:xfrm>
          <a:prstGeom prst="rightArrow">
            <a:avLst/>
          </a:prstGeom>
          <a:solidFill>
            <a:srgbClr val="4472C4"/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Šipka doprava 22">
            <a:extLst>
              <a:ext uri="{FF2B5EF4-FFF2-40B4-BE49-F238E27FC236}">
                <a16:creationId xmlns:a16="http://schemas.microsoft.com/office/drawing/2014/main" id="{A01D1AAC-68CB-DF8E-C7A0-20B0B9B07E88}"/>
              </a:ext>
            </a:extLst>
          </p:cNvPr>
          <p:cNvSpPr/>
          <p:nvPr/>
        </p:nvSpPr>
        <p:spPr>
          <a:xfrm>
            <a:off x="3784264" y="2404037"/>
            <a:ext cx="1270975" cy="179708"/>
          </a:xfrm>
          <a:prstGeom prst="rightArrow">
            <a:avLst/>
          </a:prstGeom>
          <a:solidFill>
            <a:srgbClr val="4472C4"/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9109A730-6A97-EEA8-E47D-FDBC9378B70C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265087" y="1893089"/>
            <a:ext cx="392862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"/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Struktura obyvatel ČR k</a:t>
            </a:r>
            <a:r>
              <a:rPr lang="en-US" sz="1600" b="1" i="0" u="none" strike="noStrike" dirty="0">
                <a:effectLst/>
                <a:latin typeface="Arial" panose="020B0604020202020204" pitchFamily="34" charset="0"/>
              </a:rPr>
              <a:t> </a:t>
            </a:r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3</a:t>
            </a:r>
            <a:r>
              <a:rPr lang="en-US" sz="1600" b="1" i="0" u="none" strike="noStrike" dirty="0">
                <a:effectLst/>
                <a:latin typeface="Arial" panose="020B0604020202020204" pitchFamily="34" charset="0"/>
              </a:rPr>
              <a:t>1.</a:t>
            </a:r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 </a:t>
            </a:r>
            <a:r>
              <a:rPr lang="en-US" sz="1600" b="1" i="0" u="none" strike="noStrike" dirty="0">
                <a:effectLst/>
                <a:latin typeface="Arial" panose="020B0604020202020204" pitchFamily="34" charset="0"/>
              </a:rPr>
              <a:t>1</a:t>
            </a:r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2</a:t>
            </a:r>
            <a:r>
              <a:rPr lang="en-US" sz="1600" b="1" i="0" u="none" strike="noStrike" dirty="0">
                <a:effectLst/>
                <a:latin typeface="Arial" panose="020B0604020202020204" pitchFamily="34" charset="0"/>
              </a:rPr>
              <a:t>.</a:t>
            </a:r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 </a:t>
            </a:r>
            <a:r>
              <a:rPr lang="en-US" sz="1600" b="1" i="0" u="none" strike="noStrike" dirty="0">
                <a:effectLst/>
                <a:latin typeface="Arial" panose="020B0604020202020204" pitchFamily="34" charset="0"/>
              </a:rPr>
              <a:t>202</a:t>
            </a:r>
            <a:r>
              <a:rPr lang="cs-CZ" sz="1600" b="1" i="0" u="none" strike="noStrike" dirty="0">
                <a:effectLst/>
                <a:latin typeface="Arial" panose="020B0604020202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57267276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Demografické stárnutí populace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D7144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F508AED9-CCA2-5744-07BE-D64676FA0158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2591" y="560304"/>
            <a:ext cx="114508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lang="cs-CZ" sz="1400" dirty="0">
                <a:hlinkClick r:id="rId7"/>
              </a:rPr>
              <a:t>Projekce obyvatelstva České republiky - 2023–2100 | ČSÚ (czso.cz)</a:t>
            </a:r>
            <a:r>
              <a:rPr lang="cs-CZ" sz="1400" dirty="0"/>
              <a:t> (</a:t>
            </a:r>
            <a:r>
              <a:rPr lang="cs-CZ" sz="1200" dirty="0"/>
              <a:t>Zveřejněno dne: 30.11.2023)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9" name="Tabulka 3">
            <a:extLst>
              <a:ext uri="{FF2B5EF4-FFF2-40B4-BE49-F238E27FC236}">
                <a16:creationId xmlns:a16="http://schemas.microsoft.com/office/drawing/2014/main" id="{3DC9F331-8F88-0D95-48FB-5C817ACDD2C1}"/>
              </a:ext>
            </a:extLst>
          </p:cNvPr>
          <p:cNvGraphicFramePr>
            <a:graphicFrameLocks noGrp="1"/>
          </p:cNvGraphicFramePr>
          <p:nvPr/>
        </p:nvGraphicFramePr>
        <p:xfrm>
          <a:off x="773559" y="1425997"/>
          <a:ext cx="9383662" cy="1965235"/>
        </p:xfrm>
        <a:graphic>
          <a:graphicData uri="http://schemas.openxmlformats.org/drawingml/2006/table">
            <a:tbl>
              <a:tblPr/>
              <a:tblGrid>
                <a:gridCol w="2457794">
                  <a:extLst>
                    <a:ext uri="{9D8B030D-6E8A-4147-A177-3AD203B41FA5}">
                      <a16:colId xmlns:a16="http://schemas.microsoft.com/office/drawing/2014/main" val="2374717128"/>
                    </a:ext>
                  </a:extLst>
                </a:gridCol>
                <a:gridCol w="2006963">
                  <a:extLst>
                    <a:ext uri="{9D8B030D-6E8A-4147-A177-3AD203B41FA5}">
                      <a16:colId xmlns:a16="http://schemas.microsoft.com/office/drawing/2014/main" val="1440767859"/>
                    </a:ext>
                  </a:extLst>
                </a:gridCol>
                <a:gridCol w="1704582">
                  <a:extLst>
                    <a:ext uri="{9D8B030D-6E8A-4147-A177-3AD203B41FA5}">
                      <a16:colId xmlns:a16="http://schemas.microsoft.com/office/drawing/2014/main" val="1467228972"/>
                    </a:ext>
                  </a:extLst>
                </a:gridCol>
                <a:gridCol w="1624175">
                  <a:extLst>
                    <a:ext uri="{9D8B030D-6E8A-4147-A177-3AD203B41FA5}">
                      <a16:colId xmlns:a16="http://schemas.microsoft.com/office/drawing/2014/main" val="3609233874"/>
                    </a:ext>
                  </a:extLst>
                </a:gridCol>
                <a:gridCol w="1590148">
                  <a:extLst>
                    <a:ext uri="{9D8B030D-6E8A-4147-A177-3AD203B41FA5}">
                      <a16:colId xmlns:a16="http://schemas.microsoft.com/office/drawing/2014/main" val="496218474"/>
                    </a:ext>
                  </a:extLst>
                </a:gridCol>
              </a:tblGrid>
              <a:tr h="46313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Projekce obyvatel ČR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3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2030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2040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1.</a:t>
                      </a: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2050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Text" lastClr="0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947599"/>
                  </a:ext>
                </a:extLst>
              </a:tr>
              <a:tr h="5417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r" fontAlgn="t"/>
                      <a:r>
                        <a:rPr lang="cs-CZ" sz="14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Obyvatelé ve věku 65+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2 237 322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2 372 940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2 682 875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3 073 347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288812"/>
                  </a:ext>
                </a:extLst>
              </a:tr>
              <a:tr h="5417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Obyvatelé ve věku 75+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987 717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1 223 509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1 363 039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1 591 189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4939282"/>
                  </a:ext>
                </a:extLst>
              </a:tr>
              <a:tr h="41862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Obyvatelé ve věku 85+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204 337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286 711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469 580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510 185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8565705"/>
                  </a:ext>
                </a:extLst>
              </a:tr>
            </a:tbl>
          </a:graphicData>
        </a:graphic>
      </p:graphicFrame>
      <p:sp>
        <p:nvSpPr>
          <p:cNvPr id="11" name="TextBox 7">
            <a:extLst>
              <a:ext uri="{FF2B5EF4-FFF2-40B4-BE49-F238E27FC236}">
                <a16:creationId xmlns:a16="http://schemas.microsoft.com/office/drawing/2014/main" id="{15DD701D-7321-F99B-3034-679C120E8A39}"/>
              </a:ext>
            </a:extLst>
          </p:cNvPr>
          <p:cNvSpPr txBox="1"/>
          <p:nvPr/>
        </p:nvSpPr>
        <p:spPr>
          <a:xfrm>
            <a:off x="1068168" y="4231674"/>
            <a:ext cx="1871384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podílu  seniorů ve věku 65+ </a:t>
            </a:r>
          </a:p>
        </p:txBody>
      </p:sp>
      <p:graphicFrame>
        <p:nvGraphicFramePr>
          <p:cNvPr id="12" name="Graf 5">
            <a:extLst>
              <a:ext uri="{FF2B5EF4-FFF2-40B4-BE49-F238E27FC236}">
                <a16:creationId xmlns:a16="http://schemas.microsoft.com/office/drawing/2014/main" id="{619EABAC-A261-A964-57C7-D5FA43AC3150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2939553" y="3913685"/>
          <a:ext cx="4375648" cy="22314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" name="TextBox 7">
            <a:extLst>
              <a:ext uri="{FF2B5EF4-FFF2-40B4-BE49-F238E27FC236}">
                <a16:creationId xmlns:a16="http://schemas.microsoft.com/office/drawing/2014/main" id="{A6D3D159-2F30-9392-1A5E-9AF74311C5B6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7707945" y="4121118"/>
            <a:ext cx="3855340" cy="145089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nemocnosti české populace, včetně kardiologické zátěže, bude                  v následujících letech determinován velmi rychlých demografickým stárnutím. </a:t>
            </a:r>
          </a:p>
        </p:txBody>
      </p:sp>
    </p:spTree>
    <p:extLst>
      <p:ext uri="{BB962C8B-B14F-4D97-AF65-F5344CB8AC3E}">
        <p14:creationId xmlns:p14="http://schemas.microsoft.com/office/powerpoint/2010/main" val="41044778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ED9EED-C510-948F-FACE-65C7A1D431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Demografické stárnutí populace</a:t>
            </a:r>
            <a:endParaRPr lang="cs-CZ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F866048-F541-0327-073D-E3314FE14641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319916" y="1204792"/>
            <a:ext cx="5570102" cy="339420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Stárnutí populace ČR a projekce indexu závislosti</a:t>
            </a:r>
          </a:p>
        </p:txBody>
      </p:sp>
      <p:sp>
        <p:nvSpPr>
          <p:cNvPr id="4" name="TextBox 7">
            <a:extLst>
              <a:ext uri="{FF2B5EF4-FFF2-40B4-BE49-F238E27FC236}">
                <a16:creationId xmlns:a16="http://schemas.microsoft.com/office/drawing/2014/main" id="{3354B75D-83A5-0705-4472-F590BE52EFE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266156" y="1046734"/>
            <a:ext cx="3855340" cy="494657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Index závislosti seniorů „</a:t>
            </a:r>
            <a:r>
              <a:rPr kumimoji="0" lang="cs-CZ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Old-age</a:t>
            </a: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dependency</a:t>
            </a: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ratio“ je kalkulován jako počet osob v post-produktivním věku (65 let a více) připadajících na 100 osob produktivního věku (15-64 let). </a:t>
            </a: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Index závislosti významně narůstá a do roku 2050 dosáhne průměrné hodnoty nad 50.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Aktuální hodnoty indexu závislosti            a zejména projekce do dalších let ukazují, že je třeba očekávat nárůst nemocnosti při poklesu počtu ekonomicky aktivního obyvatelstva. Dojde také k výraznému zatížení ekonomicky aktivní populace péčí                  o stárnoucí rodinné příslušníky. </a:t>
            </a: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8FF67F67-F3B1-CBD1-DD4A-3DBF0AE7E5A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69772" y="1660526"/>
          <a:ext cx="7747001" cy="2699737"/>
        </p:xfrm>
        <a:graphic>
          <a:graphicData uri="http://schemas.openxmlformats.org/drawingml/2006/table">
            <a:tbl>
              <a:tblPr/>
              <a:tblGrid>
                <a:gridCol w="1014601">
                  <a:extLst>
                    <a:ext uri="{9D8B030D-6E8A-4147-A177-3AD203B41FA5}">
                      <a16:colId xmlns:a16="http://schemas.microsoft.com/office/drawing/2014/main" val="2279264189"/>
                    </a:ext>
                  </a:extLst>
                </a:gridCol>
                <a:gridCol w="1346480">
                  <a:extLst>
                    <a:ext uri="{9D8B030D-6E8A-4147-A177-3AD203B41FA5}">
                      <a16:colId xmlns:a16="http://schemas.microsoft.com/office/drawing/2014/main" val="4123358170"/>
                    </a:ext>
                  </a:extLst>
                </a:gridCol>
                <a:gridCol w="1346480">
                  <a:extLst>
                    <a:ext uri="{9D8B030D-6E8A-4147-A177-3AD203B41FA5}">
                      <a16:colId xmlns:a16="http://schemas.microsoft.com/office/drawing/2014/main" val="4147527094"/>
                    </a:ext>
                  </a:extLst>
                </a:gridCol>
                <a:gridCol w="1346480">
                  <a:extLst>
                    <a:ext uri="{9D8B030D-6E8A-4147-A177-3AD203B41FA5}">
                      <a16:colId xmlns:a16="http://schemas.microsoft.com/office/drawing/2014/main" val="3151051356"/>
                    </a:ext>
                  </a:extLst>
                </a:gridCol>
                <a:gridCol w="1346480">
                  <a:extLst>
                    <a:ext uri="{9D8B030D-6E8A-4147-A177-3AD203B41FA5}">
                      <a16:colId xmlns:a16="http://schemas.microsoft.com/office/drawing/2014/main" val="4227443234"/>
                    </a:ext>
                  </a:extLst>
                </a:gridCol>
                <a:gridCol w="1346480">
                  <a:extLst>
                    <a:ext uri="{9D8B030D-6E8A-4147-A177-3AD203B41FA5}">
                      <a16:colId xmlns:a16="http://schemas.microsoft.com/office/drawing/2014/main" val="2635176222"/>
                    </a:ext>
                  </a:extLst>
                </a:gridCol>
              </a:tblGrid>
              <a:tr h="5334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Podíl obyvatel ve věku: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k 1. 1. 2010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k 1. 1. 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k 1. 1. 2030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k 1. 1. 2040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4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k 1. 1. 2050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0404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172973"/>
                  </a:ext>
                </a:extLst>
              </a:tr>
              <a:tr h="3629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0-14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16,0%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14,3%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12,4%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662000"/>
                  </a:ext>
                </a:extLst>
              </a:tr>
              <a:tr h="41555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 až 64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70,6%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64,1%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63,6%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62,5%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58,1%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8162275"/>
                  </a:ext>
                </a:extLst>
              </a:tr>
              <a:tr h="43914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65 let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15,2%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19,9%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22,1%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25,0%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28,7%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166596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 rtl="0" fontAlgn="b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Index závislosti </a:t>
                      </a:r>
                      <a:b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cs-CZ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21,6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31,1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34,7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40,0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b"/>
                      <a:r>
                        <a:rPr lang="cs-CZ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49,5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921885"/>
                  </a:ext>
                </a:extLst>
              </a:tr>
            </a:tbl>
          </a:graphicData>
        </a:graphic>
      </p:graphicFrame>
      <p:sp>
        <p:nvSpPr>
          <p:cNvPr id="6" name="Šipka: zahnutá nahoru 5">
            <a:extLst>
              <a:ext uri="{FF2B5EF4-FFF2-40B4-BE49-F238E27FC236}">
                <a16:creationId xmlns:a16="http://schemas.microsoft.com/office/drawing/2014/main" id="{AEF08387-44DD-1F81-2299-771BDCD3BB41}"/>
              </a:ext>
            </a:extLst>
          </p:cNvPr>
          <p:cNvSpPr/>
          <p:nvPr/>
        </p:nvSpPr>
        <p:spPr>
          <a:xfrm>
            <a:off x="3292213" y="4401715"/>
            <a:ext cx="1494060" cy="551892"/>
          </a:xfrm>
          <a:prstGeom prst="curvedUpArrow">
            <a:avLst/>
          </a:prstGeom>
          <a:solidFill>
            <a:srgbClr val="4472C4"/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Šipka: zahnutá nahoru 6">
            <a:extLst>
              <a:ext uri="{FF2B5EF4-FFF2-40B4-BE49-F238E27FC236}">
                <a16:creationId xmlns:a16="http://schemas.microsoft.com/office/drawing/2014/main" id="{2F514894-C552-B0DF-83B4-09D596AA3BA7}"/>
              </a:ext>
            </a:extLst>
          </p:cNvPr>
          <p:cNvSpPr/>
          <p:nvPr/>
        </p:nvSpPr>
        <p:spPr>
          <a:xfrm>
            <a:off x="4860964" y="4401715"/>
            <a:ext cx="1494060" cy="551892"/>
          </a:xfrm>
          <a:prstGeom prst="curvedUpArrow">
            <a:avLst/>
          </a:prstGeom>
          <a:solidFill>
            <a:srgbClr val="4472C4"/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C707832F-795A-701B-FEDC-CF82C52CA4FF}"/>
              </a:ext>
            </a:extLst>
          </p:cNvPr>
          <p:cNvSpPr txBox="1"/>
          <p:nvPr/>
        </p:nvSpPr>
        <p:spPr>
          <a:xfrm>
            <a:off x="784150" y="5223865"/>
            <a:ext cx="724873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seniorů ve věku 65+ na 100 osob v produktivním věku (15 – 64 let) se v období 2010 -&gt; 2040 téměř zdvojnásobí </a:t>
            </a:r>
            <a:endParaRPr kumimoji="0" lang="en-US" sz="22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ovéPole 4">
            <a:extLst>
              <a:ext uri="{FF2B5EF4-FFF2-40B4-BE49-F238E27FC236}">
                <a16:creationId xmlns:a16="http://schemas.microsoft.com/office/drawing/2014/main" id="{ADE59AE1-B8F8-1B6C-BCFB-DEC225A11D24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72591" y="560304"/>
            <a:ext cx="114508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lang="cs-CZ" sz="1400" dirty="0">
                <a:hlinkClick r:id="rId7"/>
              </a:rPr>
              <a:t>Projekce obyvatelstva České republiky - 2023–2100 | ČSÚ (czso.cz)</a:t>
            </a:r>
            <a:r>
              <a:rPr lang="cs-CZ" sz="1400" dirty="0"/>
              <a:t> (</a:t>
            </a:r>
            <a:r>
              <a:rPr lang="cs-CZ" sz="1200" dirty="0"/>
              <a:t>Zveřejněno dne: 30.11.2023)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062681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E2239294-4450-5C39-D1C2-2F63D0188C05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noProof="0" dirty="0"/>
              <a:t>Dlouhodobá predikce srdečního selhání: incidence</a:t>
            </a:r>
            <a:endParaRPr lang="cs-CZ" dirty="0"/>
          </a:p>
        </p:txBody>
      </p:sp>
      <p:graphicFrame>
        <p:nvGraphicFramePr>
          <p:cNvPr id="2" name="Object 3">
            <a:extLst>
              <a:ext uri="{FF2B5EF4-FFF2-40B4-BE49-F238E27FC236}">
                <a16:creationId xmlns:a16="http://schemas.microsoft.com/office/drawing/2014/main" id="{89CC66DD-D44A-A357-6E34-82233491A9C1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246111" y="2810578"/>
          <a:ext cx="8598951" cy="36896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" name="TextovéPole 4">
            <a:extLst>
              <a:ext uri="{FF2B5EF4-FFF2-40B4-BE49-F238E27FC236}">
                <a16:creationId xmlns:a16="http://schemas.microsoft.com/office/drawing/2014/main" id="{B25C0CB0-E64A-6803-D06F-14370729B12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2010–2023; Český statistický úřad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– </a:t>
            </a:r>
            <a:r>
              <a:rPr lang="cs-CZ" sz="1400" b="0" i="0" dirty="0">
                <a:effectLst/>
              </a:rPr>
              <a:t>Projekce obyvatelstva České republiky 2023–2100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6F257F64-2F8D-CCF7-C492-B75E4E4AC55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891761" y="2879778"/>
            <a:ext cx="3018960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</a:t>
            </a:r>
            <a:r>
              <a:rPr kumimoji="0" lang="en-US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 bylo v ČR nově </a:t>
            </a:r>
            <a:r>
              <a:rPr kumimoji="0" lang="en-US" altLang="cs-CZ" sz="14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identifikov</a:t>
            </a:r>
            <a:r>
              <a:rPr kumimoji="0" lang="cs-CZ" altLang="cs-CZ" sz="14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áno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téměř </a:t>
            </a:r>
            <a:r>
              <a:rPr lang="cs-CZ" sz="1400" b="1" kern="0" dirty="0">
                <a:solidFill>
                  <a:prstClr val="black"/>
                </a:solidFill>
                <a:latin typeface="Calibri" panose="020F0502020204030204"/>
              </a:rPr>
              <a:t>52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tisíc pacientů se srdečním selháním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Vzhledem </a:t>
            </a:r>
            <a:r>
              <a:rPr lang="cs-CZ" altLang="cs-CZ" sz="1400" b="1" kern="0" dirty="0">
                <a:solidFill>
                  <a:prstClr val="black"/>
                </a:solidFill>
                <a:latin typeface="Calibri" panose="020F0502020204030204"/>
              </a:rPr>
              <a:t>k 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demografickému vývoji české populace je pro další období nutné kalkulovat s podstatným nárůstem nových případů srdečního selhání.</a:t>
            </a:r>
          </a:p>
          <a:p>
            <a:pPr>
              <a:spcBef>
                <a:spcPct val="0"/>
              </a:spcBef>
              <a:defRPr/>
            </a:pPr>
            <a:endParaRPr lang="cs-CZ" altLang="cs-CZ" sz="1400" b="1" kern="0" dirty="0">
              <a:solidFill>
                <a:prstClr val="black"/>
              </a:solidFill>
              <a:latin typeface="Calibri" panose="020F0502020204030204"/>
            </a:endParaRPr>
          </a:p>
          <a:p>
            <a:pPr>
              <a:spcBef>
                <a:spcPct val="0"/>
              </a:spcBef>
              <a:defRPr/>
            </a:pP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2020 došlo k zřetelnému poklesu počtu nově diagnostikovaných </a:t>
            </a:r>
            <a:r>
              <a:rPr kumimoji="0" lang="en-US" altLang="cs-CZ" sz="14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ů se srdečním selháním v důsledku epidemie COVID-19, nicméně již </a:t>
            </a:r>
            <a:r>
              <a:rPr lang="cs-CZ" altLang="cs-CZ" sz="1400" b="1" kern="0" dirty="0">
                <a:solidFill>
                  <a:prstClr val="black"/>
                </a:solidFill>
                <a:latin typeface="Calibri" panose="020F0502020204030204"/>
              </a:rPr>
              <a:t>v 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roce 2021 lze pozorovat návrat k trendu předchozího období.</a:t>
            </a:r>
          </a:p>
          <a:p>
            <a:pPr>
              <a:spcBef>
                <a:spcPct val="0"/>
              </a:spcBef>
              <a:defRPr/>
            </a:pPr>
            <a:endParaRPr kumimoji="0" lang="cs-CZ" altLang="cs-CZ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FDAA87A2-04B2-3DE9-DD95-80BC2B27A85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784078542"/>
              </p:ext>
            </p:extLst>
          </p:nvPr>
        </p:nvGraphicFramePr>
        <p:xfrm>
          <a:off x="246111" y="1017764"/>
          <a:ext cx="11448000" cy="1085850"/>
        </p:xfrm>
        <a:graphic>
          <a:graphicData uri="http://schemas.openxmlformats.org/drawingml/2006/table">
            <a:tbl>
              <a:tblPr firstRow="1" bandRow="1"/>
              <a:tblGrid>
                <a:gridCol w="14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3987832654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17948678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426771384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98660654"/>
                    </a:ext>
                  </a:extLst>
                </a:gridCol>
              </a:tblGrid>
              <a:tr h="181457">
                <a:tc rowSpan="2">
                  <a:txBody>
                    <a:bodyPr/>
                    <a:lstStyle/>
                    <a:p>
                      <a:pPr algn="ctr"/>
                      <a:endParaRPr lang="cs-CZ" sz="140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 Pozorovaná incidence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noProof="0" dirty="0">
                          <a:solidFill>
                            <a:schemeClr val="tx1"/>
                          </a:solidFill>
                        </a:rPr>
                        <a:t>Predikovaná incidence</a:t>
                      </a:r>
                      <a:br>
                        <a:rPr lang="cs-CZ" sz="1400" noProof="0" dirty="0">
                          <a:solidFill>
                            <a:schemeClr val="tx1"/>
                          </a:solidFill>
                        </a:rPr>
                      </a:br>
                      <a:r>
                        <a:rPr lang="cs-CZ" sz="1400" b="0" baseline="0" noProof="0" dirty="0">
                          <a:solidFill>
                            <a:schemeClr val="tx1"/>
                          </a:solidFill>
                        </a:rPr>
                        <a:t>(dle střední projekce, v závorce rozsah dle nízké a vysoké projekce obyvatelstva)</a:t>
                      </a:r>
                      <a:endParaRPr lang="cs-CZ" sz="1400" b="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216000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2035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2040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rgbClr val="D71440"/>
                          </a:solidFill>
                          <a:effectLst/>
                        </a:rPr>
                        <a:t>Incidence srdečního selhání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49 457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50 028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51 701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54 628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(54 455–54 725)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61 317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(60 499–61 750)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67 145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(65 376–68 062)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72 477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(69 553–74 002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762442"/>
                  </a:ext>
                </a:extLst>
              </a:tr>
            </a:tbl>
          </a:graphicData>
        </a:graphic>
      </p:graphicFrame>
      <p:grpSp>
        <p:nvGrpSpPr>
          <p:cNvPr id="6" name="Skupina 5">
            <a:extLst>
              <a:ext uri="{FF2B5EF4-FFF2-40B4-BE49-F238E27FC236}">
                <a16:creationId xmlns:a16="http://schemas.microsoft.com/office/drawing/2014/main" id="{381442CF-500A-51D3-0A5E-181A5B15A153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477499" y="2195941"/>
            <a:ext cx="10353090" cy="676758"/>
            <a:chOff x="10341033" y="4929447"/>
            <a:chExt cx="10353090" cy="676758"/>
          </a:xfrm>
        </p:grpSpPr>
        <p:grpSp>
          <p:nvGrpSpPr>
            <p:cNvPr id="11" name="Skupina 10">
              <a:extLst>
                <a:ext uri="{FF2B5EF4-FFF2-40B4-BE49-F238E27FC236}">
                  <a16:creationId xmlns:a16="http://schemas.microsoft.com/office/drawing/2014/main" id="{B62AF0D8-D265-953B-F91D-B15F78FFE104}"/>
                </a:ext>
              </a:extLst>
            </p:cNvPr>
            <p:cNvGrpSpPr/>
            <p:nvPr/>
          </p:nvGrpSpPr>
          <p:grpSpPr>
            <a:xfrm>
              <a:off x="10341033" y="5040285"/>
              <a:ext cx="227213" cy="274844"/>
              <a:chOff x="10341033" y="5040285"/>
              <a:chExt cx="227213" cy="274844"/>
            </a:xfrm>
          </p:grpSpPr>
          <p:sp>
            <p:nvSpPr>
              <p:cNvPr id="18" name="Ovál 17">
                <a:extLst>
                  <a:ext uri="{FF2B5EF4-FFF2-40B4-BE49-F238E27FC236}">
                    <a16:creationId xmlns:a16="http://schemas.microsoft.com/office/drawing/2014/main" id="{094AACF0-BA24-A702-529F-FFEB746A9984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10423520" y="5243129"/>
                <a:ext cx="72000" cy="72000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Ovál 18">
                <a:extLst>
                  <a:ext uri="{FF2B5EF4-FFF2-40B4-BE49-F238E27FC236}">
                    <a16:creationId xmlns:a16="http://schemas.microsoft.com/office/drawing/2014/main" id="{372CB8CD-7DFC-094D-7F22-40C996AE5356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10422813" y="5040285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1" name="Přímá spojnice 20">
                <a:extLst>
                  <a:ext uri="{FF2B5EF4-FFF2-40B4-BE49-F238E27FC236}">
                    <a16:creationId xmlns:a16="http://schemas.microsoft.com/office/drawing/2014/main" id="{062F247B-B192-A892-DE4B-79FB64CD58B1}"/>
                  </a:ext>
                </a:extLst>
              </p:cNvPr>
              <p:cNvCxnSpPr/>
              <p:nvPr>
                <p:custDataLst>
                  <p:tags r:id="rId11"/>
                </p:custDataLst>
              </p:nvPr>
            </p:nvCxnSpPr>
            <p:spPr>
              <a:xfrm>
                <a:off x="10341033" y="5274248"/>
                <a:ext cx="227213" cy="0"/>
              </a:xfrm>
              <a:prstGeom prst="line">
                <a:avLst/>
              </a:prstGeom>
              <a:ln w="19050">
                <a:solidFill>
                  <a:srgbClr val="D7144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ovéPole 15">
              <a:extLst>
                <a:ext uri="{FF2B5EF4-FFF2-40B4-BE49-F238E27FC236}">
                  <a16:creationId xmlns:a16="http://schemas.microsoft.com/office/drawing/2014/main" id="{5328984C-735A-2CC6-5270-CCAC4866C104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10565476" y="4929447"/>
              <a:ext cx="203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Reálné pozorované hodnoty</a:t>
              </a: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65360ACB-B198-0F85-5865-FD42B06E35F0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10565474" y="5144540"/>
              <a:ext cx="1012864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Predikované hodnoty dle střední varianty projekce (šedou plochou je znázorněn rozsah dle nízké a vysoké projekce);</a:t>
              </a:r>
              <a:b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rPr>
                <a:t>za předpokladu konstantní věkově-specifické prevalence.</a:t>
              </a:r>
              <a:endPara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45923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A407AB5-793F-A9EE-AA44-7480532DD0A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Počet léčených pacientů: nejčetnější kardiovaskulární diagnózy II</a:t>
            </a:r>
            <a:br>
              <a:rPr lang="cs-CZ" dirty="0"/>
            </a:br>
            <a:endParaRPr lang="cs-CZ" dirty="0"/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435A4A6F-D0D0-916B-68BD-AEAB0959380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57558" y="571830"/>
            <a:ext cx="117175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NRHZS 2012–2023</a:t>
            </a:r>
          </a:p>
          <a:p>
            <a:r>
              <a:rPr lang="cs-CZ" sz="1400" dirty="0"/>
              <a:t>Tabulka shrnuje počet pacientů, kteří mají v daném roce vykázánu </a:t>
            </a:r>
            <a:r>
              <a:rPr lang="en-US" sz="1400" dirty="0" err="1"/>
              <a:t>jakoukoli</a:t>
            </a:r>
            <a:r>
              <a:rPr lang="en-US" sz="1400" dirty="0"/>
              <a:t> </a:t>
            </a:r>
            <a:r>
              <a:rPr lang="cs-CZ" sz="1400" dirty="0"/>
              <a:t>péči pro sledovanou diagnózu (ambulantní nebo hospitalizační) mimo komplement.</a:t>
            </a:r>
          </a:p>
        </p:txBody>
      </p:sp>
      <p:graphicFrame>
        <p:nvGraphicFramePr>
          <p:cNvPr id="5" name="Table 8">
            <a:extLst>
              <a:ext uri="{FF2B5EF4-FFF2-40B4-BE49-F238E27FC236}">
                <a16:creationId xmlns:a16="http://schemas.microsoft.com/office/drawing/2014/main" id="{A8DDB5D5-615B-C2D9-EC9A-C99D9FCC11A2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65762" y="1053957"/>
          <a:ext cx="11412011" cy="50262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78327">
                  <a:extLst>
                    <a:ext uri="{9D8B030D-6E8A-4147-A177-3AD203B41FA5}">
                      <a16:colId xmlns:a16="http://schemas.microsoft.com/office/drawing/2014/main" val="1450522724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948739247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27656664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222125313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731133466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018623422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2422289628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725283775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483515690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621326577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3600031807"/>
                    </a:ext>
                  </a:extLst>
                </a:gridCol>
                <a:gridCol w="727807">
                  <a:extLst>
                    <a:ext uri="{9D8B030D-6E8A-4147-A177-3AD203B41FA5}">
                      <a16:colId xmlns:a16="http://schemas.microsoft.com/office/drawing/2014/main" val="1978691966"/>
                    </a:ext>
                  </a:extLst>
                </a:gridCol>
              </a:tblGrid>
              <a:tr h="345930">
                <a:tc>
                  <a:txBody>
                    <a:bodyPr/>
                    <a:lstStyle/>
                    <a:p>
                      <a:pPr algn="r" fontAlgn="b"/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2012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2013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2014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2015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2016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u="none" strike="noStrike" dirty="0">
                          <a:effectLst/>
                          <a:latin typeface="+mn-lt"/>
                        </a:rPr>
                        <a:t>2017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2018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2019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2020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2021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2022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2023</a:t>
                      </a:r>
                    </a:p>
                  </a:txBody>
                  <a:tcPr marL="0" marR="0" marT="0" marB="0"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565993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I67 Jiná cévní onemocnění mozku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61 287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56 602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53 441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53 432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51 349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48 754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45 936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44 775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41 805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40 189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40 479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39 170</a:t>
                      </a:r>
                    </a:p>
                  </a:txBody>
                  <a:tcPr marL="6350" marR="6350" marT="635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9495750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I89 Jiná neinfekční onemocnění mízních cév a mízních uzlin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26 739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26 900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28 841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30 684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32 416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32 970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33 572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33 998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31 404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32 383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34 750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37 683</a:t>
                      </a:r>
                    </a:p>
                  </a:txBody>
                  <a:tcPr marL="6350" marR="6350" marT="635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I65 Uzávěr a zúžení přívodných mozkových tepen nekončící </a:t>
                      </a:r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mozk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Inf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26 557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27 560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28 990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29 762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30 318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31 306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31 529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32 159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30 674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32 243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33 885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34 937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I26 Plicní embolie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31 283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30 476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29 911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30 202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30 351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30 560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31 104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31 656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31 360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37 378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35 406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33 596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I20 Angina pectoris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56 958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52 985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49 797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46 756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43 822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41 658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38 121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37 233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32 925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30 965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30 435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28 383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I21 Akutní infarkt myokardu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27 821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26 914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26 712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26 260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26 164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25 945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26 021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26 370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25 332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25 268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25 763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25 217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I44 Blokáda atrioventrikulární a levého raménka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19 840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19 542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19 817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19 890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20 144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20 472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20 985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21 800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20 720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21 788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22 654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23 979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I42 Kardiomyopatie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15 947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16 551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17 405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17 858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18 313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18 395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18 456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18 737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18 116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18 579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18 946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19 350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I95 Hypotenze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15 138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15 858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15 688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17 107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19 718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18 435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18 745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17 834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17 004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16 402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16 802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16 666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6269519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I45 Jiné poruchy vedení srdečních vzruchů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12 183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12 364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13 060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13 215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13 831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14 036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13 997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14 770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13 848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14 956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14 647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14 567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9354853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pt-B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I82 Jiná žilní embolie a trombóza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10 214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10 645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11 034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12 219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12 806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12 913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12 833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13 058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12 804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14 322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13 931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14 465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719666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I73 Jiné nemoci periferních cév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14 003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13 321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13 643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14 536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14 269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13 582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12 852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12 892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11 395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12 843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12 359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13 248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762929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I71 Výduť aorty a disekce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6 469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7 426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8 127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8 699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9 239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9 993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10 575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11 149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10 853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11 246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11 916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13 096</a:t>
                      </a:r>
                    </a:p>
                  </a:txBody>
                  <a:tcPr marL="6350" marR="6350" marT="635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8098871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I15 Sekundární hypertenze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16 913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14 904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13 715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20 574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20 163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17 623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16 172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15 413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14 824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12 702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11 045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9 868</a:t>
                      </a:r>
                    </a:p>
                  </a:txBody>
                  <a:tcPr marL="6350" marR="6350" marT="635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7393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305412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E2239294-4450-5C39-D1C2-2F63D0188C05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noProof="0" dirty="0"/>
              <a:t>Dlouhodobá predikce srdečního selhání: prevalence</a:t>
            </a:r>
            <a:endParaRPr lang="cs-CZ" dirty="0"/>
          </a:p>
        </p:txBody>
      </p:sp>
      <p:graphicFrame>
        <p:nvGraphicFramePr>
          <p:cNvPr id="2" name="Object 3">
            <a:extLst>
              <a:ext uri="{FF2B5EF4-FFF2-40B4-BE49-F238E27FC236}">
                <a16:creationId xmlns:a16="http://schemas.microsoft.com/office/drawing/2014/main" id="{89CC66DD-D44A-A357-6E34-82233491A9C1}"/>
              </a:ext>
            </a:extLst>
          </p:cNvPr>
          <p:cNvGraphicFramePr>
            <a:graphicFrameLocks/>
          </p:cNvGraphicFramePr>
          <p:nvPr>
            <p:custDataLst>
              <p:tags r:id="rId2"/>
            </p:custDataLst>
          </p:nvPr>
        </p:nvGraphicFramePr>
        <p:xfrm>
          <a:off x="246111" y="2907296"/>
          <a:ext cx="8598951" cy="36896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4" name="TextovéPole 4">
            <a:extLst>
              <a:ext uri="{FF2B5EF4-FFF2-40B4-BE49-F238E27FC236}">
                <a16:creationId xmlns:a16="http://schemas.microsoft.com/office/drawing/2014/main" id="{B25C0CB0-E64A-6803-D06F-14370729B12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 (predikční báze 2015–2022); Český statistický úřad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– </a:t>
            </a:r>
            <a:r>
              <a:rPr lang="cs-CZ" sz="1400" b="0" i="0" dirty="0">
                <a:effectLst/>
              </a:rPr>
              <a:t>Projekce obyvatelstva České republiky 2023–2100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6F257F64-2F8D-CCF7-C492-B75E4E4AC55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926929" y="3073215"/>
            <a:ext cx="3018960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</a:t>
            </a:r>
            <a:r>
              <a:rPr kumimoji="0" lang="en-US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 žilo v ČR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cca </a:t>
            </a:r>
            <a:r>
              <a:rPr lang="cs-CZ" sz="1400" b="1" kern="0" dirty="0">
                <a:solidFill>
                  <a:prstClr val="black"/>
                </a:solidFill>
                <a:latin typeface="Calibri" panose="020F0502020204030204"/>
              </a:rPr>
              <a:t>375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tisíc pacientů s historií srdečního selhání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Vzhledem k demografickému vývoji české populace je pro další období nutné kalkulovat s podstatným nárůstem celkového počtu pacientů s tímto onemocněním.</a:t>
            </a:r>
          </a:p>
        </p:txBody>
      </p:sp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28D697C7-8A69-D015-0113-5A90F58E41B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246111" y="1017764"/>
          <a:ext cx="11448000" cy="1085850"/>
        </p:xfrm>
        <a:graphic>
          <a:graphicData uri="http://schemas.openxmlformats.org/drawingml/2006/table">
            <a:tbl>
              <a:tblPr firstRow="1" bandRow="1"/>
              <a:tblGrid>
                <a:gridCol w="14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3987832654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17948678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426771384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98660654"/>
                    </a:ext>
                  </a:extLst>
                </a:gridCol>
              </a:tblGrid>
              <a:tr h="181457">
                <a:tc rowSpan="2">
                  <a:txBody>
                    <a:bodyPr/>
                    <a:lstStyle/>
                    <a:p>
                      <a:pPr algn="ctr"/>
                      <a:endParaRPr lang="cs-CZ" sz="140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 Pozorovaná prevalence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noProof="0" dirty="0">
                          <a:solidFill>
                            <a:schemeClr val="tx1"/>
                          </a:solidFill>
                        </a:rPr>
                        <a:t>Predikovaná prevalence</a:t>
                      </a:r>
                      <a:br>
                        <a:rPr lang="cs-CZ" sz="1400" noProof="0" dirty="0">
                          <a:solidFill>
                            <a:schemeClr val="tx1"/>
                          </a:solidFill>
                        </a:rPr>
                      </a:br>
                      <a:r>
                        <a:rPr lang="cs-CZ" sz="1400" b="0" baseline="0" noProof="0" dirty="0">
                          <a:solidFill>
                            <a:schemeClr val="tx1"/>
                          </a:solidFill>
                        </a:rPr>
                        <a:t>(dle střední projekce, v závorce rozsah dle nízké a vysoké projekce obyvatelstva)</a:t>
                      </a:r>
                      <a:endParaRPr lang="cs-CZ" sz="1400" b="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216000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 2023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2035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2040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rgbClr val="D71440"/>
                          </a:solidFill>
                          <a:effectLst/>
                        </a:rPr>
                        <a:t>Prevalence srdečního selhání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362 756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365 184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374 837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397 516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(396 223–398 224)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452 243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(445 839–455 583)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502 895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(488 642–510 219)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542 230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(518 139–554 671)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762442"/>
                  </a:ext>
                </a:extLst>
              </a:tr>
            </a:tbl>
          </a:graphicData>
        </a:graphic>
      </p:graphicFrame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AC8566C-B84A-1D12-C023-4BBFD9BF7A3C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477499" y="2195941"/>
            <a:ext cx="10353090" cy="676758"/>
            <a:chOff x="10341033" y="4929447"/>
            <a:chExt cx="10353090" cy="676758"/>
          </a:xfrm>
        </p:grpSpPr>
        <p:grpSp>
          <p:nvGrpSpPr>
            <p:cNvPr id="15" name="Skupina 14">
              <a:extLst>
                <a:ext uri="{FF2B5EF4-FFF2-40B4-BE49-F238E27FC236}">
                  <a16:creationId xmlns:a16="http://schemas.microsoft.com/office/drawing/2014/main" id="{8B28ABA4-B26F-AD42-1418-C55E7CF2CC8F}"/>
                </a:ext>
              </a:extLst>
            </p:cNvPr>
            <p:cNvGrpSpPr/>
            <p:nvPr/>
          </p:nvGrpSpPr>
          <p:grpSpPr>
            <a:xfrm>
              <a:off x="10341033" y="5040285"/>
              <a:ext cx="227213" cy="274844"/>
              <a:chOff x="10341033" y="5040285"/>
              <a:chExt cx="227213" cy="274844"/>
            </a:xfrm>
          </p:grpSpPr>
          <p:sp>
            <p:nvSpPr>
              <p:cNvPr id="18" name="Ovál 17">
                <a:extLst>
                  <a:ext uri="{FF2B5EF4-FFF2-40B4-BE49-F238E27FC236}">
                    <a16:creationId xmlns:a16="http://schemas.microsoft.com/office/drawing/2014/main" id="{C6D115F5-BA68-9EBE-5BB8-FC9B4D1E05C7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10423520" y="5243129"/>
                <a:ext cx="72000" cy="72000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Ovál 18">
                <a:extLst>
                  <a:ext uri="{FF2B5EF4-FFF2-40B4-BE49-F238E27FC236}">
                    <a16:creationId xmlns:a16="http://schemas.microsoft.com/office/drawing/2014/main" id="{AECE899D-0991-7481-3E8D-55138E0E30BF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10422813" y="5040285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1" name="Přímá spojnice 20">
                <a:extLst>
                  <a:ext uri="{FF2B5EF4-FFF2-40B4-BE49-F238E27FC236}">
                    <a16:creationId xmlns:a16="http://schemas.microsoft.com/office/drawing/2014/main" id="{4E4856E9-7C02-41FA-CBD7-EBE1C67DEDFD}"/>
                  </a:ext>
                </a:extLst>
              </p:cNvPr>
              <p:cNvCxnSpPr/>
              <p:nvPr>
                <p:custDataLst>
                  <p:tags r:id="rId11"/>
                </p:custDataLst>
              </p:nvPr>
            </p:nvCxnSpPr>
            <p:spPr>
              <a:xfrm>
                <a:off x="10341033" y="5274248"/>
                <a:ext cx="227213" cy="0"/>
              </a:xfrm>
              <a:prstGeom prst="line">
                <a:avLst/>
              </a:prstGeom>
              <a:ln w="19050">
                <a:solidFill>
                  <a:srgbClr val="D7144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ovéPole 15">
              <a:extLst>
                <a:ext uri="{FF2B5EF4-FFF2-40B4-BE49-F238E27FC236}">
                  <a16:creationId xmlns:a16="http://schemas.microsoft.com/office/drawing/2014/main" id="{74958040-FFCD-0E6C-B737-D88BB27B7B67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10565476" y="4929447"/>
              <a:ext cx="203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Reálné pozorované hodnoty</a:t>
              </a:r>
            </a:p>
          </p:txBody>
        </p:sp>
        <p:sp>
          <p:nvSpPr>
            <p:cNvPr id="17" name="TextovéPole 16">
              <a:extLst>
                <a:ext uri="{FF2B5EF4-FFF2-40B4-BE49-F238E27FC236}">
                  <a16:creationId xmlns:a16="http://schemas.microsoft.com/office/drawing/2014/main" id="{8C6A4340-574C-7B53-9E74-1E27729D849C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10565474" y="5144540"/>
              <a:ext cx="1012864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Predikované hodnoty dle střední varianty projekce (šedou plochou je znázorněn rozsah dle nízké a vysoké projekce);</a:t>
              </a:r>
              <a:b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rPr>
                <a:t>za předpokladu konstantní věkově-specifické prevalence.</a:t>
              </a:r>
              <a:endPara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886264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13BE61-AFD6-99C0-DE51-A81EBDA4F23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noProof="0" dirty="0"/>
              <a:t>Ukázka </a:t>
            </a:r>
            <a:r>
              <a:rPr lang="cs-CZ" noProof="0" dirty="0" err="1"/>
              <a:t>dlouhodob</a:t>
            </a:r>
            <a:r>
              <a:rPr lang="cs-CZ" dirty="0"/>
              <a:t>é</a:t>
            </a:r>
            <a:r>
              <a:rPr lang="cs-CZ" noProof="0" dirty="0"/>
              <a:t> predikce populační zátěže: srdeční selhání</a:t>
            </a:r>
            <a:endParaRPr lang="cs-CZ" dirty="0"/>
          </a:p>
        </p:txBody>
      </p:sp>
      <p:sp>
        <p:nvSpPr>
          <p:cNvPr id="3" name="TextovéPole 4">
            <a:extLst>
              <a:ext uri="{FF2B5EF4-FFF2-40B4-BE49-F238E27FC236}">
                <a16:creationId xmlns:a16="http://schemas.microsoft.com/office/drawing/2014/main" id="{EFF5F895-5DE9-9814-86AB-7F1645463E35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NRHZS 2010–2022, IS Zemřelí 2010–2022,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Demografick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á projekce ČSU</a:t>
            </a:r>
            <a:endParaRPr kumimoji="0" lang="cs-CZ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2">
            <a:extLst>
              <a:ext uri="{FF2B5EF4-FFF2-40B4-BE49-F238E27FC236}">
                <a16:creationId xmlns:a16="http://schemas.microsoft.com/office/drawing/2014/main" id="{01F524A6-B9D7-B9F2-3A48-145BDF9D9E25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94809" y="1142691"/>
          <a:ext cx="8600682" cy="2194560"/>
        </p:xfrm>
        <a:graphic>
          <a:graphicData uri="http://schemas.openxmlformats.org/drawingml/2006/table">
            <a:tbl>
              <a:tblPr firstRow="1" bandRow="1"/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1528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958872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880141">
                  <a:extLst>
                    <a:ext uri="{9D8B030D-6E8A-4147-A177-3AD203B41FA5}">
                      <a16:colId xmlns:a16="http://schemas.microsoft.com/office/drawing/2014/main" val="2083113405"/>
                    </a:ext>
                  </a:extLst>
                </a:gridCol>
                <a:gridCol w="1880141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</a:tblGrid>
              <a:tr h="172938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dirty="0">
                          <a:solidFill>
                            <a:srgbClr val="C00000"/>
                          </a:solidFill>
                        </a:rPr>
                        <a:t>Incidence</a:t>
                      </a:r>
                      <a:endParaRPr lang="en-GB" sz="1800" b="1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20</a:t>
                      </a:r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noProof="0" dirty="0">
                          <a:solidFill>
                            <a:schemeClr val="tx1"/>
                          </a:solidFill>
                        </a:rPr>
                        <a:t>Predikce </a:t>
                      </a:r>
                      <a:r>
                        <a:rPr lang="en-US" sz="1800" noProof="0" dirty="0">
                          <a:solidFill>
                            <a:schemeClr val="tx1"/>
                          </a:solidFill>
                        </a:rPr>
                        <a:t>incidence</a:t>
                      </a:r>
                      <a:endParaRPr lang="cs-CZ" sz="18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cs-CZ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2400" b="1" noProof="0" dirty="0">
                          <a:solidFill>
                            <a:schemeClr val="tx1"/>
                          </a:solidFill>
                        </a:rPr>
                        <a:t>Rok 20</a:t>
                      </a:r>
                      <a:r>
                        <a:rPr lang="en-US" sz="2400" b="1" noProof="0" dirty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cs-CZ" sz="2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2025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2030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2040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Scénář 1: Konstantní věkově specifická incidence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50 026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55 482</a:t>
                      </a:r>
                      <a:b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(55 308–55 580)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62 066</a:t>
                      </a:r>
                      <a:b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(61 244–62 501)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72 477</a:t>
                      </a:r>
                      <a:b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(69 553–74 002)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7869597"/>
                  </a:ext>
                </a:extLst>
              </a:tr>
              <a:tr h="15434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Scénář 2: </a:t>
                      </a:r>
                      <a:r>
                        <a:rPr lang="cs-CZ" sz="1400" b="1" dirty="0">
                          <a:solidFill>
                            <a:schemeClr val="tx1"/>
                          </a:solidFill>
                        </a:rPr>
                        <a:t>Dynamická </a:t>
                      </a:r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věkově specifická incidence</a:t>
                      </a:r>
                      <a:endParaRPr lang="en-GB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cs-CZ" sz="22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50 026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61 283 </a:t>
                      </a:r>
                    </a:p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(54 431; 68 135)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69 015 </a:t>
                      </a:r>
                    </a:p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(61 533; 76 497)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75 578 </a:t>
                      </a:r>
                    </a:p>
                    <a:p>
                      <a:pPr marL="0" algn="ctr" defTabSz="914400" rtl="0" eaLnBrk="1" fontAlgn="b" latinLnBrk="0" hangingPunct="1"/>
                      <a:r>
                        <a:rPr lang="cs-CZ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(67 673; 83 482)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5998965"/>
                  </a:ext>
                </a:extLst>
              </a:tr>
            </a:tbl>
          </a:graphicData>
        </a:graphic>
      </p:graphicFrame>
      <p:graphicFrame>
        <p:nvGraphicFramePr>
          <p:cNvPr id="10" name="Tabulka 2">
            <a:extLst>
              <a:ext uri="{FF2B5EF4-FFF2-40B4-BE49-F238E27FC236}">
                <a16:creationId xmlns:a16="http://schemas.microsoft.com/office/drawing/2014/main" id="{C58AB86B-5272-BF16-50F4-F646E56DBEAD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94809" y="4089016"/>
          <a:ext cx="8574249" cy="2194560"/>
        </p:xfrm>
        <a:graphic>
          <a:graphicData uri="http://schemas.openxmlformats.org/drawingml/2006/table">
            <a:tbl>
              <a:tblPr firstRow="1" bandRow="1"/>
              <a:tblGrid>
                <a:gridCol w="18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7335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847509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885999">
                  <a:extLst>
                    <a:ext uri="{9D8B030D-6E8A-4147-A177-3AD203B41FA5}">
                      <a16:colId xmlns:a16="http://schemas.microsoft.com/office/drawing/2014/main" val="4190011973"/>
                    </a:ext>
                  </a:extLst>
                </a:gridCol>
                <a:gridCol w="1953406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</a:tblGrid>
              <a:tr h="0"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dirty="0">
                          <a:solidFill>
                            <a:srgbClr val="C00000"/>
                          </a:solidFill>
                        </a:rPr>
                        <a:t>Prevalence</a:t>
                      </a:r>
                      <a:endParaRPr lang="en-GB" sz="1800" b="1" dirty="0">
                        <a:solidFill>
                          <a:srgbClr val="C00000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Rok 2022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800" noProof="0" dirty="0">
                          <a:solidFill>
                            <a:schemeClr val="tx1"/>
                          </a:solidFill>
                        </a:rPr>
                        <a:t>Predikce prevalence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2200" b="1" noProof="0" dirty="0">
                          <a:solidFill>
                            <a:schemeClr val="tx1"/>
                          </a:solidFill>
                        </a:rPr>
                        <a:t>Rok 2021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800" b="1" noProof="0" dirty="0">
                          <a:solidFill>
                            <a:schemeClr val="tx1"/>
                          </a:solidFill>
                        </a:rPr>
                        <a:t>2025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2030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en-US" sz="1800" b="1" noProof="0" dirty="0">
                          <a:solidFill>
                            <a:schemeClr val="tx1"/>
                          </a:solidFill>
                        </a:rPr>
                        <a:t>2040</a:t>
                      </a:r>
                      <a:endParaRPr lang="cs-CZ" sz="18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55816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Scénář 1: Konstantní věkově specifická incidence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365 195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390 tis.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443 tis.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531 tis.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314821"/>
                  </a:ext>
                </a:extLst>
              </a:tr>
              <a:tr h="55816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Scénář 2: </a:t>
                      </a:r>
                      <a:r>
                        <a:rPr lang="cs-CZ" sz="1400" b="1" dirty="0">
                          <a:solidFill>
                            <a:schemeClr val="tx1"/>
                          </a:solidFill>
                        </a:rPr>
                        <a:t>Dynamická </a:t>
                      </a:r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věkově specifická incidence</a:t>
                      </a:r>
                      <a:endParaRPr lang="en-GB" sz="14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2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365 195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471 tis.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607 tis.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2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885 tis.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895178"/>
                  </a:ext>
                </a:extLst>
              </a:tr>
            </a:tbl>
          </a:graphicData>
        </a:graphic>
      </p:graphicFrame>
      <p:sp>
        <p:nvSpPr>
          <p:cNvPr id="13" name="TextovéPole 12">
            <a:extLst>
              <a:ext uri="{FF2B5EF4-FFF2-40B4-BE49-F238E27FC236}">
                <a16:creationId xmlns:a16="http://schemas.microsoft.com/office/drawing/2014/main" id="{661CA7DE-3542-0E51-976D-41915774A10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163202" y="5597359"/>
            <a:ext cx="2366856" cy="492443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+ 89% za 15 let</a:t>
            </a:r>
          </a:p>
        </p:txBody>
      </p:sp>
      <p:sp>
        <p:nvSpPr>
          <p:cNvPr id="6" name="Šipka: dolů 5">
            <a:extLst>
              <a:ext uri="{FF2B5EF4-FFF2-40B4-BE49-F238E27FC236}">
                <a16:creationId xmlns:a16="http://schemas.microsoft.com/office/drawing/2014/main" id="{3635ABBD-C7C8-97A2-FE02-7EDB01A5944B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016753" y="3439631"/>
            <a:ext cx="794292" cy="528688"/>
          </a:xfrm>
          <a:prstGeom prst="down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12">
            <a:extLst>
              <a:ext uri="{FF2B5EF4-FFF2-40B4-BE49-F238E27FC236}">
                <a16:creationId xmlns:a16="http://schemas.microsoft.com/office/drawing/2014/main" id="{982976DB-B11E-FD36-6EC5-BA4E57CDE99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9169474" y="4915057"/>
            <a:ext cx="2366856" cy="492443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+ 36% za 15 let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3F141D-1320-F0C1-7E3F-4FF80317279C}"/>
              </a:ext>
            </a:extLst>
          </p:cNvPr>
          <p:cNvSpPr txBox="1"/>
          <p:nvPr/>
        </p:nvSpPr>
        <p:spPr>
          <a:xfrm>
            <a:off x="9540668" y="4219963"/>
            <a:ext cx="15737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2030 vs.2040</a:t>
            </a:r>
          </a:p>
        </p:txBody>
      </p:sp>
    </p:spTree>
    <p:extLst>
      <p:ext uri="{BB962C8B-B14F-4D97-AF65-F5344CB8AC3E}">
        <p14:creationId xmlns:p14="http://schemas.microsoft.com/office/powerpoint/2010/main" val="24879986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E2239294-4450-5C39-D1C2-2F63D0188C05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noProof="0" dirty="0"/>
              <a:t>Dlouhodobá predikce počtu osob léčených s hypertenzí</a:t>
            </a:r>
            <a:endParaRPr lang="cs-CZ" dirty="0"/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D162AF9C-7331-2270-1894-D085C6330B02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246111" y="1017764"/>
          <a:ext cx="11448000" cy="1078965"/>
        </p:xfrm>
        <a:graphic>
          <a:graphicData uri="http://schemas.openxmlformats.org/drawingml/2006/table">
            <a:tbl>
              <a:tblPr firstRow="1" bandRow="1"/>
              <a:tblGrid>
                <a:gridCol w="14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3987832654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17948678"/>
                    </a:ext>
                  </a:extLst>
                </a:gridCol>
                <a:gridCol w="1080000">
                  <a:extLst>
                    <a:ext uri="{9D8B030D-6E8A-4147-A177-3AD203B41FA5}">
                      <a16:colId xmlns:a16="http://schemas.microsoft.com/office/drawing/2014/main" val="294380755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8371374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851716476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426771384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98660654"/>
                    </a:ext>
                  </a:extLst>
                </a:gridCol>
              </a:tblGrid>
              <a:tr h="181457">
                <a:tc rowSpan="2">
                  <a:txBody>
                    <a:bodyPr/>
                    <a:lstStyle/>
                    <a:p>
                      <a:pPr algn="ctr"/>
                      <a:endParaRPr lang="cs-CZ" sz="140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 Pozorovaná prevalence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noProof="0" dirty="0">
                          <a:solidFill>
                            <a:schemeClr val="tx1"/>
                          </a:solidFill>
                        </a:rPr>
                        <a:t>Predikovaná prevalence</a:t>
                      </a:r>
                      <a:br>
                        <a:rPr lang="cs-CZ" sz="1400" noProof="0" dirty="0">
                          <a:solidFill>
                            <a:schemeClr val="tx1"/>
                          </a:solidFill>
                        </a:rPr>
                      </a:br>
                      <a:r>
                        <a:rPr lang="cs-CZ" sz="1400" b="0" baseline="0" noProof="0" dirty="0">
                          <a:solidFill>
                            <a:schemeClr val="tx1"/>
                          </a:solidFill>
                        </a:rPr>
                        <a:t>(dle střední projekce, v závorce rozsah dle nízké a vysoké projekce obyvatelstva)</a:t>
                      </a:r>
                      <a:endParaRPr lang="cs-CZ" sz="1400" b="0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cs-CZ" sz="1200" noProof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1585697"/>
                  </a:ext>
                </a:extLst>
              </a:tr>
              <a:tr h="216000">
                <a:tc vMerge="1">
                  <a:txBody>
                    <a:bodyPr/>
                    <a:lstStyle/>
                    <a:p>
                      <a:pPr algn="ctr"/>
                      <a:endParaRPr lang="cs-CZ" sz="12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 2025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2035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/>
                      <a:r>
                        <a:rPr lang="cs-CZ" sz="1400" b="1" noProof="0" dirty="0">
                          <a:solidFill>
                            <a:schemeClr val="tx1"/>
                          </a:solidFill>
                        </a:rPr>
                        <a:t>Rok</a:t>
                      </a:r>
                      <a:r>
                        <a:rPr lang="cs-CZ" sz="1400" b="1" baseline="0" noProof="0" dirty="0">
                          <a:solidFill>
                            <a:schemeClr val="tx1"/>
                          </a:solidFill>
                        </a:rPr>
                        <a:t> 2040</a:t>
                      </a:r>
                      <a:endParaRPr lang="cs-CZ" sz="1400" b="1" noProof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981349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ctr"/>
                      <a:r>
                        <a:rPr lang="cs-CZ" sz="1400" b="1" noProof="0" dirty="0">
                          <a:solidFill>
                            <a:srgbClr val="D71440"/>
                          </a:solidFill>
                          <a:effectLst/>
                        </a:rPr>
                        <a:t>Hypertenze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2,227 mil.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2,178 mil.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2,212 mil.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2,288 mil.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(2,281–2,292 mil.)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2,420 mil.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(2,394–2,435 mil.)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2,536 mil.</a:t>
                      </a:r>
                      <a:b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(2,485–2,564 mil.)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2,627 mil.</a:t>
                      </a:r>
                      <a:b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(2,548–2,670 mil.)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762442"/>
                  </a:ext>
                </a:extLst>
              </a:tr>
            </a:tbl>
          </a:graphicData>
        </a:graphic>
      </p:graphicFrame>
      <p:graphicFrame>
        <p:nvGraphicFramePr>
          <p:cNvPr id="2" name="Object 3">
            <a:extLst>
              <a:ext uri="{FF2B5EF4-FFF2-40B4-BE49-F238E27FC236}">
                <a16:creationId xmlns:a16="http://schemas.microsoft.com/office/drawing/2014/main" id="{89CC66DD-D44A-A357-6E34-82233491A9C1}"/>
              </a:ext>
            </a:extLst>
          </p:cNvPr>
          <p:cNvGraphicFramePr>
            <a:graphicFrameLocks/>
          </p:cNvGraphicFramePr>
          <p:nvPr>
            <p:custDataLst>
              <p:tags r:id="rId3"/>
            </p:custDataLst>
          </p:nvPr>
        </p:nvGraphicFramePr>
        <p:xfrm>
          <a:off x="246111" y="2836952"/>
          <a:ext cx="8598951" cy="36896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pSp>
        <p:nvGrpSpPr>
          <p:cNvPr id="9" name="Skupina 8">
            <a:extLst>
              <a:ext uri="{FF2B5EF4-FFF2-40B4-BE49-F238E27FC236}">
                <a16:creationId xmlns:a16="http://schemas.microsoft.com/office/drawing/2014/main" id="{B156654D-F8D0-DCF6-DE7F-1086010C19BF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477499" y="2195941"/>
            <a:ext cx="10353090" cy="676758"/>
            <a:chOff x="10341033" y="4929447"/>
            <a:chExt cx="10353090" cy="676758"/>
          </a:xfrm>
        </p:grpSpPr>
        <p:grpSp>
          <p:nvGrpSpPr>
            <p:cNvPr id="10" name="Skupina 9">
              <a:extLst>
                <a:ext uri="{FF2B5EF4-FFF2-40B4-BE49-F238E27FC236}">
                  <a16:creationId xmlns:a16="http://schemas.microsoft.com/office/drawing/2014/main" id="{1F3B85D8-3AF0-CD9D-75BD-2E752E194CD6}"/>
                </a:ext>
              </a:extLst>
            </p:cNvPr>
            <p:cNvGrpSpPr/>
            <p:nvPr/>
          </p:nvGrpSpPr>
          <p:grpSpPr>
            <a:xfrm>
              <a:off x="10341033" y="5040285"/>
              <a:ext cx="227213" cy="274844"/>
              <a:chOff x="10341033" y="5040285"/>
              <a:chExt cx="227213" cy="274844"/>
            </a:xfrm>
          </p:grpSpPr>
          <p:sp>
            <p:nvSpPr>
              <p:cNvPr id="20" name="Ovál 19">
                <a:extLst>
                  <a:ext uri="{FF2B5EF4-FFF2-40B4-BE49-F238E27FC236}">
                    <a16:creationId xmlns:a16="http://schemas.microsoft.com/office/drawing/2014/main" id="{B0C707FD-E6CD-22E8-9E34-C4335816BC80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10423520" y="5243129"/>
                <a:ext cx="72000" cy="72000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Ovál 24">
                <a:extLst>
                  <a:ext uri="{FF2B5EF4-FFF2-40B4-BE49-F238E27FC236}">
                    <a16:creationId xmlns:a16="http://schemas.microsoft.com/office/drawing/2014/main" id="{F5B16138-B03B-09AF-B427-53A13308DF96}"/>
                  </a:ext>
                </a:extLst>
              </p:cNvPr>
              <p:cNvSpPr/>
              <p:nvPr>
                <p:custDataLst>
                  <p:tags r:id="rId10"/>
                </p:custDataLst>
              </p:nvPr>
            </p:nvSpPr>
            <p:spPr>
              <a:xfrm>
                <a:off x="10422813" y="5040285"/>
                <a:ext cx="72000" cy="7200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6" name="Přímá spojnice 25">
                <a:extLst>
                  <a:ext uri="{FF2B5EF4-FFF2-40B4-BE49-F238E27FC236}">
                    <a16:creationId xmlns:a16="http://schemas.microsoft.com/office/drawing/2014/main" id="{575CA581-31B2-3DC5-241D-012787B22D5F}"/>
                  </a:ext>
                </a:extLst>
              </p:cNvPr>
              <p:cNvCxnSpPr/>
              <p:nvPr>
                <p:custDataLst>
                  <p:tags r:id="rId11"/>
                </p:custDataLst>
              </p:nvPr>
            </p:nvCxnSpPr>
            <p:spPr>
              <a:xfrm>
                <a:off x="10341033" y="5274248"/>
                <a:ext cx="227213" cy="0"/>
              </a:xfrm>
              <a:prstGeom prst="line">
                <a:avLst/>
              </a:prstGeom>
              <a:ln w="19050">
                <a:solidFill>
                  <a:srgbClr val="D7144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TextovéPole 11">
              <a:extLst>
                <a:ext uri="{FF2B5EF4-FFF2-40B4-BE49-F238E27FC236}">
                  <a16:creationId xmlns:a16="http://schemas.microsoft.com/office/drawing/2014/main" id="{4F22EF74-F85C-2224-6BF9-4E94682257F9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10565476" y="4929447"/>
              <a:ext cx="203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Reálné pozorované hodnoty</a:t>
              </a:r>
            </a:p>
          </p:txBody>
        </p:sp>
        <p:sp>
          <p:nvSpPr>
            <p:cNvPr id="14" name="TextovéPole 13">
              <a:extLst>
                <a:ext uri="{FF2B5EF4-FFF2-40B4-BE49-F238E27FC236}">
                  <a16:creationId xmlns:a16="http://schemas.microsoft.com/office/drawing/2014/main" id="{50FDDEEB-BDA1-7A08-6D89-F6F6B307CB80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>
              <a:off x="10565474" y="5144540"/>
              <a:ext cx="1012864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Predikované hodnoty dle střední varianty projekce (šedou plochou je znázorněn rozsah dle nízké a vysoké projekce);</a:t>
              </a:r>
              <a:b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</a:b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panose="020B0604020202020204" pitchFamily="34" charset="0"/>
                </a:rPr>
                <a:t>za předpokladu konstantní věkově-specifické prevalence.</a:t>
              </a:r>
              <a:endPara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" name="TextovéPole 4">
            <a:extLst>
              <a:ext uri="{FF2B5EF4-FFF2-40B4-BE49-F238E27FC236}">
                <a16:creationId xmlns:a16="http://schemas.microsoft.com/office/drawing/2014/main" id="{B25C0CB0-E64A-6803-D06F-14370729B12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 dat: NRHZS 2010–2023; Český statistický úřad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– </a:t>
            </a:r>
            <a:r>
              <a:rPr lang="cs-CZ" sz="1400" b="0" i="0" dirty="0">
                <a:effectLst/>
              </a:rPr>
              <a:t>Projekce obyvatelstva České republiky 2023–2100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6F257F64-2F8D-CCF7-C492-B75E4E4AC55D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926929" y="3002871"/>
            <a:ext cx="301896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</a:t>
            </a:r>
            <a:r>
              <a:rPr kumimoji="0" lang="en-US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 bylo v ČR více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než 2,2 milionu pacientů s vykázanou léčbou pro hypertenzi</a:t>
            </a:r>
            <a:r>
              <a:rPr kumimoji="0" lang="cs-CZ" alt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Při zachování současného trendu v počtu léčených pacientů a demografických trendů populace je očekáván do roku 2030 vzestup na 2,4 milionu osob a do roku 2024 na 2,6 milionu osob.</a:t>
            </a:r>
          </a:p>
        </p:txBody>
      </p:sp>
    </p:spTree>
    <p:extLst>
      <p:ext uri="{BB962C8B-B14F-4D97-AF65-F5344CB8AC3E}">
        <p14:creationId xmlns:p14="http://schemas.microsoft.com/office/powerpoint/2010/main" val="48563591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7877" y="4808097"/>
            <a:ext cx="7771191" cy="1050092"/>
          </a:xfrm>
        </p:spPr>
        <p:txBody>
          <a:bodyPr/>
          <a:lstStyle/>
          <a:p>
            <a:r>
              <a:rPr lang="cs-CZ" dirty="0"/>
              <a:t>Vybrané ukazatele populační zátěže kardiovaskulárními onemocněními 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4B8A6FD8-A64C-57E8-D63D-AD9C95355CBF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68636213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Zátěž populace ČR kardiovaskulárními nemocemi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35BA4E30-5872-7912-9F1F-A54DE85C79F5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7536869" y="1783044"/>
          <a:ext cx="4448603" cy="10668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44486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u="none" strike="noStrike" dirty="0">
                          <a:effectLst/>
                          <a:latin typeface="+mn-lt"/>
                        </a:rPr>
                        <a:t>Tíže kardiovaskulárního onemocnění: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Bez KV onemocnění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Ambulantní léčba KV onemocnění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Hospitalizace pro KV onemocnění</a:t>
                      </a:r>
                    </a:p>
                  </a:txBody>
                  <a:tcPr marL="36000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Opakovaná hospitalizace pro KV onemocnění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4BCD4B7F-8CDA-4D20-94D4-225C534874E7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91090" y="991403"/>
          <a:ext cx="5760000" cy="4216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pSp>
        <p:nvGrpSpPr>
          <p:cNvPr id="8" name="Skupina 7">
            <a:extLst>
              <a:ext uri="{FF2B5EF4-FFF2-40B4-BE49-F238E27FC236}">
                <a16:creationId xmlns:a16="http://schemas.microsoft.com/office/drawing/2014/main" id="{8C0497C5-444F-0C7E-93C1-FBB35F2E2496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42057" y="2040101"/>
            <a:ext cx="144000" cy="778941"/>
            <a:chOff x="8055025" y="4842889"/>
            <a:chExt cx="144000" cy="778941"/>
          </a:xfrm>
        </p:grpSpPr>
        <p:sp>
          <p:nvSpPr>
            <p:cNvPr id="9" name="Obdélník 8">
              <a:extLst>
                <a:ext uri="{FF2B5EF4-FFF2-40B4-BE49-F238E27FC236}">
                  <a16:creationId xmlns:a16="http://schemas.microsoft.com/office/drawing/2014/main" id="{C2EA23B8-1BE9-3D04-E804-1B501004A294}"/>
                </a:ext>
              </a:extLst>
            </p:cNvPr>
            <p:cNvSpPr/>
            <p:nvPr/>
          </p:nvSpPr>
          <p:spPr>
            <a:xfrm>
              <a:off x="8055025" y="4842889"/>
              <a:ext cx="144000" cy="144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bdélník 9">
              <a:extLst>
                <a:ext uri="{FF2B5EF4-FFF2-40B4-BE49-F238E27FC236}">
                  <a16:creationId xmlns:a16="http://schemas.microsoft.com/office/drawing/2014/main" id="{AB7876AD-1E56-554F-4A48-8DDC193FCA63}"/>
                </a:ext>
              </a:extLst>
            </p:cNvPr>
            <p:cNvSpPr/>
            <p:nvPr/>
          </p:nvSpPr>
          <p:spPr>
            <a:xfrm>
              <a:off x="8055025" y="5054536"/>
              <a:ext cx="144000" cy="144000"/>
            </a:xfrm>
            <a:prstGeom prst="rect">
              <a:avLst/>
            </a:prstGeom>
            <a:solidFill>
              <a:srgbClr val="8CC84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8AE7E6FA-6F0B-9960-EBDD-623831DA3998}"/>
                </a:ext>
              </a:extLst>
            </p:cNvPr>
            <p:cNvSpPr/>
            <p:nvPr/>
          </p:nvSpPr>
          <p:spPr>
            <a:xfrm>
              <a:off x="8055025" y="5266183"/>
              <a:ext cx="144000" cy="144000"/>
            </a:xfrm>
            <a:prstGeom prst="rect">
              <a:avLst/>
            </a:prstGeom>
            <a:solidFill>
              <a:srgbClr val="FFC0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487BCEA5-3F9F-A75C-F846-68506B7848FB}"/>
                </a:ext>
              </a:extLst>
            </p:cNvPr>
            <p:cNvSpPr/>
            <p:nvPr/>
          </p:nvSpPr>
          <p:spPr>
            <a:xfrm>
              <a:off x="8055025" y="5477830"/>
              <a:ext cx="144000" cy="144000"/>
            </a:xfrm>
            <a:prstGeom prst="rect">
              <a:avLst/>
            </a:prstGeom>
            <a:solidFill>
              <a:srgbClr val="DA212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822F08-8613-9C04-14AD-E7580E8808A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2010–2023</a:t>
            </a:r>
            <a:endParaRPr lang="cs-CZ" sz="1400" i="1" dirty="0"/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C98A6575-EAC4-96DB-85D7-8A2B66EE887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0" y="6133667"/>
            <a:ext cx="105007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i="1" dirty="0"/>
              <a:t>Výskyt kardiovaskulárního onemocnění je u pacienta definován 1) hospitalizací pro diagnózu I00–I99 (bez I60–I69), Q20–Q29 v letech 2019–2023 nebo 2) vykázáním diagnózy I00–I99 (bez I60–I69), Q20–Q29 odborností 001 (PL), 101 (internista), 107 (kardiolog), 302 (dětský kardiolog) v kombinaci s vykázáním léčiva z ATC skupiny C (= kardiovaskulární systém) v letech 2019–2023.</a:t>
            </a:r>
          </a:p>
          <a:p>
            <a:endParaRPr lang="cs-CZ" sz="1200" i="1" dirty="0"/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82B7C3A7-FB4A-657F-F4FB-587BB73D3432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073541" y="442763"/>
          <a:ext cx="972151" cy="461049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72151">
                  <a:extLst>
                    <a:ext uri="{9D8B030D-6E8A-4147-A177-3AD203B41FA5}">
                      <a16:colId xmlns:a16="http://schemas.microsoft.com/office/drawing/2014/main" val="2030754377"/>
                    </a:ext>
                  </a:extLst>
                </a:gridCol>
              </a:tblGrid>
              <a:tr h="1386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Věková distribuce populace ČR (2023)</a:t>
                      </a:r>
                      <a:endParaRPr lang="cs-CZ" sz="1400" b="0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323592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100,0 %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3448629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87581681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5372656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24,5 %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0846408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119079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767817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1221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1623956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2287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443562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Zátěž populace ČR hypertenzí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35BA4E30-5872-7912-9F1F-A54DE85C79F5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7536869" y="1783044"/>
          <a:ext cx="4448603" cy="14325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44486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u="none" strike="noStrike" dirty="0">
                          <a:effectLst/>
                          <a:latin typeface="+mn-lt"/>
                        </a:rPr>
                        <a:t>Tíže hypertenze: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Bez hypertenze / neléčená hypertenze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Ambulantní léčba hypertenze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Hospitalizace pro hypertenzi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  <a:endParaRPr lang="cs-CZ" sz="1400" b="0" i="1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Opakovaná hospitalizace pro hypertenzi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endParaRPr lang="cs-CZ" sz="1200" b="0" i="1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algn="l" fontAlgn="b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*Hlavní hospitalizační diagnóza I10–I14 (= hypertenzní nemoci).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511304"/>
                  </a:ext>
                </a:extLst>
              </a:tr>
            </a:tbl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4BCD4B7F-8CDA-4D20-94D4-225C534874E7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91090" y="991403"/>
          <a:ext cx="5760000" cy="4216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pSp>
        <p:nvGrpSpPr>
          <p:cNvPr id="8" name="Skupina 7">
            <a:extLst>
              <a:ext uri="{FF2B5EF4-FFF2-40B4-BE49-F238E27FC236}">
                <a16:creationId xmlns:a16="http://schemas.microsoft.com/office/drawing/2014/main" id="{8C0497C5-444F-0C7E-93C1-FBB35F2E2496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42057" y="2040101"/>
            <a:ext cx="144000" cy="778941"/>
            <a:chOff x="8055025" y="4842889"/>
            <a:chExt cx="144000" cy="778941"/>
          </a:xfrm>
        </p:grpSpPr>
        <p:sp>
          <p:nvSpPr>
            <p:cNvPr id="9" name="Obdélník 8">
              <a:extLst>
                <a:ext uri="{FF2B5EF4-FFF2-40B4-BE49-F238E27FC236}">
                  <a16:creationId xmlns:a16="http://schemas.microsoft.com/office/drawing/2014/main" id="{C2EA23B8-1BE9-3D04-E804-1B501004A294}"/>
                </a:ext>
              </a:extLst>
            </p:cNvPr>
            <p:cNvSpPr/>
            <p:nvPr/>
          </p:nvSpPr>
          <p:spPr>
            <a:xfrm>
              <a:off x="8055025" y="4842889"/>
              <a:ext cx="144000" cy="144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bdélník 9">
              <a:extLst>
                <a:ext uri="{FF2B5EF4-FFF2-40B4-BE49-F238E27FC236}">
                  <a16:creationId xmlns:a16="http://schemas.microsoft.com/office/drawing/2014/main" id="{AB7876AD-1E56-554F-4A48-8DDC193FCA63}"/>
                </a:ext>
              </a:extLst>
            </p:cNvPr>
            <p:cNvSpPr/>
            <p:nvPr/>
          </p:nvSpPr>
          <p:spPr>
            <a:xfrm>
              <a:off x="8055025" y="5054536"/>
              <a:ext cx="144000" cy="144000"/>
            </a:xfrm>
            <a:prstGeom prst="rect">
              <a:avLst/>
            </a:prstGeom>
            <a:solidFill>
              <a:srgbClr val="8CC84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8AE7E6FA-6F0B-9960-EBDD-623831DA3998}"/>
                </a:ext>
              </a:extLst>
            </p:cNvPr>
            <p:cNvSpPr/>
            <p:nvPr/>
          </p:nvSpPr>
          <p:spPr>
            <a:xfrm>
              <a:off x="8055025" y="5266183"/>
              <a:ext cx="144000" cy="144000"/>
            </a:xfrm>
            <a:prstGeom prst="rect">
              <a:avLst/>
            </a:prstGeom>
            <a:solidFill>
              <a:srgbClr val="FFC0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487BCEA5-3F9F-A75C-F846-68506B7848FB}"/>
                </a:ext>
              </a:extLst>
            </p:cNvPr>
            <p:cNvSpPr/>
            <p:nvPr/>
          </p:nvSpPr>
          <p:spPr>
            <a:xfrm>
              <a:off x="8055025" y="5477830"/>
              <a:ext cx="144000" cy="144000"/>
            </a:xfrm>
            <a:prstGeom prst="rect">
              <a:avLst/>
            </a:prstGeom>
            <a:solidFill>
              <a:srgbClr val="DA212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822F08-8613-9C04-14AD-E7580E8808A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2010–2023</a:t>
            </a:r>
            <a:endParaRPr lang="cs-CZ" sz="1400" i="1" dirty="0"/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C98A6575-EAC4-96DB-85D7-8A2B66EE887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0" y="6133667"/>
            <a:ext cx="1003199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i="1" dirty="0"/>
              <a:t>Výskyt hypertenze je u pacienta definován 1) hospitalizací pro diagnózu I10–I14 v letech 2019–2023 nebo 2) vykázáním diagnózy I10–I14 u odbornosti 001 (PL), 101 (internista), 107 (kardiolog), 302 (dětský kardiolog) v kombinaci s vykázáním léčiva z ATC skupiny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C02, C03, C07, C08, C09</a:t>
            </a:r>
            <a:r>
              <a:rPr lang="cs-CZ" sz="1200" i="1" dirty="0"/>
              <a:t> v letech 2019–2023.</a:t>
            </a:r>
          </a:p>
          <a:p>
            <a:endParaRPr lang="cs-CZ" sz="1200" i="1" dirty="0"/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82B7C3A7-FB4A-657F-F4FB-587BB73D3432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073541" y="442763"/>
          <a:ext cx="972151" cy="461049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72151">
                  <a:extLst>
                    <a:ext uri="{9D8B030D-6E8A-4147-A177-3AD203B41FA5}">
                      <a16:colId xmlns:a16="http://schemas.microsoft.com/office/drawing/2014/main" val="2030754377"/>
                    </a:ext>
                  </a:extLst>
                </a:gridCol>
              </a:tblGrid>
              <a:tr h="1386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Věková distribuce populace ČR (2023)</a:t>
                      </a:r>
                      <a:endParaRPr lang="cs-CZ" sz="1400" b="0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323592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100,0 %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3448629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endParaRPr lang="cs-CZ" sz="14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87581681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5372656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24,5 %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0846408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119079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767817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1221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1623956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2287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70894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Zátěž populace ČR ischemickou chorobou srdeční (ICHS)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35BA4E30-5872-7912-9F1F-A54DE85C79F5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7536869" y="1783044"/>
          <a:ext cx="4448603" cy="14325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44486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u="none" strike="noStrike" dirty="0">
                          <a:effectLst/>
                          <a:latin typeface="+mn-lt"/>
                        </a:rPr>
                        <a:t>Tíže ICHS: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Bez ICHS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Ambulantní léčba ICHS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Hospitalizace pro ICHS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Opakovaná hospitalizace pro ICHS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i="1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*Hlavní hospitalizační diagnóza I20–I25 (= ICHS).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6230393"/>
                  </a:ext>
                </a:extLst>
              </a:tr>
            </a:tbl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4BCD4B7F-8CDA-4D20-94D4-225C534874E7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91090" y="991403"/>
          <a:ext cx="5760000" cy="4216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pSp>
        <p:nvGrpSpPr>
          <p:cNvPr id="8" name="Skupina 7">
            <a:extLst>
              <a:ext uri="{FF2B5EF4-FFF2-40B4-BE49-F238E27FC236}">
                <a16:creationId xmlns:a16="http://schemas.microsoft.com/office/drawing/2014/main" id="{8C0497C5-444F-0C7E-93C1-FBB35F2E2496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42057" y="2040101"/>
            <a:ext cx="144000" cy="778941"/>
            <a:chOff x="8055025" y="4842889"/>
            <a:chExt cx="144000" cy="778941"/>
          </a:xfrm>
        </p:grpSpPr>
        <p:sp>
          <p:nvSpPr>
            <p:cNvPr id="9" name="Obdélník 8">
              <a:extLst>
                <a:ext uri="{FF2B5EF4-FFF2-40B4-BE49-F238E27FC236}">
                  <a16:creationId xmlns:a16="http://schemas.microsoft.com/office/drawing/2014/main" id="{C2EA23B8-1BE9-3D04-E804-1B501004A294}"/>
                </a:ext>
              </a:extLst>
            </p:cNvPr>
            <p:cNvSpPr/>
            <p:nvPr/>
          </p:nvSpPr>
          <p:spPr>
            <a:xfrm>
              <a:off x="8055025" y="4842889"/>
              <a:ext cx="144000" cy="144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bdélník 9">
              <a:extLst>
                <a:ext uri="{FF2B5EF4-FFF2-40B4-BE49-F238E27FC236}">
                  <a16:creationId xmlns:a16="http://schemas.microsoft.com/office/drawing/2014/main" id="{AB7876AD-1E56-554F-4A48-8DDC193FCA63}"/>
                </a:ext>
              </a:extLst>
            </p:cNvPr>
            <p:cNvSpPr/>
            <p:nvPr/>
          </p:nvSpPr>
          <p:spPr>
            <a:xfrm>
              <a:off x="8055025" y="5054536"/>
              <a:ext cx="144000" cy="144000"/>
            </a:xfrm>
            <a:prstGeom prst="rect">
              <a:avLst/>
            </a:prstGeom>
            <a:solidFill>
              <a:srgbClr val="8CC84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8AE7E6FA-6F0B-9960-EBDD-623831DA3998}"/>
                </a:ext>
              </a:extLst>
            </p:cNvPr>
            <p:cNvSpPr/>
            <p:nvPr/>
          </p:nvSpPr>
          <p:spPr>
            <a:xfrm>
              <a:off x="8055025" y="5266183"/>
              <a:ext cx="144000" cy="144000"/>
            </a:xfrm>
            <a:prstGeom prst="rect">
              <a:avLst/>
            </a:prstGeom>
            <a:solidFill>
              <a:srgbClr val="FFC0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487BCEA5-3F9F-A75C-F846-68506B7848FB}"/>
                </a:ext>
              </a:extLst>
            </p:cNvPr>
            <p:cNvSpPr/>
            <p:nvPr/>
          </p:nvSpPr>
          <p:spPr>
            <a:xfrm>
              <a:off x="8055025" y="5477830"/>
              <a:ext cx="144000" cy="144000"/>
            </a:xfrm>
            <a:prstGeom prst="rect">
              <a:avLst/>
            </a:prstGeom>
            <a:solidFill>
              <a:srgbClr val="DA212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822F08-8613-9C04-14AD-E7580E8808A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2010–2023</a:t>
            </a:r>
            <a:endParaRPr lang="cs-CZ" sz="1400" i="1" dirty="0"/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C98A6575-EAC4-96DB-85D7-8A2B66EE887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0" y="6133667"/>
            <a:ext cx="1050070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i="1" dirty="0"/>
              <a:t>Výskyt ischemické choroby srdeční je u pacienta definován 1) hospitalizací pro diagnózu I20–I25 v letech 2019–2023 nebo 2) vykázáním diagnózy I20–I25 u odbornosti 001 (PL), 101 (internista), 107 (kardiolog), 302 (dětský kardiolog) v kombinaci s vykázáním léčiva z ATC skupiny B01AC, C01DA, </a:t>
            </a:r>
            <a:r>
              <a:rPr kumimoji="0" lang="cs-CZ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C07, C08, C09, C10</a:t>
            </a:r>
            <a:r>
              <a:rPr lang="cs-CZ" sz="1200" i="1" dirty="0"/>
              <a:t> v letech 2019–2023.</a:t>
            </a:r>
          </a:p>
          <a:p>
            <a:endParaRPr lang="cs-CZ" sz="1200" i="1" dirty="0"/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82B7C3A7-FB4A-657F-F4FB-587BB73D3432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073541" y="442763"/>
          <a:ext cx="972151" cy="461049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72151">
                  <a:extLst>
                    <a:ext uri="{9D8B030D-6E8A-4147-A177-3AD203B41FA5}">
                      <a16:colId xmlns:a16="http://schemas.microsoft.com/office/drawing/2014/main" val="2030754377"/>
                    </a:ext>
                  </a:extLst>
                </a:gridCol>
              </a:tblGrid>
              <a:tr h="1386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Věková distribuce populace ČR (2023)</a:t>
                      </a:r>
                      <a:endParaRPr lang="cs-CZ" sz="1400" b="0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323592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100,0 %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3448629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87581681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5372656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24,5 %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0846408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119079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767817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1221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7,6 %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1623956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2287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770259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1010F40-188F-EB8A-D6B8-BB4C93BBC59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Zátěž populace ČR srdečním selháním v roce 2023</a:t>
            </a: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35BA4E30-5872-7912-9F1F-A54DE85C79F5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7536869" y="1783044"/>
          <a:ext cx="3884339" cy="161544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38843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45573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u="none" strike="noStrike" dirty="0">
                          <a:effectLst/>
                          <a:latin typeface="+mn-lt"/>
                        </a:rPr>
                        <a:t>Tíže srdečního selhání: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Bez srdečního selhání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Ambulantní léčba srdečního selhání</a:t>
                      </a: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Hospitalizace pro srdeční selhání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Opakovaná hospitalizace pro srdeční selhání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250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i="1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*Hlavní hospitalizační diagnóza </a:t>
                      </a:r>
                      <a:r>
                        <a:rPr lang="nn-NO" sz="1200" i="1" dirty="0">
                          <a:effectLst/>
                        </a:rPr>
                        <a:t>I110,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I130,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I132,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I255,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I420,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I429,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I500,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I501,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I509,</a:t>
                      </a:r>
                      <a:r>
                        <a:rPr lang="cs-CZ" sz="1200" i="1" dirty="0">
                          <a:effectLst/>
                        </a:rPr>
                        <a:t> </a:t>
                      </a:r>
                      <a:r>
                        <a:rPr lang="nn-NO" sz="1200" i="1" dirty="0">
                          <a:effectLst/>
                        </a:rPr>
                        <a:t>R570</a:t>
                      </a:r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nn-NO" sz="1200" i="1" dirty="0">
                        <a:effectLst/>
                      </a:endParaRPr>
                    </a:p>
                  </a:txBody>
                  <a:tcPr marL="36000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6230393"/>
                  </a:ext>
                </a:extLst>
              </a:tr>
            </a:tbl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4BCD4B7F-8CDA-4D20-94D4-225C534874E7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391090" y="991403"/>
          <a:ext cx="5760000" cy="4216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pSp>
        <p:nvGrpSpPr>
          <p:cNvPr id="8" name="Skupina 7">
            <a:extLst>
              <a:ext uri="{FF2B5EF4-FFF2-40B4-BE49-F238E27FC236}">
                <a16:creationId xmlns:a16="http://schemas.microsoft.com/office/drawing/2014/main" id="{8C0497C5-444F-0C7E-93C1-FBB35F2E2496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7642057" y="2040101"/>
            <a:ext cx="144000" cy="778941"/>
            <a:chOff x="8055025" y="4842889"/>
            <a:chExt cx="144000" cy="778941"/>
          </a:xfrm>
        </p:grpSpPr>
        <p:sp>
          <p:nvSpPr>
            <p:cNvPr id="9" name="Obdélník 8">
              <a:extLst>
                <a:ext uri="{FF2B5EF4-FFF2-40B4-BE49-F238E27FC236}">
                  <a16:creationId xmlns:a16="http://schemas.microsoft.com/office/drawing/2014/main" id="{C2EA23B8-1BE9-3D04-E804-1B501004A294}"/>
                </a:ext>
              </a:extLst>
            </p:cNvPr>
            <p:cNvSpPr/>
            <p:nvPr/>
          </p:nvSpPr>
          <p:spPr>
            <a:xfrm>
              <a:off x="8055025" y="4842889"/>
              <a:ext cx="144000" cy="1440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0" name="Obdélník 9">
              <a:extLst>
                <a:ext uri="{FF2B5EF4-FFF2-40B4-BE49-F238E27FC236}">
                  <a16:creationId xmlns:a16="http://schemas.microsoft.com/office/drawing/2014/main" id="{AB7876AD-1E56-554F-4A48-8DDC193FCA63}"/>
                </a:ext>
              </a:extLst>
            </p:cNvPr>
            <p:cNvSpPr/>
            <p:nvPr/>
          </p:nvSpPr>
          <p:spPr>
            <a:xfrm>
              <a:off x="8055025" y="5054536"/>
              <a:ext cx="144000" cy="144000"/>
            </a:xfrm>
            <a:prstGeom prst="rect">
              <a:avLst/>
            </a:prstGeom>
            <a:solidFill>
              <a:srgbClr val="8CC84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8AE7E6FA-6F0B-9960-EBDD-623831DA3998}"/>
                </a:ext>
              </a:extLst>
            </p:cNvPr>
            <p:cNvSpPr/>
            <p:nvPr/>
          </p:nvSpPr>
          <p:spPr>
            <a:xfrm>
              <a:off x="8055025" y="5266183"/>
              <a:ext cx="144000" cy="144000"/>
            </a:xfrm>
            <a:prstGeom prst="rect">
              <a:avLst/>
            </a:prstGeom>
            <a:solidFill>
              <a:srgbClr val="FFC0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487BCEA5-3F9F-A75C-F846-68506B7848FB}"/>
                </a:ext>
              </a:extLst>
            </p:cNvPr>
            <p:cNvSpPr/>
            <p:nvPr/>
          </p:nvSpPr>
          <p:spPr>
            <a:xfrm>
              <a:off x="8055025" y="5477830"/>
              <a:ext cx="144000" cy="144000"/>
            </a:xfrm>
            <a:prstGeom prst="rect">
              <a:avLst/>
            </a:prstGeom>
            <a:solidFill>
              <a:srgbClr val="DA212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</p:grp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822F08-8613-9C04-14AD-E7580E8808A2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560304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Zdroj: NRHZS 2010–2023</a:t>
            </a:r>
            <a:endParaRPr lang="cs-CZ" sz="1400" i="1" dirty="0"/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C98A6575-EAC4-96DB-85D7-8A2B66EE8875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72590" y="6133667"/>
            <a:ext cx="1050070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200" i="1" dirty="0"/>
              <a:t>Výskyt srdečního selhání je u pacienta definován 1) hospitalizací pro srdeční selhání v letech 2019–2023 nebo 2) vykázáním relevantních diagnóz u odbornosti 001 (PL), 101 (internista), 107 (kardiolog), 302 (dětský kardiolog) v kombinaci s vykázáním léčiva z ATC skupiny C03CA01, C03DA01, C03DA04, C09DX04 v letech 2019–2023.</a:t>
            </a:r>
          </a:p>
          <a:p>
            <a:endParaRPr lang="cs-CZ" sz="1200" i="1" dirty="0"/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82B7C3A7-FB4A-657F-F4FB-587BB73D3432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6073541" y="442763"/>
          <a:ext cx="972151" cy="461049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972151">
                  <a:extLst>
                    <a:ext uri="{9D8B030D-6E8A-4147-A177-3AD203B41FA5}">
                      <a16:colId xmlns:a16="http://schemas.microsoft.com/office/drawing/2014/main" val="2030754377"/>
                    </a:ext>
                  </a:extLst>
                </a:gridCol>
              </a:tblGrid>
              <a:tr h="1386822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1" u="none" strike="noStrike" dirty="0">
                          <a:solidFill>
                            <a:schemeClr val="tx1"/>
                          </a:solidFill>
                          <a:effectLst/>
                        </a:rPr>
                        <a:t>Věková distribuce populace ČR (2023)</a:t>
                      </a:r>
                      <a:endParaRPr lang="cs-CZ" sz="1400" b="0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323592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100,0 %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3448629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87581681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753726563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0846408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40119079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7678177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11,7 %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81122199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1623956"/>
                  </a:ext>
                </a:extLst>
              </a:tr>
              <a:tr h="35818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1,9 %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02287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172274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2">
            <a:extLst>
              <a:ext uri="{FF2B5EF4-FFF2-40B4-BE49-F238E27FC236}">
                <a16:creationId xmlns:a16="http://schemas.microsoft.com/office/drawing/2014/main" id="{C6E765BA-CE0E-F7F8-589B-56C5AFC1E338}"/>
              </a:ext>
            </a:extLst>
          </p:cNvPr>
          <p:cNvSpPr txBox="1">
            <a:spLocks/>
          </p:cNvSpPr>
          <p:nvPr/>
        </p:nvSpPr>
        <p:spPr>
          <a:xfrm>
            <a:off x="351695" y="318895"/>
            <a:ext cx="11602496" cy="442197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První hmatatelný přínos meziresortního spojení dat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Objektivizace hodnocení délky života ve zdraví pro českou populaci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314F6040-EDBD-F783-A25A-CFC99DA7FE6A}"/>
              </a:ext>
            </a:extLst>
          </p:cNvPr>
          <p:cNvSpPr txBox="1"/>
          <p:nvPr/>
        </p:nvSpPr>
        <p:spPr>
          <a:xfrm>
            <a:off x="1465762" y="3834197"/>
            <a:ext cx="27130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Objektivní data 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 zdravotním stavu 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7F05C7BE-1EF7-A261-05F2-16B7ED8B85E0}"/>
              </a:ext>
            </a:extLst>
          </p:cNvPr>
          <p:cNvSpPr txBox="1"/>
          <p:nvPr/>
        </p:nvSpPr>
        <p:spPr>
          <a:xfrm>
            <a:off x="3115609" y="4417919"/>
            <a:ext cx="3905331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0885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NZIS  +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76424FF3-CE55-6891-6DBA-D210446B49A2}"/>
              </a:ext>
            </a:extLst>
          </p:cNvPr>
          <p:cNvSpPr txBox="1"/>
          <p:nvPr/>
        </p:nvSpPr>
        <p:spPr>
          <a:xfrm>
            <a:off x="6914703" y="4417698"/>
            <a:ext cx="281929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08854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NSIS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5319A741-EC7B-9180-1408-BFF023269E42}"/>
              </a:ext>
            </a:extLst>
          </p:cNvPr>
          <p:cNvSpPr txBox="1"/>
          <p:nvPr/>
        </p:nvSpPr>
        <p:spPr>
          <a:xfrm>
            <a:off x="334622" y="4740975"/>
            <a:ext cx="27130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Kumulativní index </a:t>
            </a:r>
            <a:r>
              <a:rPr kumimoji="0" lang="cs-CZ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polymorbidity</a:t>
            </a: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(DCCI)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7F8A9BB7-2E55-3363-EC5A-51E0945D0426}"/>
              </a:ext>
            </a:extLst>
          </p:cNvPr>
          <p:cNvSpPr txBox="1"/>
          <p:nvPr/>
        </p:nvSpPr>
        <p:spPr>
          <a:xfrm>
            <a:off x="1759081" y="5871888"/>
            <a:ext cx="271305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Prevalence léčených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36C10380-EF9E-473E-19F4-8AA1355D8EDE}"/>
              </a:ext>
            </a:extLst>
          </p:cNvPr>
          <p:cNvSpPr txBox="1"/>
          <p:nvPr/>
        </p:nvSpPr>
        <p:spPr>
          <a:xfrm>
            <a:off x="8578010" y="5871888"/>
            <a:ext cx="271305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Stupeň invalidity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17F4C6B1-8907-7859-339D-E1AC159BBBDB}"/>
              </a:ext>
            </a:extLst>
          </p:cNvPr>
          <p:cNvSpPr txBox="1"/>
          <p:nvPr/>
        </p:nvSpPr>
        <p:spPr>
          <a:xfrm>
            <a:off x="9368417" y="4740975"/>
            <a:ext cx="238815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Stupeň závislosti (</a:t>
            </a:r>
            <a:r>
              <a:rPr kumimoji="0" lang="cs-CZ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PnP</a:t>
            </a: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F0591970-DEAA-B0E3-A130-9A95327CE520}"/>
              </a:ext>
            </a:extLst>
          </p:cNvPr>
          <p:cNvSpPr txBox="1"/>
          <p:nvPr/>
        </p:nvSpPr>
        <p:spPr>
          <a:xfrm>
            <a:off x="8445399" y="3762378"/>
            <a:ext cx="27130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Sociálně-zdravotní péče 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065820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7DB389A5-C154-48AF-43B3-5903E93F8E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>
                <a:solidFill>
                  <a:srgbClr val="C00000"/>
                </a:solidFill>
              </a:rPr>
              <a:t>Výskyt vybraných onemocnění v závislosti na věku v ČR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7F86A6DE-EDC3-6659-322F-D04B7E72975A}"/>
              </a:ext>
            </a:extLst>
          </p:cNvPr>
          <p:cNvSpPr txBox="1"/>
          <p:nvPr/>
        </p:nvSpPr>
        <p:spPr>
          <a:xfrm>
            <a:off x="272591" y="597563"/>
            <a:ext cx="10121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 (NRHZS) 2010–2023, Národní onkologický registr (NOR) 1977–2022</a:t>
            </a:r>
          </a:p>
        </p:txBody>
      </p:sp>
      <p:graphicFrame>
        <p:nvGraphicFramePr>
          <p:cNvPr id="5" name="Tabulka 6">
            <a:extLst>
              <a:ext uri="{FF2B5EF4-FFF2-40B4-BE49-F238E27FC236}">
                <a16:creationId xmlns:a16="http://schemas.microsoft.com/office/drawing/2014/main" id="{CC46DB29-A546-5976-9DAB-622CDA3ACB31}"/>
              </a:ext>
            </a:extLst>
          </p:cNvPr>
          <p:cNvGraphicFramePr>
            <a:graphicFrameLocks noGrp="1"/>
          </p:cNvGraphicFramePr>
          <p:nvPr/>
        </p:nvGraphicFramePr>
        <p:xfrm>
          <a:off x="291405" y="1018430"/>
          <a:ext cx="11628000" cy="1529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07000">
                  <a:extLst>
                    <a:ext uri="{9D8B030D-6E8A-4147-A177-3AD203B41FA5}">
                      <a16:colId xmlns:a16="http://schemas.microsoft.com/office/drawing/2014/main" val="2112475195"/>
                    </a:ext>
                  </a:extLst>
                </a:gridCol>
                <a:gridCol w="2907000">
                  <a:extLst>
                    <a:ext uri="{9D8B030D-6E8A-4147-A177-3AD203B41FA5}">
                      <a16:colId xmlns:a16="http://schemas.microsoft.com/office/drawing/2014/main" val="44811193"/>
                    </a:ext>
                  </a:extLst>
                </a:gridCol>
                <a:gridCol w="2907000">
                  <a:extLst>
                    <a:ext uri="{9D8B030D-6E8A-4147-A177-3AD203B41FA5}">
                      <a16:colId xmlns:a16="http://schemas.microsoft.com/office/drawing/2014/main" val="4121534097"/>
                    </a:ext>
                  </a:extLst>
                </a:gridCol>
                <a:gridCol w="2907000">
                  <a:extLst>
                    <a:ext uri="{9D8B030D-6E8A-4147-A177-3AD203B41FA5}">
                      <a16:colId xmlns:a16="http://schemas.microsoft.com/office/drawing/2014/main" val="341967719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Diabetes </a:t>
                      </a:r>
                      <a:r>
                        <a:rPr lang="cs-CZ" sz="1600" b="1" dirty="0" err="1">
                          <a:solidFill>
                            <a:srgbClr val="C00000"/>
                          </a:solidFill>
                        </a:rPr>
                        <a:t>mellitus</a:t>
                      </a:r>
                      <a:endParaRPr lang="cs-CZ" sz="1600" b="1" dirty="0">
                        <a:solidFill>
                          <a:srgbClr val="C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Onkologické onemocnění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Závažná KV onemocnění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Cévní nemoci mozku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052107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léčených </a:t>
                      </a:r>
                      <a:r>
                        <a:rPr lang="cs-CZ" sz="1400" dirty="0" err="1"/>
                        <a:t>antidiabetiky</a:t>
                      </a:r>
                      <a:r>
                        <a:rPr lang="cs-CZ" sz="1400" dirty="0"/>
                        <a:t> (ATC skupina A10) v daném nebo předcházejícím roce (2021 + 2022)</a:t>
                      </a:r>
                    </a:p>
                    <a:p>
                      <a:endParaRPr lang="cs-CZ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se zhoubným novotvarem (diagnóza C00–C97, bez C44) diagnostikovaným v posledních 10 letech (2013–2022)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hospitalizovaných pro diagnózu I00–I99 (bez I60–I69) v posledních 10 letech (2013–2022)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hospitalizovaných pro diagnózu I60–I69 v posledních 10 letech (2013–2022)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8019284"/>
                  </a:ext>
                </a:extLst>
              </a:tr>
            </a:tbl>
          </a:graphicData>
        </a:graphic>
      </p:graphicFrame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2C51A16A-0A7B-FD57-1889-42EF6D6586CD}"/>
              </a:ext>
            </a:extLst>
          </p:cNvPr>
          <p:cNvGraphicFramePr/>
          <p:nvPr/>
        </p:nvGraphicFramePr>
        <p:xfrm>
          <a:off x="291405" y="2445849"/>
          <a:ext cx="8576148" cy="3813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" name="Tabulka 16">
            <a:extLst>
              <a:ext uri="{FF2B5EF4-FFF2-40B4-BE49-F238E27FC236}">
                <a16:creationId xmlns:a16="http://schemas.microsoft.com/office/drawing/2014/main" id="{FFA68A2A-4DE4-5375-E5E2-DC41854C4272}"/>
              </a:ext>
            </a:extLst>
          </p:cNvPr>
          <p:cNvGraphicFramePr>
            <a:graphicFrameLocks noGrp="1"/>
          </p:cNvGraphicFramePr>
          <p:nvPr/>
        </p:nvGraphicFramePr>
        <p:xfrm>
          <a:off x="9079419" y="2547538"/>
          <a:ext cx="2772000" cy="1337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8000">
                  <a:extLst>
                    <a:ext uri="{9D8B030D-6E8A-4147-A177-3AD203B41FA5}">
                      <a16:colId xmlns:a16="http://schemas.microsoft.com/office/drawing/2014/main" val="3915417206"/>
                    </a:ext>
                  </a:extLst>
                </a:gridCol>
                <a:gridCol w="1188000">
                  <a:extLst>
                    <a:ext uri="{9D8B030D-6E8A-4147-A177-3AD203B41FA5}">
                      <a16:colId xmlns:a16="http://schemas.microsoft.com/office/drawing/2014/main" val="317144436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1259698003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114265922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let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 let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2009256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onemocnění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34654499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6A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onemocnění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801769211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FAADC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onemocnění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11,8 %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901287811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onemocnění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26,8 %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35,5 %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5493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cs-CZ" sz="1400" dirty="0"/>
                    </a:p>
                  </a:txBody>
                  <a:tcPr marL="0" marR="0" marT="0" marB="0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Alespoň 1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33,3 %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49,1 %</a:t>
                      </a:r>
                    </a:p>
                  </a:txBody>
                  <a:tcPr marL="9525" marR="9525" marT="9525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397924"/>
                  </a:ext>
                </a:extLst>
              </a:tr>
            </a:tbl>
          </a:graphicData>
        </a:graphic>
      </p:graphicFrame>
      <p:cxnSp>
        <p:nvCxnSpPr>
          <p:cNvPr id="8" name="Přímá spojnice 7">
            <a:extLst>
              <a:ext uri="{FF2B5EF4-FFF2-40B4-BE49-F238E27FC236}">
                <a16:creationId xmlns:a16="http://schemas.microsoft.com/office/drawing/2014/main" id="{C68D0FC2-023C-1683-BAE2-096742618D27}"/>
              </a:ext>
            </a:extLst>
          </p:cNvPr>
          <p:cNvCxnSpPr/>
          <p:nvPr/>
        </p:nvCxnSpPr>
        <p:spPr>
          <a:xfrm flipV="1">
            <a:off x="5385393" y="2604977"/>
            <a:ext cx="0" cy="306217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Přímá spojnice 11">
            <a:extLst>
              <a:ext uri="{FF2B5EF4-FFF2-40B4-BE49-F238E27FC236}">
                <a16:creationId xmlns:a16="http://schemas.microsoft.com/office/drawing/2014/main" id="{2622DAAE-8909-4D00-A083-2100C3183D4D}"/>
              </a:ext>
            </a:extLst>
          </p:cNvPr>
          <p:cNvCxnSpPr/>
          <p:nvPr/>
        </p:nvCxnSpPr>
        <p:spPr>
          <a:xfrm flipV="1">
            <a:off x="7042305" y="2604977"/>
            <a:ext cx="0" cy="306217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106825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8F3C5BD-E39B-277F-CABB-6B93460E0979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Nemoci oběhové soustavy (I00–I99)</a:t>
            </a:r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B3D929E4-30BF-498E-2760-D749DBC8CE2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" name="TextBox 6">
            <a:extLst>
              <a:ext uri="{FF2B5EF4-FFF2-40B4-BE49-F238E27FC236}">
                <a16:creationId xmlns:a16="http://schemas.microsoft.com/office/drawing/2014/main" id="{F288245F-EF5E-5266-41C5-3165F13C54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(</a:t>
            </a:r>
            <a:r>
              <a:rPr kumimoji="0" lang="cs-CZ" sz="1400" b="1" u="sng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ambulantní nebo hospitalizační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mimo komplement</a:t>
            </a:r>
            <a:endParaRPr kumimoji="0" lang="cs-CZ" sz="1400" b="0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Obdélník 3">
            <a:extLst>
              <a:ext uri="{FF2B5EF4-FFF2-40B4-BE49-F238E27FC236}">
                <a16:creationId xmlns:a16="http://schemas.microsoft.com/office/drawing/2014/main" id="{D46F75A8-8EEE-F40B-3135-7F123CB45D0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51000" y="1244523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  <p:graphicFrame>
        <p:nvGraphicFramePr>
          <p:cNvPr id="8" name="Tabulka 4">
            <a:extLst>
              <a:ext uri="{FF2B5EF4-FFF2-40B4-BE49-F238E27FC236}">
                <a16:creationId xmlns:a16="http://schemas.microsoft.com/office/drawing/2014/main" id="{4CA07C79-C392-6E16-A1A8-C4D39D78B91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268376" y="1877008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27 702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27 416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24 417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25 490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26 707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25 383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23 971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25 262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25 071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24 784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24 637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24 904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23 975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24 064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23 313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0" name="Obdélník 105">
            <a:extLst>
              <a:ext uri="{FF2B5EF4-FFF2-40B4-BE49-F238E27FC236}">
                <a16:creationId xmlns:a16="http://schemas.microsoft.com/office/drawing/2014/main" id="{8A07F47A-499D-C15B-DFC9-991FE8954189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374852" y="5121718"/>
            <a:ext cx="5265575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jednotlivých krajů, tj. udává teoretický počet případů na 100 000 obyvatel daného kraje v situaci, kdy by byla věková struktura obyvatel všech krajů shodná. Za referenční populaci je zde považována celá České republika v příslušném roce.</a:t>
            </a:r>
          </a:p>
        </p:txBody>
      </p:sp>
      <p:sp>
        <p:nvSpPr>
          <p:cNvPr id="11" name="TextBox 2">
            <a:extLst>
              <a:ext uri="{FF2B5EF4-FFF2-40B4-BE49-F238E27FC236}">
                <a16:creationId xmlns:a16="http://schemas.microsoft.com/office/drawing/2014/main" id="{839EDA8B-F046-4ED4-4644-10A416C1CFF4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290187" y="2183382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BFECB111-339E-B766-1AF3-BF29B1593D8D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6096000" y="2491159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5CBCC902-E49F-4827-89A6-B9103DC11AC0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261632" y="1885918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CDED8C8B-EF0D-EE5C-5FED-5BDBB8379A61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570929" y="6255805"/>
            <a:ext cx="1015102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600" b="1" dirty="0">
                <a:solidFill>
                  <a:srgbClr val="C00000"/>
                </a:solidFill>
              </a:rPr>
              <a:t>Celková populační zátěž je mezi regiony víceméně vyrovnaná.</a:t>
            </a:r>
          </a:p>
        </p:txBody>
      </p:sp>
    </p:spTree>
    <p:extLst>
      <p:ext uri="{BB962C8B-B14F-4D97-AF65-F5344CB8AC3E}">
        <p14:creationId xmlns:p14="http://schemas.microsoft.com/office/powerpoint/2010/main" val="183397312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7DB389A5-C154-48AF-43B3-5903E93F8E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Výskyt vybraných onemocnění v závislosti na věku v ČR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7F86A6DE-EDC3-6659-322F-D04B7E72975A}"/>
              </a:ext>
            </a:extLst>
          </p:cNvPr>
          <p:cNvSpPr txBox="1"/>
          <p:nvPr/>
        </p:nvSpPr>
        <p:spPr>
          <a:xfrm>
            <a:off x="272591" y="597563"/>
            <a:ext cx="101217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 (NRHZS) 2010–2023, Národní onkologický registr (NOR) 1977–2022</a:t>
            </a:r>
          </a:p>
        </p:txBody>
      </p:sp>
      <p:graphicFrame>
        <p:nvGraphicFramePr>
          <p:cNvPr id="5" name="Tabulka 6">
            <a:extLst>
              <a:ext uri="{FF2B5EF4-FFF2-40B4-BE49-F238E27FC236}">
                <a16:creationId xmlns:a16="http://schemas.microsoft.com/office/drawing/2014/main" id="{CC46DB29-A546-5976-9DAB-622CDA3ACB31}"/>
              </a:ext>
            </a:extLst>
          </p:cNvPr>
          <p:cNvGraphicFramePr>
            <a:graphicFrameLocks noGrp="1"/>
          </p:cNvGraphicFramePr>
          <p:nvPr/>
        </p:nvGraphicFramePr>
        <p:xfrm>
          <a:off x="291404" y="1018430"/>
          <a:ext cx="11811384" cy="1529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52846">
                  <a:extLst>
                    <a:ext uri="{9D8B030D-6E8A-4147-A177-3AD203B41FA5}">
                      <a16:colId xmlns:a16="http://schemas.microsoft.com/office/drawing/2014/main" val="2112475195"/>
                    </a:ext>
                  </a:extLst>
                </a:gridCol>
                <a:gridCol w="2952846">
                  <a:extLst>
                    <a:ext uri="{9D8B030D-6E8A-4147-A177-3AD203B41FA5}">
                      <a16:colId xmlns:a16="http://schemas.microsoft.com/office/drawing/2014/main" val="44811193"/>
                    </a:ext>
                  </a:extLst>
                </a:gridCol>
                <a:gridCol w="2952846">
                  <a:extLst>
                    <a:ext uri="{9D8B030D-6E8A-4147-A177-3AD203B41FA5}">
                      <a16:colId xmlns:a16="http://schemas.microsoft.com/office/drawing/2014/main" val="4121534097"/>
                    </a:ext>
                  </a:extLst>
                </a:gridCol>
                <a:gridCol w="2952846">
                  <a:extLst>
                    <a:ext uri="{9D8B030D-6E8A-4147-A177-3AD203B41FA5}">
                      <a16:colId xmlns:a16="http://schemas.microsoft.com/office/drawing/2014/main" val="341967719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Diabetes </a:t>
                      </a:r>
                      <a:r>
                        <a:rPr lang="cs-CZ" sz="1600" b="1" dirty="0" err="1">
                          <a:solidFill>
                            <a:srgbClr val="C00000"/>
                          </a:solidFill>
                        </a:rPr>
                        <a:t>mellitus</a:t>
                      </a:r>
                      <a:endParaRPr lang="cs-CZ" sz="1600" b="1" dirty="0">
                        <a:solidFill>
                          <a:srgbClr val="C0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Onkologické onemocnění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Závažná KV onemocnění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600" b="1" dirty="0">
                          <a:solidFill>
                            <a:srgbClr val="C00000"/>
                          </a:solidFill>
                        </a:rPr>
                        <a:t>Cévní nemoci mozku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052107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léčených </a:t>
                      </a:r>
                      <a:r>
                        <a:rPr lang="cs-CZ" sz="1400" dirty="0" err="1"/>
                        <a:t>antidiabetiky</a:t>
                      </a:r>
                      <a:r>
                        <a:rPr lang="cs-CZ" sz="1400" dirty="0"/>
                        <a:t> (ATC skupina A10) v daném nebo předcházejícím roce (2021 + 2022)</a:t>
                      </a:r>
                    </a:p>
                    <a:p>
                      <a:endParaRPr lang="cs-CZ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se zhoubným novotvarem (diagnóza C00–C97, bez C44) diagnostikovaným v posledních 10 letech (2013–2022)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hospitalizovaných pro diagnózu I00–I99 (bez I60–I69) v posledních 10 letech (2013–2022)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Definice: Podíl osob hospitalizovaných pro diagnózu I60–I69 v posledních 10 letech (2013–2022)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8019284"/>
                  </a:ext>
                </a:extLst>
              </a:tr>
            </a:tbl>
          </a:graphicData>
        </a:graphic>
      </p:graphicFrame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2C51A16A-0A7B-FD57-1889-42EF6D6586CD}"/>
              </a:ext>
            </a:extLst>
          </p:cNvPr>
          <p:cNvGraphicFramePr/>
          <p:nvPr/>
        </p:nvGraphicFramePr>
        <p:xfrm>
          <a:off x="348007" y="2349207"/>
          <a:ext cx="2756419" cy="3813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BF19DEAB-455F-5AFA-D75D-F6CC0361762D}"/>
              </a:ext>
            </a:extLst>
          </p:cNvPr>
          <p:cNvGraphicFramePr/>
          <p:nvPr/>
        </p:nvGraphicFramePr>
        <p:xfrm>
          <a:off x="3256745" y="2349207"/>
          <a:ext cx="2756419" cy="3813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184E3845-7343-73CA-99BA-1C33575CFF58}"/>
              </a:ext>
            </a:extLst>
          </p:cNvPr>
          <p:cNvGraphicFramePr/>
          <p:nvPr/>
        </p:nvGraphicFramePr>
        <p:xfrm>
          <a:off x="6165483" y="2349207"/>
          <a:ext cx="2756419" cy="3813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17B7001F-088A-B2C1-A397-89C344D45E2C}"/>
              </a:ext>
            </a:extLst>
          </p:cNvPr>
          <p:cNvGraphicFramePr/>
          <p:nvPr/>
        </p:nvGraphicFramePr>
        <p:xfrm>
          <a:off x="9074220" y="2349207"/>
          <a:ext cx="2756419" cy="38130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C369663D-5633-6A0B-AEA9-7BB2F9C824DA}"/>
              </a:ext>
            </a:extLst>
          </p:cNvPr>
          <p:cNvSpPr txBox="1"/>
          <p:nvPr/>
        </p:nvSpPr>
        <p:spPr>
          <a:xfrm rot="16200000">
            <a:off x="-758985" y="4028458"/>
            <a:ext cx="20364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populace ČR (2022)</a:t>
            </a:r>
          </a:p>
        </p:txBody>
      </p:sp>
      <p:sp>
        <p:nvSpPr>
          <p:cNvPr id="16" name="TextovéPole 15">
            <a:extLst>
              <a:ext uri="{FF2B5EF4-FFF2-40B4-BE49-F238E27FC236}">
                <a16:creationId xmlns:a16="http://schemas.microsoft.com/office/drawing/2014/main" id="{BE4681DC-A3C8-840B-4B1E-DA829FCCDAE4}"/>
              </a:ext>
            </a:extLst>
          </p:cNvPr>
          <p:cNvSpPr txBox="1"/>
          <p:nvPr/>
        </p:nvSpPr>
        <p:spPr>
          <a:xfrm>
            <a:off x="5729076" y="6119601"/>
            <a:ext cx="13366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v roce 2022</a:t>
            </a:r>
          </a:p>
        </p:txBody>
      </p:sp>
    </p:spTree>
    <p:extLst>
      <p:ext uri="{BB962C8B-B14F-4D97-AF65-F5344CB8AC3E}">
        <p14:creationId xmlns:p14="http://schemas.microsoft.com/office/powerpoint/2010/main" val="350755814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9FB8AE16-285D-3EA7-B8B1-6EB4565A48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89" y="160258"/>
            <a:ext cx="10515600" cy="538364"/>
          </a:xfrm>
        </p:spPr>
        <p:txBody>
          <a:bodyPr/>
          <a:lstStyle/>
          <a:p>
            <a:r>
              <a:rPr lang="cs-CZ" dirty="0" err="1">
                <a:solidFill>
                  <a:srgbClr val="C00000"/>
                </a:solidFill>
              </a:rPr>
              <a:t>Polymorbidita</a:t>
            </a:r>
            <a:r>
              <a:rPr lang="cs-CZ" dirty="0">
                <a:solidFill>
                  <a:srgbClr val="C00000"/>
                </a:solidFill>
              </a:rPr>
              <a:t> vs. stupeň závislosti </a:t>
            </a:r>
            <a:r>
              <a:rPr lang="cs-CZ" u="sng" dirty="0">
                <a:solidFill>
                  <a:srgbClr val="C00000"/>
                </a:solidFill>
              </a:rPr>
              <a:t>u osob ve věku </a:t>
            </a:r>
            <a:r>
              <a:rPr lang="cs-CZ" b="1" u="sng" dirty="0">
                <a:solidFill>
                  <a:srgbClr val="C00000"/>
                </a:solidFill>
              </a:rPr>
              <a:t>65+ a 75+</a:t>
            </a:r>
            <a:r>
              <a:rPr lang="cs-CZ" b="1" dirty="0">
                <a:solidFill>
                  <a:srgbClr val="C00000"/>
                </a:solidFill>
              </a:rPr>
              <a:t> </a:t>
            </a:r>
            <a:r>
              <a:rPr lang="cs-CZ" dirty="0">
                <a:solidFill>
                  <a:srgbClr val="C00000"/>
                </a:solidFill>
              </a:rPr>
              <a:t>v ČR (2023)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B414FD06-8BD1-02C4-57C6-D88B82E2034A}"/>
              </a:ext>
            </a:extLst>
          </p:cNvPr>
          <p:cNvSpPr txBox="1"/>
          <p:nvPr/>
        </p:nvSpPr>
        <p:spPr>
          <a:xfrm>
            <a:off x="272589" y="602985"/>
            <a:ext cx="78559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 (NRHZS), MPSV – příspěvek na péči a stupeň závislosti</a:t>
            </a:r>
          </a:p>
        </p:txBody>
      </p:sp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7905F6F8-2CC7-E651-2A0A-5DFE25F9A8C3}"/>
              </a:ext>
            </a:extLst>
          </p:cNvPr>
          <p:cNvGraphicFramePr>
            <a:graphicFrameLocks noGrp="1"/>
          </p:cNvGraphicFramePr>
          <p:nvPr/>
        </p:nvGraphicFramePr>
        <p:xfrm>
          <a:off x="1327665" y="1212815"/>
          <a:ext cx="10408810" cy="2270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351302">
                  <a:extLst>
                    <a:ext uri="{9D8B030D-6E8A-4147-A177-3AD203B41FA5}">
                      <a16:colId xmlns:a16="http://schemas.microsoft.com/office/drawing/2014/main" val="2389110170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2799564592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759766484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230167554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1861177799"/>
                    </a:ext>
                  </a:extLst>
                </a:gridCol>
              </a:tblGrid>
              <a:tr h="241355">
                <a:tc>
                  <a:txBody>
                    <a:bodyPr/>
                    <a:lstStyle/>
                    <a:p>
                      <a:pPr algn="ctr" fontAlgn="b"/>
                      <a:endParaRPr lang="cs-CZ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Bez </a:t>
                      </a:r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r>
                        <a:rPr lang="cs-CZ" sz="1800" b="1" u="none" strike="noStrike" dirty="0">
                          <a:effectLst/>
                        </a:rPr>
                        <a:t>, I. stupeň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r>
                        <a:rPr lang="cs-CZ" sz="1800" b="1" u="none" strike="noStrike" dirty="0">
                          <a:effectLst/>
                        </a:rPr>
                        <a:t>, II.–IV. stupeň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Celkem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1818614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0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640 293 (27,4 %)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8 194 (0,4 %)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15 256 (0,7 %)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663 743 (28,4 %)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644431568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1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478 452 (20,5 %)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11 477 (0,5 %)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30 649 (1,3 %)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520 578 (22,3 %)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62271205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2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378 984 (16,2 %)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12 692 (0,5 %)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39 835 (1,7 %)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431 511 (18,5 %)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70599469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3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231 665 (9,9 %)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11 611 (0,5 %)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39 661 (1,7 %)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282 937 (12,1 %)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893770754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4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131 730 (5,6 %)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8 828 (0,4 %)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34 383 (1,5 %)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174 941 (7,5 %)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765090165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≥ 5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165 127 (7,1 %)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16 319 (0,7 %)</a:t>
                      </a:r>
                    </a:p>
                  </a:txBody>
                  <a:tcPr marL="9525" marR="9525" marT="9525" marB="0" anchor="ctr"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78 689 (3,4 %)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260 135 (11,1 %)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53297040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Celkem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2 026 251 (86,8 %)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69 121 (3,0 %)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238 473 (10,2 %)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2 333 845 (100 %)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7988781"/>
                  </a:ext>
                </a:extLst>
              </a:tr>
            </a:tbl>
          </a:graphicData>
        </a:graphic>
      </p:graphicFrame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B2482464-BD20-3AF9-2E65-E16EAFDFAA19}"/>
              </a:ext>
            </a:extLst>
          </p:cNvPr>
          <p:cNvGraphicFramePr>
            <a:graphicFrameLocks noGrp="1"/>
          </p:cNvGraphicFramePr>
          <p:nvPr/>
        </p:nvGraphicFramePr>
        <p:xfrm>
          <a:off x="1327665" y="3817405"/>
          <a:ext cx="10408810" cy="227076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351302">
                  <a:extLst>
                    <a:ext uri="{9D8B030D-6E8A-4147-A177-3AD203B41FA5}">
                      <a16:colId xmlns:a16="http://schemas.microsoft.com/office/drawing/2014/main" val="2389110170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2799564592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759766484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230167554"/>
                    </a:ext>
                  </a:extLst>
                </a:gridCol>
                <a:gridCol w="2264377">
                  <a:extLst>
                    <a:ext uri="{9D8B030D-6E8A-4147-A177-3AD203B41FA5}">
                      <a16:colId xmlns:a16="http://schemas.microsoft.com/office/drawing/2014/main" val="1861177799"/>
                    </a:ext>
                  </a:extLst>
                </a:gridCol>
              </a:tblGrid>
              <a:tr h="241355">
                <a:tc>
                  <a:txBody>
                    <a:bodyPr/>
                    <a:lstStyle/>
                    <a:p>
                      <a:pPr algn="ctr" fontAlgn="b"/>
                      <a:endParaRPr lang="cs-CZ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Bez </a:t>
                      </a:r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r>
                        <a:rPr lang="cs-CZ" sz="1800" b="1" u="none" strike="noStrike" dirty="0">
                          <a:effectLst/>
                        </a:rPr>
                        <a:t>, I. stupeň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 err="1">
                          <a:effectLst/>
                        </a:rPr>
                        <a:t>PnP</a:t>
                      </a:r>
                      <a:r>
                        <a:rPr lang="cs-CZ" sz="1800" b="1" u="none" strike="noStrike" dirty="0">
                          <a:effectLst/>
                        </a:rPr>
                        <a:t>, II.–IV. stupeň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Celkem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1818614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0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204 504 (19,2 %)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5 800 (0,5 %)</a:t>
                      </a:r>
                    </a:p>
                  </a:txBody>
                  <a:tcPr marL="9525" marR="9525" marT="9525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10 401 (1,0 %)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220 705 (20,7 %)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644431568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1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181 941 (17,1 %)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8 699 (0,8 %)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23 897 (2,2 %)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214 537 (20,2 %)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362271205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2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163 072 (15,3 %)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9 572 (0,9 %)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31 769 (3,0 %)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204 413 (19,2 %)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670599469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>
                          <a:effectLst/>
                        </a:rPr>
                        <a:t>DCCI 3</a:t>
                      </a:r>
                      <a:endParaRPr lang="cs-CZ" sz="18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111 447 (10,5 %)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8 805 (0,8 %)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32 031 (3,0 %)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152 283 (14,3 %)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893770754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4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69 553 (6,5 %)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6 818 (0,6 %)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27 972 (2,6 %)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104 343 (9,8 %)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765090165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DCCI ≥ 5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highlight>
                            <a:srgbClr val="FFFF00"/>
                          </a:highlight>
                          <a:latin typeface="Calibri" panose="020F0502020204030204" pitchFamily="34" charset="0"/>
                        </a:rPr>
                        <a:t>93 750 (8,8 %)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12 270 (1,2 %)</a:t>
                      </a:r>
                    </a:p>
                  </a:txBody>
                  <a:tcPr marL="9525" marR="9525" marT="9525" marB="0" anchor="ctr"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61 921 (5,8 %)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167 941 (15,8 %)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53297040"/>
                  </a:ext>
                </a:extLst>
              </a:tr>
              <a:tr h="241355">
                <a:tc>
                  <a:txBody>
                    <a:bodyPr/>
                    <a:lstStyle/>
                    <a:p>
                      <a:pPr algn="ctr" fontAlgn="b"/>
                      <a:r>
                        <a:rPr lang="cs-CZ" sz="1800" b="1" u="none" strike="noStrike" dirty="0">
                          <a:effectLst/>
                        </a:rPr>
                        <a:t>Celkem</a:t>
                      </a:r>
                      <a:endParaRPr lang="cs-CZ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824 267 (77,5 %)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51 964 (4,9 %)</a:t>
                      </a:r>
                    </a:p>
                  </a:txBody>
                  <a:tcPr marL="9525" marR="9525" marT="9525" marB="0"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187 991 (17,7 %)</a:t>
                      </a:r>
                    </a:p>
                  </a:txBody>
                  <a:tcPr marL="9525" marR="9525" marT="9525" marB="0"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1 064 222 (100 %)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7988781"/>
                  </a:ext>
                </a:extLst>
              </a:tr>
            </a:tbl>
          </a:graphicData>
        </a:graphic>
      </p:graphicFrame>
      <p:sp>
        <p:nvSpPr>
          <p:cNvPr id="14" name="TextovéPole 13">
            <a:extLst>
              <a:ext uri="{FF2B5EF4-FFF2-40B4-BE49-F238E27FC236}">
                <a16:creationId xmlns:a16="http://schemas.microsoft.com/office/drawing/2014/main" id="{75082ED0-182B-4319-92D1-26FF8B9A3D0D}"/>
              </a:ext>
            </a:extLst>
          </p:cNvPr>
          <p:cNvSpPr txBox="1"/>
          <p:nvPr/>
        </p:nvSpPr>
        <p:spPr>
          <a:xfrm rot="19476898">
            <a:off x="458863" y="1272861"/>
            <a:ext cx="1314627" cy="430887"/>
          </a:xfrm>
          <a:prstGeom prst="rect">
            <a:avLst/>
          </a:prstGeom>
          <a:solidFill>
            <a:srgbClr val="D7144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65+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3745BAAA-AA2A-A2A4-2C5F-F277E89B461A}"/>
              </a:ext>
            </a:extLst>
          </p:cNvPr>
          <p:cNvSpPr txBox="1"/>
          <p:nvPr/>
        </p:nvSpPr>
        <p:spPr>
          <a:xfrm rot="19476898">
            <a:off x="458863" y="3869365"/>
            <a:ext cx="1314627" cy="430887"/>
          </a:xfrm>
          <a:prstGeom prst="rect">
            <a:avLst/>
          </a:prstGeom>
          <a:solidFill>
            <a:srgbClr val="D7144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Věk 75+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01454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adpis 8">
            <a:extLst>
              <a:ext uri="{FF2B5EF4-FFF2-40B4-BE49-F238E27FC236}">
                <a16:creationId xmlns:a16="http://schemas.microsoft.com/office/drawing/2014/main" id="{760F30E7-341F-377B-E52F-21A522C982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0" y="160258"/>
            <a:ext cx="11728909" cy="538364"/>
          </a:xfrm>
        </p:spPr>
        <p:txBody>
          <a:bodyPr/>
          <a:lstStyle/>
          <a:p>
            <a:r>
              <a:rPr lang="cs-CZ" b="1" dirty="0">
                <a:solidFill>
                  <a:srgbClr val="C00000"/>
                </a:solidFill>
              </a:rPr>
              <a:t>Výskyt kombinace: DCCI ≥ 3 </a:t>
            </a:r>
            <a:r>
              <a:rPr lang="cs-CZ" dirty="0">
                <a:solidFill>
                  <a:srgbClr val="C00000"/>
                </a:solidFill>
              </a:rPr>
              <a:t>+</a:t>
            </a:r>
            <a:r>
              <a:rPr lang="cs-CZ" b="1" dirty="0">
                <a:solidFill>
                  <a:srgbClr val="C00000"/>
                </a:solidFill>
              </a:rPr>
              <a:t> ID II.–III. stupeň a/nebo </a:t>
            </a:r>
            <a:r>
              <a:rPr lang="cs-CZ" b="1" dirty="0" err="1">
                <a:solidFill>
                  <a:srgbClr val="C00000"/>
                </a:solidFill>
              </a:rPr>
              <a:t>PnP</a:t>
            </a:r>
            <a:r>
              <a:rPr lang="cs-CZ" b="1" dirty="0">
                <a:solidFill>
                  <a:srgbClr val="C00000"/>
                </a:solidFill>
              </a:rPr>
              <a:t> II.–IV. stupeň</a:t>
            </a:r>
          </a:p>
        </p:txBody>
      </p:sp>
      <p:graphicFrame>
        <p:nvGraphicFramePr>
          <p:cNvPr id="2" name="Tabulka 2">
            <a:extLst>
              <a:ext uri="{FF2B5EF4-FFF2-40B4-BE49-F238E27FC236}">
                <a16:creationId xmlns:a16="http://schemas.microsoft.com/office/drawing/2014/main" id="{DDD7EC2C-49C1-B481-7F52-0CBCD5493ABE}"/>
              </a:ext>
            </a:extLst>
          </p:cNvPr>
          <p:cNvGraphicFramePr>
            <a:graphicFrameLocks noGrp="1"/>
          </p:cNvGraphicFramePr>
          <p:nvPr/>
        </p:nvGraphicFramePr>
        <p:xfrm>
          <a:off x="394270" y="797257"/>
          <a:ext cx="11403460" cy="54416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01730">
                  <a:extLst>
                    <a:ext uri="{9D8B030D-6E8A-4147-A177-3AD203B41FA5}">
                      <a16:colId xmlns:a16="http://schemas.microsoft.com/office/drawing/2014/main" val="3197439361"/>
                    </a:ext>
                  </a:extLst>
                </a:gridCol>
                <a:gridCol w="5701730">
                  <a:extLst>
                    <a:ext uri="{9D8B030D-6E8A-4147-A177-3AD203B41FA5}">
                      <a16:colId xmlns:a16="http://schemas.microsoft.com/office/drawing/2014/main" val="3259053626"/>
                    </a:ext>
                  </a:extLst>
                </a:gridCol>
              </a:tblGrid>
              <a:tr h="2720809">
                <a:tc>
                  <a:txBody>
                    <a:bodyPr/>
                    <a:lstStyle/>
                    <a:p>
                      <a:pPr algn="l"/>
                      <a:r>
                        <a:rPr lang="cs-CZ" b="1" dirty="0"/>
                        <a:t>Věk 50–59 let (2023)</a:t>
                      </a:r>
                      <a:endParaRPr lang="cs-CZ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b="1" dirty="0"/>
                        <a:t>Věk ≥ 65 let (2023)</a:t>
                      </a:r>
                      <a:endParaRPr lang="cs-CZ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504397758"/>
                  </a:ext>
                </a:extLst>
              </a:tr>
              <a:tr h="2720809">
                <a:tc>
                  <a:txBody>
                    <a:bodyPr/>
                    <a:lstStyle/>
                    <a:p>
                      <a:pPr algn="l"/>
                      <a:r>
                        <a:rPr lang="cs-CZ" b="1" dirty="0"/>
                        <a:t>Věk 60–64 let (2023)</a:t>
                      </a:r>
                      <a:endParaRPr lang="cs-CZ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cs-CZ" b="1" dirty="0"/>
                        <a:t>Věk ≥ 75 let (2023)</a:t>
                      </a:r>
                      <a:endParaRPr lang="cs-CZ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765985"/>
                  </a:ext>
                </a:extLst>
              </a:tr>
            </a:tbl>
          </a:graphicData>
        </a:graphic>
      </p:graphicFrame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D178EA85-9D44-48EC-7364-5A75D24EBC22}"/>
              </a:ext>
            </a:extLst>
          </p:cNvPr>
          <p:cNvGraphicFramePr>
            <a:graphicFrameLocks noGrp="1"/>
          </p:cNvGraphicFramePr>
          <p:nvPr/>
        </p:nvGraphicFramePr>
        <p:xfrm>
          <a:off x="394270" y="1256657"/>
          <a:ext cx="2088000" cy="21984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440000">
                  <a:extLst>
                    <a:ext uri="{9D8B030D-6E8A-4147-A177-3AD203B41FA5}">
                      <a16:colId xmlns:a16="http://schemas.microsoft.com/office/drawing/2014/main" val="49601741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900908930"/>
                    </a:ext>
                  </a:extLst>
                </a:gridCol>
              </a:tblGrid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Kraj bydliště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303" marR="7303" marT="7303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</a:t>
                      </a:r>
                    </a:p>
                  </a:txBody>
                  <a:tcPr marL="7303" marR="7303" marT="7303" marB="0" anchor="b"/>
                </a:tc>
                <a:extLst>
                  <a:ext uri="{0D108BD9-81ED-4DB2-BD59-A6C34878D82A}">
                    <a16:rowId xmlns:a16="http://schemas.microsoft.com/office/drawing/2014/main" val="222975816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14 434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763212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9 884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056759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20 788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837999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19 505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60739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8 847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985787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4 825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599068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9 488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72814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169 137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613654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21 874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0055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8 056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573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6 887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8384880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7 733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58745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9 274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039623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9 235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044256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16 988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4046654"/>
                  </a:ext>
                </a:extLst>
              </a:tr>
            </a:tbl>
          </a:graphicData>
        </a:graphic>
      </p:graphicFrame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4F34D76E-A8FF-4420-419E-BFEC93C6AEF6}"/>
              </a:ext>
            </a:extLst>
          </p:cNvPr>
          <p:cNvGraphicFramePr/>
          <p:nvPr/>
        </p:nvGraphicFramePr>
        <p:xfrm>
          <a:off x="2414996" y="702008"/>
          <a:ext cx="3700053" cy="28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1C454489-1205-AB73-2554-9C1895CABC70}"/>
              </a:ext>
            </a:extLst>
          </p:cNvPr>
          <p:cNvGraphicFramePr/>
          <p:nvPr/>
        </p:nvGraphicFramePr>
        <p:xfrm>
          <a:off x="2407617" y="3434260"/>
          <a:ext cx="3700053" cy="28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Tabulka 23">
            <a:extLst>
              <a:ext uri="{FF2B5EF4-FFF2-40B4-BE49-F238E27FC236}">
                <a16:creationId xmlns:a16="http://schemas.microsoft.com/office/drawing/2014/main" id="{535694D6-3656-25B5-6A21-BF938FE2BEA7}"/>
              </a:ext>
            </a:extLst>
          </p:cNvPr>
          <p:cNvGraphicFramePr>
            <a:graphicFrameLocks noGrp="1"/>
          </p:cNvGraphicFramePr>
          <p:nvPr/>
        </p:nvGraphicFramePr>
        <p:xfrm>
          <a:off x="385291" y="3968103"/>
          <a:ext cx="2088000" cy="21984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440000">
                  <a:extLst>
                    <a:ext uri="{9D8B030D-6E8A-4147-A177-3AD203B41FA5}">
                      <a16:colId xmlns:a16="http://schemas.microsoft.com/office/drawing/2014/main" val="49601741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900908930"/>
                    </a:ext>
                  </a:extLst>
                </a:gridCol>
              </a:tblGrid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Kraj bydliště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303" marR="7303" marT="7303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</a:t>
                      </a:r>
                    </a:p>
                  </a:txBody>
                  <a:tcPr marL="7303" marR="7303" marT="7303" marB="0" anchor="b"/>
                </a:tc>
                <a:extLst>
                  <a:ext uri="{0D108BD9-81ED-4DB2-BD59-A6C34878D82A}">
                    <a16:rowId xmlns:a16="http://schemas.microsoft.com/office/drawing/2014/main" val="222975816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9 700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763212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15 624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056759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13 788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837999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6 648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60739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7 094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985787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6 062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599068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14 328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72814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117 171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613654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3 285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0055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4 528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573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5 471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8384880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5 671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58745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6 578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039623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11 184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044256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6 439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4046654"/>
                  </a:ext>
                </a:extLst>
              </a:tr>
            </a:tbl>
          </a:graphicData>
        </a:graphic>
      </p:graphicFrame>
      <p:graphicFrame>
        <p:nvGraphicFramePr>
          <p:cNvPr id="25" name="Tabulka 24">
            <a:extLst>
              <a:ext uri="{FF2B5EF4-FFF2-40B4-BE49-F238E27FC236}">
                <a16:creationId xmlns:a16="http://schemas.microsoft.com/office/drawing/2014/main" id="{7F9128F1-E873-03AB-B64F-073D4E4436AD}"/>
              </a:ext>
            </a:extLst>
          </p:cNvPr>
          <p:cNvGraphicFramePr>
            <a:graphicFrameLocks noGrp="1"/>
          </p:cNvGraphicFramePr>
          <p:nvPr/>
        </p:nvGraphicFramePr>
        <p:xfrm>
          <a:off x="6086476" y="1256657"/>
          <a:ext cx="2088000" cy="21984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440000">
                  <a:extLst>
                    <a:ext uri="{9D8B030D-6E8A-4147-A177-3AD203B41FA5}">
                      <a16:colId xmlns:a16="http://schemas.microsoft.com/office/drawing/2014/main" val="49601741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900908930"/>
                    </a:ext>
                  </a:extLst>
                </a:gridCol>
              </a:tblGrid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Kraj bydliště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303" marR="7303" marT="7303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</a:t>
                      </a:r>
                    </a:p>
                  </a:txBody>
                  <a:tcPr marL="7303" marR="7303" marT="7303" marB="0" anchor="b"/>
                </a:tc>
                <a:extLst>
                  <a:ext uri="{0D108BD9-81ED-4DB2-BD59-A6C34878D82A}">
                    <a16:rowId xmlns:a16="http://schemas.microsoft.com/office/drawing/2014/main" val="222975816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96 055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763212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94 745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056759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100 140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837999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46 368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60739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60 584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985787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22 422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599068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90 111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72814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803 753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613654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43 932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0055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38 584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573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43 248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8384880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38 114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58745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47 114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039623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46 951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044256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31 325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4046654"/>
                  </a:ext>
                </a:extLst>
              </a:tr>
            </a:tbl>
          </a:graphicData>
        </a:graphic>
      </p:graphicFrame>
      <p:graphicFrame>
        <p:nvGraphicFramePr>
          <p:cNvPr id="26" name="Graf 25">
            <a:extLst>
              <a:ext uri="{FF2B5EF4-FFF2-40B4-BE49-F238E27FC236}">
                <a16:creationId xmlns:a16="http://schemas.microsoft.com/office/drawing/2014/main" id="{962CB63F-6EE1-05E9-3E8F-55AF5BEDC0E9}"/>
              </a:ext>
            </a:extLst>
          </p:cNvPr>
          <p:cNvGraphicFramePr/>
          <p:nvPr/>
        </p:nvGraphicFramePr>
        <p:xfrm>
          <a:off x="8107202" y="702008"/>
          <a:ext cx="3700053" cy="28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A15D7C0C-D9E2-0581-248F-69AC8B6BB5C4}"/>
              </a:ext>
            </a:extLst>
          </p:cNvPr>
          <p:cNvGraphicFramePr/>
          <p:nvPr/>
        </p:nvGraphicFramePr>
        <p:xfrm>
          <a:off x="8099823" y="3434260"/>
          <a:ext cx="3700053" cy="286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8" name="Tabulka 27">
            <a:extLst>
              <a:ext uri="{FF2B5EF4-FFF2-40B4-BE49-F238E27FC236}">
                <a16:creationId xmlns:a16="http://schemas.microsoft.com/office/drawing/2014/main" id="{4645464B-8377-6ED9-E0A9-D6BA8EE8461F}"/>
              </a:ext>
            </a:extLst>
          </p:cNvPr>
          <p:cNvGraphicFramePr>
            <a:graphicFrameLocks noGrp="1"/>
          </p:cNvGraphicFramePr>
          <p:nvPr/>
        </p:nvGraphicFramePr>
        <p:xfrm>
          <a:off x="6077497" y="3968103"/>
          <a:ext cx="2088000" cy="21984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440000">
                  <a:extLst>
                    <a:ext uri="{9D8B030D-6E8A-4147-A177-3AD203B41FA5}">
                      <a16:colId xmlns:a16="http://schemas.microsoft.com/office/drawing/2014/main" val="496017419"/>
                    </a:ext>
                  </a:extLst>
                </a:gridCol>
                <a:gridCol w="648000">
                  <a:extLst>
                    <a:ext uri="{9D8B030D-6E8A-4147-A177-3AD203B41FA5}">
                      <a16:colId xmlns:a16="http://schemas.microsoft.com/office/drawing/2014/main" val="900908930"/>
                    </a:ext>
                  </a:extLst>
                </a:gridCol>
              </a:tblGrid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u="none" strike="noStrike" dirty="0">
                          <a:solidFill>
                            <a:srgbClr val="000000"/>
                          </a:solidFill>
                          <a:effectLst/>
                        </a:rPr>
                        <a:t>Kraj bydliště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303" marR="7303" marT="7303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</a:t>
                      </a:r>
                    </a:p>
                  </a:txBody>
                  <a:tcPr marL="7303" marR="7303" marT="7303" marB="0" anchor="b"/>
                </a:tc>
                <a:extLst>
                  <a:ext uri="{0D108BD9-81ED-4DB2-BD59-A6C34878D82A}">
                    <a16:rowId xmlns:a16="http://schemas.microsoft.com/office/drawing/2014/main" val="222975816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56 760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3763212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28 914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056759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59 707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3837999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24 352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0260739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60 520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19857877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56 053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62599068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490 634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728148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12 907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1613654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27 285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130055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34 635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00573312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23 747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78384880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26 531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8587459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29 086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30396234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28 818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4060442563"/>
                  </a:ext>
                </a:extLst>
              </a:tr>
              <a:tr h="44269"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18 773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40466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1459997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2AB2D6-C1FF-66E1-98AD-7F3B7B2245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NKVP ČR 2030: </a:t>
            </a:r>
            <a:br>
              <a:rPr lang="cs-CZ" dirty="0"/>
            </a:br>
            <a:r>
              <a:rPr lang="cs-CZ" dirty="0"/>
              <a:t>souhrnná analytická studie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4BAA79-A347-EE41-841F-FD794DE321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7877" y="4808097"/>
            <a:ext cx="8354163" cy="1050092"/>
          </a:xfrm>
        </p:spPr>
        <p:txBody>
          <a:bodyPr/>
          <a:lstStyle/>
          <a:p>
            <a:r>
              <a:rPr lang="cs-CZ" dirty="0"/>
              <a:t>Vybrané ukazatele dopadu kardiovaskulárních onemocnění na zdravotní a sociální systém</a:t>
            </a:r>
          </a:p>
        </p:txBody>
      </p:sp>
      <p:sp>
        <p:nvSpPr>
          <p:cNvPr id="4" name="Zástupný text 2">
            <a:extLst>
              <a:ext uri="{FF2B5EF4-FFF2-40B4-BE49-F238E27FC236}">
                <a16:creationId xmlns:a16="http://schemas.microsoft.com/office/drawing/2014/main" id="{9487039C-715D-6969-D56F-1F26D007F085}"/>
              </a:ext>
            </a:extLst>
          </p:cNvPr>
          <p:cNvSpPr txBox="1">
            <a:spLocks/>
          </p:cNvSpPr>
          <p:nvPr/>
        </p:nvSpPr>
        <p:spPr>
          <a:xfrm>
            <a:off x="391800" y="6416790"/>
            <a:ext cx="9914382" cy="382620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cs-CZ" i="1" dirty="0"/>
              <a:t>Národní kardiologický informační systém (NKIS)</a:t>
            </a:r>
          </a:p>
        </p:txBody>
      </p:sp>
    </p:spTree>
    <p:extLst>
      <p:ext uri="{BB962C8B-B14F-4D97-AF65-F5344CB8AC3E}">
        <p14:creationId xmlns:p14="http://schemas.microsoft.com/office/powerpoint/2010/main" val="2107220302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Dlouhodobá pracovní neschopnost pro nemoci oběhové soustavy</a:t>
            </a:r>
            <a:endParaRPr lang="en-US" dirty="0"/>
          </a:p>
        </p:txBody>
      </p:sp>
      <p:sp>
        <p:nvSpPr>
          <p:cNvPr id="294" name="Obdélník 293">
            <a:extLst>
              <a:ext uri="{FF2B5EF4-FFF2-40B4-BE49-F238E27FC236}">
                <a16:creationId xmlns:a16="http://schemas.microsoft.com/office/drawing/2014/main" id="{A0440E8B-A5A4-4A9C-AD80-B493A3AD6F5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914055" y="1156325"/>
            <a:ext cx="425122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1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případů dlouhodobé PN (2023):</a:t>
            </a:r>
          </a:p>
        </p:txBody>
      </p:sp>
      <p:sp>
        <p:nvSpPr>
          <p:cNvPr id="295" name="TextBox 7">
            <a:extLst>
              <a:ext uri="{FF2B5EF4-FFF2-40B4-BE49-F238E27FC236}">
                <a16:creationId xmlns:a16="http://schemas.microsoft.com/office/drawing/2014/main" id="{40D4D87E-60E6-4C32-8F2E-C59AB30CB615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307136" y="4315441"/>
            <a:ext cx="5265575" cy="1369741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bylo v ČR zaznamenáno 11 483 ukončených případů dlouhodobé pracovní neschopnosti pro nemoci oběhové soustavy  (5,7 % všech případů dlouhodobé PN v daném roce). Počet případů se v jednotlivých krajích pohybuje od 67 do 361 případů na 100 000 nemocensky pojištěných obyvatel.</a:t>
            </a:r>
          </a:p>
        </p:txBody>
      </p:sp>
      <p:sp>
        <p:nvSpPr>
          <p:cNvPr id="200" name="TextBox 6">
            <a:extLst>
              <a:ext uri="{FF2B5EF4-FFF2-40B4-BE49-F238E27FC236}">
                <a16:creationId xmlns:a16="http://schemas.microsoft.com/office/drawing/2014/main" id="{34BCED0E-0EE4-4668-A26F-69E0296352BE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8000" y="540000"/>
            <a:ext cx="116431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ISPN, MPSV a ÚZIS ČR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Definice: případ ukončené pracovní neschopnosti (PN) s diagnózou z IX. Kapitoly MKN-10; délka trvání alespoň 90 dní</a:t>
            </a:r>
          </a:p>
        </p:txBody>
      </p:sp>
      <p:graphicFrame>
        <p:nvGraphicFramePr>
          <p:cNvPr id="312" name="Graf 311">
            <a:extLst>
              <a:ext uri="{FF2B5EF4-FFF2-40B4-BE49-F238E27FC236}">
                <a16:creationId xmlns:a16="http://schemas.microsoft.com/office/drawing/2014/main" id="{747DCC21-A428-4B79-815C-B37CF5C48C92}"/>
              </a:ext>
            </a:extLst>
          </p:cNvPr>
          <p:cNvGraphicFramePr/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2062806742"/>
              </p:ext>
            </p:extLst>
          </p:nvPr>
        </p:nvGraphicFramePr>
        <p:xfrm>
          <a:off x="352322" y="1591588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313" name="Tabulka 4">
            <a:extLst>
              <a:ext uri="{FF2B5EF4-FFF2-40B4-BE49-F238E27FC236}">
                <a16:creationId xmlns:a16="http://schemas.microsoft.com/office/drawing/2014/main" id="{C709D96E-042B-49C6-8DB7-84AD335002B3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4235945" y="1557207"/>
          <a:ext cx="1616490" cy="4527930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Počet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 err="1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nem</a:t>
                      </a: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. pojištěných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(1. pol. 2023)</a:t>
                      </a:r>
                    </a:p>
                    <a:p>
                      <a:pPr algn="ctr" fontAlgn="b"/>
                      <a:endParaRPr lang="cs-CZ" sz="1200" b="0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266 606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463 064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79 813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151 757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224 101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230 830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225 523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176 958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230 101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195 146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210 847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523 701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468 550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1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4 751 976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1 304 978</a:t>
                      </a: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315" name="Obdélník 314">
            <a:extLst>
              <a:ext uri="{FF2B5EF4-FFF2-40B4-BE49-F238E27FC236}">
                <a16:creationId xmlns:a16="http://schemas.microsoft.com/office/drawing/2014/main" id="{4A4D6878-2C16-4895-9440-DE871EF6712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1465768" y="1445243"/>
            <a:ext cx="31477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případů dlouhodobé PN na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100 000 nemocensky pojištěných osob</a:t>
            </a:r>
          </a:p>
        </p:txBody>
      </p:sp>
      <p:sp>
        <p:nvSpPr>
          <p:cNvPr id="106" name="Obdélník 105">
            <a:extLst>
              <a:ext uri="{FF2B5EF4-FFF2-40B4-BE49-F238E27FC236}">
                <a16:creationId xmlns:a16="http://schemas.microsoft.com/office/drawing/2014/main" id="{1A187EA3-E052-42C1-8813-91180C40BF23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386707" y="1753020"/>
            <a:ext cx="143609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zaměstnavatele: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6374852" y="1091133"/>
            <a:ext cx="57179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případů dlouhodobé PN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přepočtu na 100 tisíc nemocensky pojištěných</a:t>
            </a:r>
          </a:p>
        </p:txBody>
      </p:sp>
      <p:graphicFrame>
        <p:nvGraphicFramePr>
          <p:cNvPr id="108" name="Graf 107">
            <a:extLst>
              <a:ext uri="{FF2B5EF4-FFF2-40B4-BE49-F238E27FC236}">
                <a16:creationId xmlns:a16="http://schemas.microsoft.com/office/drawing/2014/main" id="{49DEB8C3-B7EA-4250-97B4-B32655A8662E}"/>
              </a:ext>
            </a:extLst>
          </p:cNvPr>
          <p:cNvGraphicFramePr/>
          <p:nvPr>
            <p:custDataLst>
              <p:tags r:id="rId10"/>
            </p:custDataLst>
          </p:nvPr>
        </p:nvGraphicFramePr>
        <p:xfrm>
          <a:off x="6180665" y="1398910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A0ACCC0A-A7A2-1754-1606-16A51635EBFA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6071502" y="1557207"/>
            <a:ext cx="400110" cy="1373335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případů</a:t>
            </a:r>
          </a:p>
        </p:txBody>
      </p:sp>
    </p:spTree>
    <p:extLst>
      <p:ext uri="{BB962C8B-B14F-4D97-AF65-F5344CB8AC3E}">
        <p14:creationId xmlns:p14="http://schemas.microsoft.com/office/powerpoint/2010/main" val="100969276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2747B-BC98-92EA-6272-9E2FF8E4A2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Tabulka 15">
            <a:extLst>
              <a:ext uri="{FF2B5EF4-FFF2-40B4-BE49-F238E27FC236}">
                <a16:creationId xmlns:a16="http://schemas.microsoft.com/office/drawing/2014/main" id="{D7BDF6DB-9952-3159-4870-629DF613A357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597615" y="679358"/>
          <a:ext cx="10757021" cy="5153895"/>
        </p:xfrm>
        <a:graphic>
          <a:graphicData uri="http://schemas.openxmlformats.org/drawingml/2006/table">
            <a:tbl>
              <a:tblPr firstRow="1" bandRow="1"/>
              <a:tblGrid>
                <a:gridCol w="2305075">
                  <a:extLst>
                    <a:ext uri="{9D8B030D-6E8A-4147-A177-3AD203B41FA5}">
                      <a16:colId xmlns:a16="http://schemas.microsoft.com/office/drawing/2014/main" val="1062236662"/>
                    </a:ext>
                  </a:extLst>
                </a:gridCol>
                <a:gridCol w="3073435">
                  <a:extLst>
                    <a:ext uri="{9D8B030D-6E8A-4147-A177-3AD203B41FA5}">
                      <a16:colId xmlns:a16="http://schemas.microsoft.com/office/drawing/2014/main" val="1810231425"/>
                    </a:ext>
                  </a:extLst>
                </a:gridCol>
                <a:gridCol w="3549712">
                  <a:extLst>
                    <a:ext uri="{9D8B030D-6E8A-4147-A177-3AD203B41FA5}">
                      <a16:colId xmlns:a16="http://schemas.microsoft.com/office/drawing/2014/main" val="4232371901"/>
                    </a:ext>
                  </a:extLst>
                </a:gridCol>
                <a:gridCol w="1828799">
                  <a:extLst>
                    <a:ext uri="{9D8B030D-6E8A-4147-A177-3AD203B41FA5}">
                      <a16:colId xmlns:a16="http://schemas.microsoft.com/office/drawing/2014/main" val="838838626"/>
                    </a:ext>
                  </a:extLst>
                </a:gridCol>
              </a:tblGrid>
              <a:tr h="5571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600" b="1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endParaRPr lang="cs-CZ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endParaRPr lang="cs-CZ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ctr" fontAlgn="ctr"/>
                      <a:endParaRPr lang="cs-CZ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3546565"/>
                  </a:ext>
                </a:extLst>
              </a:tr>
              <a:tr h="557156">
                <a:tc rowSpan="9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</a:t>
                      </a:r>
                      <a:r>
                        <a:rPr lang="en-US" sz="2000" b="1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acient</a:t>
                      </a:r>
                      <a: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i</a:t>
                      </a:r>
                      <a:b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se srdečním selháním</a:t>
                      </a:r>
                      <a:b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2000" b="1" u="sng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ve věku</a:t>
                      </a:r>
                      <a:br>
                        <a:rPr lang="cs-CZ" sz="2000" b="1" u="sng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2000" b="1" u="sng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20–64 let</a:t>
                      </a:r>
                      <a:br>
                        <a:rPr lang="cs-CZ" sz="2000" b="1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1600" b="1" dirty="0">
                          <a:solidFill>
                            <a:srgbClr val="C1497F"/>
                          </a:solidFill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52 719 (100 %)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2000" b="1" i="0" u="sng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Pracující</a:t>
                      </a:r>
                    </a:p>
                    <a:p>
                      <a:pPr algn="l" fontAlgn="b"/>
                      <a:r>
                        <a:rPr lang="cs-CZ" sz="20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(zaměstnání</a:t>
                      </a:r>
                      <a:br>
                        <a:rPr lang="cs-CZ" sz="20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20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a/nebo SVČ)</a:t>
                      </a:r>
                    </a:p>
                    <a:p>
                      <a:pPr algn="l" fontAlgn="b"/>
                      <a:r>
                        <a:rPr lang="cs-CZ" sz="2200" b="1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28 851 (54,7 %)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(1) Bez invalidního a starobního důchodu, pracovní neschopnost &lt; 30 dní / rok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200" b="1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13 430 (25,5 %)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435871"/>
                  </a:ext>
                </a:extLst>
              </a:tr>
              <a:tr h="557156"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(2) Bez invalidního a starobního důchodu, pracovní neschopnost ≥ 30 dní / rok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3 965 (7,5 %)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0887771"/>
                  </a:ext>
                </a:extLst>
              </a:tr>
              <a:tr h="557156"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(3) Invalidní důchod,</a:t>
                      </a:r>
                    </a:p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pracovní neschopnost &lt; 30 dní / rok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200" b="1" i="0" u="none" strike="noStrike" dirty="0">
                          <a:solidFill>
                            <a:srgbClr val="0000FF"/>
                          </a:solidFill>
                          <a:effectLst/>
                          <a:latin typeface="Calibri" panose="020F0502020204030204" pitchFamily="34" charset="0"/>
                        </a:rPr>
                        <a:t>6 704 (12,7 %)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1203515"/>
                  </a:ext>
                </a:extLst>
              </a:tr>
              <a:tr h="557156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(4) Invalidní důchod,</a:t>
                      </a:r>
                      <a:b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pracovní neschopnost ≥ 30 dní / rok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0" i="0" u="none" strike="noStrike" dirty="0">
                          <a:solidFill>
                            <a:srgbClr val="C1497F"/>
                          </a:solidFill>
                          <a:effectLst/>
                          <a:latin typeface="Calibri" panose="020F0502020204030204" pitchFamily="34" charset="0"/>
                        </a:rPr>
                        <a:t>3 230 (6,1 %)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0778683"/>
                  </a:ext>
                </a:extLst>
              </a:tr>
              <a:tr h="473623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(5) Starobní důchod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0" i="0" u="none" strike="noStrike" dirty="0">
                          <a:solidFill>
                            <a:srgbClr val="C1497F"/>
                          </a:solidFill>
                          <a:effectLst/>
                          <a:latin typeface="Calibri" panose="020F0502020204030204" pitchFamily="34" charset="0"/>
                        </a:rPr>
                        <a:t>1 522 (2,9 %)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60723070"/>
                  </a:ext>
                </a:extLst>
              </a:tr>
              <a:tr h="473623"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endParaRPr lang="cs-CZ" sz="16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endParaRPr lang="cs-CZ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2149627"/>
                  </a:ext>
                </a:extLst>
              </a:tr>
              <a:tr h="473623">
                <a:tc vMerge="1">
                  <a:txBody>
                    <a:bodyPr/>
                    <a:lstStyle/>
                    <a:p>
                      <a:endParaRPr lang="cs-CZ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2000" b="1" i="0" u="sng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Nepracující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(bez zaměstnání</a:t>
                      </a:r>
                      <a:b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</a:br>
                      <a: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 bez SVČ)</a:t>
                      </a:r>
                    </a:p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600" b="0" i="0" u="none" strike="noStrike" dirty="0">
                          <a:solidFill>
                            <a:srgbClr val="C1497F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23 868 (45,3 %)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(6) Bez invalidního a starobního důchodu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0" i="0" u="none" strike="noStrike" dirty="0">
                          <a:solidFill>
                            <a:srgbClr val="C1497F"/>
                          </a:solidFill>
                          <a:effectLst/>
                          <a:latin typeface="Calibri" panose="020F0502020204030204" pitchFamily="34" charset="0"/>
                        </a:rPr>
                        <a:t>7 106 (13,5 %)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7741876"/>
                  </a:ext>
                </a:extLst>
              </a:tr>
              <a:tr h="473623"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(7) Invalidní důchod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2200" b="1" i="0" u="none" strike="noStrike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13 080 (24,8 %)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149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8998110"/>
                  </a:ext>
                </a:extLst>
              </a:tr>
              <a:tr h="473623"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cs-CZ" dirty="0"/>
                    </a:p>
                  </a:txBody>
                  <a:tcPr>
                    <a:lnL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D7144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 panose="020B0604020202020204"/>
                        </a:defRPr>
                      </a:lvl9pPr>
                    </a:lstStyle>
                    <a:p>
                      <a:pPr algn="l" fontAlgn="b"/>
                      <a:r>
                        <a:rPr lang="cs-CZ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(8) Starobní důchod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b="0" i="0" u="none" strike="noStrike" dirty="0">
                          <a:solidFill>
                            <a:srgbClr val="C1497F"/>
                          </a:solidFill>
                          <a:effectLst/>
                          <a:latin typeface="Calibri" panose="020F0502020204030204" pitchFamily="34" charset="0"/>
                        </a:rPr>
                        <a:t>3 682 (7,0 %)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414474"/>
                  </a:ext>
                </a:extLst>
              </a:tr>
            </a:tbl>
          </a:graphicData>
        </a:graphic>
      </p:graphicFrame>
      <p:cxnSp>
        <p:nvCxnSpPr>
          <p:cNvPr id="6" name="Přímá spojnice se šipkou 5">
            <a:extLst>
              <a:ext uri="{FF2B5EF4-FFF2-40B4-BE49-F238E27FC236}">
                <a16:creationId xmlns:a16="http://schemas.microsoft.com/office/drawing/2014/main" id="{65F82A4F-1D4A-5300-6961-3D2B7E1225E9}"/>
              </a:ext>
            </a:extLst>
          </p:cNvPr>
          <p:cNvCxnSpPr>
            <a:cxnSpLocks/>
          </p:cNvCxnSpPr>
          <p:nvPr>
            <p:custDataLst>
              <p:tags r:id="rId2"/>
            </p:custDataLst>
          </p:nvPr>
        </p:nvCxnSpPr>
        <p:spPr>
          <a:xfrm flipV="1">
            <a:off x="2261535" y="2705992"/>
            <a:ext cx="379562" cy="1026544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7" name="Přímá spojnice se šipkou 6">
            <a:extLst>
              <a:ext uri="{FF2B5EF4-FFF2-40B4-BE49-F238E27FC236}">
                <a16:creationId xmlns:a16="http://schemas.microsoft.com/office/drawing/2014/main" id="{D9CC6137-89F4-A651-0974-94343C8BDCA4}"/>
              </a:ext>
            </a:extLst>
          </p:cNvPr>
          <p:cNvCxnSpPr>
            <a:cxnSpLocks/>
          </p:cNvCxnSpPr>
          <p:nvPr>
            <p:custDataLst>
              <p:tags r:id="rId3"/>
            </p:custDataLst>
          </p:nvPr>
        </p:nvCxnSpPr>
        <p:spPr>
          <a:xfrm>
            <a:off x="2261535" y="3715276"/>
            <a:ext cx="379562" cy="1026544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8" name="Přímá spojnice se šipkou 7">
            <a:extLst>
              <a:ext uri="{FF2B5EF4-FFF2-40B4-BE49-F238E27FC236}">
                <a16:creationId xmlns:a16="http://schemas.microsoft.com/office/drawing/2014/main" id="{C30AAF15-1031-1F2A-AECA-C641E414080D}"/>
              </a:ext>
            </a:extLst>
          </p:cNvPr>
          <p:cNvCxnSpPr>
            <a:cxnSpLocks/>
          </p:cNvCxnSpPr>
          <p:nvPr>
            <p:custDataLst>
              <p:tags r:id="rId4"/>
            </p:custDataLst>
          </p:nvPr>
        </p:nvCxnSpPr>
        <p:spPr>
          <a:xfrm flipV="1">
            <a:off x="5088123" y="1601821"/>
            <a:ext cx="379562" cy="1026544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9" name="Přímá spojnice se šipkou 8">
            <a:extLst>
              <a:ext uri="{FF2B5EF4-FFF2-40B4-BE49-F238E27FC236}">
                <a16:creationId xmlns:a16="http://schemas.microsoft.com/office/drawing/2014/main" id="{E94C4CC6-AC8C-86B9-79DB-40703D1F5CAE}"/>
              </a:ext>
            </a:extLst>
          </p:cNvPr>
          <p:cNvCxnSpPr>
            <a:cxnSpLocks/>
          </p:cNvCxnSpPr>
          <p:nvPr>
            <p:custDataLst>
              <p:tags r:id="rId5"/>
            </p:custDataLst>
          </p:nvPr>
        </p:nvCxnSpPr>
        <p:spPr>
          <a:xfrm>
            <a:off x="5088123" y="2611105"/>
            <a:ext cx="379562" cy="1026544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0" name="Přímá spojnice se šipkou 9">
            <a:extLst>
              <a:ext uri="{FF2B5EF4-FFF2-40B4-BE49-F238E27FC236}">
                <a16:creationId xmlns:a16="http://schemas.microsoft.com/office/drawing/2014/main" id="{98AF9FF8-B3DA-0E44-BC6E-8D1331008822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>
          <a:xfrm flipV="1">
            <a:off x="5088123" y="4672811"/>
            <a:ext cx="379562" cy="462395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1" name="Přímá spojnice se šipkou 10">
            <a:extLst>
              <a:ext uri="{FF2B5EF4-FFF2-40B4-BE49-F238E27FC236}">
                <a16:creationId xmlns:a16="http://schemas.microsoft.com/office/drawing/2014/main" id="{A7CBCC3C-0826-3563-27E5-8FE40A8CB427}"/>
              </a:ext>
            </a:extLst>
          </p:cNvPr>
          <p:cNvCxnSpPr>
            <a:cxnSpLocks/>
          </p:cNvCxnSpPr>
          <p:nvPr>
            <p:custDataLst>
              <p:tags r:id="rId7"/>
            </p:custDataLst>
          </p:nvPr>
        </p:nvCxnSpPr>
        <p:spPr>
          <a:xfrm>
            <a:off x="5088123" y="5117946"/>
            <a:ext cx="379562" cy="460800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2" name="Přímá spojnice se šipkou 11">
            <a:extLst>
              <a:ext uri="{FF2B5EF4-FFF2-40B4-BE49-F238E27FC236}">
                <a16:creationId xmlns:a16="http://schemas.microsoft.com/office/drawing/2014/main" id="{0A720254-6792-7950-C601-82CDC19DC3E7}"/>
              </a:ext>
            </a:extLst>
          </p:cNvPr>
          <p:cNvCxnSpPr>
            <a:cxnSpLocks/>
          </p:cNvCxnSpPr>
          <p:nvPr>
            <p:custDataLst>
              <p:tags r:id="rId8"/>
            </p:custDataLst>
          </p:nvPr>
        </p:nvCxnSpPr>
        <p:spPr>
          <a:xfrm flipV="1">
            <a:off x="5094947" y="2150520"/>
            <a:ext cx="379562" cy="462395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3" name="Přímá spojnice se šipkou 12">
            <a:extLst>
              <a:ext uri="{FF2B5EF4-FFF2-40B4-BE49-F238E27FC236}">
                <a16:creationId xmlns:a16="http://schemas.microsoft.com/office/drawing/2014/main" id="{4676B888-DD93-A026-5E3A-20D5D63109D9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>
          <a:xfrm>
            <a:off x="5094947" y="2609303"/>
            <a:ext cx="379562" cy="460800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4" name="Přímá spojnice se šipkou 13">
            <a:extLst>
              <a:ext uri="{FF2B5EF4-FFF2-40B4-BE49-F238E27FC236}">
                <a16:creationId xmlns:a16="http://schemas.microsoft.com/office/drawing/2014/main" id="{D5912D7A-88C5-C3D6-884E-3615BD6F343D}"/>
              </a:ext>
            </a:extLst>
          </p:cNvPr>
          <p:cNvCxnSpPr>
            <a:cxnSpLocks/>
          </p:cNvCxnSpPr>
          <p:nvPr>
            <p:custDataLst>
              <p:tags r:id="rId10"/>
            </p:custDataLst>
          </p:nvPr>
        </p:nvCxnSpPr>
        <p:spPr>
          <a:xfrm>
            <a:off x="5088123" y="2615713"/>
            <a:ext cx="379562" cy="420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5" name="Přímá spojnice se šipkou 14">
            <a:extLst>
              <a:ext uri="{FF2B5EF4-FFF2-40B4-BE49-F238E27FC236}">
                <a16:creationId xmlns:a16="http://schemas.microsoft.com/office/drawing/2014/main" id="{59E6BF1B-4C1C-1B62-B71E-B73DE8616F26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>
          <a:xfrm>
            <a:off x="5101771" y="5127702"/>
            <a:ext cx="379562" cy="420"/>
          </a:xfrm>
          <a:prstGeom prst="straightConnector1">
            <a:avLst/>
          </a:prstGeom>
          <a:noFill/>
          <a:ln w="12700" cap="flat" cmpd="sng" algn="ctr">
            <a:solidFill>
              <a:srgbClr val="C1497F"/>
            </a:solidFill>
            <a:prstDash val="solid"/>
            <a:miter lim="800000"/>
            <a:tailEnd type="triangle"/>
          </a:ln>
          <a:effectLst/>
        </p:spPr>
      </p:cxnSp>
      <p:sp>
        <p:nvSpPr>
          <p:cNvPr id="5" name="Nadpis 4">
            <a:extLst>
              <a:ext uri="{FF2B5EF4-FFF2-40B4-BE49-F238E27FC236}">
                <a16:creationId xmlns:a16="http://schemas.microsoft.com/office/drawing/2014/main" id="{48AFB8A7-CA9A-D409-C201-EEEA6751A522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>
                <a:solidFill>
                  <a:srgbClr val="C00000"/>
                </a:solidFill>
              </a:rPr>
              <a:t>Pacienti se srdečním selháním: sociálně-ekonomický model (2023)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76263998-031C-327D-602E-915D1507D538}"/>
              </a:ext>
            </a:extLst>
          </p:cNvPr>
          <p:cNvSpPr txBox="1"/>
          <p:nvPr/>
        </p:nvSpPr>
        <p:spPr>
          <a:xfrm rot="1100743">
            <a:off x="10096501" y="294166"/>
            <a:ext cx="1973580" cy="646331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Modelová studie:</a:t>
            </a:r>
          </a:p>
          <a:p>
            <a:pPr algn="ctr"/>
            <a:r>
              <a:rPr lang="cs-CZ" b="1" dirty="0"/>
              <a:t>srdeční selhání </a:t>
            </a:r>
          </a:p>
        </p:txBody>
      </p:sp>
    </p:spTree>
    <p:extLst>
      <p:ext uri="{BB962C8B-B14F-4D97-AF65-F5344CB8AC3E}">
        <p14:creationId xmlns:p14="http://schemas.microsoft.com/office/powerpoint/2010/main" val="18112382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97380FAB-D974-05ED-EFC0-7181AC147EB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418744" y="365125"/>
            <a:ext cx="10935056" cy="634733"/>
          </a:xfrm>
        </p:spPr>
        <p:txBody>
          <a:bodyPr>
            <a:normAutofit/>
          </a:bodyPr>
          <a:lstStyle/>
          <a:p>
            <a:r>
              <a:rPr lang="cs-CZ" dirty="0">
                <a:solidFill>
                  <a:srgbClr val="C00000"/>
                </a:solidFill>
              </a:rPr>
              <a:t>Invalidita pacientů se srdečním selháním ve srovnání s populací ČR (2023)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10DEC11E-2BE5-6516-BBE1-1583B36D7CC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240564" y="1125456"/>
            <a:ext cx="541659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1" i="0" u="none" strike="noStrike" kern="1200" spc="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Invalidní a starobní důchod v populaci ČR</a:t>
            </a:r>
            <a:b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roce 2023 dle věku: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260387A7-061A-DD12-59AF-A86F4BB9702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18744" y="1125456"/>
            <a:ext cx="541659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 b="1" i="0" u="none" strike="noStrike" kern="1200" spc="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Invalidní a starobní důchod pobíraný </a:t>
            </a:r>
            <a:r>
              <a:rPr kumimoji="0" lang="cs-CZ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pacienty se srdečním selháním</a:t>
            </a: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 roce 2023 dle věku: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3A210559-9AC6-827D-FED6-DCF5527CB7D0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18744" y="813318"/>
            <a:ext cx="7726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 (NRHZS), Národní sociální informační systém (NSIS)</a:t>
            </a:r>
          </a:p>
        </p:txBody>
      </p:sp>
      <p:graphicFrame>
        <p:nvGraphicFramePr>
          <p:cNvPr id="29" name="Graf 28">
            <a:extLst>
              <a:ext uri="{FF2B5EF4-FFF2-40B4-BE49-F238E27FC236}">
                <a16:creationId xmlns:a16="http://schemas.microsoft.com/office/drawing/2014/main" id="{BF0E7D9F-9FC7-566A-89F9-3A0059C89743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686254" y="1751378"/>
          <a:ext cx="5277600" cy="35064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0" name="TextovéPole 29">
            <a:extLst>
              <a:ext uri="{FF2B5EF4-FFF2-40B4-BE49-F238E27FC236}">
                <a16:creationId xmlns:a16="http://schemas.microsoft.com/office/drawing/2014/main" id="{F8D96716-8800-2E0A-531F-786895C79E70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 rot="16200000">
            <a:off x="12031" y="3198093"/>
            <a:ext cx="10714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pacientů</a:t>
            </a:r>
          </a:p>
        </p:txBody>
      </p:sp>
      <p:graphicFrame>
        <p:nvGraphicFramePr>
          <p:cNvPr id="32" name="Tabulka 31">
            <a:extLst>
              <a:ext uri="{FF2B5EF4-FFF2-40B4-BE49-F238E27FC236}">
                <a16:creationId xmlns:a16="http://schemas.microsoft.com/office/drawing/2014/main" id="{BD145A4B-89C1-7C21-9894-0B6339E38C8B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4510881" y="5318491"/>
          <a:ext cx="3183360" cy="111442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411360">
                  <a:extLst>
                    <a:ext uri="{9D8B030D-6E8A-4147-A177-3AD203B41FA5}">
                      <a16:colId xmlns:a16="http://schemas.microsoft.com/office/drawing/2014/main" val="2826027048"/>
                    </a:ext>
                  </a:extLst>
                </a:gridCol>
                <a:gridCol w="2772000">
                  <a:extLst>
                    <a:ext uri="{9D8B030D-6E8A-4147-A177-3AD203B41FA5}">
                      <a16:colId xmlns:a16="http://schemas.microsoft.com/office/drawing/2014/main" val="3945566008"/>
                    </a:ext>
                  </a:extLst>
                </a:gridCol>
              </a:tblGrid>
              <a:tr h="216000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Starobní důchod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041408355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0066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Invalidní důchod 3. stupně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796809275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6699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Invalidní důchod 2. stupně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947493449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Invalidní důchod 1. stupně</a:t>
                      </a:r>
                    </a:p>
                  </a:txBody>
                  <a:tcPr marL="9525" marR="9525" marT="9525" marB="0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18726861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l-PL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Bez invalidního a starobního důchodu</a:t>
                      </a:r>
                    </a:p>
                  </a:txBody>
                  <a:tcPr marL="9525" marR="9525" marT="9525" marB="0" anchor="b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072970864"/>
                  </a:ext>
                </a:extLst>
              </a:tr>
            </a:tbl>
          </a:graphicData>
        </a:graphic>
      </p:graphicFrame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E5B66C85-C256-E23B-4C68-213E2A449F4F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6379560" y="1751378"/>
          <a:ext cx="5277600" cy="35064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8E298797-E2FA-7A3B-075B-7031C37FC534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 rot="16200000">
            <a:off x="5705337" y="3198093"/>
            <a:ext cx="10714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pacientů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79472EB0-22C6-429D-7603-F590B968014A}"/>
              </a:ext>
            </a:extLst>
          </p:cNvPr>
          <p:cNvSpPr txBox="1"/>
          <p:nvPr/>
        </p:nvSpPr>
        <p:spPr>
          <a:xfrm rot="1100743">
            <a:off x="10096501" y="294166"/>
            <a:ext cx="1973580" cy="646331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Modelová studie:</a:t>
            </a:r>
          </a:p>
          <a:p>
            <a:pPr algn="ctr"/>
            <a:r>
              <a:rPr lang="cs-CZ" b="1" dirty="0"/>
              <a:t>srdeční selhání </a:t>
            </a:r>
          </a:p>
        </p:txBody>
      </p:sp>
    </p:spTree>
    <p:extLst>
      <p:ext uri="{BB962C8B-B14F-4D97-AF65-F5344CB8AC3E}">
        <p14:creationId xmlns:p14="http://schemas.microsoft.com/office/powerpoint/2010/main" val="215855394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0A6B959-93C0-AA34-2E81-3DF0E69E46C7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Pacienti se srdečním selháním</a:t>
            </a:r>
            <a:r>
              <a:rPr lang="cs-CZ" sz="2400" dirty="0"/>
              <a:t>: příčina invalidity</a:t>
            </a:r>
          </a:p>
        </p:txBody>
      </p:sp>
      <p:graphicFrame>
        <p:nvGraphicFramePr>
          <p:cNvPr id="8" name="Tabulka 7">
            <a:extLst>
              <a:ext uri="{FF2B5EF4-FFF2-40B4-BE49-F238E27FC236}">
                <a16:creationId xmlns:a16="http://schemas.microsoft.com/office/drawing/2014/main" id="{873A77D9-A30C-8C9B-2D7F-ACAC92B9428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21449" y="1924120"/>
          <a:ext cx="5475766" cy="42672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5475766">
                  <a:extLst>
                    <a:ext uri="{9D8B030D-6E8A-4147-A177-3AD203B41FA5}">
                      <a16:colId xmlns:a16="http://schemas.microsoft.com/office/drawing/2014/main" val="2538747958"/>
                    </a:ext>
                  </a:extLst>
                </a:gridCol>
              </a:tblGrid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593087400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494733314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pl-PL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614769699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071151280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240200747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390849945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599964409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783370402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172211711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539565902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370330357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pl-PL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010419404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354610847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4276198360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479689308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934224200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laboratorní nálezy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101888153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3320693264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2116175088"/>
                  </a:ext>
                </a:extLst>
              </a:tr>
              <a:tr h="210012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Neznámá příčina ID</a:t>
                      </a:r>
                    </a:p>
                  </a:txBody>
                  <a:tcPr marL="0" marR="0" marT="0" marB="0" anchor="b"/>
                </a:tc>
                <a:extLst>
                  <a:ext uri="{0D108BD9-81ED-4DB2-BD59-A6C34878D82A}">
                    <a16:rowId xmlns:a16="http://schemas.microsoft.com/office/drawing/2014/main" val="1084465120"/>
                  </a:ext>
                </a:extLst>
              </a:tr>
            </a:tbl>
          </a:graphicData>
        </a:graphic>
      </p:graphicFrame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B519FE68-399C-E58E-FC42-15710567C7BA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5760455" y="1492860"/>
          <a:ext cx="6130280" cy="47814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2" name="TextovéPole 11">
            <a:extLst>
              <a:ext uri="{FF2B5EF4-FFF2-40B4-BE49-F238E27FC236}">
                <a16:creationId xmlns:a16="http://schemas.microsoft.com/office/drawing/2014/main" id="{553E66F9-AF6E-D548-EEB3-2F5D1C8E4EDD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6454193" y="1293317"/>
            <a:ext cx="44132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pacientů s ID v roce 2023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1D6995EB-4090-9B57-4A17-3207D1183ADC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132320" y="4370892"/>
            <a:ext cx="4796069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 40 % pacientů se srdečním selháním, kteří pobírali v roce 2023 invalidní důchod, byla příčinou invalidity kardiovaskulární onemocnění (nejčastěji dg. I25 chronická ICHS, I42 kardiomyopatie a I50 selhání srdce). V nejčastějších příčinách invalidity následují nemoci svalové a kosterní soustavy a pojivové tkáně (nejčastěji dg. M51 onemocnění jiných meziobratlových plotének a dg. M54 </a:t>
            </a:r>
            <a:r>
              <a:rPr kumimoji="0" lang="cs-CZ" sz="14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dorzalgie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).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5E02A496-3A7B-BF26-9CB4-6E620CEF2C6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18744" y="1099530"/>
            <a:ext cx="41084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Příčina invalidity dle kapitol dle MKN-10: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s onemocněním a ID v roce 2023 (N = 23 770)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4335A65C-91FF-BA83-2436-7C87754E3831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18744" y="813143"/>
            <a:ext cx="11450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 (NRHZS), Národní sociální informační systém (NSIS)</a:t>
            </a:r>
            <a:endParaRPr kumimoji="0" lang="cs-CZ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E81B8D62-5D45-2050-E8DB-7A43B7DC0591}"/>
              </a:ext>
            </a:extLst>
          </p:cNvPr>
          <p:cNvSpPr txBox="1"/>
          <p:nvPr/>
        </p:nvSpPr>
        <p:spPr>
          <a:xfrm rot="1100743">
            <a:off x="10096501" y="294166"/>
            <a:ext cx="1973580" cy="646331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Modelová studie:</a:t>
            </a:r>
          </a:p>
          <a:p>
            <a:pPr algn="ctr"/>
            <a:r>
              <a:rPr lang="cs-CZ" b="1" dirty="0"/>
              <a:t>srdeční selhání </a:t>
            </a:r>
          </a:p>
        </p:txBody>
      </p:sp>
    </p:spTree>
    <p:extLst>
      <p:ext uri="{BB962C8B-B14F-4D97-AF65-F5344CB8AC3E}">
        <p14:creationId xmlns:p14="http://schemas.microsoft.com/office/powerpoint/2010/main" val="95989887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93D62FAD-39C0-0809-44C9-95F1CEFD87F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311331" y="1510412"/>
          <a:ext cx="4559554" cy="4712741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4559554">
                  <a:extLst>
                    <a:ext uri="{9D8B030D-6E8A-4147-A177-3AD203B41FA5}">
                      <a16:colId xmlns:a16="http://schemas.microsoft.com/office/drawing/2014/main" val="2538747958"/>
                    </a:ext>
                  </a:extLst>
                </a:gridCol>
              </a:tblGrid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u="none" strike="noStrike" dirty="0">
                          <a:effectLst/>
                        </a:rPr>
                        <a:t>J06 Akutní </a:t>
                      </a:r>
                      <a:r>
                        <a:rPr lang="cs-CZ" sz="1400" b="1" u="none" strike="noStrike" dirty="0" err="1">
                          <a:effectLst/>
                        </a:rPr>
                        <a:t>inf</a:t>
                      </a:r>
                      <a:r>
                        <a:rPr lang="cs-CZ" sz="1400" b="1" u="none" strike="noStrike" dirty="0">
                          <a:effectLst/>
                        </a:rPr>
                        <a:t>. h. </a:t>
                      </a:r>
                      <a:r>
                        <a:rPr lang="cs-CZ" sz="1400" b="1" u="none" strike="noStrike" dirty="0" err="1">
                          <a:effectLst/>
                        </a:rPr>
                        <a:t>dých.h</a:t>
                      </a:r>
                      <a:r>
                        <a:rPr lang="cs-CZ" sz="1400" b="1" u="none" strike="noStrike" dirty="0">
                          <a:effectLst/>
                        </a:rPr>
                        <a:t> cest na více místech a </a:t>
                      </a:r>
                      <a:r>
                        <a:rPr lang="cs-CZ" sz="1400" b="1" u="none" strike="noStrike" dirty="0" err="1">
                          <a:effectLst/>
                        </a:rPr>
                        <a:t>neurč</a:t>
                      </a:r>
                      <a:r>
                        <a:rPr lang="cs-CZ" sz="1400" b="1" u="none" strike="noStrike" dirty="0">
                          <a:effectLst/>
                        </a:rPr>
                        <a:t>. lok. 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93087400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M54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Dorzalgie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40200747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I25 Chronická ischemická choroba srdeční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90849945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U07 COVID19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99964409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I50 Selhání srdce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83370402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u="none" strike="noStrike" dirty="0">
                          <a:effectLst/>
                        </a:rPr>
                        <a:t>J20 Akutní zánět průdušek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72211711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I48 Fibrilace a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flutter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síní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539565902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I21 Akutní infarkt myokardu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70330357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u="none" strike="noStrike" dirty="0">
                          <a:effectLst/>
                        </a:rPr>
                        <a:t>J11 Chřipka, virus neidentifikován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010419404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I10 Primární hypertenze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354610847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J02 Akutní zánět hltanu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76198360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M17 Artróza kolenního kloubu –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gonartróza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479689308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J03 Akutní zánět mandlí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34224200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J00 Akutní zánět nosohltanu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101888153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J04 Akutní zánět hrtanu a průdušnice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20693264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u="none" strike="noStrike" dirty="0">
                          <a:effectLst/>
                        </a:rPr>
                        <a:t>K30 Funkční dyspepsie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16175088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400" b="1" u="none" strike="noStrike" dirty="0">
                          <a:effectLst/>
                        </a:rPr>
                        <a:t>A09 Jiná gastroenteritida a kolitida infekčního a NS původu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84465120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M53 Jiné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dorzopatie</a:t>
                      </a:r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nezařazené jinde</a:t>
                      </a:r>
                      <a:endParaRPr lang="pt-BR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471311137"/>
                  </a:ext>
                </a:extLst>
              </a:tr>
              <a:tr h="24803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u="none" strike="noStrike" dirty="0">
                          <a:effectLst/>
                        </a:rPr>
                        <a:t>Jiná diagnóza 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2519" marR="2519" marT="2519" marB="0" anchor="b"/>
                </a:tc>
                <a:extLst>
                  <a:ext uri="{0D108BD9-81ED-4DB2-BD59-A6C34878D82A}">
                    <a16:rowId xmlns:a16="http://schemas.microsoft.com/office/drawing/2014/main" val="3731992341"/>
                  </a:ext>
                </a:extLst>
              </a:tr>
            </a:tbl>
          </a:graphicData>
        </a:graphic>
      </p:graphicFrame>
      <p:sp>
        <p:nvSpPr>
          <p:cNvPr id="5" name="Nadpis 4">
            <a:extLst>
              <a:ext uri="{FF2B5EF4-FFF2-40B4-BE49-F238E27FC236}">
                <a16:creationId xmlns:a16="http://schemas.microsoft.com/office/drawing/2014/main" id="{527B85F3-D0BC-4DDA-5360-A8014A6C0E86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vert="horz" lIns="91440" tIns="45720" rIns="91440" bIns="45720" rtlCol="0" anchor="t">
            <a:normAutofit fontScale="97500"/>
          </a:bodyPr>
          <a:lstStyle/>
          <a:p>
            <a:r>
              <a:rPr lang="cs-CZ" dirty="0"/>
              <a:t>Pracovní neschopnost pacientů se srdečním selháním (2023) </a:t>
            </a:r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3C59EE32-20A3-73F0-AD13-63857DF824CE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676226" y="1103919"/>
          <a:ext cx="4127827" cy="52217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A32370A4-2F56-77EF-C45A-C59515034091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18744" y="713982"/>
            <a:ext cx="8385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Nejčastější příčiny pracovních neschopností u pacientů se SS v roce 2023, dle MKN-10:</a:t>
            </a:r>
          </a:p>
        </p:txBody>
      </p:sp>
      <p:sp>
        <p:nvSpPr>
          <p:cNvPr id="3" name="Obdélník 2">
            <a:extLst>
              <a:ext uri="{FF2B5EF4-FFF2-40B4-BE49-F238E27FC236}">
                <a16:creationId xmlns:a16="http://schemas.microsoft.com/office/drawing/2014/main" id="{331432F7-9595-EC0B-BD87-A2A61973CD99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8093899" y="1882407"/>
            <a:ext cx="362589" cy="199055"/>
          </a:xfrm>
          <a:prstGeom prst="rect">
            <a:avLst/>
          </a:prstGeom>
          <a:solidFill>
            <a:srgbClr val="A5A5A5"/>
          </a:solidFill>
          <a:ln>
            <a:solidFill>
              <a:srgbClr val="A5A5A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7BA5E050-ED8D-1907-2782-23C8006DB801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518694" y="1799453"/>
            <a:ext cx="19283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Benchmark ČR</a:t>
            </a: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AEF3D269-F75A-15A7-B6FF-223B005B43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3292830" y="2487965"/>
            <a:ext cx="2923593" cy="269033"/>
          </a:xfrm>
          <a:prstGeom prst="rect">
            <a:avLst/>
          </a:prstGeom>
          <a:noFill/>
          <a:ln w="38100">
            <a:solidFill>
              <a:srgbClr val="2E598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9970C772-AC12-6E77-8968-25E188F97641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6652038" y="3267400"/>
          <a:ext cx="5362063" cy="1590339"/>
        </p:xfrm>
        <a:graphic>
          <a:graphicData uri="http://schemas.openxmlformats.org/drawingml/2006/table">
            <a:tbl>
              <a:tblPr/>
              <a:tblGrid>
                <a:gridCol w="3555031">
                  <a:extLst>
                    <a:ext uri="{9D8B030D-6E8A-4147-A177-3AD203B41FA5}">
                      <a16:colId xmlns:a16="http://schemas.microsoft.com/office/drawing/2014/main" val="2411460489"/>
                    </a:ext>
                  </a:extLst>
                </a:gridCol>
                <a:gridCol w="1807032">
                  <a:extLst>
                    <a:ext uri="{9D8B030D-6E8A-4147-A177-3AD203B41FA5}">
                      <a16:colId xmlns:a16="http://schemas.microsoft.com/office/drawing/2014/main" val="3885764018"/>
                    </a:ext>
                  </a:extLst>
                </a:gridCol>
              </a:tblGrid>
              <a:tr h="305621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20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Počet dnů DPN</a:t>
                      </a:r>
                    </a:p>
                  </a:txBody>
                  <a:tcPr marL="5379" marR="5379" marT="5379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20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50-64 let</a:t>
                      </a:r>
                    </a:p>
                  </a:txBody>
                  <a:tcPr marL="5379" marR="5379" marT="5379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5700843"/>
                  </a:ext>
                </a:extLst>
              </a:tr>
              <a:tr h="198439">
                <a:tc>
                  <a:txBody>
                    <a:bodyPr/>
                    <a:lstStyle/>
                    <a:p>
                      <a:pPr algn="l" fontAlgn="ctr"/>
                      <a: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Absolutní počty ČR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35 530 570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8392620"/>
                  </a:ext>
                </a:extLst>
              </a:tr>
              <a:tr h="198439">
                <a:tc>
                  <a:txBody>
                    <a:bodyPr/>
                    <a:lstStyle/>
                    <a:p>
                      <a:pPr algn="l" fontAlgn="ctr"/>
                      <a:r>
                        <a:rPr lang="cs-CZ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Dny</a:t>
                      </a:r>
                      <a:r>
                        <a:rPr lang="pt-BR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na 100 tis. obyvatel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2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1 705 547</a:t>
                      </a: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1020612"/>
                  </a:ext>
                </a:extLst>
              </a:tr>
              <a:tr h="1913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2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Absolutní počty: pacienti se SS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2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1 244 526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675925"/>
                  </a:ext>
                </a:extLst>
              </a:tr>
              <a:tr h="191351">
                <a:tc>
                  <a:txBody>
                    <a:bodyPr/>
                    <a:lstStyle/>
                    <a:p>
                      <a:pPr algn="l" fontAlgn="ctr"/>
                      <a:r>
                        <a:rPr lang="cs-CZ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Dny </a:t>
                      </a:r>
                      <a:r>
                        <a:rPr lang="pt-BR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 100 tis. pacientů s</a:t>
                      </a:r>
                      <a:r>
                        <a:rPr lang="cs-CZ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</a:t>
                      </a:r>
                      <a:r>
                        <a:rPr lang="pt-BR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</a:t>
                      </a:r>
                      <a:r>
                        <a:rPr lang="pt-BR" sz="2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2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2 931 677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3690009"/>
                  </a:ext>
                </a:extLst>
              </a:tr>
            </a:tbl>
          </a:graphicData>
        </a:graphic>
      </p:graphicFrame>
      <p:sp>
        <p:nvSpPr>
          <p:cNvPr id="6" name="TextovéPole 12">
            <a:extLst>
              <a:ext uri="{FF2B5EF4-FFF2-40B4-BE49-F238E27FC236}">
                <a16:creationId xmlns:a16="http://schemas.microsoft.com/office/drawing/2014/main" id="{5EA0AE84-5321-C317-61D7-B0EAFAA82BA3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10343450" y="4961800"/>
            <a:ext cx="1547378" cy="492443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+ 72%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67BED18F-7B73-8050-5F76-009235EA0357}"/>
              </a:ext>
            </a:extLst>
          </p:cNvPr>
          <p:cNvSpPr txBox="1"/>
          <p:nvPr/>
        </p:nvSpPr>
        <p:spPr>
          <a:xfrm rot="1100743">
            <a:off x="10096501" y="294166"/>
            <a:ext cx="1973580" cy="646331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Modelová studie:</a:t>
            </a:r>
          </a:p>
          <a:p>
            <a:pPr algn="ctr"/>
            <a:r>
              <a:rPr lang="cs-CZ" b="1" dirty="0"/>
              <a:t>srdeční selhání </a:t>
            </a:r>
          </a:p>
        </p:txBody>
      </p:sp>
    </p:spTree>
    <p:extLst>
      <p:ext uri="{BB962C8B-B14F-4D97-AF65-F5344CB8AC3E}">
        <p14:creationId xmlns:p14="http://schemas.microsoft.com/office/powerpoint/2010/main" val="313657831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n-US" dirty="0" err="1"/>
              <a:t>Počet</a:t>
            </a:r>
            <a:r>
              <a:rPr lang="en-US" dirty="0"/>
              <a:t> </a:t>
            </a:r>
            <a:r>
              <a:rPr lang="cs-CZ" dirty="0"/>
              <a:t>osob s kontaktem </a:t>
            </a:r>
            <a:r>
              <a:rPr lang="en-US" dirty="0"/>
              <a:t>v </a:t>
            </a:r>
            <a:r>
              <a:rPr lang="en-US" dirty="0" err="1"/>
              <a:t>odbornosti</a:t>
            </a:r>
            <a:r>
              <a:rPr lang="en-US" dirty="0"/>
              <a:t> </a:t>
            </a:r>
            <a:r>
              <a:rPr lang="en-US" dirty="0" err="1"/>
              <a:t>kardiologie</a:t>
            </a:r>
            <a:r>
              <a:rPr lang="en-US" dirty="0"/>
              <a:t> </a:t>
            </a:r>
            <a:r>
              <a:rPr lang="cs-CZ" dirty="0"/>
              <a:t>- ambulantní péče</a:t>
            </a:r>
            <a:endParaRPr lang="en-US" dirty="0"/>
          </a:p>
        </p:txBody>
      </p:sp>
      <p:sp>
        <p:nvSpPr>
          <p:cNvPr id="200" name="TextBox 6">
            <a:extLst>
              <a:ext uri="{FF2B5EF4-FFF2-40B4-BE49-F238E27FC236}">
                <a16:creationId xmlns:a16="http://schemas.microsoft.com/office/drawing/2014/main" id="{34BCED0E-0EE4-4668-A26F-69E0296352B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116431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kontakty s ambulantními odbornostmi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06" name="Obdélník 105">
            <a:extLst>
              <a:ext uri="{FF2B5EF4-FFF2-40B4-BE49-F238E27FC236}">
                <a16:creationId xmlns:a16="http://schemas.microsoft.com/office/drawing/2014/main" id="{1A187EA3-E052-42C1-8813-91180C40BF2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72591" y="1520796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DC7A29EE-FE47-49A0-8B8B-8ABF4681AFA0}"/>
              </a:ext>
            </a:extLst>
          </p:cNvPr>
          <p:cNvGraphicFramePr/>
          <p:nvPr>
            <p:custDataLst>
              <p:tags r:id="rId4"/>
            </p:custDataLst>
          </p:nvPr>
        </p:nvGraphicFramePr>
        <p:xfrm>
          <a:off x="5326652" y="4039859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4CF1FADE-D16D-6898-32AC-1C0F72790718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363281" y="1226466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FEB80E7D-88BF-2757-D136-3F74FF8901AC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5309400" y="1226382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15" name="Obdélník 314">
            <a:extLst>
              <a:ext uri="{FF2B5EF4-FFF2-40B4-BE49-F238E27FC236}">
                <a16:creationId xmlns:a16="http://schemas.microsoft.com/office/drawing/2014/main" id="{4A4D6878-2C16-4895-9440-DE871EF67128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970468" y="1080121"/>
            <a:ext cx="365405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s kontaktem v kardiologii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0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 osob (202</a:t>
            </a:r>
            <a:r>
              <a:rPr lang="en-US" sz="1400" b="1" dirty="0">
                <a:solidFill>
                  <a:srgbClr val="000000"/>
                </a:solidFill>
                <a:latin typeface="Calibri" panose="020F0502020204030204"/>
              </a:rPr>
              <a:t>3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):</a:t>
            </a:r>
          </a:p>
        </p:txBody>
      </p:sp>
      <p:sp>
        <p:nvSpPr>
          <p:cNvPr id="15" name="TextBox 2">
            <a:extLst>
              <a:ext uri="{FF2B5EF4-FFF2-40B4-BE49-F238E27FC236}">
                <a16:creationId xmlns:a16="http://schemas.microsoft.com/office/drawing/2014/main" id="{A09FB119-CA75-4CE4-911B-ACCE0AB9662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539189" y="3686790"/>
            <a:ext cx="57179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s kontaktem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0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 osob (202</a:t>
            </a:r>
            <a:r>
              <a:rPr lang="en-US" sz="1400" b="1" dirty="0">
                <a:solidFill>
                  <a:srgbClr val="000000"/>
                </a:solidFill>
                <a:latin typeface="Calibri" panose="020F0502020204030204"/>
              </a:rPr>
              <a:t>3</a:t>
            </a: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v závislosti na věku: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520839" y="858094"/>
            <a:ext cx="57179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osob s kontaktem </a:t>
            </a:r>
            <a:b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0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00 osob v letech 2010–202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49107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48F3C5BD-E39B-277F-CABB-6B93460E0979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48500" y="277973"/>
            <a:ext cx="11595358" cy="523137"/>
          </a:xfrm>
        </p:spPr>
        <p:txBody>
          <a:bodyPr/>
          <a:lstStyle/>
          <a:p>
            <a:r>
              <a:rPr lang="cs-CZ" dirty="0"/>
              <a:t>Nemoci oběhové soustavy (I00–I99) bez cévních nemocí mozku (I60–I69)</a:t>
            </a:r>
          </a:p>
        </p:txBody>
      </p:sp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B3D929E4-30BF-498E-2760-D749DBC8CE2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352322" y="1586986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" name="TextBox 6">
            <a:extLst>
              <a:ext uri="{FF2B5EF4-FFF2-40B4-BE49-F238E27FC236}">
                <a16:creationId xmlns:a16="http://schemas.microsoft.com/office/drawing/2014/main" id="{F288245F-EF5E-5266-41C5-3165F13C5468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4448" y="670481"/>
            <a:ext cx="116431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 Definice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: 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P</a:t>
            </a:r>
            <a:r>
              <a:rPr kumimoji="0" lang="cs-CZ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pacientů, kteří mají v daném roce vykázanou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jakoukoli </a:t>
            </a:r>
            <a:r>
              <a:rPr kumimoji="0" lang="en-US" sz="1400" b="0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péči</a:t>
            </a:r>
            <a:r>
              <a:rPr kumimoji="0" lang="en-US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cs-CZ" sz="1400" b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 sledovanou diagnózu mimo komplement</a:t>
            </a:r>
          </a:p>
        </p:txBody>
      </p:sp>
      <p:sp>
        <p:nvSpPr>
          <p:cNvPr id="5" name="Obdélník 3">
            <a:extLst>
              <a:ext uri="{FF2B5EF4-FFF2-40B4-BE49-F238E27FC236}">
                <a16:creationId xmlns:a16="http://schemas.microsoft.com/office/drawing/2014/main" id="{D46F75A8-8EEE-F40B-3135-7F123CB45D02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428402" y="1298452"/>
            <a:ext cx="4879093" cy="5231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pacientů v roce 2023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100 tisíc obyvatel (věkově standardizováno)*</a:t>
            </a:r>
          </a:p>
        </p:txBody>
      </p:sp>
      <p:graphicFrame>
        <p:nvGraphicFramePr>
          <p:cNvPr id="8" name="Tabulka 4">
            <a:extLst>
              <a:ext uri="{FF2B5EF4-FFF2-40B4-BE49-F238E27FC236}">
                <a16:creationId xmlns:a16="http://schemas.microsoft.com/office/drawing/2014/main" id="{4CA07C79-C392-6E16-A1A8-C4D39D78B913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268376" y="1872406"/>
          <a:ext cx="1616490" cy="4228592"/>
        </p:xfrm>
        <a:graphic>
          <a:graphicData uri="http://schemas.openxmlformats.org/drawingml/2006/table">
            <a:tbl>
              <a:tblPr/>
              <a:tblGrid>
                <a:gridCol w="16164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2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algn="ctr" fontAlgn="b"/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Na 100 000 obyvatel</a:t>
                      </a:r>
                      <a:b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200" b="0" i="1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bez věkové standardizace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327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27 018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26 868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24 034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25 003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26 137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24 901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23 576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24 898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24 717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24 388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24 081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24 433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23 518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23 625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309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22 839</a:t>
                      </a:r>
                    </a:p>
                  </a:txBody>
                  <a:tcPr marL="6350" marR="6350" marT="635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1" name="TextBox 2">
            <a:extLst>
              <a:ext uri="{FF2B5EF4-FFF2-40B4-BE49-F238E27FC236}">
                <a16:creationId xmlns:a16="http://schemas.microsoft.com/office/drawing/2014/main" id="{839EDA8B-F046-4ED4-4644-10A416C1CFF4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6240366" y="1197727"/>
            <a:ext cx="57179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pacientů v přepočtu na 100 tisíc obyvatel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BFECB111-339E-B766-1AF3-BF29B1593D8D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6046179" y="1505504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5CBCC902-E49F-4827-89A6-B9103DC11AC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74448" y="1956234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3F5A939-DCFA-8162-600B-2599D4C6C881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70929" y="6255805"/>
            <a:ext cx="10151020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600" b="1" dirty="0">
                <a:solidFill>
                  <a:srgbClr val="C00000"/>
                </a:solidFill>
              </a:rPr>
              <a:t>Celková populační zátěž je mezi regiony víceméně vyrovnaná.</a:t>
            </a:r>
          </a:p>
        </p:txBody>
      </p:sp>
      <p:sp>
        <p:nvSpPr>
          <p:cNvPr id="14" name="Obdélník 105">
            <a:extLst>
              <a:ext uri="{FF2B5EF4-FFF2-40B4-BE49-F238E27FC236}">
                <a16:creationId xmlns:a16="http://schemas.microsoft.com/office/drawing/2014/main" id="{05CC6F1A-CBB5-6D56-984E-3C2E6A59EF5C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6686458" y="4210688"/>
            <a:ext cx="441016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*Věkově standardizovaná hodnota zohledňuje rozdíly ve věkové struktuře obyvatel krajů, tj. udává teoretický počet případů na 100 000 obyvatel daného kraje v situaci, kdy by byla věková struktura obyvatel všech krajů shodná. Za referenční populaci je zde považována celá ČR v příslušném roce.</a:t>
            </a:r>
          </a:p>
        </p:txBody>
      </p:sp>
    </p:spTree>
    <p:extLst>
      <p:ext uri="{BB962C8B-B14F-4D97-AF65-F5344CB8AC3E}">
        <p14:creationId xmlns:p14="http://schemas.microsoft.com/office/powerpoint/2010/main" val="368000694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en-US" dirty="0" err="1"/>
              <a:t>Počet</a:t>
            </a:r>
            <a:r>
              <a:rPr lang="en-US" dirty="0"/>
              <a:t> </a:t>
            </a:r>
            <a:r>
              <a:rPr lang="cs-CZ" dirty="0"/>
              <a:t>osob s hospitalizací: akutní hospitalizace z KV důvodů</a:t>
            </a:r>
            <a:endParaRPr lang="en-US" dirty="0"/>
          </a:p>
        </p:txBody>
      </p:sp>
      <p:sp>
        <p:nvSpPr>
          <p:cNvPr id="200" name="TextBox 6">
            <a:extLst>
              <a:ext uri="{FF2B5EF4-FFF2-40B4-BE49-F238E27FC236}">
                <a16:creationId xmlns:a16="http://schemas.microsoft.com/office/drawing/2014/main" id="{34BCED0E-0EE4-4668-A26F-69E0296352B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116431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NRHZS 2010–2023;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hospitalizace z důvodu kardiovaskulárních komplikací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315" name="Obdélník 314">
            <a:extLst>
              <a:ext uri="{FF2B5EF4-FFF2-40B4-BE49-F238E27FC236}">
                <a16:creationId xmlns:a16="http://schemas.microsoft.com/office/drawing/2014/main" id="{4A4D6878-2C16-4895-9440-DE871EF67128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70468" y="1080121"/>
            <a:ext cx="365405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</a:t>
            </a:r>
            <a:r>
              <a:rPr lang="cs-CZ" sz="1400" b="1" dirty="0">
                <a:solidFill>
                  <a:srgbClr val="000000"/>
                </a:solidFill>
                <a:latin typeface="Calibri" panose="020F0502020204030204"/>
              </a:rPr>
              <a:t>osob s hospitalizací</a:t>
            </a:r>
            <a:br>
              <a:rPr lang="cs-CZ" sz="1400" b="1" dirty="0">
                <a:solidFill>
                  <a:srgbClr val="000000"/>
                </a:solidFill>
                <a:latin typeface="Calibri" panose="020F0502020204030204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na 1 000 osob (2023):</a:t>
            </a:r>
          </a:p>
        </p:txBody>
      </p:sp>
      <p:sp>
        <p:nvSpPr>
          <p:cNvPr id="106" name="Obdélník 105">
            <a:extLst>
              <a:ext uri="{FF2B5EF4-FFF2-40B4-BE49-F238E27FC236}">
                <a16:creationId xmlns:a16="http://schemas.microsoft.com/office/drawing/2014/main" id="{1A187EA3-E052-42C1-8813-91180C40BF23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72591" y="1520796"/>
            <a:ext cx="114948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bydliště:</a:t>
            </a:r>
          </a:p>
        </p:txBody>
      </p:sp>
      <p:sp>
        <p:nvSpPr>
          <p:cNvPr id="107" name="TextBox 2">
            <a:extLst>
              <a:ext uri="{FF2B5EF4-FFF2-40B4-BE49-F238E27FC236}">
                <a16:creationId xmlns:a16="http://schemas.microsoft.com/office/drawing/2014/main" id="{205A74DA-CCE6-41D8-8B73-C344A55ABA17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5503587" y="870406"/>
            <a:ext cx="57179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Vývoj počtu osob s hospitalizací</a:t>
            </a:r>
            <a:b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na 1 000 osob v </a:t>
            </a:r>
            <a:r>
              <a:rPr kumimoji="0" lang="cs-CZ" sz="1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letech 2010–2023: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4CF1FADE-D16D-6898-32AC-1C0F72790718}"/>
              </a:ext>
            </a:extLst>
          </p:cNvPr>
          <p:cNvGraphicFramePr/>
          <p:nvPr>
            <p:custDataLst>
              <p:tags r:id="rId6"/>
            </p:custDataLst>
          </p:nvPr>
        </p:nvGraphicFramePr>
        <p:xfrm>
          <a:off x="363281" y="1226466"/>
          <a:ext cx="3933012" cy="45457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F56795FF-79C5-F87B-99B1-8424503F6E7C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5326652" y="4039859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BC74FAAF-278C-2F40-2C54-3DB809BB1025}"/>
              </a:ext>
            </a:extLst>
          </p:cNvPr>
          <p:cNvGraphicFramePr/>
          <p:nvPr>
            <p:custDataLst>
              <p:tags r:id="rId8"/>
            </p:custDataLst>
          </p:nvPr>
        </p:nvGraphicFramePr>
        <p:xfrm>
          <a:off x="5309400" y="1226382"/>
          <a:ext cx="5551121" cy="26305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5" name="TextBox 2">
            <a:extLst>
              <a:ext uri="{FF2B5EF4-FFF2-40B4-BE49-F238E27FC236}">
                <a16:creationId xmlns:a16="http://schemas.microsoft.com/office/drawing/2014/main" id="{A09FB119-CA75-4CE4-911B-ACCE0AB96623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5520839" y="3597594"/>
            <a:ext cx="57179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baseline="0">
                <a:solidFill>
                  <a:srgbClr val="000000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osob s hospitalizací </a:t>
            </a:r>
            <a:b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 1 000 osob (2023) v závislosti na věku:</a:t>
            </a:r>
          </a:p>
        </p:txBody>
      </p:sp>
    </p:spTree>
    <p:extLst>
      <p:ext uri="{BB962C8B-B14F-4D97-AF65-F5344CB8AC3E}">
        <p14:creationId xmlns:p14="http://schemas.microsoft.com/office/powerpoint/2010/main" val="142528410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91FC336D-8129-4D53-8F9C-520EC60AD4F1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Autofit/>
          </a:bodyPr>
          <a:lstStyle/>
          <a:p>
            <a:pPr lvl="0"/>
            <a:r>
              <a:rPr lang="cs-CZ" noProof="0" dirty="0"/>
              <a:t>Dlouhodobý trend objemu akutní lůžkové péče: </a:t>
            </a:r>
            <a:br>
              <a:rPr lang="cs-CZ" noProof="0" dirty="0"/>
            </a:br>
            <a:r>
              <a:rPr lang="cs-CZ" noProof="0" dirty="0"/>
              <a:t>Ošetřovací dny z důvodu KV příčin </a:t>
            </a:r>
            <a:r>
              <a:rPr lang="cs-CZ" dirty="0"/>
              <a:t>bez cévních nemocí mozku (I60–I69)</a:t>
            </a:r>
            <a:endParaRPr lang="cs-CZ" noProof="0" dirty="0"/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1B53D1AA-A6AA-39FD-EB74-1FFBC91C25B9}"/>
              </a:ext>
            </a:extLst>
          </p:cNvPr>
          <p:cNvSpPr txBox="1"/>
          <p:nvPr/>
        </p:nvSpPr>
        <p:spPr>
          <a:xfrm>
            <a:off x="430722" y="1475046"/>
            <a:ext cx="3505720" cy="369332"/>
          </a:xfrm>
          <a:prstGeom prst="rect">
            <a:avLst/>
          </a:prstGeom>
          <a:solidFill>
            <a:srgbClr val="203B7C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F0F66A41-89C1-2E0D-715D-C9A00074BA6A}"/>
              </a:ext>
            </a:extLst>
          </p:cNvPr>
          <p:cNvSpPr txBox="1"/>
          <p:nvPr/>
        </p:nvSpPr>
        <p:spPr>
          <a:xfrm>
            <a:off x="4401500" y="1475046"/>
            <a:ext cx="350572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ve věku věk 65 – 84 let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3B5636F3-31AB-BCFE-CD24-AF72FE902493}"/>
              </a:ext>
            </a:extLst>
          </p:cNvPr>
          <p:cNvSpPr txBox="1"/>
          <p:nvPr/>
        </p:nvSpPr>
        <p:spPr>
          <a:xfrm>
            <a:off x="8332076" y="1475046"/>
            <a:ext cx="350572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ve věku 85+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ovnoramenný trojúhelník 9">
            <a:extLst>
              <a:ext uri="{FF2B5EF4-FFF2-40B4-BE49-F238E27FC236}">
                <a16:creationId xmlns:a16="http://schemas.microsoft.com/office/drawing/2014/main" id="{A7D28265-EA10-246E-F60A-493FC4040663}"/>
              </a:ext>
            </a:extLst>
          </p:cNvPr>
          <p:cNvSpPr/>
          <p:nvPr/>
        </p:nvSpPr>
        <p:spPr>
          <a:xfrm rot="10800000">
            <a:off x="723481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ovnoramenný trojúhelník 10">
            <a:extLst>
              <a:ext uri="{FF2B5EF4-FFF2-40B4-BE49-F238E27FC236}">
                <a16:creationId xmlns:a16="http://schemas.microsoft.com/office/drawing/2014/main" id="{9044BFF5-8EAB-42BC-9E8C-3B0CFA4836FF}"/>
              </a:ext>
            </a:extLst>
          </p:cNvPr>
          <p:cNvSpPr/>
          <p:nvPr/>
        </p:nvSpPr>
        <p:spPr>
          <a:xfrm rot="10800000">
            <a:off x="4673124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ovnoramenný trojúhelník 11">
            <a:extLst>
              <a:ext uri="{FF2B5EF4-FFF2-40B4-BE49-F238E27FC236}">
                <a16:creationId xmlns:a16="http://schemas.microsoft.com/office/drawing/2014/main" id="{24E1ADE7-CCD4-7502-5467-F2E3ABBD725A}"/>
              </a:ext>
            </a:extLst>
          </p:cNvPr>
          <p:cNvSpPr/>
          <p:nvPr/>
        </p:nvSpPr>
        <p:spPr>
          <a:xfrm rot="10800000">
            <a:off x="8567634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DEDC6BCE-F0F1-86A3-69FA-0B90A6EF957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99615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- 39% / -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8%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586D687F-0C31-EEC0-16D5-90040848A50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673123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</a:t>
            </a: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34% / - 12%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825A90E6-33B1-9871-898F-BE4DD7B4B63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533720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- 26% / - 27%</a:t>
            </a:r>
          </a:p>
        </p:txBody>
      </p:sp>
      <p:graphicFrame>
        <p:nvGraphicFramePr>
          <p:cNvPr id="18" name="Group 744">
            <a:extLst>
              <a:ext uri="{FF2B5EF4-FFF2-40B4-BE49-F238E27FC236}">
                <a16:creationId xmlns:a16="http://schemas.microsoft.com/office/drawing/2014/main" id="{147B2E96-65CC-462F-1970-AC40B0F3C6E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438261" y="1895500"/>
          <a:ext cx="3505720" cy="312775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31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endParaRPr kumimoji="0" lang="cs-CZ" altLang="cs-CZ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400" b="1" i="0" u="sng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Celkový počet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altLang="cs-CZ" sz="12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Akutní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B1107"/>
                          </a:solidFill>
                          <a:effectLst/>
                          <a:latin typeface="Calibri" panose="020F0502020204030204" pitchFamily="34" charset="0"/>
                        </a:rPr>
                        <a:t>OD s operací</a:t>
                      </a:r>
                    </a:p>
                  </a:txBody>
                  <a:tcPr marL="0" marR="0" marT="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1 709 318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354 509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1 631 597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346 357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1 596 007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339 154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1 448 646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305 535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1 466 648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312 582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1 391 950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303 403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1 344 253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295 202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1 292 076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291 429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1 234 710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277 548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1 223 231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280 268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1 055 698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238 221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1 027 133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236 769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1 087 427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263 702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1 040 561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255 447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6446552"/>
                  </a:ext>
                </a:extLst>
              </a:tr>
            </a:tbl>
          </a:graphicData>
        </a:graphic>
      </p:graphicFrame>
      <p:graphicFrame>
        <p:nvGraphicFramePr>
          <p:cNvPr id="19" name="Group 744">
            <a:extLst>
              <a:ext uri="{FF2B5EF4-FFF2-40B4-BE49-F238E27FC236}">
                <a16:creationId xmlns:a16="http://schemas.microsoft.com/office/drawing/2014/main" id="{22D819DA-8DCF-A57B-B2EE-C25E05C5E836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4401500" y="1891759"/>
          <a:ext cx="3505720" cy="312775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31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endParaRPr kumimoji="0" lang="cs-CZ" altLang="cs-CZ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400" b="1" i="0" u="sng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Celkový počet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altLang="cs-CZ" sz="12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Akutní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B1107"/>
                          </a:solidFill>
                          <a:effectLst/>
                          <a:latin typeface="Calibri" panose="020F0502020204030204" pitchFamily="34" charset="0"/>
                        </a:rPr>
                        <a:t>OD s operací</a:t>
                      </a:r>
                    </a:p>
                  </a:txBody>
                  <a:tcPr marL="0" marR="0" marT="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971 822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180 206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927 733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180 080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914 671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179 581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847 036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170 293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861 487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177 593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823 139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172 773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799 167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170 705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779 064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172 540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742 863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165 132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740 643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169 911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646 132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147 543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630 542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148 560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667 792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163 868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644 145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158 758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6446552"/>
                  </a:ext>
                </a:extLst>
              </a:tr>
            </a:tbl>
          </a:graphicData>
        </a:graphic>
      </p:graphicFrame>
      <p:graphicFrame>
        <p:nvGraphicFramePr>
          <p:cNvPr id="20" name="Group 744">
            <a:extLst>
              <a:ext uri="{FF2B5EF4-FFF2-40B4-BE49-F238E27FC236}">
                <a16:creationId xmlns:a16="http://schemas.microsoft.com/office/drawing/2014/main" id="{E1DFB6DB-23D2-83E8-1248-FE4C70BB0A44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8332076" y="1895500"/>
          <a:ext cx="3505720" cy="312775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31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endParaRPr kumimoji="0" lang="cs-CZ" altLang="cs-CZ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cs-CZ" altLang="cs-CZ" sz="1400" b="1" i="0" u="sng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Celkový počet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cs-CZ" altLang="cs-CZ" sz="1200" b="1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36000" marR="36000" marT="0" marB="0" anchor="ctr" horzOverflow="overflow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Akutní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B1107"/>
                          </a:solidFill>
                          <a:effectLst/>
                          <a:latin typeface="Calibri" panose="020F0502020204030204" pitchFamily="34" charset="0"/>
                        </a:rPr>
                        <a:t>OD s operací</a:t>
                      </a:r>
                    </a:p>
                  </a:txBody>
                  <a:tcPr marL="0" marR="0" marT="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193 408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14 491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192 322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14 282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199 226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13 644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185 934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13 012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197 838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13 818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186 561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13 744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184 337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13 942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174 007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12 402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172 405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14 350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173 366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12 596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148 985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11 811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137 181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10 031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151 487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11 491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142 611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10 557</a:t>
                      </a:r>
                    </a:p>
                  </a:txBody>
                  <a:tcPr marL="6350" marR="6350" marT="6350" marB="0" anchor="b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6446552"/>
                  </a:ext>
                </a:extLst>
              </a:tr>
            </a:tbl>
          </a:graphicData>
        </a:graphic>
      </p:graphicFrame>
      <p:sp>
        <p:nvSpPr>
          <p:cNvPr id="21" name="TextovéPole 20">
            <a:extLst>
              <a:ext uri="{FF2B5EF4-FFF2-40B4-BE49-F238E27FC236}">
                <a16:creationId xmlns:a16="http://schemas.microsoft.com/office/drawing/2014/main" id="{740FD43F-1B55-A1C2-F750-A55211DB3004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43710" y="917557"/>
            <a:ext cx="114378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Objem akutní lůžkové péče pro KV příčiny v čase klesá. Tento fakt se týká i seniorních skupin obyvatel.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*Pro rok 2023 zatím předběžná data</a:t>
            </a:r>
          </a:p>
        </p:txBody>
      </p:sp>
    </p:spTree>
    <p:extLst>
      <p:ext uri="{BB962C8B-B14F-4D97-AF65-F5344CB8AC3E}">
        <p14:creationId xmlns:p14="http://schemas.microsoft.com/office/powerpoint/2010/main" val="13845095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91FC336D-8129-4D53-8F9C-520EC60AD4F1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Autofit/>
          </a:bodyPr>
          <a:lstStyle/>
          <a:p>
            <a:pPr lvl="0"/>
            <a:r>
              <a:rPr lang="cs-CZ" noProof="0" dirty="0"/>
              <a:t>Dlouhodobý trend objemu </a:t>
            </a:r>
            <a:r>
              <a:rPr lang="cs-CZ" dirty="0"/>
              <a:t>následné/dlouhodobé péče</a:t>
            </a:r>
            <a:r>
              <a:rPr lang="cs-CZ" noProof="0" dirty="0"/>
              <a:t>: </a:t>
            </a:r>
            <a:br>
              <a:rPr lang="cs-CZ" noProof="0" dirty="0"/>
            </a:br>
            <a:r>
              <a:rPr lang="cs-CZ" noProof="0" dirty="0"/>
              <a:t>Ošetřovací dny z důvodu KV příčin </a:t>
            </a:r>
            <a:r>
              <a:rPr lang="cs-CZ" dirty="0"/>
              <a:t>bez cévních nemocí mozku (I60–I69)</a:t>
            </a:r>
            <a:endParaRPr lang="cs-CZ" noProof="0" dirty="0"/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1B53D1AA-A6AA-39FD-EB74-1FFBC91C25B9}"/>
              </a:ext>
            </a:extLst>
          </p:cNvPr>
          <p:cNvSpPr txBox="1"/>
          <p:nvPr/>
        </p:nvSpPr>
        <p:spPr>
          <a:xfrm>
            <a:off x="430722" y="1475046"/>
            <a:ext cx="3505720" cy="369332"/>
          </a:xfrm>
          <a:prstGeom prst="rect">
            <a:avLst/>
          </a:prstGeom>
          <a:solidFill>
            <a:srgbClr val="203B7C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Všichni pacienti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F0F66A41-89C1-2E0D-715D-C9A00074BA6A}"/>
              </a:ext>
            </a:extLst>
          </p:cNvPr>
          <p:cNvSpPr txBox="1"/>
          <p:nvPr/>
        </p:nvSpPr>
        <p:spPr>
          <a:xfrm>
            <a:off x="4401500" y="1475046"/>
            <a:ext cx="350572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ve věku věk 65 – 84 let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3B5636F3-31AB-BCFE-CD24-AF72FE902493}"/>
              </a:ext>
            </a:extLst>
          </p:cNvPr>
          <p:cNvSpPr txBox="1"/>
          <p:nvPr/>
        </p:nvSpPr>
        <p:spPr>
          <a:xfrm>
            <a:off x="8332076" y="1475046"/>
            <a:ext cx="3505720" cy="369332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Pacienti ve věku 85+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ovnoramenný trojúhelník 9">
            <a:extLst>
              <a:ext uri="{FF2B5EF4-FFF2-40B4-BE49-F238E27FC236}">
                <a16:creationId xmlns:a16="http://schemas.microsoft.com/office/drawing/2014/main" id="{A7D28265-EA10-246E-F60A-493FC4040663}"/>
              </a:ext>
            </a:extLst>
          </p:cNvPr>
          <p:cNvSpPr/>
          <p:nvPr/>
        </p:nvSpPr>
        <p:spPr>
          <a:xfrm rot="10800000">
            <a:off x="723481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ovnoramenný trojúhelník 10">
            <a:extLst>
              <a:ext uri="{FF2B5EF4-FFF2-40B4-BE49-F238E27FC236}">
                <a16:creationId xmlns:a16="http://schemas.microsoft.com/office/drawing/2014/main" id="{9044BFF5-8EAB-42BC-9E8C-3B0CFA4836FF}"/>
              </a:ext>
            </a:extLst>
          </p:cNvPr>
          <p:cNvSpPr/>
          <p:nvPr/>
        </p:nvSpPr>
        <p:spPr>
          <a:xfrm rot="10800000">
            <a:off x="4673124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ovnoramenný trojúhelník 11">
            <a:extLst>
              <a:ext uri="{FF2B5EF4-FFF2-40B4-BE49-F238E27FC236}">
                <a16:creationId xmlns:a16="http://schemas.microsoft.com/office/drawing/2014/main" id="{24E1ADE7-CCD4-7502-5467-F2E3ABBD725A}"/>
              </a:ext>
            </a:extLst>
          </p:cNvPr>
          <p:cNvSpPr/>
          <p:nvPr/>
        </p:nvSpPr>
        <p:spPr>
          <a:xfrm rot="10800000">
            <a:off x="8567634" y="5074377"/>
            <a:ext cx="3034603" cy="267502"/>
          </a:xfrm>
          <a:prstGeom prst="triangle">
            <a:avLst/>
          </a:prstGeom>
          <a:solidFill>
            <a:srgbClr val="203B7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DEDC6BCE-F0F1-86A3-69FA-0B90A6EF957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99615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+ 25%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586D687F-0C31-EEC0-16D5-90040848A50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673123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+ 25%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825A90E6-33B1-9871-898F-BE4DD7B4B63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533720" y="5489201"/>
            <a:ext cx="310242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2010 -&gt; 2023: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+ 24%</a:t>
            </a:r>
          </a:p>
        </p:txBody>
      </p:sp>
      <p:graphicFrame>
        <p:nvGraphicFramePr>
          <p:cNvPr id="7" name="Group 744">
            <a:extLst>
              <a:ext uri="{FF2B5EF4-FFF2-40B4-BE49-F238E27FC236}">
                <a16:creationId xmlns:a16="http://schemas.microsoft.com/office/drawing/2014/main" id="{4827CCB8-9ADD-DD3A-14C7-F2EECE9F9F3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1018878" y="2068005"/>
          <a:ext cx="2329407" cy="291439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Následné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798 052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954 860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935 567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915 651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877 716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852 380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809 592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823 146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814 008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857 170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811 678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751 798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747 148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999 921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323316"/>
                  </a:ext>
                </a:extLst>
              </a:tr>
            </a:tbl>
          </a:graphicData>
        </a:graphic>
      </p:graphicFrame>
      <p:graphicFrame>
        <p:nvGraphicFramePr>
          <p:cNvPr id="9" name="Group 744">
            <a:extLst>
              <a:ext uri="{FF2B5EF4-FFF2-40B4-BE49-F238E27FC236}">
                <a16:creationId xmlns:a16="http://schemas.microsoft.com/office/drawing/2014/main" id="{963C016D-F6BB-BFF2-EA13-65D667D3932F}"/>
              </a:ext>
            </a:extLst>
          </p:cNvPr>
          <p:cNvGraphicFramePr>
            <a:graphicFrameLocks noGrp="1"/>
          </p:cNvGraphicFramePr>
          <p:nvPr>
            <p:custDataLst>
              <p:tags r:id="rId6"/>
            </p:custDataLst>
          </p:nvPr>
        </p:nvGraphicFramePr>
        <p:xfrm>
          <a:off x="5059633" y="2068005"/>
          <a:ext cx="2329407" cy="291439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Následné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451 757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515 787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510 284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488 423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465 829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443 209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421 258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434 906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431 217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458 865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436 857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415 482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425 675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564 204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0893941"/>
                  </a:ext>
                </a:extLst>
              </a:tr>
            </a:tbl>
          </a:graphicData>
        </a:graphic>
      </p:graphicFrame>
      <p:graphicFrame>
        <p:nvGraphicFramePr>
          <p:cNvPr id="16" name="Group 744">
            <a:extLst>
              <a:ext uri="{FF2B5EF4-FFF2-40B4-BE49-F238E27FC236}">
                <a16:creationId xmlns:a16="http://schemas.microsoft.com/office/drawing/2014/main" id="{431C22F3-15EB-629B-A76A-AFEC9827FA40}"/>
              </a:ext>
            </a:extLst>
          </p:cNvPr>
          <p:cNvGraphicFramePr>
            <a:graphicFrameLocks noGrp="1"/>
          </p:cNvGraphicFramePr>
          <p:nvPr>
            <p:custDataLst>
              <p:tags r:id="rId7"/>
            </p:custDataLst>
          </p:nvPr>
        </p:nvGraphicFramePr>
        <p:xfrm>
          <a:off x="8920230" y="2068005"/>
          <a:ext cx="2329407" cy="2914394"/>
        </p:xfrm>
        <a:graphic>
          <a:graphicData uri="http://schemas.openxmlformats.org/drawingml/2006/table">
            <a:tbl>
              <a:tblPr/>
              <a:tblGrid>
                <a:gridCol w="11918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0724">
                <a:tc>
                  <a:txBody>
                    <a:bodyPr/>
                    <a:lstStyle>
                      <a:lvl1pPr ea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20002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384175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566738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749300" ea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12065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16637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21209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2578100" eaLnBrk="0" fontAlgn="base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buNone/>
                        <a:tabLst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Rok</a:t>
                      </a:r>
                    </a:p>
                  </a:txBody>
                  <a:tcPr marL="36000" marR="36000" marT="0" marB="0" anchor="ctr" horzOverflow="overflow">
                    <a:lnL cap="flat"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0" latinLnBrk="0" hangingPunct="0">
                        <a:lnSpc>
                          <a:spcPct val="90000"/>
                        </a:lnSpc>
                        <a:spcBef>
                          <a:spcPts val="1200"/>
                        </a:spcBef>
                        <a:spcAft>
                          <a:spcPts val="200"/>
                        </a:spcAft>
                        <a:buClr>
                          <a:schemeClr val="accent1"/>
                        </a:buClr>
                        <a:buSzPct val="100000"/>
                        <a:buFont typeface="Calibri" pitchFamily="34" charset="0"/>
                        <a:defRPr sz="18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1pPr>
                      <a:lvl2pPr marL="4572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6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2pPr>
                      <a:lvl3pPr marL="9144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3pPr>
                      <a:lvl4pPr marL="13716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4pPr>
                      <a:lvl5pPr marL="1828800" algn="l" defTabSz="914400" rtl="0" eaLnBrk="0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5pPr>
                      <a:lvl6pPr marL="22860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6pPr>
                      <a:lvl7pPr marL="27432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7pPr>
                      <a:lvl8pPr marL="32004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8pPr>
                      <a:lvl9pPr marL="3657600" algn="l" defTabSz="914400" rtl="0" eaLnBrk="0" fontAlgn="base" latinLnBrk="0" hangingPunct="0">
                        <a:lnSpc>
                          <a:spcPct val="90000"/>
                        </a:lnSpc>
                        <a:spcBef>
                          <a:spcPts val="200"/>
                        </a:spcBef>
                        <a:spcAft>
                          <a:spcPts val="400"/>
                        </a:spcAft>
                        <a:buClr>
                          <a:schemeClr val="accent1"/>
                        </a:buClr>
                        <a:buFont typeface="Calibri" pitchFamily="34" charset="0"/>
                        <a:defRPr sz="1200" kern="1200">
                          <a:solidFill>
                            <a:srgbClr val="404040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altLang="cs-CZ" sz="14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Následné OD</a:t>
                      </a:r>
                    </a:p>
                  </a:txBody>
                  <a:tcPr marL="36000" marR="3600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C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282 830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359 855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952688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349 874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2013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352 205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2014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329 726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2015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329 879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40627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2016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310 788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826765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2017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312 912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310103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2018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316 156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2019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316 920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2020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303 371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2021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257 836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2666484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2022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254 470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8559"/>
                  </a:ext>
                </a:extLst>
              </a:tr>
              <a:tr h="192182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2023*</a:t>
                      </a:r>
                    </a:p>
                  </a:txBody>
                  <a:tcPr marL="9525" marR="9525" marT="9525" marB="0" anchor="ctr">
                    <a:lnL cap="flat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350 292</a:t>
                      </a:r>
                    </a:p>
                  </a:txBody>
                  <a:tcPr marL="6350" marR="6350" marT="6350" marB="0" anchor="b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4156682"/>
                  </a:ext>
                </a:extLst>
              </a:tr>
            </a:tbl>
          </a:graphicData>
        </a:graphic>
      </p:graphicFrame>
      <p:sp>
        <p:nvSpPr>
          <p:cNvPr id="20" name="TextovéPole 19">
            <a:extLst>
              <a:ext uri="{FF2B5EF4-FFF2-40B4-BE49-F238E27FC236}">
                <a16:creationId xmlns:a16="http://schemas.microsoft.com/office/drawing/2014/main" id="{65C28159-3D12-8089-1B13-661F1444D273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343710" y="917557"/>
            <a:ext cx="114378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Objem následné péče pro KV příčiny v čase mírně roste. Tento fakt se týká i seniorních skupin obyvatel.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*Pro rok 2023 zatím předběžná data</a:t>
            </a:r>
          </a:p>
        </p:txBody>
      </p:sp>
    </p:spTree>
    <p:extLst>
      <p:ext uri="{BB962C8B-B14F-4D97-AF65-F5344CB8AC3E}">
        <p14:creationId xmlns:p14="http://schemas.microsoft.com/office/powerpoint/2010/main" val="101159647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4E799CFB-5992-B02B-6C09-58E64655EF6E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508395" y="1733165"/>
          <a:ext cx="10640675" cy="4471104"/>
        </p:xfrm>
        <a:graphic>
          <a:graphicData uri="http://schemas.openxmlformats.org/drawingml/2006/table">
            <a:tbl>
              <a:tblPr firstRow="1" firstCol="1" bandRow="1"/>
              <a:tblGrid>
                <a:gridCol w="1735547">
                  <a:extLst>
                    <a:ext uri="{9D8B030D-6E8A-4147-A177-3AD203B41FA5}">
                      <a16:colId xmlns:a16="http://schemas.microsoft.com/office/drawing/2014/main" val="4070343243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67128755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78000365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1877790518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39228058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508387116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552585189"/>
                    </a:ext>
                  </a:extLst>
                </a:gridCol>
              </a:tblGrid>
              <a:tr h="27944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cs-CZ" sz="12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0–9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10-19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20-49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65-74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75+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870202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Hlavní město Praha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1 659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4 460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8 337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936468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Středočeský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2 174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5 892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10 038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45199058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2 248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9 715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946705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Plzeňský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2 326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5 670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9 516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8862054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Karlovarský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2 291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6 138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8 964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992265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Ústecký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2 781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6 617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10 264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749409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Liberecký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2 372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5 980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9 479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830928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Královéhradecký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4 475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034961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Pardubický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4 884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9 032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8992621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Vysočina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5 526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10 401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9353766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Jihomoravský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1 999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4 787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9 234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85130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Olomoucký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5 410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10 567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9341894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Zlínský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2 209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5 369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10 756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508229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Moravskoslezský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2 740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6 563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10 986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917192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ČR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2 257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5 579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9 804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213462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15427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</a:t>
            </a:r>
            <a:r>
              <a:rPr lang="en-US" sz="1400" kern="0" dirty="0">
                <a:solidFill>
                  <a:srgbClr val="000000"/>
                </a:solidFill>
                <a:latin typeface="Calibri" panose="020F0502020204030204"/>
              </a:rPr>
              <a:t>3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očet</a:t>
            </a:r>
            <a:r>
              <a:rPr lang="en-US" dirty="0"/>
              <a:t> </a:t>
            </a:r>
            <a:r>
              <a:rPr lang="en-US" dirty="0" err="1"/>
              <a:t>hospitaliza</a:t>
            </a:r>
            <a:r>
              <a:rPr lang="cs-CZ" dirty="0" err="1"/>
              <a:t>čních</a:t>
            </a:r>
            <a:r>
              <a:rPr lang="cs-CZ" dirty="0"/>
              <a:t> případů akutní péče z KV důvodů dle věku</a:t>
            </a:r>
            <a:r>
              <a:rPr lang="en-US" dirty="0"/>
              <a:t> </a:t>
            </a:r>
            <a:r>
              <a:rPr lang="cs-CZ" dirty="0"/>
              <a:t>(</a:t>
            </a:r>
            <a:r>
              <a:rPr lang="en-US" dirty="0"/>
              <a:t>202</a:t>
            </a:r>
            <a:r>
              <a:rPr lang="cs-CZ" dirty="0"/>
              <a:t>3)</a:t>
            </a:r>
            <a:endParaRPr lang="en-US" dirty="0"/>
          </a:p>
        </p:txBody>
      </p:sp>
      <p:sp>
        <p:nvSpPr>
          <p:cNvPr id="19" name="TextBox 6">
            <a:extLst>
              <a:ext uri="{FF2B5EF4-FFF2-40B4-BE49-F238E27FC236}">
                <a16:creationId xmlns:a16="http://schemas.microsoft.com/office/drawing/2014/main" id="{F7EF6EFB-47A9-4448-9726-55241F8141A7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005623" y="1194801"/>
            <a:ext cx="6180754" cy="538364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</a:t>
            </a:r>
            <a:r>
              <a:rPr kumimoji="0" lang="cs-CZ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čních</a:t>
            </a: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případů akutní péče z KV důvodu v přepočtu na 100 tisíc obyvatel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352918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očet</a:t>
            </a:r>
            <a:r>
              <a:rPr lang="en-US" dirty="0"/>
              <a:t> </a:t>
            </a:r>
            <a:r>
              <a:rPr lang="en-US" dirty="0" err="1"/>
              <a:t>hospitaliza</a:t>
            </a:r>
            <a:r>
              <a:rPr lang="cs-CZ" dirty="0" err="1"/>
              <a:t>čních</a:t>
            </a:r>
            <a:r>
              <a:rPr lang="cs-CZ" dirty="0"/>
              <a:t> případů akutní péče z příčiny a</a:t>
            </a:r>
            <a:r>
              <a:rPr lang="en-US" dirty="0" err="1"/>
              <a:t>kutní</a:t>
            </a:r>
            <a:r>
              <a:rPr lang="cs-CZ" dirty="0"/>
              <a:t>ho</a:t>
            </a:r>
            <a:r>
              <a:rPr lang="en-US" dirty="0"/>
              <a:t> </a:t>
            </a:r>
            <a:r>
              <a:rPr lang="en-US" dirty="0" err="1"/>
              <a:t>infarkt</a:t>
            </a:r>
            <a:r>
              <a:rPr lang="cs-CZ" dirty="0"/>
              <a:t>u</a:t>
            </a:r>
            <a:r>
              <a:rPr lang="en-US" dirty="0"/>
              <a:t> </a:t>
            </a:r>
            <a:r>
              <a:rPr lang="en-US" dirty="0" err="1"/>
              <a:t>myokardu</a:t>
            </a:r>
            <a:r>
              <a:rPr lang="cs-CZ" dirty="0"/>
              <a:t> dle věku</a:t>
            </a:r>
            <a:r>
              <a:rPr lang="en-US" dirty="0"/>
              <a:t> </a:t>
            </a:r>
            <a:r>
              <a:rPr lang="cs-CZ" dirty="0"/>
              <a:t>(2023)</a:t>
            </a:r>
            <a:endParaRPr lang="en-US" dirty="0"/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4E799CFB-5992-B02B-6C09-58E64655EF6E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17870" y="2009390"/>
          <a:ext cx="10640675" cy="4471104"/>
        </p:xfrm>
        <a:graphic>
          <a:graphicData uri="http://schemas.openxmlformats.org/drawingml/2006/table">
            <a:tbl>
              <a:tblPr firstRow="1" firstCol="1" bandRow="1"/>
              <a:tblGrid>
                <a:gridCol w="1735547">
                  <a:extLst>
                    <a:ext uri="{9D8B030D-6E8A-4147-A177-3AD203B41FA5}">
                      <a16:colId xmlns:a16="http://schemas.microsoft.com/office/drawing/2014/main" val="4070343243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67128755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78000365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1877790518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39228058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508387116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552585189"/>
                    </a:ext>
                  </a:extLst>
                </a:gridCol>
              </a:tblGrid>
              <a:tr h="27944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cs-CZ" sz="12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0–9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10-19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20-49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65-74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75+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870202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Hlavní město Praha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936468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Středočeský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45199058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946705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Plzeňský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8862054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Karlovarský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992265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Ústecký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749409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Liberecký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830928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Královéhradecký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034961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Pardubický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8992621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Vysočina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9353766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Jihomoravský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85130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Olomoucký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9341894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Zlínský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508229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Moravskoslezský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917192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ČR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213462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>
            <p:custDataLst>
              <p:tags r:id="rId3"/>
            </p:custDataLst>
          </p:nvPr>
        </p:nvSpPr>
        <p:spPr>
          <a:xfrm>
            <a:off x="272591" y="908116"/>
            <a:ext cx="38699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hospitalizačních případů s diagnózou I21-I22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6">
            <a:extLst>
              <a:ext uri="{FF2B5EF4-FFF2-40B4-BE49-F238E27FC236}">
                <a16:creationId xmlns:a16="http://schemas.microsoft.com/office/drawing/2014/main" id="{F7EF6EFB-47A9-4448-9726-55241F8141A7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287096" y="1582103"/>
            <a:ext cx="6180754" cy="538364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</a:t>
            </a:r>
            <a:r>
              <a:rPr kumimoji="0" lang="cs-CZ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čních</a:t>
            </a: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případů akutní péče v přepočtu na 100 tisíc obyvatel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63155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očet</a:t>
            </a:r>
            <a:r>
              <a:rPr lang="en-US" dirty="0"/>
              <a:t> </a:t>
            </a:r>
            <a:r>
              <a:rPr lang="en-US" dirty="0" err="1"/>
              <a:t>hospitaliza</a:t>
            </a:r>
            <a:r>
              <a:rPr lang="cs-CZ" dirty="0" err="1"/>
              <a:t>čních</a:t>
            </a:r>
            <a:r>
              <a:rPr lang="cs-CZ" dirty="0"/>
              <a:t> případů akutní péče z příčiny srdečního selhání </a:t>
            </a:r>
            <a:br>
              <a:rPr lang="cs-CZ" dirty="0"/>
            </a:br>
            <a:r>
              <a:rPr lang="cs-CZ" dirty="0"/>
              <a:t>dle věku</a:t>
            </a:r>
            <a:r>
              <a:rPr lang="en-US" dirty="0"/>
              <a:t> </a:t>
            </a:r>
            <a:r>
              <a:rPr lang="cs-CZ" dirty="0"/>
              <a:t>(</a:t>
            </a:r>
            <a:r>
              <a:rPr lang="en-US" dirty="0"/>
              <a:t>202</a:t>
            </a:r>
            <a:r>
              <a:rPr lang="cs-CZ" dirty="0"/>
              <a:t>3)</a:t>
            </a:r>
            <a:endParaRPr lang="en-US" dirty="0"/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4E799CFB-5992-B02B-6C09-58E64655EF6E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346470" y="1914140"/>
          <a:ext cx="10640675" cy="4471104"/>
        </p:xfrm>
        <a:graphic>
          <a:graphicData uri="http://schemas.openxmlformats.org/drawingml/2006/table">
            <a:tbl>
              <a:tblPr firstRow="1" firstCol="1" bandRow="1"/>
              <a:tblGrid>
                <a:gridCol w="1735547">
                  <a:extLst>
                    <a:ext uri="{9D8B030D-6E8A-4147-A177-3AD203B41FA5}">
                      <a16:colId xmlns:a16="http://schemas.microsoft.com/office/drawing/2014/main" val="4070343243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67128755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78000365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1877790518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392280584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3508387116"/>
                    </a:ext>
                  </a:extLst>
                </a:gridCol>
                <a:gridCol w="1484188">
                  <a:extLst>
                    <a:ext uri="{9D8B030D-6E8A-4147-A177-3AD203B41FA5}">
                      <a16:colId xmlns:a16="http://schemas.microsoft.com/office/drawing/2014/main" val="2552585189"/>
                    </a:ext>
                  </a:extLst>
                </a:gridCol>
              </a:tblGrid>
              <a:tr h="279444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cs-CZ" sz="1200" dirty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0–9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10-19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20-49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65-74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75+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870202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Hlavní město Praha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936468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Středočeský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2 658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45199058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Jihočeský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2 645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3946705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Plzeňský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8862054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Karlovarský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2 147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992265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Ústecký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2 382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749409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Liberecký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2 613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08309281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Královéhradecký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2 046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70349610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Pardubický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2 184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8992621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Vysočina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2 808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93537669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Jihomoravský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2 476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85130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Olomoucký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9341894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Zlínský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700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2 709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5082297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Moravskoslezský kraj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2 651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 w="19050" cap="flat" cmpd="dbl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9171922"/>
                  </a:ext>
                </a:extLst>
              </a:tr>
              <a:tr h="279444">
                <a:tc>
                  <a:txBody>
                    <a:bodyPr/>
                    <a:lstStyle/>
                    <a:p>
                      <a:pPr algn="r" fontAlgn="ctr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ČR 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214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788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2 483</a:t>
                      </a:r>
                    </a:p>
                  </a:txBody>
                  <a:tcPr marL="6350" marR="6350" marT="635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213462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>
            <p:custDataLst>
              <p:tags r:id="rId3"/>
            </p:custDataLst>
          </p:nvPr>
        </p:nvSpPr>
        <p:spPr>
          <a:xfrm>
            <a:off x="272591" y="908116"/>
            <a:ext cx="81451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hospitalizačních případů s diagnózou </a:t>
            </a:r>
            <a:r>
              <a:rPr kumimoji="0" lang="nn-NO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I11.0, I13.0, I13.2, I25.5, I42.0, I42.9, I50.0, I50.1, I50.9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nebo</a:t>
            </a:r>
            <a:r>
              <a:rPr kumimoji="0" lang="nn-NO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R57.0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063EA38A-E440-13B7-DE2E-2BCC2297BE8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3515696" y="1486853"/>
            <a:ext cx="6180754" cy="538364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očet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hospitaliza</a:t>
            </a:r>
            <a:r>
              <a:rPr kumimoji="0" lang="cs-CZ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čních</a:t>
            </a: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případů akutní péče v přepočtu na 100 tisíc obyvatel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23564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6575CB4D-A284-4CBD-8FA6-5AEA01F69CC7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Akutní hospitalizace z důvodu vybraných KV diagnóz (2010 – 2023)</a:t>
            </a:r>
            <a:br>
              <a:rPr lang="cs-CZ" dirty="0"/>
            </a:br>
            <a:endParaRPr lang="cs-CZ" dirty="0"/>
          </a:p>
        </p:txBody>
      </p:sp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57558" y="587050"/>
            <a:ext cx="1997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2010–2023</a:t>
            </a:r>
          </a:p>
        </p:txBody>
      </p:sp>
      <p:graphicFrame>
        <p:nvGraphicFramePr>
          <p:cNvPr id="12" name="Chart 6">
            <a:extLst>
              <a:ext uri="{FF2B5EF4-FFF2-40B4-BE49-F238E27FC236}">
                <a16:creationId xmlns:a16="http://schemas.microsoft.com/office/drawing/2014/main" id="{BA1BC80C-3DE0-4A23-84CA-D8B8315D9D61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736959" y="1264117"/>
          <a:ext cx="9548451" cy="36588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1" name="TextBox 8">
            <a:extLst>
              <a:ext uri="{FF2B5EF4-FFF2-40B4-BE49-F238E27FC236}">
                <a16:creationId xmlns:a16="http://schemas.microsoft.com/office/drawing/2014/main" id="{6C877048-D8C3-45D3-BE33-7D1AC62512C9}"/>
              </a:ext>
            </a:extLst>
          </p:cNvPr>
          <p:cNvSpPr txBox="1"/>
          <p:nvPr/>
        </p:nvSpPr>
        <p:spPr>
          <a:xfrm rot="16200000">
            <a:off x="-161058" y="2473512"/>
            <a:ext cx="16031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Počet hospitalizací </a:t>
            </a:r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504D54A6-8759-470F-9912-5E0AE3610679}"/>
              </a:ext>
            </a:extLst>
          </p:cNvPr>
          <p:cNvGraphicFramePr>
            <a:graphicFrameLocks noGrp="1"/>
          </p:cNvGraphicFramePr>
          <p:nvPr>
            <p:custDataLst>
              <p:tags r:id="rId4"/>
            </p:custDataLst>
          </p:nvPr>
        </p:nvGraphicFramePr>
        <p:xfrm>
          <a:off x="1344610" y="4928403"/>
          <a:ext cx="8940798" cy="1330960"/>
        </p:xfrm>
        <a:graphic>
          <a:graphicData uri="http://schemas.openxmlformats.org/drawingml/2006/table">
            <a:tbl>
              <a:tblPr/>
              <a:tblGrid>
                <a:gridCol w="951550">
                  <a:extLst>
                    <a:ext uri="{9D8B030D-6E8A-4147-A177-3AD203B41FA5}">
                      <a16:colId xmlns:a16="http://schemas.microsoft.com/office/drawing/2014/main" val="1683891932"/>
                    </a:ext>
                  </a:extLst>
                </a:gridCol>
                <a:gridCol w="1320800">
                  <a:extLst>
                    <a:ext uri="{9D8B030D-6E8A-4147-A177-3AD203B41FA5}">
                      <a16:colId xmlns:a16="http://schemas.microsoft.com/office/drawing/2014/main" val="1640310104"/>
                    </a:ext>
                  </a:extLst>
                </a:gridCol>
                <a:gridCol w="1402080">
                  <a:extLst>
                    <a:ext uri="{9D8B030D-6E8A-4147-A177-3AD203B41FA5}">
                      <a16:colId xmlns:a16="http://schemas.microsoft.com/office/drawing/2014/main" val="110391245"/>
                    </a:ext>
                  </a:extLst>
                </a:gridCol>
                <a:gridCol w="1595120">
                  <a:extLst>
                    <a:ext uri="{9D8B030D-6E8A-4147-A177-3AD203B41FA5}">
                      <a16:colId xmlns:a16="http://schemas.microsoft.com/office/drawing/2014/main" val="4276270555"/>
                    </a:ext>
                  </a:extLst>
                </a:gridCol>
                <a:gridCol w="1666240">
                  <a:extLst>
                    <a:ext uri="{9D8B030D-6E8A-4147-A177-3AD203B41FA5}">
                      <a16:colId xmlns:a16="http://schemas.microsoft.com/office/drawing/2014/main" val="2615187969"/>
                    </a:ext>
                  </a:extLst>
                </a:gridCol>
                <a:gridCol w="2005008">
                  <a:extLst>
                    <a:ext uri="{9D8B030D-6E8A-4147-A177-3AD203B41FA5}">
                      <a16:colId xmlns:a16="http://schemas.microsoft.com/office/drawing/2014/main" val="3197835220"/>
                    </a:ext>
                  </a:extLst>
                </a:gridCol>
              </a:tblGrid>
              <a:tr h="306993">
                <a:tc gridSpan="3"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Průměrná meziroční změna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cs-CZ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219993"/>
                  </a:ext>
                </a:extLst>
              </a:tr>
              <a:tr h="507531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Ateroskleróza (I70)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it-IT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Fibrilaci a flutter síní (I48)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l-PL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Akutní infarkt myokardu (I21, I22)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(I50, I11.0, I13.0, I13.2)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7189847"/>
                  </a:ext>
                </a:extLst>
              </a:tr>
              <a:tr h="258218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2016–2020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-4,6 %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-3,2 %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-5,1 %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-2,6 %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-1,5 %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11492467"/>
                  </a:ext>
                </a:extLst>
              </a:tr>
              <a:tr h="258218">
                <a:tc>
                  <a:txBody>
                    <a:bodyPr/>
                    <a:lstStyle/>
                    <a:p>
                      <a:pPr algn="l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2019–2023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-3,1 %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-1,0 %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878570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147201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BC289FDE-3B74-1B64-FE45-6E7ED4AA7732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cs-CZ" dirty="0"/>
              <a:t>Průměrná ošetřovací doba vybraných KV diagnóz (2010 – 2023)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6192E9CE-AD42-718C-8787-A2E1294E09DE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57558" y="587050"/>
            <a:ext cx="4564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2010–2023, hospitalizační případy akutní péče</a:t>
            </a:r>
          </a:p>
        </p:txBody>
      </p:sp>
      <p:graphicFrame>
        <p:nvGraphicFramePr>
          <p:cNvPr id="5" name="Chart 6">
            <a:extLst>
              <a:ext uri="{FF2B5EF4-FFF2-40B4-BE49-F238E27FC236}">
                <a16:creationId xmlns:a16="http://schemas.microsoft.com/office/drawing/2014/main" id="{68B7F75F-AB39-0810-1441-C417B6B34B2B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85192" y="1432201"/>
          <a:ext cx="10422356" cy="40916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3924763158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0A403DFA-2554-470E-A839-738478D27A8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TextBox 6"/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43832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2016–2023; Akutní hospitalizace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v ČR v letech 2016 – 2023</a:t>
            </a:r>
            <a:endParaRPr lang="en-US" dirty="0"/>
          </a:p>
        </p:txBody>
      </p:sp>
      <p:sp>
        <p:nvSpPr>
          <p:cNvPr id="9" name="TextBox 7">
            <a:extLst>
              <a:ext uri="{FF2B5EF4-FFF2-40B4-BE49-F238E27FC236}">
                <a16:creationId xmlns:a16="http://schemas.microsoft.com/office/drawing/2014/main" id="{578A73DA-BCFA-8E53-0BBD-BFC9D629DB9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24676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Ischemické nemoci srdeční a Cévní nemoci mozku.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873798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Graf 13">
            <a:extLst>
              <a:ext uri="{FF2B5EF4-FFF2-40B4-BE49-F238E27FC236}">
                <a16:creationId xmlns:a16="http://schemas.microsoft.com/office/drawing/2014/main" id="{909595A5-F026-4487-AEBA-1E4CB1EA0640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-135797" y="885826"/>
          <a:ext cx="9165086" cy="59721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cs-CZ" dirty="0"/>
              <a:t>P</a:t>
            </a:r>
            <a:r>
              <a:rPr lang="en-US" dirty="0" err="1"/>
              <a:t>říčiny</a:t>
            </a:r>
            <a:r>
              <a:rPr lang="en-US" dirty="0"/>
              <a:t> </a:t>
            </a:r>
            <a:r>
              <a:rPr lang="cs-CZ" dirty="0"/>
              <a:t>akutních</a:t>
            </a:r>
            <a:r>
              <a:rPr lang="en-US" dirty="0"/>
              <a:t> </a:t>
            </a:r>
            <a:r>
              <a:rPr lang="en-US" dirty="0" err="1"/>
              <a:t>hospitalizací</a:t>
            </a:r>
            <a:r>
              <a:rPr lang="en-US" dirty="0"/>
              <a:t> </a:t>
            </a:r>
            <a:r>
              <a:rPr lang="cs-CZ" dirty="0"/>
              <a:t>pacientů v ČR v roce 2023</a:t>
            </a:r>
            <a:endParaRPr lang="en-US" dirty="0"/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456AE49A-0F3D-4A39-B972-3696B65CF66B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88000" y="540000"/>
            <a:ext cx="42434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NRHZS 2023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Akutní hospitalizace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Příčiny akutních hospitalizací na úrovni kapitol MKN-10.</a:t>
            </a:r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3DD4C83B-8540-F1E7-8E66-C414D0E896B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9457914" y="2305615"/>
            <a:ext cx="2397856" cy="203132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Mezi nejčastější příčiny akutní hospitalizace oběhové soustavy patří diagnózy MKN-10</a:t>
            </a:r>
            <a:r>
              <a:rPr lang="cs-CZ" sz="140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Jiné formy srdečního onemocnění, Ischemické nemoci srdeční a Cévní nemoci mozku.</a:t>
            </a: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606241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CUSTOMSORTGLOBALLY" val="Fals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True"/>
  <p:tag name="SLIDEFAB_EXPORTMODE" val="4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7"/>
  <p:tag name="SLIDEFAB_RESIZEMODE" val="1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True"/>
  <p:tag name="SLIDEFAB_EXPORTMODE" val="4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7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7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7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7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True"/>
  <p:tag name="SLIDEFAB_EXPORTMODE" val="4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True"/>
  <p:tag name="SLIDEFAB_EXPORTMODE" val="4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7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False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7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7"/>
  <p:tag name="SLIDEFAB_RESIZEMODE" val="1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2"/>
  <p:tag name="SLIDEFAB_EXPORTMODE" val="2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7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heme/theme1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4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22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2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5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0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0.xml><?xml version="1.0" encoding="utf-8"?>
<a:themeOverride xmlns:a="http://schemas.openxmlformats.org/drawingml/2006/main">
  <a:clrScheme name="PP">
    <a:dk1>
      <a:srgbClr val="3C3A62"/>
    </a:dk1>
    <a:lt1>
      <a:sysClr val="window" lastClr="FFFFFF"/>
    </a:lt1>
    <a:dk2>
      <a:srgbClr val="49305D"/>
    </a:dk2>
    <a:lt2>
      <a:srgbClr val="EEECE1"/>
    </a:lt2>
    <a:accent1>
      <a:srgbClr val="2D2B49"/>
    </a:accent1>
    <a:accent2>
      <a:srgbClr val="433356"/>
    </a:accent2>
    <a:accent3>
      <a:srgbClr val="68184F"/>
    </a:accent3>
    <a:accent4>
      <a:srgbClr val="7F7F7F"/>
    </a:accent4>
    <a:accent5>
      <a:srgbClr val="FFAC59"/>
    </a:accent5>
    <a:accent6>
      <a:srgbClr val="FFD85B"/>
    </a:accent6>
    <a:hlink>
      <a:srgbClr val="0000FF"/>
    </a:hlink>
    <a:folHlink>
      <a:srgbClr val="5F0060"/>
    </a:folHlink>
  </a:clrScheme>
  <a:fontScheme name="Office – klasické 2">
    <a:maj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Arial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1.xml><?xml version="1.0" encoding="utf-8"?>
<a:themeOverride xmlns:a="http://schemas.openxmlformats.org/drawingml/2006/main">
  <a:clrScheme name="Balónky 12">
    <a:dk1>
      <a:srgbClr val="292929"/>
    </a:dk1>
    <a:lt1>
      <a:srgbClr val="FFFFFF"/>
    </a:lt1>
    <a:dk2>
      <a:srgbClr val="C49654"/>
    </a:dk2>
    <a:lt2>
      <a:srgbClr val="000000"/>
    </a:lt2>
    <a:accent1>
      <a:srgbClr val="A38B69"/>
    </a:accent1>
    <a:accent2>
      <a:srgbClr val="4C9ED0"/>
    </a:accent2>
    <a:accent3>
      <a:srgbClr val="FFFFFF"/>
    </a:accent3>
    <a:accent4>
      <a:srgbClr val="212121"/>
    </a:accent4>
    <a:accent5>
      <a:srgbClr val="CEC4B9"/>
    </a:accent5>
    <a:accent6>
      <a:srgbClr val="448FBC"/>
    </a:accent6>
    <a:hlink>
      <a:srgbClr val="0C419A"/>
    </a:hlink>
    <a:folHlink>
      <a:srgbClr val="7DA7FB"/>
    </a:folHlink>
  </a:clrScheme>
  <a:fontScheme name="Balónky">
    <a:majorFont>
      <a:latin typeface="Trebuchet MS"/>
      <a:ea typeface=""/>
      <a:cs typeface=""/>
    </a:majorFont>
    <a:minorFont>
      <a:latin typeface="Trebuchet MS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2.xml><?xml version="1.0" encoding="utf-8"?>
<a:themeOverride xmlns:a="http://schemas.openxmlformats.org/drawingml/2006/main">
  <a:clrScheme name="Balónky 12">
    <a:dk1>
      <a:srgbClr val="292929"/>
    </a:dk1>
    <a:lt1>
      <a:srgbClr val="FFFFFF"/>
    </a:lt1>
    <a:dk2>
      <a:srgbClr val="C49654"/>
    </a:dk2>
    <a:lt2>
      <a:srgbClr val="000000"/>
    </a:lt2>
    <a:accent1>
      <a:srgbClr val="A38B69"/>
    </a:accent1>
    <a:accent2>
      <a:srgbClr val="4C9ED0"/>
    </a:accent2>
    <a:accent3>
      <a:srgbClr val="FFFFFF"/>
    </a:accent3>
    <a:accent4>
      <a:srgbClr val="212121"/>
    </a:accent4>
    <a:accent5>
      <a:srgbClr val="CEC4B9"/>
    </a:accent5>
    <a:accent6>
      <a:srgbClr val="448FBC"/>
    </a:accent6>
    <a:hlink>
      <a:srgbClr val="0C419A"/>
    </a:hlink>
    <a:folHlink>
      <a:srgbClr val="7DA7FB"/>
    </a:folHlink>
  </a:clrScheme>
  <a:fontScheme name="Balónky">
    <a:majorFont>
      <a:latin typeface="Trebuchet MS"/>
      <a:ea typeface=""/>
      <a:cs typeface=""/>
    </a:majorFont>
    <a:minorFont>
      <a:latin typeface="Trebuchet MS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3.xml><?xml version="1.0" encoding="utf-8"?>
<a:themeOverride xmlns:a="http://schemas.openxmlformats.org/drawingml/2006/main">
  <a:clrScheme name="Balónky 12">
    <a:dk1>
      <a:srgbClr val="292929"/>
    </a:dk1>
    <a:lt1>
      <a:srgbClr val="FFFFFF"/>
    </a:lt1>
    <a:dk2>
      <a:srgbClr val="C49654"/>
    </a:dk2>
    <a:lt2>
      <a:srgbClr val="000000"/>
    </a:lt2>
    <a:accent1>
      <a:srgbClr val="A38B69"/>
    </a:accent1>
    <a:accent2>
      <a:srgbClr val="4C9ED0"/>
    </a:accent2>
    <a:accent3>
      <a:srgbClr val="FFFFFF"/>
    </a:accent3>
    <a:accent4>
      <a:srgbClr val="212121"/>
    </a:accent4>
    <a:accent5>
      <a:srgbClr val="CEC4B9"/>
    </a:accent5>
    <a:accent6>
      <a:srgbClr val="448FBC"/>
    </a:accent6>
    <a:hlink>
      <a:srgbClr val="0C419A"/>
    </a:hlink>
    <a:folHlink>
      <a:srgbClr val="7DA7FB"/>
    </a:folHlink>
  </a:clrScheme>
  <a:fontScheme name="Balónky">
    <a:majorFont>
      <a:latin typeface="Trebuchet MS"/>
      <a:ea typeface=""/>
      <a:cs typeface=""/>
    </a:majorFont>
    <a:minorFont>
      <a:latin typeface="Trebuchet MS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6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7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8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9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0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1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2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3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4.xml><?xml version="1.0" encoding="utf-8"?>
<a:themeOverride xmlns:a="http://schemas.openxmlformats.org/drawingml/2006/main">
  <a:clrScheme name="Z_2030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037BC1"/>
    </a:accent1>
    <a:accent2>
      <a:srgbClr val="8CC841"/>
    </a:accent2>
    <a:accent3>
      <a:srgbClr val="DA2128"/>
    </a:accent3>
    <a:accent4>
      <a:srgbClr val="C8C8C8"/>
    </a:accent4>
    <a:accent5>
      <a:srgbClr val="7F0506"/>
    </a:accent5>
    <a:accent6>
      <a:srgbClr val="FFC000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7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0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afe973b-51a9-4481-a0e9-722d8c2bfa7e">
      <Terms xmlns="http://schemas.microsoft.com/office/infopath/2007/PartnerControls"/>
    </lcf76f155ced4ddcb4097134ff3c332f>
    <TaxCatchAll xmlns="9372a3dc-d5a9-4bbd-bffc-adc5dce0e006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EA36675FC923B949A4DF2C919E375671" ma:contentTypeVersion="16" ma:contentTypeDescription="Vytvoří nový dokument" ma:contentTypeScope="" ma:versionID="9373aecf3c5d5e582e295f62ddc32c70">
  <xsd:schema xmlns:xsd="http://www.w3.org/2001/XMLSchema" xmlns:xs="http://www.w3.org/2001/XMLSchema" xmlns:p="http://schemas.microsoft.com/office/2006/metadata/properties" xmlns:ns2="5afe973b-51a9-4481-a0e9-722d8c2bfa7e" xmlns:ns3="9372a3dc-d5a9-4bbd-bffc-adc5dce0e006" targetNamespace="http://schemas.microsoft.com/office/2006/metadata/properties" ma:root="true" ma:fieldsID="034c84827db88ea60ab261967d7abb91" ns2:_="" ns3:_="">
    <xsd:import namespace="5afe973b-51a9-4481-a0e9-722d8c2bfa7e"/>
    <xsd:import namespace="9372a3dc-d5a9-4bbd-bffc-adc5dce0e00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afe973b-51a9-4481-a0e9-722d8c2bfa7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5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19" nillable="true" ma:taxonomy="true" ma:internalName="lcf76f155ced4ddcb4097134ff3c332f" ma:taxonomyFieldName="MediaServiceImageTags" ma:displayName="Značky obrázků" ma:readOnly="false" ma:fieldId="{5cf76f15-5ced-4ddc-b409-7134ff3c332f}" ma:taxonomyMulti="true" ma:sspId="63d20a35-149b-4608-81b4-e7fcde63788c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3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372a3dc-d5a9-4bbd-bffc-adc5dce0e006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Sdílí se s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Sdílené s podrobnostmi" ma:internalName="SharedWithDetails" ma:readOnly="true">
      <xsd:simpleType>
        <xsd:restriction base="dms:Note">
          <xsd:maxLength value="255"/>
        </xsd:restriction>
      </xsd:simpleType>
    </xsd:element>
    <xsd:element name="TaxCatchAll" ma:index="20" nillable="true" ma:displayName="Taxonomy Catch All Column" ma:hidden="true" ma:list="{5a9b53f8-6185-4605-92b6-9c2fc6791e5e}" ma:internalName="TaxCatchAll" ma:showField="CatchAllData" ma:web="9372a3dc-d5a9-4bbd-bffc-adc5dce0e006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obsahu"/>
        <xsd:element ref="dc:title" minOccurs="0" maxOccurs="1" ma:index="4" ma:displayName="Nadpi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B3A50C37-7485-44DF-B895-965CD127B8D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187D33D-5B95-46F6-B0C1-AC5A95829E89}">
  <ds:schemaRefs>
    <ds:schemaRef ds:uri="http://schemas.microsoft.com/office/2006/metadata/properties"/>
    <ds:schemaRef ds:uri="http://schemas.microsoft.com/office/infopath/2007/PartnerControls"/>
    <ds:schemaRef ds:uri="5afe973b-51a9-4481-a0e9-722d8c2bfa7e"/>
    <ds:schemaRef ds:uri="9372a3dc-d5a9-4bbd-bffc-adc5dce0e006"/>
  </ds:schemaRefs>
</ds:datastoreItem>
</file>

<file path=customXml/itemProps3.xml><?xml version="1.0" encoding="utf-8"?>
<ds:datastoreItem xmlns:ds="http://schemas.openxmlformats.org/officeDocument/2006/customXml" ds:itemID="{6976E82D-3789-4411-9FCB-2349D3E2142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afe973b-51a9-4481-a0e9-722d8c2bfa7e"/>
    <ds:schemaRef ds:uri="9372a3dc-d5a9-4bbd-bffc-adc5dce0e00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12747</TotalTime>
  <Words>32747</Words>
  <Application>Microsoft Office PowerPoint</Application>
  <PresentationFormat>Širokoúhlá obrazovka</PresentationFormat>
  <Paragraphs>10197</Paragraphs>
  <Slides>213</Slides>
  <Notes>158</Notes>
  <HiddenSlides>0</HiddenSlides>
  <MMClips>0</MMClips>
  <ScaleCrop>false</ScaleCrop>
  <HeadingPairs>
    <vt:vector size="6" baseType="variant">
      <vt:variant>
        <vt:lpstr>Použitá písma</vt:lpstr>
      </vt:variant>
      <vt:variant>
        <vt:i4>7</vt:i4>
      </vt:variant>
      <vt:variant>
        <vt:lpstr>Motiv</vt:lpstr>
      </vt:variant>
      <vt:variant>
        <vt:i4>10</vt:i4>
      </vt:variant>
      <vt:variant>
        <vt:lpstr>Nadpisy snímků</vt:lpstr>
      </vt:variant>
      <vt:variant>
        <vt:i4>213</vt:i4>
      </vt:variant>
    </vt:vector>
  </HeadingPairs>
  <TitlesOfParts>
    <vt:vector size="230" baseType="lpstr">
      <vt:lpstr>Arial</vt:lpstr>
      <vt:lpstr>Arial</vt:lpstr>
      <vt:lpstr>Arial Black</vt:lpstr>
      <vt:lpstr>Calibri</vt:lpstr>
      <vt:lpstr>Calibri Light</vt:lpstr>
      <vt:lpstr>Trebuchet MS</vt:lpstr>
      <vt:lpstr>Verdana</vt:lpstr>
      <vt:lpstr>Motiv Office</vt:lpstr>
      <vt:lpstr>1_Motiv Office</vt:lpstr>
      <vt:lpstr>2_Motiv Office</vt:lpstr>
      <vt:lpstr>Office Theme</vt:lpstr>
      <vt:lpstr>3_Motiv Office</vt:lpstr>
      <vt:lpstr>14_Motiv Office</vt:lpstr>
      <vt:lpstr>22_Motiv Office</vt:lpstr>
      <vt:lpstr>12_Motiv Office</vt:lpstr>
      <vt:lpstr>15_Motiv Office</vt:lpstr>
      <vt:lpstr>4_Motiv Office</vt:lpstr>
      <vt:lpstr>Prezentace aplikace PowerPoint</vt:lpstr>
      <vt:lpstr>Cílem NKVP ČR je pokrytí všech aspektů kardiologické péče Tento analytický souhrn je základním přehledem vybraných dat </vt:lpstr>
      <vt:lpstr>NKVP ČR 2030:  souhrnná analytická studie </vt:lpstr>
      <vt:lpstr>Kardiovaskulární onemocnění v ČR: vývoj prevalence pacientů</vt:lpstr>
      <vt:lpstr>Kardiovaskulární onemocnění v ČR: vývoj prevalence pacientů</vt:lpstr>
      <vt:lpstr>Počet léčených pacientů: nejčetnější kardiovaskulární diagnózy I </vt:lpstr>
      <vt:lpstr>Počet léčených pacientů: nejčetnější kardiovaskulární diagnózy II </vt:lpstr>
      <vt:lpstr>Nemoci oběhové soustavy (I00–I99)</vt:lpstr>
      <vt:lpstr>Nemoci oběhové soustavy (I00–I99) bez cévních nemocí mozku (I60–I69)</vt:lpstr>
      <vt:lpstr>Hypertenze (2023)</vt:lpstr>
      <vt:lpstr>Cévní mozková příhoda (hospitalizace + úmrtí, 2023)</vt:lpstr>
      <vt:lpstr>Akutní infarkt myokardu (hospitalizace + úmrtí, 2023)</vt:lpstr>
      <vt:lpstr>Ischemická choroba srdeční (I20-I25)</vt:lpstr>
      <vt:lpstr>Srdeční selhání: prevalence, počet osob s historií onemocnění (2023)</vt:lpstr>
      <vt:lpstr>Kardiomyopatie (I42)</vt:lpstr>
      <vt:lpstr>Ischemická choroba srdeční (I20-I25)</vt:lpstr>
      <vt:lpstr>Onemocnění chlopní (I05–I08, I33–I39)</vt:lpstr>
      <vt:lpstr>Poruchy vedení vzruchů, arytmie (I44, I45, I47–I49)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Počet pacientů s nejčetnějšími kardiovaskulárními diagnózami v krajích</vt:lpstr>
      <vt:lpstr>Nemoci oběhové soustavy (I00–I99): věková struktura pacientů</vt:lpstr>
      <vt:lpstr>Nemoci oběhové soustavy (I00–I99) bez cévních nemocí mozku (I60–I69): věková struktura pacientů</vt:lpstr>
      <vt:lpstr>Onemocnění chlopní (I05–I08, I33–I39): věková struktura pacientů</vt:lpstr>
      <vt:lpstr>Kardiomyopatie (I42): věková struktura pacientů</vt:lpstr>
      <vt:lpstr>Poruchy vedení vzruchů, arytmie (I44, I45, I47–I49):  věková struktura pacientů</vt:lpstr>
      <vt:lpstr>NKVP ČR 2030:  souhrnná analytická studie </vt:lpstr>
      <vt:lpstr>Příčiny úmrtnosti podle kapitol MKN-10 pro roky 1994–2023</vt:lpstr>
      <vt:lpstr>Úmrtí podle skupin diagnóz </vt:lpstr>
      <vt:lpstr>Nejčastější příčiny úmrtí v ČR v období 2018–2019</vt:lpstr>
      <vt:lpstr>Příčiny úmrtí v roce 2018 a 2019 v grafickém přehledu</vt:lpstr>
      <vt:lpstr>Nejčastější příčiny úmrtí v ČR v období 2020–2021</vt:lpstr>
      <vt:lpstr>Příčiny úmrtí v roce 2020 a 2021 v grafickém přehledu </vt:lpstr>
      <vt:lpstr>Nejčastější příčiny úmrtí v ČR v období 2022–2023</vt:lpstr>
      <vt:lpstr>Příčiny úmrtí v roce 2022 a 2023 v grafickém přehledu </vt:lpstr>
      <vt:lpstr>Příčiny úmrtí: srovnání regionů v roce 2023 (muži)</vt:lpstr>
      <vt:lpstr>Příčiny úmrtí: srovnání regionů v roce 2023 (ženy)</vt:lpstr>
      <vt:lpstr>Standardizovaná úmrtnost podle příčin smrti a kraje bydliště  (na 100 000 osob) - muži</vt:lpstr>
      <vt:lpstr>Standardizovaná úmrtnost podle příčin smrti a kraje bydliště  (na 100 000 osob) - muži</vt:lpstr>
      <vt:lpstr>Standardizovaná úmrtnost podle příčin smrti a kraje bydliště  (na 100 000 osob) - ženy</vt:lpstr>
      <vt:lpstr>Standardizovaná úmrtnost podle příčin smrti a kraje bydliště  (na 100 000 osob) - ženy</vt:lpstr>
      <vt:lpstr>Příčiny úmrtí v ČR dle pohlaví</vt:lpstr>
      <vt:lpstr>Standardizovaná úmrtnost podle příčin smrti a kraje bydliště (na 100 000 osob): rozdíl v úmrtnosti mužů a žen </vt:lpstr>
      <vt:lpstr>Standardizovaná úmrtnost podle příčin smrti a kraje bydliště (na 100 000 osob): rozdíl v úmrtnosti mužů a žen </vt:lpstr>
      <vt:lpstr>Standardizovaná úmrtnost podle příčin smrti a kraje bydliště (na 100 000 osob): rozdíl v úmrtnosti mužů a žen </vt:lpstr>
      <vt:lpstr>Standardizovaná úmrtnost podle příčin smrti a kraje bydliště (na 100 000 osob): rozdíl v úmrtnosti mužů a žen </vt:lpstr>
      <vt:lpstr>Standardizovaná úmrtnost podle příčin smrti a kraje bydliště (na 100 000 osob): rozdíl v úmrtnosti mužů a žen </vt:lpstr>
      <vt:lpstr>Předčasná úmrtí v krajích ČR dle metodiky EUROSTAT</vt:lpstr>
      <vt:lpstr>Předčasná (preventabilní) úmrtí – muži</vt:lpstr>
      <vt:lpstr>Předčasná (preventabilní) úmrtí – ženy</vt:lpstr>
      <vt:lpstr>NKVP ČR 2030:  souhrnná analytická studie </vt:lpstr>
      <vt:lpstr>Úmrtnost dle příčin na 100 000 obyvatel: Nemoci oběhové soustavy celkem (I0-I99)</vt:lpstr>
      <vt:lpstr>Úmrtnost dle příčin na 100 000 obyvatel: Ischemické choroby srdeční (I20-I25)</vt:lpstr>
      <vt:lpstr>Ischemické choroby srdeční (I20-I25): prevalence v populaci</vt:lpstr>
      <vt:lpstr>Vysoký krevní tlak: prevalence v populaci</vt:lpstr>
      <vt:lpstr>Příčiny úmrtí v roce 2019 v rámci členských zemí  European Society of Cardiology </vt:lpstr>
      <vt:lpstr>Příčiny předčasných úmrtí v roce 2019 v rámci členských zemí European Society of Cardiology </vt:lpstr>
      <vt:lpstr>NKVP ČR 2030:  souhrnná analytická studie </vt:lpstr>
      <vt:lpstr>Projekce vývoje počtu obyvatel ČR</vt:lpstr>
      <vt:lpstr>Věková struktura obyvatelstva a její očekávaný vývoj</vt:lpstr>
      <vt:lpstr>Demografické stárnutí populace</vt:lpstr>
      <vt:lpstr>Demografické stárnutí populace</vt:lpstr>
      <vt:lpstr>Dlouhodobá predikce srdečního selhání: incidence</vt:lpstr>
      <vt:lpstr>Dlouhodobá predikce srdečního selhání: prevalence</vt:lpstr>
      <vt:lpstr>Ukázka dlouhodobé predikce populační zátěže: srdeční selhání</vt:lpstr>
      <vt:lpstr>Dlouhodobá predikce počtu osob léčených s hypertenzí</vt:lpstr>
      <vt:lpstr>NKVP ČR 2030:  souhrnná analytická studie </vt:lpstr>
      <vt:lpstr>Zátěž populace ČR kardiovaskulárními nemocemi v roce 2023</vt:lpstr>
      <vt:lpstr>Zátěž populace ČR hypertenzí v roce 2023</vt:lpstr>
      <vt:lpstr>Zátěž populace ČR ischemickou chorobou srdeční (ICHS) v roce 2023</vt:lpstr>
      <vt:lpstr>Zátěž populace ČR srdečním selháním v roce 2023</vt:lpstr>
      <vt:lpstr>Prezentace aplikace PowerPoint</vt:lpstr>
      <vt:lpstr>Výskyt vybraných onemocnění v závislosti na věku v ČR</vt:lpstr>
      <vt:lpstr>Výskyt vybraných onemocnění v závislosti na věku v ČR</vt:lpstr>
      <vt:lpstr>Polymorbidita vs. stupeň závislosti u osob ve věku 65+ a 75+ v ČR (2023)</vt:lpstr>
      <vt:lpstr>Výskyt kombinace: DCCI ≥ 3 + ID II.–III. stupeň a/nebo PnP II.–IV. stupeň</vt:lpstr>
      <vt:lpstr>NKVP ČR 2030:  souhrnná analytická studie </vt:lpstr>
      <vt:lpstr>Dlouhodobá pracovní neschopnost pro nemoci oběhové soustavy</vt:lpstr>
      <vt:lpstr>Pacienti se srdečním selháním: sociálně-ekonomický model (2023)</vt:lpstr>
      <vt:lpstr>Invalidita pacientů se srdečním selháním ve srovnání s populací ČR (2023)</vt:lpstr>
      <vt:lpstr>Pacienti se srdečním selháním: příčina invalidity</vt:lpstr>
      <vt:lpstr>Pracovní neschopnost pacientů se srdečním selháním (2023) </vt:lpstr>
      <vt:lpstr>Počet osob s kontaktem v odbornosti kardiologie - ambulantní péče</vt:lpstr>
      <vt:lpstr>Počet osob s hospitalizací: akutní hospitalizace z KV důvodů</vt:lpstr>
      <vt:lpstr>Dlouhodobý trend objemu akutní lůžkové péče:  Ošetřovací dny z důvodu KV příčin bez cévních nemocí mozku (I60–I69)</vt:lpstr>
      <vt:lpstr>Dlouhodobý trend objemu následné/dlouhodobé péče:  Ošetřovací dny z důvodu KV příčin bez cévních nemocí mozku (I60–I69)</vt:lpstr>
      <vt:lpstr>Počet hospitalizačních případů akutní péče z KV důvodů dle věku (2023)</vt:lpstr>
      <vt:lpstr>Počet hospitalizačních případů akutní péče z příčiny akutního infarktu myokardu dle věku (2023)</vt:lpstr>
      <vt:lpstr>Počet hospitalizačních případů akutní péče z příčiny srdečního selhání  dle věku (2023)</vt:lpstr>
      <vt:lpstr>Akutní hospitalizace z důvodu vybraných KV diagnóz (2010 – 2023) </vt:lpstr>
      <vt:lpstr>Průměrná ošetřovací doba vybraných KV diagnóz (2010 – 2023)</vt:lpstr>
      <vt:lpstr>Příčiny akutních hospitalizací v ČR v letech 2016 – 2023</vt:lpstr>
      <vt:lpstr>Příčiny akutních hospitalizací pacientů v ČR v roce 2023</vt:lpstr>
      <vt:lpstr>Příčiny akutních hospitalizací pacientů nad 65 let  v ČR v letech 2016–2023</vt:lpstr>
      <vt:lpstr>Příčiny akutních hospitalizací pacientů nad 65 let v ČR (2023)</vt:lpstr>
      <vt:lpstr>Příčiny akutních hospitalizací pacientů nad 75 let  v ČR v letech 2016 – 2023</vt:lpstr>
      <vt:lpstr>Příčiny akutních hospitalizací pacientů nad 75 let v ČR (2023)</vt:lpstr>
      <vt:lpstr>Příčiny dlouhodobých hospitalizací v ČR v letech 2016 – 2023</vt:lpstr>
      <vt:lpstr>Příčiny dlouhodobých hospitalizací pacientů v ČR v roce 2023</vt:lpstr>
      <vt:lpstr>Příčiny dlouhodobých hospitalizací pacientů nad 65 let  v ČR v letech 2016–2023</vt:lpstr>
      <vt:lpstr>Příčiny dlouhodobých hospitalizací pacientů nad 65 let v ČR (2023)</vt:lpstr>
      <vt:lpstr>Příčiny dlouhodobých hospitalizací pacientů nad 75 let  v ČR v letech 2016 – 2023</vt:lpstr>
      <vt:lpstr>Příčiny dlouhodobých hospitalizací pacientů nad 75 let v ČR (2023)</vt:lpstr>
      <vt:lpstr>NKVP ČR 2030:  souhrnná analytická studie </vt:lpstr>
      <vt:lpstr>Příčiny úmrtnosti podle kardiovaskulárních onemocnění (I00–I99) 1994–2023 </vt:lpstr>
      <vt:lpstr>Akutní hospitalizace z důvodu nemocí oběhové soustavy (2010 – 2023) </vt:lpstr>
      <vt:lpstr>Očekávané dožití pacientů hospitalizovaných s KV onemocněním</vt:lpstr>
      <vt:lpstr>Délka akutních hospitalizací z důvodu nemocí oběhové soustavy (2010–2023) </vt:lpstr>
      <vt:lpstr>Průměrná délka hospitalizace ve dnech v souvislosti s nemocemi oběhové soustavy (I0-I99)</vt:lpstr>
      <vt:lpstr>Akutní infarkt myokardu jako hlavní příčina úmrtí</vt:lpstr>
      <vt:lpstr>Akutní infarkt myokardu jako hlavní příčina úmrtí</vt:lpstr>
      <vt:lpstr>Akutní infarkt myokardu – 30denní hospitalizační mortalita</vt:lpstr>
      <vt:lpstr>Akutní infarkt myokardu – 30denní hospitalizační mortalita</vt:lpstr>
      <vt:lpstr>Srdeční selhání jako hlavní příčina úmrtí</vt:lpstr>
      <vt:lpstr>Srdeční selhání jako hlavní příčina úmrtí</vt:lpstr>
      <vt:lpstr>Srdeční selhání – 30denní hospitalizační mortalita</vt:lpstr>
      <vt:lpstr>Srdeční selhání – 30denní hospitalizační mortalita</vt:lpstr>
      <vt:lpstr>Srdeční arytmie jako hlavní příčina úmrtí (fibrilace a flutter síní)</vt:lpstr>
      <vt:lpstr>Srdeční arytmie jako hlavní příčina úmrtí (fibrilace a flutter síní)</vt:lpstr>
      <vt:lpstr>Hypertenze jako hlavní příčina úmrtí</vt:lpstr>
      <vt:lpstr>Hypertenze jako hlavní příčina úmrtí</vt:lpstr>
      <vt:lpstr>Cévní mozková příhoda jako hlavní příčina úmrtí</vt:lpstr>
      <vt:lpstr>Cévní mozková příhoda jako hlavní příčina úmrtí</vt:lpstr>
      <vt:lpstr>Ischemická choroba srdeční jako hlavní příčina úmrtí</vt:lpstr>
      <vt:lpstr>Ischemická choroba srdeční jako hlavní příčina úmrtí</vt:lpstr>
      <vt:lpstr>Ateroskleróza jako hlavní příčina úmrtí</vt:lpstr>
      <vt:lpstr>Ateroskleróza jako hlavní příčina úmrtí</vt:lpstr>
      <vt:lpstr>Prezentace aplikace PowerPoint</vt:lpstr>
      <vt:lpstr>Hospitalizační mortalita: akutní infarkt myokardu</vt:lpstr>
      <vt:lpstr>Hospitalizační mortalita dle věku pacienta: srdeční selhání </vt:lpstr>
      <vt:lpstr>Vývoj 5letého celkového přežití dle věku pacienta: srdeční selhání</vt:lpstr>
      <vt:lpstr>NKVP ČR 2030:  souhrnná analytická studie </vt:lpstr>
      <vt:lpstr>Počet míst poskytování ambulantní kardiologie 2024</vt:lpstr>
      <vt:lpstr>Dynamika počtu míst poskytování zdravotních služeb v roce 2016-2018  Obor kardiologie &amp; dětská kardiologie: uzavřená data k 31. 12. 2018</vt:lpstr>
      <vt:lpstr>Dynamika počtu míst poskytování zdravotních služeb v roce 2019-2023  Obor kardiologie &amp; dětská kardiologie: uzavřená data k 31. 12. 2023</vt:lpstr>
      <vt:lpstr>Kardiologové na milion obyvatel v členských zemích Evropské kardiologické společnosti v roce 2023.</vt:lpstr>
      <vt:lpstr>Lékaři na pracovištích s odborností kardiologie</vt:lpstr>
      <vt:lpstr>Celkový přehled počtů lékařů se specializací v kardiologii</vt:lpstr>
      <vt:lpstr>Celkový počet aktivních lékařů s certifikovaným kurzem</vt:lpstr>
      <vt:lpstr>Specializace „Kardiologie“</vt:lpstr>
      <vt:lpstr>Počty nově získaných specializovaných odborností Kardiolog</vt:lpstr>
      <vt:lpstr>Věk a pohlaví aktivních kardiologů</vt:lpstr>
      <vt:lpstr>Úvazky kardiologů dle typu poskytovatele </vt:lpstr>
      <vt:lpstr>Pracovní zařazení aktivních kardiologů v krajích</vt:lpstr>
      <vt:lpstr>Specializace „Kardiolochirurgie“</vt:lpstr>
      <vt:lpstr>Věk a pohlaví aktivních lékařů na pracovišti kardiochirurgie</vt:lpstr>
      <vt:lpstr>Věk a pohlaví aktivních lékařů se specializací kardiochirurgie na pracovišti kardiochirurgie</vt:lpstr>
      <vt:lpstr>Nasmlouvané kapacity oborů kardiologie (rok 2023)</vt:lpstr>
      <vt:lpstr>Specializace „Dětská kardiologie“</vt:lpstr>
      <vt:lpstr>Věk a pohlaví aktivních lékařů na pracovišti dětské kardiologie</vt:lpstr>
      <vt:lpstr>Věk a pohlaví aktivních lékařů se specializací dětská kardiologie na pracovišti dětské kardiologie</vt:lpstr>
      <vt:lpstr>NKVP ČR 2030:  souhrnná analytická studie </vt:lpstr>
      <vt:lpstr>Kardiovaskulární onemocnění u dětí souhrnně v časové řadě 2010–2023</vt:lpstr>
      <vt:lpstr>Kardiovaskulární onemocnění u dětí 2023: srovnání krajů</vt:lpstr>
      <vt:lpstr>Kardiovaskulární onemocnění u dětí 2010–2023: ambulantní péče</vt:lpstr>
      <vt:lpstr>Kardiovaskulární onemocnění u dětí 2010–2023: hospitalizační péče</vt:lpstr>
      <vt:lpstr>Péče o děti s kardiovaskulárním onemocnění: 2023</vt:lpstr>
      <vt:lpstr>Vrozené vady oběhové soustavy (Q20–Q28): časová řada 2000–2022</vt:lpstr>
      <vt:lpstr>Vrozené vady oběhové soustavy (Q20–Q28): 2000–2022</vt:lpstr>
      <vt:lpstr>Vrozené vady oběhové soustavy (Q20–Q28): 2000–2022</vt:lpstr>
      <vt:lpstr>5leté relativní přežití pacientů s vrozenými vadami oběhové soustavy</vt:lpstr>
      <vt:lpstr>5leté relativní přežití pacientů s vrozenými vadami oběhové soustavy</vt:lpstr>
      <vt:lpstr>NKVP ČR 2030:  souhrnná analytická studie </vt:lpstr>
      <vt:lpstr>Úmrtí s ohledem na nemoci oběhové soustavy: ČR</vt:lpstr>
      <vt:lpstr>Místo úmrtí u pacientů se závažným kardiologickým onemocněním  </vt:lpstr>
      <vt:lpstr>Trajektorie v závěru života pacientů se závažným kardiologickým onemocněním </vt:lpstr>
      <vt:lpstr>Trajektorie v závěru života u pacientů se závažným kardiologickým onemocněním ve věku 80+</vt:lpstr>
      <vt:lpstr>Trajektorie v závěru života u pacientů se závažným kardiologickým onemocněním</vt:lpstr>
      <vt:lpstr>Péče o pacienty se závažným kardiologickým onemocněním </vt:lpstr>
      <vt:lpstr>Přijetí k opakovaným hospitalizacím v závěru života pacientů se závažným kardiologickým onemocněním (2023)  </vt:lpstr>
      <vt:lpstr>Paliativní péče u pacientů v ČR</vt:lpstr>
      <vt:lpstr>Paliativní péče u pacientů v ČR podle diagnóz</vt:lpstr>
      <vt:lpstr>Vývoj počtu pacientů dle objemu produkce na 1 pacienta za rok (libovolné diagnózy)</vt:lpstr>
      <vt:lpstr>Vývoj počtu pacientů s kardiovaskulárním onemocněním dle objemu produkce na 1 pacienta za rok</vt:lpstr>
      <vt:lpstr>Vývoj počtu pacientů dle objemu produkce na 1 pacienta za rok (libovolné diagnózy)</vt:lpstr>
      <vt:lpstr>Vývoj počtu pacientů s kardiovaskulárním onemocněním dle objemu produkce na 1 pacienta za rok</vt:lpstr>
      <vt:lpstr>Počet pacientů dle objemu produkce na 1 pacienta v roce 2023 – 10 nejčastějších diagnóz (odbornost 913)</vt:lpstr>
      <vt:lpstr>Počet pacientů dle objemu produkce na 1 pacienta v roce 2023 – 10 nejčastějších diagnóz (odbornost 925)</vt:lpstr>
      <vt:lpstr>Domácí péče v ČR a sestra u poskytovatelů zdravotně sociálních služeb </vt:lpstr>
      <vt:lpstr>TOP 10 diagnóz dle smluvní odbornosti pracovišť v roce 2023: počet pacientů</vt:lpstr>
      <vt:lpstr>Nemoci oběhové soustavy dle MKN-10 dle odborností v roce 2023:  počet pacientů</vt:lpstr>
      <vt:lpstr>TOP 15 kardiovaskulárních diagnóz dle odborností v roce 2023:  počet pacientů</vt:lpstr>
      <vt:lpstr>Domácí péče v ČR u pacientů se závažným kardiovaskulárním onemocněním </vt:lpstr>
      <vt:lpstr>Sestra u poskytovatelů zdravotně sociálních služeb: pacienti se závažným kardiovaskulárním onemocněním </vt:lpstr>
      <vt:lpstr>Trajektorie očekávaných úmrtí</vt:lpstr>
      <vt:lpstr>Počet akutních hospitalizací v posledním půlroce života: očekávatelná úmrtí (ČR 2023)</vt:lpstr>
      <vt:lpstr>Počet akutních hospitalizací v posledním půlroce života: očekávatelná úmrtí se závažným kardiovaskulárním onemocněním (ČR 2023)</vt:lpstr>
      <vt:lpstr>Mobilní specializovaná paliativní péče: pacienti se závažným KV onemocněním </vt:lpstr>
      <vt:lpstr>NKVP ČR 2030:  souhrnná analytická  studie </vt:lpstr>
      <vt:lpstr>Hypertenze: souhrnný přehled</vt:lpstr>
      <vt:lpstr>Hypertenze: demografické charakteristiky pacientů (2023)</vt:lpstr>
      <vt:lpstr>Hypertenze: věkově specifická intervalová prevalence (2023)</vt:lpstr>
      <vt:lpstr>Poruchy srdečního rytmu: katetrizační ablace, přístroje</vt:lpstr>
      <vt:lpstr>Akutní koronární syndrom: souhrnný přehled</vt:lpstr>
      <vt:lpstr>Akutní koronární syndrom: demografické charakteristiky pacientů (2023)</vt:lpstr>
      <vt:lpstr>Akutní koronární syndrom: věkově specifická intervalová prevalence (2023)</vt:lpstr>
      <vt:lpstr>Ischemická choroba srdeční: souhrnný přehled</vt:lpstr>
      <vt:lpstr>Ischemická choroba srdeční: demografické charakteristiky pacientů (2023)</vt:lpstr>
      <vt:lpstr>Ischemická choroba srdeční: věkově specifická intervalová prevalence (2023)</vt:lpstr>
      <vt:lpstr>Ischemická choroba srdeční: kardiointervenční a kardiochirurgické výkony</vt:lpstr>
      <vt:lpstr>Srdeční selhání: definice</vt:lpstr>
      <vt:lpstr>Srdeční selhání: souhrnný přehled 1/2</vt:lpstr>
      <vt:lpstr>Srdeční selhání: souhrnný přehled 2/2</vt:lpstr>
      <vt:lpstr>Srdeční selhání: demografické charakteristiky pacientů (2023)</vt:lpstr>
      <vt:lpstr>Srdeční selhání: věkově specifická intervalová prevalence (2023)</vt:lpstr>
      <vt:lpstr>Transplantace srdce: souhrnný přehled</vt:lpstr>
      <vt:lpstr>Transplantace srdce: demografické charakteristiky pacientů (2019–2023)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Koptíková Jana</dc:creator>
  <cp:lastModifiedBy>Hroníková Aneta, Bc.</cp:lastModifiedBy>
  <cp:revision>398</cp:revision>
  <dcterms:created xsi:type="dcterms:W3CDTF">2019-09-23T10:19:23Z</dcterms:created>
  <dcterms:modified xsi:type="dcterms:W3CDTF">2024-11-26T14:40:09Z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0x010100EA36675FC923B949A4DF2C919E375671</vt:lpwstr>
  </property>
</Properties>
</file>